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87" r:id="rId3"/>
    <p:sldId id="298" r:id="rId4"/>
    <p:sldId id="280" r:id="rId5"/>
    <p:sldId id="281" r:id="rId6"/>
    <p:sldId id="257" r:id="rId7"/>
    <p:sldId id="278" r:id="rId8"/>
    <p:sldId id="277" r:id="rId9"/>
    <p:sldId id="282" r:id="rId10"/>
    <p:sldId id="285" r:id="rId11"/>
    <p:sldId id="292" r:id="rId12"/>
    <p:sldId id="279" r:id="rId13"/>
    <p:sldId id="283" r:id="rId14"/>
    <p:sldId id="286" r:id="rId15"/>
    <p:sldId id="284" r:id="rId16"/>
    <p:sldId id="296" r:id="rId17"/>
    <p:sldId id="297" r:id="rId18"/>
    <p:sldId id="260" r:id="rId19"/>
    <p:sldId id="288" r:id="rId20"/>
    <p:sldId id="289" r:id="rId21"/>
    <p:sldId id="290" r:id="rId22"/>
    <p:sldId id="291" r:id="rId23"/>
    <p:sldId id="258" r:id="rId24"/>
    <p:sldId id="261" r:id="rId25"/>
    <p:sldId id="276" r:id="rId26"/>
    <p:sldId id="295" r:id="rId27"/>
    <p:sldId id="293" r:id="rId28"/>
    <p:sldId id="300" r:id="rId29"/>
    <p:sldId id="294" r:id="rId30"/>
    <p:sldId id="262" r:id="rId31"/>
    <p:sldId id="259" r:id="rId32"/>
    <p:sldId id="30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EF6C1E9-760A-4149-B6F5-CA70D5BF45D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54BC314-C17E-45AE-A9A7-0169EFFDE693}" type="datetimeFigureOut">
              <a:rPr lang="ru-RU" smtClean="0"/>
              <a:t>17.09.2022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0137" y="2996952"/>
            <a:ext cx="6500638" cy="1285999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Генетическая токсикология </a:t>
            </a:r>
            <a:br>
              <a:rPr lang="ru-RU" sz="4000" b="1" dirty="0" smtClean="0">
                <a:solidFill>
                  <a:srgbClr val="0070C0"/>
                </a:solidFill>
              </a:rPr>
            </a:br>
            <a:r>
              <a:rPr lang="ru-RU" sz="4000" b="1" dirty="0" smtClean="0">
                <a:solidFill>
                  <a:srgbClr val="0070C0"/>
                </a:solidFill>
              </a:rPr>
              <a:t>с основами канцерогенеза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5517232"/>
            <a:ext cx="4733568" cy="10668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/>
              <a:t>Статистика раковых заболеваний. Причины канцерогенеза.  Индуцированный канцерогенез. Классификация канцерогенов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33" y="479715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03" y="692696"/>
            <a:ext cx="1238250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16632"/>
            <a:ext cx="247650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88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Определения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Токсиколо́гия</a:t>
            </a:r>
            <a:r>
              <a:rPr lang="ru-RU" dirty="0" smtClean="0"/>
              <a:t> </a:t>
            </a:r>
            <a:r>
              <a:rPr lang="ru-RU" dirty="0"/>
              <a:t>— область медицины, изучающая ядовитые вещества, потенциальную опасность их воздействия на организмы и экосистемы, механизмы токсического действия, а также методы диагностики, профилактики и лечения развивающихся вследствие такого воздействия заболеваний</a:t>
            </a:r>
            <a:r>
              <a:rPr lang="ru-RU" dirty="0" smtClean="0"/>
              <a:t>.</a:t>
            </a:r>
          </a:p>
          <a:p>
            <a:r>
              <a:rPr lang="ru-RU" dirty="0">
                <a:solidFill>
                  <a:srgbClr val="FF0000"/>
                </a:solidFill>
              </a:rPr>
              <a:t>Генетическая токсикология </a:t>
            </a:r>
            <a:r>
              <a:rPr lang="ru-RU" dirty="0"/>
              <a:t>изучает мутагенную активность факторов антропогенной природы, прежде всего химических соединений, разрабатывает методы и способы оценки их генетической активности. Основная задача генетической токсикологии </a:t>
            </a:r>
            <a:r>
              <a:rPr lang="ru-RU" dirty="0" smtClean="0"/>
              <a:t>- </a:t>
            </a:r>
            <a:r>
              <a:rPr lang="ru-RU" dirty="0" smtClean="0">
                <a:solidFill>
                  <a:srgbClr val="FF0000"/>
                </a:solidFill>
              </a:rPr>
              <a:t>оценка </a:t>
            </a:r>
            <a:r>
              <a:rPr lang="ru-RU" dirty="0">
                <a:solidFill>
                  <a:srgbClr val="FF0000"/>
                </a:solidFill>
              </a:rPr>
              <a:t>риска возникновения мутаций в соматических и генеративных клетках при действии агентов разной природы</a:t>
            </a:r>
            <a:r>
              <a:rPr lang="ru-RU" dirty="0"/>
              <a:t> с целью сведения к минимуму негативных последствий для конкретного индивидуума и популяции. </a:t>
            </a:r>
          </a:p>
        </p:txBody>
      </p:sp>
    </p:spTree>
    <p:extLst>
      <p:ext uri="{BB962C8B-B14F-4D97-AF65-F5344CB8AC3E}">
        <p14:creationId xmlns:p14="http://schemas.microsoft.com/office/powerpoint/2010/main" val="48150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Почему РАК?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56792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869160"/>
            <a:ext cx="2838450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4658359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Клавдий </a:t>
            </a:r>
            <a:r>
              <a:rPr lang="ru-RU" dirty="0" err="1" smtClean="0"/>
              <a:t>Гале́н</a:t>
            </a:r>
            <a:r>
              <a:rPr lang="ru-RU" dirty="0" smtClean="0"/>
              <a:t> </a:t>
            </a:r>
            <a:r>
              <a:rPr lang="ru-RU" dirty="0"/>
              <a:t>— древнеримский медик, хирург и философ греческого происхождения. Гален внёс весомый вклад в понимание многих научных дисциплин, включая анатомию, физиологию, патологию, фармакологию и неврологию, а также философию и логику. </a:t>
            </a:r>
          </a:p>
        </p:txBody>
      </p:sp>
    </p:spTree>
    <p:extLst>
      <p:ext uri="{BB962C8B-B14F-4D97-AF65-F5344CB8AC3E}">
        <p14:creationId xmlns:p14="http://schemas.microsoft.com/office/powerpoint/2010/main" val="1026253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oilinsk\Desktop\ef9dbe389a35bf09ba3e9a7a7385605c0df8fc31_9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792088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30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C:\Users\oilinsk\Desktop\mediu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792088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663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379" y="188640"/>
            <a:ext cx="7620000" cy="1143000"/>
          </a:xfrm>
        </p:spPr>
        <p:txBody>
          <a:bodyPr/>
          <a:lstStyle/>
          <a:p>
            <a:r>
              <a:rPr lang="ru-RU" sz="3600" b="1" dirty="0" smtClean="0"/>
              <a:t>Почему мы изучаем канцерогенез?</a:t>
            </a:r>
            <a:endParaRPr lang="ru-RU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72844"/>
            <a:ext cx="3867514" cy="245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2610" y="3933056"/>
            <a:ext cx="3672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Рис.1. </a:t>
            </a:r>
            <a:r>
              <a:rPr lang="ru-RU" dirty="0"/>
              <a:t>Относительное распределение причин смертности.  1 - сердечно-сосудистые заболевания, 2 - рак, 3 - несчастные случаи, 4 - заболевания дыхательных путей, 5 прочие причины. Общая смертность принята за 100%.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3945950"/>
            <a:ext cx="36541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Рис.2. </a:t>
            </a:r>
            <a:r>
              <a:rPr lang="ru-RU" dirty="0"/>
              <a:t>Частота распределения различных видов рака. 1- рак толстой кишки  , 2 - легких , 3 - груди, 4 - поджелудочной железы, 5 - простаты, 6 - желудка, 7 - лейкемия, 8 - другие виды. Общее число раковых заболеваний принято за 100%.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069043"/>
              </p:ext>
            </p:extLst>
          </p:nvPr>
        </p:nvGraphicFramePr>
        <p:xfrm>
          <a:off x="3975018" y="1166384"/>
          <a:ext cx="3800540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Диаграмма" r:id="rId4" imgW="2771775" imgH="1943100" progId="Excel.Chart.8">
                  <p:embed/>
                </p:oleObj>
              </mc:Choice>
              <mc:Fallback>
                <p:oleObj name="Диаграмма" r:id="rId4" imgW="2771775" imgH="1943100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018" y="1166384"/>
                        <a:ext cx="3800540" cy="26642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194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586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ilinsk\Desktop\xamreg9q3vjh4rulyevsz5akivu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404664"/>
            <a:ext cx="8424936" cy="599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337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Лидирующие типы  раковых заболеваний</a:t>
            </a:r>
            <a:endParaRPr lang="ru-RU" dirty="0"/>
          </a:p>
        </p:txBody>
      </p:sp>
      <p:pic>
        <p:nvPicPr>
          <p:cNvPr id="2050" name="Picture 2" descr="C:\Users\oilinsk\Desktop\unnamed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018648"/>
            <a:ext cx="4114800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oilinsk\Desktop\unnamed (1)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02143"/>
            <a:ext cx="40767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600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8098"/>
          </a:xfrm>
        </p:spPr>
        <p:txBody>
          <a:bodyPr/>
          <a:lstStyle/>
          <a:p>
            <a:pPr algn="ctr"/>
            <a:r>
              <a:rPr lang="ru-RU" dirty="0" err="1" smtClean="0"/>
              <a:t>Колоректальный</a:t>
            </a:r>
            <a:r>
              <a:rPr lang="ru-RU" dirty="0" smtClean="0"/>
              <a:t> рак</a:t>
            </a:r>
            <a:endParaRPr lang="ru-RU" dirty="0"/>
          </a:p>
        </p:txBody>
      </p:sp>
      <p:pic>
        <p:nvPicPr>
          <p:cNvPr id="8194" name="Picture 2" descr="C:\Users\oilinsk\Desktop\2020-03-05-21.12.15-1024x88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36273"/>
            <a:ext cx="6840760" cy="546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00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oilinsk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13690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781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8640"/>
            <a:ext cx="5012760" cy="658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548680"/>
            <a:ext cx="1872208" cy="175432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СМЕРТНОСТЬ:</a:t>
            </a:r>
          </a:p>
          <a:p>
            <a:endParaRPr lang="ru-RU" dirty="0"/>
          </a:p>
          <a:p>
            <a:r>
              <a:rPr lang="ru-RU" dirty="0" smtClean="0"/>
              <a:t>Лидеры – рак легких и </a:t>
            </a:r>
            <a:r>
              <a:rPr lang="ru-RU" dirty="0" err="1" smtClean="0"/>
              <a:t>колоректальный</a:t>
            </a:r>
            <a:r>
              <a:rPr lang="ru-RU" dirty="0" smtClean="0"/>
              <a:t> рак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725144"/>
            <a:ext cx="2304256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924944"/>
            <a:ext cx="2304255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059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/>
          <a:lstStyle/>
          <a:p>
            <a:pPr algn="ctr"/>
            <a:r>
              <a:rPr lang="ru-RU" sz="2800" dirty="0" smtClean="0"/>
              <a:t>Две популярных концепции возникновения рака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7620000" cy="5160640"/>
          </a:xfrm>
        </p:spPr>
        <p:txBody>
          <a:bodyPr/>
          <a:lstStyle/>
          <a:p>
            <a:r>
              <a:rPr lang="ru-RU" sz="2400" dirty="0"/>
              <a:t>Р</a:t>
            </a:r>
            <a:r>
              <a:rPr lang="ru-RU" sz="2400" dirty="0" smtClean="0"/>
              <a:t>ак </a:t>
            </a:r>
            <a:r>
              <a:rPr lang="ru-RU" sz="2400" dirty="0"/>
              <a:t>— заболевание </a:t>
            </a:r>
            <a:r>
              <a:rPr lang="ru-RU" sz="2400" b="1" dirty="0">
                <a:solidFill>
                  <a:srgbClr val="FF0000"/>
                </a:solidFill>
              </a:rPr>
              <a:t>возрастное</a:t>
            </a:r>
            <a:r>
              <a:rPr lang="ru-RU" sz="2400" dirty="0"/>
              <a:t> («это не раковые заболевания учащаются, это люди стали доживать до своего рака чаще</a:t>
            </a:r>
            <a:r>
              <a:rPr lang="ru-RU" sz="2400" dirty="0" smtClean="0"/>
              <a:t>»);</a:t>
            </a:r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400" dirty="0"/>
              <a:t>Р</a:t>
            </a:r>
            <a:r>
              <a:rPr lang="ru-RU" sz="2400" dirty="0" smtClean="0"/>
              <a:t>ак </a:t>
            </a:r>
            <a:r>
              <a:rPr lang="ru-RU" sz="2400" dirty="0"/>
              <a:t>— это заболевание </a:t>
            </a:r>
            <a:r>
              <a:rPr lang="ru-RU" sz="2400" b="1" dirty="0">
                <a:solidFill>
                  <a:srgbClr val="FF0000"/>
                </a:solidFill>
              </a:rPr>
              <a:t>генетическое</a:t>
            </a:r>
            <a:r>
              <a:rPr lang="ru-RU" sz="2400" dirty="0"/>
              <a:t>; в форме рака проявляются определённые мутации, неизбежные при репликации ДНК естественным путём — от родителей к детям</a:t>
            </a:r>
            <a:r>
              <a:rPr lang="ru-RU" sz="2400" dirty="0" smtClean="0"/>
              <a:t>.</a:t>
            </a:r>
          </a:p>
          <a:p>
            <a:endParaRPr lang="ru-RU" sz="2000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072884"/>
            <a:ext cx="304698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oilinsk\Desktop\doc76cygfgxwxwof1zhpo_800_4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3024336" cy="201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05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/>
          <a:lstStyle/>
          <a:p>
            <a:pPr algn="ctr"/>
            <a:r>
              <a:rPr lang="ru-RU" dirty="0" smtClean="0"/>
              <a:t>Япония</a:t>
            </a:r>
            <a:endParaRPr lang="ru-RU" dirty="0"/>
          </a:p>
        </p:txBody>
      </p:sp>
      <p:pic>
        <p:nvPicPr>
          <p:cNvPr id="9218" name="Picture 2" descr="C:\Users\oilinsk\Desktop\82131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857795"/>
            <a:ext cx="6912768" cy="588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69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3096344" cy="1143000"/>
          </a:xfrm>
        </p:spPr>
        <p:txBody>
          <a:bodyPr/>
          <a:lstStyle/>
          <a:p>
            <a:r>
              <a:rPr lang="ru-RU" sz="3200" dirty="0" smtClean="0"/>
              <a:t>Увеличение частоты онкологических заболеваний с возрастом </a:t>
            </a:r>
            <a:r>
              <a:rPr lang="ru-RU" sz="1800" dirty="0" smtClean="0"/>
              <a:t>(</a:t>
            </a:r>
            <a:r>
              <a:rPr lang="ru-RU" sz="1800" i="1" dirty="0" smtClean="0"/>
              <a:t>справедливо до 75 лет</a:t>
            </a:r>
            <a:r>
              <a:rPr lang="ru-RU" sz="1800" dirty="0" smtClean="0"/>
              <a:t>)</a:t>
            </a:r>
            <a:endParaRPr lang="ru-RU" sz="1800" dirty="0"/>
          </a:p>
        </p:txBody>
      </p:sp>
      <p:pic>
        <p:nvPicPr>
          <p:cNvPr id="2050" name="Picture 2" descr="C:\Users\oilinsk\Desktop\incidenc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692696"/>
            <a:ext cx="48450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933056"/>
            <a:ext cx="3834730" cy="2528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40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/>
          <a:lstStyle/>
          <a:p>
            <a:pPr algn="ctr"/>
            <a:r>
              <a:rPr lang="ru-RU" dirty="0" smtClean="0"/>
              <a:t>Мутации в гаметах</a:t>
            </a:r>
            <a:endParaRPr lang="ru-RU" dirty="0"/>
          </a:p>
        </p:txBody>
      </p:sp>
      <p:pic>
        <p:nvPicPr>
          <p:cNvPr id="10242" name="Picture 2" descr="C:\Users\oilinsk\Desktop\DNA-hasari-kalitsal-kanserler-germ-line-mutasyon-sporadik-kanserler-somatik-mutasyon-910x1024-673528-4534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7632848" cy="56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47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0609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0070C0"/>
                </a:solidFill>
              </a:rPr>
              <a:t>Наследственные формы рака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7427168" cy="2376263"/>
          </a:xfrm>
        </p:spPr>
        <p:txBody>
          <a:bodyPr>
            <a:normAutofit/>
          </a:bodyPr>
          <a:lstStyle/>
          <a:p>
            <a:r>
              <a:rPr lang="ru-RU" sz="2000" dirty="0"/>
              <a:t>Наследственные формы рака занимают 7 % в общей структуре </a:t>
            </a:r>
            <a:r>
              <a:rPr lang="ru-RU" sz="2000" dirty="0" err="1"/>
              <a:t>онкозаболеваний</a:t>
            </a:r>
            <a:r>
              <a:rPr lang="ru-RU" sz="2000" dirty="0"/>
              <a:t> и представляют собой патологии, обусловленные мутацией одного или нескольких генов, передающейся от родителей к потомству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Вероятность развития злокачественной неоплазии </a:t>
            </a:r>
            <a:r>
              <a:rPr lang="ru-RU" sz="2000" dirty="0" smtClean="0"/>
              <a:t>очень редко </a:t>
            </a:r>
            <a:r>
              <a:rPr lang="ru-RU" sz="2000" dirty="0"/>
              <a:t>достигает 100 %. Обычно речь идет о предрасположенности </a:t>
            </a:r>
            <a:r>
              <a:rPr lang="ru-RU" dirty="0"/>
              <a:t>к той или иной форме рака. </a:t>
            </a:r>
            <a:endParaRPr lang="ru-RU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388" y="3248857"/>
            <a:ext cx="4679300" cy="350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3356991"/>
            <a:ext cx="35818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Наследственные формы рака </a:t>
            </a:r>
            <a:r>
              <a:rPr lang="ru-RU" sz="1600" dirty="0">
                <a:solidFill>
                  <a:srgbClr val="0070C0"/>
                </a:solidFill>
              </a:rPr>
              <a:t>женской половой системы </a:t>
            </a:r>
            <a:r>
              <a:rPr lang="ru-RU" sz="1600" dirty="0"/>
              <a:t>обусловлены мутациями в генах-</a:t>
            </a:r>
            <a:r>
              <a:rPr lang="ru-RU" sz="1600" dirty="0" err="1"/>
              <a:t>супрессорах</a:t>
            </a:r>
            <a:r>
              <a:rPr lang="ru-RU" sz="1600" dirty="0"/>
              <a:t> опухоли BRCA1/2 (встречаются у 80-90 % больных). К наследственным синдромам с высокой вероятностью развития </a:t>
            </a:r>
            <a:r>
              <a:rPr lang="ru-RU" sz="1600" dirty="0" err="1">
                <a:solidFill>
                  <a:srgbClr val="0070C0"/>
                </a:solidFill>
              </a:rPr>
              <a:t>онкозаболеваний</a:t>
            </a:r>
            <a:r>
              <a:rPr lang="ru-RU" sz="1600" dirty="0">
                <a:solidFill>
                  <a:srgbClr val="0070C0"/>
                </a:solidFill>
              </a:rPr>
              <a:t> ЖКТ </a:t>
            </a:r>
            <a:r>
              <a:rPr lang="ru-RU" sz="1600" dirty="0"/>
              <a:t>относят синдром Линча (мутации в генах MSH6, MLH1, MSH2), семейный </a:t>
            </a:r>
            <a:r>
              <a:rPr lang="ru-RU" sz="1600" dirty="0" err="1"/>
              <a:t>аденоматоз</a:t>
            </a:r>
            <a:r>
              <a:rPr lang="ru-RU" sz="1600" dirty="0"/>
              <a:t> толстого кишечника, наследственные формы рака желудка (мутации гена CDH1).</a:t>
            </a:r>
          </a:p>
        </p:txBody>
      </p:sp>
    </p:spTree>
    <p:extLst>
      <p:ext uri="{BB962C8B-B14F-4D97-AF65-F5344CB8AC3E}">
        <p14:creationId xmlns:p14="http://schemas.microsoft.com/office/powerpoint/2010/main" val="34367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5287471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76056" y="2996952"/>
            <a:ext cx="2952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Мутантный </a:t>
            </a:r>
            <a:r>
              <a:rPr lang="ru-RU" dirty="0"/>
              <a:t>аллель, локализованный в </a:t>
            </a:r>
            <a:r>
              <a:rPr lang="ru-RU" dirty="0" err="1"/>
              <a:t>аутосоме</a:t>
            </a:r>
            <a:r>
              <a:rPr lang="ru-RU" dirty="0"/>
              <a:t>, должен быть унаследован от обоих родителей.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16016" y="1412776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Достаточно мутации в одном </a:t>
            </a:r>
            <a:r>
              <a:rPr lang="ru-RU" dirty="0" err="1" smtClean="0"/>
              <a:t>аллеле</a:t>
            </a:r>
            <a:r>
              <a:rPr lang="ru-RU" dirty="0" smtClean="0"/>
              <a:t>, одна нормальная и одна измененная копии гена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15816" y="4653136"/>
            <a:ext cx="5112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 семейном раке говорят в тех случаях, когда у нескольких поколений родственников возникают злокачественные опухоли, однако мутации известных генов при этом не обнаруживаются. В таких семьях причиной рака может быть наследование определенного образа жизни (ожирение, курение).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635896" y="1874441"/>
            <a:ext cx="936104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411760" y="3735616"/>
            <a:ext cx="244827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93056" y="2336106"/>
            <a:ext cx="2594768" cy="444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51520" y="4474280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- Семейные раки</a:t>
            </a:r>
            <a:endParaRPr lang="ru-RU" sz="2400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547664" y="5013176"/>
            <a:ext cx="1224136" cy="65562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97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Особенности раковых заболеваний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7620000" cy="4800600"/>
          </a:xfrm>
        </p:spPr>
        <p:txBody>
          <a:bodyPr/>
          <a:lstStyle/>
          <a:p>
            <a:pPr marL="114300" indent="0" hangingPunct="0">
              <a:buNone/>
            </a:pPr>
            <a:r>
              <a:rPr lang="ru-RU" b="1" dirty="0">
                <a:solidFill>
                  <a:srgbClr val="0070C0"/>
                </a:solidFill>
              </a:rPr>
              <a:t>Раковым заболеваниям присущ ряд особенностей, ставящих их на особо важное место в оздоровительной политике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pPr marL="114300" indent="0" hangingPunct="0">
              <a:buNone/>
            </a:pPr>
            <a:endParaRPr lang="ru-RU" b="1" dirty="0">
              <a:solidFill>
                <a:srgbClr val="0070C0"/>
              </a:solidFill>
            </a:endParaRPr>
          </a:p>
          <a:p>
            <a:pPr lvl="0" hangingPunct="0"/>
            <a:r>
              <a:rPr lang="ru-RU" sz="2400" dirty="0"/>
              <a:t>Увеличение частоты заболеваемости с </a:t>
            </a:r>
            <a:r>
              <a:rPr lang="ru-RU" sz="2400" dirty="0" smtClean="0"/>
              <a:t>возрастом (до 75 лет)</a:t>
            </a:r>
            <a:endParaRPr lang="ru-RU" sz="2400" dirty="0"/>
          </a:p>
          <a:p>
            <a:pPr lvl="0" hangingPunct="0"/>
            <a:r>
              <a:rPr lang="ru-RU" sz="2400" dirty="0"/>
              <a:t>Плохая излечиваемость, в том числе и хирургическая</a:t>
            </a:r>
          </a:p>
          <a:p>
            <a:pPr lvl="0" hangingPunct="0"/>
            <a:r>
              <a:rPr lang="ru-RU" sz="2400" dirty="0"/>
              <a:t>Отсутствие предсказуемости, либо недостаточная предсказуемость</a:t>
            </a:r>
          </a:p>
          <a:p>
            <a:pPr lvl="0" hangingPunct="0"/>
            <a:r>
              <a:rPr lang="ru-RU" sz="2400" dirty="0"/>
              <a:t>Ограниченные возможности профилактики</a:t>
            </a:r>
          </a:p>
          <a:p>
            <a:pPr lvl="0" hangingPunct="0"/>
            <a:r>
              <a:rPr lang="ru-RU" sz="2400" dirty="0"/>
              <a:t>Особо тяжелое протекание болезни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924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Плохая излечиваемость, в том числе и </a:t>
            </a:r>
            <a:r>
              <a:rPr lang="ru-RU" sz="3200" dirty="0" smtClean="0">
                <a:solidFill>
                  <a:srgbClr val="FF0000"/>
                </a:solidFill>
              </a:rPr>
              <a:t>хирургическая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54200"/>
            <a:ext cx="7620000" cy="429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792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Отсутствие предсказуемости, либо недостаточная предсказуемость</a:t>
            </a:r>
            <a:br>
              <a:rPr lang="ru-RU" sz="3200" b="1" dirty="0">
                <a:solidFill>
                  <a:srgbClr val="FF0000"/>
                </a:solidFill>
              </a:rPr>
            </a:b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5812736" cy="4142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58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</a:rPr>
              <a:t>Ограниченные возможности профилактики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41220"/>
            <a:ext cx="5517976" cy="5302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776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7620000" cy="706090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Особо тяжелое протекание болезни</a:t>
            </a:r>
            <a:br>
              <a:rPr lang="ru-RU" sz="3200" b="1" dirty="0">
                <a:solidFill>
                  <a:srgbClr val="FF0000"/>
                </a:solidFill>
              </a:rPr>
            </a:b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030417" cy="201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12776"/>
            <a:ext cx="3528392" cy="2073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933056"/>
            <a:ext cx="4353272" cy="277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90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081568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404664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Причины раковых заболеваний в историческом разрезе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79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64925"/>
            <a:ext cx="777686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ru-RU" dirty="0" smtClean="0"/>
              <a:t>1. Воздействие </a:t>
            </a:r>
            <a:r>
              <a:rPr lang="ru-RU" dirty="0" err="1"/>
              <a:t>энергобогатых</a:t>
            </a:r>
            <a:r>
              <a:rPr lang="ru-RU" dirty="0"/>
              <a:t> излучений - рентгеновского, ультрафиолетового </a:t>
            </a:r>
            <a:r>
              <a:rPr lang="ru-RU" dirty="0">
                <a:solidFill>
                  <a:srgbClr val="C00000"/>
                </a:solidFill>
              </a:rPr>
              <a:t>(физические факторы)</a:t>
            </a:r>
          </a:p>
          <a:p>
            <a:pPr lvl="0" hangingPunct="0"/>
            <a:r>
              <a:rPr lang="ru-RU" dirty="0" smtClean="0"/>
              <a:t>2. Влияние </a:t>
            </a:r>
            <a:r>
              <a:rPr lang="ru-RU" dirty="0"/>
              <a:t>химических веществ </a:t>
            </a:r>
            <a:r>
              <a:rPr lang="ru-RU" dirty="0">
                <a:solidFill>
                  <a:srgbClr val="C00000"/>
                </a:solidFill>
              </a:rPr>
              <a:t>(химические факторы)</a:t>
            </a:r>
          </a:p>
          <a:p>
            <a:pPr lvl="0" hangingPunct="0"/>
            <a:r>
              <a:rPr lang="ru-RU" dirty="0" smtClean="0"/>
              <a:t>3. Действие </a:t>
            </a:r>
            <a:r>
              <a:rPr lang="ru-RU" dirty="0"/>
              <a:t>вирусов </a:t>
            </a:r>
            <a:r>
              <a:rPr lang="ru-RU" dirty="0">
                <a:solidFill>
                  <a:srgbClr val="C00000"/>
                </a:solidFill>
              </a:rPr>
              <a:t>(биологические факторы</a:t>
            </a:r>
            <a:r>
              <a:rPr lang="ru-RU" dirty="0" smtClean="0">
                <a:solidFill>
                  <a:srgbClr val="C00000"/>
                </a:solidFill>
              </a:rPr>
              <a:t>)</a:t>
            </a:r>
          </a:p>
          <a:p>
            <a:pPr lvl="0" hangingPunct="0"/>
            <a:endParaRPr lang="ru-RU" dirty="0"/>
          </a:p>
          <a:p>
            <a:pPr lvl="0" hangingPunct="0"/>
            <a:r>
              <a:rPr lang="ru-RU" dirty="0" smtClean="0">
                <a:solidFill>
                  <a:srgbClr val="C00000"/>
                </a:solidFill>
              </a:rPr>
              <a:t>«ИНДУЦИРОВАННЫЙ» КАНЦЕРОЕНЕЗ</a:t>
            </a:r>
          </a:p>
          <a:p>
            <a:pPr lvl="0" hangingPunct="0"/>
            <a:r>
              <a:rPr lang="ru-RU" dirty="0" smtClean="0"/>
              <a:t>1</a:t>
            </a:r>
            <a:r>
              <a:rPr lang="ru-RU" sz="1600" dirty="0" smtClean="0"/>
              <a:t>. Выявляется </a:t>
            </a:r>
            <a:r>
              <a:rPr lang="ru-RU" sz="1600" dirty="0"/>
              <a:t>все большее число веществ, идентифицированных как </a:t>
            </a:r>
            <a:r>
              <a:rPr lang="ru-RU" sz="1600" b="1" dirty="0"/>
              <a:t>профессиональные канцерогены</a:t>
            </a:r>
            <a:r>
              <a:rPr lang="ru-RU" sz="1600" dirty="0"/>
              <a:t>( связанные с профессиональной деятельностью) либо стилевые (связанные со стилем жизни) канцерогены</a:t>
            </a:r>
            <a:r>
              <a:rPr lang="ru-RU" sz="1600" dirty="0" smtClean="0"/>
              <a:t>.</a:t>
            </a:r>
          </a:p>
          <a:p>
            <a:pPr lvl="0" hangingPunct="0"/>
            <a:endParaRPr lang="ru-RU" sz="1600" dirty="0"/>
          </a:p>
          <a:p>
            <a:pPr lvl="0" hangingPunct="0"/>
            <a:r>
              <a:rPr lang="ru-RU" sz="1600" dirty="0" smtClean="0"/>
              <a:t>2. </a:t>
            </a:r>
            <a:r>
              <a:rPr lang="ru-RU" sz="1600" b="1" dirty="0" smtClean="0"/>
              <a:t>Для </a:t>
            </a:r>
            <a:r>
              <a:rPr lang="ru-RU" sz="1600" b="1" dirty="0"/>
              <a:t>определенных регионов </a:t>
            </a:r>
            <a:r>
              <a:rPr lang="ru-RU" sz="1600" dirty="0"/>
              <a:t>характерен обычно </a:t>
            </a:r>
            <a:r>
              <a:rPr lang="ru-RU" sz="1600" b="1" dirty="0"/>
              <a:t>определенный вид рака</a:t>
            </a:r>
            <a:r>
              <a:rPr lang="ru-RU" sz="1600" dirty="0"/>
              <a:t>; при миграции этнических групп (например, переселение ряда японских общин в США) возрастает число заболеваемости “местными” видами рака (характерный для прежней местности вид рака исчезает), в третьем поколении потомки мигрантов имеют точно такой же тип рака в качестве доминирующего, как и коренное население</a:t>
            </a:r>
            <a:r>
              <a:rPr lang="ru-RU" sz="1600" dirty="0" smtClean="0"/>
              <a:t>.</a:t>
            </a:r>
          </a:p>
          <a:p>
            <a:pPr lvl="0" hangingPunct="0"/>
            <a:endParaRPr lang="ru-RU" sz="1600" dirty="0"/>
          </a:p>
          <a:p>
            <a:pPr lvl="0" hangingPunct="0"/>
            <a:r>
              <a:rPr lang="ru-RU" sz="1600" dirty="0" smtClean="0"/>
              <a:t>3. Для </a:t>
            </a:r>
            <a:r>
              <a:rPr lang="ru-RU" sz="1600" dirty="0"/>
              <a:t>некоторых факторов, вызывающих рак, совершенно точно установлена </a:t>
            </a:r>
            <a:r>
              <a:rPr lang="ru-RU" sz="1600" b="1" dirty="0"/>
              <a:t>зависимость между частотой встречаемости и дозой</a:t>
            </a:r>
            <a:r>
              <a:rPr lang="ru-RU" sz="1600" dirty="0"/>
              <a:t> (количеством вещества и длительностью его действия); например, для </a:t>
            </a:r>
            <a:r>
              <a:rPr lang="ru-RU" sz="1600" dirty="0" err="1"/>
              <a:t>афлатоксинов</a:t>
            </a:r>
            <a:r>
              <a:rPr lang="ru-RU" sz="1600" dirty="0"/>
              <a:t>, вызывающих рак печени; для продуктов горения табака, вызывающих рак бронхов и легких.</a:t>
            </a:r>
          </a:p>
          <a:p>
            <a:pPr lvl="0" hangingPunct="0"/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5496" y="297521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Причины  онкологических заболеваний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43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раковых заболеваний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818" y="1447800"/>
            <a:ext cx="4957622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5085184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Процентное соотношение различных причин раковых заболеваний (</a:t>
            </a:r>
            <a:r>
              <a:rPr lang="en-US" dirty="0" err="1"/>
              <a:t>R.Doll</a:t>
            </a:r>
            <a:r>
              <a:rPr lang="en-US" dirty="0"/>
              <a:t>, </a:t>
            </a:r>
            <a:r>
              <a:rPr lang="en-US" dirty="0" err="1"/>
              <a:t>R.Peto</a:t>
            </a:r>
            <a:r>
              <a:rPr lang="en-US" dirty="0"/>
              <a:t>, 1981</a:t>
            </a:r>
            <a:r>
              <a:rPr lang="en-US" dirty="0" smtClean="0"/>
              <a:t>)</a:t>
            </a:r>
            <a:endParaRPr lang="ru-RU" dirty="0"/>
          </a:p>
        </p:txBody>
      </p:sp>
      <p:pic>
        <p:nvPicPr>
          <p:cNvPr id="1027" name="Picture 3" descr="C:\Users\Ильинская\Desktop\image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34445"/>
            <a:ext cx="2280505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Ильинская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234671"/>
            <a:ext cx="2236557" cy="167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Ильинская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62537"/>
            <a:ext cx="2975967" cy="218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58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Что такое канцероген?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48192"/>
            <a:ext cx="7076236" cy="5300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0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Распределение канцерогенов (10%, 80%, 10% - физические, химические, биологические)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29144"/>
            <a:ext cx="7603363" cy="4724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00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Ильинская\Desktop\xelikobakter-pilori-simptomi-f9259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-14560"/>
            <a:ext cx="6668431" cy="389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33056"/>
            <a:ext cx="3146425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466480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2005 году первооткрыватели медицинского значения бактерии Робин Уоррен и Барри Маршалл были удостоены Нобелевской премии по медицине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239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Химические канцерогены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7620000" cy="246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5144"/>
            <a:ext cx="311467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7944" y="4725144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Токсин и </a:t>
            </a:r>
            <a:r>
              <a:rPr lang="ru-RU" sz="2800" b="1" dirty="0" err="1" smtClean="0">
                <a:solidFill>
                  <a:srgbClr val="C00000"/>
                </a:solidFill>
              </a:rPr>
              <a:t>Токсикант</a:t>
            </a:r>
            <a:r>
              <a:rPr lang="ru-RU" sz="2800" b="1" dirty="0" smtClean="0">
                <a:solidFill>
                  <a:srgbClr val="C00000"/>
                </a:solidFill>
              </a:rPr>
              <a:t>:</a:t>
            </a:r>
          </a:p>
          <a:p>
            <a:pPr algn="ctr"/>
            <a:r>
              <a:rPr lang="ru-RU" sz="2800" b="1" dirty="0" smtClean="0"/>
              <a:t>В чем разница?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8205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268760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dirty="0"/>
              <a:t>По степени риска вызвать рак все канцерогены разделяют </a:t>
            </a:r>
            <a:r>
              <a:rPr lang="ru-RU" b="1" dirty="0"/>
              <a:t>на 4 группы</a:t>
            </a:r>
            <a:r>
              <a:rPr lang="ru-RU" dirty="0"/>
              <a:t>. Интернациональное агентство исследований рака (</a:t>
            </a:r>
            <a:r>
              <a:rPr lang="en-US" dirty="0"/>
              <a:t>IARC</a:t>
            </a:r>
            <a:r>
              <a:rPr lang="ru-RU" dirty="0"/>
              <a:t>) издает монографии-справочники, отражающие известные на сегодняшний день канцерогены, распределенные по следующим группам.</a:t>
            </a:r>
          </a:p>
          <a:p>
            <a:pPr lvl="0" hangingPunct="0"/>
            <a:r>
              <a:rPr lang="en-US" i="1" dirty="0" smtClean="0">
                <a:solidFill>
                  <a:srgbClr val="C00000"/>
                </a:solidFill>
              </a:rPr>
              <a:t>I. </a:t>
            </a:r>
            <a:r>
              <a:rPr lang="ru-RU" i="1" dirty="0" smtClean="0">
                <a:solidFill>
                  <a:srgbClr val="C00000"/>
                </a:solidFill>
              </a:rPr>
              <a:t>Абсолютно </a:t>
            </a:r>
            <a:r>
              <a:rPr lang="ru-RU" i="1" dirty="0">
                <a:solidFill>
                  <a:srgbClr val="C00000"/>
                </a:solidFill>
              </a:rPr>
              <a:t>достоверно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вызывают рак человека (достаточно доказательств и на человеке, и на животных)</a:t>
            </a:r>
          </a:p>
          <a:p>
            <a:pPr lvl="0" hangingPunct="0"/>
            <a:r>
              <a:rPr lang="en-US" i="1" dirty="0" smtClean="0">
                <a:solidFill>
                  <a:srgbClr val="C00000"/>
                </a:solidFill>
              </a:rPr>
              <a:t>II.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Могут </a:t>
            </a:r>
            <a:r>
              <a:rPr lang="ru-RU" dirty="0"/>
              <a:t>вызывать рак человека</a:t>
            </a:r>
          </a:p>
          <a:p>
            <a:pPr hangingPunct="0"/>
            <a:r>
              <a:rPr lang="ru-RU" dirty="0"/>
              <a:t>А. </a:t>
            </a:r>
            <a:r>
              <a:rPr lang="ru-RU" i="1" dirty="0">
                <a:solidFill>
                  <a:srgbClr val="FF0000"/>
                </a:solidFill>
              </a:rPr>
              <a:t>Вероятно</a:t>
            </a:r>
            <a:r>
              <a:rPr lang="ru-RU" i="1" dirty="0"/>
              <a:t> </a:t>
            </a:r>
            <a:r>
              <a:rPr lang="ru-RU" dirty="0"/>
              <a:t>вызывают рак человека (недостаточно доказательств на человеке, но достаточно на животных)</a:t>
            </a:r>
          </a:p>
          <a:p>
            <a:pPr hangingPunct="0"/>
            <a:r>
              <a:rPr lang="ru-RU" dirty="0"/>
              <a:t>Б. </a:t>
            </a:r>
            <a:r>
              <a:rPr lang="ru-RU" i="1" dirty="0">
                <a:solidFill>
                  <a:srgbClr val="FF0000"/>
                </a:solidFill>
              </a:rPr>
              <a:t>Возможно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вызывают рак человека (недостаточно доказательств на человеке, отсутствуют достаточные доказательства на животных)</a:t>
            </a:r>
          </a:p>
          <a:p>
            <a:pPr lvl="0" hangingPunct="0"/>
            <a:r>
              <a:rPr lang="en-US" i="1" dirty="0" smtClean="0">
                <a:solidFill>
                  <a:srgbClr val="C00000"/>
                </a:solidFill>
              </a:rPr>
              <a:t>III. </a:t>
            </a:r>
            <a:r>
              <a:rPr lang="ru-RU" i="1" dirty="0" smtClean="0">
                <a:solidFill>
                  <a:srgbClr val="C00000"/>
                </a:solidFill>
              </a:rPr>
              <a:t>Не </a:t>
            </a:r>
            <a:r>
              <a:rPr lang="ru-RU" i="1" dirty="0">
                <a:solidFill>
                  <a:srgbClr val="C00000"/>
                </a:solidFill>
              </a:rPr>
              <a:t>классифицированы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по </a:t>
            </a:r>
            <a:r>
              <a:rPr lang="ru-RU" dirty="0" err="1" smtClean="0"/>
              <a:t>канцерогенности</a:t>
            </a:r>
            <a:r>
              <a:rPr lang="ru-RU" dirty="0" smtClean="0"/>
              <a:t> </a:t>
            </a:r>
            <a:r>
              <a:rPr lang="ru-RU" dirty="0"/>
              <a:t>( в эту группу входят все вещества, не вошедшие в другие группы)</a:t>
            </a:r>
          </a:p>
          <a:p>
            <a:pPr lvl="0" hangingPunct="0"/>
            <a:r>
              <a:rPr lang="en-US" i="1" dirty="0" smtClean="0">
                <a:solidFill>
                  <a:srgbClr val="C00000"/>
                </a:solidFill>
              </a:rPr>
              <a:t>IV. </a:t>
            </a:r>
            <a:r>
              <a:rPr lang="ru-RU" i="1" dirty="0" smtClean="0">
                <a:solidFill>
                  <a:srgbClr val="C00000"/>
                </a:solidFill>
              </a:rPr>
              <a:t>Не канцерогенны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для человека (достаточно доказательств об отсутствии </a:t>
            </a:r>
            <a:r>
              <a:rPr lang="ru-RU" dirty="0" err="1"/>
              <a:t>канцерогенности</a:t>
            </a:r>
            <a:r>
              <a:rPr lang="ru-RU" dirty="0"/>
              <a:t> на животных, отсутствуют данные о том, что вызывают рак человека)</a:t>
            </a:r>
          </a:p>
          <a:p>
            <a:pPr hangingPunct="0"/>
            <a:r>
              <a:rPr lang="ru-RU" dirty="0"/>
              <a:t>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332656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b="1" dirty="0" smtClean="0">
                <a:solidFill>
                  <a:srgbClr val="C00000"/>
                </a:solidFill>
              </a:rPr>
              <a:t>4 Группы канцерогенов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4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397014"/>
              </p:ext>
            </p:extLst>
          </p:nvPr>
        </p:nvGraphicFramePr>
        <p:xfrm>
          <a:off x="323528" y="1340768"/>
          <a:ext cx="7608569" cy="5257524"/>
        </p:xfrm>
        <a:graphic>
          <a:graphicData uri="http://schemas.openxmlformats.org/drawingml/2006/table">
            <a:tbl>
              <a:tblPr/>
              <a:tblGrid>
                <a:gridCol w="1913214"/>
                <a:gridCol w="1707559"/>
                <a:gridCol w="1574249"/>
                <a:gridCol w="1529410"/>
                <a:gridCol w="884137"/>
              </a:tblGrid>
              <a:tr h="14135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/>
                          <a:ea typeface="Times New Roman"/>
                        </a:rPr>
                        <a:t>II A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/>
                          <a:ea typeface="Times New Roman"/>
                        </a:rPr>
                        <a:t>II B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/>
                          <a:ea typeface="Times New Roman"/>
                        </a:rPr>
                        <a:t>III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/>
                          <a:ea typeface="Times New Roman"/>
                        </a:rPr>
                        <a:t>IV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Афлатоксин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Бензо(а)пирен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Ацетальдегид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Акридиновый оранжевый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Капро-лактам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Асбест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Бензантрацен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Орто-аминоазотолуол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Анилин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12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Бензол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Бериллий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Блеомицин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Бензофлуорен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Бензидин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Анаболики-андрогены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Фенобарбитал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Трехвалентный хром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Диэтилстил-бестрол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Цисплатин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Тетрахлор-дибензодиоксин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Кумарин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8-метокси-псорален (+УФ)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Формальдегид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Диазепам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2-нафтиламин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/>
                          <a:ea typeface="Times New Roman"/>
                        </a:rPr>
                        <a:t>Нитрозогуанидин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Изониазид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Эстрогены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/>
                          <a:ea typeface="Times New Roman"/>
                        </a:rPr>
                        <a:t>Нитрозометилмочевина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Анальгезирующие смеси с фенацетином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Фенацетин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12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Шестивалентный хром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12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Мышьяк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24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Никель и некоторые его соединения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12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Сигаретный дым, табак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12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Винилхлорид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33265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Классификация канцерогенов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0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741682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Исследователи из Исландского университета и компании </a:t>
            </a:r>
            <a:r>
              <a:rPr lang="ru-RU" dirty="0" err="1"/>
              <a:t>deCODE</a:t>
            </a:r>
            <a:r>
              <a:rPr lang="ru-RU" dirty="0"/>
              <a:t>, занимающейся геномными исследованиями, проанализировали геномы 14 000 жителей Исландии, и пришли к выводу, что хотя наследственные мутации приходят к любому человеку от обоих родителей, от отца таких мутаций приходит намного больше, чем от матери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Из клеток-предшественников у </a:t>
            </a:r>
            <a:r>
              <a:rPr lang="ru-RU" dirty="0"/>
              <a:t>женщин полный набор яйцеклеток на всю жизнь образуется еще до рождения, </a:t>
            </a:r>
            <a:r>
              <a:rPr lang="ru-RU" dirty="0" smtClean="0"/>
              <a:t>а у </a:t>
            </a:r>
            <a:r>
              <a:rPr lang="ru-RU" dirty="0"/>
              <a:t>мужчин сперматозоиды появляются </a:t>
            </a:r>
            <a:r>
              <a:rPr lang="ru-RU" dirty="0" smtClean="0"/>
              <a:t>на </a:t>
            </a:r>
            <a:r>
              <a:rPr lang="ru-RU" dirty="0"/>
              <a:t>протяжении почти всей жизни – то </a:t>
            </a:r>
            <a:r>
              <a:rPr lang="ru-RU" dirty="0" smtClean="0"/>
              <a:t>есть, </a:t>
            </a:r>
            <a:r>
              <a:rPr lang="ru-RU" dirty="0"/>
              <a:t>у мужчин клетки-предшественники продолжают </a:t>
            </a:r>
            <a:r>
              <a:rPr lang="ru-RU" dirty="0" smtClean="0"/>
              <a:t>делиться и </a:t>
            </a:r>
            <a:r>
              <a:rPr lang="ru-RU" dirty="0"/>
              <a:t>делиться.</a:t>
            </a:r>
          </a:p>
          <a:p>
            <a:endParaRPr lang="ru-RU" dirty="0"/>
          </a:p>
          <a:p>
            <a:r>
              <a:rPr lang="ru-RU" dirty="0"/>
              <a:t>Мутации </a:t>
            </a:r>
            <a:r>
              <a:rPr lang="ru-RU" dirty="0" smtClean="0"/>
              <a:t>возникают при копировании поврежденной ДНК, </a:t>
            </a:r>
            <a:r>
              <a:rPr lang="ru-RU" dirty="0"/>
              <a:t>когда клетка синтезирует вторую копию ДНК перед делением. Поскольку предшественники сперматозоидов продолжают делиться, то и мутаций в ДНК сперматозоидов будет больше, чем в ДНК яйцеклеток.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Каждый </a:t>
            </a:r>
            <a:r>
              <a:rPr lang="ru-RU" dirty="0"/>
              <a:t>новорожденный получает в среднем 70 новых мутаций, которых не было у родителей, из которых 80% приносит сперматозоид, и только 20% — яйцеклетка. </a:t>
            </a:r>
          </a:p>
        </p:txBody>
      </p:sp>
    </p:spTree>
    <p:extLst>
      <p:ext uri="{BB962C8B-B14F-4D97-AF65-F5344CB8AC3E}">
        <p14:creationId xmlns:p14="http://schemas.microsoft.com/office/powerpoint/2010/main" val="38557751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623</TotalTime>
  <Words>1167</Words>
  <Application>Microsoft Office PowerPoint</Application>
  <PresentationFormat>Экран (4:3)</PresentationFormat>
  <Paragraphs>158</Paragraphs>
  <Slides>32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Соседство</vt:lpstr>
      <vt:lpstr>Диаграмма</vt:lpstr>
      <vt:lpstr>Генетическая токсикология  с основами канцерогенеза</vt:lpstr>
      <vt:lpstr>Определения</vt:lpstr>
      <vt:lpstr>Почему РАК?</vt:lpstr>
      <vt:lpstr>Презентация PowerPoint</vt:lpstr>
      <vt:lpstr>Презентация PowerPoint</vt:lpstr>
      <vt:lpstr>Почему мы изучаем канцерогенез?</vt:lpstr>
      <vt:lpstr>Презентация PowerPoint</vt:lpstr>
      <vt:lpstr>Лидирующие типы  раковых заболеваний</vt:lpstr>
      <vt:lpstr>Колоректальный рак</vt:lpstr>
      <vt:lpstr>Презентация PowerPoint</vt:lpstr>
      <vt:lpstr>Презентация PowerPoint</vt:lpstr>
      <vt:lpstr>Две популярных концепции возникновения рака</vt:lpstr>
      <vt:lpstr>Япония</vt:lpstr>
      <vt:lpstr>Увеличение частоты онкологических заболеваний с возрастом (справедливо до 75 лет)</vt:lpstr>
      <vt:lpstr>Мутации в гаметах</vt:lpstr>
      <vt:lpstr>Наследственные формы рака</vt:lpstr>
      <vt:lpstr>Презентация PowerPoint</vt:lpstr>
      <vt:lpstr>Особенности раковых заболеваний</vt:lpstr>
      <vt:lpstr>Плохая излечиваемость, в том числе и хирургическая</vt:lpstr>
      <vt:lpstr>Отсутствие предсказуемости, либо недостаточная предсказуемость </vt:lpstr>
      <vt:lpstr>Ограниченные возможности профилактики</vt:lpstr>
      <vt:lpstr>Особо тяжелое протекание болезни </vt:lpstr>
      <vt:lpstr>Презентация PowerPoint</vt:lpstr>
      <vt:lpstr>Презентация PowerPoint</vt:lpstr>
      <vt:lpstr>Причины раковых заболеваний</vt:lpstr>
      <vt:lpstr>Что такое канцероген?</vt:lpstr>
      <vt:lpstr>Распределение канцерогенов (10%, 80%, 10% - физические, химические, биологические)</vt:lpstr>
      <vt:lpstr>Презентация PowerPoint</vt:lpstr>
      <vt:lpstr>Химические канцерогены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Ильинская</dc:creator>
  <cp:lastModifiedBy>Ильинская</cp:lastModifiedBy>
  <cp:revision>33</cp:revision>
  <dcterms:created xsi:type="dcterms:W3CDTF">2015-03-02T08:46:09Z</dcterms:created>
  <dcterms:modified xsi:type="dcterms:W3CDTF">2022-09-17T11:06:10Z</dcterms:modified>
</cp:coreProperties>
</file>