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2" r:id="rId2"/>
    <p:sldId id="261" r:id="rId3"/>
    <p:sldId id="268" r:id="rId4"/>
    <p:sldId id="269" r:id="rId5"/>
    <p:sldId id="270" r:id="rId6"/>
    <p:sldId id="271" r:id="rId7"/>
    <p:sldId id="272" r:id="rId8"/>
    <p:sldId id="273" r:id="rId9"/>
    <p:sldId id="264" r:id="rId10"/>
    <p:sldId id="274" r:id="rId11"/>
    <p:sldId id="275" r:id="rId12"/>
    <p:sldId id="266" r:id="rId13"/>
    <p:sldId id="276" r:id="rId14"/>
    <p:sldId id="277" r:id="rId15"/>
    <p:sldId id="278" r:id="rId16"/>
    <p:sldId id="279" r:id="rId17"/>
    <p:sldId id="280" r:id="rId18"/>
    <p:sldId id="284" r:id="rId19"/>
    <p:sldId id="285" r:id="rId20"/>
    <p:sldId id="290" r:id="rId21"/>
    <p:sldId id="291" r:id="rId22"/>
    <p:sldId id="287" r:id="rId23"/>
    <p:sldId id="289" r:id="rId24"/>
    <p:sldId id="288" r:id="rId25"/>
    <p:sldId id="267" r:id="rId26"/>
    <p:sldId id="282" r:id="rId27"/>
    <p:sldId id="281" r:id="rId2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79429" autoAdjust="0"/>
  </p:normalViewPr>
  <p:slideViewPr>
    <p:cSldViewPr>
      <p:cViewPr>
        <p:scale>
          <a:sx n="125" d="100"/>
          <a:sy n="125" d="100"/>
        </p:scale>
        <p:origin x="-115" y="-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872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221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27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05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883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03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869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072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54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32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842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523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454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1551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866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12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048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5119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89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241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7280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325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753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274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72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.jpeg"/><Relationship Id="rId5" Type="http://schemas.openxmlformats.org/officeDocument/2006/relationships/image" Target="../media/image6.pn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1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9.jpeg"/><Relationship Id="rId5" Type="http://schemas.openxmlformats.org/officeDocument/2006/relationships/image" Target="../media/image6.png"/><Relationship Id="rId10" Type="http://schemas.openxmlformats.org/officeDocument/2006/relationships/image" Target="../media/image18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6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24.jpeg"/><Relationship Id="rId5" Type="http://schemas.openxmlformats.org/officeDocument/2006/relationships/image" Target="../media/image6.png"/><Relationship Id="rId10" Type="http://schemas.openxmlformats.org/officeDocument/2006/relationships/image" Target="../media/image23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1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29.jpeg"/><Relationship Id="rId5" Type="http://schemas.openxmlformats.org/officeDocument/2006/relationships/image" Target="../media/image6.png"/><Relationship Id="rId10" Type="http://schemas.openxmlformats.org/officeDocument/2006/relationships/image" Target="../media/image28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6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4.jpeg"/><Relationship Id="rId5" Type="http://schemas.openxmlformats.org/officeDocument/2006/relationships/image" Target="../media/image6.png"/><Relationship Id="rId15" Type="http://schemas.openxmlformats.org/officeDocument/2006/relationships/image" Target="../media/image38.jpeg"/><Relationship Id="rId10" Type="http://schemas.openxmlformats.org/officeDocument/2006/relationships/image" Target="../media/image33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2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0.jpeg"/><Relationship Id="rId5" Type="http://schemas.openxmlformats.org/officeDocument/2006/relationships/image" Target="../media/image6.pn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4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8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6.jpeg"/><Relationship Id="rId5" Type="http://schemas.openxmlformats.org/officeDocument/2006/relationships/image" Target="../media/image6.png"/><Relationship Id="rId10" Type="http://schemas.openxmlformats.org/officeDocument/2006/relationships/image" Target="../media/image45.jpe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2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50.jpeg"/><Relationship Id="rId5" Type="http://schemas.openxmlformats.org/officeDocument/2006/relationships/image" Target="../media/image6.png"/><Relationship Id="rId15" Type="http://schemas.openxmlformats.org/officeDocument/2006/relationships/image" Target="../media/image54.jpeg"/><Relationship Id="rId10" Type="http://schemas.openxmlformats.org/officeDocument/2006/relationships/image" Target="../media/image49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5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8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56.jpeg"/><Relationship Id="rId5" Type="http://schemas.openxmlformats.org/officeDocument/2006/relationships/image" Target="../media/image6.png"/><Relationship Id="rId10" Type="http://schemas.openxmlformats.org/officeDocument/2006/relationships/image" Target="../media/image55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5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63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6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61.jpeg"/><Relationship Id="rId5" Type="http://schemas.openxmlformats.org/officeDocument/2006/relationships/image" Target="../media/image6.png"/><Relationship Id="rId10" Type="http://schemas.openxmlformats.org/officeDocument/2006/relationships/image" Target="../media/image60.jpe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65.jpeg"/><Relationship Id="rId5" Type="http://schemas.openxmlformats.org/officeDocument/2006/relationships/image" Target="../media/image6.png"/><Relationship Id="rId10" Type="http://schemas.openxmlformats.org/officeDocument/2006/relationships/image" Target="../media/image64.jpe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67.jpeg"/><Relationship Id="rId5" Type="http://schemas.openxmlformats.org/officeDocument/2006/relationships/image" Target="../media/image6.png"/><Relationship Id="rId10" Type="http://schemas.openxmlformats.org/officeDocument/2006/relationships/image" Target="../media/image66.jpe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71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7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69.jpeg"/><Relationship Id="rId5" Type="http://schemas.openxmlformats.org/officeDocument/2006/relationships/image" Target="../media/image6.png"/><Relationship Id="rId10" Type="http://schemas.openxmlformats.org/officeDocument/2006/relationships/image" Target="../media/image68.jp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73.jpg"/><Relationship Id="rId5" Type="http://schemas.openxmlformats.org/officeDocument/2006/relationships/image" Target="../media/image6.png"/><Relationship Id="rId10" Type="http://schemas.openxmlformats.org/officeDocument/2006/relationships/image" Target="../media/image72.jp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7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75.jpeg"/><Relationship Id="rId5" Type="http://schemas.openxmlformats.org/officeDocument/2006/relationships/image" Target="../media/image6.png"/><Relationship Id="rId10" Type="http://schemas.openxmlformats.org/officeDocument/2006/relationships/image" Target="../media/image74.jpe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80.jpeg"/><Relationship Id="rId18" Type="http://schemas.openxmlformats.org/officeDocument/2006/relationships/image" Target="../media/image85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79.jpeg"/><Relationship Id="rId17" Type="http://schemas.openxmlformats.org/officeDocument/2006/relationships/image" Target="../media/image84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78.jpeg"/><Relationship Id="rId5" Type="http://schemas.openxmlformats.org/officeDocument/2006/relationships/image" Target="../media/image6.png"/><Relationship Id="rId15" Type="http://schemas.openxmlformats.org/officeDocument/2006/relationships/image" Target="../media/image82.jpeg"/><Relationship Id="rId10" Type="http://schemas.openxmlformats.org/officeDocument/2006/relationships/image" Target="../media/image77.jpeg"/><Relationship Id="rId19" Type="http://schemas.openxmlformats.org/officeDocument/2006/relationships/image" Target="../media/image86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8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90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89.png"/><Relationship Id="rId17" Type="http://schemas.openxmlformats.org/officeDocument/2006/relationships/image" Target="../media/image94.jpe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88.jpeg"/><Relationship Id="rId5" Type="http://schemas.openxmlformats.org/officeDocument/2006/relationships/image" Target="../media/image6.png"/><Relationship Id="rId15" Type="http://schemas.openxmlformats.org/officeDocument/2006/relationships/image" Target="../media/image92.jpeg"/><Relationship Id="rId10" Type="http://schemas.openxmlformats.org/officeDocument/2006/relationships/image" Target="../media/image87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9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98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9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96.jpeg"/><Relationship Id="rId5" Type="http://schemas.openxmlformats.org/officeDocument/2006/relationships/image" Target="../media/image6.png"/><Relationship Id="rId10" Type="http://schemas.openxmlformats.org/officeDocument/2006/relationships/image" Target="../media/image95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9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0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01.jpeg"/><Relationship Id="rId5" Type="http://schemas.openxmlformats.org/officeDocument/2006/relationships/image" Target="../media/image6.png"/><Relationship Id="rId10" Type="http://schemas.openxmlformats.org/officeDocument/2006/relationships/image" Target="../media/image100.jpe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06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0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04.jpeg"/><Relationship Id="rId5" Type="http://schemas.openxmlformats.org/officeDocument/2006/relationships/image" Target="../media/image6.png"/><Relationship Id="rId10" Type="http://schemas.openxmlformats.org/officeDocument/2006/relationships/image" Target="../media/image103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10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11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10.jpeg"/><Relationship Id="rId17" Type="http://schemas.openxmlformats.org/officeDocument/2006/relationships/image" Target="../media/image115.jpe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09.jpeg"/><Relationship Id="rId5" Type="http://schemas.openxmlformats.org/officeDocument/2006/relationships/image" Target="../media/image6.png"/><Relationship Id="rId15" Type="http://schemas.openxmlformats.org/officeDocument/2006/relationships/image" Target="../media/image113.jpeg"/><Relationship Id="rId10" Type="http://schemas.openxmlformats.org/officeDocument/2006/relationships/image" Target="../media/image108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11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1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18.jpeg"/><Relationship Id="rId17" Type="http://schemas.openxmlformats.org/officeDocument/2006/relationships/image" Target="../media/image123.jpe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7.jpeg"/><Relationship Id="rId5" Type="http://schemas.openxmlformats.org/officeDocument/2006/relationships/image" Target="../media/image6.png"/><Relationship Id="rId15" Type="http://schemas.openxmlformats.org/officeDocument/2006/relationships/image" Target="../media/image121.jpeg"/><Relationship Id="rId10" Type="http://schemas.openxmlformats.org/officeDocument/2006/relationships/image" Target="../media/image116.jpe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image" Target="../media/image12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5.jpeg"/><Relationship Id="rId5" Type="http://schemas.openxmlformats.org/officeDocument/2006/relationships/image" Target="../media/image6.png"/><Relationship Id="rId10" Type="http://schemas.openxmlformats.org/officeDocument/2006/relationships/image" Target="../media/image124.jp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7.png"/><Relationship Id="rId7" Type="http://schemas.openxmlformats.org/officeDocument/2006/relationships/image" Target="../media/image7.png"/><Relationship Id="rId12" Type="http://schemas.openxmlformats.org/officeDocument/2006/relationships/image" Target="../media/image1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28.png"/><Relationship Id="rId5" Type="http://schemas.openxmlformats.org/officeDocument/2006/relationships/image" Target="../media/image5.png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31.png"/><Relationship Id="rId5" Type="http://schemas.openxmlformats.org/officeDocument/2006/relationships/image" Target="../media/image6.png"/><Relationship Id="rId10" Type="http://schemas.openxmlformats.org/officeDocument/2006/relationships/image" Target="../media/image130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5721D61-F105-393D-B39B-6269E0DA8ACF}"/>
              </a:ext>
            </a:extLst>
          </p:cNvPr>
          <p:cNvSpPr/>
          <p:nvPr/>
        </p:nvSpPr>
        <p:spPr>
          <a:xfrm>
            <a:off x="5796136" y="0"/>
            <a:ext cx="3347865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40152" y="3507855"/>
            <a:ext cx="2670168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Заместитель директора по хозяйственной деятельности</a:t>
            </a:r>
          </a:p>
          <a:p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) 39 18 22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02" y="514645"/>
            <a:ext cx="2344310" cy="4483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28AFAC4-B2D5-2DBB-D8EF-09E8A08D5593}"/>
              </a:ext>
            </a:extLst>
          </p:cNvPr>
          <p:cNvSpPr txBox="1"/>
          <p:nvPr/>
        </p:nvSpPr>
        <p:spPr>
          <a:xfrm>
            <a:off x="5940153" y="2861524"/>
            <a:ext cx="2381774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Руднев Максим Павлович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12AB575-7C72-454E-BB40-D194FBE85258}"/>
              </a:ext>
            </a:extLst>
          </p:cNvPr>
          <p:cNvSpPr/>
          <p:nvPr/>
        </p:nvSpPr>
        <p:spPr>
          <a:xfrm>
            <a:off x="8280921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3D26BF2-5AE2-4403-971E-3EB8213263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3"/>
            <a:ext cx="432928" cy="9008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1EFA81C-8FBC-4F3E-AB76-37FE08B078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466" y="1182030"/>
            <a:ext cx="649306" cy="398375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11" name="TextBox 10"/>
          <p:cNvSpPr txBox="1"/>
          <p:nvPr/>
        </p:nvSpPr>
        <p:spPr>
          <a:xfrm>
            <a:off x="251520" y="1994628"/>
            <a:ext cx="525658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PT Sans Caption" panose="020B0603020203020204" pitchFamily="34" charset="0"/>
              </a:rPr>
              <a:t>Отчет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PT Sans Caption" panose="020B0603020203020204" pitchFamily="34" charset="0"/>
              </a:rPr>
              <a:t>О хозяйственной деятельности за 2024 год</a:t>
            </a:r>
          </a:p>
        </p:txBody>
      </p:sp>
    </p:spTree>
    <p:extLst>
      <p:ext uri="{BB962C8B-B14F-4D97-AF65-F5344CB8AC3E}">
        <p14:creationId xmlns:p14="http://schemas.microsoft.com/office/powerpoint/2010/main" val="387282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882" y="-20538"/>
            <a:ext cx="7209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  <a:latin typeface="Calibri (Основной текст)"/>
              </a:rPr>
              <a:t>Капитальный ремонт общежития Б вторая очередь </a:t>
            </a:r>
          </a:p>
          <a:p>
            <a:pPr marL="0" lvl="1"/>
            <a:r>
              <a:rPr lang="ru-RU" dirty="0">
                <a:solidFill>
                  <a:srgbClr val="002060"/>
                </a:solidFill>
                <a:latin typeface="Calibri (Основной текст)"/>
              </a:rPr>
              <a:t>Общая площадь: 1948 м2</a:t>
            </a: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FEEEEC3-D046-49F9-8B4C-F12F43F2FBD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" y="3151379"/>
            <a:ext cx="1235809" cy="177760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CE8D934-F80B-412A-9EC1-3B6518BE31D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4" y="1129505"/>
            <a:ext cx="1241571" cy="170062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456393C-9F4D-4AC0-A98C-DFBB29958FA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60" y="1143841"/>
            <a:ext cx="1309541" cy="170062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96F6C21F-33EF-44F3-9B6D-4EAACE84B3D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701" y="3151379"/>
            <a:ext cx="1322956" cy="1785711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20224" y="627997"/>
            <a:ext cx="2603277" cy="417852"/>
            <a:chOff x="15577" y="88583"/>
            <a:chExt cx="3197446" cy="718835"/>
          </a:xfrm>
        </p:grpSpPr>
        <p:sp>
          <p:nvSpPr>
            <p:cNvPr id="30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8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832040" y="641730"/>
            <a:ext cx="5474689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A0A6347-8089-41DE-AB39-B08E5A67E89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72" y="1129505"/>
            <a:ext cx="2403045" cy="194691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CE7E116A-807D-4E85-8044-06C1DB1EFA8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40" y="1129505"/>
            <a:ext cx="2796310" cy="194630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C0C67C68-A869-4DA9-B182-6C83DB0600B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2" r="3594"/>
          <a:stretch/>
        </p:blipFill>
        <p:spPr>
          <a:xfrm rot="10800000" flipV="1">
            <a:off x="2834648" y="3180257"/>
            <a:ext cx="2796309" cy="177600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6E9D3839-CDA7-414F-BB04-98D4F4EFE3D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72" y="3153978"/>
            <a:ext cx="2403045" cy="18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882" y="84569"/>
            <a:ext cx="7209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Капитальный ремонт научно-образовательных пространств учебно-лабораторного корпуса 2 аудитории 302 и 342 (амфитеатры)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95882" y="929762"/>
            <a:ext cx="2578237" cy="417852"/>
            <a:chOff x="15577" y="88583"/>
            <a:chExt cx="3197446" cy="718835"/>
          </a:xfrm>
        </p:grpSpPr>
        <p:sp>
          <p:nvSpPr>
            <p:cNvPr id="30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8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788884" y="929762"/>
            <a:ext cx="5431650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2E991FB3-7971-4428-888C-FE13231C05B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7" y="1419622"/>
            <a:ext cx="2462166" cy="32775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884" y="1419622"/>
            <a:ext cx="2343367" cy="18042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884" y="3292121"/>
            <a:ext cx="2343367" cy="175752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403705"/>
            <a:ext cx="2377155" cy="178286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835" y="3286777"/>
            <a:ext cx="2357615" cy="176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39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882" y="84569"/>
            <a:ext cx="7209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Капитальный ремонт лестничный марш здания учебно-лабораторного корпуса 2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95882" y="929762"/>
            <a:ext cx="3169185" cy="417852"/>
            <a:chOff x="15577" y="88583"/>
            <a:chExt cx="3197446" cy="718835"/>
          </a:xfrm>
        </p:grpSpPr>
        <p:sp>
          <p:nvSpPr>
            <p:cNvPr id="30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8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3379832" y="929762"/>
            <a:ext cx="4840702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89" y="2211710"/>
            <a:ext cx="2975964" cy="22319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832" y="1491630"/>
            <a:ext cx="1791523" cy="238869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C48929EF-CD03-4D62-AA98-5EAFC5C214A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6" y="1491630"/>
            <a:ext cx="3193005" cy="16203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219822"/>
            <a:ext cx="1315103" cy="17534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19822"/>
            <a:ext cx="1316529" cy="175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63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882" y="84569"/>
            <a:ext cx="7209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Капитальный ремонт холла первого этажа учебно-лабораторного корпуса 2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95882" y="699542"/>
            <a:ext cx="2568186" cy="417852"/>
            <a:chOff x="15577" y="88583"/>
            <a:chExt cx="3197446" cy="718835"/>
          </a:xfrm>
        </p:grpSpPr>
        <p:sp>
          <p:nvSpPr>
            <p:cNvPr id="30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8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724150" y="699542"/>
            <a:ext cx="5496384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182" y="3219822"/>
            <a:ext cx="2446202" cy="183465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908" y="1234355"/>
            <a:ext cx="2426491" cy="181986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EA6D83CD-A0B8-46F6-9510-B39165C3FE6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86" y="3055636"/>
            <a:ext cx="2422597" cy="203639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23401"/>
          <a:stretch/>
        </p:blipFill>
        <p:spPr>
          <a:xfrm>
            <a:off x="2718174" y="1234355"/>
            <a:ext cx="2712064" cy="364165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87" y="1186850"/>
            <a:ext cx="2422597" cy="181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3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882" y="84569"/>
            <a:ext cx="7209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Капитальный ремонт туалетных комнат первого и второго этажа учебно-лабораторного корпуса 2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95882" y="699542"/>
            <a:ext cx="1376275" cy="417852"/>
            <a:chOff x="15577" y="88583"/>
            <a:chExt cx="3197446" cy="718835"/>
          </a:xfrm>
        </p:grpSpPr>
        <p:sp>
          <p:nvSpPr>
            <p:cNvPr id="30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8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1549399" y="699542"/>
            <a:ext cx="6671135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BC7D801E-8E6F-4722-A65F-FE27E2DE66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2" y="1233346"/>
            <a:ext cx="1277619" cy="191446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3536053F-1BCE-4CB4-969F-DF92795C0DC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1" y="3171359"/>
            <a:ext cx="1277619" cy="192465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5" y="1183085"/>
            <a:ext cx="2579699" cy="343959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428" y="2681879"/>
            <a:ext cx="3632351" cy="241015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661" y="1187967"/>
            <a:ext cx="1931000" cy="144825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68" y="1183085"/>
            <a:ext cx="1937511" cy="145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82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882" y="84569"/>
            <a:ext cx="7209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Капитальный ремонт входной группы с устройством </a:t>
            </a:r>
            <a:r>
              <a:rPr lang="ru-RU" dirty="0" err="1">
                <a:solidFill>
                  <a:srgbClr val="002060"/>
                </a:solidFill>
              </a:rPr>
              <a:t>вентфасада</a:t>
            </a:r>
            <a:r>
              <a:rPr lang="ru-RU" dirty="0">
                <a:solidFill>
                  <a:srgbClr val="002060"/>
                </a:solidFill>
              </a:rPr>
              <a:t> из «</a:t>
            </a:r>
            <a:r>
              <a:rPr lang="ru-RU" dirty="0" err="1">
                <a:solidFill>
                  <a:srgbClr val="002060"/>
                </a:solidFill>
              </a:rPr>
              <a:t>Алюкобонда</a:t>
            </a:r>
            <a:r>
              <a:rPr lang="ru-RU" dirty="0">
                <a:solidFill>
                  <a:srgbClr val="002060"/>
                </a:solidFill>
              </a:rPr>
              <a:t>» учебно-лабораторного корпуса 2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95882" y="699542"/>
            <a:ext cx="2747924" cy="417852"/>
            <a:chOff x="15577" y="88583"/>
            <a:chExt cx="3197446" cy="718835"/>
          </a:xfrm>
        </p:grpSpPr>
        <p:sp>
          <p:nvSpPr>
            <p:cNvPr id="30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8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843807" y="699542"/>
            <a:ext cx="5376727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223" y="1300809"/>
            <a:ext cx="2465496" cy="18666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342" y="1300809"/>
            <a:ext cx="2534045" cy="19005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392" y="3350916"/>
            <a:ext cx="3635896" cy="166796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E37BF8F-D1F0-41CF-A5D0-85EA25D4E65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95" y="3350915"/>
            <a:ext cx="2020901" cy="151567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57DDB34-C8AC-4788-B70D-1D0BF7BEAA4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17" y="1242404"/>
            <a:ext cx="2566794" cy="192509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3F1AE66-28B5-43D3-8193-0F0EF2363B9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27" y="3330729"/>
            <a:ext cx="2008504" cy="150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47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882" y="84569"/>
            <a:ext cx="7209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Капитальный ремонт входных групп учебно-лабораторного корпуса 1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95882" y="699542"/>
            <a:ext cx="2137858" cy="417852"/>
            <a:chOff x="15577" y="88583"/>
            <a:chExt cx="3197446" cy="718835"/>
          </a:xfrm>
        </p:grpSpPr>
        <p:sp>
          <p:nvSpPr>
            <p:cNvPr id="30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8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233741" y="699542"/>
            <a:ext cx="5986794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1" y="3381127"/>
            <a:ext cx="2160240" cy="15635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1" y="1455626"/>
            <a:ext cx="2160240" cy="16201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73AD90E-8060-47AA-A6A1-9A14481C2EA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133" y="1445704"/>
            <a:ext cx="2792119" cy="279211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1D6AF14-75B9-4599-951F-ED60C39C08E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644" y="2239479"/>
            <a:ext cx="2777989" cy="277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85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95882" y="84569"/>
            <a:ext cx="7209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sz="1600" dirty="0">
                <a:solidFill>
                  <a:srgbClr val="002060"/>
                </a:solidFill>
                <a:latin typeface="PT Sans"/>
              </a:rPr>
              <a:t>Капитальный ремонт подпорных стенок с укладкой новой брусчатки во дворе </a:t>
            </a:r>
            <a:r>
              <a:rPr lang="ru-RU" sz="1600" dirty="0">
                <a:solidFill>
                  <a:srgbClr val="002060"/>
                </a:solidFill>
              </a:rPr>
              <a:t>учебно-лабораторного корпуса 1</a:t>
            </a:r>
            <a:r>
              <a:rPr lang="ru-RU" sz="1600" b="1" dirty="0">
                <a:solidFill>
                  <a:srgbClr val="002060"/>
                </a:solidFill>
                <a:latin typeface="PT Sans"/>
              </a:rPr>
              <a:t> 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95881" y="699542"/>
            <a:ext cx="2512365" cy="417852"/>
            <a:chOff x="15577" y="88583"/>
            <a:chExt cx="3197446" cy="718835"/>
          </a:xfrm>
        </p:grpSpPr>
        <p:sp>
          <p:nvSpPr>
            <p:cNvPr id="18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0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683755" y="699542"/>
            <a:ext cx="5536779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B3A2E47-0846-478A-958F-DF0AD6CDC81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43" y="1197541"/>
            <a:ext cx="2045709" cy="207828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F222389C-F256-40D9-B7C5-A6E779B2C7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6" y="3355973"/>
            <a:ext cx="1317277" cy="175636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B295C57A-C34A-45BC-B0FC-0C710F4407A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807" y="3355974"/>
            <a:ext cx="1316833" cy="175577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528" y="1241253"/>
            <a:ext cx="2896165" cy="386155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726" y="1215950"/>
            <a:ext cx="2280933" cy="17107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D2F4DB6-DBA8-4E6F-BA3E-B38F47535C1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94" y="3025206"/>
            <a:ext cx="2083565" cy="20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54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95882" y="84569"/>
            <a:ext cx="72095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Установка флагштоков во дворе учебно-лабораторного корпуса 1</a:t>
            </a:r>
            <a:endParaRPr lang="ru-RU" b="1" dirty="0">
              <a:solidFill>
                <a:srgbClr val="002060"/>
              </a:solidFill>
            </a:endParaRPr>
          </a:p>
          <a:p>
            <a:pPr marL="0" lvl="1"/>
            <a:r>
              <a:rPr lang="ru-RU" sz="1600" b="1" dirty="0">
                <a:solidFill>
                  <a:srgbClr val="002060"/>
                </a:solidFill>
                <a:latin typeface="PT Sans"/>
              </a:rPr>
              <a:t> </a:t>
            </a:r>
          </a:p>
        </p:txBody>
      </p:sp>
      <p:sp>
        <p:nvSpPr>
          <p:cNvPr id="20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148880" y="483518"/>
            <a:ext cx="8029203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159" y="2996272"/>
            <a:ext cx="1961714" cy="19617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987573"/>
            <a:ext cx="3966123" cy="39661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2" y="987574"/>
            <a:ext cx="1955838" cy="19558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5" y="3000562"/>
            <a:ext cx="1961714" cy="196171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097" y="987574"/>
            <a:ext cx="1955838" cy="195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17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A44039-B34C-4E46-B2D7-997E9707BBC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47814"/>
            <a:ext cx="2559275" cy="191945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D0109AF-B52C-4074-9B4D-AD3CFD1F484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03885"/>
            <a:ext cx="2557504" cy="19181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542971"/>
            <a:ext cx="3096344" cy="14204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32785"/>
            <a:ext cx="4989729" cy="228903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24615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Строительство асфальтированной площадки с разметкой для отработки строевого шага (строевой плац) на прилегающей территории спорткомплекса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251520" y="641730"/>
            <a:ext cx="2659350" cy="417852"/>
            <a:chOff x="15577" y="88583"/>
            <a:chExt cx="3197446" cy="718835"/>
          </a:xfrm>
        </p:grpSpPr>
        <p:sp>
          <p:nvSpPr>
            <p:cNvPr id="20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2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982878" y="641730"/>
            <a:ext cx="5117514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AC1B8D0F-4790-4727-A3FF-2C58373B1471}"/>
              </a:ext>
            </a:extLst>
          </p:cNvPr>
          <p:cNvSpPr/>
          <p:nvPr/>
        </p:nvSpPr>
        <p:spPr>
          <a:xfrm>
            <a:off x="5975590" y="3916995"/>
            <a:ext cx="2497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sz="1600" dirty="0">
                <a:solidFill>
                  <a:srgbClr val="002060"/>
                </a:solidFill>
              </a:rPr>
              <a:t>Площадь 504 м2</a:t>
            </a:r>
          </a:p>
          <a:p>
            <a:pPr marL="0" lvl="1"/>
            <a:r>
              <a:rPr lang="ru-RU" sz="1600" dirty="0">
                <a:solidFill>
                  <a:srgbClr val="002060"/>
                </a:solidFill>
                <a:latin typeface="PT Sans"/>
              </a:rPr>
              <a:t>Стоимость 1,972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35973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2722" y="256690"/>
            <a:ext cx="79751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2060"/>
                </a:solidFill>
                <a:ea typeface="Times New Roman" panose="02020603050405020304" pitchFamily="18" charset="0"/>
              </a:rPr>
              <a:t>Проведен плановый ремонт и промывка систем отопления, водоснабжения и водоотведения. Произведена ревизия запорной арматуры с выборочной заменой вентилей на трубопроводах в зданиях и общежитиях института, проведен плановый ремонт элеваторных узлов и тепловых пунктов.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pic>
        <p:nvPicPr>
          <p:cNvPr id="14" name="Рисунок 13" descr="C:\Users\User\Desktop\Фотоотчёт\IMG_20221114_112701.jpg">
            <a:extLst>
              <a:ext uri="{FF2B5EF4-FFF2-40B4-BE49-F238E27FC236}">
                <a16:creationId xmlns:a16="http://schemas.microsoft.com/office/drawing/2014/main" xmlns="" id="{12C0D764-1B21-4A27-9AE9-FE2CF4EFC6DE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15" y="1134256"/>
            <a:ext cx="3813004" cy="2573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User\Desktop\Фотоотчёт\IMG_20221114_112751.jpg">
            <a:extLst>
              <a:ext uri="{FF2B5EF4-FFF2-40B4-BE49-F238E27FC236}">
                <a16:creationId xmlns:a16="http://schemas.microsoft.com/office/drawing/2014/main" xmlns="" id="{B4B41A45-F415-4655-98CD-989FF21BE014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440" y="1134256"/>
            <a:ext cx="4057960" cy="257364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263968" y="4065334"/>
            <a:ext cx="79751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</a:rPr>
              <a:t>Всего же за отчетный период устранено 14 случаев засора канализационной системы с участием службы ООО «</a:t>
            </a:r>
            <a:r>
              <a:rPr lang="ru-RU" sz="1400" dirty="0" err="1">
                <a:solidFill>
                  <a:srgbClr val="002060"/>
                </a:solidFill>
              </a:rPr>
              <a:t>Челныводоканал</a:t>
            </a:r>
            <a:r>
              <a:rPr lang="ru-RU" sz="1400" dirty="0">
                <a:solidFill>
                  <a:srgbClr val="002060"/>
                </a:solidFill>
              </a:rPr>
              <a:t>».</a:t>
            </a:r>
          </a:p>
          <a:p>
            <a:endParaRPr lang="ru-RU" sz="1400" dirty="0">
              <a:solidFill>
                <a:srgbClr val="002060"/>
              </a:solidFill>
              <a:latin typeface="PT Sans" panose="020B0503020203020204"/>
            </a:endParaRPr>
          </a:p>
        </p:txBody>
      </p:sp>
    </p:spTree>
    <p:extLst>
      <p:ext uri="{BB962C8B-B14F-4D97-AF65-F5344CB8AC3E}">
        <p14:creationId xmlns:p14="http://schemas.microsoft.com/office/powerpoint/2010/main" val="136353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24615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Установка дополнительных прожекторов на территории УБК и общежития А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sp>
        <p:nvSpPr>
          <p:cNvPr id="22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399229" y="368101"/>
            <a:ext cx="7701163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866416"/>
            <a:ext cx="3673271" cy="367327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28" y="901490"/>
            <a:ext cx="3644607" cy="364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18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Установка счетчиков электроэнергии с автоматической передачей данных в общежитие Б и здания УЛК – 6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sp>
        <p:nvSpPr>
          <p:cNvPr id="22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399229" y="713738"/>
            <a:ext cx="7701163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2" r="47830"/>
          <a:stretch/>
        </p:blipFill>
        <p:spPr>
          <a:xfrm>
            <a:off x="81314" y="3161366"/>
            <a:ext cx="1580483" cy="19306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347614"/>
            <a:ext cx="3683960" cy="36839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FFCDB06-A0DC-4E76-9800-F2F403D2D4C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55" y="1203598"/>
            <a:ext cx="1884125" cy="18841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EB05DF4-FCBB-42F6-AF18-F6D9FC4296F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709" y="3161366"/>
            <a:ext cx="1870208" cy="187020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FE3F0B13-FAE2-4E0D-BAC1-80A88F5431C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0" r="7402"/>
          <a:stretch/>
        </p:blipFill>
        <p:spPr>
          <a:xfrm>
            <a:off x="179511" y="1131590"/>
            <a:ext cx="1482285" cy="198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63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95882" y="51470"/>
            <a:ext cx="80045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Установка тепловых завес во входных группах учебно-лабораторного корпуса 1</a:t>
            </a:r>
            <a:endParaRPr lang="ru-RU" b="1" dirty="0">
              <a:solidFill>
                <a:srgbClr val="002060"/>
              </a:solidFill>
              <a:latin typeface="PT Sans"/>
            </a:endParaRPr>
          </a:p>
          <a:p>
            <a:pPr marL="0" lvl="1"/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sp>
        <p:nvSpPr>
          <p:cNvPr id="22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399229" y="497714"/>
            <a:ext cx="7701163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9" y="1043822"/>
            <a:ext cx="3843863" cy="38438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465" y="1043823"/>
            <a:ext cx="3827514" cy="382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89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Замена старых светильников с ртутными лампами на новые светодиодные 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ABEFD94-0EEA-427F-A8EC-91923D120B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934" y="1213581"/>
            <a:ext cx="2270455" cy="3027274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191763" y="555526"/>
            <a:ext cx="2966760" cy="417852"/>
            <a:chOff x="15577" y="88583"/>
            <a:chExt cx="3197446" cy="718835"/>
          </a:xfrm>
        </p:grpSpPr>
        <p:sp>
          <p:nvSpPr>
            <p:cNvPr id="19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1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3275856" y="555526"/>
            <a:ext cx="5040560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20" y="1244731"/>
            <a:ext cx="2983203" cy="29832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200660"/>
            <a:ext cx="1717378" cy="3053116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2A60D10A-F2B3-49A2-BC02-CDA1D4DECEB4}"/>
              </a:ext>
            </a:extLst>
          </p:cNvPr>
          <p:cNvSpPr/>
          <p:nvPr/>
        </p:nvSpPr>
        <p:spPr>
          <a:xfrm>
            <a:off x="107504" y="4575431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Заменено по всем зданиям 318 светильников разного типа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3954936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Выполнены электромонтажные работы по устройству  внутренней разводки новых электрических сетей</a:t>
            </a:r>
            <a:endParaRPr lang="ru-RU" sz="1600" b="1" dirty="0">
              <a:solidFill>
                <a:srgbClr val="002060"/>
              </a:solidFill>
              <a:highlight>
                <a:srgbClr val="FFFF00"/>
              </a:highlight>
              <a:latin typeface="PT Sans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191763" y="785746"/>
            <a:ext cx="2003973" cy="417852"/>
            <a:chOff x="15577" y="88583"/>
            <a:chExt cx="3197446" cy="718835"/>
          </a:xfrm>
        </p:grpSpPr>
        <p:sp>
          <p:nvSpPr>
            <p:cNvPr id="19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1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281932" y="785746"/>
            <a:ext cx="6034484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01" y="3681594"/>
            <a:ext cx="1911020" cy="10749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1" y="2519155"/>
            <a:ext cx="1911899" cy="107544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7" y="1325453"/>
            <a:ext cx="1906493" cy="107240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853" y="1324817"/>
            <a:ext cx="1927658" cy="257021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077" y="1320982"/>
            <a:ext cx="1917161" cy="255621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205" y="1310338"/>
            <a:ext cx="1933126" cy="257750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340" y="3937052"/>
            <a:ext cx="848692" cy="113158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484" y="3935741"/>
            <a:ext cx="848692" cy="113158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906986"/>
            <a:ext cx="870258" cy="11603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087" y="3937215"/>
            <a:ext cx="1080801" cy="108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62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Ремонт учебных аудиторий в УЛК-2, 427, 436, 410 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191762" y="411510"/>
            <a:ext cx="2565003" cy="417852"/>
            <a:chOff x="15577" y="88583"/>
            <a:chExt cx="3197446" cy="718835"/>
          </a:xfrm>
        </p:grpSpPr>
        <p:sp>
          <p:nvSpPr>
            <p:cNvPr id="19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1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871531" y="411510"/>
            <a:ext cx="5444885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915566"/>
            <a:ext cx="2030791" cy="20307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61239"/>
            <a:ext cx="2030791" cy="203079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917D1800-0296-4A2B-ADE8-18FC5C92DA3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" r="12722" b="12238"/>
          <a:stretch/>
        </p:blipFill>
        <p:spPr>
          <a:xfrm>
            <a:off x="173645" y="915566"/>
            <a:ext cx="2539682" cy="14497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7A9B5AB-8ADD-4FE5-B897-F25CCC4DC4D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31" y="915566"/>
            <a:ext cx="2852597" cy="130862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05AD7ED-C8C3-4995-B0E1-D07F3BD9C97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712" y="2339196"/>
            <a:ext cx="2861416" cy="13126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8D8FCDFB-5613-404F-BBC7-75A6D36E3D6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715" y="3779356"/>
            <a:ext cx="2861413" cy="131267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F562792E-0BB4-40F5-8F23-55C85D867CF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11" y="2437187"/>
            <a:ext cx="1186389" cy="258613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A1C85190-91F5-44CC-9379-0947FE3F5DF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45" y="2454045"/>
            <a:ext cx="1186388" cy="258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28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Спорткомплекс косметический ремонт большого холла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191763" y="411510"/>
            <a:ext cx="1964325" cy="417852"/>
            <a:chOff x="15577" y="88583"/>
            <a:chExt cx="3197446" cy="718835"/>
          </a:xfrm>
        </p:grpSpPr>
        <p:sp>
          <p:nvSpPr>
            <p:cNvPr id="19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1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390995" y="411510"/>
            <a:ext cx="5925421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63" y="915566"/>
            <a:ext cx="1964325" cy="196432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68" y="915566"/>
            <a:ext cx="2069663" cy="206966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677" y="3039897"/>
            <a:ext cx="2028954" cy="202895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08" y="3039897"/>
            <a:ext cx="1949180" cy="194918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0"/>
          <a:stretch/>
        </p:blipFill>
        <p:spPr>
          <a:xfrm>
            <a:off x="2390152" y="915566"/>
            <a:ext cx="2973936" cy="402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15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Текущий ремонт </a:t>
            </a:r>
            <a:r>
              <a:rPr lang="ru-RU" dirty="0" err="1">
                <a:solidFill>
                  <a:srgbClr val="002060"/>
                </a:solidFill>
              </a:rPr>
              <a:t>спортманежа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35496" y="516310"/>
            <a:ext cx="2083840" cy="417852"/>
            <a:chOff x="15577" y="88583"/>
            <a:chExt cx="3197446" cy="718835"/>
          </a:xfrm>
        </p:grpSpPr>
        <p:sp>
          <p:nvSpPr>
            <p:cNvPr id="19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1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195736" y="479792"/>
            <a:ext cx="6114613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CDDDEBA-16E2-44E9-B39B-B2A89F9987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57" y="1145549"/>
            <a:ext cx="1937858" cy="344507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0CA5701D-EEF8-4CD0-92FC-F65EDCB7438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3" t="10800" r="14354" b="32593"/>
          <a:stretch/>
        </p:blipFill>
        <p:spPr>
          <a:xfrm>
            <a:off x="141958" y="1166656"/>
            <a:ext cx="1947827" cy="34344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B022451-0FD0-456F-A940-87DED028FDC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35508"/>
            <a:ext cx="3486783" cy="348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16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Текущий ремонт в общежитиях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sp>
        <p:nvSpPr>
          <p:cNvPr id="21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150113" y="411510"/>
            <a:ext cx="8130837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767006E-0554-498D-B0CB-9F252270A6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538" y="1042957"/>
            <a:ext cx="2034577" cy="36170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E2566919-C6AA-4FA6-808E-80B0E32D75E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3" y="1050100"/>
            <a:ext cx="2034576" cy="361702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D7D0E9A6-0433-4E66-84ED-545BCB52448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104" y="1050100"/>
            <a:ext cx="2034577" cy="36170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3C563993-C448-4CD4-B697-EE7E05AA6EA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949" y="3003798"/>
            <a:ext cx="1139459" cy="202570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0E609AF3-08C6-4507-B1CB-0A8E124B3A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915566"/>
            <a:ext cx="1139460" cy="202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68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В УЛК-1 совместно со студентами колледжа проведены косметические ремонты аудиторий 243, 355, 358, 359, 360, 364, 371, 373, 374, 428 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191763" y="785746"/>
            <a:ext cx="2592202" cy="417852"/>
            <a:chOff x="15577" y="88583"/>
            <a:chExt cx="3197446" cy="718835"/>
          </a:xfrm>
        </p:grpSpPr>
        <p:sp>
          <p:nvSpPr>
            <p:cNvPr id="19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1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859473" y="785746"/>
            <a:ext cx="5456943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0D35536-9593-43AE-AC00-26D6783C64E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08399"/>
            <a:ext cx="1224136" cy="163218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3710A09-5FBD-4FF0-86FD-1C0C3B54777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63" y="1438483"/>
            <a:ext cx="1224137" cy="163218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88F37D7-BA89-4537-A7A6-74F24F682D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438483"/>
            <a:ext cx="1224137" cy="163218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6FA472EF-2B0A-4ECE-8391-81FDC438E8A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960" y="3210136"/>
            <a:ext cx="1222833" cy="163044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74D335BE-453E-4FEC-9B7B-5B20B9CC52D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820" y="1347614"/>
            <a:ext cx="2521910" cy="143433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9BC44534-710A-4072-87BC-E4D07F892C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194" y="2947991"/>
            <a:ext cx="2521910" cy="192801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57C218C1-0D2C-4F99-8D00-C13815A4809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708" y="2984573"/>
            <a:ext cx="2521911" cy="189143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12154ACD-20F8-4AAD-AE92-54AE1D13720D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33"/>
          <a:stretch/>
        </p:blipFill>
        <p:spPr>
          <a:xfrm>
            <a:off x="5650059" y="1346031"/>
            <a:ext cx="2521910" cy="147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63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Закрашивание настенных граффити 19 раз в течении 2024 года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6F4721B8-2402-4486-8B1A-73D3D688B95A}"/>
              </a:ext>
            </a:extLst>
          </p:cNvPr>
          <p:cNvGrpSpPr/>
          <p:nvPr/>
        </p:nvGrpSpPr>
        <p:grpSpPr>
          <a:xfrm>
            <a:off x="35496" y="497714"/>
            <a:ext cx="2075981" cy="417852"/>
            <a:chOff x="15577" y="88583"/>
            <a:chExt cx="3197446" cy="718835"/>
          </a:xfrm>
        </p:grpSpPr>
        <p:sp>
          <p:nvSpPr>
            <p:cNvPr id="19" name="Стрелка: шеврон 29">
              <a:extLst>
                <a:ext uri="{FF2B5EF4-FFF2-40B4-BE49-F238E27FC236}">
                  <a16:creationId xmlns:a16="http://schemas.microsoft.com/office/drawing/2014/main" xmlns="" id="{C057043C-B719-44A8-9DA3-AC576793CDE2}"/>
                </a:ext>
              </a:extLst>
            </p:cNvPr>
            <p:cNvSpPr/>
            <p:nvPr/>
          </p:nvSpPr>
          <p:spPr>
            <a:xfrm>
              <a:off x="15577" y="88583"/>
              <a:ext cx="3197446" cy="71883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: шеврон 4">
              <a:extLst>
                <a:ext uri="{FF2B5EF4-FFF2-40B4-BE49-F238E27FC236}">
                  <a16:creationId xmlns:a16="http://schemas.microsoft.com/office/drawing/2014/main" xmlns="" id="{50C505D5-6E7A-4A50-82D5-2A959BF729F9}"/>
                </a:ext>
              </a:extLst>
            </p:cNvPr>
            <p:cNvSpPr txBox="1"/>
            <p:nvPr/>
          </p:nvSpPr>
          <p:spPr>
            <a:xfrm>
              <a:off x="359418" y="88583"/>
              <a:ext cx="1798343" cy="7188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690" tIns="29845" rIns="0" bIns="29845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dirty="0"/>
                <a:t>Было</a:t>
              </a:r>
              <a:endParaRPr lang="ru-RU" sz="1400" kern="1200" dirty="0"/>
            </a:p>
          </p:txBody>
        </p:sp>
      </p:grpSp>
      <p:sp>
        <p:nvSpPr>
          <p:cNvPr id="21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2197673" y="497714"/>
            <a:ext cx="5902719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2" y="3075806"/>
            <a:ext cx="1963668" cy="19636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4" y="987574"/>
            <a:ext cx="1957036" cy="19570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524" y="1005709"/>
            <a:ext cx="1963668" cy="196366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954" y="3035696"/>
            <a:ext cx="1963667" cy="196366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242" y="1005572"/>
            <a:ext cx="1655800" cy="194615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04" y="3041735"/>
            <a:ext cx="1951588" cy="19515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9AC55C3-BE88-4571-B6D1-65A17349386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932" y="3047166"/>
            <a:ext cx="1627369" cy="194615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D347AE20-70B8-43FD-9061-3A5A299968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955" y="997077"/>
            <a:ext cx="1950611" cy="19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05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5147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Выполнены работ по закладке проемов в стенах здания учебно-лабораторного корпуса 1</a:t>
            </a:r>
            <a:r>
              <a:rPr lang="ru-RU" b="1" dirty="0">
                <a:solidFill>
                  <a:srgbClr val="002060"/>
                </a:solidFill>
                <a:latin typeface="PT Sans"/>
              </a:rPr>
              <a:t> 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sp>
        <p:nvSpPr>
          <p:cNvPr id="21" name="Стрелка: шеврон 27">
            <a:extLst>
              <a:ext uri="{FF2B5EF4-FFF2-40B4-BE49-F238E27FC236}">
                <a16:creationId xmlns:a16="http://schemas.microsoft.com/office/drawing/2014/main" xmlns="" id="{D38CC069-259E-46BA-9F7B-8B3D2006FEFF}"/>
              </a:ext>
            </a:extLst>
          </p:cNvPr>
          <p:cNvSpPr/>
          <p:nvPr/>
        </p:nvSpPr>
        <p:spPr>
          <a:xfrm>
            <a:off x="179512" y="713738"/>
            <a:ext cx="8136904" cy="417852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/>
              <a:t>Стало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526" y="1119140"/>
            <a:ext cx="2111882" cy="37544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0" y="1203598"/>
            <a:ext cx="2880674" cy="28806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486" y="1923324"/>
            <a:ext cx="2880674" cy="2880674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21CF2C48-9410-4ADA-B021-6FD42F7BA23A}"/>
              </a:ext>
            </a:extLst>
          </p:cNvPr>
          <p:cNvSpPr/>
          <p:nvPr/>
        </p:nvSpPr>
        <p:spPr>
          <a:xfrm>
            <a:off x="175253" y="4393436"/>
            <a:ext cx="2956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sz="1600" dirty="0">
                <a:solidFill>
                  <a:srgbClr val="002060"/>
                </a:solidFill>
                <a:latin typeface="PT Sans"/>
              </a:rPr>
              <a:t>Заложено 12 проемов</a:t>
            </a:r>
          </a:p>
        </p:txBody>
      </p:sp>
    </p:spTree>
    <p:extLst>
      <p:ext uri="{BB962C8B-B14F-4D97-AF65-F5344CB8AC3E}">
        <p14:creationId xmlns:p14="http://schemas.microsoft.com/office/powerpoint/2010/main" val="3133328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1145623-E2E9-44E0-ABEC-3676FE267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6" y="555526"/>
            <a:ext cx="4147038" cy="20569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996651C-DB4A-439B-B300-EE5AE9712B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35205" y="555526"/>
            <a:ext cx="3936353" cy="419911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5882" y="-18797"/>
            <a:ext cx="8175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ru-RU" dirty="0">
                <a:solidFill>
                  <a:srgbClr val="002060"/>
                </a:solidFill>
              </a:rPr>
              <a:t>Получено разрешение на строительство </a:t>
            </a:r>
          </a:p>
          <a:p>
            <a:pPr marL="0" lvl="1" algn="ctr"/>
            <a:r>
              <a:rPr lang="ru-RU" dirty="0">
                <a:solidFill>
                  <a:srgbClr val="002060"/>
                </a:solidFill>
              </a:rPr>
              <a:t>двух зданий общежитий на 1082 койкоместо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E16818F-1453-4BD9-94D2-D89673D1F58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565666"/>
            <a:ext cx="1814761" cy="25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75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79512" y="51470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ru-RU" dirty="0">
                <a:solidFill>
                  <a:srgbClr val="002060"/>
                </a:solidFill>
              </a:rPr>
              <a:t>Получено положительное заключение </a:t>
            </a:r>
            <a:r>
              <a:rPr lang="ru-RU" dirty="0" err="1">
                <a:solidFill>
                  <a:srgbClr val="002060"/>
                </a:solidFill>
              </a:rPr>
              <a:t>Главгосэкспертизы</a:t>
            </a:r>
            <a:r>
              <a:rPr lang="ru-RU" dirty="0">
                <a:solidFill>
                  <a:srgbClr val="002060"/>
                </a:solidFill>
              </a:rPr>
              <a:t> на проектно-сметную документацию строительство «Здания Факультета автоматизации» на 1100 студентов с общей площадью здания 30 553,45 м</a:t>
            </a:r>
            <a:r>
              <a:rPr lang="ru-RU" baseline="30000" dirty="0">
                <a:solidFill>
                  <a:srgbClr val="002060"/>
                </a:solidFill>
              </a:rPr>
              <a:t>2</a:t>
            </a:r>
            <a:endParaRPr lang="ru-RU" sz="1600" b="1" dirty="0">
              <a:solidFill>
                <a:srgbClr val="002060"/>
              </a:solidFill>
              <a:latin typeface="PT San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0" cstate="print"/>
          <a:srcRect t="10599"/>
          <a:stretch>
            <a:fillRect/>
          </a:stretch>
        </p:blipFill>
        <p:spPr bwMode="auto">
          <a:xfrm>
            <a:off x="196391" y="3159455"/>
            <a:ext cx="4200976" cy="187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1" cstate="print"/>
          <a:srcRect l="626" t="250" r="766" b="1739"/>
          <a:stretch>
            <a:fillRect/>
          </a:stretch>
        </p:blipFill>
        <p:spPr bwMode="auto">
          <a:xfrm>
            <a:off x="191571" y="999242"/>
            <a:ext cx="4205371" cy="207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1897E531-8933-4BCA-B851-FD33576DC0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/>
          <a:srcRect l="18841" t="497" r="26611" b="34018"/>
          <a:stretch/>
        </p:blipFill>
        <p:spPr bwMode="auto">
          <a:xfrm>
            <a:off x="4474396" y="1351890"/>
            <a:ext cx="3743450" cy="328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1351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5721D61-F105-393D-B39B-6269E0DA8ACF}"/>
              </a:ext>
            </a:extLst>
          </p:cNvPr>
          <p:cNvSpPr/>
          <p:nvPr/>
        </p:nvSpPr>
        <p:spPr>
          <a:xfrm>
            <a:off x="5796136" y="0"/>
            <a:ext cx="3347865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02" y="514645"/>
            <a:ext cx="2344310" cy="44831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12AB575-7C72-454E-BB40-D194FBE85258}"/>
              </a:ext>
            </a:extLst>
          </p:cNvPr>
          <p:cNvSpPr/>
          <p:nvPr/>
        </p:nvSpPr>
        <p:spPr>
          <a:xfrm>
            <a:off x="8280921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3D26BF2-5AE2-4403-971E-3EB8213263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3"/>
            <a:ext cx="432928" cy="9008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1EFA81C-8FBC-4F3E-AB76-37FE08B078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466" y="1182030"/>
            <a:ext cx="649306" cy="398375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11" name="TextBox 10"/>
          <p:cNvSpPr txBox="1"/>
          <p:nvPr/>
        </p:nvSpPr>
        <p:spPr>
          <a:xfrm>
            <a:off x="251520" y="1994628"/>
            <a:ext cx="525658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PT Sans Caption" panose="020B0603020203020204" pitchFamily="34" charset="0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10516811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6867</TotalTime>
  <Words>603</Words>
  <Application>Microsoft Office PowerPoint</Application>
  <PresentationFormat>Экран (16:9)</PresentationFormat>
  <Paragraphs>229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131</cp:revision>
  <dcterms:created xsi:type="dcterms:W3CDTF">2020-07-15T10:53:07Z</dcterms:created>
  <dcterms:modified xsi:type="dcterms:W3CDTF">2025-04-29T13:02:28Z</dcterms:modified>
</cp:coreProperties>
</file>