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jpeg" ContentType="image/jpeg"/>
  <Override PartName="/ppt/media/image2.png" ContentType="image/png"/>
  <Override PartName="/ppt/media/image3.jpeg" ContentType="image/jpeg"/>
  <Override PartName="/ppt/media/image4.png" ContentType="image/png"/>
  <Override PartName="/ppt/media/image11.png" ContentType="image/png"/>
  <Override PartName="/ppt/media/image5.jpeg" ContentType="image/jpeg"/>
  <Override PartName="/ppt/media/image6.png" ContentType="image/png"/>
  <Override PartName="/ppt/media/image9.png" ContentType="image/png"/>
  <Override PartName="/ppt/media/image7.jpeg" ContentType="image/jpeg"/>
  <Override PartName="/ppt/media/image8.png" ContentType="image/png"/>
  <Override PartName="/ppt/media/image10.png" ContentType="image/png"/>
  <Override PartName="/ppt/media/image12.png" ContentType="image/png"/>
  <Override PartName="/ppt/media/image13.jpeg" ContentType="image/jpeg"/>
  <Override PartName="/ppt/media/image14.png" ContentType="image/png"/>
  <Override PartName="/ppt/media/image15.jpeg" ContentType="image/jpeg"/>
  <Override PartName="/ppt/media/image16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9560"/>
            <a:ext cx="9651600" cy="4845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9651600" cy="484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4709880" cy="484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555160" y="1609560"/>
            <a:ext cx="4709880" cy="484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320040"/>
            <a:ext cx="965160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555160" y="1609560"/>
            <a:ext cx="4709880" cy="484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414072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4709880" cy="484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55516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555160" y="414072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55516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4140720"/>
            <a:ext cx="965160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965160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4140720"/>
            <a:ext cx="965160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555160" y="160956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414072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555160" y="4140720"/>
            <a:ext cx="470988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956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872880" y="160956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135920" y="160956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414072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872880" y="414072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135920" y="4140720"/>
            <a:ext cx="3107520" cy="2311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 flipH="1">
            <a:off x="10871280" y="0"/>
            <a:ext cx="1320480" cy="6857640"/>
          </a:xfrm>
          <a:prstGeom prst="rect">
            <a:avLst/>
          </a:prstGeom>
          <a:blipFill rotWithShape="0">
            <a:blip r:embed="rId2">
              <a:alphaModFix amt="43000"/>
            </a:blip>
            <a:tile/>
          </a:blipFill>
          <a:ln>
            <a:noFill/>
          </a:ln>
          <a:effectLst>
            <a:innerShdw blurRad="63500" dir="10800000" dist="4445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609480" y="320040"/>
            <a:ext cx="9651600" cy="1142640"/>
          </a:xfrm>
          <a:prstGeom prst="rect">
            <a:avLst/>
          </a:prstGeom>
        </p:spPr>
        <p:txBody>
          <a:bodyPr lIns="45720" rIns="4572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latin typeface="Trebuchet MS"/>
              </a:rPr>
              <a:t>Образец заголовка</a:t>
            </a:r>
            <a:endParaRPr b="0" lang="ru-RU" sz="3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9560"/>
            <a:ext cx="9651600" cy="484596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b13f9a"/>
              </a:buClr>
              <a:buSzPct val="73000"/>
              <a:buFont typeface="Wingdings 2" charset="2"/>
              <a:buChar char=""/>
            </a:pPr>
            <a:r>
              <a:rPr b="0" lang="ru-RU" sz="2600" spc="-1" strike="noStrike">
                <a:solidFill>
                  <a:srgbClr val="000000"/>
                </a:solidFill>
                <a:latin typeface="Trebuchet MS"/>
              </a:rPr>
              <a:t>Образец текста</a:t>
            </a:r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  <a:p>
            <a:pPr lvl="1" marL="521280" indent="-228240">
              <a:lnSpc>
                <a:spcPct val="100000"/>
              </a:lnSpc>
              <a:spcBef>
                <a:spcPts val="499"/>
              </a:spcBef>
              <a:buClr>
                <a:srgbClr val="f9b639"/>
              </a:buClr>
              <a:buSzPct val="80000"/>
              <a:buFont typeface="Wingdings 2" charset="2"/>
              <a:buChar char=""/>
            </a:pPr>
            <a:r>
              <a:rPr b="0" lang="ru-RU" sz="2300" spc="-1" strike="noStrike">
                <a:solidFill>
                  <a:srgbClr val="6f6f6f"/>
                </a:solidFill>
                <a:latin typeface="Trebuchet MS"/>
              </a:rPr>
              <a:t>Второй уровень</a:t>
            </a:r>
            <a:endParaRPr b="0" lang="ru-RU" sz="2300" spc="-1" strike="noStrike">
              <a:solidFill>
                <a:srgbClr val="000000"/>
              </a:solidFill>
              <a:latin typeface="Trebuchet MS"/>
            </a:endParaRPr>
          </a:p>
          <a:p>
            <a:pPr lvl="2" marL="758880" indent="-228240">
              <a:lnSpc>
                <a:spcPct val="100000"/>
              </a:lnSpc>
              <a:spcBef>
                <a:spcPts val="400"/>
              </a:spcBef>
              <a:buClr>
                <a:srgbClr val="f9b639"/>
              </a:buClr>
              <a:buSzPct val="60000"/>
              <a:buFont typeface="Wingdings" charset="2"/>
              <a:buChar char=""/>
            </a:pPr>
            <a:r>
              <a:rPr b="0" lang="ru-RU" sz="2000" spc="-1" strike="noStrike">
                <a:solidFill>
                  <a:srgbClr val="000000"/>
                </a:solidFill>
                <a:latin typeface="Trebuchet MS"/>
              </a:rPr>
              <a:t>Третий уровень</a:t>
            </a:r>
            <a:endParaRPr b="0" lang="ru-RU" sz="2000" spc="-1" strike="noStrike">
              <a:solidFill>
                <a:srgbClr val="6f6f6f"/>
              </a:solidFill>
              <a:latin typeface="Trebuchet MS"/>
            </a:endParaRPr>
          </a:p>
          <a:p>
            <a:pPr lvl="3" marL="1005840" indent="-228240">
              <a:lnSpc>
                <a:spcPct val="100000"/>
              </a:lnSpc>
              <a:spcBef>
                <a:spcPts val="400"/>
              </a:spcBef>
              <a:buClr>
                <a:srgbClr val="f9b639"/>
              </a:buClr>
              <a:buSzPct val="80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6f6f6f"/>
                </a:solidFill>
                <a:latin typeface="Trebuchet MS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Trebuchet MS"/>
            </a:endParaRPr>
          </a:p>
          <a:p>
            <a:pPr lvl="4" marL="1280160" indent="-228240">
              <a:lnSpc>
                <a:spcPct val="100000"/>
              </a:lnSpc>
              <a:spcBef>
                <a:spcPts val="400"/>
              </a:spcBef>
              <a:buClr>
                <a:srgbClr val="f9b639"/>
              </a:buClr>
              <a:buSzPct val="70000"/>
              <a:buFont typeface="Wingdings" charset="2"/>
              <a:buChar char=""/>
            </a:pPr>
            <a:r>
              <a:rPr b="0" lang="ru-RU" sz="1800" spc="-1" strike="noStrike">
                <a:solidFill>
                  <a:srgbClr val="000000"/>
                </a:solidFill>
                <a:latin typeface="Trebuchet MS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661360" y="6558120"/>
            <a:ext cx="2669760" cy="226440"/>
          </a:xfrm>
          <a:prstGeom prst="rect">
            <a:avLst/>
          </a:prstGeom>
        </p:spPr>
        <p:txBody>
          <a:bodyPr lIns="90000" rIns="90000" tIns="0" bIns="0" anchor="b">
            <a:noAutofit/>
          </a:bodyPr>
          <a:p>
            <a:pPr>
              <a:lnSpc>
                <a:spcPct val="100000"/>
              </a:lnSpc>
            </a:pPr>
            <a:fld id="{82CA25A6-DBA6-4236-B241-5654FDB9B90C}" type="datetime">
              <a:rPr b="0" lang="ru-RU" sz="1000" spc="-1" strike="noStrike">
                <a:solidFill>
                  <a:srgbClr val="b13f9a"/>
                </a:solidFill>
                <a:latin typeface="Trebuchet MS"/>
              </a:rPr>
              <a:t>24.2.21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609480" y="6558120"/>
            <a:ext cx="4876560" cy="228240"/>
          </a:xfrm>
          <a:prstGeom prst="rect">
            <a:avLst/>
          </a:prstGeom>
        </p:spPr>
        <p:txBody>
          <a:bodyPr lIns="90000" rIns="90000" tIns="0" bIns="0" anchor="b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8335440" y="6556320"/>
            <a:ext cx="784080" cy="228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7FDFD11E-31CB-4F6B-A08D-5A9EA1E79A51}" type="slidenum">
              <a:rPr b="0" lang="ru-RU" sz="1100" spc="-1" strike="noStrike">
                <a:solidFill>
                  <a:srgbClr val="b13f9a"/>
                </a:solidFill>
                <a:latin typeface="Trebuchet MS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385920" y="1788120"/>
            <a:ext cx="5923080" cy="3078000"/>
          </a:xfrm>
          <a:prstGeom prst="rect">
            <a:avLst/>
          </a:prstGeom>
          <a:solidFill>
            <a:srgbClr val="dec2e4"/>
          </a:solidFill>
          <a:ln>
            <a:noFill/>
          </a:ln>
        </p:spPr>
        <p:txBody>
          <a:bodyPr lIns="90000" rIns="90000" tIns="45000" bIns="45000">
            <a:noAutofit/>
          </a:bodyPr>
          <a:p>
            <a:pPr>
              <a:lnSpc>
                <a:spcPct val="120000"/>
              </a:lnSpc>
              <a:spcBef>
                <a:spcPts val="601"/>
              </a:spcBef>
            </a:pPr>
            <a:r>
              <a:rPr b="0" lang="ru-RU" sz="2600" spc="-1" strike="noStrike">
                <a:solidFill>
                  <a:srgbClr val="8a2e4e"/>
                </a:solidFill>
                <a:latin typeface="Trebuchet MS"/>
              </a:rPr>
              <a:t>Okuwyň ugry: 44.04.01 Pedagogiki bilim</a:t>
            </a:r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  <a:p>
            <a:pPr>
              <a:lnSpc>
                <a:spcPct val="120000"/>
              </a:lnSpc>
              <a:spcBef>
                <a:spcPts val="601"/>
              </a:spcBef>
            </a:pPr>
            <a:r>
              <a:rPr b="0" lang="ru-RU" sz="2600" spc="-1" strike="noStrike">
                <a:solidFill>
                  <a:srgbClr val="8a2e4e"/>
                </a:solidFill>
                <a:latin typeface="Trebuchet MS"/>
              </a:rPr>
              <a:t>Okuw tertibi: Köp dilli bilim</a:t>
            </a:r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ru-RU" sz="26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43" name="Рисунок 3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  <p:pic>
        <p:nvPicPr>
          <p:cNvPr id="44" name="Picture 2" descr=""/>
          <p:cNvPicPr/>
          <p:nvPr/>
        </p:nvPicPr>
        <p:blipFill>
          <a:blip r:embed="rId2"/>
          <a:stretch/>
        </p:blipFill>
        <p:spPr>
          <a:xfrm>
            <a:off x="6549120" y="1320840"/>
            <a:ext cx="4306320" cy="3728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5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  <p:sp>
        <p:nvSpPr>
          <p:cNvPr id="46" name="CustomShape 1"/>
          <p:cNvSpPr/>
          <p:nvPr/>
        </p:nvSpPr>
        <p:spPr>
          <a:xfrm>
            <a:off x="434160" y="3943800"/>
            <a:ext cx="4726800" cy="215028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549f"/>
                </a:solidFill>
                <a:latin typeface="Arial"/>
              </a:rPr>
              <a:t>Tolegsiz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549f"/>
                </a:solidFill>
                <a:latin typeface="Arial"/>
              </a:rPr>
              <a:t>7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695520" y="1736640"/>
            <a:ext cx="544104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fffff"/>
                </a:solidFill>
                <a:latin typeface="Arial"/>
              </a:rPr>
              <a:t>Количество мест:</a:t>
            </a:r>
            <a:endParaRPr b="0" lang="ru-RU" sz="3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8" name="CustomShape 3"/>
          <p:cNvSpPr/>
          <p:nvPr/>
        </p:nvSpPr>
        <p:spPr>
          <a:xfrm>
            <a:off x="5750640" y="3943800"/>
            <a:ext cx="4825800" cy="215028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549f"/>
                </a:solidFill>
                <a:latin typeface="Arial"/>
              </a:rPr>
              <a:t>Tolegli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549f"/>
                </a:solidFill>
                <a:latin typeface="Arial"/>
              </a:rPr>
              <a:t>8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49" name="Picture 2" descr=""/>
          <p:cNvPicPr/>
          <p:nvPr/>
        </p:nvPicPr>
        <p:blipFill>
          <a:blip r:embed="rId2"/>
          <a:stretch/>
        </p:blipFill>
        <p:spPr>
          <a:xfrm>
            <a:off x="6918840" y="188280"/>
            <a:ext cx="2972520" cy="3286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5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576360" y="636840"/>
            <a:ext cx="4684680" cy="428400"/>
          </a:xfrm>
          <a:prstGeom prst="rect">
            <a:avLst/>
          </a:prstGeom>
          <a:ln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159840" y="3238200"/>
            <a:ext cx="5204160" cy="196344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8a2e4e"/>
                </a:solidFill>
                <a:latin typeface="Trebuchet MS"/>
              </a:rPr>
              <a:t>Gaywana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293040" y="1653840"/>
            <a:ext cx="496800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fffff"/>
                </a:solidFill>
                <a:latin typeface="Arial"/>
              </a:rPr>
              <a:t>Форма обучения</a:t>
            </a:r>
            <a:endParaRPr b="0" lang="ru-RU" sz="38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53" name="Picture 2" descr=""/>
          <p:cNvPicPr/>
          <p:nvPr/>
        </p:nvPicPr>
        <p:blipFill>
          <a:blip r:embed="rId2"/>
          <a:stretch/>
        </p:blipFill>
        <p:spPr>
          <a:xfrm>
            <a:off x="5689440" y="1874520"/>
            <a:ext cx="4968720" cy="2726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315000" y="2717640"/>
            <a:ext cx="10454400" cy="267696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8a2e4e"/>
                </a:solidFill>
                <a:latin typeface="Trebuchet MS"/>
              </a:rPr>
              <a:t>2 yyl 6 ay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Arial"/>
              </a:rPr>
              <a:t>Bu iki ýyllyk hat alyş kursy.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Arial"/>
              </a:rPr>
              <a:t>Magistr programmasynyň durmuşa geçirilmegi, şol sanda daşary ýurtly hünärmenleriň gatnaşmagy bilen meýilleşdirilýär.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695520" y="1198080"/>
            <a:ext cx="496800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fffff"/>
                </a:solidFill>
                <a:latin typeface="Arial"/>
              </a:rPr>
              <a:t>Срок обучения</a:t>
            </a:r>
            <a:endParaRPr b="0" lang="ru-RU" sz="38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56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182880" y="1717200"/>
            <a:ext cx="11417400" cy="464292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- ders mugallymlary, tebigy ylymlaryň bakalawrlary we iňlis dilini bilýän sosial-gumanitar sikl;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uçurymlar we dil hünärleri mugallymlary;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köp dilli bilim toplumlarynda okuw meýilnamalaryny düzmek,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köp dilli ösüş gurşawyny döretmek;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dersleri daşary ýurt dilinde okatmagyň usullary;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8a2e4e"/>
                </a:solidFill>
                <a:latin typeface="Trebuchet MS"/>
              </a:rPr>
              <a:t>ders-dilde integrirlenen okuw usulyýeti CLIL (Mazmuny we Dil Integrirlenen Okuw) - dil däl dersi ene däl dil arkaly öwretmek;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695520" y="450000"/>
            <a:ext cx="496800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fffff"/>
                </a:solidFill>
                <a:latin typeface="Arial"/>
              </a:rPr>
              <a:t>Направление</a:t>
            </a:r>
            <a:endParaRPr b="0" lang="ru-RU" sz="38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59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525240"/>
            <a:ext cx="4684680" cy="42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576360" y="2965680"/>
            <a:ext cx="8881920" cy="2093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8a2e4e"/>
                </a:solidFill>
                <a:latin typeface="Trebuchet MS"/>
              </a:rPr>
              <a:t>Dasary yurt dili (inlis dili)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8a2e4e"/>
                </a:solidFill>
                <a:latin typeface="Trebuchet MS"/>
              </a:rPr>
              <a:t>Mugallymcylyk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61" name="TextShape 2"/>
          <p:cNvSpPr txBox="1"/>
          <p:nvPr/>
        </p:nvSpPr>
        <p:spPr>
          <a:xfrm>
            <a:off x="576360" y="1216080"/>
            <a:ext cx="7822440" cy="14292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ffffff"/>
                </a:solidFill>
                <a:latin typeface="Arial"/>
              </a:rPr>
              <a:t>тестовое вступительное испытание</a:t>
            </a:r>
            <a:endParaRPr b="0" lang="ru-RU" sz="32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62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375840" y="2336760"/>
            <a:ext cx="10515240" cy="396216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Esasy dersler: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Akademiki Iňlis we Aragatnaşyk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Tatarstanyň medeniýeti we taryhy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Dil bilimine giriş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Globallaşma we diller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Bilimde liderlik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Bilimde innowasiýa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Okamak sowatlylygynyň emele gelmegi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Pedagogiki tejribe (köp dilli toplumyň girişi)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Saýlaw dersleri: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Köp dilli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Medeniýetara aragatnaşyk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CLIL ulgamynda iňlis dilini öwretmegiň usulyýeti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Köp dilli mekdepde okuw meýilnamalaryny düzmek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Ene-atalar bilen işlemek (köp dilli mekdebiň çäginde)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ru-RU" sz="1600" spc="-1" strike="noStrike">
                <a:solidFill>
                  <a:srgbClr val="8a2e4e"/>
                </a:solidFill>
                <a:latin typeface="museo_sans_cyrl500"/>
              </a:rPr>
              <a:t>Mekdepde köp dilli bilim gurşawy</a:t>
            </a:r>
            <a:endParaRPr b="0" lang="ru-RU" sz="16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64" name="TextShape 2"/>
          <p:cNvSpPr txBox="1"/>
          <p:nvPr/>
        </p:nvSpPr>
        <p:spPr>
          <a:xfrm>
            <a:off x="556200" y="806400"/>
            <a:ext cx="1102392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ffffff"/>
                </a:solidFill>
                <a:latin typeface="Arial"/>
              </a:rPr>
              <a:t>Описание образовательной программы</a:t>
            </a:r>
            <a:endParaRPr b="0" lang="ru-RU" sz="32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65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322560" y="3376440"/>
            <a:ext cx="11023920" cy="258012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8a2e4e"/>
                </a:solidFill>
                <a:latin typeface="Arial"/>
              </a:rPr>
              <a:t>	</a:t>
            </a:r>
            <a:r>
              <a:rPr b="0" lang="ru-RU" sz="2400" spc="-1" strike="noStrike">
                <a:solidFill>
                  <a:srgbClr val="8a2e4e"/>
                </a:solidFill>
                <a:latin typeface="Arial"/>
              </a:rPr>
              <a:t>Bu magistr programmasy esasy we orta umumy bilim programmalaryny durmuşa geçirýän mugallymlara, metodologlara we mugallymlara, ýolbaşçylara, köp dilli / iki dilli okuw şertlerinde işlemegi meýilleşdirýän ýaş hünärmenlere gönükdirilýär.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sp>
        <p:nvSpPr>
          <p:cNvPr id="67" name="TextShape 2"/>
          <p:cNvSpPr txBox="1"/>
          <p:nvPr/>
        </p:nvSpPr>
        <p:spPr>
          <a:xfrm>
            <a:off x="322560" y="1966680"/>
            <a:ext cx="6006960" cy="128412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ffffff"/>
                </a:solidFill>
                <a:latin typeface="Arial"/>
              </a:rPr>
              <a:t>Перспективные профессии</a:t>
            </a:r>
            <a:endParaRPr b="0" lang="ru-RU" sz="32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68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  <p:pic>
        <p:nvPicPr>
          <p:cNvPr id="69" name="Picture 2" descr=""/>
          <p:cNvPicPr/>
          <p:nvPr/>
        </p:nvPicPr>
        <p:blipFill>
          <a:blip r:embed="rId2"/>
          <a:stretch/>
        </p:blipFill>
        <p:spPr>
          <a:xfrm>
            <a:off x="5659200" y="254160"/>
            <a:ext cx="5078520" cy="2851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71280" y="3241080"/>
            <a:ext cx="11203920" cy="343368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just">
              <a:lnSpc>
                <a:spcPct val="100000"/>
              </a:lnSpc>
            </a:pPr>
            <a:r>
              <a:rPr b="1" lang="ru-RU" sz="2000" spc="-1" strike="noStrike">
                <a:solidFill>
                  <a:srgbClr val="00549f"/>
                </a:solidFill>
                <a:latin typeface="Arial"/>
              </a:rPr>
              <a:t>	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8a2e4e"/>
                </a:solidFill>
                <a:latin typeface="Trebuchet MS"/>
              </a:rPr>
              <a:t>Köp dilli bilimde täze magistr programmasy teoriýany, amaly, bilim syýasatyny öz içine alýar.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8a2e4e"/>
                </a:solidFill>
                <a:latin typeface="Trebuchet MS"/>
              </a:rPr>
              <a:t>Bakalawrlar umuman bilim ulgamynda we esasanam dilde okatmakda dil syýasaty boýunça gözleg endiklerini ösdürýärler. Bu ugurda iň möhüm wezipeler köp dilli bilim ideýalarynyň durmuşa geçirilmegi bilen baglanyşyklydyr.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8a2e4e"/>
                </a:solidFill>
                <a:latin typeface="Trebuchet MS"/>
              </a:rPr>
              <a:t>Köp dilli bilimiň usulyýet binýady pedagogika, psihologiýa, sosiolinguistika, kommunikatiw lingwistika, lingwodidaktika, dünýäni bitewi görmegiň pedagogiki teoriýasy, funksional-kommunikatiw dil ulgamy, aň-bilim we funksional-kommunikatiw çemeleşme; dilleri öwretmek.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71" name="TextShape 2"/>
          <p:cNvSpPr txBox="1"/>
          <p:nvPr/>
        </p:nvSpPr>
        <p:spPr>
          <a:xfrm>
            <a:off x="789840" y="830880"/>
            <a:ext cx="5834160" cy="22572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ffffff"/>
                </a:solidFill>
                <a:latin typeface="Arial"/>
              </a:rPr>
              <a:t>Особенности и уникальность программы</a:t>
            </a:r>
            <a:endParaRPr b="0" lang="ru-RU" sz="32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72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512640" y="636840"/>
            <a:ext cx="4684680" cy="428400"/>
          </a:xfrm>
          <a:prstGeom prst="rect">
            <a:avLst/>
          </a:prstGeom>
          <a:ln>
            <a:noFill/>
          </a:ln>
        </p:spPr>
      </p:pic>
      <p:pic>
        <p:nvPicPr>
          <p:cNvPr id="73" name="Picture 2" descr=""/>
          <p:cNvPicPr/>
          <p:nvPr/>
        </p:nvPicPr>
        <p:blipFill>
          <a:blip r:embed="rId2"/>
          <a:stretch/>
        </p:blipFill>
        <p:spPr>
          <a:xfrm>
            <a:off x="5892840" y="360360"/>
            <a:ext cx="4642920" cy="2779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332640" y="2458800"/>
            <a:ext cx="10944720" cy="321012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852f73"/>
                </a:solidFill>
                <a:latin typeface="Trebuchet MS"/>
              </a:rPr>
              <a:t>	</a:t>
            </a:r>
            <a:r>
              <a:rPr b="0" lang="ru-RU" sz="2400" spc="-1" strike="noStrike">
                <a:solidFill>
                  <a:srgbClr val="852f73"/>
                </a:solidFill>
                <a:latin typeface="Trebuchet MS"/>
              </a:rPr>
              <a:t>Çalt üýtgeýän globallaşan we halkara dünýäsinde üstünlik gazanmak üçin gyzyklanýan taraplar (mugallymlardan we ýolbaşçylardan başlap ýolbaşçylara çenli) bilime has çuňňur, has möhüm düşünjäni ösdürmeli.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852f73"/>
                </a:solidFill>
                <a:latin typeface="Trebuchet MS"/>
              </a:rPr>
              <a:t>Bu maksatnama, talyplara geljekki nesillere çalt üýtgeýän dünýäniň kynçylyklaryny ýeňip geçmek üçin ösmek üçin adam kapitaly hökmünde ulanyljak global, halkara we tankydy başarnyklary ösdürmäge mümkinçilik berýär.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sp>
        <p:nvSpPr>
          <p:cNvPr id="75" name="TextShape 2"/>
          <p:cNvSpPr txBox="1"/>
          <p:nvPr/>
        </p:nvSpPr>
        <p:spPr>
          <a:xfrm>
            <a:off x="576360" y="1012680"/>
            <a:ext cx="11023920" cy="1204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>
            <a:normAutofit/>
          </a:bodyPr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ffffff"/>
                </a:solidFill>
                <a:latin typeface="Arial"/>
              </a:rPr>
              <a:t>Актуальность</a:t>
            </a:r>
            <a:endParaRPr b="0" lang="ru-RU" sz="32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76" name="Рисунок 6" descr=""/>
          <p:cNvPicPr/>
          <p:nvPr/>
        </p:nvPicPr>
        <p:blipFill>
          <a:blip r:embed="rId1"/>
          <a:srcRect l="3180" t="13309" r="2549" b="39970"/>
          <a:stretch/>
        </p:blipFill>
        <p:spPr>
          <a:xfrm>
            <a:off x="695520" y="636840"/>
            <a:ext cx="4684680" cy="42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886</TotalTime>
  <Application>Neat_Office/6.2.8.2$Windows_x86 LibreOffice_project/</Application>
  <Words>198</Words>
  <Paragraphs>78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2020-05-15T23:05:19Z</dcterms:created>
  <dc:creator>User</dc:creator>
  <dc:description/>
  <dc:language>ru-RU</dc:language>
  <cp:lastModifiedBy/>
  <dcterms:modified xsi:type="dcterms:W3CDTF">2021-02-24T22:28:03Z</dcterms:modified>
  <cp:revision>46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