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0" r:id="rId2"/>
    <p:sldId id="288" r:id="rId3"/>
    <p:sldId id="279" r:id="rId4"/>
    <p:sldId id="270" r:id="rId5"/>
    <p:sldId id="286" r:id="rId6"/>
    <p:sldId id="293" r:id="rId7"/>
    <p:sldId id="294" r:id="rId8"/>
    <p:sldId id="291" r:id="rId9"/>
    <p:sldId id="295" r:id="rId10"/>
    <p:sldId id="281" r:id="rId11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21DD1"/>
    <a:srgbClr val="F5F3F7"/>
    <a:srgbClr val="FEF4EC"/>
    <a:srgbClr val="FFFFFF"/>
    <a:srgbClr val="FFFB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55" autoAdjust="0"/>
    <p:restoredTop sz="94234" autoAdjust="0"/>
  </p:normalViewPr>
  <p:slideViewPr>
    <p:cSldViewPr>
      <p:cViewPr>
        <p:scale>
          <a:sx n="80" d="100"/>
          <a:sy n="80" d="100"/>
        </p:scale>
        <p:origin x="-600" y="-37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B2923-261F-46B6-A232-C9424B7655EE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705F6-7838-45D1-BC7D-18E1F1EB7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58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Обращаю ваше внимание, что версию в сером цвете также предусмотрели.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След. Слайд.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3933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746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3927-8811-463A-8BAA-031BB384AE02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CC510-44FD-4170-ACAA-D71C4FB8E5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6810E-DDD6-4A25-9F6C-1AC9EF715CC1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4AF9B-8C3D-4F98-9E5F-4848D5D0B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739DC-608A-4CE3-ADE4-5C6E8C022B62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F65A8-B691-47FE-B8F8-AAAEC13ED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8570C-0841-4C79-B4A0-674B7E1814C9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FF8F-287E-4D82-9C52-2D38C9490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FC652-4203-40B0-94EC-AA34538FEAD0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AD6B7-E0E7-4A0F-8D1B-213DFF032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F3C12-047B-4FE3-AE75-12DFE090019B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852F2-E4C1-4952-AAC2-44F226243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40D2A-9983-448D-B4B3-279CF5D74D79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5BFDA-9C9A-4D2A-A933-4E69216B2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CB567-0C17-4B70-A26F-DA625D7377F8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3BC41-4701-499E-837E-C77F2F854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3970-919E-4256-B3DD-FE9A6D18E7B6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B547C-AA22-4638-AB5B-E40791E63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CFEB4-F22C-491C-9539-07D3B7C626F2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C7102-0343-48E6-8586-DA8FA3CF3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3FD5-779F-42D2-870D-ECD385D867AD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D1014-3A15-47CF-887D-AF85C1E4B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7DE687-5ABA-48E3-B330-4B819651369C}" type="datetimeFigureOut">
              <a:rPr lang="en-US"/>
              <a:pPr>
                <a:defRPr/>
              </a:pPr>
              <a:t>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D98E1D-6FCB-4C06-B594-C02441488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hyperlink" Target="mailto:itarhanov@mail.r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1946" y="646638"/>
            <a:ext cx="960107" cy="93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4" y="2065412"/>
            <a:ext cx="83529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КАЗАНСКИЙ ФЕДЕРАЛЬНЫЙ УНИВЕРСИТЕТ</a:t>
            </a:r>
            <a:endParaRPr lang="en-US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ЮРИДИЧЕСКИЙ </a:t>
            </a: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ФАКУЛЬТЕТ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МАГИСТЕРСКАЯ ПРОГРАММА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4000" b="1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ПРЕДВАРИТЕЛЬНОЕ РАССЛЕДОВАНИЕ И ПРАВОСУДИЕ </a:t>
            </a:r>
            <a:endParaRPr lang="ru-RU" sz="4000" b="1" dirty="0" smtClean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4000" b="1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ПО </a:t>
            </a:r>
            <a:r>
              <a:rPr lang="ru-RU" sz="4000" b="1" dirty="0" smtClean="0">
                <a:solidFill>
                  <a:schemeClr val="lt1"/>
                </a:solidFill>
                <a:latin typeface="PT Sans" panose="020B0503020203020204" pitchFamily="34" charset="-52"/>
              </a:rPr>
              <a:t>УГОЛОВНЫМ ДЕЛАМ</a:t>
            </a:r>
            <a:endParaRPr lang="ru-RU" sz="4000" b="1" dirty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711792" y="1921396"/>
            <a:ext cx="372041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5257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357554" y="2928938"/>
            <a:ext cx="5643602" cy="26432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0" name="Picture 4" descr="Может появиться еще одно основание прекращения уголовного де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0"/>
            <a:ext cx="8358214" cy="5715000"/>
          </a:xfrm>
          <a:prstGeom prst="rect">
            <a:avLst/>
          </a:prstGeom>
          <a:noFill/>
        </p:spPr>
      </p:pic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1214414" y="-311185"/>
            <a:ext cx="9136954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</a:t>
            </a:r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</a:t>
            </a:r>
            <a:r>
              <a:rPr lang="ru-RU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</a:t>
            </a:r>
            <a:r>
              <a:rPr lang="ru-RU" sz="7200" b="1" u="sng" dirty="0" smtClean="0">
                <a:solidFill>
                  <a:schemeClr val="bg1"/>
                </a:solidFill>
                <a:latin typeface="Calibri" pitchFamily="34" charset="0"/>
              </a:rPr>
              <a:t>НАША МИССИЯ   </a:t>
            </a:r>
            <a:endParaRPr lang="ru-RU" sz="7200" b="1" u="sng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14744" y="3214690"/>
            <a:ext cx="5286396" cy="230832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Обеспечить подготовку специалистов 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работе в сфере борьбы с преступностью, расследования преступлений, поддержания обвинения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осуществления защиты в суде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35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304800" y="1482725"/>
            <a:ext cx="2001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ФОТО КАФЕДРЫ</a:t>
            </a:r>
          </a:p>
        </p:txBody>
      </p:sp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Форма </a:t>
            </a:r>
            <a:r>
              <a:rPr lang="ru-RU" sz="1400" b="1" dirty="0">
                <a:latin typeface="Calibri" pitchFamily="34" charset="0"/>
              </a:rPr>
              <a:t>и срок обучения</a:t>
            </a:r>
          </a:p>
          <a:p>
            <a:r>
              <a:rPr lang="ru-RU" sz="1400" dirty="0">
                <a:latin typeface="Calibri" pitchFamily="34" charset="0"/>
              </a:rPr>
              <a:t>Очная – 2 г.</a:t>
            </a:r>
          </a:p>
          <a:p>
            <a:r>
              <a:rPr lang="ru-RU" sz="1400" dirty="0">
                <a:latin typeface="Calibri" pitchFamily="34" charset="0"/>
              </a:rPr>
              <a:t>Заочная – 2 г. 5 мес.</a:t>
            </a:r>
          </a:p>
        </p:txBody>
      </p:sp>
      <p:sp>
        <p:nvSpPr>
          <p:cNvPr id="14343" name="TextBox 16"/>
          <p:cNvSpPr txBox="1">
            <a:spLocks noChangeArrowheads="1"/>
          </p:cNvSpPr>
          <p:nvPr/>
        </p:nvSpPr>
        <p:spPr bwMode="auto">
          <a:xfrm>
            <a:off x="984882" y="1480163"/>
            <a:ext cx="17869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Вид </a:t>
            </a:r>
            <a:r>
              <a:rPr lang="ru-RU" sz="1400" b="1" dirty="0">
                <a:latin typeface="Calibri" pitchFamily="34" charset="0"/>
              </a:rPr>
              <a:t>конкурса</a:t>
            </a:r>
          </a:p>
          <a:p>
            <a:r>
              <a:rPr lang="ru-RU" sz="1400" dirty="0">
                <a:latin typeface="Calibri" pitchFamily="34" charset="0"/>
              </a:rPr>
              <a:t>Бюджет/договор</a:t>
            </a:r>
          </a:p>
        </p:txBody>
      </p:sp>
      <p:pic>
        <p:nvPicPr>
          <p:cNvPr id="18" name="Рисунок 17" descr="силуэт студент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6700" y="2994660"/>
            <a:ext cx="533400" cy="640080"/>
          </a:xfrm>
          <a:prstGeom prst="rect">
            <a:avLst/>
          </a:prstGeom>
        </p:spPr>
      </p:pic>
      <p:pic>
        <p:nvPicPr>
          <p:cNvPr id="20" name="Рисунок 19" descr="учитель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2118" y="3812247"/>
            <a:ext cx="762000" cy="7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4347" name="Прямоугольник 20"/>
          <p:cNvSpPr>
            <a:spLocks noChangeArrowheads="1"/>
          </p:cNvSpPr>
          <p:nvPr/>
        </p:nvSpPr>
        <p:spPr bwMode="auto">
          <a:xfrm>
            <a:off x="973756" y="2143452"/>
            <a:ext cx="23045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dirty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Язык: </a:t>
            </a:r>
            <a:r>
              <a:rPr lang="ru-RU" sz="1400" dirty="0" smtClean="0">
                <a:latin typeface="Calibri" pitchFamily="34" charset="0"/>
              </a:rPr>
              <a:t>русский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470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1. ДИСЦИПЛИНЫ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 часть 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(Актуальные проблемы права, Философия права, Академическая коммуникация)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Дисциплины по выбору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2. ПРАКТИКА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работа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Ознакомительная практика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Педагогическая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Преддипломная практик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3 ГОСУДАРСТВЕННАЯ ИТОГОВАЯ </a:t>
            </a:r>
            <a:r>
              <a:rPr lang="ru-RU" sz="16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АТТЕСТАЦИЯ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сдаче и сдача государственного экзамена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процедуре защиты и защита ВКР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310579"/>
            <a:ext cx="2620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Программа обучения</a:t>
            </a: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401" y="0"/>
            <a:ext cx="829128" cy="5718544"/>
          </a:xfrm>
          <a:prstGeom prst="rect">
            <a:avLst/>
          </a:prstGeom>
        </p:spPr>
      </p:pic>
      <p:pic>
        <p:nvPicPr>
          <p:cNvPr id="1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 descr="Юриспруденция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851" y="2819940"/>
            <a:ext cx="4103370" cy="2575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7044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97" y="-1"/>
            <a:ext cx="4143603" cy="57667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ми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58656" y="7620"/>
            <a:ext cx="5906743" cy="571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773332" y="-7620"/>
            <a:ext cx="6370667" cy="1568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Знакомство с выпускающей кафедрой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уголовного права</a:t>
            </a:r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Приглашение на лекции Брайна Морроу (США) на тему:  ,кафедра уголовного права юридического факультета КФУ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36" y="1428740"/>
            <a:ext cx="6215106" cy="37147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0" y="928674"/>
            <a:ext cx="3347863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456" y="21305"/>
            <a:ext cx="9076543" cy="5428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1305"/>
            <a:ext cx="5776112" cy="5572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10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929058" y="3429004"/>
            <a:ext cx="581243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Тарханов Ильдар </a:t>
            </a:r>
            <a:r>
              <a:rPr lang="ru-RU" sz="1400" b="1" dirty="0" err="1" smtClean="0">
                <a:solidFill>
                  <a:srgbClr val="00549F"/>
                </a:solidFill>
                <a:latin typeface="PT Sans" panose="020B0503020203020204" pitchFamily="34" charset="-52"/>
              </a:rPr>
              <a:t>Абдулхакович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Руководитель магистерской программы</a:t>
            </a:r>
            <a:endParaRPr lang="en-US" sz="1200" b="1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 err="1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Д.ю.н</a:t>
            </a: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., профессор кафедры уголовного права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endParaRPr lang="ru-RU" sz="1200" u="sng" dirty="0">
              <a:solidFill>
                <a:srgbClr val="321DD1"/>
              </a:solidFill>
              <a:latin typeface="PT Sans" panose="020B0503020203020204" pitchFamily="34" charset="-52"/>
            </a:endParaRPr>
          </a:p>
          <a:p>
            <a:r>
              <a:rPr lang="en-US" sz="1200" u="sng" dirty="0" err="1" smtClean="0">
                <a:solidFill>
                  <a:srgbClr val="321DD1"/>
                </a:solidFill>
                <a:hlinkClick r:id="rId4"/>
              </a:rPr>
              <a:t>itarhanov@mail.ru</a:t>
            </a:r>
            <a:endParaRPr lang="ru-RU" sz="1200" u="sng" dirty="0" smtClean="0">
              <a:solidFill>
                <a:srgbClr val="321DD1"/>
              </a:solidFill>
            </a:endParaRPr>
          </a:p>
          <a:p>
            <a:r>
              <a:rPr lang="ru-RU" sz="1200" dirty="0" smtClean="0"/>
              <a:t>+7 (843) 233 71 03 </a:t>
            </a:r>
            <a:endParaRPr lang="ru-RU" sz="1200" dirty="0" smtClean="0"/>
          </a:p>
          <a:p>
            <a:endParaRPr lang="ru-RU" sz="1200" u="sng" dirty="0">
              <a:solidFill>
                <a:srgbClr val="321DD1"/>
              </a:solidFill>
            </a:endParaRPr>
          </a:p>
        </p:txBody>
      </p:sp>
      <p:pic>
        <p:nvPicPr>
          <p:cNvPr id="9" name="Рисунок 8" descr="Тарханов Ильдар Абдулхакович">
            <a:extLst>
              <a:ext uri="{FF2B5EF4-FFF2-40B4-BE49-F238E27FC236}">
                <a16:creationId xmlns:a16="http://schemas.microsoft.com/office/drawing/2014/main" xmlns="" id="{66123F80-E327-45CB-B319-EE68F66DB16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1857368"/>
            <a:ext cx="2500329" cy="300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17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470BF03D-2E1C-4779-B474-C22209E0F6C9}"/>
              </a:ext>
            </a:extLst>
          </p:cNvPr>
          <p:cNvSpPr/>
          <p:nvPr/>
        </p:nvSpPr>
        <p:spPr>
          <a:xfrm>
            <a:off x="4675437" y="316836"/>
            <a:ext cx="3927179" cy="580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ПРЕПОДАВАТЕЛИ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Рисунок 17" descr="Талан Мария Вячеславовна">
            <a:extLst>
              <a:ext uri="{FF2B5EF4-FFF2-40B4-BE49-F238E27FC236}">
                <a16:creationId xmlns:a16="http://schemas.microsoft.com/office/drawing/2014/main" xmlns="" id="{1C502B56-116C-4CEE-A564-8017D715C8B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2214558"/>
            <a:ext cx="1394222" cy="1357322"/>
          </a:xfrm>
          <a:prstGeom prst="ellipse">
            <a:avLst/>
          </a:prstGeom>
        </p:spPr>
      </p:pic>
      <p:pic>
        <p:nvPicPr>
          <p:cNvPr id="19" name="Рисунок 18" descr="Тарханов Ильдар Абдулхакович">
            <a:extLst>
              <a:ext uri="{FF2B5EF4-FFF2-40B4-BE49-F238E27FC236}">
                <a16:creationId xmlns:a16="http://schemas.microsoft.com/office/drawing/2014/main" xmlns="" id="{66123F80-E327-45CB-B319-EE68F66DB16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2214558"/>
            <a:ext cx="1500198" cy="1357322"/>
          </a:xfrm>
          <a:prstGeom prst="ellipse">
            <a:avLst/>
          </a:prstGeom>
        </p:spPr>
      </p:pic>
      <p:pic>
        <p:nvPicPr>
          <p:cNvPr id="20" name="Рисунок 19" descr="Сундуров Федор Романович">
            <a:extLst>
              <a:ext uri="{FF2B5EF4-FFF2-40B4-BE49-F238E27FC236}">
                <a16:creationId xmlns:a16="http://schemas.microsoft.com/office/drawing/2014/main" xmlns="" id="{423FB171-01A6-46CA-8354-89A3A34C77E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2214558"/>
            <a:ext cx="1465660" cy="1374747"/>
          </a:xfrm>
          <a:prstGeom prst="ellipse">
            <a:avLst/>
          </a:prstGeom>
        </p:spPr>
      </p:pic>
      <p:pic>
        <p:nvPicPr>
          <p:cNvPr id="22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857224" y="3786194"/>
            <a:ext cx="1205248" cy="37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Д.ю.н</a:t>
            </a:r>
            <a:r>
              <a:rPr lang="ru-RU" sz="1000" b="1" i="1" dirty="0">
                <a:solidFill>
                  <a:schemeClr val="tx1"/>
                </a:solidFill>
              </a:rPr>
              <a:t>, профессор </a:t>
            </a:r>
            <a:r>
              <a:rPr lang="ru-RU" sz="1000" b="1" i="1" dirty="0" smtClean="0">
                <a:solidFill>
                  <a:schemeClr val="tx1"/>
                </a:solidFill>
              </a:rPr>
              <a:t>ТАЛАН </a:t>
            </a:r>
            <a:r>
              <a:rPr lang="ru-RU" sz="1000" b="1" i="1" dirty="0">
                <a:solidFill>
                  <a:schemeClr val="tx1"/>
                </a:solidFill>
              </a:rPr>
              <a:t>М.В.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000496" y="3786194"/>
            <a:ext cx="1205248" cy="37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Д.ю.н</a:t>
            </a:r>
            <a:r>
              <a:rPr lang="ru-RU" sz="1000" b="1" i="1" dirty="0">
                <a:solidFill>
                  <a:schemeClr val="tx1"/>
                </a:solidFill>
              </a:rPr>
              <a:t>, профессор </a:t>
            </a:r>
            <a:r>
              <a:rPr lang="ru-RU" sz="1000" b="1" i="1" dirty="0" smtClean="0">
                <a:solidFill>
                  <a:schemeClr val="tx1"/>
                </a:solidFill>
              </a:rPr>
              <a:t>ТАРХАНОВ И.А.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29454" y="3786194"/>
            <a:ext cx="1205248" cy="37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err="1">
                <a:solidFill>
                  <a:schemeClr val="tx1"/>
                </a:solidFill>
              </a:rPr>
              <a:t>Д.ю.н</a:t>
            </a:r>
            <a:r>
              <a:rPr lang="ru-RU" sz="1000" b="1" i="1" dirty="0">
                <a:solidFill>
                  <a:schemeClr val="tx1"/>
                </a:solidFill>
              </a:rPr>
              <a:t>, профессор </a:t>
            </a:r>
            <a:endParaRPr lang="ru-RU" sz="1000" b="1" i="1" dirty="0" smtClean="0">
              <a:solidFill>
                <a:schemeClr val="tx1"/>
              </a:solidFill>
            </a:endParaRPr>
          </a:p>
          <a:p>
            <a:pPr algn="ctr"/>
            <a:r>
              <a:rPr lang="ru-RU" sz="1000" b="1" i="1" dirty="0" err="1" smtClean="0">
                <a:solidFill>
                  <a:schemeClr val="tx1"/>
                </a:solidFill>
              </a:rPr>
              <a:t>СУНДУРОВ</a:t>
            </a:r>
            <a:r>
              <a:rPr lang="ru-RU" sz="1000" b="1" i="1" dirty="0" smtClean="0">
                <a:solidFill>
                  <a:schemeClr val="tx1"/>
                </a:solidFill>
              </a:rPr>
              <a:t> Ф.Р.</a:t>
            </a:r>
            <a:endParaRPr lang="ru-RU" sz="1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6549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285750"/>
            <a:ext cx="9144000" cy="845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939042" y="1421697"/>
          <a:ext cx="8204958" cy="4017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49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017215">
                <a:tc>
                  <a:txBody>
                    <a:bodyPr/>
                    <a:lstStyle/>
                    <a:p>
                      <a:pPr marL="1080000" algn="l"/>
                      <a:endParaRPr lang="ru-RU" sz="1200" kern="1200" dirty="0" smtClean="0">
                        <a:solidFill>
                          <a:schemeClr val="dk1"/>
                        </a:solidFill>
                        <a:latin typeface="PT Sans" panose="020B0503020203020204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12" y="560186"/>
            <a:ext cx="9144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         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                                     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НАШИ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ПРЕПОДАВАТЕЛИ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357422" y="2357434"/>
            <a:ext cx="1428760" cy="5635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К.ю.н</a:t>
            </a:r>
            <a:r>
              <a:rPr lang="ru-RU" sz="1200" b="1" i="1" dirty="0">
                <a:solidFill>
                  <a:schemeClr val="tx1"/>
                </a:solidFill>
              </a:rPr>
              <a:t>, доцент </a:t>
            </a:r>
            <a:r>
              <a:rPr lang="ru-RU" sz="1200" b="1" i="1" dirty="0" err="1" smtClean="0">
                <a:solidFill>
                  <a:schemeClr val="tx1"/>
                </a:solidFill>
              </a:rPr>
              <a:t>БАЛЕЕВ</a:t>
            </a:r>
            <a:r>
              <a:rPr lang="ru-RU" sz="1200" b="1" i="1" dirty="0" smtClean="0">
                <a:solidFill>
                  <a:schemeClr val="tx1"/>
                </a:solidFill>
              </a:rPr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С.А.</a:t>
            </a:r>
          </a:p>
        </p:txBody>
      </p:sp>
      <p:pic>
        <p:nvPicPr>
          <p:cNvPr id="23" name="Рисунок 22" descr="Балеев Сергей Александрович">
            <a:extLst>
              <a:ext uri="{FF2B5EF4-FFF2-40B4-BE49-F238E27FC236}">
                <a16:creationId xmlns:a16="http://schemas.microsoft.com/office/drawing/2014/main" xmlns="" id="{8F964708-1B62-436D-98EE-B70486E2610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1538" y="2000244"/>
            <a:ext cx="1175146" cy="1214446"/>
          </a:xfrm>
          <a:prstGeom prst="ellipse">
            <a:avLst/>
          </a:prstGeom>
        </p:spPr>
      </p:pic>
      <p:pic>
        <p:nvPicPr>
          <p:cNvPr id="24" name="Рисунок 23" descr="Голубев Станислав Игоревич">
            <a:extLst>
              <a:ext uri="{FF2B5EF4-FFF2-40B4-BE49-F238E27FC236}">
                <a16:creationId xmlns:a16="http://schemas.microsoft.com/office/drawing/2014/main" xmlns="" id="{125897D4-0953-4B3D-AA7E-A4ED1B10475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857632"/>
            <a:ext cx="1285884" cy="1214446"/>
          </a:xfrm>
          <a:prstGeom prst="ellipse">
            <a:avLst/>
          </a:prstGeom>
        </p:spPr>
      </p:pic>
      <p:pic>
        <p:nvPicPr>
          <p:cNvPr id="27" name="Рисунок 26" descr="Бакулина Лидия Васильевна">
            <a:extLst>
              <a:ext uri="{FF2B5EF4-FFF2-40B4-BE49-F238E27FC236}">
                <a16:creationId xmlns:a16="http://schemas.microsoft.com/office/drawing/2014/main" xmlns="" id="{F2FF6510-ABC2-4F57-9D08-79E23F998AD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3570" y="2000244"/>
            <a:ext cx="1235075" cy="1214446"/>
          </a:xfrm>
          <a:prstGeom prst="ellipse">
            <a:avLst/>
          </a:prstGeom>
        </p:spPr>
      </p:pic>
      <p:pic>
        <p:nvPicPr>
          <p:cNvPr id="32" name="Рисунок 31" descr="Боковня Александра Юрьевна">
            <a:extLst>
              <a:ext uri="{FF2B5EF4-FFF2-40B4-BE49-F238E27FC236}">
                <a16:creationId xmlns:a16="http://schemas.microsoft.com/office/drawing/2014/main" xmlns="" id="{6B42509F-9A0E-405F-965C-EFDD34B1974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3570" y="3929070"/>
            <a:ext cx="1214446" cy="1139297"/>
          </a:xfrm>
          <a:prstGeom prst="ellipse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488C34D8-3A70-4C91-91D8-C96157544649}"/>
              </a:ext>
            </a:extLst>
          </p:cNvPr>
          <p:cNvSpPr/>
          <p:nvPr/>
        </p:nvSpPr>
        <p:spPr>
          <a:xfrm>
            <a:off x="2428860" y="4429136"/>
            <a:ext cx="1280914" cy="380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К.ю.н</a:t>
            </a:r>
            <a:r>
              <a:rPr lang="ru-RU" sz="1200" b="1" i="1" dirty="0">
                <a:solidFill>
                  <a:schemeClr val="tx1"/>
                </a:solidFill>
              </a:rPr>
              <a:t>, доцент </a:t>
            </a:r>
            <a:r>
              <a:rPr lang="ru-RU" sz="1200" b="1" i="1" dirty="0" smtClean="0">
                <a:solidFill>
                  <a:schemeClr val="tx1"/>
                </a:solidFill>
              </a:rPr>
              <a:t>ГОЛУБЕВ </a:t>
            </a:r>
            <a:r>
              <a:rPr lang="ru-RU" sz="1200" b="1" i="1" dirty="0">
                <a:solidFill>
                  <a:schemeClr val="tx1"/>
                </a:solidFill>
              </a:rPr>
              <a:t>С.И.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D4DA07D3-5FDB-43E3-8417-3A6F156EEF42}"/>
              </a:ext>
            </a:extLst>
          </p:cNvPr>
          <p:cNvSpPr/>
          <p:nvPr/>
        </p:nvSpPr>
        <p:spPr>
          <a:xfrm>
            <a:off x="7286644" y="2428872"/>
            <a:ext cx="1261846" cy="460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К.ю.н</a:t>
            </a:r>
            <a:r>
              <a:rPr lang="ru-RU" sz="1200" b="1" i="1" dirty="0">
                <a:solidFill>
                  <a:schemeClr val="tx1"/>
                </a:solidFill>
              </a:rPr>
              <a:t>, доцент </a:t>
            </a:r>
            <a:r>
              <a:rPr lang="ru-RU" sz="1200" b="1" i="1" dirty="0" smtClean="0">
                <a:solidFill>
                  <a:schemeClr val="tx1"/>
                </a:solidFill>
              </a:rPr>
              <a:t>БАКУЛИНА </a:t>
            </a:r>
            <a:r>
              <a:rPr lang="ru-RU" sz="1200" b="1" i="1" dirty="0">
                <a:solidFill>
                  <a:schemeClr val="tx1"/>
                </a:solidFill>
              </a:rPr>
              <a:t>Л.В.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647799B0-43B5-4FED-BA72-E6F892999343}"/>
              </a:ext>
            </a:extLst>
          </p:cNvPr>
          <p:cNvSpPr/>
          <p:nvPr/>
        </p:nvSpPr>
        <p:spPr>
          <a:xfrm>
            <a:off x="7286644" y="4500574"/>
            <a:ext cx="1262818" cy="460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err="1">
                <a:solidFill>
                  <a:schemeClr val="tx1"/>
                </a:solidFill>
              </a:rPr>
              <a:t>К.ю.н</a:t>
            </a:r>
            <a:r>
              <a:rPr lang="ru-RU" sz="1200" b="1" i="1" dirty="0">
                <a:solidFill>
                  <a:schemeClr val="tx1"/>
                </a:solidFill>
              </a:rPr>
              <a:t>, доцент </a:t>
            </a:r>
            <a:r>
              <a:rPr lang="ru-RU" sz="1200" b="1" i="1" dirty="0" err="1" smtClean="0">
                <a:solidFill>
                  <a:schemeClr val="tx1"/>
                </a:solidFill>
              </a:rPr>
              <a:t>БОКОВНЯ</a:t>
            </a:r>
            <a:r>
              <a:rPr lang="ru-RU" sz="1200" b="1" i="1" dirty="0" smtClean="0">
                <a:solidFill>
                  <a:schemeClr val="tx1"/>
                </a:solidFill>
              </a:rPr>
              <a:t> </a:t>
            </a:r>
            <a:r>
              <a:rPr lang="ru-RU" sz="1200" b="1" i="1" dirty="0">
                <a:solidFill>
                  <a:schemeClr val="tx1"/>
                </a:solidFill>
              </a:rPr>
              <a:t>А.Ю.</a:t>
            </a:r>
          </a:p>
        </p:txBody>
      </p:sp>
      <p:pic>
        <p:nvPicPr>
          <p:cNvPr id="44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101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Рисунок весы правосудия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7772" y="1679934"/>
            <a:ext cx="22479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365" y="131092"/>
            <a:ext cx="8229600" cy="913730"/>
          </a:xfrm>
        </p:spPr>
        <p:txBody>
          <a:bodyPr/>
          <a:lstStyle/>
          <a:p>
            <a:r>
              <a:rPr lang="ru-RU" u="sng" dirty="0" smtClean="0"/>
              <a:t>КЛЮЧЕВЫЕ ДИСЦИПЛИНЫ</a:t>
            </a:r>
            <a:endParaRPr lang="ru-RU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21716" y="1261351"/>
            <a:ext cx="3118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Теория и практика квалификации преступлений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10365" y="2341653"/>
            <a:ext cx="2576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Криминалистическое обеспечение предварительного расследования уголовных дел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10365" y="3975953"/>
            <a:ext cx="29225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953735"/>
              </a:buClr>
              <a:buSzPct val="120000"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Назначение наказания и иных мер уголовно-правового воздействия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33477" y="669189"/>
            <a:ext cx="3059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Преодоление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противодействия расследованию преступлений</a:t>
            </a:r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специальных познаний в уголовном судопроизводстве</a:t>
            </a:r>
          </a:p>
          <a:p>
            <a:pPr lvl="0">
              <a:buClr>
                <a:srgbClr val="C00000"/>
              </a:buClr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27916" y="2371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133477" y="4114452"/>
            <a:ext cx="26634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Освобождение от отбывания наказания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56844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500034" y="3500442"/>
            <a:ext cx="7455740" cy="2071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Следственные подразделения Следственного Комитета РФ</a:t>
            </a:r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  <p:pic>
        <p:nvPicPr>
          <p:cNvPr id="2050" name="Picture 2" descr="Карьера в банке: как найти себе начальника — Frank 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0"/>
            <a:ext cx="850109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685800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/>
          </a:p>
        </p:txBody>
      </p:sp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58459" cy="64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-1188640" y="-767545"/>
            <a:ext cx="822764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</a:t>
            </a:r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</a:t>
            </a:r>
            <a:r>
              <a:rPr lang="ru-RU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      </a:t>
            </a:r>
            <a:r>
              <a:rPr lang="ru-RU" sz="6600" b="1" u="sng" dirty="0" smtClean="0">
                <a:solidFill>
                  <a:schemeClr val="bg1"/>
                </a:solidFill>
                <a:latin typeface="Calibri" pitchFamily="34" charset="0"/>
              </a:rPr>
              <a:t>КАРЬЕРА</a:t>
            </a:r>
            <a:r>
              <a:rPr lang="ru-RU" sz="7200" b="1" u="sng" dirty="0" smtClean="0">
                <a:solidFill>
                  <a:schemeClr val="bg1"/>
                </a:solidFill>
                <a:latin typeface="Calibri" pitchFamily="34" charset="0"/>
              </a:rPr>
              <a:t>   </a:t>
            </a:r>
            <a:endParaRPr lang="ru-RU" sz="7200" b="1" u="sng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57356" y="3643318"/>
            <a:ext cx="607223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следственных подразделениях Следственного Комитета РФ</a:t>
            </a:r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57356" y="4071946"/>
            <a:ext cx="6500858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 smtClean="0">
              <a:solidFill>
                <a:schemeClr val="dk1"/>
              </a:solidFill>
              <a:latin typeface="PT Sans" panose="020B0503020203020204"/>
            </a:endParaRP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следственных и иных подразделениях органов внутренних дел РФ</a:t>
            </a:r>
          </a:p>
          <a:p>
            <a:pPr algn="ctr" fontAlgn="ctr"/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57356" y="4500574"/>
            <a:ext cx="4786346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endParaRPr lang="ru-RU" sz="1400" dirty="0" smtClean="0">
              <a:solidFill>
                <a:schemeClr val="dk1"/>
              </a:solidFill>
              <a:latin typeface="PT Sans" panose="020B0503020203020204"/>
            </a:endParaRPr>
          </a:p>
          <a:p>
            <a:pPr fontAlgn="ctr"/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органах прокуратуры Российской Федерации</a:t>
            </a:r>
          </a:p>
          <a:p>
            <a:pPr algn="ctr" fontAlgn="ctr"/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57356" y="4929202"/>
            <a:ext cx="6572296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федеральных судах общей юрисдикции и аппарате мировых судей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857356" y="5429248"/>
            <a:ext cx="2357454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ru-RU" sz="1400" dirty="0" smtClean="0">
                <a:solidFill>
                  <a:schemeClr val="dk1"/>
                </a:solidFill>
                <a:latin typeface="PT Sans" panose="020B0503020203020204"/>
              </a:rPr>
              <a:t>Работа в адвокатуре</a:t>
            </a:r>
            <a:endParaRPr lang="ru-RU" sz="1400" dirty="0">
              <a:solidFill>
                <a:schemeClr val="dk1"/>
              </a:solidFill>
              <a:latin typeface="PT Sans" panose="020B050302020302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541" y="518952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1187624" y="1799194"/>
            <a:ext cx="7272808" cy="127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5867"/>
            </a:pP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2000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lang="ru-RU" sz="2000" b="1" dirty="0" smtClean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Будем рады вас видеть на магистерской программе </a:t>
            </a: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«ПРЕДВАРИТЕЛЬНОЕ РАССЛЕДОВАНИЕ И ПРАВОСУДИЕ ПО УГОЛОВНЫМ ДЕЛАМ»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5867"/>
            </a:pPr>
            <a:endParaRPr sz="375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4693626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/>
              </a:rPr>
              <a:t>420008, Казань, ул. Кремлёвская, 18</a:t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ru-RU" sz="1400" dirty="0">
                <a:solidFill>
                  <a:schemeClr val="bg1"/>
                </a:solidFill>
                <a:latin typeface="PT Sans"/>
              </a:rPr>
              <a:t>Телефон: (843) 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233-7</a:t>
            </a:r>
            <a:r>
              <a:rPr lang="en-US" sz="1400" dirty="0" smtClean="0">
                <a:solidFill>
                  <a:schemeClr val="bg1"/>
                </a:solidFill>
                <a:latin typeface="PT Sans"/>
              </a:rPr>
              <a:t>2-28, 233-71-56</a:t>
            </a:r>
            <a:r>
              <a:rPr lang="ru-RU" sz="1400" dirty="0">
                <a:solidFill>
                  <a:schemeClr val="bg1"/>
                </a:solidFill>
                <a:latin typeface="PT Sans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en-US" sz="1400" dirty="0" smtClean="0">
                <a:solidFill>
                  <a:schemeClr val="bg1"/>
                </a:solidFill>
                <a:latin typeface="PT Sans"/>
              </a:rPr>
              <a:t>magistr.law@kfu.ru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 </a:t>
            </a:r>
            <a:endParaRPr lang="ru-RU" sz="1200" dirty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8" name="Рисунок 7" descr="7 июля бакалавры юристы 2016 года выпуска получили дипломы. Мантий и  шапочек на всех не хватает,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93" y="3073524"/>
            <a:ext cx="3168352" cy="2239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760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6022</TotalTime>
  <Words>323</Words>
  <Application>Microsoft Office PowerPoint</Application>
  <PresentationFormat>Экран (16:10)</PresentationFormat>
  <Paragraphs>90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КЛЮЧЕВЫЕ ДИСЦИПЛИНЫ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Кириллова</dc:creator>
  <cp:lastModifiedBy>admin</cp:lastModifiedBy>
  <cp:revision>260</cp:revision>
  <dcterms:created xsi:type="dcterms:W3CDTF">2018-03-01T18:56:04Z</dcterms:created>
  <dcterms:modified xsi:type="dcterms:W3CDTF">2022-02-06T19:31:47Z</dcterms:modified>
</cp:coreProperties>
</file>