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13" r:id="rId3"/>
    <p:sldId id="314" r:id="rId4"/>
    <p:sldId id="337" r:id="rId5"/>
    <p:sldId id="315" r:id="rId6"/>
    <p:sldId id="316" r:id="rId7"/>
    <p:sldId id="376" r:id="rId8"/>
    <p:sldId id="377" r:id="rId9"/>
    <p:sldId id="317" r:id="rId10"/>
    <p:sldId id="320" r:id="rId11"/>
    <p:sldId id="321" r:id="rId12"/>
    <p:sldId id="322" r:id="rId13"/>
    <p:sldId id="323" r:id="rId14"/>
    <p:sldId id="324" r:id="rId15"/>
    <p:sldId id="325" r:id="rId16"/>
    <p:sldId id="345" r:id="rId17"/>
    <p:sldId id="378" r:id="rId18"/>
    <p:sldId id="341" r:id="rId19"/>
    <p:sldId id="342" r:id="rId20"/>
    <p:sldId id="329" r:id="rId21"/>
    <p:sldId id="326" r:id="rId22"/>
    <p:sldId id="344" r:id="rId23"/>
    <p:sldId id="330" r:id="rId24"/>
    <p:sldId id="347" r:id="rId25"/>
    <p:sldId id="350" r:id="rId26"/>
    <p:sldId id="351" r:id="rId27"/>
    <p:sldId id="328" r:id="rId28"/>
    <p:sldId id="355" r:id="rId29"/>
    <p:sldId id="357" r:id="rId30"/>
    <p:sldId id="358" r:id="rId31"/>
    <p:sldId id="374" r:id="rId32"/>
    <p:sldId id="290" r:id="rId33"/>
    <p:sldId id="339" r:id="rId34"/>
    <p:sldId id="370" r:id="rId35"/>
    <p:sldId id="332" r:id="rId36"/>
    <p:sldId id="333" r:id="rId37"/>
    <p:sldId id="334" r:id="rId38"/>
    <p:sldId id="371" r:id="rId39"/>
    <p:sldId id="373" r:id="rId40"/>
    <p:sldId id="372" r:id="rId41"/>
    <p:sldId id="348" r:id="rId42"/>
    <p:sldId id="352" r:id="rId43"/>
    <p:sldId id="353" r:id="rId44"/>
    <p:sldId id="356" r:id="rId45"/>
    <p:sldId id="364" r:id="rId46"/>
    <p:sldId id="365" r:id="rId47"/>
    <p:sldId id="379"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03" autoAdjust="0"/>
    <p:restoredTop sz="90500" autoAdjust="0"/>
  </p:normalViewPr>
  <p:slideViewPr>
    <p:cSldViewPr>
      <p:cViewPr varScale="1">
        <p:scale>
          <a:sx n="46" d="100"/>
          <a:sy n="46" d="100"/>
        </p:scale>
        <p:origin x="133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4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226A14-7E50-4DEA-98DA-4ED66332C89B}" type="datetimeFigureOut">
              <a:rPr lang="ru-RU" smtClean="0"/>
              <a:pPr/>
              <a:t>12.10.2023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B7854C-B469-4DE0-9368-37B2FDFBBB3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Сила тока (</a:t>
            </a:r>
            <a:r>
              <a:rPr lang="ru-RU" dirty="0" err="1"/>
              <a:t>i</a:t>
            </a:r>
            <a:r>
              <a:rPr lang="ru-RU" dirty="0"/>
              <a:t>), скалярная характеристика электрического тока; равна отношению заряда </a:t>
            </a:r>
            <a:r>
              <a:rPr lang="en-US" dirty="0"/>
              <a:t>d</a:t>
            </a:r>
            <a:r>
              <a:rPr lang="ru-RU" dirty="0" err="1"/>
              <a:t>q</a:t>
            </a:r>
            <a:r>
              <a:rPr lang="ru-RU" dirty="0"/>
              <a:t>, переносимого через поперечное сечение проводника за интервал времени </a:t>
            </a:r>
            <a:r>
              <a:rPr lang="en-US" dirty="0"/>
              <a:t>d</a:t>
            </a:r>
            <a:r>
              <a:rPr lang="ru-RU" dirty="0" err="1"/>
              <a:t>t</a:t>
            </a:r>
            <a:r>
              <a:rPr lang="ru-RU" dirty="0"/>
              <a:t>, к этому интервалу времени: </a:t>
            </a:r>
            <a:r>
              <a:rPr lang="ru-RU" dirty="0" err="1"/>
              <a:t>i</a:t>
            </a:r>
            <a:r>
              <a:rPr lang="ru-RU" dirty="0"/>
              <a:t> = </a:t>
            </a:r>
            <a:r>
              <a:rPr lang="en-US" dirty="0"/>
              <a:t>d</a:t>
            </a:r>
            <a:r>
              <a:rPr lang="ru-RU" dirty="0" err="1"/>
              <a:t>q</a:t>
            </a:r>
            <a:r>
              <a:rPr lang="ru-RU" dirty="0"/>
              <a:t>/</a:t>
            </a:r>
            <a:r>
              <a:rPr lang="en-US" dirty="0"/>
              <a:t>d</a:t>
            </a:r>
            <a:r>
              <a:rPr lang="ru-RU" dirty="0" err="1"/>
              <a:t>t</a:t>
            </a:r>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Плотность электрического тока, векторная характеристика тока; модуль вектора Плотность электрического тока равен электрическому заряду, проходящему за единицу времени через единичную площадку, перпендикулярную направлению движения зарядов. Если плотность заряда (заряд в единице объёма) равна </a:t>
            </a:r>
            <a:r>
              <a:rPr lang="ru-RU" dirty="0" err="1"/>
              <a:t>r</a:t>
            </a:r>
            <a:r>
              <a:rPr lang="ru-RU" dirty="0"/>
              <a:t>, то Плотность электрического тока </a:t>
            </a:r>
            <a:r>
              <a:rPr lang="ru-RU" dirty="0" err="1"/>
              <a:t>j</a:t>
            </a:r>
            <a:r>
              <a:rPr lang="ru-RU" dirty="0"/>
              <a:t> = </a:t>
            </a:r>
            <a:r>
              <a:rPr lang="ru-RU" dirty="0" err="1"/>
              <a:t>ru</a:t>
            </a:r>
            <a:r>
              <a:rPr lang="ru-RU" dirty="0"/>
              <a:t>, где </a:t>
            </a:r>
            <a:r>
              <a:rPr lang="ru-RU" dirty="0" err="1"/>
              <a:t>u</a:t>
            </a:r>
            <a:r>
              <a:rPr lang="ru-RU" dirty="0"/>
              <a:t> - средняя скорость упорядоченного перемещения зарядов. При равномерном распределении Плотность электрического тока по сечению проводника сила тока I равна: </a:t>
            </a:r>
            <a:r>
              <a:rPr lang="ru-RU" dirty="0" err="1"/>
              <a:t>l</a:t>
            </a:r>
            <a:r>
              <a:rPr lang="ru-RU" dirty="0"/>
              <a:t> = </a:t>
            </a:r>
            <a:r>
              <a:rPr lang="ru-RU" dirty="0" err="1"/>
              <a:t>jS</a:t>
            </a:r>
            <a:r>
              <a:rPr lang="ru-RU" dirty="0"/>
              <a:t>, где S - площадь поперечного сечения проводника.</a:t>
            </a:r>
          </a:p>
        </p:txBody>
      </p:sp>
      <p:sp>
        <p:nvSpPr>
          <p:cNvPr id="4" name="Номер слайда 3"/>
          <p:cNvSpPr>
            <a:spLocks noGrp="1"/>
          </p:cNvSpPr>
          <p:nvPr>
            <p:ph type="sldNum" sz="quarter" idx="10"/>
          </p:nvPr>
        </p:nvSpPr>
        <p:spPr/>
        <p:txBody>
          <a:bodyPr/>
          <a:lstStyle/>
          <a:p>
            <a:fld id="{F1B7854C-B469-4DE0-9368-37B2FDFBBB3D}"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В Электрическая цепь осуществляются передача, распределение и преобразование электрической (электромагнитной) или других видов энергии, связанные с наличием в цепи электрического тока, разности потенциалов, электродвижущей силы (</a:t>
            </a:r>
            <a:r>
              <a:rPr lang="ru-RU" dirty="0" err="1"/>
              <a:t>эдс</a:t>
            </a:r>
            <a:r>
              <a:rPr lang="ru-RU" dirty="0"/>
              <a:t>) и т. п. </a:t>
            </a:r>
          </a:p>
          <a:p>
            <a:r>
              <a:rPr lang="ru-RU" dirty="0"/>
              <a:t>В источниках осуществляется преобразование какого-либо вида энергии в электрическую, приёмники преобразуют электрическую энергию в тепловую, механическую и др.</a:t>
            </a:r>
            <a:endParaRPr lang="en-US"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Электродвижущая сила (</a:t>
            </a:r>
            <a:r>
              <a:rPr lang="ru-RU" dirty="0" err="1"/>
              <a:t>эдс</a:t>
            </a:r>
            <a:r>
              <a:rPr lang="ru-RU" dirty="0"/>
              <a:t>), физическая величина, характеризующая действие сторонних (</a:t>
            </a:r>
            <a:r>
              <a:rPr lang="ru-RU" dirty="0" err="1"/>
              <a:t>непотенциальных</a:t>
            </a:r>
            <a:r>
              <a:rPr lang="ru-RU" dirty="0"/>
              <a:t>) сил в источниках постоянного или переменного тока; в замкнутом проводящем контуре равна работе этих сил по перемещению единичного положительного заряда вдоль контура. Если через </a:t>
            </a:r>
            <a:r>
              <a:rPr lang="ru-RU" dirty="0" err="1"/>
              <a:t>Eстр</a:t>
            </a:r>
            <a:r>
              <a:rPr lang="ru-RU" dirty="0"/>
              <a:t> обозначить напряжённость поля сторонних сил, то </a:t>
            </a:r>
            <a:r>
              <a:rPr lang="ru-RU" dirty="0" err="1"/>
              <a:t>эдс</a:t>
            </a:r>
            <a:r>
              <a:rPr lang="ru-RU" dirty="0"/>
              <a:t> в замкнутом контуре (L) равна , где </a:t>
            </a:r>
            <a:r>
              <a:rPr lang="ru-RU" dirty="0" err="1"/>
              <a:t>dl</a:t>
            </a:r>
            <a:r>
              <a:rPr lang="ru-RU" dirty="0"/>
              <a:t> — элемент длины контура.</a:t>
            </a:r>
          </a:p>
          <a:p>
            <a:endParaRPr lang="ru-RU" dirty="0"/>
          </a:p>
          <a:p>
            <a:r>
              <a:rPr lang="ru-RU" dirty="0"/>
              <a:t>Потенциальные силы электростатического (или стационарного) поля не могут поддерживать постоянный ток в цепи, т. к. работа этих сил на замкнутом пути равна нулю. Прохождение же тока по проводникам сопровождается выделением энергии — нагреванием проводников. Сторонние силы приводят в движение заряженные частицы внутри источников тока: генераторов, гальванических элементов, аккумуляторов и т.д. </a:t>
            </a:r>
          </a:p>
          <a:p>
            <a:r>
              <a:rPr lang="ru-RU" dirty="0"/>
              <a:t>Происхождение сторонних сил может быть различным. В генераторах сторонние силы — это силы со стороны вихревого электрического поля, возникающего при изменении магнитного поля со временем, или Лоренца сила, действующая со стороны магнитного поля на электроны в движущемся проводнике; в гальванических элементах и аккумуляторах — это химические силы и т. д. </a:t>
            </a:r>
            <a:r>
              <a:rPr lang="ru-RU" dirty="0" err="1"/>
              <a:t>Эдс</a:t>
            </a:r>
            <a:r>
              <a:rPr lang="ru-RU" dirty="0"/>
              <a:t> определяет силу тока в цепи при заданном её сопротивлении (см. Ома закон). Измеряется </a:t>
            </a:r>
            <a:r>
              <a:rPr lang="ru-RU" dirty="0" err="1"/>
              <a:t>эдс</a:t>
            </a:r>
            <a:r>
              <a:rPr lang="ru-RU" dirty="0"/>
              <a:t>, как и напряжение, в вольтах.</a:t>
            </a:r>
          </a:p>
        </p:txBody>
      </p:sp>
      <p:sp>
        <p:nvSpPr>
          <p:cNvPr id="4" name="Номер слайда 3"/>
          <p:cNvSpPr>
            <a:spLocks noGrp="1"/>
          </p:cNvSpPr>
          <p:nvPr>
            <p:ph type="sldNum" sz="quarter" idx="10"/>
          </p:nvPr>
        </p:nvSpPr>
        <p:spPr/>
        <p:txBody>
          <a:bodyPr/>
          <a:lstStyle/>
          <a:p>
            <a:fld id="{F1B7854C-B469-4DE0-9368-37B2FDFBBB3D}"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Электродвижущая сила (</a:t>
            </a:r>
            <a:r>
              <a:rPr lang="ru-RU" dirty="0" err="1"/>
              <a:t>эдс</a:t>
            </a:r>
            <a:r>
              <a:rPr lang="ru-RU" dirty="0"/>
              <a:t>), физическая величина, характеризующая действие сторонних (</a:t>
            </a:r>
            <a:r>
              <a:rPr lang="ru-RU" dirty="0" err="1"/>
              <a:t>непотенциальных</a:t>
            </a:r>
            <a:r>
              <a:rPr lang="ru-RU" dirty="0"/>
              <a:t>) сил в источниках постоянного или переменного тока; в замкнутом проводящем контуре равна работе этих сил по перемещению единичного положительного заряда вдоль контура. Если через </a:t>
            </a:r>
            <a:r>
              <a:rPr lang="ru-RU" dirty="0" err="1"/>
              <a:t>Eстр</a:t>
            </a:r>
            <a:r>
              <a:rPr lang="ru-RU" dirty="0"/>
              <a:t> обозначить напряжённость поля сторонних сил, то </a:t>
            </a:r>
            <a:r>
              <a:rPr lang="ru-RU" dirty="0" err="1"/>
              <a:t>эдс</a:t>
            </a:r>
            <a:r>
              <a:rPr lang="ru-RU" dirty="0"/>
              <a:t> в замкнутом контуре (L) равна , где </a:t>
            </a:r>
            <a:r>
              <a:rPr lang="ru-RU" dirty="0" err="1"/>
              <a:t>dl</a:t>
            </a:r>
            <a:r>
              <a:rPr lang="ru-RU" dirty="0"/>
              <a:t> — элемент длины контура.</a:t>
            </a:r>
          </a:p>
          <a:p>
            <a:endParaRPr lang="ru-RU" dirty="0"/>
          </a:p>
          <a:p>
            <a:r>
              <a:rPr lang="ru-RU" dirty="0"/>
              <a:t>Потенциальные силы электростатического (или стационарного) поля не могут поддерживать постоянный ток в цепи, т. к. работа этих сил на замкнутом пути равна нулю. Прохождение же тока по проводникам сопровождается выделением энергии — нагреванием проводников. Сторонние силы приводят в движение заряженные частицы внутри источников тока: генераторов, гальванических элементов, аккумуляторов и т.д. </a:t>
            </a:r>
          </a:p>
          <a:p>
            <a:r>
              <a:rPr lang="ru-RU" dirty="0"/>
              <a:t>Происхождение сторонних сил может быть различным. В генераторах сторонние силы — это силы со стороны вихревого электрического поля, возникающего при изменении магнитного поля со временем, или Лоренца сила, действующая со стороны магнитного поля на электроны в движущемся проводнике; в гальванических элементах и аккумуляторах — это химические силы и т. д. </a:t>
            </a:r>
            <a:r>
              <a:rPr lang="ru-RU" dirty="0" err="1"/>
              <a:t>Эдс</a:t>
            </a:r>
            <a:r>
              <a:rPr lang="ru-RU" dirty="0"/>
              <a:t> определяет силу тока в цепи при заданном её сопротивлении (см. Ома закон). Измеряется </a:t>
            </a:r>
            <a:r>
              <a:rPr lang="ru-RU" dirty="0" err="1"/>
              <a:t>эдс</a:t>
            </a:r>
            <a:r>
              <a:rPr lang="ru-RU" dirty="0"/>
              <a:t>, как и напряжение, в вольтах.</a:t>
            </a:r>
          </a:p>
        </p:txBody>
      </p:sp>
      <p:sp>
        <p:nvSpPr>
          <p:cNvPr id="4" name="Номер слайда 3"/>
          <p:cNvSpPr>
            <a:spLocks noGrp="1"/>
          </p:cNvSpPr>
          <p:nvPr>
            <p:ph type="sldNum" sz="quarter" idx="10"/>
          </p:nvPr>
        </p:nvSpPr>
        <p:spPr/>
        <p:txBody>
          <a:bodyPr/>
          <a:lstStyle/>
          <a:p>
            <a:fld id="{F1B7854C-B469-4DE0-9368-37B2FDFBBB3D}"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Алгебраическая сумма токов</a:t>
            </a:r>
            <a:r>
              <a:rPr lang="ru-RU" baseline="0"/>
              <a:t>, сходящихся в узле, равна нулю</a:t>
            </a:r>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Для любого замкнутого контура произвольно выбранного</a:t>
            </a:r>
            <a:r>
              <a:rPr lang="ru-RU" baseline="0"/>
              <a:t> в разветвленной электрической цепи </a:t>
            </a:r>
            <a:r>
              <a:rPr lang="ru-RU"/>
              <a:t>алгебраическая</a:t>
            </a:r>
            <a:r>
              <a:rPr lang="ru-RU" baseline="0"/>
              <a:t> сумма произведений сил токов </a:t>
            </a:r>
            <a:r>
              <a:rPr lang="en-US" baseline="0"/>
              <a:t>Ik </a:t>
            </a:r>
            <a:r>
              <a:rPr lang="ru-RU" baseline="0"/>
              <a:t>на сопротивления </a:t>
            </a:r>
            <a:r>
              <a:rPr lang="en-US" baseline="0"/>
              <a:t>Rk</a:t>
            </a:r>
            <a:r>
              <a:rPr lang="ru-RU" baseline="0"/>
              <a:t>, соответвующих участков этого контура равная алгебраическоф сумме приложенных в контуре ЭДС  </a:t>
            </a:r>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мост </a:t>
            </a:r>
            <a:r>
              <a:rPr lang="ru-RU" dirty="0" err="1"/>
              <a:t>Уитстона</a:t>
            </a:r>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Условно к проводникам относят материалы с удельным электрическим сопротивлением </a:t>
            </a:r>
            <a:r>
              <a:rPr lang="ru-RU" dirty="0" err="1"/>
              <a:t>ρ </a:t>
            </a:r>
            <a:r>
              <a:rPr lang="ru-RU" dirty="0"/>
              <a:t>&lt; 10−5 Ом·м, а к диэлектрикам — материалы, у которых </a:t>
            </a:r>
            <a:r>
              <a:rPr lang="ru-RU" dirty="0" err="1"/>
              <a:t>ρ </a:t>
            </a:r>
            <a:r>
              <a:rPr lang="ru-RU" dirty="0"/>
              <a:t>&gt; 108 Ом·м. При этом надо заметить, что удельное сопротивление хороших проводников может составлять всего 10−8 Ом·м, а у лучших диэлектриков превосходить 1016 Ом·м. Удельное сопротивление полупроводников в зависимости от строения и состава материалов, а также от условий их эксплуатации может изменяться в пределах 10−5—108 Ом·м. Хорошими проводниками электрического тока являются металлы. Из 105 химических элементов лишь двадцать пять являются неметаллами, причём двенадцать элементов могут проявлять полупроводниковые свойства. Но кроме элементарных веществ существуют тысячи химических соединений, сплавов или композиций со свойствами проводников, полупроводников или диэлектриков. Чёткую границу между значениями удельного сопротивления различных классов материалов провести достаточно сложно. Например, многие полупроводники при низких температурах ведут себя подобно диэлектрикам. В то же время диэлектрики при сильном нагревании могут проявлять свойства полупроводников. Качественное различие состоит в том, что для металлов проводящее состояние является основным, а для полупроводников и диэлектриков — возбуждённым.</a:t>
            </a:r>
          </a:p>
        </p:txBody>
      </p:sp>
      <p:sp>
        <p:nvSpPr>
          <p:cNvPr id="4" name="Номер слайда 3"/>
          <p:cNvSpPr>
            <a:spLocks noGrp="1"/>
          </p:cNvSpPr>
          <p:nvPr>
            <p:ph type="sldNum" sz="quarter" idx="10"/>
          </p:nvPr>
        </p:nvSpPr>
        <p:spPr/>
        <p:txBody>
          <a:bodyPr/>
          <a:lstStyle/>
          <a:p>
            <a:fld id="{F1B7854C-B469-4DE0-9368-37B2FDFBBB3D}"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err="1"/>
              <a:t>Термо́метр</a:t>
            </a:r>
            <a:r>
              <a:rPr lang="ru-RU" dirty="0"/>
              <a:t> </a:t>
            </a:r>
            <a:r>
              <a:rPr lang="ru-RU" dirty="0" err="1"/>
              <a:t>сопротивле́ния</a:t>
            </a:r>
            <a:r>
              <a:rPr lang="ru-RU" dirty="0"/>
              <a:t> — датчик для измерения температуры, сопротивление чувствительного элемента которого зависит от температуры.</a:t>
            </a:r>
          </a:p>
          <a:p>
            <a:r>
              <a:rPr lang="ru-RU" dirty="0"/>
              <a:t>Может быть выполнен из металлического или полупроводникового материала. В последнем случае называется термистором.</a:t>
            </a:r>
          </a:p>
          <a:p>
            <a:endParaRPr lang="ru-RU" dirty="0"/>
          </a:p>
          <a:p>
            <a:r>
              <a:rPr lang="ru-RU" b="1" dirty="0"/>
              <a:t>Преимущества термометров сопротивления</a:t>
            </a:r>
          </a:p>
          <a:p>
            <a:r>
              <a:rPr lang="ru-RU" dirty="0"/>
              <a:t>Высокая точность измерений (обычно лучше ±1 °C), может доходить до 0,01 °C.</a:t>
            </a:r>
          </a:p>
          <a:p>
            <a:r>
              <a:rPr lang="ru-RU" dirty="0" err="1"/>
              <a:t>Возможноcть</a:t>
            </a:r>
            <a:r>
              <a:rPr lang="ru-RU" dirty="0"/>
              <a:t> исключения влияния изменения сопротивления линий связи на результат измерения при использовании 3-х или 4-х проводной схемы измерений</a:t>
            </a:r>
          </a:p>
          <a:p>
            <a:r>
              <a:rPr lang="ru-RU" dirty="0"/>
              <a:t>Практически линейная характеристика</a:t>
            </a:r>
          </a:p>
          <a:p>
            <a:endParaRPr lang="ru-RU" dirty="0"/>
          </a:p>
          <a:p>
            <a:r>
              <a:rPr lang="ru-RU" b="1" dirty="0"/>
              <a:t>Недостатки термометров сопротивления</a:t>
            </a:r>
          </a:p>
          <a:p>
            <a:r>
              <a:rPr lang="ru-RU" dirty="0"/>
              <a:t>Малый диапазон измерений (по сравнению с термопарами)</a:t>
            </a:r>
          </a:p>
          <a:p>
            <a:r>
              <a:rPr lang="ru-RU" dirty="0"/>
              <a:t>Более дорогой (по сравнению с термопарами))</a:t>
            </a:r>
          </a:p>
          <a:p>
            <a:r>
              <a:rPr lang="ru-RU" dirty="0"/>
              <a:t>Требуется дополнительный источник питания для определения температуры</a:t>
            </a:r>
          </a:p>
        </p:txBody>
      </p:sp>
      <p:sp>
        <p:nvSpPr>
          <p:cNvPr id="4" name="Номер слайда 3"/>
          <p:cNvSpPr>
            <a:spLocks noGrp="1"/>
          </p:cNvSpPr>
          <p:nvPr>
            <p:ph type="sldNum" sz="quarter" idx="10"/>
          </p:nvPr>
        </p:nvSpPr>
        <p:spPr/>
        <p:txBody>
          <a:bodyPr/>
          <a:lstStyle/>
          <a:p>
            <a:fld id="{F1B7854C-B469-4DE0-9368-37B2FDFBBB3D}" type="slidenum">
              <a:rPr lang="ru-RU" smtClean="0"/>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Найти</a:t>
            </a:r>
            <a:r>
              <a:rPr lang="ru-RU" baseline="0"/>
              <a:t> формулу соединения</a:t>
            </a:r>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a:solidFill>
                  <a:schemeClr val="tx1"/>
                </a:solidFill>
                <a:latin typeface="+mn-lt"/>
                <a:ea typeface="+mn-ea"/>
                <a:cs typeface="+mn-cs"/>
              </a:rPr>
              <a:t>Выбрав допустимую плотность тока, например для медных проводов 10</a:t>
            </a:r>
            <a:r>
              <a:rPr lang="ru-RU" sz="1200" kern="1200" baseline="30000" dirty="0">
                <a:solidFill>
                  <a:schemeClr val="tx1"/>
                </a:solidFill>
                <a:latin typeface="+mn-lt"/>
                <a:ea typeface="+mn-ea"/>
                <a:cs typeface="+mn-cs"/>
              </a:rPr>
              <a:t>7</a:t>
            </a:r>
            <a:r>
              <a:rPr lang="ru-RU" sz="1200" kern="1200" dirty="0">
                <a:solidFill>
                  <a:schemeClr val="tx1"/>
                </a:solidFill>
                <a:latin typeface="+mn-lt"/>
                <a:ea typeface="+mn-ea"/>
                <a:cs typeface="+mn-cs"/>
              </a:rPr>
              <a:t> А/м</a:t>
            </a:r>
            <a:r>
              <a:rPr lang="ru-RU" sz="1200" kern="1200" baseline="30000" dirty="0">
                <a:solidFill>
                  <a:schemeClr val="tx1"/>
                </a:solidFill>
                <a:latin typeface="+mn-lt"/>
                <a:ea typeface="+mn-ea"/>
                <a:cs typeface="+mn-cs"/>
              </a:rPr>
              <a:t>2</a:t>
            </a:r>
            <a:r>
              <a:rPr lang="ru-RU" sz="1200" kern="1200" dirty="0">
                <a:solidFill>
                  <a:schemeClr val="tx1"/>
                </a:solidFill>
                <a:latin typeface="+mn-lt"/>
                <a:ea typeface="+mn-ea"/>
                <a:cs typeface="+mn-cs"/>
              </a:rPr>
              <a:t>, получим, что при концентрации носителей тока </a:t>
            </a:r>
            <a:r>
              <a:rPr lang="en-US" sz="1200" i="1" kern="1200" dirty="0">
                <a:solidFill>
                  <a:schemeClr val="tx1"/>
                </a:solidFill>
                <a:latin typeface="+mn-lt"/>
                <a:ea typeface="+mn-ea"/>
                <a:cs typeface="+mn-cs"/>
              </a:rPr>
              <a:t>n</a:t>
            </a:r>
            <a:r>
              <a:rPr lang="ru-RU" sz="1200" kern="1200" dirty="0">
                <a:solidFill>
                  <a:schemeClr val="tx1"/>
                </a:solidFill>
                <a:latin typeface="+mn-lt"/>
                <a:ea typeface="+mn-ea"/>
                <a:cs typeface="+mn-cs"/>
              </a:rPr>
              <a:t> = 8</a:t>
            </a:r>
            <a:r>
              <a:rPr lang="ru-RU" sz="1200" kern="1200" dirty="0">
                <a:solidFill>
                  <a:schemeClr val="tx1"/>
                </a:solidFill>
                <a:latin typeface="+mn-lt"/>
                <a:ea typeface="+mn-ea"/>
                <a:cs typeface="+mn-cs"/>
                <a:sym typeface="Symbol"/>
              </a:rPr>
              <a:t></a:t>
            </a:r>
            <a:r>
              <a:rPr lang="ru-RU" sz="1200" kern="1200" dirty="0">
                <a:solidFill>
                  <a:schemeClr val="tx1"/>
                </a:solidFill>
                <a:latin typeface="+mn-lt"/>
                <a:ea typeface="+mn-ea"/>
                <a:cs typeface="+mn-cs"/>
              </a:rPr>
              <a:t>10</a:t>
            </a:r>
            <a:r>
              <a:rPr lang="ru-RU" sz="1200" kern="1200" baseline="30000" dirty="0">
                <a:solidFill>
                  <a:schemeClr val="tx1"/>
                </a:solidFill>
                <a:latin typeface="+mn-lt"/>
                <a:ea typeface="+mn-ea"/>
                <a:cs typeface="+mn-cs"/>
              </a:rPr>
              <a:t>28</a:t>
            </a:r>
            <a:r>
              <a:rPr lang="ru-RU" sz="1200" kern="1200" dirty="0">
                <a:solidFill>
                  <a:schemeClr val="tx1"/>
                </a:solidFill>
                <a:latin typeface="+mn-lt"/>
                <a:ea typeface="+mn-ea"/>
                <a:cs typeface="+mn-cs"/>
              </a:rPr>
              <a:t>м</a:t>
            </a:r>
            <a:r>
              <a:rPr lang="ru-RU" sz="1200" kern="1200" baseline="30000" dirty="0">
                <a:solidFill>
                  <a:schemeClr val="tx1"/>
                </a:solidFill>
                <a:latin typeface="+mn-lt"/>
                <a:ea typeface="+mn-ea"/>
                <a:cs typeface="+mn-cs"/>
              </a:rPr>
              <a:t>–3</a:t>
            </a:r>
            <a:r>
              <a:rPr lang="ru-RU" sz="1200" kern="1200" dirty="0">
                <a:solidFill>
                  <a:schemeClr val="tx1"/>
                </a:solidFill>
                <a:latin typeface="+mn-lt"/>
                <a:ea typeface="+mn-ea"/>
                <a:cs typeface="+mn-cs"/>
              </a:rPr>
              <a:t> средняя скорость </a:t>
            </a:r>
            <a:r>
              <a:rPr lang="en-US" sz="1200" kern="1200" dirty="0">
                <a:solidFill>
                  <a:schemeClr val="tx1"/>
                </a:solidFill>
                <a:latin typeface="+mn-lt"/>
                <a:ea typeface="+mn-ea"/>
                <a:cs typeface="+mn-cs"/>
                <a:sym typeface="Symbol"/>
              </a:rPr>
              <a:t></a:t>
            </a:r>
            <a:r>
              <a:rPr lang="en-US" sz="1200" i="1" kern="1200" dirty="0">
                <a:solidFill>
                  <a:schemeClr val="tx1"/>
                </a:solidFill>
                <a:latin typeface="+mn-lt"/>
                <a:ea typeface="+mn-ea"/>
                <a:cs typeface="+mn-cs"/>
              </a:rPr>
              <a:t>v</a:t>
            </a:r>
            <a:r>
              <a:rPr lang="en-US" sz="1200" kern="1200" dirty="0">
                <a:solidFill>
                  <a:schemeClr val="tx1"/>
                </a:solidFill>
                <a:latin typeface="+mn-lt"/>
                <a:ea typeface="+mn-ea"/>
                <a:cs typeface="+mn-cs"/>
                <a:sym typeface="Symbol"/>
              </a:rPr>
              <a:t></a:t>
            </a:r>
            <a:r>
              <a:rPr lang="en-US" sz="1200" kern="1200" dirty="0">
                <a:solidFill>
                  <a:schemeClr val="tx1"/>
                </a:solidFill>
                <a:latin typeface="+mn-lt"/>
                <a:ea typeface="+mn-ea"/>
                <a:cs typeface="+mn-cs"/>
              </a:rPr>
              <a:t> </a:t>
            </a:r>
            <a:r>
              <a:rPr lang="ru-RU" sz="1200" kern="1200" dirty="0">
                <a:solidFill>
                  <a:schemeClr val="tx1"/>
                </a:solidFill>
                <a:latin typeface="+mn-lt"/>
                <a:ea typeface="+mn-ea"/>
                <a:cs typeface="+mn-cs"/>
              </a:rPr>
              <a:t>упорядоченного движения электронов равна 7,8</a:t>
            </a:r>
            <a:r>
              <a:rPr lang="ru-RU" sz="1200" kern="1200" dirty="0">
                <a:solidFill>
                  <a:schemeClr val="tx1"/>
                </a:solidFill>
                <a:latin typeface="+mn-lt"/>
                <a:ea typeface="+mn-ea"/>
                <a:cs typeface="+mn-cs"/>
                <a:sym typeface="Symbol"/>
              </a:rPr>
              <a:t></a:t>
            </a:r>
            <a:r>
              <a:rPr lang="ru-RU" sz="1200" kern="1200" dirty="0">
                <a:solidFill>
                  <a:schemeClr val="tx1"/>
                </a:solidFill>
                <a:latin typeface="+mn-lt"/>
                <a:ea typeface="+mn-ea"/>
                <a:cs typeface="+mn-cs"/>
              </a:rPr>
              <a:t>10</a:t>
            </a:r>
            <a:r>
              <a:rPr lang="ru-RU" sz="1200" kern="1200" baseline="30000" dirty="0">
                <a:solidFill>
                  <a:schemeClr val="tx1"/>
                </a:solidFill>
                <a:latin typeface="+mn-lt"/>
                <a:ea typeface="+mn-ea"/>
                <a:cs typeface="+mn-cs"/>
              </a:rPr>
              <a:t>–4</a:t>
            </a:r>
            <a:r>
              <a:rPr lang="ru-RU" sz="1200" kern="1200" dirty="0">
                <a:solidFill>
                  <a:schemeClr val="tx1"/>
                </a:solidFill>
                <a:latin typeface="+mn-lt"/>
                <a:ea typeface="+mn-ea"/>
                <a:cs typeface="+mn-cs"/>
              </a:rPr>
              <a:t> м/с. </a:t>
            </a:r>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pPr marL="269875" indent="-269875"/>
            <a:r>
              <a:rPr lang="ru-RU" sz="1200" b="0" dirty="0">
                <a:solidFill>
                  <a:srgbClr val="002060"/>
                </a:solidFill>
                <a:latin typeface="Verdana" pitchFamily="34" charset="0"/>
              </a:rPr>
              <a:t>Биография</a:t>
            </a:r>
          </a:p>
          <a:p>
            <a:pPr marL="269875" indent="-269875"/>
            <a:endParaRPr lang="ru-RU" sz="1200" b="0" dirty="0">
              <a:solidFill>
                <a:srgbClr val="002060"/>
              </a:solidFill>
              <a:latin typeface="Verdana" pitchFamily="34" charset="0"/>
            </a:endParaRPr>
          </a:p>
          <a:p>
            <a:pPr marL="269875" indent="-269875"/>
            <a:r>
              <a:rPr lang="ru-RU" sz="1200" b="0" dirty="0">
                <a:solidFill>
                  <a:srgbClr val="002060"/>
                </a:solidFill>
                <a:latin typeface="Verdana" pitchFamily="34" charset="0"/>
              </a:rPr>
              <a:t>Родился в </a:t>
            </a:r>
            <a:r>
              <a:rPr lang="ru-RU" sz="1200" b="0" dirty="0" err="1">
                <a:solidFill>
                  <a:srgbClr val="002060"/>
                </a:solidFill>
                <a:latin typeface="Verdana" pitchFamily="34" charset="0"/>
              </a:rPr>
              <a:t>Эрлангене</a:t>
            </a:r>
            <a:r>
              <a:rPr lang="ru-RU" sz="1200" b="0" dirty="0">
                <a:solidFill>
                  <a:srgbClr val="002060"/>
                </a:solidFill>
                <a:latin typeface="Verdana" pitchFamily="34" charset="0"/>
              </a:rPr>
              <a:t>, </a:t>
            </a:r>
            <a:r>
              <a:rPr lang="ru-RU" sz="1200" b="0" dirty="0" err="1">
                <a:solidFill>
                  <a:srgbClr val="002060"/>
                </a:solidFill>
                <a:latin typeface="Verdana" pitchFamily="34" charset="0"/>
              </a:rPr>
              <a:t>в</a:t>
            </a:r>
            <a:r>
              <a:rPr lang="ru-RU" sz="1200" b="0" dirty="0">
                <a:solidFill>
                  <a:srgbClr val="002060"/>
                </a:solidFill>
                <a:latin typeface="Verdana" pitchFamily="34" charset="0"/>
              </a:rPr>
              <a:t> семье бедного слесаря. Мать Георга — Мария Елизавет, умерла при родах, когда Георгу исполнилось десять лет. Отец его — Иоганн Вольфганг, весьма развитый и образованный человек, с детства внушал сыну любовь к математике и физике, и поместил его в гимназию, которая курировалась университетом; по окончании курса в 1806 г. Ом начал изучать математические науки в </a:t>
            </a:r>
            <a:r>
              <a:rPr lang="ru-RU" sz="1200" b="0" dirty="0" err="1">
                <a:solidFill>
                  <a:srgbClr val="002060"/>
                </a:solidFill>
                <a:latin typeface="Verdana" pitchFamily="34" charset="0"/>
              </a:rPr>
              <a:t>эрлангенском</a:t>
            </a:r>
            <a:r>
              <a:rPr lang="ru-RU" sz="1200" b="0" dirty="0">
                <a:solidFill>
                  <a:srgbClr val="002060"/>
                </a:solidFill>
                <a:latin typeface="Verdana" pitchFamily="34" charset="0"/>
              </a:rPr>
              <a:t> университете, но уже после 3 семестров в 1806 г., бросив университет, принял место учителя в </a:t>
            </a:r>
            <a:r>
              <a:rPr lang="ru-RU" sz="1200" b="0" dirty="0" err="1">
                <a:solidFill>
                  <a:srgbClr val="002060"/>
                </a:solidFill>
                <a:latin typeface="Verdana" pitchFamily="34" charset="0"/>
              </a:rPr>
              <a:t>Готштадте</a:t>
            </a:r>
            <a:r>
              <a:rPr lang="ru-RU" sz="1200" b="0" dirty="0">
                <a:solidFill>
                  <a:srgbClr val="002060"/>
                </a:solidFill>
                <a:latin typeface="Verdana" pitchFamily="34" charset="0"/>
              </a:rPr>
              <a:t> (Швейцария).</a:t>
            </a:r>
          </a:p>
          <a:p>
            <a:pPr marL="269875" indent="-269875"/>
            <a:endParaRPr lang="ru-RU" sz="1200" b="0" dirty="0">
              <a:solidFill>
                <a:srgbClr val="002060"/>
              </a:solidFill>
              <a:latin typeface="Verdana" pitchFamily="34" charset="0"/>
            </a:endParaRPr>
          </a:p>
          <a:p>
            <a:pPr marL="269875" indent="-269875"/>
            <a:r>
              <a:rPr lang="ru-RU" sz="1200" b="0" dirty="0">
                <a:solidFill>
                  <a:srgbClr val="002060"/>
                </a:solidFill>
                <a:latin typeface="Verdana" pitchFamily="34" charset="0"/>
              </a:rPr>
              <a:t>В 1809 г. покинул Швейцарию и, поселившись в </a:t>
            </a:r>
            <a:r>
              <a:rPr lang="ru-RU" sz="1200" b="0" dirty="0" err="1">
                <a:solidFill>
                  <a:srgbClr val="002060"/>
                </a:solidFill>
                <a:latin typeface="Verdana" pitchFamily="34" charset="0"/>
              </a:rPr>
              <a:t>Нейенбурге</a:t>
            </a:r>
            <a:r>
              <a:rPr lang="ru-RU" sz="1200" b="0" dirty="0">
                <a:solidFill>
                  <a:srgbClr val="002060"/>
                </a:solidFill>
                <a:latin typeface="Verdana" pitchFamily="34" charset="0"/>
              </a:rPr>
              <a:t>, всецело посвятил себя изучению математики; в 1811 г. вернулся в </a:t>
            </a:r>
            <a:r>
              <a:rPr lang="ru-RU" sz="1200" b="0" dirty="0" err="1">
                <a:solidFill>
                  <a:srgbClr val="002060"/>
                </a:solidFill>
                <a:latin typeface="Verdana" pitchFamily="34" charset="0"/>
              </a:rPr>
              <a:t>Эрланген</a:t>
            </a:r>
            <a:r>
              <a:rPr lang="ru-RU" sz="1200" b="0" dirty="0">
                <a:solidFill>
                  <a:srgbClr val="002060"/>
                </a:solidFill>
                <a:latin typeface="Verdana" pitchFamily="34" charset="0"/>
              </a:rPr>
              <a:t>, уже в том же году сумел закончить университет, защитить диссертацию и получить учёную степень доктора философии. Более того, ему тут же была предложена в университете должность приват-доцента кафедры математики, в этом качестве он проработал до 1813 года, в котором принял место преподавателя математики в </a:t>
            </a:r>
            <a:r>
              <a:rPr lang="ru-RU" sz="1200" b="0" dirty="0" err="1">
                <a:solidFill>
                  <a:srgbClr val="002060"/>
                </a:solidFill>
                <a:latin typeface="Verdana" pitchFamily="34" charset="0"/>
              </a:rPr>
              <a:t>Бамберге</a:t>
            </a:r>
            <a:r>
              <a:rPr lang="ru-RU" sz="1200" b="0" dirty="0">
                <a:solidFill>
                  <a:srgbClr val="002060"/>
                </a:solidFill>
                <a:latin typeface="Verdana" pitchFamily="34" charset="0"/>
              </a:rPr>
              <a:t> (1813-17), откуда перешёл затем на такую же должность в Кёльне (1817-28). В течение пребывания своего в Кёльне Ом опубликовал свои знаменитые работы по теории гальванической цепи.</a:t>
            </a:r>
          </a:p>
          <a:p>
            <a:pPr marL="269875" indent="-269875"/>
            <a:endParaRPr lang="ru-RU" sz="1200" b="0" dirty="0">
              <a:solidFill>
                <a:srgbClr val="002060"/>
              </a:solidFill>
              <a:latin typeface="Verdana" pitchFamily="34" charset="0"/>
            </a:endParaRPr>
          </a:p>
          <a:p>
            <a:pPr marL="269875" indent="-269875"/>
            <a:r>
              <a:rPr lang="ru-RU" sz="1200" b="0" dirty="0">
                <a:solidFill>
                  <a:srgbClr val="002060"/>
                </a:solidFill>
                <a:latin typeface="Verdana" pitchFamily="34" charset="0"/>
              </a:rPr>
              <a:t>Целый ряд неприятностей заставил его в 1828 г. покинуть свою должность; в течение 6 лет, несмотря на весьма стеснённые обстоятельства, Ом посвящает себя исключительно научным работам и лишь в 1833 г. принимает предложение занять должность профессора физики в политехнической школе в Нюрнберге.</a:t>
            </a:r>
          </a:p>
          <a:p>
            <a:pPr marL="269875" indent="-269875"/>
            <a:endParaRPr lang="ru-RU" sz="1200" b="0" dirty="0">
              <a:solidFill>
                <a:srgbClr val="002060"/>
              </a:solidFill>
              <a:latin typeface="Verdana" pitchFamily="34" charset="0"/>
            </a:endParaRPr>
          </a:p>
          <a:p>
            <a:pPr marL="269875" indent="-269875"/>
            <a:r>
              <a:rPr lang="ru-RU" sz="1200" b="0" dirty="0">
                <a:solidFill>
                  <a:srgbClr val="002060"/>
                </a:solidFill>
                <a:latin typeface="Verdana" pitchFamily="34" charset="0"/>
              </a:rPr>
              <a:t>В 1849 г. Ом, уже весьма известный, приглашён профессором физики в Мюнхен и назначен там же консерватором физико-математических коллекций академии наук; он остается здесь до своей смерти, последовавшей (от удара) 6 июня 1854 г. Похоронен на Старом южном кладбище. В Мюнхене в 1892 г. воздвигли памятник Ому, а в 1881 г., на международном конгрессе электриков в Париже, решено было назвать его именем теперь общепринятую единицу электрического сопротивления («один </a:t>
            </a:r>
            <a:r>
              <a:rPr lang="ru-RU" sz="1200" b="0" dirty="0" err="1">
                <a:solidFill>
                  <a:srgbClr val="002060"/>
                </a:solidFill>
                <a:latin typeface="Verdana" pitchFamily="34" charset="0"/>
              </a:rPr>
              <a:t>ом</a:t>
            </a:r>
            <a:r>
              <a:rPr lang="ru-RU" sz="1200" b="0" dirty="0">
                <a:solidFill>
                  <a:srgbClr val="002060"/>
                </a:solidFill>
                <a:latin typeface="Verdana" pitchFamily="34" charset="0"/>
              </a:rPr>
              <a:t>»).</a:t>
            </a:r>
          </a:p>
          <a:p>
            <a:endParaRPr lang="ru-RU" b="0"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37</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38</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39</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40</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Уточнить, формулировку</a:t>
            </a:r>
            <a:r>
              <a:rPr lang="ru-RU" baseline="0"/>
              <a:t> – диффузия?</a:t>
            </a:r>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41</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42</a:t>
            </a:fld>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43</a:t>
            </a:fld>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44</a:t>
            </a:fld>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45</a:t>
            </a:fld>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46</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821A027B-AFB3-4F01-AC00-F1D17C53960D}" type="slidenum">
              <a:rPr lang="ru-RU" smtClean="0"/>
              <a:pPr>
                <a:defRPr/>
              </a:pPr>
              <a:t>47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lvl1pPr>
              <a:defRPr b="1">
                <a:solidFill>
                  <a:schemeClr val="tx2">
                    <a:lumMod val="50000"/>
                  </a:schemeClr>
                </a:solidFill>
                <a:latin typeface="Verdana" pitchFamily="34" charset="0"/>
              </a:defRPr>
            </a:lvl1pPr>
          </a:lstStyle>
          <a:p>
            <a:r>
              <a:rPr lang="ru-RU" dirty="0"/>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692696"/>
          </a:xfrm>
        </p:spPr>
        <p:txBody>
          <a:bodyPr>
            <a:normAutofit/>
          </a:bodyPr>
          <a:lstStyle>
            <a:lvl1pPr algn="r">
              <a:defRPr sz="3600" b="1">
                <a:solidFill>
                  <a:schemeClr val="tx2">
                    <a:lumMod val="50000"/>
                  </a:schemeClr>
                </a:solidFill>
                <a:latin typeface="Verdana" pitchFamily="34" charset="0"/>
              </a:defRPr>
            </a:lvl1pPr>
          </a:lstStyle>
          <a:p>
            <a:r>
              <a:rPr lang="ru-RU" dirty="0"/>
              <a:t>Образец заголовка</a:t>
            </a:r>
          </a:p>
        </p:txBody>
      </p:sp>
      <p:sp>
        <p:nvSpPr>
          <p:cNvPr id="3" name="Содержимое 2"/>
          <p:cNvSpPr>
            <a:spLocks noGrp="1"/>
          </p:cNvSpPr>
          <p:nvPr>
            <p:ph idx="1"/>
          </p:nvPr>
        </p:nvSpPr>
        <p:spPr>
          <a:xfrm>
            <a:off x="457200" y="1196752"/>
            <a:ext cx="8229600" cy="49294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lanbook.com/book/113945"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oleObject" Target="../embeddings/oleObject1.bin"/><Relationship Id="rId7"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3.png"/><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5.wmf"/><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7.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image" Target="../media/image16.w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oleObject" Target="../embeddings/oleObject11.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wmf"/><Relationship Id="rId11" Type="http://schemas.openxmlformats.org/officeDocument/2006/relationships/image" Target="../media/image15.wmf"/><Relationship Id="rId5" Type="http://schemas.openxmlformats.org/officeDocument/2006/relationships/oleObject" Target="../embeddings/oleObject8.bin"/><Relationship Id="rId15" Type="http://schemas.openxmlformats.org/officeDocument/2006/relationships/image" Target="../media/image17.wmf"/><Relationship Id="rId10" Type="http://schemas.openxmlformats.org/officeDocument/2006/relationships/oleObject" Target="../embeddings/oleObject10.bin"/><Relationship Id="rId4" Type="http://schemas.openxmlformats.org/officeDocument/2006/relationships/image" Target="../media/image11.wmf"/><Relationship Id="rId9" Type="http://schemas.openxmlformats.org/officeDocument/2006/relationships/image" Target="../media/image14.png"/><Relationship Id="rId1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http://parf.city.tomsk.net/lects2/om2.ht7.gif" TargetMode="External"/><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wmf"/><Relationship Id="rId11" Type="http://schemas.openxmlformats.org/officeDocument/2006/relationships/image" Target="../media/image24.png"/><Relationship Id="rId5" Type="http://schemas.openxmlformats.org/officeDocument/2006/relationships/oleObject" Target="../embeddings/oleObject14.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16.bin"/><Relationship Id="rId14" Type="http://schemas.openxmlformats.org/officeDocument/2006/relationships/slide" Target="slide3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32.wmf"/><Relationship Id="rId3" Type="http://schemas.openxmlformats.org/officeDocument/2006/relationships/image" Target="../media/image27.png"/><Relationship Id="rId7" Type="http://schemas.openxmlformats.org/officeDocument/2006/relationships/image" Target="../media/image29.wmf"/><Relationship Id="rId12" Type="http://schemas.openxmlformats.org/officeDocument/2006/relationships/oleObject" Target="../embeddings/oleObject20.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oleObject" Target="../embeddings/oleObject17.bin"/><Relationship Id="rId11" Type="http://schemas.openxmlformats.org/officeDocument/2006/relationships/image" Target="../media/image31.wmf"/><Relationship Id="rId5" Type="http://schemas.openxmlformats.org/officeDocument/2006/relationships/image" Target="../media/image28.jpeg"/><Relationship Id="rId15" Type="http://schemas.openxmlformats.org/officeDocument/2006/relationships/image" Target="../media/image33.wmf"/><Relationship Id="rId10" Type="http://schemas.openxmlformats.org/officeDocument/2006/relationships/oleObject" Target="../embeddings/oleObject19.bin"/><Relationship Id="rId4" Type="http://schemas.openxmlformats.org/officeDocument/2006/relationships/hyperlink" Target="2-03-01_&#1048;_&#1055;&#1086;&#1089;&#1083;&#1077;&#1076;&#1086;&#1074;&#1072;&#1090;&#1077;&#1083;&#1100;&#1085;&#1086;&#1077;&#1057;&#1086;&#1077;&#1076;&#1080;&#1085;&#1077;&#1085;&#1080;&#1077;&#1055;&#1088;&#1086;&#1074;&#1086;&#1076;&#1085;&#1080;&#1082;&#1086;&#1074;.swf" TargetMode="External"/><Relationship Id="rId9" Type="http://schemas.openxmlformats.org/officeDocument/2006/relationships/image" Target="../media/image30.wmf"/><Relationship Id="rId14" Type="http://schemas.openxmlformats.org/officeDocument/2006/relationships/oleObject" Target="../embeddings/oleObject21.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9.wmf"/><Relationship Id="rId18" Type="http://schemas.openxmlformats.org/officeDocument/2006/relationships/hyperlink" Target="2-03-03_&#1044;_&#1057;&#1086;&#1077;&#1076;&#1080;&#1085;&#1077;&#1085;&#1080;&#1077;&#1058;&#1088;&#1091;&#1073;&#1055;&#1088;&#1086;&#1074;&#1086;&#1076;&#1085;&#1080;&#1082;&#1086;&#1074;.swf" TargetMode="External"/><Relationship Id="rId3" Type="http://schemas.openxmlformats.org/officeDocument/2006/relationships/image" Target="../media/image34.png"/><Relationship Id="rId21" Type="http://schemas.openxmlformats.org/officeDocument/2006/relationships/image" Target="../media/image43.png"/><Relationship Id="rId7" Type="http://schemas.openxmlformats.org/officeDocument/2006/relationships/image" Target="../media/image36.wmf"/><Relationship Id="rId12" Type="http://schemas.openxmlformats.org/officeDocument/2006/relationships/oleObject" Target="../embeddings/oleObject26.bin"/><Relationship Id="rId17" Type="http://schemas.openxmlformats.org/officeDocument/2006/relationships/image" Target="../media/image41.png"/><Relationship Id="rId2" Type="http://schemas.openxmlformats.org/officeDocument/2006/relationships/notesSlide" Target="../notesSlides/notesSlide12.xml"/><Relationship Id="rId16" Type="http://schemas.openxmlformats.org/officeDocument/2006/relationships/hyperlink" Target="2-03-02_&#1048;_&#1055;&#1072;&#1088;&#1072;&#1083;&#1083;&#1077;&#1083;&#1100;&#1085;&#1086;&#1077;&#1057;&#1086;&#1077;&#1076;&#1080;&#1085;&#1077;&#1085;&#1080;&#1077;&#1055;&#1088;&#1086;&#1074;&#1086;&#1076;&#1085;&#1080;&#1082;&#1086;&#1074;.swf" TargetMode="External"/><Relationship Id="rId20" Type="http://schemas.openxmlformats.org/officeDocument/2006/relationships/hyperlink" Target="2-03-08_&#1044;_&#1055;&#1072;&#1088;&#1072;&#1083;&#1057;&#1086;&#1077;&#1076;&#1053;&#1072;&#1075;&#1088;&#1091;&#1079;&#1082;&#1080;.avi" TargetMode="External"/><Relationship Id="rId1" Type="http://schemas.openxmlformats.org/officeDocument/2006/relationships/slideLayout" Target="../slideLayouts/slideLayout2.xml"/><Relationship Id="rId6" Type="http://schemas.openxmlformats.org/officeDocument/2006/relationships/oleObject" Target="../embeddings/oleObject23.bin"/><Relationship Id="rId11" Type="http://schemas.openxmlformats.org/officeDocument/2006/relationships/image" Target="../media/image38.wmf"/><Relationship Id="rId5" Type="http://schemas.openxmlformats.org/officeDocument/2006/relationships/image" Target="../media/image35.wmf"/><Relationship Id="rId15" Type="http://schemas.openxmlformats.org/officeDocument/2006/relationships/image" Target="../media/image40.wmf"/><Relationship Id="rId10" Type="http://schemas.openxmlformats.org/officeDocument/2006/relationships/oleObject" Target="../embeddings/oleObject25.bin"/><Relationship Id="rId19" Type="http://schemas.openxmlformats.org/officeDocument/2006/relationships/image" Target="../media/image42.png"/><Relationship Id="rId4" Type="http://schemas.openxmlformats.org/officeDocument/2006/relationships/oleObject" Target="../embeddings/oleObject22.bin"/><Relationship Id="rId9" Type="http://schemas.openxmlformats.org/officeDocument/2006/relationships/image" Target="../media/image37.wmf"/><Relationship Id="rId14" Type="http://schemas.openxmlformats.org/officeDocument/2006/relationships/oleObject" Target="../embeddings/oleObject27.bin"/></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hyperlink" Target="2-03-09_&#1048;_&#1057;&#1086;&#1077;&#1076;&#1080;&#1085;&#1077;&#1085;&#1080;&#1103;&#1055;&#1088;&#1086;&#1074;&#1086;&#1076;&#1085;&#1080;&#1082;&#1086;&#1074;.swf" TargetMode="Externa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35.xml"/><Relationship Id="rId5" Type="http://schemas.openxmlformats.org/officeDocument/2006/relationships/image" Target="../media/image48.wmf"/><Relationship Id="rId4" Type="http://schemas.openxmlformats.org/officeDocument/2006/relationships/oleObject" Target="../embeddings/oleObject28.bin"/></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1.wmf"/><Relationship Id="rId5" Type="http://schemas.openxmlformats.org/officeDocument/2006/relationships/oleObject" Target="../embeddings/oleObject29.bin"/><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hyperlink" Target="2-03-04_&#1048;_&#1057;&#1086;&#1087;&#1088;&#1086;&#1090;&#1080;&#1074;&#1083;&#1077;&#1085;&#1080;&#1077;&#1055;&#1088;&#1086;&#1074;&#1086;&#1076;&#1085;&#1080;&#1082;&#1072;_&#1044;&#1083;&#1080;&#1085;&#1072;&#1058;&#1086;&#1083;&#1097;&#1080;&#1085;&#1072;.swf" TargetMode="External"/><Relationship Id="rId7" Type="http://schemas.openxmlformats.org/officeDocument/2006/relationships/oleObject" Target="../embeddings/oleObject30.bin"/><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hyperlink" Target="2-03-05_&#1044;_&#1042;&#1086;&#1076;&#1085;&#1086;-&#1101;&#1083;&#1077;&#1082;&#1090;&#1088;&#1080;&#1095;&#1077;&#1089;&#1082;&#1072;&#1103;&#1040;&#1085;&#1072;&#1083;&#1086;&#1075;&#1080;&#1103;.swf" TargetMode="Externa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56.wmf"/><Relationship Id="rId13" Type="http://schemas.openxmlformats.org/officeDocument/2006/relationships/oleObject" Target="../embeddings/oleObject36.bin"/><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58.wmf"/><Relationship Id="rId2" Type="http://schemas.openxmlformats.org/officeDocument/2006/relationships/notesSlide" Target="../notesSlides/notesSlide18.xml"/><Relationship Id="rId16" Type="http://schemas.openxmlformats.org/officeDocument/2006/relationships/image" Target="../media/image60.wmf"/><Relationship Id="rId1" Type="http://schemas.openxmlformats.org/officeDocument/2006/relationships/slideLayout" Target="../slideLayouts/slideLayout2.xml"/><Relationship Id="rId6" Type="http://schemas.openxmlformats.org/officeDocument/2006/relationships/image" Target="../media/image21.wmf"/><Relationship Id="rId11" Type="http://schemas.openxmlformats.org/officeDocument/2006/relationships/oleObject" Target="../embeddings/oleObject35.bin"/><Relationship Id="rId5" Type="http://schemas.openxmlformats.org/officeDocument/2006/relationships/oleObject" Target="../embeddings/oleObject32.bin"/><Relationship Id="rId15" Type="http://schemas.openxmlformats.org/officeDocument/2006/relationships/oleObject" Target="../embeddings/oleObject37.bin"/><Relationship Id="rId10" Type="http://schemas.openxmlformats.org/officeDocument/2006/relationships/image" Target="../media/image57.wmf"/><Relationship Id="rId4" Type="http://schemas.openxmlformats.org/officeDocument/2006/relationships/image" Target="../media/image55.wmf"/><Relationship Id="rId9" Type="http://schemas.openxmlformats.org/officeDocument/2006/relationships/oleObject" Target="../embeddings/oleObject34.bin"/><Relationship Id="rId14" Type="http://schemas.openxmlformats.org/officeDocument/2006/relationships/image" Target="../media/image59.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2.wmf"/><Relationship Id="rId5" Type="http://schemas.openxmlformats.org/officeDocument/2006/relationships/oleObject" Target="../embeddings/oleObject39.bin"/><Relationship Id="rId4" Type="http://schemas.openxmlformats.org/officeDocument/2006/relationships/image" Target="../media/image61.wmf"/></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46.xml"/></Relationships>
</file>

<file path=ppt/slides/_rels/slide21.xml.rels><?xml version="1.0" encoding="UTF-8" standalone="yes"?>
<Relationships xmlns="http://schemas.openxmlformats.org/package/2006/relationships"><Relationship Id="rId8" Type="http://schemas.openxmlformats.org/officeDocument/2006/relationships/image" Target="../media/image66.wmf"/><Relationship Id="rId13" Type="http://schemas.openxmlformats.org/officeDocument/2006/relationships/oleObject" Target="../embeddings/oleObject45.bin"/><Relationship Id="rId3" Type="http://schemas.openxmlformats.org/officeDocument/2006/relationships/oleObject" Target="../embeddings/oleObject40.bin"/><Relationship Id="rId7" Type="http://schemas.openxmlformats.org/officeDocument/2006/relationships/oleObject" Target="../embeddings/oleObject42.bin"/><Relationship Id="rId12" Type="http://schemas.openxmlformats.org/officeDocument/2006/relationships/image" Target="../media/image68.w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5.wmf"/><Relationship Id="rId11" Type="http://schemas.openxmlformats.org/officeDocument/2006/relationships/oleObject" Target="../embeddings/oleObject44.bin"/><Relationship Id="rId5" Type="http://schemas.openxmlformats.org/officeDocument/2006/relationships/oleObject" Target="../embeddings/oleObject41.bin"/><Relationship Id="rId10" Type="http://schemas.openxmlformats.org/officeDocument/2006/relationships/image" Target="../media/image67.wmf"/><Relationship Id="rId4" Type="http://schemas.openxmlformats.org/officeDocument/2006/relationships/image" Target="../media/image64.wmf"/><Relationship Id="rId9" Type="http://schemas.openxmlformats.org/officeDocument/2006/relationships/oleObject" Target="../embeddings/oleObject43.bin"/><Relationship Id="rId14" Type="http://schemas.openxmlformats.org/officeDocument/2006/relationships/image" Target="../media/image69.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6.bin"/><Relationship Id="rId13" Type="http://schemas.openxmlformats.org/officeDocument/2006/relationships/image" Target="../media/image74.wmf"/><Relationship Id="rId3" Type="http://schemas.openxmlformats.org/officeDocument/2006/relationships/hyperlink" Target="2-03-07_&#1044;_&#1058;&#1077;&#1087;&#1083;&#1086;&#1074;&#1086;&#1077;&#1044;&#1077;&#1081;&#1089;&#1090;&#1074;&#1080;&#1077;&#1058;&#1086;&#1082;&#1072;.swf" TargetMode="External"/><Relationship Id="rId7" Type="http://schemas.openxmlformats.org/officeDocument/2006/relationships/slide" Target="slide36.xml"/><Relationship Id="rId12" Type="http://schemas.openxmlformats.org/officeDocument/2006/relationships/oleObject" Target="../embeddings/oleObject48.bin"/><Relationship Id="rId2" Type="http://schemas.openxmlformats.org/officeDocument/2006/relationships/notesSlide" Target="../notesSlides/notesSlide22.xml"/><Relationship Id="rId16"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3.wmf"/><Relationship Id="rId5" Type="http://schemas.openxmlformats.org/officeDocument/2006/relationships/hyperlink" Target="2-03-06_&#1044;_&#1059;&#1076;&#1083;&#1080;&#1085;&#1077;&#1085;&#1080;&#1077;&#1055;&#1088;&#1086;&#1074;&#1086;&#1083;&#1086;&#1082;&#1080;.wmv" TargetMode="External"/><Relationship Id="rId15" Type="http://schemas.openxmlformats.org/officeDocument/2006/relationships/image" Target="../media/image75.wmf"/><Relationship Id="rId10" Type="http://schemas.openxmlformats.org/officeDocument/2006/relationships/oleObject" Target="../embeddings/oleObject47.bin"/><Relationship Id="rId4" Type="http://schemas.openxmlformats.org/officeDocument/2006/relationships/image" Target="../media/image70.png"/><Relationship Id="rId9" Type="http://schemas.openxmlformats.org/officeDocument/2006/relationships/image" Target="../media/image72.wmf"/><Relationship Id="rId14" Type="http://schemas.openxmlformats.org/officeDocument/2006/relationships/oleObject" Target="../embeddings/oleObject49.bin"/></Relationships>
</file>

<file path=ppt/slides/_rels/slide23.xml.rels><?xml version="1.0" encoding="UTF-8" standalone="yes"?>
<Relationships xmlns="http://schemas.openxmlformats.org/package/2006/relationships"><Relationship Id="rId8" Type="http://schemas.openxmlformats.org/officeDocument/2006/relationships/image" Target="../media/image78.wmf"/><Relationship Id="rId13" Type="http://schemas.openxmlformats.org/officeDocument/2006/relationships/oleObject" Target="../embeddings/oleObject55.bin"/><Relationship Id="rId18" Type="http://schemas.openxmlformats.org/officeDocument/2006/relationships/image" Target="../media/image83.wmf"/><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80.wmf"/><Relationship Id="rId17" Type="http://schemas.openxmlformats.org/officeDocument/2006/relationships/oleObject" Target="../embeddings/oleObject57.bin"/><Relationship Id="rId2" Type="http://schemas.openxmlformats.org/officeDocument/2006/relationships/notesSlide" Target="../notesSlides/notesSlide23.xml"/><Relationship Id="rId16" Type="http://schemas.openxmlformats.org/officeDocument/2006/relationships/image" Target="../media/image82.wmf"/><Relationship Id="rId1" Type="http://schemas.openxmlformats.org/officeDocument/2006/relationships/slideLayout" Target="../slideLayouts/slideLayout2.xml"/><Relationship Id="rId6" Type="http://schemas.openxmlformats.org/officeDocument/2006/relationships/image" Target="../media/image77.wmf"/><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oleObject" Target="../embeddings/oleObject56.bin"/><Relationship Id="rId10" Type="http://schemas.openxmlformats.org/officeDocument/2006/relationships/image" Target="../media/image79.wmf"/><Relationship Id="rId4" Type="http://schemas.openxmlformats.org/officeDocument/2006/relationships/image" Target="../media/image76.wmf"/><Relationship Id="rId9" Type="http://schemas.openxmlformats.org/officeDocument/2006/relationships/oleObject" Target="../embeddings/oleObject53.bin"/><Relationship Id="rId14" Type="http://schemas.openxmlformats.org/officeDocument/2006/relationships/image" Target="../media/image81.w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38.xml"/><Relationship Id="rId7" Type="http://schemas.openxmlformats.org/officeDocument/2006/relationships/slide" Target="slide4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slide" Target="slide41.xml"/><Relationship Id="rId5" Type="http://schemas.openxmlformats.org/officeDocument/2006/relationships/slide" Target="slide39.xml"/><Relationship Id="rId4" Type="http://schemas.openxmlformats.org/officeDocument/2006/relationships/slide" Target="slide40.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4.wmf"/></Relationships>
</file>

<file path=ppt/slides/_rels/slide27.xml.rels><?xml version="1.0" encoding="UTF-8" standalone="yes"?>
<Relationships xmlns="http://schemas.openxmlformats.org/package/2006/relationships"><Relationship Id="rId8" Type="http://schemas.openxmlformats.org/officeDocument/2006/relationships/image" Target="../media/image88.wmf"/><Relationship Id="rId3" Type="http://schemas.openxmlformats.org/officeDocument/2006/relationships/image" Target="../media/image85.png"/><Relationship Id="rId7" Type="http://schemas.openxmlformats.org/officeDocument/2006/relationships/oleObject" Target="../embeddings/oleObject60.bin"/><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7.wmf"/><Relationship Id="rId5" Type="http://schemas.openxmlformats.org/officeDocument/2006/relationships/oleObject" Target="../embeddings/oleObject59.bin"/><Relationship Id="rId10" Type="http://schemas.openxmlformats.org/officeDocument/2006/relationships/image" Target="../media/image89.wmf"/><Relationship Id="rId4" Type="http://schemas.openxmlformats.org/officeDocument/2006/relationships/image" Target="../media/image86.png"/><Relationship Id="rId9" Type="http://schemas.openxmlformats.org/officeDocument/2006/relationships/oleObject" Target="../embeddings/oleObject61.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slide" Target="slide43.xml"/><Relationship Id="rId5" Type="http://schemas.openxmlformats.org/officeDocument/2006/relationships/slide" Target="slide44.xml"/><Relationship Id="rId4" Type="http://schemas.openxmlformats.org/officeDocument/2006/relationships/image" Target="../media/image90.wmf"/></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92.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slide" Target="slide22.xml"/></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slide" Target="slide22.xml"/></Relationships>
</file>

<file path=ppt/slides/_rels/slide38.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4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slide" Target="slide25.xml"/></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25.xml"/></Relationships>
</file>

<file path=ppt/slides/_rels/slide42.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hyperlink" Target="2-03-10_&#1044;_&#1069;&#1083;&#1077;&#1082;&#1090;&#1088;&#1086;&#1085;&#1099;-&#1085;&#1086;&#1089;&#1080;&#1090;&#1077;&#1083;&#1080;&#1058;&#1086;&#1082;&#1072;.swf" TargetMode="External"/><Relationship Id="rId7" Type="http://schemas.openxmlformats.org/officeDocument/2006/relationships/oleObject" Target="../embeddings/oleObject64.bin"/><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slide" Target="slide25.xml"/><Relationship Id="rId5" Type="http://schemas.openxmlformats.org/officeDocument/2006/relationships/hyperlink" Target="2-03-11_&#1048;_&#1054;&#1087;&#1099;&#1090;_&#1058;&#1086;&#1083;&#1084;&#1077;&#1085;&#1072;&#1057;&#1090;&#1100;&#1102;&#1072;&#1088;&#1090;&#1072;.swf" TargetMode="External"/><Relationship Id="rId10" Type="http://schemas.openxmlformats.org/officeDocument/2006/relationships/image" Target="../media/image106.wmf"/><Relationship Id="rId4" Type="http://schemas.openxmlformats.org/officeDocument/2006/relationships/image" Target="../media/image103.png"/><Relationship Id="rId9" Type="http://schemas.openxmlformats.org/officeDocument/2006/relationships/oleObject" Target="../embeddings/oleObject65.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slide" Target="slide28.xml"/><Relationship Id="rId4" Type="http://schemas.openxmlformats.org/officeDocument/2006/relationships/image" Target="../media/image107.wmf"/></Relationships>
</file>

<file path=ppt/slides/_rels/slide44.xml.rels><?xml version="1.0" encoding="UTF-8" standalone="yes"?>
<Relationships xmlns="http://schemas.openxmlformats.org/package/2006/relationships"><Relationship Id="rId8" Type="http://schemas.openxmlformats.org/officeDocument/2006/relationships/image" Target="../media/image110.wmf"/><Relationship Id="rId3" Type="http://schemas.openxmlformats.org/officeDocument/2006/relationships/oleObject" Target="../embeddings/oleObject67.bin"/><Relationship Id="rId7" Type="http://schemas.openxmlformats.org/officeDocument/2006/relationships/oleObject" Target="../embeddings/oleObject69.bin"/><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09.wmf"/><Relationship Id="rId11" Type="http://schemas.openxmlformats.org/officeDocument/2006/relationships/slide" Target="slide28.xml"/><Relationship Id="rId5" Type="http://schemas.openxmlformats.org/officeDocument/2006/relationships/oleObject" Target="../embeddings/oleObject68.bin"/><Relationship Id="rId10" Type="http://schemas.openxmlformats.org/officeDocument/2006/relationships/image" Target="../media/image111.wmf"/><Relationship Id="rId4" Type="http://schemas.openxmlformats.org/officeDocument/2006/relationships/image" Target="../media/image108.wmf"/><Relationship Id="rId9" Type="http://schemas.openxmlformats.org/officeDocument/2006/relationships/oleObject" Target="../embeddings/oleObject70.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fn.bmstu.ru/phys/bib/physbook/tom6/content.htm" TargetMode="External"/><Relationship Id="rId13" Type="http://schemas.openxmlformats.org/officeDocument/2006/relationships/hyperlink" Target="http://stoom.ru/content" TargetMode="External"/><Relationship Id="rId18" Type="http://schemas.openxmlformats.org/officeDocument/2006/relationships/hyperlink" Target="http://www.fizika.kr.ua/index.php" TargetMode="External"/><Relationship Id="rId3" Type="http://schemas.openxmlformats.org/officeDocument/2006/relationships/hyperlink" Target="http://aco.ifmo.ru/el_books/basics_optics/" TargetMode="External"/><Relationship Id="rId21" Type="http://schemas.openxmlformats.org/officeDocument/2006/relationships/hyperlink" Target="http://www.krugosvet.ru/enc/nauka_i_tehnika/" TargetMode="External"/><Relationship Id="rId7" Type="http://schemas.openxmlformats.org/officeDocument/2006/relationships/hyperlink" Target="http://ens.tpu.ru/posobie.htm" TargetMode="External"/><Relationship Id="rId12" Type="http://schemas.openxmlformats.org/officeDocument/2006/relationships/hyperlink" Target="http://school-collection.edu.ru/" TargetMode="External"/><Relationship Id="rId17" Type="http://schemas.openxmlformats.org/officeDocument/2006/relationships/hyperlink" Target="http://www.epsilon.cc/" TargetMode="External"/><Relationship Id="rId25" Type="http://schemas.openxmlformats.org/officeDocument/2006/relationships/hyperlink" Target="http://www.varson.ru/" TargetMode="External"/><Relationship Id="rId2" Type="http://schemas.openxmlformats.org/officeDocument/2006/relationships/notesSlide" Target="../notesSlides/notesSlide47.xml"/><Relationship Id="rId16" Type="http://schemas.openxmlformats.org/officeDocument/2006/relationships/hyperlink" Target="http://www.allbiograf.ru/category/fizika/" TargetMode="External"/><Relationship Id="rId20" Type="http://schemas.openxmlformats.org/officeDocument/2006/relationships/hyperlink" Target="http://www.kit-e.ru/articles/displ/2007_7_22.php" TargetMode="External"/><Relationship Id="rId1" Type="http://schemas.openxmlformats.org/officeDocument/2006/relationships/slideLayout" Target="../slideLayouts/slideLayout2.xml"/><Relationship Id="rId6" Type="http://schemas.openxmlformats.org/officeDocument/2006/relationships/hyperlink" Target="http://elementy.ru/physics" TargetMode="External"/><Relationship Id="rId11" Type="http://schemas.openxmlformats.org/officeDocument/2006/relationships/hyperlink" Target="http://rutube.ru/tracks/1425275.html?v=0ccd9cf27c52d982fb958fea16fb3057" TargetMode="External"/><Relationship Id="rId24" Type="http://schemas.openxmlformats.org/officeDocument/2006/relationships/hyperlink" Target="http://www.seninvg07.narod.ru/s_portfolio_virt2.htm" TargetMode="External"/><Relationship Id="rId5" Type="http://schemas.openxmlformats.org/officeDocument/2006/relationships/hyperlink" Target="http://bse.sci-lib.com/" TargetMode="External"/><Relationship Id="rId15" Type="http://schemas.openxmlformats.org/officeDocument/2006/relationships/hyperlink" Target="http://web.mit.edu/newsoffice/science.html" TargetMode="External"/><Relationship Id="rId23" Type="http://schemas.openxmlformats.org/officeDocument/2006/relationships/hyperlink" Target="http://www.physbook.ru/index.php/" TargetMode="External"/><Relationship Id="rId10" Type="http://schemas.openxmlformats.org/officeDocument/2006/relationships/hyperlink" Target="http://ru.wikipedia.org/" TargetMode="External"/><Relationship Id="rId19" Type="http://schemas.openxmlformats.org/officeDocument/2006/relationships/hyperlink" Target="http://www.ido.rudn.ru/nfpk/fizika/" TargetMode="External"/><Relationship Id="rId4" Type="http://schemas.openxmlformats.org/officeDocument/2006/relationships/hyperlink" Target="http://all-fizika.com/" TargetMode="External"/><Relationship Id="rId9" Type="http://schemas.openxmlformats.org/officeDocument/2006/relationships/hyperlink" Target="http://physoptika.ru/" TargetMode="External"/><Relationship Id="rId14" Type="http://schemas.openxmlformats.org/officeDocument/2006/relationships/hyperlink" Target="http://tsput.ru/res/3.php" TargetMode="External"/><Relationship Id="rId22" Type="http://schemas.openxmlformats.org/officeDocument/2006/relationships/hyperlink" Target="http://www.osram-auto.ru/prof/page1970/page84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2285992"/>
            <a:ext cx="7772400" cy="1470025"/>
          </a:xfrm>
        </p:spPr>
        <p:txBody>
          <a:bodyPr>
            <a:normAutofit fontScale="90000"/>
          </a:bodyPr>
          <a:lstStyle/>
          <a:p>
            <a:r>
              <a:rPr lang="ru-RU" sz="4800" dirty="0"/>
              <a:t>Постоянный электрический ток</a:t>
            </a:r>
          </a:p>
        </p:txBody>
      </p:sp>
      <p:sp>
        <p:nvSpPr>
          <p:cNvPr id="3" name="Подзаголовок 2"/>
          <p:cNvSpPr>
            <a:spLocks noGrp="1"/>
          </p:cNvSpPr>
          <p:nvPr>
            <p:ph type="subTitle" idx="1"/>
          </p:nvPr>
        </p:nvSpPr>
        <p:spPr>
          <a:xfrm>
            <a:off x="1371600" y="3821185"/>
            <a:ext cx="6400800" cy="726920"/>
          </a:xfrm>
        </p:spPr>
        <p:txBody>
          <a:bodyPr/>
          <a:lstStyle/>
          <a:p>
            <a:r>
              <a:rPr lang="ru-RU" b="1" dirty="0">
                <a:solidFill>
                  <a:schemeClr val="accent1">
                    <a:lumMod val="75000"/>
                  </a:schemeClr>
                </a:solidFill>
                <a:latin typeface="Verdana" pitchFamily="34" charset="0"/>
                <a:ea typeface="Verdana" pitchFamily="34" charset="0"/>
                <a:cs typeface="Verdana" pitchFamily="34" charset="0"/>
              </a:rPr>
              <a:t>Лекция 3</a:t>
            </a:r>
          </a:p>
        </p:txBody>
      </p:sp>
      <p:sp>
        <p:nvSpPr>
          <p:cNvPr id="4" name="Подзаголовок 2"/>
          <p:cNvSpPr txBox="1">
            <a:spLocks/>
          </p:cNvSpPr>
          <p:nvPr/>
        </p:nvSpPr>
        <p:spPr>
          <a:xfrm>
            <a:off x="0" y="104764"/>
            <a:ext cx="9144000" cy="1752600"/>
          </a:xfrm>
          <a:prstGeom prst="rect">
            <a:avLst/>
          </a:prstGeom>
        </p:spPr>
        <p:txBody>
          <a:bodyPr vert="horz" lIns="91440" tIns="45720" rIns="91440" bIns="45720" rtlCol="0">
            <a:normAutofit fontScale="85000" lnSpcReduction="20000"/>
          </a:bodyPr>
          <a:lstStyle/>
          <a:p>
            <a:pPr lvl="0" algn="ctr" fontAlgn="base">
              <a:spcBef>
                <a:spcPct val="20000"/>
              </a:spcBef>
              <a:spcAft>
                <a:spcPct val="0"/>
              </a:spcAft>
              <a:defRPr/>
            </a:pPr>
            <a:r>
              <a:rPr lang="ru-RU" sz="3200" b="1" kern="0" dirty="0">
                <a:solidFill>
                  <a:schemeClr val="bg1">
                    <a:lumMod val="50000"/>
                  </a:schemeClr>
                </a:solidFill>
                <a:latin typeface="Verdana" pitchFamily="34" charset="0"/>
                <a:ea typeface="Verdana" pitchFamily="34" charset="0"/>
                <a:cs typeface="Verdana" pitchFamily="34" charset="0"/>
              </a:rPr>
              <a:t>Курс лекций по физике </a:t>
            </a:r>
          </a:p>
          <a:p>
            <a:pPr lvl="0" algn="ctr" fontAlgn="base">
              <a:spcBef>
                <a:spcPct val="20000"/>
              </a:spcBef>
              <a:spcAft>
                <a:spcPct val="0"/>
              </a:spcAft>
              <a:defRPr/>
            </a:pPr>
            <a:endParaRPr lang="ru-RU" sz="3200" b="1" kern="0" dirty="0">
              <a:solidFill>
                <a:schemeClr val="bg1">
                  <a:lumMod val="50000"/>
                </a:schemeClr>
              </a:solidFill>
              <a:latin typeface="Verdana" pitchFamily="34" charset="0"/>
              <a:ea typeface="Verdana" pitchFamily="34" charset="0"/>
              <a:cs typeface="Verdana" pitchFamily="34" charset="0"/>
            </a:endParaRPr>
          </a:p>
          <a:p>
            <a:pPr lvl="0" algn="ctr" fontAlgn="base">
              <a:spcBef>
                <a:spcPct val="20000"/>
              </a:spcBef>
              <a:spcAft>
                <a:spcPct val="0"/>
              </a:spcAft>
              <a:defRPr/>
            </a:pPr>
            <a:r>
              <a:rPr lang="ru-RU" sz="3200" b="1" kern="0" dirty="0">
                <a:solidFill>
                  <a:schemeClr val="accent1">
                    <a:lumMod val="75000"/>
                  </a:schemeClr>
                </a:solidFill>
                <a:latin typeface="Verdana" pitchFamily="34" charset="0"/>
                <a:ea typeface="Verdana" pitchFamily="34" charset="0"/>
                <a:cs typeface="Verdana" pitchFamily="34" charset="0"/>
              </a:rPr>
              <a:t> </a:t>
            </a:r>
            <a:br>
              <a:rPr lang="ru-RU" sz="3200" b="1" kern="0" dirty="0">
                <a:solidFill>
                  <a:schemeClr val="accent1">
                    <a:lumMod val="75000"/>
                  </a:schemeClr>
                </a:solidFill>
                <a:latin typeface="Verdana" pitchFamily="34" charset="0"/>
                <a:ea typeface="Verdana" pitchFamily="34" charset="0"/>
                <a:cs typeface="Verdana" pitchFamily="34" charset="0"/>
              </a:rPr>
            </a:br>
            <a:r>
              <a:rPr lang="ru-RU" sz="3600" b="1" kern="0" dirty="0">
                <a:solidFill>
                  <a:schemeClr val="accent1">
                    <a:lumMod val="75000"/>
                  </a:schemeClr>
                </a:solidFill>
                <a:latin typeface="Verdana" pitchFamily="34" charset="0"/>
                <a:ea typeface="Verdana" pitchFamily="34" charset="0"/>
                <a:cs typeface="Verdana" pitchFamily="34" charset="0"/>
              </a:rPr>
              <a:t>Часть </a:t>
            </a:r>
            <a:r>
              <a:rPr lang="en-US" sz="3600" b="1" kern="0" dirty="0">
                <a:solidFill>
                  <a:schemeClr val="accent1">
                    <a:lumMod val="75000"/>
                  </a:schemeClr>
                </a:solidFill>
                <a:latin typeface="Verdana" pitchFamily="34" charset="0"/>
                <a:ea typeface="Verdana" pitchFamily="34" charset="0"/>
                <a:cs typeface="Verdana" pitchFamily="34" charset="0"/>
              </a:rPr>
              <a:t>II</a:t>
            </a:r>
            <a:r>
              <a:rPr lang="ru-RU" sz="3600" b="1" kern="0" dirty="0">
                <a:solidFill>
                  <a:schemeClr val="accent1">
                    <a:lumMod val="75000"/>
                  </a:schemeClr>
                </a:solidFill>
                <a:latin typeface="Verdana" pitchFamily="34" charset="0"/>
                <a:ea typeface="Verdana" pitchFamily="34" charset="0"/>
                <a:cs typeface="Verdana" pitchFamily="34" charset="0"/>
              </a:rPr>
              <a:t>. Электродинамика</a:t>
            </a:r>
          </a:p>
        </p:txBody>
      </p:sp>
      <p:sp>
        <p:nvSpPr>
          <p:cNvPr id="6" name="Подзаголовок 2"/>
          <p:cNvSpPr txBox="1">
            <a:spLocks/>
          </p:cNvSpPr>
          <p:nvPr/>
        </p:nvSpPr>
        <p:spPr>
          <a:xfrm>
            <a:off x="7019924" y="6382146"/>
            <a:ext cx="2160588" cy="503238"/>
          </a:xfrm>
          <a:prstGeom prst="rect">
            <a:avLst/>
          </a:prstGeom>
        </p:spPr>
        <p:txBody>
          <a:bodyPr/>
          <a:ls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auto">
              <a:spcBef>
                <a:spcPct val="20000"/>
              </a:spcBef>
              <a:spcAft>
                <a:spcPts val="0"/>
              </a:spcAft>
              <a:buFont typeface="Arial" pitchFamily="34" charset="0"/>
              <a:buNone/>
              <a:defRPr/>
            </a:pPr>
            <a:r>
              <a:rPr lang="ru-RU" sz="1200" b="1" dirty="0">
                <a:solidFill>
                  <a:schemeClr val="tx1">
                    <a:tint val="75000"/>
                  </a:schemeClr>
                </a:solidFill>
                <a:latin typeface="+mn-lt"/>
                <a:cs typeface="+mn-cs"/>
              </a:rPr>
              <a:t>Бахтина Е.Ю., </a:t>
            </a:r>
            <a:r>
              <a:rPr lang="ru-RU" sz="1200" b="1" dirty="0" err="1">
                <a:solidFill>
                  <a:schemeClr val="tx1">
                    <a:tint val="75000"/>
                  </a:schemeClr>
                </a:solidFill>
                <a:latin typeface="+mn-lt"/>
                <a:cs typeface="+mn-cs"/>
              </a:rPr>
              <a:t>к.ф.-м.н</a:t>
            </a:r>
            <a:r>
              <a:rPr lang="ru-RU" sz="1200" b="1" dirty="0">
                <a:solidFill>
                  <a:schemeClr val="tx1">
                    <a:tint val="75000"/>
                  </a:schemeClr>
                </a:solidFill>
                <a:latin typeface="+mn-lt"/>
                <a:cs typeface="+mn-cs"/>
              </a:rPr>
              <a:t>., </a:t>
            </a:r>
            <a:br>
              <a:rPr lang="ru-RU" sz="1200" b="1" dirty="0">
                <a:solidFill>
                  <a:schemeClr val="tx1">
                    <a:tint val="75000"/>
                  </a:schemeClr>
                </a:solidFill>
                <a:latin typeface="+mn-lt"/>
                <a:cs typeface="+mn-cs"/>
              </a:rPr>
            </a:br>
            <a:r>
              <a:rPr lang="ru-RU" sz="1200" b="1" dirty="0">
                <a:solidFill>
                  <a:schemeClr val="tx1">
                    <a:tint val="75000"/>
                  </a:schemeClr>
                </a:solidFill>
                <a:latin typeface="+mn-lt"/>
                <a:cs typeface="+mn-cs"/>
              </a:rPr>
              <a:t>доц.</a:t>
            </a:r>
            <a:r>
              <a:rPr lang="en-US" sz="1200" b="1" dirty="0">
                <a:solidFill>
                  <a:schemeClr val="tx1">
                    <a:tint val="75000"/>
                  </a:schemeClr>
                </a:solidFill>
                <a:latin typeface="+mn-lt"/>
                <a:cs typeface="+mn-cs"/>
              </a:rPr>
              <a:t> </a:t>
            </a:r>
            <a:r>
              <a:rPr lang="ru-RU" sz="1200" b="1" dirty="0">
                <a:solidFill>
                  <a:schemeClr val="tx1">
                    <a:tint val="75000"/>
                  </a:schemeClr>
                </a:solidFill>
                <a:latin typeface="+mn-lt"/>
                <a:cs typeface="+mn-cs"/>
              </a:rPr>
              <a:t>каф.</a:t>
            </a:r>
            <a:r>
              <a:rPr lang="en-US" sz="1200" b="1" dirty="0">
                <a:solidFill>
                  <a:schemeClr val="tx1">
                    <a:tint val="75000"/>
                  </a:schemeClr>
                </a:solidFill>
                <a:latin typeface="+mn-lt"/>
                <a:cs typeface="+mn-cs"/>
              </a:rPr>
              <a:t> </a:t>
            </a:r>
            <a:r>
              <a:rPr lang="ru-RU" sz="1200" b="1" dirty="0">
                <a:solidFill>
                  <a:schemeClr val="tx1">
                    <a:tint val="75000"/>
                  </a:schemeClr>
                </a:solidFill>
                <a:latin typeface="+mn-lt"/>
                <a:cs typeface="+mn-cs"/>
              </a:rPr>
              <a:t>физики </a:t>
            </a:r>
            <a:r>
              <a:rPr lang="ru-RU" sz="1200" b="1" dirty="0" err="1">
                <a:solidFill>
                  <a:schemeClr val="tx1">
                    <a:tint val="75000"/>
                  </a:schemeClr>
                </a:solidFill>
                <a:latin typeface="+mn-lt"/>
                <a:cs typeface="+mn-cs"/>
              </a:rPr>
              <a:t>МГАКХиС</a:t>
            </a:r>
            <a:endParaRPr lang="ru-RU" sz="1200" b="1" dirty="0">
              <a:solidFill>
                <a:schemeClr val="tx1">
                  <a:tint val="75000"/>
                </a:schemeClr>
              </a:solidFill>
              <a:latin typeface="+mn-lt"/>
              <a:cs typeface="+mn-cs"/>
            </a:endParaRPr>
          </a:p>
        </p:txBody>
      </p:sp>
      <p:sp>
        <p:nvSpPr>
          <p:cNvPr id="5" name="Подзаголовок 2">
            <a:extLst>
              <a:ext uri="{FF2B5EF4-FFF2-40B4-BE49-F238E27FC236}">
                <a16:creationId xmlns:a16="http://schemas.microsoft.com/office/drawing/2014/main" id="{48FF50EA-69E1-8D7B-8C67-8252C15DE221}"/>
              </a:ext>
            </a:extLst>
          </p:cNvPr>
          <p:cNvSpPr txBox="1">
            <a:spLocks/>
          </p:cNvSpPr>
          <p:nvPr/>
        </p:nvSpPr>
        <p:spPr>
          <a:xfrm>
            <a:off x="685799" y="4820216"/>
            <a:ext cx="7772401" cy="17688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1400" b="1" dirty="0">
                <a:solidFill>
                  <a:srgbClr val="376092"/>
                </a:solidFill>
                <a:latin typeface="Verdana" pitchFamily="34" charset="0"/>
                <a:ea typeface="Verdana" pitchFamily="34" charset="0"/>
                <a:cs typeface="Verdana" pitchFamily="34" charset="0"/>
              </a:rPr>
              <a:t>Учебный материал по учебникам:</a:t>
            </a:r>
          </a:p>
          <a:p>
            <a:pPr marL="342900" indent="-342900" algn="l">
              <a:buAutoNum type="arabicPeriod"/>
            </a:pPr>
            <a:r>
              <a:rPr lang="ru-RU" sz="1400" b="1" dirty="0">
                <a:solidFill>
                  <a:srgbClr val="376092"/>
                </a:solidFill>
                <a:latin typeface="Verdana" pitchFamily="34" charset="0"/>
                <a:ea typeface="Verdana" pitchFamily="34" charset="0"/>
                <a:cs typeface="Verdana" pitchFamily="34" charset="0"/>
              </a:rPr>
              <a:t>Савельев И. В. Курс общей физики: учебное пособие. - Санкт-Петербург: Лань. - Том 2: Электричество и магнетизм. Волны. Оптика - 2019. § 31-38. </a:t>
            </a:r>
          </a:p>
          <a:p>
            <a:pPr algn="l"/>
            <a:r>
              <a:rPr lang="ru-RU" sz="1400" b="1" dirty="0">
                <a:solidFill>
                  <a:srgbClr val="376092"/>
                </a:solidFill>
                <a:latin typeface="Verdana" pitchFamily="34" charset="0"/>
                <a:ea typeface="Verdana" pitchFamily="34" charset="0"/>
                <a:cs typeface="Verdana" pitchFamily="34" charset="0"/>
              </a:rPr>
              <a:t>      URL: </a:t>
            </a:r>
            <a:r>
              <a:rPr lang="ru-RU" sz="1400" b="1" dirty="0">
                <a:solidFill>
                  <a:srgbClr val="376092"/>
                </a:solidFill>
                <a:latin typeface="Verdana" pitchFamily="34" charset="0"/>
                <a:ea typeface="Verdana" pitchFamily="34" charset="0"/>
                <a:cs typeface="Verdana" pitchFamily="34" charset="0"/>
                <a:hlinkClick r:id="rId3"/>
              </a:rPr>
              <a:t>https://e.lanbook.com/book/113945</a:t>
            </a:r>
            <a:endParaRPr lang="ru-RU" sz="1400" b="1" dirty="0">
              <a:solidFill>
                <a:srgbClr val="376092"/>
              </a:solidFill>
              <a:latin typeface="Verdana" pitchFamily="34" charset="0"/>
              <a:ea typeface="Verdana" pitchFamily="34" charset="0"/>
              <a:cs typeface="Verdana" pitchFamily="34" charset="0"/>
            </a:endParaRPr>
          </a:p>
          <a:p>
            <a:pPr algn="l"/>
            <a:r>
              <a:rPr lang="ru-RU" sz="1400" b="1" dirty="0">
                <a:solidFill>
                  <a:srgbClr val="376092"/>
                </a:solidFill>
                <a:latin typeface="Verdana" pitchFamily="34" charset="0"/>
                <a:ea typeface="Verdana" pitchFamily="34" charset="0"/>
                <a:cs typeface="Verdana" pitchFamily="34" charset="0"/>
              </a:rPr>
              <a:t>2. Трофимова Т.И. Курс физики. - Екатеринбург: АТП, 2016. § 98-100. </a:t>
            </a:r>
          </a:p>
          <a:p>
            <a:endParaRPr lang="ru-RU" b="1" dirty="0">
              <a:solidFill>
                <a:schemeClr val="accent1">
                  <a:lumMod val="75000"/>
                </a:schemeClr>
              </a:solidFill>
              <a:latin typeface="Verdana" pitchFamily="34" charset="0"/>
              <a:ea typeface="Verdana" pitchFamily="34" charset="0"/>
              <a:cs typeface="Verdan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3200" dirty="0"/>
              <a:t>Электрический ток</a:t>
            </a:r>
          </a:p>
        </p:txBody>
      </p:sp>
      <p:sp>
        <p:nvSpPr>
          <p:cNvPr id="5" name="Содержимое 4"/>
          <p:cNvSpPr>
            <a:spLocks noGrp="1"/>
          </p:cNvSpPr>
          <p:nvPr>
            <p:ph idx="1"/>
          </p:nvPr>
        </p:nvSpPr>
        <p:spPr>
          <a:xfrm>
            <a:off x="539552" y="5620816"/>
            <a:ext cx="8424936" cy="1192560"/>
          </a:xfrm>
        </p:spPr>
        <p:txBody>
          <a:bodyPr>
            <a:normAutofit/>
          </a:bodyPr>
          <a:lstStyle/>
          <a:p>
            <a:r>
              <a:rPr lang="ru-RU" sz="2000" b="1" dirty="0">
                <a:solidFill>
                  <a:srgbClr val="002060"/>
                </a:solidFill>
                <a:latin typeface="Verdana" pitchFamily="34" charset="0"/>
              </a:rPr>
              <a:t>Условия существования тока проводимости</a:t>
            </a:r>
          </a:p>
          <a:p>
            <a:pPr lvl="1"/>
            <a:r>
              <a:rPr lang="ru-RU" sz="1800" b="1" i="0" dirty="0">
                <a:solidFill>
                  <a:schemeClr val="accent2">
                    <a:lumMod val="50000"/>
                  </a:schemeClr>
                </a:solidFill>
                <a:latin typeface="Verdana" pitchFamily="34" charset="0"/>
              </a:rPr>
              <a:t>наличие свободных носителей тока − зарядов</a:t>
            </a:r>
          </a:p>
          <a:p>
            <a:pPr lvl="1"/>
            <a:r>
              <a:rPr lang="ru-RU" sz="1800" b="1" i="0" dirty="0">
                <a:solidFill>
                  <a:schemeClr val="accent2">
                    <a:lumMod val="50000"/>
                  </a:schemeClr>
                </a:solidFill>
                <a:latin typeface="Verdana" pitchFamily="34" charset="0"/>
              </a:rPr>
              <a:t>наличие электрического поля</a:t>
            </a:r>
          </a:p>
        </p:txBody>
      </p:sp>
      <p:sp>
        <p:nvSpPr>
          <p:cNvPr id="6" name="Прямоугольник 5"/>
          <p:cNvSpPr/>
          <p:nvPr/>
        </p:nvSpPr>
        <p:spPr>
          <a:xfrm>
            <a:off x="611560" y="836712"/>
            <a:ext cx="2376264" cy="100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Электрический ток</a:t>
            </a:r>
          </a:p>
        </p:txBody>
      </p:sp>
      <p:sp>
        <p:nvSpPr>
          <p:cNvPr id="7" name="Прямоугольник 6"/>
          <p:cNvSpPr/>
          <p:nvPr/>
        </p:nvSpPr>
        <p:spPr>
          <a:xfrm>
            <a:off x="3059832" y="836712"/>
            <a:ext cx="5832000" cy="1008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любое упорядоченное (направленное) движение электрических зарядов или заряженных макроскопических тел</a:t>
            </a:r>
          </a:p>
        </p:txBody>
      </p:sp>
      <p:sp>
        <p:nvSpPr>
          <p:cNvPr id="8" name="Прямоугольник 7"/>
          <p:cNvSpPr/>
          <p:nvPr/>
        </p:nvSpPr>
        <p:spPr>
          <a:xfrm>
            <a:off x="611824" y="1916832"/>
            <a:ext cx="2376000" cy="100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Ток проводимости</a:t>
            </a:r>
          </a:p>
        </p:txBody>
      </p:sp>
      <p:sp>
        <p:nvSpPr>
          <p:cNvPr id="9" name="Прямоугольник 8"/>
          <p:cNvSpPr/>
          <p:nvPr/>
        </p:nvSpPr>
        <p:spPr>
          <a:xfrm>
            <a:off x="3059832" y="1916832"/>
            <a:ext cx="5832648" cy="1008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a:solidFill>
                  <a:srgbClr val="002060"/>
                </a:solidFill>
                <a:latin typeface="Verdana" pitchFamily="34" charset="0"/>
                <a:sym typeface="Symbol" pitchFamily="18" charset="2"/>
              </a:rPr>
              <a:t>движение </a:t>
            </a:r>
            <a:r>
              <a:rPr lang="ru-RU" b="1" dirty="0">
                <a:solidFill>
                  <a:srgbClr val="002060"/>
                </a:solidFill>
                <a:latin typeface="Verdana" pitchFamily="34" charset="0"/>
                <a:sym typeface="Symbol" pitchFamily="18" charset="2"/>
              </a:rPr>
              <a:t>заряженных частиц относительно той или иной среды </a:t>
            </a:r>
            <a:br>
              <a:rPr lang="ru-RU" b="1">
                <a:solidFill>
                  <a:srgbClr val="002060"/>
                </a:solidFill>
                <a:latin typeface="Verdana" pitchFamily="34" charset="0"/>
                <a:sym typeface="Symbol" pitchFamily="18" charset="2"/>
              </a:rPr>
            </a:br>
            <a:r>
              <a:rPr lang="ru-RU" b="1">
                <a:solidFill>
                  <a:srgbClr val="002060"/>
                </a:solidFill>
                <a:latin typeface="Verdana" pitchFamily="34" charset="0"/>
                <a:sym typeface="Symbol" pitchFamily="18" charset="2"/>
              </a:rPr>
              <a:t>(внутри </a:t>
            </a:r>
            <a:r>
              <a:rPr lang="ru-RU" b="1" dirty="0">
                <a:solidFill>
                  <a:srgbClr val="002060"/>
                </a:solidFill>
                <a:latin typeface="Verdana" pitchFamily="34" charset="0"/>
                <a:sym typeface="Symbol" pitchFamily="18" charset="2"/>
              </a:rPr>
              <a:t>макроскопических тел)</a:t>
            </a:r>
          </a:p>
        </p:txBody>
      </p:sp>
      <p:sp>
        <p:nvSpPr>
          <p:cNvPr id="10" name="Прямоугольник 9"/>
          <p:cNvSpPr/>
          <p:nvPr/>
        </p:nvSpPr>
        <p:spPr>
          <a:xfrm>
            <a:off x="611824" y="2996952"/>
            <a:ext cx="2376000" cy="100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Конвекционный ток</a:t>
            </a:r>
          </a:p>
        </p:txBody>
      </p:sp>
      <p:sp>
        <p:nvSpPr>
          <p:cNvPr id="11" name="Прямоугольник 10"/>
          <p:cNvSpPr/>
          <p:nvPr/>
        </p:nvSpPr>
        <p:spPr>
          <a:xfrm>
            <a:off x="3059832" y="2996952"/>
            <a:ext cx="5832648" cy="1008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движение макроскопических заряженных тел как целого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a:t>
            </a:r>
            <a:r>
              <a:rPr lang="ru-RU" dirty="0">
                <a:solidFill>
                  <a:srgbClr val="002060"/>
                </a:solidFill>
                <a:latin typeface="Verdana" pitchFamily="34" charset="0"/>
                <a:sym typeface="Symbol" pitchFamily="18" charset="2"/>
              </a:rPr>
              <a:t>например,</a:t>
            </a:r>
            <a:r>
              <a:rPr lang="ru-RU" b="1" dirty="0">
                <a:solidFill>
                  <a:srgbClr val="002060"/>
                </a:solidFill>
                <a:latin typeface="Verdana" pitchFamily="34" charset="0"/>
                <a:sym typeface="Symbol" pitchFamily="18" charset="2"/>
              </a:rPr>
              <a:t> заряженных капель дождя)</a:t>
            </a:r>
          </a:p>
        </p:txBody>
      </p:sp>
      <p:cxnSp>
        <p:nvCxnSpPr>
          <p:cNvPr id="18" name="Прямая соединительная линия 1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19" name="Picture 21"/>
          <p:cNvPicPr>
            <a:picLocks noChangeAspect="1" noChangeArrowheads="1"/>
          </p:cNvPicPr>
          <p:nvPr/>
        </p:nvPicPr>
        <p:blipFill>
          <a:blip r:embed="rId3" cstate="print"/>
          <a:srcRect l="59803" t="39000" r="25459" b="45000"/>
          <a:stretch>
            <a:fillRect/>
          </a:stretch>
        </p:blipFill>
        <p:spPr bwMode="auto">
          <a:xfrm>
            <a:off x="4889664" y="4149990"/>
            <a:ext cx="2016224" cy="1368000"/>
          </a:xfrm>
          <a:prstGeom prst="rect">
            <a:avLst/>
          </a:prstGeom>
          <a:noFill/>
          <a:ln w="9525">
            <a:noFill/>
            <a:miter lim="800000"/>
            <a:headEnd/>
            <a:tailEnd/>
          </a:ln>
          <a:effectLst/>
        </p:spPr>
      </p:pic>
      <p:sp>
        <p:nvSpPr>
          <p:cNvPr id="21" name="Прямоугольник 20"/>
          <p:cNvSpPr/>
          <p:nvPr/>
        </p:nvSpPr>
        <p:spPr>
          <a:xfrm>
            <a:off x="524386" y="4200568"/>
            <a:ext cx="1980000"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ru-RU" b="1" dirty="0">
                <a:solidFill>
                  <a:srgbClr val="002060"/>
                </a:solidFill>
                <a:latin typeface="Verdana" pitchFamily="34" charset="0"/>
                <a:sym typeface="Symbol" pitchFamily="18" charset="2"/>
              </a:rPr>
              <a:t>За направление тока принято</a:t>
            </a:r>
            <a:endParaRPr lang="ru-RU" b="1" i="1" dirty="0">
              <a:solidFill>
                <a:schemeClr val="accent2">
                  <a:lumMod val="50000"/>
                </a:schemeClr>
              </a:solidFill>
              <a:latin typeface="Verdana" pitchFamily="34" charset="0"/>
              <a:sym typeface="Symbol" pitchFamily="18" charset="2"/>
            </a:endParaRPr>
          </a:p>
        </p:txBody>
      </p:sp>
      <p:sp>
        <p:nvSpPr>
          <p:cNvPr id="22" name="Прямоугольник 21"/>
          <p:cNvSpPr/>
          <p:nvPr/>
        </p:nvSpPr>
        <p:spPr>
          <a:xfrm>
            <a:off x="3050558" y="5013176"/>
            <a:ext cx="1593450" cy="36004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Условно</a:t>
            </a:r>
          </a:p>
        </p:txBody>
      </p:sp>
      <p:sp>
        <p:nvSpPr>
          <p:cNvPr id="23" name="Прямоугольник 22"/>
          <p:cNvSpPr/>
          <p:nvPr/>
        </p:nvSpPr>
        <p:spPr>
          <a:xfrm>
            <a:off x="4644008" y="4677928"/>
            <a:ext cx="216024" cy="6952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5400" b="1" dirty="0">
                <a:solidFill>
                  <a:srgbClr val="002060"/>
                </a:solidFill>
                <a:latin typeface="Verdana" pitchFamily="34" charset="0"/>
              </a:rPr>
              <a:t>!</a:t>
            </a:r>
          </a:p>
        </p:txBody>
      </p:sp>
      <p:sp>
        <p:nvSpPr>
          <p:cNvPr id="24" name="Прямоугольник 23"/>
          <p:cNvSpPr/>
          <p:nvPr/>
        </p:nvSpPr>
        <p:spPr>
          <a:xfrm>
            <a:off x="2555776" y="4272576"/>
            <a:ext cx="2016000" cy="64807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lnSpc>
                <a:spcPct val="90000"/>
              </a:lnSpc>
              <a:spcBef>
                <a:spcPct val="30000"/>
              </a:spcBef>
              <a:defRPr/>
            </a:pPr>
            <a:r>
              <a:rPr lang="ru-RU" b="1" dirty="0">
                <a:solidFill>
                  <a:srgbClr val="002060"/>
                </a:solidFill>
                <a:latin typeface="Verdana" pitchFamily="34" charset="0"/>
                <a:sym typeface="Symbol" pitchFamily="18" charset="2"/>
              </a:rPr>
              <a:t>Направление движения +</a:t>
            </a:r>
            <a:r>
              <a:rPr lang="en-US" b="1" i="1" dirty="0">
                <a:solidFill>
                  <a:srgbClr val="002060"/>
                </a:solidFill>
                <a:latin typeface="Verdana" pitchFamily="34" charset="0"/>
                <a:sym typeface="Symbol" pitchFamily="18" charset="2"/>
              </a:rPr>
              <a:t>q</a:t>
            </a:r>
            <a:endParaRPr lang="ru-RU" b="1" i="1" dirty="0">
              <a:solidFill>
                <a:srgbClr val="002060"/>
              </a:solidFill>
              <a:latin typeface="Verdana" pitchFamily="34" charset="0"/>
              <a:sym typeface="Symbol" pitchFamily="18" charset="2"/>
            </a:endParaRPr>
          </a:p>
        </p:txBody>
      </p:sp>
      <p:grpSp>
        <p:nvGrpSpPr>
          <p:cNvPr id="30" name="Группа 29"/>
          <p:cNvGrpSpPr/>
          <p:nvPr/>
        </p:nvGrpSpPr>
        <p:grpSpPr>
          <a:xfrm>
            <a:off x="6967314" y="4153272"/>
            <a:ext cx="1925701" cy="1368000"/>
            <a:chOff x="6967314" y="4153272"/>
            <a:chExt cx="1925701" cy="1368000"/>
          </a:xfrm>
        </p:grpSpPr>
        <p:grpSp>
          <p:nvGrpSpPr>
            <p:cNvPr id="27" name="Группа 26"/>
            <p:cNvGrpSpPr/>
            <p:nvPr/>
          </p:nvGrpSpPr>
          <p:grpSpPr>
            <a:xfrm>
              <a:off x="6967314" y="4153272"/>
              <a:ext cx="1925701" cy="1368000"/>
              <a:chOff x="6966779" y="4149080"/>
              <a:chExt cx="1925701" cy="1368000"/>
            </a:xfrm>
          </p:grpSpPr>
          <p:pic>
            <p:nvPicPr>
              <p:cNvPr id="25" name="Picture 21"/>
              <p:cNvPicPr>
                <a:picLocks noChangeAspect="1" noChangeArrowheads="1"/>
              </p:cNvPicPr>
              <p:nvPr/>
            </p:nvPicPr>
            <p:blipFill>
              <a:blip r:embed="rId3" cstate="print"/>
              <a:srcRect l="79279" t="38898" r="8125" b="46784"/>
              <a:stretch>
                <a:fillRect/>
              </a:stretch>
            </p:blipFill>
            <p:spPr bwMode="auto">
              <a:xfrm>
                <a:off x="6966779" y="4149080"/>
                <a:ext cx="1925701" cy="1368000"/>
              </a:xfrm>
              <a:prstGeom prst="rect">
                <a:avLst/>
              </a:prstGeom>
              <a:noFill/>
              <a:ln w="9525">
                <a:noFill/>
                <a:miter lim="800000"/>
                <a:headEnd/>
                <a:tailEnd/>
              </a:ln>
              <a:effectLst/>
            </p:spPr>
          </p:pic>
          <p:cxnSp>
            <p:nvCxnSpPr>
              <p:cNvPr id="20" name="Прямая со стрелкой 19"/>
              <p:cNvCxnSpPr/>
              <p:nvPr/>
            </p:nvCxnSpPr>
            <p:spPr>
              <a:xfrm>
                <a:off x="8143900" y="4641858"/>
                <a:ext cx="428628"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7676462" y="5190098"/>
                <a:ext cx="396000" cy="18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p:cNvSpPr txBox="1"/>
              <p:nvPr/>
            </p:nvSpPr>
            <p:spPr>
              <a:xfrm>
                <a:off x="8215338" y="4286256"/>
                <a:ext cx="261610" cy="369332"/>
              </a:xfrm>
              <a:prstGeom prst="rect">
                <a:avLst/>
              </a:prstGeom>
              <a:noFill/>
            </p:spPr>
            <p:txBody>
              <a:bodyPr wrap="none" rtlCol="0">
                <a:spAutoFit/>
              </a:bodyPr>
              <a:lstStyle/>
              <a:p>
                <a:r>
                  <a:rPr lang="en-US" i="1">
                    <a:solidFill>
                      <a:schemeClr val="accent2">
                        <a:lumMod val="50000"/>
                      </a:schemeClr>
                    </a:solidFill>
                    <a:latin typeface="Times New Roman" pitchFamily="18" charset="0"/>
                    <a:cs typeface="Times New Roman" pitchFamily="18" charset="0"/>
                  </a:rPr>
                  <a:t>I</a:t>
                </a:r>
                <a:endParaRPr lang="ru-RU" i="1">
                  <a:solidFill>
                    <a:schemeClr val="accent2">
                      <a:lumMod val="50000"/>
                    </a:schemeClr>
                  </a:solidFill>
                  <a:latin typeface="Times New Roman" pitchFamily="18" charset="0"/>
                  <a:cs typeface="Times New Roman" pitchFamily="18" charset="0"/>
                </a:endParaRPr>
              </a:p>
            </p:txBody>
          </p:sp>
        </p:grpSp>
        <p:cxnSp>
          <p:nvCxnSpPr>
            <p:cNvPr id="28" name="Shape 27"/>
            <p:cNvCxnSpPr/>
            <p:nvPr/>
          </p:nvCxnSpPr>
          <p:spPr>
            <a:xfrm>
              <a:off x="7131496" y="4786322"/>
              <a:ext cx="532694" cy="504000"/>
            </a:xfrm>
            <a:prstGeom prst="bentConnector3">
              <a:avLst>
                <a:gd name="adj1" fmla="val 742"/>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hape 28"/>
            <p:cNvCxnSpPr/>
            <p:nvPr/>
          </p:nvCxnSpPr>
          <p:spPr>
            <a:xfrm rot="10800000" flipV="1">
              <a:off x="8083102" y="4779320"/>
              <a:ext cx="756000" cy="504000"/>
            </a:xfrm>
            <a:prstGeom prst="bentConnector3">
              <a:avLst>
                <a:gd name="adj1" fmla="val 1034"/>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5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Effect transition="in" filter="fade">
                                      <p:cBhvr>
                                        <p:cTn id="31" dur="500"/>
                                        <p:tgtEl>
                                          <p:spTgt spid="5">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2" end="2"/>
                                            </p:txEl>
                                          </p:spTgt>
                                        </p:tgtEl>
                                        <p:attrNameLst>
                                          <p:attrName>style.visibility</p:attrName>
                                        </p:attrNameLst>
                                      </p:cBhvr>
                                      <p:to>
                                        <p:strVal val="visible"/>
                                      </p:to>
                                    </p:set>
                                    <p:animEffect transition="in" filter="fade">
                                      <p:cBhvr>
                                        <p:cTn id="36" dur="500"/>
                                        <p:tgtEl>
                                          <p:spTgt spid="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1000"/>
                            </p:stCondLst>
                            <p:childTnLst>
                              <p:par>
                                <p:cTn id="62" presetID="22" presetClass="entr" presetSubtype="1"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up)">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P spid="7" grpId="0" animBg="1"/>
      <p:bldP spid="8" grpId="0" animBg="1"/>
      <p:bldP spid="9" grpId="0" animBg="1"/>
      <p:bldP spid="10" grpId="0" animBg="1"/>
      <p:bldP spid="11" grpId="0" animBg="1"/>
      <p:bldP spid="21" grpId="0"/>
      <p:bldP spid="22" grpId="0"/>
      <p:bldP spid="23" grpId="0"/>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3000" dirty="0"/>
              <a:t>Количественные характеристики тока</a:t>
            </a:r>
          </a:p>
        </p:txBody>
      </p:sp>
      <p:sp>
        <p:nvSpPr>
          <p:cNvPr id="38935"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7" name="Прямоугольник 26"/>
          <p:cNvSpPr/>
          <p:nvPr/>
        </p:nvSpPr>
        <p:spPr>
          <a:xfrm>
            <a:off x="3851920" y="5336048"/>
            <a:ext cx="4283968" cy="1477328"/>
          </a:xfrm>
          <a:prstGeom prst="rect">
            <a:avLst/>
          </a:prstGeom>
        </p:spPr>
        <p:txBody>
          <a:bodyPr wrap="square">
            <a:spAutoFit/>
          </a:bodyPr>
          <a:lstStyle/>
          <a:p>
            <a:pPr marL="0" lvl="1">
              <a:spcBef>
                <a:spcPts val="600"/>
              </a:spcBef>
              <a:buNone/>
            </a:pPr>
            <a:r>
              <a:rPr lang="en-US" sz="1600" b="1" dirty="0">
                <a:solidFill>
                  <a:srgbClr val="002060"/>
                </a:solidFill>
                <a:latin typeface="Verdana" pitchFamily="34" charset="0"/>
              </a:rPr>
              <a:t>n</a:t>
            </a:r>
            <a:r>
              <a:rPr lang="ru-RU" sz="1600" b="1" dirty="0">
                <a:solidFill>
                  <a:srgbClr val="002060"/>
                </a:solidFill>
                <a:latin typeface="Verdana" pitchFamily="34" charset="0"/>
              </a:rPr>
              <a:t> –</a:t>
            </a:r>
            <a:r>
              <a:rPr lang="en-US" sz="1600" b="1" dirty="0">
                <a:solidFill>
                  <a:srgbClr val="002060"/>
                </a:solidFill>
                <a:latin typeface="Verdana" pitchFamily="34" charset="0"/>
              </a:rPr>
              <a:t>  </a:t>
            </a:r>
            <a:r>
              <a:rPr lang="ru-RU" sz="1600" b="1" dirty="0">
                <a:solidFill>
                  <a:srgbClr val="002060"/>
                </a:solidFill>
                <a:latin typeface="Verdana" pitchFamily="34" charset="0"/>
              </a:rPr>
              <a:t>концентрация носителей</a:t>
            </a:r>
            <a:r>
              <a:rPr lang="en-US" sz="1600" b="1" dirty="0">
                <a:solidFill>
                  <a:srgbClr val="002060"/>
                </a:solidFill>
                <a:latin typeface="Verdana" pitchFamily="34" charset="0"/>
              </a:rPr>
              <a:t> </a:t>
            </a:r>
            <a:r>
              <a:rPr lang="ru-RU" sz="1600" b="1" dirty="0">
                <a:solidFill>
                  <a:srgbClr val="002060"/>
                </a:solidFill>
                <a:latin typeface="Verdana" pitchFamily="34" charset="0"/>
              </a:rPr>
              <a:t>тока</a:t>
            </a:r>
          </a:p>
          <a:p>
            <a:pPr marL="725488" lvl="1" indent="-725488">
              <a:spcBef>
                <a:spcPts val="600"/>
              </a:spcBef>
              <a:buNone/>
            </a:pPr>
            <a:r>
              <a:rPr lang="ru-RU" sz="1600" b="1" dirty="0" err="1">
                <a:solidFill>
                  <a:srgbClr val="002060"/>
                </a:solidFill>
                <a:latin typeface="Verdana" pitchFamily="34" charset="0"/>
              </a:rPr>
              <a:t>&lt;υ&gt; </a:t>
            </a:r>
            <a:r>
              <a:rPr lang="ru-RU" sz="1600" b="1" dirty="0">
                <a:solidFill>
                  <a:srgbClr val="002060"/>
                </a:solidFill>
                <a:latin typeface="Verdana" pitchFamily="34" charset="0"/>
              </a:rPr>
              <a:t>– скорость упорядоченного движения зарядов</a:t>
            </a:r>
          </a:p>
          <a:p>
            <a:pPr marL="725488" lvl="1" indent="-725488">
              <a:spcBef>
                <a:spcPts val="600"/>
              </a:spcBef>
              <a:buNone/>
            </a:pPr>
            <a:r>
              <a:rPr lang="en-US" sz="1600" b="1" dirty="0">
                <a:solidFill>
                  <a:srgbClr val="002060"/>
                </a:solidFill>
                <a:latin typeface="Verdana" pitchFamily="34" charset="0"/>
              </a:rPr>
              <a:t>S</a:t>
            </a:r>
            <a:r>
              <a:rPr lang="ru-RU" sz="1600" b="1" dirty="0">
                <a:solidFill>
                  <a:srgbClr val="002060"/>
                </a:solidFill>
                <a:latin typeface="Verdana" pitchFamily="34" charset="0"/>
              </a:rPr>
              <a:t> – </a:t>
            </a:r>
            <a:r>
              <a:rPr lang="en-US" sz="1600" b="1" dirty="0">
                <a:solidFill>
                  <a:srgbClr val="002060"/>
                </a:solidFill>
                <a:latin typeface="Verdana" pitchFamily="34" charset="0"/>
              </a:rPr>
              <a:t>	</a:t>
            </a:r>
            <a:r>
              <a:rPr lang="ru-RU" sz="1600" b="1" dirty="0">
                <a:solidFill>
                  <a:srgbClr val="002060"/>
                </a:solidFill>
                <a:latin typeface="Verdana" pitchFamily="34" charset="0"/>
              </a:rPr>
              <a:t>площадь поперечного сечения  проводника</a:t>
            </a:r>
          </a:p>
        </p:txBody>
      </p:sp>
      <p:graphicFrame>
        <p:nvGraphicFramePr>
          <p:cNvPr id="5" name="Object 23">
            <a:hlinkHover r:id="" action="ppaction://noaction" highlightClick="1"/>
          </p:cNvPr>
          <p:cNvGraphicFramePr>
            <a:graphicFrameLocks noChangeAspect="1"/>
          </p:cNvGraphicFramePr>
          <p:nvPr/>
        </p:nvGraphicFramePr>
        <p:xfrm>
          <a:off x="611560" y="2780928"/>
          <a:ext cx="1656184" cy="1429632"/>
        </p:xfrm>
        <a:graphic>
          <a:graphicData uri="http://schemas.openxmlformats.org/presentationml/2006/ole">
            <mc:AlternateContent xmlns:mc="http://schemas.openxmlformats.org/markup-compatibility/2006">
              <mc:Choice xmlns:v="urn:schemas-microsoft-com:vml" Requires="v">
                <p:oleObj spid="_x0000_s192514" name="Формула" r:id="rId3" imgW="457200" imgH="393480" progId="Equation.3">
                  <p:embed/>
                </p:oleObj>
              </mc:Choice>
              <mc:Fallback>
                <p:oleObj name="Формула" r:id="rId3" imgW="45720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780928"/>
                        <a:ext cx="1656184" cy="1429632"/>
                      </a:xfrm>
                      <a:prstGeom prst="rect">
                        <a:avLst/>
                      </a:prstGeom>
                      <a:solidFill>
                        <a:schemeClr val="bg1"/>
                      </a:solidFill>
                      <a:ln w="9525">
                        <a:solidFill>
                          <a:schemeClr val="tx2"/>
                        </a:solidFill>
                        <a:miter lim="800000"/>
                        <a:headEnd/>
                        <a:tailEnd/>
                      </a:ln>
                    </p:spPr>
                  </p:pic>
                </p:oleObj>
              </mc:Fallback>
            </mc:AlternateContent>
          </a:graphicData>
        </a:graphic>
      </p:graphicFrame>
      <p:pic>
        <p:nvPicPr>
          <p:cNvPr id="38936" name="Picture 24" descr="1-8-1"/>
          <p:cNvPicPr>
            <a:picLocks noChangeAspect="1" noChangeArrowheads="1"/>
          </p:cNvPicPr>
          <p:nvPr/>
        </p:nvPicPr>
        <p:blipFill>
          <a:blip r:embed="rId5" cstate="print"/>
          <a:srcRect/>
          <a:stretch>
            <a:fillRect/>
          </a:stretch>
        </p:blipFill>
        <p:spPr bwMode="auto">
          <a:xfrm>
            <a:off x="3668848" y="2204864"/>
            <a:ext cx="5223632" cy="2880320"/>
          </a:xfrm>
          <a:prstGeom prst="rect">
            <a:avLst/>
          </a:prstGeom>
          <a:noFill/>
          <a:ln w="9525">
            <a:noFill/>
            <a:miter lim="800000"/>
            <a:headEnd/>
            <a:tailEnd/>
          </a:ln>
        </p:spPr>
      </p:pic>
      <p:sp>
        <p:nvSpPr>
          <p:cNvPr id="13" name="Прямоугольник 12"/>
          <p:cNvSpPr/>
          <p:nvPr/>
        </p:nvSpPr>
        <p:spPr>
          <a:xfrm>
            <a:off x="611560" y="980728"/>
            <a:ext cx="1007368" cy="1080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lnSpc>
                <a:spcPct val="90000"/>
              </a:lnSpc>
              <a:spcBef>
                <a:spcPct val="30000"/>
              </a:spcBef>
              <a:defRPr/>
            </a:pPr>
            <a:r>
              <a:rPr lang="ru-RU" b="1" dirty="0">
                <a:solidFill>
                  <a:srgbClr val="002060"/>
                </a:solidFill>
                <a:latin typeface="Verdana" pitchFamily="34" charset="0"/>
                <a:sym typeface="Symbol" pitchFamily="18" charset="2"/>
              </a:rPr>
              <a:t>Сила тока </a:t>
            </a:r>
            <a:br>
              <a:rPr lang="ru-RU" b="1" dirty="0">
                <a:solidFill>
                  <a:srgbClr val="002060"/>
                </a:solidFill>
                <a:latin typeface="Verdana" pitchFamily="34" charset="0"/>
                <a:sym typeface="Symbol" pitchFamily="18" charset="2"/>
              </a:rPr>
            </a:br>
            <a:r>
              <a:rPr lang="en-US" b="1" dirty="0">
                <a:solidFill>
                  <a:srgbClr val="002060"/>
                </a:solidFill>
                <a:latin typeface="Verdana" pitchFamily="34" charset="0"/>
                <a:sym typeface="Symbol" pitchFamily="18" charset="2"/>
              </a:rPr>
              <a:t>I</a:t>
            </a:r>
            <a:endParaRPr lang="ru-RU" b="1" dirty="0">
              <a:solidFill>
                <a:srgbClr val="002060"/>
              </a:solidFill>
              <a:latin typeface="Verdana" pitchFamily="34" charset="0"/>
              <a:sym typeface="Symbol" pitchFamily="18" charset="2"/>
            </a:endParaRPr>
          </a:p>
        </p:txBody>
      </p:sp>
      <p:sp>
        <p:nvSpPr>
          <p:cNvPr id="15" name="Прямоугольник 14"/>
          <p:cNvSpPr/>
          <p:nvPr/>
        </p:nvSpPr>
        <p:spPr>
          <a:xfrm>
            <a:off x="1625594" y="980728"/>
            <a:ext cx="7266885" cy="108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sym typeface="Symbol" pitchFamily="18" charset="2"/>
              </a:rPr>
              <a:t>Скалярная физическая величина, численно равная</a:t>
            </a:r>
            <a:r>
              <a:rPr lang="ru-RU" b="1" dirty="0">
                <a:solidFill>
                  <a:srgbClr val="002060"/>
                </a:solidFill>
                <a:latin typeface="Verdana" pitchFamily="34" charset="0"/>
                <a:sym typeface="Symbol" pitchFamily="18" charset="2"/>
              </a:rPr>
              <a:t> электрическому заряду, проходящему через поперечное сечение проводника в единицу времени</a:t>
            </a:r>
          </a:p>
        </p:txBody>
      </p:sp>
      <p:graphicFrame>
        <p:nvGraphicFramePr>
          <p:cNvPr id="38937" name="Object 25">
            <a:hlinkHover r:id="" action="ppaction://noaction" highlightClick="1"/>
          </p:cNvPr>
          <p:cNvGraphicFramePr>
            <a:graphicFrameLocks noChangeAspect="1"/>
          </p:cNvGraphicFramePr>
          <p:nvPr/>
        </p:nvGraphicFramePr>
        <p:xfrm>
          <a:off x="597626" y="4857760"/>
          <a:ext cx="2688490" cy="978935"/>
        </p:xfrm>
        <a:graphic>
          <a:graphicData uri="http://schemas.openxmlformats.org/presentationml/2006/ole">
            <mc:AlternateContent xmlns:mc="http://schemas.openxmlformats.org/markup-compatibility/2006">
              <mc:Choice xmlns:v="urn:schemas-microsoft-com:vml" Requires="v">
                <p:oleObj spid="_x0000_s192515" name="Формула" r:id="rId6" imgW="698400" imgH="253800" progId="Equation.3">
                  <p:embed/>
                </p:oleObj>
              </mc:Choice>
              <mc:Fallback>
                <p:oleObj name="Формула" r:id="rId6" imgW="698400" imgH="2538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626" y="4857760"/>
                        <a:ext cx="2688490" cy="978935"/>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Прямоугольник 17"/>
          <p:cNvSpPr/>
          <p:nvPr/>
        </p:nvSpPr>
        <p:spPr>
          <a:xfrm>
            <a:off x="7883352" y="836712"/>
            <a:ext cx="1224000" cy="432000"/>
          </a:xfrm>
          <a:prstGeom prst="rect">
            <a:avLst/>
          </a:prstGeom>
          <a:solidFill>
            <a:schemeClr val="accent1">
              <a:lumMod val="20000"/>
              <a:lumOff val="80000"/>
            </a:schemeClr>
          </a:solidFill>
          <a:ln w="9525">
            <a:solidFill>
              <a:srgbClr val="002060"/>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скаляр!</a:t>
            </a:r>
          </a:p>
        </p:txBody>
      </p:sp>
      <p:sp>
        <p:nvSpPr>
          <p:cNvPr id="20" name="Прямоугольник 19"/>
          <p:cNvSpPr/>
          <p:nvPr/>
        </p:nvSpPr>
        <p:spPr>
          <a:xfrm>
            <a:off x="539552" y="6237312"/>
            <a:ext cx="2376264" cy="400110"/>
          </a:xfrm>
          <a:prstGeom prst="rect">
            <a:avLst/>
          </a:prstGeom>
        </p:spPr>
        <p:txBody>
          <a:bodyPr wrap="square">
            <a:spAutoFit/>
          </a:bodyPr>
          <a:lstStyle/>
          <a:p>
            <a:pPr marL="0" lvl="1">
              <a:spcBef>
                <a:spcPts val="600"/>
              </a:spcBef>
              <a:buNone/>
            </a:pPr>
            <a:r>
              <a:rPr lang="en-US" sz="2000" b="1" dirty="0">
                <a:solidFill>
                  <a:srgbClr val="002060"/>
                </a:solidFill>
                <a:latin typeface="Verdana" pitchFamily="34" charset="0"/>
              </a:rPr>
              <a:t>[</a:t>
            </a:r>
            <a:r>
              <a:rPr lang="en-US" sz="2000" b="1" i="1" dirty="0">
                <a:solidFill>
                  <a:srgbClr val="002060"/>
                </a:solidFill>
                <a:latin typeface="Verdana" pitchFamily="34" charset="0"/>
              </a:rPr>
              <a:t>I</a:t>
            </a:r>
            <a:r>
              <a:rPr lang="en-US" sz="2000" b="1" dirty="0">
                <a:solidFill>
                  <a:srgbClr val="002060"/>
                </a:solidFill>
                <a:latin typeface="Verdana" pitchFamily="34" charset="0"/>
              </a:rPr>
              <a:t>]</a:t>
            </a:r>
            <a:r>
              <a:rPr lang="ru-RU" sz="2000" b="1" dirty="0">
                <a:solidFill>
                  <a:srgbClr val="002060"/>
                </a:solidFill>
                <a:latin typeface="Verdana" pitchFamily="34" charset="0"/>
              </a:rPr>
              <a:t> =</a:t>
            </a:r>
            <a:r>
              <a:rPr lang="en-US" sz="2000" b="1" dirty="0">
                <a:solidFill>
                  <a:srgbClr val="002060"/>
                </a:solidFill>
                <a:latin typeface="Verdana" pitchFamily="34" charset="0"/>
              </a:rPr>
              <a:t> A </a:t>
            </a:r>
            <a:r>
              <a:rPr lang="ru-RU" sz="2000" b="1" dirty="0">
                <a:solidFill>
                  <a:srgbClr val="002060"/>
                </a:solidFill>
                <a:latin typeface="Verdana" pitchFamily="34" charset="0"/>
              </a:rPr>
              <a:t>= Кл/с </a:t>
            </a:r>
          </a:p>
        </p:txBody>
      </p:sp>
      <p:sp>
        <p:nvSpPr>
          <p:cNvPr id="21" name="Стрелка вправо 20">
            <a:hlinkClick r:id="rId8" action="ppaction://hlinksldjump"/>
          </p:cNvPr>
          <p:cNvSpPr/>
          <p:nvPr/>
        </p:nvSpPr>
        <p:spPr>
          <a:xfrm>
            <a:off x="8532440" y="6381328"/>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24" name="Прямая со стрелкой 23"/>
          <p:cNvCxnSpPr/>
          <p:nvPr/>
        </p:nvCxnSpPr>
        <p:spPr>
          <a:xfrm>
            <a:off x="10980712" y="980728"/>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936"/>
                                        </p:tgtEl>
                                        <p:attrNameLst>
                                          <p:attrName>style.visibility</p:attrName>
                                        </p:attrNameLst>
                                      </p:cBhvr>
                                      <p:to>
                                        <p:strVal val="visible"/>
                                      </p:to>
                                    </p:set>
                                    <p:animEffect transition="in" filter="fade">
                                      <p:cBhvr>
                                        <p:cTn id="7" dur="500"/>
                                        <p:tgtEl>
                                          <p:spTgt spid="389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8937"/>
                                        </p:tgtEl>
                                        <p:attrNameLst>
                                          <p:attrName>style.visibility</p:attrName>
                                        </p:attrNameLst>
                                      </p:cBhvr>
                                      <p:to>
                                        <p:strVal val="visible"/>
                                      </p:to>
                                    </p:set>
                                    <p:animEffect transition="in" filter="fade">
                                      <p:cBhvr>
                                        <p:cTn id="31" dur="500"/>
                                        <p:tgtEl>
                                          <p:spTgt spid="3893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3" grpId="0" animBg="1"/>
      <p:bldP spid="15" grpId="0" animBg="1"/>
      <p:bldP spid="18" grpId="0" animBg="1"/>
      <p:bldP spid="20"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3000" dirty="0"/>
              <a:t>Количественные характеристики тока</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611560" y="908720"/>
            <a:ext cx="1728192" cy="79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sz="2000" b="1" dirty="0">
                <a:solidFill>
                  <a:srgbClr val="002060"/>
                </a:solidFill>
                <a:latin typeface="Verdana" pitchFamily="34" charset="0"/>
                <a:sym typeface="Symbol" pitchFamily="18" charset="2"/>
              </a:rPr>
              <a:t>Плотность тока</a:t>
            </a:r>
          </a:p>
        </p:txBody>
      </p:sp>
      <p:sp>
        <p:nvSpPr>
          <p:cNvPr id="6" name="Прямоугольник 5"/>
          <p:cNvSpPr/>
          <p:nvPr/>
        </p:nvSpPr>
        <p:spPr>
          <a:xfrm>
            <a:off x="2411760" y="2204864"/>
            <a:ext cx="6480000" cy="936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sym typeface="Symbol" pitchFamily="18" charset="2"/>
              </a:rPr>
              <a:t>Физическая величина, модуль которой равен </a:t>
            </a:r>
            <a:br>
              <a:rPr lang="en-US"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сил</a:t>
            </a:r>
            <a:r>
              <a:rPr lang="en-US" b="1" dirty="0">
                <a:solidFill>
                  <a:srgbClr val="002060"/>
                </a:solidFill>
                <a:latin typeface="Verdana" pitchFamily="34" charset="0"/>
                <a:sym typeface="Symbol" pitchFamily="18" charset="2"/>
              </a:rPr>
              <a:t>e</a:t>
            </a:r>
            <a:r>
              <a:rPr lang="ru-RU" b="1" dirty="0">
                <a:solidFill>
                  <a:srgbClr val="002060"/>
                </a:solidFill>
                <a:latin typeface="Verdana" pitchFamily="34" charset="0"/>
                <a:sym typeface="Symbol" pitchFamily="18" charset="2"/>
              </a:rPr>
              <a:t> тока через единицу площади проводника, </a:t>
            </a:r>
            <a:r>
              <a:rPr lang="ru-RU" b="1" dirty="0">
                <a:solidFill>
                  <a:srgbClr val="002060"/>
                </a:solidFill>
                <a:sym typeface="Symbol"/>
              </a:rPr>
              <a:t>  </a:t>
            </a:r>
            <a:r>
              <a:rPr lang="ru-RU" b="1" dirty="0">
                <a:solidFill>
                  <a:srgbClr val="002060"/>
                </a:solidFill>
                <a:latin typeface="Verdana" pitchFamily="34" charset="0"/>
                <a:sym typeface="Symbol" pitchFamily="18" charset="2"/>
              </a:rPr>
              <a:t>направлению тока</a:t>
            </a:r>
          </a:p>
        </p:txBody>
      </p:sp>
      <p:graphicFrame>
        <p:nvGraphicFramePr>
          <p:cNvPr id="237570" name="Object 2">
            <a:hlinkHover r:id="" action="ppaction://noaction" highlightClick="1"/>
          </p:cNvPr>
          <p:cNvGraphicFramePr>
            <a:graphicFrameLocks noChangeAspect="1"/>
          </p:cNvGraphicFramePr>
          <p:nvPr/>
        </p:nvGraphicFramePr>
        <p:xfrm>
          <a:off x="611560" y="2564904"/>
          <a:ext cx="1724025" cy="1366838"/>
        </p:xfrm>
        <a:graphic>
          <a:graphicData uri="http://schemas.openxmlformats.org/presentationml/2006/ole">
            <mc:AlternateContent xmlns:mc="http://schemas.openxmlformats.org/markup-compatibility/2006">
              <mc:Choice xmlns:v="urn:schemas-microsoft-com:vml" Requires="v">
                <p:oleObj spid="_x0000_s237570" name="Формула" r:id="rId3" imgW="545760" imgH="431640" progId="Equation.3">
                  <p:embed/>
                </p:oleObj>
              </mc:Choice>
              <mc:Fallback>
                <p:oleObj name="Формула" r:id="rId3" imgW="5457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564904"/>
                        <a:ext cx="1724025" cy="1366838"/>
                      </a:xfrm>
                      <a:prstGeom prst="rect">
                        <a:avLst/>
                      </a:prstGeom>
                      <a:solidFill>
                        <a:schemeClr val="bg1"/>
                      </a:solidFill>
                      <a:ln w="9525">
                        <a:solidFill>
                          <a:schemeClr val="tx2"/>
                        </a:solidFill>
                        <a:miter lim="800000"/>
                        <a:headEnd/>
                        <a:tailEnd/>
                      </a:ln>
                    </p:spPr>
                  </p:pic>
                </p:oleObj>
              </mc:Fallback>
            </mc:AlternateContent>
          </a:graphicData>
        </a:graphic>
      </p:graphicFrame>
      <p:sp>
        <p:nvSpPr>
          <p:cNvPr id="8" name="Прямоугольник 7"/>
          <p:cNvSpPr/>
          <p:nvPr/>
        </p:nvSpPr>
        <p:spPr>
          <a:xfrm>
            <a:off x="7308304" y="4509120"/>
            <a:ext cx="1692696" cy="400110"/>
          </a:xfrm>
          <a:prstGeom prst="rect">
            <a:avLst/>
          </a:prstGeom>
        </p:spPr>
        <p:txBody>
          <a:bodyPr wrap="square">
            <a:spAutoFit/>
          </a:bodyPr>
          <a:lstStyle/>
          <a:p>
            <a:pPr marL="0" lvl="1">
              <a:spcBef>
                <a:spcPts val="600"/>
              </a:spcBef>
              <a:buNone/>
            </a:pPr>
            <a:r>
              <a:rPr lang="en-US" sz="2000" b="1" dirty="0">
                <a:solidFill>
                  <a:srgbClr val="002060"/>
                </a:solidFill>
                <a:latin typeface="Verdana" pitchFamily="34" charset="0"/>
              </a:rPr>
              <a:t>[</a:t>
            </a:r>
            <a:r>
              <a:rPr lang="en-US" sz="2000" b="1" i="1" dirty="0">
                <a:solidFill>
                  <a:srgbClr val="002060"/>
                </a:solidFill>
                <a:latin typeface="Verdana" pitchFamily="34" charset="0"/>
              </a:rPr>
              <a:t>j</a:t>
            </a:r>
            <a:r>
              <a:rPr lang="en-US" sz="2000" b="1" dirty="0">
                <a:solidFill>
                  <a:srgbClr val="002060"/>
                </a:solidFill>
                <a:latin typeface="Verdana" pitchFamily="34" charset="0"/>
              </a:rPr>
              <a:t>]</a:t>
            </a:r>
            <a:r>
              <a:rPr lang="ru-RU" sz="2000" b="1" dirty="0">
                <a:solidFill>
                  <a:srgbClr val="002060"/>
                </a:solidFill>
                <a:latin typeface="Verdana" pitchFamily="34" charset="0"/>
              </a:rPr>
              <a:t> =</a:t>
            </a:r>
            <a:r>
              <a:rPr lang="en-US" sz="2000" b="1" dirty="0">
                <a:solidFill>
                  <a:srgbClr val="002060"/>
                </a:solidFill>
                <a:latin typeface="Verdana" pitchFamily="34" charset="0"/>
              </a:rPr>
              <a:t> A</a:t>
            </a:r>
            <a:r>
              <a:rPr lang="ru-RU" sz="2000" b="1" dirty="0">
                <a:solidFill>
                  <a:srgbClr val="002060"/>
                </a:solidFill>
                <a:latin typeface="Verdana" pitchFamily="34" charset="0"/>
              </a:rPr>
              <a:t>/м</a:t>
            </a:r>
            <a:r>
              <a:rPr lang="ru-RU" sz="2000" b="1" baseline="30000" dirty="0">
                <a:solidFill>
                  <a:srgbClr val="002060"/>
                </a:solidFill>
                <a:latin typeface="Verdana" pitchFamily="34" charset="0"/>
              </a:rPr>
              <a:t>2</a:t>
            </a:r>
            <a:r>
              <a:rPr lang="ru-RU" sz="2000" b="1" dirty="0">
                <a:solidFill>
                  <a:srgbClr val="002060"/>
                </a:solidFill>
                <a:latin typeface="Verdana" pitchFamily="34" charset="0"/>
              </a:rPr>
              <a:t> </a:t>
            </a:r>
          </a:p>
        </p:txBody>
      </p:sp>
      <p:sp>
        <p:nvSpPr>
          <p:cNvPr id="10" name="Прямоугольник 9"/>
          <p:cNvSpPr/>
          <p:nvPr/>
        </p:nvSpPr>
        <p:spPr>
          <a:xfrm>
            <a:off x="2411760" y="3184401"/>
            <a:ext cx="6480720"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направление </a:t>
            </a:r>
            <a:r>
              <a:rPr lang="en-US" b="1" i="1" dirty="0">
                <a:solidFill>
                  <a:srgbClr val="002060"/>
                </a:solidFill>
                <a:latin typeface="Verdana" pitchFamily="34" charset="0"/>
              </a:rPr>
              <a:t>j</a:t>
            </a:r>
            <a:r>
              <a:rPr lang="en-US" b="1" dirty="0">
                <a:solidFill>
                  <a:srgbClr val="002060"/>
                </a:solidFill>
                <a:latin typeface="Verdana" pitchFamily="34" charset="0"/>
              </a:rPr>
              <a:t> </a:t>
            </a:r>
            <a:r>
              <a:rPr lang="ru-RU" b="1" dirty="0">
                <a:solidFill>
                  <a:srgbClr val="002060"/>
                </a:solidFill>
                <a:latin typeface="Verdana" pitchFamily="34" charset="0"/>
              </a:rPr>
              <a:t>совпадает</a:t>
            </a:r>
            <a:r>
              <a:rPr lang="en-US" b="1" dirty="0">
                <a:solidFill>
                  <a:srgbClr val="002060"/>
                </a:solidFill>
                <a:latin typeface="Verdana" pitchFamily="34" charset="0"/>
              </a:rPr>
              <a:t> </a:t>
            </a:r>
            <a:br>
              <a:rPr lang="en-US" b="1" dirty="0">
                <a:solidFill>
                  <a:srgbClr val="002060"/>
                </a:solidFill>
                <a:latin typeface="Verdana" pitchFamily="34" charset="0"/>
              </a:rPr>
            </a:br>
            <a:r>
              <a:rPr lang="ru-RU" b="1" dirty="0">
                <a:solidFill>
                  <a:srgbClr val="002060"/>
                </a:solidFill>
                <a:latin typeface="Verdana" pitchFamily="34" charset="0"/>
              </a:rPr>
              <a:t>с направлением скорости </a:t>
            </a:r>
            <a:r>
              <a:rPr lang="ru-RU" b="1" i="1" dirty="0">
                <a:solidFill>
                  <a:srgbClr val="002060"/>
                </a:solidFill>
                <a:latin typeface="Verdana" pitchFamily="34" charset="0"/>
              </a:rPr>
              <a:t>+</a:t>
            </a:r>
            <a:r>
              <a:rPr lang="en-US" b="1" i="1" dirty="0">
                <a:solidFill>
                  <a:srgbClr val="002060"/>
                </a:solidFill>
                <a:latin typeface="Verdana" pitchFamily="34" charset="0"/>
              </a:rPr>
              <a:t>q</a:t>
            </a:r>
            <a:r>
              <a:rPr lang="ru-RU" b="1" dirty="0">
                <a:solidFill>
                  <a:srgbClr val="002060"/>
                </a:solidFill>
                <a:latin typeface="Verdana" pitchFamily="34" charset="0"/>
              </a:rPr>
              <a:t> в проводнике</a:t>
            </a:r>
          </a:p>
        </p:txBody>
      </p:sp>
      <p:graphicFrame>
        <p:nvGraphicFramePr>
          <p:cNvPr id="237571" name="Object 3">
            <a:hlinkHover r:id="" action="ppaction://noaction" highlightClick="1"/>
          </p:cNvPr>
          <p:cNvGraphicFramePr>
            <a:graphicFrameLocks noChangeAspect="1"/>
          </p:cNvGraphicFramePr>
          <p:nvPr/>
        </p:nvGraphicFramePr>
        <p:xfrm>
          <a:off x="611560" y="1772816"/>
          <a:ext cx="1724025" cy="723900"/>
        </p:xfrm>
        <a:graphic>
          <a:graphicData uri="http://schemas.openxmlformats.org/presentationml/2006/ole">
            <mc:AlternateContent xmlns:mc="http://schemas.openxmlformats.org/markup-compatibility/2006">
              <mc:Choice xmlns:v="urn:schemas-microsoft-com:vml" Requires="v">
                <p:oleObj spid="_x0000_s237571" name="Формула" r:id="rId5" imgW="545760" imgH="228600" progId="Equation.3">
                  <p:embed/>
                </p:oleObj>
              </mc:Choice>
              <mc:Fallback>
                <p:oleObj name="Формула" r:id="rId5" imgW="54576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1772816"/>
                        <a:ext cx="1724025" cy="7239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23757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37572" name="Object 4"/>
          <p:cNvGraphicFramePr>
            <a:graphicFrameLocks noChangeAspect="1"/>
          </p:cNvGraphicFramePr>
          <p:nvPr/>
        </p:nvGraphicFramePr>
        <p:xfrm>
          <a:off x="4572000" y="4011904"/>
          <a:ext cx="2304256" cy="1268006"/>
        </p:xfrm>
        <a:graphic>
          <a:graphicData uri="http://schemas.openxmlformats.org/presentationml/2006/ole">
            <mc:AlternateContent xmlns:mc="http://schemas.openxmlformats.org/markup-compatibility/2006">
              <mc:Choice xmlns:v="urn:schemas-microsoft-com:vml" Requires="v">
                <p:oleObj spid="_x0000_s237572" name="Формула" r:id="rId7" imgW="698400" imgH="380880" progId="Equation.3">
                  <p:embed/>
                </p:oleObj>
              </mc:Choice>
              <mc:Fallback>
                <p:oleObj name="Формула" r:id="rId7" imgW="698400" imgH="38088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4011904"/>
                        <a:ext cx="2304256" cy="1268006"/>
                      </a:xfrm>
                      <a:prstGeom prst="rect">
                        <a:avLst/>
                      </a:prstGeom>
                      <a:solidFill>
                        <a:schemeClr val="bg1"/>
                      </a:solidFill>
                      <a:ln w="9525">
                        <a:solidFill>
                          <a:schemeClr val="tx2"/>
                        </a:solidFill>
                        <a:miter lim="800000"/>
                        <a:headEnd/>
                        <a:tailEnd/>
                      </a:ln>
                    </p:spPr>
                  </p:pic>
                </p:oleObj>
              </mc:Fallback>
            </mc:AlternateContent>
          </a:graphicData>
        </a:graphic>
      </p:graphicFrame>
      <p:sp>
        <p:nvSpPr>
          <p:cNvPr id="14" name="Стрелка вправо 13"/>
          <p:cNvSpPr/>
          <p:nvPr/>
        </p:nvSpPr>
        <p:spPr>
          <a:xfrm>
            <a:off x="611560" y="4515960"/>
            <a:ext cx="36004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4572000" y="5589240"/>
            <a:ext cx="4392488" cy="115212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направление </a:t>
            </a:r>
            <a:r>
              <a:rPr lang="en-US" sz="1600" b="1" i="1" dirty="0" err="1">
                <a:solidFill>
                  <a:srgbClr val="002060"/>
                </a:solidFill>
                <a:latin typeface="Verdana" pitchFamily="34" charset="0"/>
              </a:rPr>
              <a:t>dS</a:t>
            </a:r>
            <a:r>
              <a:rPr lang="en-US" sz="1600" b="1" i="1" dirty="0">
                <a:solidFill>
                  <a:srgbClr val="002060"/>
                </a:solidFill>
                <a:latin typeface="Verdana" pitchFamily="34" charset="0"/>
              </a:rPr>
              <a:t> </a:t>
            </a:r>
            <a:r>
              <a:rPr lang="ru-RU" sz="1600" b="1" dirty="0">
                <a:solidFill>
                  <a:srgbClr val="002060"/>
                </a:solidFill>
                <a:latin typeface="Verdana" pitchFamily="34" charset="0"/>
              </a:rPr>
              <a:t>определяется направлением нормали </a:t>
            </a:r>
            <a:br>
              <a:rPr lang="ru-RU" sz="1600" b="1" dirty="0">
                <a:solidFill>
                  <a:srgbClr val="002060"/>
                </a:solidFill>
                <a:latin typeface="Verdana" pitchFamily="34" charset="0"/>
              </a:rPr>
            </a:br>
            <a:r>
              <a:rPr lang="ru-RU" sz="1600" b="1" dirty="0">
                <a:solidFill>
                  <a:srgbClr val="002060"/>
                </a:solidFill>
                <a:latin typeface="Verdana" pitchFamily="34" charset="0"/>
              </a:rPr>
              <a:t>к этой площадке</a:t>
            </a:r>
          </a:p>
        </p:txBody>
      </p:sp>
      <p:sp>
        <p:nvSpPr>
          <p:cNvPr id="16" name="Прямоугольник 15"/>
          <p:cNvSpPr/>
          <p:nvPr/>
        </p:nvSpPr>
        <p:spPr>
          <a:xfrm>
            <a:off x="1115616" y="4005064"/>
            <a:ext cx="3348000" cy="1224136"/>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2">
                    <a:lumMod val="50000"/>
                  </a:schemeClr>
                </a:solidFill>
                <a:latin typeface="Verdana" pitchFamily="34" charset="0"/>
              </a:rPr>
              <a:t>Электрический ток </a:t>
            </a:r>
            <a:br>
              <a:rPr lang="ru-RU" sz="2000" b="1" dirty="0">
                <a:solidFill>
                  <a:srgbClr val="002060"/>
                </a:solidFill>
                <a:latin typeface="Verdana" pitchFamily="34" charset="0"/>
              </a:rPr>
            </a:br>
            <a:r>
              <a:rPr lang="ru-RU" sz="2000" b="1" dirty="0">
                <a:solidFill>
                  <a:srgbClr val="002060"/>
                </a:solidFill>
                <a:latin typeface="Verdana" pitchFamily="34" charset="0"/>
              </a:rPr>
              <a:t>можно определить через </a:t>
            </a:r>
            <a:r>
              <a:rPr lang="ru-RU" sz="2000" b="1" dirty="0">
                <a:solidFill>
                  <a:schemeClr val="accent2">
                    <a:lumMod val="50000"/>
                  </a:schemeClr>
                </a:solidFill>
                <a:latin typeface="Verdana" pitchFamily="34" charset="0"/>
              </a:rPr>
              <a:t>плотность тока</a:t>
            </a:r>
          </a:p>
        </p:txBody>
      </p:sp>
      <p:sp>
        <p:nvSpPr>
          <p:cNvPr id="17" name="Прямоугольник 16"/>
          <p:cNvSpPr/>
          <p:nvPr/>
        </p:nvSpPr>
        <p:spPr>
          <a:xfrm>
            <a:off x="2411760" y="908720"/>
            <a:ext cx="6480000" cy="1224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sym typeface="Symbol" pitchFamily="18" charset="2"/>
              </a:rPr>
              <a:t>Физическая величина, модуль которой равен </a:t>
            </a:r>
            <a:r>
              <a:rPr lang="ru-RU" b="1" dirty="0">
                <a:solidFill>
                  <a:srgbClr val="002060"/>
                </a:solidFill>
                <a:latin typeface="Verdana" pitchFamily="34" charset="0"/>
                <a:sym typeface="Symbol" pitchFamily="18" charset="2"/>
              </a:rPr>
              <a:t>электрическому заряду, проходящему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за единицу времени через единицу площади,</a:t>
            </a:r>
            <a:br>
              <a:rPr lang="ru-RU" b="1" dirty="0">
                <a:solidFill>
                  <a:srgbClr val="002060"/>
                </a:solidFill>
                <a:latin typeface="Verdana" pitchFamily="34" charset="0"/>
                <a:sym typeface="Symbol" pitchFamily="18" charset="2"/>
              </a:rPr>
            </a:br>
            <a:r>
              <a:rPr lang="ru-RU" b="1" dirty="0">
                <a:solidFill>
                  <a:srgbClr val="002060"/>
                </a:solidFill>
                <a:sym typeface="Symbol"/>
              </a:rPr>
              <a:t>  </a:t>
            </a:r>
            <a:r>
              <a:rPr lang="ru-RU" b="1" dirty="0">
                <a:solidFill>
                  <a:srgbClr val="002060"/>
                </a:solidFill>
                <a:latin typeface="Verdana" pitchFamily="34" charset="0"/>
                <a:sym typeface="Symbol" pitchFamily="18" charset="2"/>
              </a:rPr>
              <a:t>направлению движения зарядов</a:t>
            </a:r>
          </a:p>
        </p:txBody>
      </p:sp>
      <p:sp>
        <p:nvSpPr>
          <p:cNvPr id="9" name="Прямоугольник 8"/>
          <p:cNvSpPr/>
          <p:nvPr/>
        </p:nvSpPr>
        <p:spPr>
          <a:xfrm>
            <a:off x="7740352" y="2852936"/>
            <a:ext cx="1224136" cy="360040"/>
          </a:xfrm>
          <a:prstGeom prst="rect">
            <a:avLst/>
          </a:prstGeom>
          <a:solidFill>
            <a:schemeClr val="accent1">
              <a:lumMod val="20000"/>
              <a:lumOff val="80000"/>
            </a:schemeClr>
          </a:solidFill>
          <a:ln w="9525">
            <a:solidFill>
              <a:srgbClr val="002060"/>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вектор!</a:t>
            </a:r>
          </a:p>
        </p:txBody>
      </p:sp>
      <p:grpSp>
        <p:nvGrpSpPr>
          <p:cNvPr id="20" name="Группа 19"/>
          <p:cNvGrpSpPr/>
          <p:nvPr/>
        </p:nvGrpSpPr>
        <p:grpSpPr>
          <a:xfrm>
            <a:off x="1115616" y="5372647"/>
            <a:ext cx="3038475" cy="1315019"/>
            <a:chOff x="1115616" y="5372647"/>
            <a:chExt cx="3038475" cy="1315019"/>
          </a:xfrm>
        </p:grpSpPr>
        <p:pic>
          <p:nvPicPr>
            <p:cNvPr id="3" name="Picture 5"/>
            <p:cNvPicPr>
              <a:picLocks noChangeAspect="1" noChangeArrowheads="1"/>
            </p:cNvPicPr>
            <p:nvPr/>
          </p:nvPicPr>
          <p:blipFill>
            <a:blip r:embed="rId9" cstate="print"/>
            <a:srcRect/>
            <a:stretch>
              <a:fillRect/>
            </a:stretch>
          </p:blipFill>
          <p:spPr bwMode="auto">
            <a:xfrm>
              <a:off x="1115616" y="5373216"/>
              <a:ext cx="3038475" cy="1314450"/>
            </a:xfrm>
            <a:prstGeom prst="rect">
              <a:avLst/>
            </a:prstGeom>
            <a:noFill/>
            <a:ln w="9525">
              <a:noFill/>
              <a:miter lim="800000"/>
              <a:headEnd/>
              <a:tailEnd/>
            </a:ln>
          </p:spPr>
        </p:pic>
        <p:sp>
          <p:nvSpPr>
            <p:cNvPr id="19" name="TextBox 18"/>
            <p:cNvSpPr txBox="1"/>
            <p:nvPr/>
          </p:nvSpPr>
          <p:spPr>
            <a:xfrm>
              <a:off x="2051720" y="5372647"/>
              <a:ext cx="345614" cy="288000"/>
            </a:xfrm>
            <a:prstGeom prst="rect">
              <a:avLst/>
            </a:prstGeom>
            <a:solidFill>
              <a:schemeClr val="bg1"/>
            </a:solidFill>
          </p:spPr>
          <p:txBody>
            <a:bodyPr wrap="square" rtlCol="0">
              <a:spAutoFit/>
            </a:bodyPr>
            <a:lstStyle/>
            <a:p>
              <a:r>
                <a:rPr lang="en-US" sz="1600" b="1" i="1" dirty="0">
                  <a:latin typeface="Times New Roman" pitchFamily="18" charset="0"/>
                  <a:cs typeface="Times New Roman" pitchFamily="18" charset="0"/>
                </a:rPr>
                <a:t>S</a:t>
              </a:r>
              <a:endParaRPr lang="ru-RU" sz="1600" b="1" i="1" dirty="0">
                <a:latin typeface="Times New Roman" pitchFamily="18" charset="0"/>
                <a:cs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7571"/>
                                        </p:tgtEl>
                                        <p:attrNameLst>
                                          <p:attrName>style.visibility</p:attrName>
                                        </p:attrNameLst>
                                      </p:cBhvr>
                                      <p:to>
                                        <p:strVal val="visible"/>
                                      </p:to>
                                    </p:set>
                                    <p:animEffect transition="in" filter="fade">
                                      <p:cBhvr>
                                        <p:cTn id="22" dur="500"/>
                                        <p:tgtEl>
                                          <p:spTgt spid="237571"/>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37570"/>
                                        </p:tgtEl>
                                        <p:attrNameLst>
                                          <p:attrName>style.visibility</p:attrName>
                                        </p:attrNameLst>
                                      </p:cBhvr>
                                      <p:to>
                                        <p:strVal val="visible"/>
                                      </p:to>
                                    </p:set>
                                    <p:animEffect transition="in" filter="fade">
                                      <p:cBhvr>
                                        <p:cTn id="26" dur="500"/>
                                        <p:tgtEl>
                                          <p:spTgt spid="23757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237572"/>
                                        </p:tgtEl>
                                        <p:attrNameLst>
                                          <p:attrName>style.visibility</p:attrName>
                                        </p:attrNameLst>
                                      </p:cBhvr>
                                      <p:to>
                                        <p:strVal val="visible"/>
                                      </p:to>
                                    </p:set>
                                    <p:animEffect transition="in" filter="fade">
                                      <p:cBhvr>
                                        <p:cTn id="48" dur="500"/>
                                        <p:tgtEl>
                                          <p:spTgt spid="237572"/>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8" grpId="0" autoUpdateAnimBg="0"/>
      <p:bldP spid="10" grpId="0"/>
      <p:bldP spid="14" grpId="0" animBg="1"/>
      <p:bldP spid="15" grpId="0"/>
      <p:bldP spid="16" grpId="0" animBg="1" autoUpdateAnimBg="0"/>
      <p:bldP spid="17" grpId="0" animBg="1" autoUpdateAnimBg="0"/>
      <p:bldP spid="9"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Электрическая цепь</a:t>
            </a:r>
          </a:p>
        </p:txBody>
      </p:sp>
      <p:sp>
        <p:nvSpPr>
          <p:cNvPr id="12" name="Прямоугольник 11"/>
          <p:cNvSpPr/>
          <p:nvPr/>
        </p:nvSpPr>
        <p:spPr>
          <a:xfrm>
            <a:off x="1187624" y="3645024"/>
            <a:ext cx="7704856" cy="72008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в замкнутой цепи должны быть какие-либо другие силы, поддерживающие разность потенциалов</a:t>
            </a:r>
            <a:endParaRPr lang="en-US" b="1" dirty="0">
              <a:solidFill>
                <a:srgbClr val="002060"/>
              </a:solidFill>
              <a:latin typeface="Verdana" pitchFamily="34" charset="0"/>
              <a:sym typeface="Symbol" pitchFamily="18" charset="2"/>
            </a:endParaRPr>
          </a:p>
        </p:txBody>
      </p:sp>
      <p:sp>
        <p:nvSpPr>
          <p:cNvPr id="16" name="Прямоугольник 15"/>
          <p:cNvSpPr/>
          <p:nvPr/>
        </p:nvSpPr>
        <p:spPr>
          <a:xfrm>
            <a:off x="1187623" y="5733256"/>
            <a:ext cx="6372000" cy="936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Силы </a:t>
            </a:r>
            <a:r>
              <a:rPr lang="ru-RU" b="1" dirty="0" err="1">
                <a:solidFill>
                  <a:srgbClr val="002060"/>
                </a:solidFill>
                <a:latin typeface="Verdana" pitchFamily="34" charset="0"/>
                <a:sym typeface="Symbol" pitchFamily="18" charset="2"/>
              </a:rPr>
              <a:t>неэлектростатического</a:t>
            </a:r>
            <a:r>
              <a:rPr lang="ru-RU" b="1" dirty="0">
                <a:solidFill>
                  <a:srgbClr val="002060"/>
                </a:solidFill>
                <a:latin typeface="Verdana" pitchFamily="34" charset="0"/>
                <a:sym typeface="Symbol" pitchFamily="18" charset="2"/>
              </a:rPr>
              <a:t> происхождения,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действующие на свободные носители заряда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со стороны источников тока</a:t>
            </a:r>
            <a:endParaRPr lang="en-US" b="1" dirty="0">
              <a:solidFill>
                <a:srgbClr val="002060"/>
              </a:solidFill>
              <a:latin typeface="Verdana" pitchFamily="34" charset="0"/>
              <a:sym typeface="Symbol" pitchFamily="18" charset="2"/>
            </a:endParaRPr>
          </a:p>
        </p:txBody>
      </p:sp>
      <p:cxnSp>
        <p:nvCxnSpPr>
          <p:cNvPr id="14" name="Прямая соединительная линия 1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7" name="Стрелка вправо 16"/>
          <p:cNvSpPr/>
          <p:nvPr/>
        </p:nvSpPr>
        <p:spPr>
          <a:xfrm>
            <a:off x="569028" y="5991812"/>
            <a:ext cx="36004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 name="Прямоугольник 19"/>
          <p:cNvSpPr/>
          <p:nvPr/>
        </p:nvSpPr>
        <p:spPr>
          <a:xfrm>
            <a:off x="467544" y="764784"/>
            <a:ext cx="8352928" cy="72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В замкнутой электрической цепи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свободные </a:t>
            </a:r>
            <a:r>
              <a:rPr lang="en-US" b="1" i="1" dirty="0">
                <a:solidFill>
                  <a:srgbClr val="002060"/>
                </a:solidFill>
                <a:latin typeface="Verdana" pitchFamily="34" charset="0"/>
                <a:sym typeface="Symbol" pitchFamily="18" charset="2"/>
              </a:rPr>
              <a:t>q</a:t>
            </a:r>
            <a:r>
              <a:rPr lang="ru-RU" b="1" dirty="0">
                <a:solidFill>
                  <a:srgbClr val="002060"/>
                </a:solidFill>
                <a:latin typeface="Verdana" pitchFamily="34" charset="0"/>
                <a:sym typeface="Symbol" pitchFamily="18" charset="2"/>
              </a:rPr>
              <a:t> циркулируют по замкнутым траекториям</a:t>
            </a:r>
            <a:endParaRPr lang="en-US" b="1" dirty="0">
              <a:solidFill>
                <a:srgbClr val="002060"/>
              </a:solidFill>
              <a:latin typeface="Verdana" pitchFamily="34" charset="0"/>
              <a:sym typeface="Symbol" pitchFamily="18" charset="2"/>
            </a:endParaRPr>
          </a:p>
        </p:txBody>
      </p:sp>
      <p:pic>
        <p:nvPicPr>
          <p:cNvPr id="18" name="Picture 2" descr="1-8-3"/>
          <p:cNvPicPr>
            <a:picLocks noChangeAspect="1" noChangeArrowheads="1"/>
          </p:cNvPicPr>
          <p:nvPr/>
        </p:nvPicPr>
        <p:blipFill>
          <a:blip r:embed="rId3" cstate="print"/>
          <a:srcRect l="12712" t="30628" b="34915"/>
          <a:stretch>
            <a:fillRect/>
          </a:stretch>
        </p:blipFill>
        <p:spPr bwMode="auto">
          <a:xfrm>
            <a:off x="4822840" y="1484784"/>
            <a:ext cx="4069640" cy="2000264"/>
          </a:xfrm>
          <a:prstGeom prst="rect">
            <a:avLst/>
          </a:prstGeom>
          <a:noFill/>
          <a:ln w="9525">
            <a:noFill/>
            <a:miter lim="800000"/>
            <a:headEnd/>
            <a:tailEnd/>
          </a:ln>
        </p:spPr>
      </p:pic>
      <p:sp>
        <p:nvSpPr>
          <p:cNvPr id="24" name="Прямоугольник 23"/>
          <p:cNvSpPr/>
          <p:nvPr/>
        </p:nvSpPr>
        <p:spPr>
          <a:xfrm>
            <a:off x="6372480" y="6381328"/>
            <a:ext cx="2520000" cy="43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Сторонние силы</a:t>
            </a:r>
            <a:endParaRPr lang="ru-RU" sz="1600" b="1" dirty="0">
              <a:solidFill>
                <a:srgbClr val="002060"/>
              </a:solidFill>
              <a:latin typeface="Verdana" pitchFamily="34" charset="0"/>
              <a:sym typeface="Symbol" pitchFamily="18" charset="2"/>
            </a:endParaRPr>
          </a:p>
        </p:txBody>
      </p:sp>
      <p:sp>
        <p:nvSpPr>
          <p:cNvPr id="25" name="Прямоугольник 24"/>
          <p:cNvSpPr/>
          <p:nvPr/>
        </p:nvSpPr>
        <p:spPr>
          <a:xfrm>
            <a:off x="545197" y="1484784"/>
            <a:ext cx="3994904"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Если на </a:t>
            </a:r>
            <a:r>
              <a:rPr lang="en-US" b="1" i="1" dirty="0">
                <a:solidFill>
                  <a:srgbClr val="002060"/>
                </a:solidFill>
                <a:latin typeface="Verdana" pitchFamily="34" charset="0"/>
                <a:sym typeface="Symbol" pitchFamily="18" charset="2"/>
              </a:rPr>
              <a:t>q</a:t>
            </a:r>
            <a:r>
              <a:rPr lang="en-US" b="1" dirty="0">
                <a:solidFill>
                  <a:srgbClr val="002060"/>
                </a:solidFill>
                <a:latin typeface="Verdana" pitchFamily="34" charset="0"/>
                <a:sym typeface="Symbol" pitchFamily="18" charset="2"/>
              </a:rPr>
              <a:t> </a:t>
            </a:r>
            <a:r>
              <a:rPr lang="ru-RU" b="1" dirty="0">
                <a:solidFill>
                  <a:srgbClr val="002060"/>
                </a:solidFill>
                <a:latin typeface="Verdana" pitchFamily="34" charset="0"/>
                <a:sym typeface="Symbol" pitchFamily="18" charset="2"/>
              </a:rPr>
              <a:t>в цепи действуют только силы ЭС поля</a:t>
            </a:r>
            <a:endParaRPr lang="en-US" b="1" dirty="0">
              <a:solidFill>
                <a:srgbClr val="002060"/>
              </a:solidFill>
              <a:latin typeface="Verdana" pitchFamily="34" charset="0"/>
              <a:sym typeface="Symbol" pitchFamily="18" charset="2"/>
            </a:endParaRPr>
          </a:p>
        </p:txBody>
      </p:sp>
      <p:sp>
        <p:nvSpPr>
          <p:cNvPr id="26" name="Прямоугольник 25"/>
          <p:cNvSpPr/>
          <p:nvPr/>
        </p:nvSpPr>
        <p:spPr>
          <a:xfrm>
            <a:off x="467544" y="2132856"/>
            <a:ext cx="1440160"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sym typeface="Symbol" pitchFamily="18" charset="2"/>
              </a:rPr>
              <a:t>происходит</a:t>
            </a:r>
            <a:endParaRPr lang="en-US" b="1" dirty="0">
              <a:solidFill>
                <a:srgbClr val="002060"/>
              </a:solidFill>
              <a:sym typeface="Symbol" pitchFamily="18" charset="2"/>
            </a:endParaRPr>
          </a:p>
        </p:txBody>
      </p:sp>
      <p:sp>
        <p:nvSpPr>
          <p:cNvPr id="28" name="Прямоугольник 27"/>
          <p:cNvSpPr/>
          <p:nvPr/>
        </p:nvSpPr>
        <p:spPr>
          <a:xfrm>
            <a:off x="2302560" y="2204864"/>
            <a:ext cx="2160000"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перемещение зарядов </a:t>
            </a:r>
            <a:r>
              <a:rPr lang="en-US" b="1" i="1" dirty="0">
                <a:solidFill>
                  <a:srgbClr val="002060"/>
                </a:solidFill>
                <a:latin typeface="Verdana" pitchFamily="34" charset="0"/>
                <a:sym typeface="Symbol" pitchFamily="18" charset="2"/>
              </a:rPr>
              <a:t>q</a:t>
            </a:r>
          </a:p>
        </p:txBody>
      </p:sp>
      <p:cxnSp>
        <p:nvCxnSpPr>
          <p:cNvPr id="30" name="Прямая со стрелкой 29"/>
          <p:cNvCxnSpPr>
            <a:endCxn id="28" idx="1"/>
          </p:cNvCxnSpPr>
          <p:nvPr/>
        </p:nvCxnSpPr>
        <p:spPr>
          <a:xfrm>
            <a:off x="1798504" y="2060848"/>
            <a:ext cx="504056" cy="432016"/>
          </a:xfrm>
          <a:prstGeom prst="bentConnector3">
            <a:avLst>
              <a:gd name="adj1" fmla="val -1651"/>
            </a:avLst>
          </a:prstGeom>
          <a:ln>
            <a:tailEnd type="arrow"/>
          </a:ln>
        </p:spPr>
        <p:style>
          <a:lnRef idx="3">
            <a:schemeClr val="accent1"/>
          </a:lnRef>
          <a:fillRef idx="0">
            <a:schemeClr val="accent1"/>
          </a:fillRef>
          <a:effectRef idx="2">
            <a:schemeClr val="accent1"/>
          </a:effectRef>
          <a:fontRef idx="minor">
            <a:schemeClr val="tx1"/>
          </a:fontRef>
        </p:style>
      </p:cxnSp>
      <p:sp>
        <p:nvSpPr>
          <p:cNvPr id="32" name="Стрелка вправо 31"/>
          <p:cNvSpPr/>
          <p:nvPr/>
        </p:nvSpPr>
        <p:spPr>
          <a:xfrm>
            <a:off x="569028" y="3810306"/>
            <a:ext cx="36004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Прямоугольник 34"/>
          <p:cNvSpPr/>
          <p:nvPr/>
        </p:nvSpPr>
        <p:spPr>
          <a:xfrm>
            <a:off x="2302560" y="2925008"/>
            <a:ext cx="2160000"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выравнивание потенциалов</a:t>
            </a:r>
            <a:endParaRPr lang="en-US" b="1" dirty="0">
              <a:solidFill>
                <a:srgbClr val="002060"/>
              </a:solidFill>
              <a:latin typeface="Verdana" pitchFamily="34" charset="0"/>
              <a:sym typeface="Symbol" pitchFamily="18" charset="2"/>
            </a:endParaRPr>
          </a:p>
        </p:txBody>
      </p:sp>
      <p:sp>
        <p:nvSpPr>
          <p:cNvPr id="52" name="Прямоугольник 51"/>
          <p:cNvSpPr/>
          <p:nvPr/>
        </p:nvSpPr>
        <p:spPr>
          <a:xfrm>
            <a:off x="482784" y="2924944"/>
            <a:ext cx="1440160"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sym typeface="Symbol" pitchFamily="18" charset="2"/>
              </a:rPr>
              <a:t>приводит к</a:t>
            </a:r>
            <a:endParaRPr lang="en-US" b="1" dirty="0">
              <a:solidFill>
                <a:srgbClr val="002060"/>
              </a:solidFill>
              <a:sym typeface="Symbol" pitchFamily="18" charset="2"/>
            </a:endParaRPr>
          </a:p>
        </p:txBody>
      </p:sp>
      <p:cxnSp>
        <p:nvCxnSpPr>
          <p:cNvPr id="53" name="Прямая со стрелкой 29"/>
          <p:cNvCxnSpPr>
            <a:endCxn id="35" idx="1"/>
          </p:cNvCxnSpPr>
          <p:nvPr/>
        </p:nvCxnSpPr>
        <p:spPr>
          <a:xfrm rot="16200000" flipH="1">
            <a:off x="1762484" y="2672932"/>
            <a:ext cx="720112" cy="360040"/>
          </a:xfrm>
          <a:prstGeom prst="bentConnector2">
            <a:avLst/>
          </a:prstGeom>
          <a:ln>
            <a:tailEnd type="arrow"/>
          </a:ln>
        </p:spPr>
        <p:style>
          <a:lnRef idx="3">
            <a:schemeClr val="accent1"/>
          </a:lnRef>
          <a:fillRef idx="0">
            <a:schemeClr val="accent1"/>
          </a:fillRef>
          <a:effectRef idx="2">
            <a:schemeClr val="accent1"/>
          </a:effectRef>
          <a:fontRef idx="minor">
            <a:schemeClr val="tx1"/>
          </a:fontRef>
        </p:style>
      </p:cxnSp>
      <p:sp>
        <p:nvSpPr>
          <p:cNvPr id="61" name="Прямоугольник 60"/>
          <p:cNvSpPr/>
          <p:nvPr/>
        </p:nvSpPr>
        <p:spPr>
          <a:xfrm>
            <a:off x="539552" y="4437112"/>
            <a:ext cx="8352928" cy="119675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Для существования постоянного тока необходимо наличие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в цепи устройства, способного создавать и поддерживать разность потенциалов за счет работы сил </a:t>
            </a:r>
            <a:r>
              <a:rPr lang="ru-RU" b="1" dirty="0" err="1">
                <a:solidFill>
                  <a:srgbClr val="002060"/>
                </a:solidFill>
                <a:latin typeface="Verdana" pitchFamily="34" charset="0"/>
                <a:sym typeface="Symbol" pitchFamily="18" charset="2"/>
              </a:rPr>
              <a:t>неэлектростатического</a:t>
            </a:r>
            <a:r>
              <a:rPr lang="ru-RU" b="1" dirty="0">
                <a:solidFill>
                  <a:srgbClr val="002060"/>
                </a:solidFill>
                <a:latin typeface="Verdana" pitchFamily="34" charset="0"/>
                <a:sym typeface="Symbol" pitchFamily="18" charset="2"/>
              </a:rPr>
              <a:t> происхождения</a:t>
            </a:r>
            <a:endParaRPr lang="en-US" b="1" dirty="0">
              <a:solidFill>
                <a:srgbClr val="002060"/>
              </a:solidFill>
              <a:latin typeface="Verdana" pitchFamily="34" charset="0"/>
              <a:sym typeface="Symbol" pitchFamily="18" charset="2"/>
            </a:endParaRPr>
          </a:p>
        </p:txBody>
      </p:sp>
      <p:sp>
        <p:nvSpPr>
          <p:cNvPr id="62" name="Прямоугольник 61"/>
          <p:cNvSpPr/>
          <p:nvPr/>
        </p:nvSpPr>
        <p:spPr>
          <a:xfrm>
            <a:off x="6372480" y="5207934"/>
            <a:ext cx="2520000" cy="43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Источник тока</a:t>
            </a:r>
            <a:endParaRPr lang="ru-RU" sz="1600" b="1" dirty="0">
              <a:solidFill>
                <a:srgbClr val="002060"/>
              </a:solidFill>
              <a:latin typeface="Verdana" pitchFamily="34" charset="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20" grpId="0"/>
      <p:bldP spid="24" grpId="0" animBg="1"/>
      <p:bldP spid="25" grpId="0" animBg="1"/>
      <p:bldP spid="26" grpId="0"/>
      <p:bldP spid="28" grpId="0" animBg="1"/>
      <p:bldP spid="32" grpId="0" animBg="1"/>
      <p:bldP spid="35" grpId="0" animBg="1"/>
      <p:bldP spid="52" grpId="0"/>
      <p:bldP spid="61" grpId="0" animBg="1"/>
      <p:bldP spid="6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ЭДС</a:t>
            </a:r>
          </a:p>
        </p:txBody>
      </p:sp>
      <p:sp>
        <p:nvSpPr>
          <p:cNvPr id="6" name="Прямоугольник 5"/>
          <p:cNvSpPr/>
          <p:nvPr/>
        </p:nvSpPr>
        <p:spPr>
          <a:xfrm>
            <a:off x="611560" y="2414136"/>
            <a:ext cx="2736000" cy="187212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b="1" dirty="0">
                <a:solidFill>
                  <a:srgbClr val="002060"/>
                </a:solidFill>
                <a:latin typeface="Verdana" pitchFamily="34" charset="0"/>
                <a:sym typeface="Symbol" pitchFamily="18" charset="2"/>
              </a:rPr>
              <a:t>Электродвижущая сила источника</a:t>
            </a:r>
          </a:p>
          <a:p>
            <a:pPr marL="0" lvl="1" indent="-273050" algn="ctr">
              <a:defRPr/>
            </a:pPr>
            <a:endParaRPr lang="ru-RU" b="1" dirty="0">
              <a:solidFill>
                <a:srgbClr val="002060"/>
              </a:solidFill>
              <a:latin typeface="Verdana" pitchFamily="34" charset="0"/>
              <a:sym typeface="Symbol" pitchFamily="18" charset="2"/>
            </a:endParaRPr>
          </a:p>
          <a:p>
            <a:pPr marL="0" lvl="1" indent="-273050" algn="ctr">
              <a:defRPr/>
            </a:pPr>
            <a:r>
              <a:rPr lang="ru-RU" b="1" dirty="0">
                <a:solidFill>
                  <a:srgbClr val="002060"/>
                </a:solidFill>
                <a:latin typeface="Verdana" pitchFamily="34" charset="0"/>
                <a:sym typeface="Symbol" pitchFamily="18" charset="2"/>
              </a:rPr>
              <a:t>(ЭДС)</a:t>
            </a:r>
            <a:endParaRPr lang="en-US" b="1" dirty="0">
              <a:solidFill>
                <a:srgbClr val="002060"/>
              </a:solidFill>
              <a:latin typeface="Verdana" pitchFamily="34" charset="0"/>
              <a:sym typeface="Symbol" pitchFamily="18" charset="2"/>
            </a:endParaRPr>
          </a:p>
        </p:txBody>
      </p:sp>
      <p:cxnSp>
        <p:nvCxnSpPr>
          <p:cNvPr id="18" name="Прямая соединительная линия 1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3421582" y="2414136"/>
            <a:ext cx="5365260" cy="864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sym typeface="Symbol" pitchFamily="18" charset="2"/>
              </a:rPr>
              <a:t>Физическая величина, </a:t>
            </a:r>
            <a:r>
              <a:rPr lang="ru-RU" b="1" dirty="0">
                <a:solidFill>
                  <a:srgbClr val="002060"/>
                </a:solidFill>
                <a:latin typeface="Verdana" pitchFamily="34" charset="0"/>
                <a:sym typeface="Symbol" pitchFamily="18" charset="2"/>
              </a:rPr>
              <a:t>характеризующая действие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сторонних сил в источниках тока</a:t>
            </a:r>
            <a:endParaRPr lang="en-US" b="1" dirty="0">
              <a:solidFill>
                <a:srgbClr val="002060"/>
              </a:solidFill>
              <a:latin typeface="Verdana" pitchFamily="34" charset="0"/>
              <a:sym typeface="Symbol" pitchFamily="18" charset="2"/>
            </a:endParaRPr>
          </a:p>
        </p:txBody>
      </p:sp>
      <p:graphicFrame>
        <p:nvGraphicFramePr>
          <p:cNvPr id="57347" name="Object 7"/>
          <p:cNvGraphicFramePr>
            <a:graphicFrameLocks noChangeAspect="1"/>
          </p:cNvGraphicFramePr>
          <p:nvPr/>
        </p:nvGraphicFramePr>
        <p:xfrm>
          <a:off x="587976" y="4725056"/>
          <a:ext cx="2879064" cy="1236967"/>
        </p:xfrm>
        <a:graphic>
          <a:graphicData uri="http://schemas.openxmlformats.org/presentationml/2006/ole">
            <mc:AlternateContent xmlns:mc="http://schemas.openxmlformats.org/markup-compatibility/2006">
              <mc:Choice xmlns:v="urn:schemas-microsoft-com:vml" Requires="v">
                <p:oleObj spid="_x0000_s194562" name="Формула" r:id="rId3" imgW="977760" imgH="419040" progId="Equation.3">
                  <p:embed/>
                </p:oleObj>
              </mc:Choice>
              <mc:Fallback>
                <p:oleObj name="Формула" r:id="rId3" imgW="977760" imgH="41904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976" y="4725056"/>
                        <a:ext cx="2879064" cy="1236967"/>
                      </a:xfrm>
                      <a:prstGeom prst="rect">
                        <a:avLst/>
                      </a:prstGeom>
                      <a:solidFill>
                        <a:schemeClr val="bg1"/>
                      </a:solidFill>
                      <a:ln w="9525">
                        <a:solidFill>
                          <a:schemeClr val="tx2"/>
                        </a:solidFill>
                        <a:miter lim="800000"/>
                        <a:headEnd/>
                        <a:tailEnd/>
                      </a:ln>
                    </p:spPr>
                  </p:pic>
                </p:oleObj>
              </mc:Fallback>
            </mc:AlternateContent>
          </a:graphicData>
        </a:graphic>
      </p:graphicFrame>
      <p:sp>
        <p:nvSpPr>
          <p:cNvPr id="22" name="Прямоугольник 21"/>
          <p:cNvSpPr/>
          <p:nvPr/>
        </p:nvSpPr>
        <p:spPr>
          <a:xfrm>
            <a:off x="3671392" y="4714884"/>
            <a:ext cx="5472608" cy="136815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lvl="1" indent="-174625">
              <a:spcBef>
                <a:spcPts val="600"/>
              </a:spcBef>
              <a:buFont typeface="Arial" pitchFamily="34" charset="0"/>
              <a:buChar char="•"/>
              <a:defRPr/>
            </a:pPr>
            <a:r>
              <a:rPr lang="ru-RU" b="1" dirty="0">
                <a:solidFill>
                  <a:srgbClr val="002060"/>
                </a:solidFill>
                <a:latin typeface="Verdana" pitchFamily="34" charset="0"/>
              </a:rPr>
              <a:t>химические реакции – </a:t>
            </a:r>
            <a:br>
              <a:rPr lang="ru-RU" b="1" dirty="0">
                <a:solidFill>
                  <a:srgbClr val="002060"/>
                </a:solidFill>
                <a:latin typeface="Verdana" pitchFamily="34" charset="0"/>
              </a:rPr>
            </a:br>
            <a:r>
              <a:rPr lang="ru-RU" b="1" dirty="0">
                <a:solidFill>
                  <a:srgbClr val="002060"/>
                </a:solidFill>
                <a:latin typeface="Verdana" pitchFamily="34" charset="0"/>
              </a:rPr>
              <a:t>разделение зарядов</a:t>
            </a:r>
          </a:p>
          <a:p>
            <a:pPr marL="174625" lvl="1" indent="-174625">
              <a:spcBef>
                <a:spcPts val="600"/>
              </a:spcBef>
              <a:buFont typeface="Arial" pitchFamily="34" charset="0"/>
              <a:buChar char="•"/>
              <a:defRPr/>
            </a:pPr>
            <a:r>
              <a:rPr lang="ru-RU" b="1" dirty="0">
                <a:solidFill>
                  <a:srgbClr val="002060"/>
                </a:solidFill>
                <a:latin typeface="Verdana" pitchFamily="34" charset="0"/>
              </a:rPr>
              <a:t>механические и магнитные силы</a:t>
            </a:r>
            <a:br>
              <a:rPr lang="ru-RU" b="1" dirty="0">
                <a:solidFill>
                  <a:srgbClr val="002060"/>
                </a:solidFill>
                <a:latin typeface="Verdana" pitchFamily="34" charset="0"/>
              </a:rPr>
            </a:br>
            <a:r>
              <a:rPr lang="ru-RU" b="1" dirty="0">
                <a:solidFill>
                  <a:srgbClr val="002060"/>
                </a:solidFill>
                <a:latin typeface="Verdana" pitchFamily="34" charset="0"/>
              </a:rPr>
              <a:t>(</a:t>
            </a:r>
            <a:r>
              <a:rPr lang="ru-RU" b="1" dirty="0" err="1">
                <a:solidFill>
                  <a:srgbClr val="002060"/>
                </a:solidFill>
                <a:latin typeface="Verdana" pitchFamily="34" charset="0"/>
              </a:rPr>
              <a:t>гидро</a:t>
            </a:r>
            <a:r>
              <a:rPr lang="ru-RU" b="1" dirty="0">
                <a:solidFill>
                  <a:srgbClr val="002060"/>
                </a:solidFill>
                <a:latin typeface="Verdana" pitchFamily="34" charset="0"/>
              </a:rPr>
              <a:t>- и газогенераторы)</a:t>
            </a:r>
            <a:endParaRPr lang="ru-RU" b="1" dirty="0">
              <a:solidFill>
                <a:srgbClr val="002060"/>
              </a:solidFill>
              <a:latin typeface="Verdana" pitchFamily="34" charset="0"/>
              <a:sym typeface="Symbol" pitchFamily="18" charset="2"/>
            </a:endParaRPr>
          </a:p>
        </p:txBody>
      </p:sp>
      <p:sp>
        <p:nvSpPr>
          <p:cNvPr id="28" name="Прямоугольник 27"/>
          <p:cNvSpPr/>
          <p:nvPr/>
        </p:nvSpPr>
        <p:spPr>
          <a:xfrm>
            <a:off x="3428992" y="3271392"/>
            <a:ext cx="5365260" cy="100013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sym typeface="Symbol" pitchFamily="18" charset="2"/>
              </a:rPr>
              <a:t>Численно равна </a:t>
            </a:r>
            <a:r>
              <a:rPr lang="ru-RU" b="1" dirty="0">
                <a:solidFill>
                  <a:srgbClr val="002060"/>
                </a:solidFill>
                <a:latin typeface="Verdana" pitchFamily="34" charset="0"/>
                <a:sym typeface="Symbol" pitchFamily="18" charset="2"/>
              </a:rPr>
              <a:t>работе сторонних сил </a:t>
            </a:r>
            <a:br>
              <a:rPr lang="en-US"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по перемещению единичного «+» </a:t>
            </a:r>
            <a:r>
              <a:rPr lang="en-US" b="1" i="1" dirty="0">
                <a:solidFill>
                  <a:srgbClr val="002060"/>
                </a:solidFill>
                <a:latin typeface="Verdana" pitchFamily="34" charset="0"/>
                <a:sym typeface="Symbol" pitchFamily="18" charset="2"/>
              </a:rPr>
              <a:t>q</a:t>
            </a:r>
            <a:r>
              <a:rPr lang="en-US" b="1" dirty="0">
                <a:solidFill>
                  <a:srgbClr val="002060"/>
                </a:solidFill>
                <a:latin typeface="Verdana" pitchFamily="34" charset="0"/>
                <a:sym typeface="Symbol" pitchFamily="18" charset="2"/>
              </a:rPr>
              <a:t> </a:t>
            </a:r>
            <a:br>
              <a:rPr lang="en-US"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по замкнутой цепи</a:t>
            </a:r>
            <a:endParaRPr lang="en-US" b="1" dirty="0">
              <a:solidFill>
                <a:srgbClr val="002060"/>
              </a:solidFill>
              <a:latin typeface="Verdana" pitchFamily="34" charset="0"/>
              <a:sym typeface="Symbol" pitchFamily="18" charset="2"/>
            </a:endParaRPr>
          </a:p>
        </p:txBody>
      </p:sp>
      <p:sp>
        <p:nvSpPr>
          <p:cNvPr id="29" name="Прямоугольник 28"/>
          <p:cNvSpPr/>
          <p:nvPr/>
        </p:nvSpPr>
        <p:spPr>
          <a:xfrm>
            <a:off x="612016" y="836712"/>
            <a:ext cx="4176000" cy="122413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Под действием сторонних сил заряды</a:t>
            </a:r>
            <a:r>
              <a:rPr lang="en-US" b="1" i="1" dirty="0">
                <a:solidFill>
                  <a:srgbClr val="002060"/>
                </a:solidFill>
                <a:latin typeface="Verdana" pitchFamily="34" charset="0"/>
                <a:sym typeface="Symbol" pitchFamily="18" charset="2"/>
              </a:rPr>
              <a:t> </a:t>
            </a:r>
            <a:r>
              <a:rPr lang="ru-RU" b="1" dirty="0">
                <a:solidFill>
                  <a:srgbClr val="002060"/>
                </a:solidFill>
                <a:latin typeface="Verdana" pitchFamily="34" charset="0"/>
                <a:sym typeface="Symbol" pitchFamily="18" charset="2"/>
              </a:rPr>
              <a:t>движутся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внутри источника тока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против сил ЭС поля</a:t>
            </a:r>
            <a:endParaRPr lang="en-US" b="1" dirty="0">
              <a:solidFill>
                <a:srgbClr val="002060"/>
              </a:solidFill>
              <a:latin typeface="Verdana" pitchFamily="34" charset="0"/>
              <a:sym typeface="Symbol" pitchFamily="18" charset="2"/>
            </a:endParaRPr>
          </a:p>
        </p:txBody>
      </p:sp>
      <p:sp>
        <p:nvSpPr>
          <p:cNvPr id="30" name="Прямоугольник 29"/>
          <p:cNvSpPr/>
          <p:nvPr/>
        </p:nvSpPr>
        <p:spPr>
          <a:xfrm>
            <a:off x="5286380" y="836904"/>
            <a:ext cx="3636000" cy="122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a:solidFill>
                  <a:srgbClr val="002060"/>
                </a:solidFill>
                <a:latin typeface="Verdana" pitchFamily="34" charset="0"/>
                <a:sym typeface="Symbol" pitchFamily="18" charset="2"/>
              </a:rPr>
              <a:t>в электрчиеской цепи поддерживается </a:t>
            </a:r>
            <a:r>
              <a:rPr lang="ru-RU" b="1" dirty="0">
                <a:solidFill>
                  <a:srgbClr val="002060"/>
                </a:solidFill>
                <a:latin typeface="Verdana" pitchFamily="34" charset="0"/>
                <a:sym typeface="Symbol"/>
              </a:rPr>
              <a:t></a:t>
            </a:r>
            <a:r>
              <a:rPr lang="el-GR" b="1">
                <a:solidFill>
                  <a:srgbClr val="002060"/>
                </a:solidFill>
                <a:latin typeface="Verdana" pitchFamily="34" charset="0"/>
                <a:sym typeface="Symbol"/>
              </a:rPr>
              <a:t>φ</a:t>
            </a:r>
            <a:r>
              <a:rPr lang="ru-RU" b="1">
                <a:solidFill>
                  <a:srgbClr val="002060"/>
                </a:solidFill>
                <a:latin typeface="Verdana" pitchFamily="34" charset="0"/>
                <a:sym typeface="Symbol" pitchFamily="18" charset="2"/>
              </a:rPr>
              <a:t> </a:t>
            </a:r>
            <a:br>
              <a:rPr lang="ru-RU" b="1">
                <a:solidFill>
                  <a:srgbClr val="002060"/>
                </a:solidFill>
                <a:latin typeface="Verdana" pitchFamily="34" charset="0"/>
                <a:sym typeface="Symbol" pitchFamily="18" charset="2"/>
              </a:rPr>
            </a:br>
            <a:r>
              <a:rPr lang="ru-RU" b="1">
                <a:solidFill>
                  <a:srgbClr val="002060"/>
                </a:solidFill>
                <a:latin typeface="Verdana" pitchFamily="34" charset="0"/>
                <a:sym typeface="Symbol" pitchFamily="18" charset="2"/>
              </a:rPr>
              <a:t>и в ней течет </a:t>
            </a:r>
            <a:r>
              <a:rPr lang="ru-RU" b="1" dirty="0">
                <a:solidFill>
                  <a:srgbClr val="002060"/>
                </a:solidFill>
                <a:latin typeface="Verdana" pitchFamily="34" charset="0"/>
                <a:sym typeface="Symbol" pitchFamily="18" charset="2"/>
              </a:rPr>
              <a:t>постоянный электрический ток</a:t>
            </a:r>
            <a:endParaRPr lang="en-US" b="1" dirty="0">
              <a:solidFill>
                <a:srgbClr val="002060"/>
              </a:solidFill>
              <a:latin typeface="Verdana" pitchFamily="34" charset="0"/>
              <a:sym typeface="Symbol" pitchFamily="18" charset="2"/>
            </a:endParaRPr>
          </a:p>
        </p:txBody>
      </p:sp>
      <p:sp>
        <p:nvSpPr>
          <p:cNvPr id="31" name="Стрелка вправо 30"/>
          <p:cNvSpPr/>
          <p:nvPr/>
        </p:nvSpPr>
        <p:spPr>
          <a:xfrm>
            <a:off x="4857752" y="1285860"/>
            <a:ext cx="36004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Прямоугольник 32"/>
          <p:cNvSpPr/>
          <p:nvPr/>
        </p:nvSpPr>
        <p:spPr>
          <a:xfrm>
            <a:off x="1259632" y="6165216"/>
            <a:ext cx="1584176" cy="461665"/>
          </a:xfrm>
          <a:prstGeom prst="rect">
            <a:avLst/>
          </a:prstGeom>
        </p:spPr>
        <p:txBody>
          <a:bodyPr wrap="square">
            <a:spAutoFit/>
          </a:bodyPr>
          <a:lstStyle/>
          <a:p>
            <a:pPr marL="0" lvl="1">
              <a:spcBef>
                <a:spcPts val="600"/>
              </a:spcBef>
              <a:buNone/>
            </a:pPr>
            <a:r>
              <a:rPr lang="en-US" sz="2400" b="1" dirty="0">
                <a:solidFill>
                  <a:srgbClr val="002060"/>
                </a:solidFill>
                <a:latin typeface="Verdana" pitchFamily="34" charset="0"/>
              </a:rPr>
              <a:t>[</a:t>
            </a:r>
            <a:r>
              <a:rPr lang="en-US" sz="2400" b="1" i="1" dirty="0">
                <a:solidFill>
                  <a:srgbClr val="002060"/>
                </a:solidFill>
                <a:latin typeface="Verdana" pitchFamily="34" charset="0"/>
                <a:sym typeface="Symbol"/>
              </a:rPr>
              <a:t></a:t>
            </a:r>
            <a:r>
              <a:rPr lang="en-US" sz="2400" b="1" dirty="0">
                <a:solidFill>
                  <a:srgbClr val="002060"/>
                </a:solidFill>
                <a:latin typeface="Verdana" pitchFamily="34" charset="0"/>
              </a:rPr>
              <a:t>]</a:t>
            </a:r>
            <a:r>
              <a:rPr lang="ru-RU" sz="2400" b="1" dirty="0">
                <a:solidFill>
                  <a:srgbClr val="002060"/>
                </a:solidFill>
                <a:latin typeface="Verdana" pitchFamily="34" charset="0"/>
              </a:rPr>
              <a:t> =</a:t>
            </a:r>
            <a:r>
              <a:rPr lang="en-US" sz="2400" b="1" dirty="0">
                <a:solidFill>
                  <a:srgbClr val="002060"/>
                </a:solidFill>
                <a:latin typeface="Verdana" pitchFamily="34" charset="0"/>
              </a:rPr>
              <a:t> </a:t>
            </a:r>
            <a:r>
              <a:rPr lang="ru-RU" sz="2400" b="1" dirty="0">
                <a:solidFill>
                  <a:srgbClr val="002060"/>
                </a:solidFill>
                <a:latin typeface="Verdana" pitchFamily="34" charset="0"/>
              </a:rPr>
              <a:t>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7347"/>
                                        </p:tgtEl>
                                        <p:attrNameLst>
                                          <p:attrName>style.visibility</p:attrName>
                                        </p:attrNameLst>
                                      </p:cBhvr>
                                      <p:to>
                                        <p:strVal val="visible"/>
                                      </p:to>
                                    </p:set>
                                    <p:animEffect transition="in" filter="fade">
                                      <p:cBhvr>
                                        <p:cTn id="36" dur="500"/>
                                        <p:tgtEl>
                                          <p:spTgt spid="5734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2" grpId="0"/>
      <p:bldP spid="28" grpId="0" animBg="1"/>
      <p:bldP spid="29" grpId="0" animBg="1"/>
      <p:bldP spid="30" grpId="0" animBg="1"/>
      <p:bldP spid="31" grpId="0" animBg="1"/>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dirty="0"/>
              <a:t>Электрическое напряжение</a:t>
            </a:r>
          </a:p>
        </p:txBody>
      </p:sp>
      <p:sp>
        <p:nvSpPr>
          <p:cNvPr id="11" name="Прямоугольник 10"/>
          <p:cNvSpPr/>
          <p:nvPr/>
        </p:nvSpPr>
        <p:spPr>
          <a:xfrm>
            <a:off x="501452" y="764704"/>
            <a:ext cx="1152128"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ru-RU" b="1" dirty="0">
                <a:solidFill>
                  <a:srgbClr val="002060"/>
                </a:solidFill>
                <a:latin typeface="Verdana" pitchFamily="34" charset="0"/>
                <a:sym typeface="Symbol" pitchFamily="18" charset="2"/>
              </a:rPr>
              <a:t>Итак,</a:t>
            </a:r>
          </a:p>
        </p:txBody>
      </p:sp>
      <p:sp>
        <p:nvSpPr>
          <p:cNvPr id="15" name="Стрелка вправо 14"/>
          <p:cNvSpPr/>
          <p:nvPr/>
        </p:nvSpPr>
        <p:spPr>
          <a:xfrm>
            <a:off x="179512" y="501317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6" name="Object 7"/>
          <p:cNvGraphicFramePr>
            <a:graphicFrameLocks noChangeAspect="1"/>
          </p:cNvGraphicFramePr>
          <p:nvPr/>
        </p:nvGraphicFramePr>
        <p:xfrm>
          <a:off x="611560" y="3284984"/>
          <a:ext cx="3798887" cy="647700"/>
        </p:xfrm>
        <a:graphic>
          <a:graphicData uri="http://schemas.openxmlformats.org/presentationml/2006/ole">
            <mc:AlternateContent xmlns:mc="http://schemas.openxmlformats.org/markup-compatibility/2006">
              <mc:Choice xmlns:v="urn:schemas-microsoft-com:vml" Requires="v">
                <p:oleObj spid="_x0000_s316419" name="Формула" r:id="rId3" imgW="1269720" imgH="215640" progId="Equation.3">
                  <p:embed/>
                </p:oleObj>
              </mc:Choice>
              <mc:Fallback>
                <p:oleObj name="Формула" r:id="rId3" imgW="1269720" imgH="21564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284984"/>
                        <a:ext cx="3798887" cy="6477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17" name="Прямоугольник 16"/>
          <p:cNvSpPr/>
          <p:nvPr/>
        </p:nvSpPr>
        <p:spPr>
          <a:xfrm>
            <a:off x="3919736" y="4869160"/>
            <a:ext cx="4968000" cy="648072"/>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Напряжение на участке цепи 1-2</a:t>
            </a:r>
          </a:p>
        </p:txBody>
      </p:sp>
      <p:cxnSp>
        <p:nvCxnSpPr>
          <p:cNvPr id="18" name="Прямая соединительная линия 1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194565" name="Object 7"/>
          <p:cNvGraphicFramePr>
            <a:graphicFrameLocks noChangeAspect="1"/>
          </p:cNvGraphicFramePr>
          <p:nvPr/>
        </p:nvGraphicFramePr>
        <p:xfrm>
          <a:off x="3779912" y="2564904"/>
          <a:ext cx="1837095" cy="648000"/>
        </p:xfrm>
        <a:graphic>
          <a:graphicData uri="http://schemas.openxmlformats.org/presentationml/2006/ole">
            <mc:AlternateContent xmlns:mc="http://schemas.openxmlformats.org/markup-compatibility/2006">
              <mc:Choice xmlns:v="urn:schemas-microsoft-com:vml" Requires="v">
                <p:oleObj spid="_x0000_s316420" name="Формула" r:id="rId5" imgW="647640" imgH="228600" progId="Equation.3">
                  <p:embed/>
                </p:oleObj>
              </mc:Choice>
              <mc:Fallback>
                <p:oleObj name="Формула" r:id="rId5" imgW="647640" imgH="2286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912" y="2564904"/>
                        <a:ext cx="1837095" cy="648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194566" name="Object 7"/>
          <p:cNvGraphicFramePr>
            <a:graphicFrameLocks noChangeAspect="1"/>
          </p:cNvGraphicFramePr>
          <p:nvPr/>
        </p:nvGraphicFramePr>
        <p:xfrm>
          <a:off x="611560" y="2564904"/>
          <a:ext cx="2739582" cy="648000"/>
        </p:xfrm>
        <a:graphic>
          <a:graphicData uri="http://schemas.openxmlformats.org/presentationml/2006/ole">
            <mc:AlternateContent xmlns:mc="http://schemas.openxmlformats.org/markup-compatibility/2006">
              <mc:Choice xmlns:v="urn:schemas-microsoft-com:vml" Requires="v">
                <p:oleObj spid="_x0000_s316421" name="Формула" r:id="rId7" imgW="1015920" imgH="241200" progId="Equation.3">
                  <p:embed/>
                </p:oleObj>
              </mc:Choice>
              <mc:Fallback>
                <p:oleObj name="Формула" r:id="rId7" imgW="1015920" imgH="2412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560" y="2564904"/>
                        <a:ext cx="2739582" cy="648000"/>
                      </a:xfrm>
                      <a:prstGeom prst="rect">
                        <a:avLst/>
                      </a:prstGeom>
                      <a:solidFill>
                        <a:schemeClr val="bg1"/>
                      </a:solidFill>
                      <a:ln w="9525">
                        <a:solidFill>
                          <a:schemeClr val="tx2"/>
                        </a:solidFill>
                        <a:miter lim="800000"/>
                        <a:headEnd/>
                        <a:tailEnd/>
                      </a:ln>
                    </p:spPr>
                  </p:pic>
                </p:oleObj>
              </mc:Fallback>
            </mc:AlternateContent>
          </a:graphicData>
        </a:graphic>
      </p:graphicFrame>
      <p:pic>
        <p:nvPicPr>
          <p:cNvPr id="194567" name="Picture 7"/>
          <p:cNvPicPr>
            <a:picLocks noChangeAspect="1" noChangeArrowheads="1"/>
          </p:cNvPicPr>
          <p:nvPr/>
        </p:nvPicPr>
        <p:blipFill>
          <a:blip r:embed="rId9" cstate="print"/>
          <a:srcRect l="8247" r="14779" b="26365"/>
          <a:stretch>
            <a:fillRect/>
          </a:stretch>
        </p:blipFill>
        <p:spPr bwMode="auto">
          <a:xfrm>
            <a:off x="5877720" y="1484784"/>
            <a:ext cx="3014760" cy="3230100"/>
          </a:xfrm>
          <a:prstGeom prst="rect">
            <a:avLst/>
          </a:prstGeom>
          <a:noFill/>
          <a:ln w="9525">
            <a:noFill/>
            <a:miter lim="800000"/>
            <a:headEnd/>
            <a:tailEnd/>
          </a:ln>
        </p:spPr>
      </p:pic>
      <p:sp>
        <p:nvSpPr>
          <p:cNvPr id="32" name="Прямоугольник 31"/>
          <p:cNvSpPr/>
          <p:nvPr/>
        </p:nvSpPr>
        <p:spPr>
          <a:xfrm>
            <a:off x="1403648" y="764704"/>
            <a:ext cx="7344816" cy="9361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При перемещении заряда</a:t>
            </a:r>
            <a:r>
              <a:rPr lang="en-US" b="1" dirty="0">
                <a:solidFill>
                  <a:srgbClr val="002060"/>
                </a:solidFill>
                <a:latin typeface="Verdana" pitchFamily="34" charset="0"/>
                <a:sym typeface="Symbol" pitchFamily="18" charset="2"/>
              </a:rPr>
              <a:t> </a:t>
            </a:r>
            <a:r>
              <a:rPr lang="ru-RU" b="1" dirty="0">
                <a:solidFill>
                  <a:srgbClr val="002060"/>
                </a:solidFill>
                <a:latin typeface="Verdana" pitchFamily="34" charset="0"/>
                <a:sym typeface="Symbol" pitchFamily="18" charset="2"/>
              </a:rPr>
              <a:t>по замкнутой цепи работу совершают как </a:t>
            </a:r>
            <a:r>
              <a:rPr lang="ru-RU" b="1" dirty="0">
                <a:solidFill>
                  <a:schemeClr val="accent2">
                    <a:lumMod val="50000"/>
                  </a:schemeClr>
                </a:solidFill>
                <a:latin typeface="Verdana" pitchFamily="34" charset="0"/>
                <a:sym typeface="Symbol" pitchFamily="18" charset="2"/>
              </a:rPr>
              <a:t>электростатические</a:t>
            </a:r>
            <a:r>
              <a:rPr lang="ru-RU" b="1" dirty="0">
                <a:solidFill>
                  <a:srgbClr val="002060"/>
                </a:solidFill>
                <a:latin typeface="Verdana" pitchFamily="34" charset="0"/>
                <a:sym typeface="Symbol" pitchFamily="18" charset="2"/>
              </a:rPr>
              <a:t> (кулоновские), так и </a:t>
            </a:r>
            <a:r>
              <a:rPr lang="ru-RU" b="1" dirty="0">
                <a:solidFill>
                  <a:schemeClr val="accent2">
                    <a:lumMod val="50000"/>
                  </a:schemeClr>
                </a:solidFill>
                <a:latin typeface="Verdana" pitchFamily="34" charset="0"/>
                <a:sym typeface="Symbol" pitchFamily="18" charset="2"/>
              </a:rPr>
              <a:t>сторонние</a:t>
            </a:r>
            <a:r>
              <a:rPr lang="ru-RU" b="1" dirty="0">
                <a:solidFill>
                  <a:srgbClr val="002060"/>
                </a:solidFill>
                <a:latin typeface="Verdana" pitchFamily="34" charset="0"/>
                <a:sym typeface="Symbol" pitchFamily="18" charset="2"/>
              </a:rPr>
              <a:t> силы</a:t>
            </a:r>
            <a:r>
              <a:rPr lang="en-US" b="1" dirty="0">
                <a:solidFill>
                  <a:srgbClr val="002060"/>
                </a:solidFill>
                <a:latin typeface="Verdana" pitchFamily="34" charset="0"/>
                <a:sym typeface="Symbol" pitchFamily="18" charset="2"/>
              </a:rPr>
              <a:t> </a:t>
            </a:r>
            <a:endParaRPr lang="ru-RU" b="1" dirty="0">
              <a:solidFill>
                <a:srgbClr val="002060"/>
              </a:solidFill>
              <a:latin typeface="Verdana" pitchFamily="34" charset="0"/>
              <a:sym typeface="Symbol" pitchFamily="18" charset="2"/>
            </a:endParaRPr>
          </a:p>
        </p:txBody>
      </p:sp>
      <p:graphicFrame>
        <p:nvGraphicFramePr>
          <p:cNvPr id="316422" name="Object 6"/>
          <p:cNvGraphicFramePr>
            <a:graphicFrameLocks noChangeAspect="1"/>
          </p:cNvGraphicFramePr>
          <p:nvPr/>
        </p:nvGraphicFramePr>
        <p:xfrm>
          <a:off x="611560" y="4077072"/>
          <a:ext cx="1760351" cy="648000"/>
        </p:xfrm>
        <a:graphic>
          <a:graphicData uri="http://schemas.openxmlformats.org/presentationml/2006/ole">
            <mc:AlternateContent xmlns:mc="http://schemas.openxmlformats.org/markup-compatibility/2006">
              <mc:Choice xmlns:v="urn:schemas-microsoft-com:vml" Requires="v">
                <p:oleObj spid="_x0000_s316422" name="Формула" r:id="rId10" imgW="583920" imgH="215640" progId="Equation.3">
                  <p:embed/>
                </p:oleObj>
              </mc:Choice>
              <mc:Fallback>
                <p:oleObj name="Формула" r:id="rId10" imgW="583920" imgH="215640" progId="Equation.3">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560" y="4077072"/>
                        <a:ext cx="1760351" cy="648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34" name="Object 7"/>
          <p:cNvGraphicFramePr>
            <a:graphicFrameLocks noChangeAspect="1"/>
          </p:cNvGraphicFramePr>
          <p:nvPr/>
        </p:nvGraphicFramePr>
        <p:xfrm>
          <a:off x="611560" y="4869160"/>
          <a:ext cx="3312000" cy="648000"/>
        </p:xfrm>
        <a:graphic>
          <a:graphicData uri="http://schemas.openxmlformats.org/presentationml/2006/ole">
            <mc:AlternateContent xmlns:mc="http://schemas.openxmlformats.org/markup-compatibility/2006">
              <mc:Choice xmlns:v="urn:schemas-microsoft-com:vml" Requires="v">
                <p:oleObj spid="_x0000_s316423" name="Формула" r:id="rId12" imgW="1117440" imgH="215640" progId="Equation.3">
                  <p:embed/>
                </p:oleObj>
              </mc:Choice>
              <mc:Fallback>
                <p:oleObj name="Формула" r:id="rId12" imgW="1117440" imgH="215640" progId="Equation.3">
                  <p:embed/>
                  <p:pic>
                    <p:nvPicPr>
                      <p:cNvPr id="0"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1560" y="4869160"/>
                        <a:ext cx="3312000" cy="648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316426" name="Object 10"/>
          <p:cNvGraphicFramePr>
            <a:graphicFrameLocks noChangeAspect="1"/>
          </p:cNvGraphicFramePr>
          <p:nvPr/>
        </p:nvGraphicFramePr>
        <p:xfrm>
          <a:off x="2411760" y="1700808"/>
          <a:ext cx="2363868" cy="648000"/>
        </p:xfrm>
        <a:graphic>
          <a:graphicData uri="http://schemas.openxmlformats.org/presentationml/2006/ole">
            <mc:AlternateContent xmlns:mc="http://schemas.openxmlformats.org/markup-compatibility/2006">
              <mc:Choice xmlns:v="urn:schemas-microsoft-com:vml" Requires="v">
                <p:oleObj spid="_x0000_s316426" name="Формула" r:id="rId14" imgW="876240" imgH="241200" progId="Equation.3">
                  <p:embed/>
                </p:oleObj>
              </mc:Choice>
              <mc:Fallback>
                <p:oleObj name="Формула" r:id="rId14" imgW="876240" imgH="241200" progId="Equation.3">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1760" y="1700808"/>
                        <a:ext cx="2363868" cy="648000"/>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23" name="Прямая со стрелкой 22"/>
          <p:cNvCxnSpPr/>
          <p:nvPr/>
        </p:nvCxnSpPr>
        <p:spPr>
          <a:xfrm rot="10800000" flipV="1">
            <a:off x="1403648" y="2204864"/>
            <a:ext cx="1872208" cy="504056"/>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rot="5400000">
            <a:off x="3995936" y="2492896"/>
            <a:ext cx="576064" cy="158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6" name="Прямоугольник 45"/>
          <p:cNvSpPr/>
          <p:nvPr/>
        </p:nvSpPr>
        <p:spPr>
          <a:xfrm>
            <a:off x="611560" y="5515422"/>
            <a:ext cx="8280000" cy="115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rPr>
              <a:t>физическая величина, определяемая</a:t>
            </a:r>
            <a:r>
              <a:rPr lang="ru-RU" b="1" dirty="0">
                <a:solidFill>
                  <a:srgbClr val="002060"/>
                </a:solidFill>
                <a:latin typeface="Verdana" pitchFamily="34" charset="0"/>
              </a:rPr>
              <a:t> работой, совершаемой суммарным полем электростатических (кулоновских) </a:t>
            </a:r>
            <a:br>
              <a:rPr lang="ru-RU" b="1" dirty="0">
                <a:solidFill>
                  <a:srgbClr val="002060"/>
                </a:solidFill>
                <a:latin typeface="Verdana" pitchFamily="34" charset="0"/>
              </a:rPr>
            </a:br>
            <a:r>
              <a:rPr lang="ru-RU" b="1" dirty="0">
                <a:solidFill>
                  <a:srgbClr val="002060"/>
                </a:solidFill>
                <a:latin typeface="Verdana" pitchFamily="34" charset="0"/>
              </a:rPr>
              <a:t>и сторонних сил при перемещении единичного «+» заряда на данном участке цепи</a:t>
            </a:r>
            <a:endParaRPr lang="ru-RU" b="1" dirty="0">
              <a:solidFill>
                <a:srgbClr val="002060"/>
              </a:solidFill>
              <a:latin typeface="Verdana" pitchFamily="34" charset="0"/>
              <a:sym typeface="Symbol" pitchFamily="18" charset="2"/>
            </a:endParaRPr>
          </a:p>
        </p:txBody>
      </p:sp>
      <p:cxnSp>
        <p:nvCxnSpPr>
          <p:cNvPr id="52" name="Прямая со стрелкой 51"/>
          <p:cNvCxnSpPr/>
          <p:nvPr/>
        </p:nvCxnSpPr>
        <p:spPr>
          <a:xfrm rot="5400000">
            <a:off x="881616" y="4023040"/>
            <a:ext cx="4680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567"/>
                                        </p:tgtEl>
                                        <p:attrNameLst>
                                          <p:attrName>style.visibility</p:attrName>
                                        </p:attrNameLst>
                                      </p:cBhvr>
                                      <p:to>
                                        <p:strVal val="visible"/>
                                      </p:to>
                                    </p:set>
                                    <p:animEffect transition="in" filter="fade">
                                      <p:cBhvr>
                                        <p:cTn id="7" dur="500"/>
                                        <p:tgtEl>
                                          <p:spTgt spid="19456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16426"/>
                                        </p:tgtEl>
                                        <p:attrNameLst>
                                          <p:attrName>style.visibility</p:attrName>
                                        </p:attrNameLst>
                                      </p:cBhvr>
                                      <p:to>
                                        <p:strVal val="visible"/>
                                      </p:to>
                                    </p:set>
                                    <p:animEffect transition="in" filter="fade">
                                      <p:cBhvr>
                                        <p:cTn id="21" dur="500"/>
                                        <p:tgtEl>
                                          <p:spTgt spid="316426"/>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up)">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4566"/>
                                        </p:tgtEl>
                                        <p:attrNameLst>
                                          <p:attrName>style.visibility</p:attrName>
                                        </p:attrNameLst>
                                      </p:cBhvr>
                                      <p:to>
                                        <p:strVal val="visible"/>
                                      </p:to>
                                    </p:set>
                                    <p:animEffect transition="in" filter="fade">
                                      <p:cBhvr>
                                        <p:cTn id="30" dur="500"/>
                                        <p:tgtEl>
                                          <p:spTgt spid="194566"/>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4565"/>
                                        </p:tgtEl>
                                        <p:attrNameLst>
                                          <p:attrName>style.visibility</p:attrName>
                                        </p:attrNameLst>
                                      </p:cBhvr>
                                      <p:to>
                                        <p:strVal val="visible"/>
                                      </p:to>
                                    </p:set>
                                    <p:animEffect transition="in" filter="fade">
                                      <p:cBhvr>
                                        <p:cTn id="39" dur="500"/>
                                        <p:tgtEl>
                                          <p:spTgt spid="19456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up)">
                                      <p:cBhvr>
                                        <p:cTn id="48" dur="500"/>
                                        <p:tgtEl>
                                          <p:spTgt spid="5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16422"/>
                                        </p:tgtEl>
                                        <p:attrNameLst>
                                          <p:attrName>style.visibility</p:attrName>
                                        </p:attrNameLst>
                                      </p:cBhvr>
                                      <p:to>
                                        <p:strVal val="visible"/>
                                      </p:to>
                                    </p:set>
                                    <p:animEffect transition="in" filter="fade">
                                      <p:cBhvr>
                                        <p:cTn id="53" dur="500"/>
                                        <p:tgtEl>
                                          <p:spTgt spid="316422"/>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7" grpId="0" animBg="1"/>
      <p:bldP spid="32" grpId="0"/>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Аккумуляторы</a:t>
            </a:r>
          </a:p>
        </p:txBody>
      </p:sp>
      <p:pic>
        <p:nvPicPr>
          <p:cNvPr id="317442" name="Picture 2"/>
          <p:cNvPicPr>
            <a:picLocks noChangeAspect="1" noChangeArrowheads="1"/>
          </p:cNvPicPr>
          <p:nvPr/>
        </p:nvPicPr>
        <p:blipFill>
          <a:blip r:embed="rId3" cstate="print"/>
          <a:srcRect/>
          <a:stretch>
            <a:fillRect/>
          </a:stretch>
        </p:blipFill>
        <p:spPr bwMode="auto">
          <a:xfrm>
            <a:off x="4729733" y="3717032"/>
            <a:ext cx="1771101" cy="1944216"/>
          </a:xfrm>
          <a:prstGeom prst="rect">
            <a:avLst/>
          </a:prstGeom>
          <a:noFill/>
          <a:ln w="9525">
            <a:noFill/>
            <a:miter lim="800000"/>
            <a:headEnd/>
            <a:tailEnd/>
          </a:ln>
        </p:spPr>
      </p:pic>
      <p:pic>
        <p:nvPicPr>
          <p:cNvPr id="317443" name="Picture 3"/>
          <p:cNvPicPr>
            <a:picLocks noChangeAspect="1" noChangeArrowheads="1"/>
          </p:cNvPicPr>
          <p:nvPr/>
        </p:nvPicPr>
        <p:blipFill>
          <a:blip r:embed="rId4" cstate="print"/>
          <a:srcRect/>
          <a:stretch>
            <a:fillRect/>
          </a:stretch>
        </p:blipFill>
        <p:spPr bwMode="auto">
          <a:xfrm>
            <a:off x="322387" y="3717031"/>
            <a:ext cx="1770905" cy="1944000"/>
          </a:xfrm>
          <a:prstGeom prst="rect">
            <a:avLst/>
          </a:prstGeom>
          <a:noFill/>
          <a:ln w="9525">
            <a:noFill/>
            <a:miter lim="800000"/>
            <a:headEnd/>
            <a:tailEnd/>
          </a:ln>
        </p:spPr>
      </p:pic>
      <p:sp>
        <p:nvSpPr>
          <p:cNvPr id="6" name="Прямоугольник 5"/>
          <p:cNvSpPr/>
          <p:nvPr/>
        </p:nvSpPr>
        <p:spPr>
          <a:xfrm>
            <a:off x="615752" y="783754"/>
            <a:ext cx="2232000" cy="864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Электрический аккумулятор</a:t>
            </a:r>
          </a:p>
        </p:txBody>
      </p:sp>
      <p:sp>
        <p:nvSpPr>
          <p:cNvPr id="7" name="Прямоугольник 6"/>
          <p:cNvSpPr/>
          <p:nvPr/>
        </p:nvSpPr>
        <p:spPr>
          <a:xfrm>
            <a:off x="2987824" y="764704"/>
            <a:ext cx="6047976"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химический источник тока многоразового действия (химические </a:t>
            </a:r>
            <a:r>
              <a:rPr lang="ru-RU" b="1">
                <a:solidFill>
                  <a:srgbClr val="002060"/>
                </a:solidFill>
                <a:latin typeface="Verdana" pitchFamily="34" charset="0"/>
                <a:sym typeface="Symbol" pitchFamily="18" charset="2"/>
              </a:rPr>
              <a:t>реакции в </a:t>
            </a:r>
            <a:r>
              <a:rPr lang="ru-RU" b="1" dirty="0">
                <a:solidFill>
                  <a:srgbClr val="002060"/>
                </a:solidFill>
                <a:latin typeface="Verdana" pitchFamily="34" charset="0"/>
                <a:sym typeface="Symbol" pitchFamily="18" charset="2"/>
              </a:rPr>
              <a:t>них многократно обратимы)</a:t>
            </a:r>
          </a:p>
        </p:txBody>
      </p:sp>
      <p:sp>
        <p:nvSpPr>
          <p:cNvPr id="8" name="Прямоугольник 7"/>
          <p:cNvSpPr/>
          <p:nvPr/>
        </p:nvSpPr>
        <p:spPr>
          <a:xfrm>
            <a:off x="2050579" y="3717032"/>
            <a:ext cx="2737445" cy="187220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sz="1600" b="1" dirty="0">
                <a:solidFill>
                  <a:srgbClr val="002060"/>
                </a:solidFill>
                <a:latin typeface="Verdana" pitchFamily="34" charset="0"/>
                <a:ea typeface="Verdana" pitchFamily="34" charset="0"/>
                <a:cs typeface="Verdana" pitchFamily="34" charset="0"/>
                <a:sym typeface="Symbol" pitchFamily="18" charset="2"/>
              </a:rPr>
              <a:t>По мере исчерпания химической энергии напряжение и ток падают, аккумулятор перестаёт</a:t>
            </a:r>
            <a:br>
              <a:rPr lang="ru-RU" sz="1600" b="1" dirty="0">
                <a:solidFill>
                  <a:srgbClr val="002060"/>
                </a:solidFill>
                <a:latin typeface="Verdana" pitchFamily="34" charset="0"/>
                <a:ea typeface="Verdana" pitchFamily="34" charset="0"/>
                <a:cs typeface="Verdana" pitchFamily="34" charset="0"/>
                <a:sym typeface="Symbol" pitchFamily="18" charset="2"/>
              </a:rPr>
            </a:br>
            <a:r>
              <a:rPr lang="ru-RU" sz="1600" b="1" dirty="0">
                <a:solidFill>
                  <a:srgbClr val="002060"/>
                </a:solidFill>
                <a:latin typeface="Verdana" pitchFamily="34" charset="0"/>
                <a:ea typeface="Verdana" pitchFamily="34" charset="0"/>
                <a:cs typeface="Verdana" pitchFamily="34" charset="0"/>
                <a:sym typeface="Symbol" pitchFamily="18" charset="2"/>
              </a:rPr>
              <a:t>действовать</a:t>
            </a:r>
          </a:p>
        </p:txBody>
      </p:sp>
      <p:cxnSp>
        <p:nvCxnSpPr>
          <p:cNvPr id="9" name="Прямая соединительная линия 8"/>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0" name="Прямоугольник 9"/>
          <p:cNvSpPr/>
          <p:nvPr/>
        </p:nvSpPr>
        <p:spPr>
          <a:xfrm>
            <a:off x="611560" y="1988840"/>
            <a:ext cx="6228000" cy="72008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chemeClr val="accent2">
                    <a:lumMod val="50000"/>
                  </a:schemeClr>
                </a:solidFill>
                <a:latin typeface="Verdana" pitchFamily="34" charset="0"/>
                <a:sym typeface="Symbol" pitchFamily="18" charset="2"/>
              </a:rPr>
              <a:t>Используются </a:t>
            </a:r>
            <a:r>
              <a:rPr lang="ru-RU" b="1" dirty="0">
                <a:solidFill>
                  <a:srgbClr val="002060"/>
                </a:solidFill>
                <a:latin typeface="Verdana" pitchFamily="34" charset="0"/>
                <a:sym typeface="Symbol" pitchFamily="18" charset="2"/>
              </a:rPr>
              <a:t>для</a:t>
            </a:r>
            <a:r>
              <a:rPr lang="ru-RU" b="1" dirty="0">
                <a:solidFill>
                  <a:schemeClr val="accent2">
                    <a:lumMod val="50000"/>
                  </a:schemeClr>
                </a:solidFill>
                <a:latin typeface="Verdana" pitchFamily="34" charset="0"/>
                <a:sym typeface="Symbol" pitchFamily="18" charset="2"/>
              </a:rPr>
              <a:t> </a:t>
            </a:r>
            <a:r>
              <a:rPr lang="ru-RU" b="1" dirty="0">
                <a:solidFill>
                  <a:srgbClr val="002060"/>
                </a:solidFill>
                <a:latin typeface="Verdana" pitchFamily="34" charset="0"/>
                <a:sym typeface="Symbol" pitchFamily="18" charset="2"/>
              </a:rPr>
              <a:t>накопления энергии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и автономного питания </a:t>
            </a:r>
            <a:r>
              <a:rPr lang="ru-RU" b="1">
                <a:solidFill>
                  <a:srgbClr val="002060"/>
                </a:solidFill>
                <a:latin typeface="Verdana" pitchFamily="34" charset="0"/>
                <a:sym typeface="Symbol" pitchFamily="18" charset="2"/>
              </a:rPr>
              <a:t>различных устройств</a:t>
            </a:r>
            <a:r>
              <a:rPr lang="ru-RU">
                <a:solidFill>
                  <a:srgbClr val="002060"/>
                </a:solidFill>
                <a:latin typeface="Verdana" pitchFamily="34" charset="0"/>
                <a:sym typeface="Symbol" pitchFamily="18" charset="2"/>
              </a:rPr>
              <a:t> </a:t>
            </a:r>
            <a:endParaRPr lang="ru-RU" dirty="0">
              <a:solidFill>
                <a:srgbClr val="002060"/>
              </a:solidFill>
              <a:latin typeface="Verdana" pitchFamily="34" charset="0"/>
              <a:sym typeface="Symbol" pitchFamily="18" charset="2"/>
            </a:endParaRPr>
          </a:p>
        </p:txBody>
      </p:sp>
      <p:sp>
        <p:nvSpPr>
          <p:cNvPr id="11" name="Прямоугольник 10"/>
          <p:cNvSpPr/>
          <p:nvPr/>
        </p:nvSpPr>
        <p:spPr>
          <a:xfrm>
            <a:off x="2987824" y="1556792"/>
            <a:ext cx="5832648"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sz="1600" b="1" dirty="0">
                <a:solidFill>
                  <a:srgbClr val="002060"/>
                </a:solidFill>
                <a:latin typeface="Verdana" pitchFamily="34" charset="0"/>
                <a:sym typeface="Symbol" pitchFamily="18" charset="2"/>
              </a:rPr>
              <a:t>в отличие от гальванического элемента</a:t>
            </a:r>
          </a:p>
        </p:txBody>
      </p:sp>
      <p:sp>
        <p:nvSpPr>
          <p:cNvPr id="12" name="Прямоугольник 11"/>
          <p:cNvSpPr/>
          <p:nvPr/>
        </p:nvSpPr>
        <p:spPr>
          <a:xfrm>
            <a:off x="547489" y="2780928"/>
            <a:ext cx="8676456"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sz="1700" b="1" dirty="0">
                <a:solidFill>
                  <a:schemeClr val="accent2">
                    <a:lumMod val="50000"/>
                  </a:schemeClr>
                </a:solidFill>
                <a:latin typeface="Verdana" pitchFamily="34" charset="0"/>
                <a:ea typeface="Verdana" pitchFamily="34" charset="0"/>
                <a:cs typeface="Verdana" pitchFamily="34" charset="0"/>
                <a:sym typeface="Symbol" pitchFamily="18" charset="2"/>
              </a:rPr>
              <a:t>Принцип действия </a:t>
            </a:r>
            <a:r>
              <a:rPr lang="ru-RU" sz="1700" b="1" dirty="0">
                <a:solidFill>
                  <a:srgbClr val="002060"/>
                </a:solidFill>
                <a:latin typeface="Verdana" pitchFamily="34" charset="0"/>
                <a:ea typeface="Verdana" pitchFamily="34" charset="0"/>
                <a:cs typeface="Verdana" pitchFamily="34" charset="0"/>
                <a:sym typeface="Symbol" pitchFamily="18" charset="2"/>
              </a:rPr>
              <a:t>основан на обратимости химической реакции</a:t>
            </a:r>
          </a:p>
        </p:txBody>
      </p:sp>
      <p:sp>
        <p:nvSpPr>
          <p:cNvPr id="17" name="Прямоугольник 16"/>
          <p:cNvSpPr/>
          <p:nvPr/>
        </p:nvSpPr>
        <p:spPr>
          <a:xfrm>
            <a:off x="3635896" y="6000768"/>
            <a:ext cx="5112568"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sz="1600" b="1" dirty="0">
                <a:solidFill>
                  <a:srgbClr val="002060"/>
                </a:solidFill>
                <a:latin typeface="Verdana" pitchFamily="34" charset="0"/>
                <a:sym typeface="Symbol" pitchFamily="18" charset="2"/>
              </a:rPr>
              <a:t>Характеристики </a:t>
            </a:r>
            <a:r>
              <a:rPr lang="ru-RU" sz="1600" b="1">
                <a:solidFill>
                  <a:srgbClr val="002060"/>
                </a:solidFill>
                <a:latin typeface="Verdana" pitchFamily="34" charset="0"/>
                <a:sym typeface="Symbol" pitchFamily="18" charset="2"/>
              </a:rPr>
              <a:t>аккумулятора </a:t>
            </a:r>
            <a:br>
              <a:rPr lang="ru-RU" sz="1600" b="1">
                <a:solidFill>
                  <a:srgbClr val="002060"/>
                </a:solidFill>
                <a:latin typeface="Verdana" pitchFamily="34" charset="0"/>
                <a:sym typeface="Symbol" pitchFamily="18" charset="2"/>
              </a:rPr>
            </a:br>
            <a:r>
              <a:rPr lang="ru-RU" sz="1600" b="1">
                <a:solidFill>
                  <a:srgbClr val="002060"/>
                </a:solidFill>
                <a:latin typeface="Verdana" pitchFamily="34" charset="0"/>
                <a:sym typeface="Symbol" pitchFamily="18" charset="2"/>
              </a:rPr>
              <a:t>зависят от вида и </a:t>
            </a:r>
            <a:r>
              <a:rPr lang="ru-RU" sz="1600" b="1" dirty="0">
                <a:solidFill>
                  <a:srgbClr val="002060"/>
                </a:solidFill>
                <a:latin typeface="Verdana" pitchFamily="34" charset="0"/>
                <a:sym typeface="Symbol" pitchFamily="18" charset="2"/>
              </a:rPr>
              <a:t>состава электролита</a:t>
            </a:r>
          </a:p>
        </p:txBody>
      </p:sp>
      <p:sp>
        <p:nvSpPr>
          <p:cNvPr id="19" name="Прямоугольник 18"/>
          <p:cNvSpPr/>
          <p:nvPr/>
        </p:nvSpPr>
        <p:spPr>
          <a:xfrm>
            <a:off x="4729733" y="3212976"/>
            <a:ext cx="432048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sz="1600" b="1" dirty="0">
                <a:solidFill>
                  <a:srgbClr val="002060"/>
                </a:solidFill>
                <a:latin typeface="Verdana" pitchFamily="34" charset="0"/>
                <a:sym typeface="Symbol" pitchFamily="18" charset="2"/>
              </a:rPr>
              <a:t>Зарядка (другим источником)</a:t>
            </a:r>
          </a:p>
        </p:txBody>
      </p:sp>
      <p:sp>
        <p:nvSpPr>
          <p:cNvPr id="20" name="Прямоугольник 19"/>
          <p:cNvSpPr/>
          <p:nvPr/>
        </p:nvSpPr>
        <p:spPr>
          <a:xfrm>
            <a:off x="322387" y="3212976"/>
            <a:ext cx="43200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sz="1600" b="1" dirty="0">
                <a:solidFill>
                  <a:srgbClr val="002060"/>
                </a:solidFill>
                <a:latin typeface="Verdana" pitchFamily="34" charset="0"/>
                <a:sym typeface="Symbol" pitchFamily="18" charset="2"/>
              </a:rPr>
              <a:t>Разрядка</a:t>
            </a:r>
          </a:p>
        </p:txBody>
      </p:sp>
      <p:sp>
        <p:nvSpPr>
          <p:cNvPr id="22" name="Прямоугольник 21"/>
          <p:cNvSpPr/>
          <p:nvPr/>
        </p:nvSpPr>
        <p:spPr>
          <a:xfrm>
            <a:off x="323528" y="6000664"/>
            <a:ext cx="3096344"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sz="1600" b="1" dirty="0">
                <a:solidFill>
                  <a:srgbClr val="002060"/>
                </a:solidFill>
                <a:latin typeface="Verdana" pitchFamily="34" charset="0"/>
                <a:sym typeface="Symbol" pitchFamily="18" charset="2"/>
              </a:rPr>
              <a:t>Ёмкость аккумуляторов измеряют в </a:t>
            </a:r>
            <a:r>
              <a:rPr lang="ru-RU" sz="1600" b="1" dirty="0" err="1">
                <a:solidFill>
                  <a:srgbClr val="002060"/>
                </a:solidFill>
                <a:latin typeface="Verdana" pitchFamily="34" charset="0"/>
                <a:sym typeface="Symbol" pitchFamily="18" charset="2"/>
              </a:rPr>
              <a:t>ампер⋅часах</a:t>
            </a:r>
            <a:endParaRPr lang="ru-RU" sz="1600" b="1" dirty="0">
              <a:solidFill>
                <a:srgbClr val="002060"/>
              </a:solidFill>
              <a:latin typeface="Verdana" pitchFamily="34" charset="0"/>
              <a:sym typeface="Symbol" pitchFamily="18" charset="2"/>
            </a:endParaRPr>
          </a:p>
        </p:txBody>
      </p:sp>
      <p:sp>
        <p:nvSpPr>
          <p:cNvPr id="25" name="Прямоугольник 24"/>
          <p:cNvSpPr/>
          <p:nvPr/>
        </p:nvSpPr>
        <p:spPr>
          <a:xfrm>
            <a:off x="6529933" y="3717032"/>
            <a:ext cx="2699792" cy="194421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sz="1600" b="1" dirty="0">
                <a:solidFill>
                  <a:srgbClr val="002060"/>
                </a:solidFill>
                <a:latin typeface="Verdana" pitchFamily="34" charset="0"/>
                <a:ea typeface="Verdana" pitchFamily="34" charset="0"/>
                <a:cs typeface="Verdana" pitchFamily="34" charset="0"/>
                <a:sym typeface="Symbol" pitchFamily="18" charset="2"/>
              </a:rPr>
              <a:t>Восстановление работоспособности аккумулятора пропусканием электрического тока </a:t>
            </a:r>
            <a:br>
              <a:rPr lang="ru-RU" sz="1600" b="1" dirty="0">
                <a:solidFill>
                  <a:srgbClr val="002060"/>
                </a:solidFill>
                <a:latin typeface="Verdana" pitchFamily="34" charset="0"/>
                <a:ea typeface="Verdana" pitchFamily="34" charset="0"/>
                <a:cs typeface="Verdana" pitchFamily="34" charset="0"/>
                <a:sym typeface="Symbol" pitchFamily="18" charset="2"/>
              </a:rPr>
            </a:br>
            <a:r>
              <a:rPr lang="ru-RU" sz="1600" b="1" dirty="0">
                <a:solidFill>
                  <a:srgbClr val="002060"/>
                </a:solidFill>
                <a:latin typeface="Verdana" pitchFamily="34" charset="0"/>
                <a:ea typeface="Verdana" pitchFamily="34" charset="0"/>
                <a:cs typeface="Verdana" pitchFamily="34" charset="0"/>
                <a:sym typeface="Symbol" pitchFamily="18" charset="2"/>
              </a:rPr>
              <a:t>в направлении, </a:t>
            </a:r>
            <a:r>
              <a:rPr lang="ru-RU" sz="1600" b="1" dirty="0" err="1">
                <a:solidFill>
                  <a:srgbClr val="002060"/>
                </a:solidFill>
                <a:ea typeface="Verdana" pitchFamily="34" charset="0"/>
                <a:cs typeface="Verdana" pitchFamily="34" charset="0"/>
                <a:sym typeface="Symbol" pitchFamily="18" charset="2"/>
              </a:rPr>
              <a:t>↑↓</a:t>
            </a:r>
            <a:r>
              <a:rPr lang="ru-RU" sz="1600" b="1" dirty="0">
                <a:solidFill>
                  <a:srgbClr val="002060"/>
                </a:solidFill>
                <a:latin typeface="Verdana" pitchFamily="34" charset="0"/>
                <a:ea typeface="Verdana" pitchFamily="34" charset="0"/>
                <a:cs typeface="Verdana" pitchFamily="34" charset="0"/>
                <a:sym typeface="Symbol" pitchFamily="18" charset="2"/>
              </a:rPr>
              <a:t> направлению тока </a:t>
            </a:r>
            <a:br>
              <a:rPr lang="ru-RU" sz="1600" b="1" dirty="0">
                <a:solidFill>
                  <a:srgbClr val="002060"/>
                </a:solidFill>
                <a:latin typeface="Verdana" pitchFamily="34" charset="0"/>
                <a:ea typeface="Verdana" pitchFamily="34" charset="0"/>
                <a:cs typeface="Verdana" pitchFamily="34" charset="0"/>
                <a:sym typeface="Symbol" pitchFamily="18" charset="2"/>
              </a:rPr>
            </a:br>
            <a:r>
              <a:rPr lang="ru-RU" sz="1600" b="1" dirty="0">
                <a:solidFill>
                  <a:srgbClr val="002060"/>
                </a:solidFill>
                <a:latin typeface="Verdana" pitchFamily="34" charset="0"/>
                <a:ea typeface="Verdana" pitchFamily="34" charset="0"/>
                <a:cs typeface="Verdana" pitchFamily="34" charset="0"/>
                <a:sym typeface="Symbol" pitchFamily="18" charset="2"/>
              </a:rPr>
              <a:t>при разряде</a:t>
            </a:r>
          </a:p>
        </p:txBody>
      </p:sp>
      <p:sp>
        <p:nvSpPr>
          <p:cNvPr id="18" name="Прямоугольник 17"/>
          <p:cNvSpPr/>
          <p:nvPr/>
        </p:nvSpPr>
        <p:spPr>
          <a:xfrm>
            <a:off x="6929454" y="1955061"/>
            <a:ext cx="2000232" cy="830997"/>
          </a:xfrm>
          <a:prstGeom prst="rect">
            <a:avLst/>
          </a:prstGeom>
          <a:solidFill>
            <a:schemeClr val="accent1">
              <a:lumMod val="20000"/>
              <a:lumOff val="80000"/>
            </a:schemeClr>
          </a:solidFill>
        </p:spPr>
        <p:txBody>
          <a:bodyPr wrap="square">
            <a:spAutoFit/>
          </a:bodyPr>
          <a:lstStyle/>
          <a:p>
            <a:r>
              <a:rPr lang="ru-RU" sz="1600" dirty="0">
                <a:solidFill>
                  <a:srgbClr val="002060"/>
                </a:solidFill>
                <a:latin typeface="Verdana" pitchFamily="34" charset="0"/>
                <a:sym typeface="Symbol" pitchFamily="18" charset="2"/>
              </a:rPr>
              <a:t>автомобили</a:t>
            </a:r>
            <a:r>
              <a:rPr lang="ru-RU" sz="1600" b="1" dirty="0">
                <a:solidFill>
                  <a:srgbClr val="002060"/>
                </a:solidFill>
                <a:latin typeface="Verdana" pitchFamily="34" charset="0"/>
                <a:sym typeface="Symbol" pitchFamily="18" charset="2"/>
              </a:rPr>
              <a:t>, </a:t>
            </a:r>
            <a:r>
              <a:rPr lang="ru-RU" sz="1600" dirty="0">
                <a:solidFill>
                  <a:srgbClr val="002060"/>
                </a:solidFill>
                <a:latin typeface="Verdana" pitchFamily="34" charset="0"/>
                <a:sym typeface="Symbol" pitchFamily="18" charset="2"/>
              </a:rPr>
              <a:t>мобильные телефоны и др.</a:t>
            </a:r>
            <a:endParaRPr lang="ru-RU"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317443"/>
                                        </p:tgtEl>
                                        <p:attrNameLst>
                                          <p:attrName>style.visibility</p:attrName>
                                        </p:attrNameLst>
                                      </p:cBhvr>
                                      <p:to>
                                        <p:strVal val="visible"/>
                                      </p:to>
                                    </p:set>
                                    <p:animEffect transition="in" filter="fade">
                                      <p:cBhvr>
                                        <p:cTn id="38" dur="500"/>
                                        <p:tgtEl>
                                          <p:spTgt spid="31744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317442"/>
                                        </p:tgtEl>
                                        <p:attrNameLst>
                                          <p:attrName>style.visibility</p:attrName>
                                        </p:attrNameLst>
                                      </p:cBhvr>
                                      <p:to>
                                        <p:strVal val="visible"/>
                                      </p:to>
                                    </p:set>
                                    <p:animEffect transition="in" filter="fade">
                                      <p:cBhvr>
                                        <p:cTn id="52" dur="500"/>
                                        <p:tgtEl>
                                          <p:spTgt spid="31744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0" grpId="0" animBg="1"/>
      <p:bldP spid="11" grpId="0"/>
      <p:bldP spid="12" grpId="0"/>
      <p:bldP spid="17" grpId="0" animBg="1"/>
      <p:bldP spid="19" grpId="0" animBg="1"/>
      <p:bldP spid="20" grpId="0" animBg="1"/>
      <p:bldP spid="22" grpId="0" animBg="1"/>
      <p:bldP spid="25"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 Ома</a:t>
            </a:r>
          </a:p>
        </p:txBody>
      </p:sp>
      <p:graphicFrame>
        <p:nvGraphicFramePr>
          <p:cNvPr id="5" name="Object 9"/>
          <p:cNvGraphicFramePr>
            <a:graphicFrameLocks noChangeAspect="1"/>
          </p:cNvGraphicFramePr>
          <p:nvPr/>
        </p:nvGraphicFramePr>
        <p:xfrm>
          <a:off x="376486" y="3976489"/>
          <a:ext cx="2126435" cy="576000"/>
        </p:xfrm>
        <a:graphic>
          <a:graphicData uri="http://schemas.openxmlformats.org/presentationml/2006/ole">
            <mc:AlternateContent xmlns:mc="http://schemas.openxmlformats.org/markup-compatibility/2006">
              <mc:Choice xmlns:v="urn:schemas-microsoft-com:vml" Requires="v">
                <p:oleObj spid="_x0000_s195586" name="Формула" r:id="rId3" imgW="799920" imgH="215640" progId="Equation.3">
                  <p:embed/>
                </p:oleObj>
              </mc:Choice>
              <mc:Fallback>
                <p:oleObj name="Формула" r:id="rId3" imgW="79992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486" y="3976489"/>
                        <a:ext cx="2126435" cy="576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 name="Object 9"/>
          <p:cNvGraphicFramePr>
            <a:graphicFrameLocks noChangeAspect="1"/>
          </p:cNvGraphicFramePr>
          <p:nvPr/>
        </p:nvGraphicFramePr>
        <p:xfrm>
          <a:off x="408856" y="4869160"/>
          <a:ext cx="1066800" cy="1008686"/>
        </p:xfrm>
        <a:graphic>
          <a:graphicData uri="http://schemas.openxmlformats.org/presentationml/2006/ole">
            <mc:AlternateContent xmlns:mc="http://schemas.openxmlformats.org/markup-compatibility/2006">
              <mc:Choice xmlns:v="urn:schemas-microsoft-com:vml" Requires="v">
                <p:oleObj spid="_x0000_s195587" name="Формула" r:id="rId5" imgW="419040" imgH="393480" progId="Equation.3">
                  <p:embed/>
                </p:oleObj>
              </mc:Choice>
              <mc:Fallback>
                <p:oleObj name="Формула" r:id="rId5" imgW="419040" imgH="39348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856" y="4869160"/>
                        <a:ext cx="1066800" cy="1008686"/>
                      </a:xfrm>
                      <a:prstGeom prst="rect">
                        <a:avLst/>
                      </a:prstGeom>
                      <a:solidFill>
                        <a:schemeClr val="bg1"/>
                      </a:solidFill>
                      <a:ln w="9525">
                        <a:solidFill>
                          <a:schemeClr val="tx2"/>
                        </a:solidFill>
                        <a:miter lim="800000"/>
                        <a:headEnd/>
                        <a:tailEnd/>
                      </a:ln>
                    </p:spPr>
                  </p:pic>
                </p:oleObj>
              </mc:Fallback>
            </mc:AlternateContent>
          </a:graphicData>
        </a:graphic>
      </p:graphicFrame>
      <p:sp>
        <p:nvSpPr>
          <p:cNvPr id="8" name="Прямоугольник 7"/>
          <p:cNvSpPr/>
          <p:nvPr/>
        </p:nvSpPr>
        <p:spPr>
          <a:xfrm>
            <a:off x="394876" y="6237312"/>
            <a:ext cx="4320000" cy="43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Закон Ома для участка цепи</a:t>
            </a:r>
          </a:p>
        </p:txBody>
      </p:sp>
      <p:graphicFrame>
        <p:nvGraphicFramePr>
          <p:cNvPr id="10" name="Object 9"/>
          <p:cNvGraphicFramePr>
            <a:graphicFrameLocks noChangeAspect="1"/>
          </p:cNvGraphicFramePr>
          <p:nvPr/>
        </p:nvGraphicFramePr>
        <p:xfrm>
          <a:off x="4706491" y="3986014"/>
          <a:ext cx="2764800" cy="576000"/>
        </p:xfrm>
        <a:graphic>
          <a:graphicData uri="http://schemas.openxmlformats.org/presentationml/2006/ole">
            <mc:AlternateContent xmlns:mc="http://schemas.openxmlformats.org/markup-compatibility/2006">
              <mc:Choice xmlns:v="urn:schemas-microsoft-com:vml" Requires="v">
                <p:oleObj spid="_x0000_s195589" name="Формула" r:id="rId7" imgW="1041120" imgH="215640" progId="Equation.3">
                  <p:embed/>
                </p:oleObj>
              </mc:Choice>
              <mc:Fallback>
                <p:oleObj name="Формула" r:id="rId7" imgW="1041120" imgH="21564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6491" y="3986014"/>
                        <a:ext cx="2764800" cy="576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11" name="Object 9"/>
          <p:cNvGraphicFramePr>
            <a:graphicFrameLocks noChangeAspect="1"/>
          </p:cNvGraphicFramePr>
          <p:nvPr/>
        </p:nvGraphicFramePr>
        <p:xfrm>
          <a:off x="4716016" y="4919508"/>
          <a:ext cx="1662407" cy="1080120"/>
        </p:xfrm>
        <a:graphic>
          <a:graphicData uri="http://schemas.openxmlformats.org/presentationml/2006/ole">
            <mc:AlternateContent xmlns:mc="http://schemas.openxmlformats.org/markup-compatibility/2006">
              <mc:Choice xmlns:v="urn:schemas-microsoft-com:vml" Requires="v">
                <p:oleObj spid="_x0000_s195590" name="Формула" r:id="rId9" imgW="609480" imgH="393480" progId="Equation.3">
                  <p:embed/>
                </p:oleObj>
              </mc:Choice>
              <mc:Fallback>
                <p:oleObj name="Формула" r:id="rId9" imgW="609480" imgH="39348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6016" y="4919508"/>
                        <a:ext cx="1662407" cy="1080120"/>
                      </a:xfrm>
                      <a:prstGeom prst="rect">
                        <a:avLst/>
                      </a:prstGeom>
                      <a:solidFill>
                        <a:schemeClr val="bg1"/>
                      </a:solidFill>
                      <a:ln w="9525">
                        <a:solidFill>
                          <a:schemeClr val="tx2"/>
                        </a:solidFill>
                        <a:miter lim="800000"/>
                        <a:headEnd/>
                        <a:tailEnd/>
                      </a:ln>
                    </p:spPr>
                  </p:pic>
                </p:oleObj>
              </mc:Fallback>
            </mc:AlternateContent>
          </a:graphicData>
        </a:graphic>
      </p:graphicFrame>
      <p:sp>
        <p:nvSpPr>
          <p:cNvPr id="12" name="Прямоугольник 11"/>
          <p:cNvSpPr/>
          <p:nvPr/>
        </p:nvSpPr>
        <p:spPr>
          <a:xfrm>
            <a:off x="4716016" y="6237312"/>
            <a:ext cx="4320000" cy="43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Закон Ома для полной цепи</a:t>
            </a:r>
            <a:endParaRPr lang="ru-RU" b="1" dirty="0">
              <a:solidFill>
                <a:srgbClr val="002060"/>
              </a:solidFill>
              <a:latin typeface="Verdana" pitchFamily="34" charset="0"/>
            </a:endParaRPr>
          </a:p>
        </p:txBody>
      </p:sp>
      <p:pic>
        <p:nvPicPr>
          <p:cNvPr id="13" name="Picture 1" descr="1-8-2"/>
          <p:cNvPicPr>
            <a:picLocks noChangeAspect="1" noChangeArrowheads="1"/>
          </p:cNvPicPr>
          <p:nvPr/>
        </p:nvPicPr>
        <p:blipFill>
          <a:blip r:embed="rId11" cstate="print"/>
          <a:srcRect/>
          <a:stretch>
            <a:fillRect/>
          </a:stretch>
        </p:blipFill>
        <p:spPr bwMode="auto">
          <a:xfrm>
            <a:off x="2286000" y="1153518"/>
            <a:ext cx="4676559" cy="2418358"/>
          </a:xfrm>
          <a:prstGeom prst="rect">
            <a:avLst/>
          </a:prstGeom>
          <a:noFill/>
          <a:ln w="9525">
            <a:noFill/>
            <a:miter lim="800000"/>
            <a:headEnd/>
            <a:tailEnd/>
          </a:ln>
        </p:spPr>
      </p:pic>
      <p:sp>
        <p:nvSpPr>
          <p:cNvPr id="14" name="Прямоугольник 13"/>
          <p:cNvSpPr/>
          <p:nvPr/>
        </p:nvSpPr>
        <p:spPr>
          <a:xfrm>
            <a:off x="2286000" y="764704"/>
            <a:ext cx="4643454"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Цепь постоянного тока</a:t>
            </a:r>
          </a:p>
        </p:txBody>
      </p:sp>
      <p:sp>
        <p:nvSpPr>
          <p:cNvPr id="15" name="Прямоугольник 14"/>
          <p:cNvSpPr/>
          <p:nvPr/>
        </p:nvSpPr>
        <p:spPr>
          <a:xfrm>
            <a:off x="166686" y="2208284"/>
            <a:ext cx="2262174"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ru-RU" sz="1600" b="1" dirty="0">
                <a:solidFill>
                  <a:srgbClr val="002060"/>
                </a:solidFill>
                <a:latin typeface="Verdana" pitchFamily="34" charset="0"/>
                <a:sym typeface="Symbol" pitchFamily="18" charset="2"/>
              </a:rPr>
              <a:t>Участок</a:t>
            </a:r>
            <a:r>
              <a:rPr lang="ru-RU" sz="1600" b="1">
                <a:solidFill>
                  <a:srgbClr val="002060"/>
                </a:solidFill>
                <a:latin typeface="Verdana" pitchFamily="34" charset="0"/>
                <a:sym typeface="Symbol" pitchFamily="18" charset="2"/>
              </a:rPr>
              <a:t>, </a:t>
            </a:r>
            <a:br>
              <a:rPr lang="ru-RU" sz="1600" b="1">
                <a:solidFill>
                  <a:srgbClr val="002060"/>
                </a:solidFill>
                <a:latin typeface="Verdana" pitchFamily="34" charset="0"/>
                <a:sym typeface="Symbol" pitchFamily="18" charset="2"/>
              </a:rPr>
            </a:br>
            <a:r>
              <a:rPr lang="ru-RU" sz="1600" b="1">
                <a:solidFill>
                  <a:srgbClr val="002060"/>
                </a:solidFill>
                <a:latin typeface="Verdana" pitchFamily="34" charset="0"/>
                <a:sym typeface="Symbol" pitchFamily="18" charset="2"/>
              </a:rPr>
              <a:t>НЕ содержащий источника </a:t>
            </a:r>
            <a:r>
              <a:rPr lang="ru-RU" sz="1600" b="1" dirty="0">
                <a:solidFill>
                  <a:srgbClr val="002060"/>
                </a:solidFill>
                <a:latin typeface="Verdana" pitchFamily="34" charset="0"/>
                <a:sym typeface="Symbol" pitchFamily="18" charset="2"/>
              </a:rPr>
              <a:t>тока – </a:t>
            </a:r>
            <a:r>
              <a:rPr lang="en-US" sz="1600" b="1" dirty="0" err="1">
                <a:solidFill>
                  <a:srgbClr val="002060"/>
                </a:solidFill>
                <a:latin typeface="Verdana" pitchFamily="34" charset="0"/>
                <a:sym typeface="Symbol" pitchFamily="18" charset="2"/>
              </a:rPr>
              <a:t>cd</a:t>
            </a:r>
            <a:endParaRPr lang="ru-RU" sz="1600" b="1" dirty="0">
              <a:solidFill>
                <a:srgbClr val="002060"/>
              </a:solidFill>
              <a:latin typeface="Verdana" pitchFamily="34" charset="0"/>
              <a:sym typeface="Symbol" pitchFamily="18" charset="2"/>
            </a:endParaRPr>
          </a:p>
        </p:txBody>
      </p:sp>
      <p:sp>
        <p:nvSpPr>
          <p:cNvPr id="16" name="Прямоугольник 15"/>
          <p:cNvSpPr/>
          <p:nvPr/>
        </p:nvSpPr>
        <p:spPr>
          <a:xfrm>
            <a:off x="6660232" y="5135532"/>
            <a:ext cx="2232248"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en-US" b="1" dirty="0">
                <a:solidFill>
                  <a:srgbClr val="002060"/>
                </a:solidFill>
                <a:latin typeface="Verdana" pitchFamily="34" charset="0"/>
                <a:sym typeface="Symbol" pitchFamily="18" charset="2"/>
              </a:rPr>
              <a:t>r</a:t>
            </a:r>
            <a:r>
              <a:rPr lang="ru-RU" b="1" dirty="0">
                <a:solidFill>
                  <a:srgbClr val="002060"/>
                </a:solidFill>
                <a:latin typeface="Verdana" pitchFamily="34" charset="0"/>
                <a:sym typeface="Symbol" pitchFamily="18" charset="2"/>
              </a:rPr>
              <a:t> – внутреннее сопротивление источника</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Прямоугольник 17"/>
          <p:cNvSpPr/>
          <p:nvPr/>
        </p:nvSpPr>
        <p:spPr>
          <a:xfrm>
            <a:off x="7000892" y="2775228"/>
            <a:ext cx="2143108" cy="7257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ru-RU" sz="1600" b="1" dirty="0">
                <a:solidFill>
                  <a:srgbClr val="002060"/>
                </a:solidFill>
                <a:latin typeface="Verdana" pitchFamily="34" charset="0"/>
                <a:sym typeface="Symbol" pitchFamily="18" charset="2"/>
              </a:rPr>
              <a:t>Участок, содержащий источник тока</a:t>
            </a:r>
          </a:p>
        </p:txBody>
      </p:sp>
      <p:sp>
        <p:nvSpPr>
          <p:cNvPr id="4" name="Прямоугольник 3"/>
          <p:cNvSpPr/>
          <p:nvPr/>
        </p:nvSpPr>
        <p:spPr>
          <a:xfrm>
            <a:off x="382797" y="3551868"/>
            <a:ext cx="4320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2060"/>
                </a:solidFill>
                <a:latin typeface="Verdana" pitchFamily="34" charset="0"/>
              </a:rPr>
              <a:t>Однородный участок цепи</a:t>
            </a:r>
          </a:p>
        </p:txBody>
      </p:sp>
      <p:sp>
        <p:nvSpPr>
          <p:cNvPr id="9" name="Прямоугольник 8"/>
          <p:cNvSpPr/>
          <p:nvPr/>
        </p:nvSpPr>
        <p:spPr>
          <a:xfrm>
            <a:off x="4707144" y="3551356"/>
            <a:ext cx="4320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a:solidFill>
                  <a:srgbClr val="002060"/>
                </a:solidFill>
                <a:latin typeface="Verdana" pitchFamily="34" charset="0"/>
              </a:rPr>
              <a:t>Замкнутая цепь</a:t>
            </a:r>
            <a:endParaRPr lang="ru-RU" b="1" dirty="0">
              <a:solidFill>
                <a:srgbClr val="002060"/>
              </a:solidFill>
              <a:latin typeface="Verdana" pitchFamily="34" charset="0"/>
            </a:endParaRPr>
          </a:p>
        </p:txBody>
      </p:sp>
      <p:pic>
        <p:nvPicPr>
          <p:cNvPr id="195592" name="Picture 8" descr="http://parf.city.tomsk.net/lects2/om2.ht7.gif"/>
          <p:cNvPicPr>
            <a:picLocks noChangeAspect="1" noChangeArrowheads="1"/>
          </p:cNvPicPr>
          <p:nvPr/>
        </p:nvPicPr>
        <p:blipFill>
          <a:blip r:embed="rId12" r:link="rId13" cstate="print">
            <a:grayscl/>
          </a:blip>
          <a:srcRect/>
          <a:stretch>
            <a:fillRect/>
          </a:stretch>
        </p:blipFill>
        <p:spPr bwMode="auto">
          <a:xfrm>
            <a:off x="107504" y="836712"/>
            <a:ext cx="2088232" cy="1022826"/>
          </a:xfrm>
          <a:prstGeom prst="rect">
            <a:avLst/>
          </a:prstGeom>
          <a:noFill/>
          <a:ln w="9525">
            <a:noFill/>
            <a:miter lim="800000"/>
            <a:headEnd/>
            <a:tailEnd/>
          </a:ln>
        </p:spPr>
      </p:pic>
      <p:sp>
        <p:nvSpPr>
          <p:cNvPr id="20" name="Прямоугольник 19"/>
          <p:cNvSpPr/>
          <p:nvPr/>
        </p:nvSpPr>
        <p:spPr>
          <a:xfrm>
            <a:off x="0" y="0"/>
            <a:ext cx="2232248" cy="6206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ru-RU" sz="2000" b="1" dirty="0">
                <a:solidFill>
                  <a:srgbClr val="002060"/>
                </a:solidFill>
                <a:latin typeface="Verdana" pitchFamily="34" charset="0"/>
                <a:sym typeface="Symbol" pitchFamily="18" charset="2"/>
              </a:rPr>
              <a:t>1826 г.</a:t>
            </a:r>
          </a:p>
        </p:txBody>
      </p:sp>
      <p:sp>
        <p:nvSpPr>
          <p:cNvPr id="21" name="Стрелка вправо 20">
            <a:hlinkClick r:id="rId14" action="ppaction://hlinksldjump"/>
          </p:cNvPr>
          <p:cNvSpPr/>
          <p:nvPr/>
        </p:nvSpPr>
        <p:spPr>
          <a:xfrm>
            <a:off x="1259632" y="116632"/>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2" name="Прямоугольник 21"/>
          <p:cNvSpPr/>
          <p:nvPr/>
        </p:nvSpPr>
        <p:spPr>
          <a:xfrm>
            <a:off x="1571604" y="4881700"/>
            <a:ext cx="3000396" cy="113046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ru-RU" sz="1600" b="1" dirty="0">
                <a:solidFill>
                  <a:srgbClr val="002060"/>
                </a:solidFill>
                <a:latin typeface="Verdana" pitchFamily="34" charset="0"/>
                <a:sym typeface="Symbol" pitchFamily="18" charset="2"/>
              </a:rPr>
              <a:t>Сила тока прямо пропорциональна напряжению и обратно пропорциональна сопротивлению</a:t>
            </a:r>
          </a:p>
        </p:txBody>
      </p:sp>
      <p:sp>
        <p:nvSpPr>
          <p:cNvPr id="24" name="Скругленный прямоугольник 23"/>
          <p:cNvSpPr/>
          <p:nvPr/>
        </p:nvSpPr>
        <p:spPr>
          <a:xfrm>
            <a:off x="3818316" y="2415683"/>
            <a:ext cx="2592000" cy="1080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кругленный прямоугольник 22"/>
          <p:cNvSpPr/>
          <p:nvPr/>
        </p:nvSpPr>
        <p:spPr>
          <a:xfrm>
            <a:off x="2285984" y="1142984"/>
            <a:ext cx="4714908" cy="1080000"/>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6" name="Прямая со стрелкой 25"/>
          <p:cNvCxnSpPr/>
          <p:nvPr/>
        </p:nvCxnSpPr>
        <p:spPr>
          <a:xfrm flipV="1">
            <a:off x="1329994" y="2041184"/>
            <a:ext cx="857256" cy="214314"/>
          </a:xfrm>
          <a:prstGeom prst="straightConnector1">
            <a:avLst/>
          </a:prstGeom>
          <a:ln w="12700">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par>
                          <p:cTn id="53" fill="hold">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right)">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5" grpId="0"/>
      <p:bldP spid="16" grpId="0"/>
      <p:bldP spid="18" grpId="0"/>
      <p:bldP spid="4" grpId="0" animBg="1"/>
      <p:bldP spid="9" grpId="0" animBg="1"/>
      <p:bldP spid="21" grpId="0" animBg="1"/>
      <p:bldP spid="22" grpId="0"/>
      <p:bldP spid="24"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Измерение тока и напряжения</a:t>
            </a:r>
          </a:p>
        </p:txBody>
      </p:sp>
      <p:pic>
        <p:nvPicPr>
          <p:cNvPr id="66562" name="Picture 2" descr="1-8-4"/>
          <p:cNvPicPr>
            <a:picLocks noChangeAspect="1" noChangeArrowheads="1"/>
          </p:cNvPicPr>
          <p:nvPr/>
        </p:nvPicPr>
        <p:blipFill>
          <a:blip r:embed="rId3" cstate="print"/>
          <a:srcRect/>
          <a:stretch>
            <a:fillRect/>
          </a:stretch>
        </p:blipFill>
        <p:spPr bwMode="auto">
          <a:xfrm>
            <a:off x="570827" y="1030560"/>
            <a:ext cx="5441333" cy="5638800"/>
          </a:xfrm>
          <a:prstGeom prst="rect">
            <a:avLst/>
          </a:prstGeom>
          <a:noFill/>
          <a:ln w="9525">
            <a:noFill/>
            <a:miter lim="800000"/>
            <a:headEnd/>
            <a:tailEnd/>
          </a:ln>
        </p:spPr>
      </p:pic>
      <p:sp>
        <p:nvSpPr>
          <p:cNvPr id="6" name="Прямоугольник 5"/>
          <p:cNvSpPr/>
          <p:nvPr/>
        </p:nvSpPr>
        <p:spPr>
          <a:xfrm>
            <a:off x="3923928" y="836712"/>
            <a:ext cx="5148000" cy="1066472"/>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Включение </a:t>
            </a:r>
            <a:br>
              <a:rPr lang="ru-RU" sz="2000" b="1" dirty="0">
                <a:solidFill>
                  <a:srgbClr val="002060"/>
                </a:solidFill>
                <a:latin typeface="Verdana" pitchFamily="34" charset="0"/>
              </a:rPr>
            </a:br>
            <a:r>
              <a:rPr lang="ru-RU" sz="2000" b="1" dirty="0">
                <a:solidFill>
                  <a:srgbClr val="002060"/>
                </a:solidFill>
                <a:latin typeface="Verdana" pitchFamily="34" charset="0"/>
              </a:rPr>
              <a:t>амперметра (А) и вольтметра (В) </a:t>
            </a:r>
            <a:br>
              <a:rPr lang="ru-RU" sz="2000" b="1" dirty="0">
                <a:solidFill>
                  <a:srgbClr val="002060"/>
                </a:solidFill>
                <a:latin typeface="Verdana" pitchFamily="34" charset="0"/>
              </a:rPr>
            </a:br>
            <a:r>
              <a:rPr lang="ru-RU" sz="2000" b="1" dirty="0" err="1">
                <a:solidFill>
                  <a:srgbClr val="002060"/>
                </a:solidFill>
                <a:latin typeface="Verdana" pitchFamily="34" charset="0"/>
              </a:rPr>
              <a:t>в</a:t>
            </a:r>
            <a:r>
              <a:rPr lang="ru-RU" sz="2000" b="1" dirty="0">
                <a:solidFill>
                  <a:srgbClr val="002060"/>
                </a:solidFill>
                <a:latin typeface="Verdana" pitchFamily="34" charset="0"/>
              </a:rPr>
              <a:t> электрическую цепь</a:t>
            </a:r>
          </a:p>
        </p:txBody>
      </p:sp>
      <p:sp>
        <p:nvSpPr>
          <p:cNvPr id="8" name="Прямоугольник 7"/>
          <p:cNvSpPr/>
          <p:nvPr/>
        </p:nvSpPr>
        <p:spPr>
          <a:xfrm>
            <a:off x="6614133" y="3501008"/>
            <a:ext cx="2170123" cy="9144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сложные электронные устройства</a:t>
            </a:r>
          </a:p>
        </p:txBody>
      </p:sp>
      <p:sp>
        <p:nvSpPr>
          <p:cNvPr id="10" name="Прямоугольник 9"/>
          <p:cNvSpPr/>
          <p:nvPr/>
        </p:nvSpPr>
        <p:spPr>
          <a:xfrm>
            <a:off x="6614133" y="4415906"/>
            <a:ext cx="2170123" cy="153337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обеспечивают более высокую точность измерений</a:t>
            </a:r>
          </a:p>
        </p:txBody>
      </p:sp>
      <p:sp>
        <p:nvSpPr>
          <p:cNvPr id="11" name="Прямоугольник 10"/>
          <p:cNvSpPr/>
          <p:nvPr/>
        </p:nvSpPr>
        <p:spPr>
          <a:xfrm>
            <a:off x="4449267" y="2708920"/>
            <a:ext cx="2088232" cy="68401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аналоговые</a:t>
            </a:r>
            <a:r>
              <a:rPr lang="en-US" b="1" dirty="0">
                <a:solidFill>
                  <a:srgbClr val="002060"/>
                </a:solidFill>
                <a:latin typeface="Verdana" pitchFamily="34" charset="0"/>
              </a:rPr>
              <a:t> (</a:t>
            </a:r>
            <a:r>
              <a:rPr lang="ru-RU" b="1" dirty="0">
                <a:solidFill>
                  <a:srgbClr val="002060"/>
                </a:solidFill>
                <a:latin typeface="Verdana" pitchFamily="34" charset="0"/>
              </a:rPr>
              <a:t>стрелочные </a:t>
            </a:r>
            <a:r>
              <a:rPr lang="en-US" b="1" dirty="0">
                <a:solidFill>
                  <a:srgbClr val="002060"/>
                </a:solidFill>
                <a:latin typeface="Verdana" pitchFamily="34" charset="0"/>
              </a:rPr>
              <a:t>)</a:t>
            </a:r>
            <a:endParaRPr lang="ru-RU" b="1" dirty="0">
              <a:solidFill>
                <a:srgbClr val="002060"/>
              </a:solidFill>
              <a:latin typeface="Verdana" pitchFamily="34" charset="0"/>
            </a:endParaRPr>
          </a:p>
        </p:txBody>
      </p:sp>
      <p:sp>
        <p:nvSpPr>
          <p:cNvPr id="12" name="Прямоугольник 11"/>
          <p:cNvSpPr/>
          <p:nvPr/>
        </p:nvSpPr>
        <p:spPr>
          <a:xfrm>
            <a:off x="6614133" y="2708920"/>
            <a:ext cx="2170123" cy="68401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цифровые</a:t>
            </a:r>
          </a:p>
        </p:txBody>
      </p:sp>
      <p:cxnSp>
        <p:nvCxnSpPr>
          <p:cNvPr id="9" name="Прямая соединительная линия 8"/>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Соединение проводников</a:t>
            </a:r>
          </a:p>
        </p:txBody>
      </p:sp>
      <p:sp>
        <p:nvSpPr>
          <p:cNvPr id="7" name="Прямоугольник 6"/>
          <p:cNvSpPr/>
          <p:nvPr/>
        </p:nvSpPr>
        <p:spPr>
          <a:xfrm>
            <a:off x="2681318" y="879376"/>
            <a:ext cx="62484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Последовательное соединение</a:t>
            </a:r>
          </a:p>
        </p:txBody>
      </p:sp>
      <p:pic>
        <p:nvPicPr>
          <p:cNvPr id="62465" name="Picture 1" descr="1-9-1"/>
          <p:cNvPicPr>
            <a:picLocks noChangeAspect="1" noChangeArrowheads="1"/>
          </p:cNvPicPr>
          <p:nvPr/>
        </p:nvPicPr>
        <p:blipFill>
          <a:blip r:embed="rId3" cstate="print"/>
          <a:srcRect l="1142"/>
          <a:stretch>
            <a:fillRect/>
          </a:stretch>
        </p:blipFill>
        <p:spPr bwMode="auto">
          <a:xfrm>
            <a:off x="2681317" y="1253580"/>
            <a:ext cx="6234832" cy="2438400"/>
          </a:xfrm>
          <a:prstGeom prst="rect">
            <a:avLst/>
          </a:prstGeom>
          <a:noFill/>
          <a:ln w="9525">
            <a:noFill/>
            <a:miter lim="800000"/>
            <a:headEnd/>
            <a:tailEnd/>
          </a:ln>
        </p:spPr>
      </p:pic>
      <p:pic>
        <p:nvPicPr>
          <p:cNvPr id="44034" name="Picture 2">
            <a:hlinkClick r:id="rId4" action="ppaction://hlinkfile"/>
          </p:cNvPr>
          <p:cNvPicPr>
            <a:picLocks noChangeAspect="1" noChangeArrowheads="1"/>
          </p:cNvPicPr>
          <p:nvPr/>
        </p:nvPicPr>
        <p:blipFill>
          <a:blip r:embed="rId5" cstate="print"/>
          <a:srcRect l="22457" t="46000" r="44763" b="10966"/>
          <a:stretch>
            <a:fillRect/>
          </a:stretch>
        </p:blipFill>
        <p:spPr bwMode="auto">
          <a:xfrm>
            <a:off x="7020272" y="4509120"/>
            <a:ext cx="1944216" cy="1595254"/>
          </a:xfrm>
          <a:prstGeom prst="rect">
            <a:avLst/>
          </a:prstGeom>
          <a:noFill/>
          <a:ln w="9525">
            <a:noFill/>
            <a:miter lim="800000"/>
            <a:headEnd/>
            <a:tailEnd/>
          </a:ln>
          <a:effectLst/>
        </p:spPr>
      </p:pic>
      <p:graphicFrame>
        <p:nvGraphicFramePr>
          <p:cNvPr id="62466" name="Object 2"/>
          <p:cNvGraphicFramePr>
            <a:graphicFrameLocks noChangeAspect="1"/>
          </p:cNvGraphicFramePr>
          <p:nvPr/>
        </p:nvGraphicFramePr>
        <p:xfrm>
          <a:off x="571472" y="1071546"/>
          <a:ext cx="1749950" cy="574675"/>
        </p:xfrm>
        <a:graphic>
          <a:graphicData uri="http://schemas.openxmlformats.org/presentationml/2006/ole">
            <mc:AlternateContent xmlns:mc="http://schemas.openxmlformats.org/markup-compatibility/2006">
              <mc:Choice xmlns:v="urn:schemas-microsoft-com:vml" Requires="v">
                <p:oleObj spid="_x0000_s197634" name="Формула" r:id="rId6" imgW="660240" imgH="215640" progId="Equation.3">
                  <p:embed/>
                </p:oleObj>
              </mc:Choice>
              <mc:Fallback>
                <p:oleObj name="Формула" r:id="rId6" imgW="660240" imgH="215640" progId="Equation.3">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472" y="1071546"/>
                        <a:ext cx="1749950" cy="574675"/>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2467" name="Object 3"/>
          <p:cNvGraphicFramePr>
            <a:graphicFrameLocks noChangeAspect="1"/>
          </p:cNvGraphicFramePr>
          <p:nvPr/>
        </p:nvGraphicFramePr>
        <p:xfrm>
          <a:off x="571472" y="2071678"/>
          <a:ext cx="1447490" cy="574675"/>
        </p:xfrm>
        <a:graphic>
          <a:graphicData uri="http://schemas.openxmlformats.org/presentationml/2006/ole">
            <mc:AlternateContent xmlns:mc="http://schemas.openxmlformats.org/markup-compatibility/2006">
              <mc:Choice xmlns:v="urn:schemas-microsoft-com:vml" Requires="v">
                <p:oleObj spid="_x0000_s197635" name="Формула" r:id="rId8" imgW="545760" imgH="215640" progId="Equation.3">
                  <p:embed/>
                </p:oleObj>
              </mc:Choice>
              <mc:Fallback>
                <p:oleObj name="Формула" r:id="rId8" imgW="545760" imgH="215640" progId="Equation.3">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1472" y="2071678"/>
                        <a:ext cx="1447490" cy="574675"/>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2468" name="Object 4"/>
          <p:cNvGraphicFramePr>
            <a:graphicFrameLocks noChangeAspect="1"/>
          </p:cNvGraphicFramePr>
          <p:nvPr/>
        </p:nvGraphicFramePr>
        <p:xfrm>
          <a:off x="642910" y="4214818"/>
          <a:ext cx="4914984" cy="574675"/>
        </p:xfrm>
        <a:graphic>
          <a:graphicData uri="http://schemas.openxmlformats.org/presentationml/2006/ole">
            <mc:AlternateContent xmlns:mc="http://schemas.openxmlformats.org/markup-compatibility/2006">
              <mc:Choice xmlns:v="urn:schemas-microsoft-com:vml" Requires="v">
                <p:oleObj spid="_x0000_s197636" name="Формула" r:id="rId10" imgW="1854000" imgH="215640" progId="Equation.3">
                  <p:embed/>
                </p:oleObj>
              </mc:Choice>
              <mc:Fallback>
                <p:oleObj name="Формула" r:id="rId10" imgW="1854000" imgH="215640" progId="Equation.3">
                  <p:embed/>
                  <p:pic>
                    <p:nvPicPr>
                      <p:cNvPr id="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2910" y="4214818"/>
                        <a:ext cx="4914984" cy="574675"/>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2469" name="Object 5"/>
          <p:cNvGraphicFramePr>
            <a:graphicFrameLocks noChangeAspect="1"/>
          </p:cNvGraphicFramePr>
          <p:nvPr/>
        </p:nvGraphicFramePr>
        <p:xfrm>
          <a:off x="642910" y="5357826"/>
          <a:ext cx="1918464" cy="574675"/>
        </p:xfrm>
        <a:graphic>
          <a:graphicData uri="http://schemas.openxmlformats.org/presentationml/2006/ole">
            <mc:AlternateContent xmlns:mc="http://schemas.openxmlformats.org/markup-compatibility/2006">
              <mc:Choice xmlns:v="urn:schemas-microsoft-com:vml" Requires="v">
                <p:oleObj spid="_x0000_s197637" name="Формула" r:id="rId12" imgW="723600" imgH="215640" progId="Equation.3">
                  <p:embed/>
                </p:oleObj>
              </mc:Choice>
              <mc:Fallback>
                <p:oleObj name="Формула" r:id="rId12" imgW="723600" imgH="215640" progId="Equation.3">
                  <p:embed/>
                  <p:pic>
                    <p:nvPicPr>
                      <p:cNvPr id="0"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2910" y="5357826"/>
                        <a:ext cx="1918464" cy="574675"/>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2470" name="Object 6"/>
          <p:cNvGraphicFramePr>
            <a:graphicFrameLocks noChangeAspect="1"/>
          </p:cNvGraphicFramePr>
          <p:nvPr/>
        </p:nvGraphicFramePr>
        <p:xfrm>
          <a:off x="3214678" y="5214950"/>
          <a:ext cx="1648411" cy="1149350"/>
        </p:xfrm>
        <a:graphic>
          <a:graphicData uri="http://schemas.openxmlformats.org/presentationml/2006/ole">
            <mc:AlternateContent xmlns:mc="http://schemas.openxmlformats.org/markup-compatibility/2006">
              <mc:Choice xmlns:v="urn:schemas-microsoft-com:vml" Requires="v">
                <p:oleObj spid="_x0000_s197638" name="Формула" r:id="rId14" imgW="622080" imgH="431640" progId="Equation.3">
                  <p:embed/>
                </p:oleObj>
              </mc:Choice>
              <mc:Fallback>
                <p:oleObj name="Формула" r:id="rId14" imgW="622080" imgH="431640" progId="Equation.3">
                  <p:embed/>
                  <p:pic>
                    <p:nvPicPr>
                      <p:cNvPr id="0"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14678" y="5214950"/>
                        <a:ext cx="1648411" cy="1149350"/>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13" name="Прямая соединительная линия 12"/>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Прямая со стрелкой 11"/>
          <p:cNvCxnSpPr/>
          <p:nvPr/>
        </p:nvCxnSpPr>
        <p:spPr>
          <a:xfrm rot="16200000" flipH="1">
            <a:off x="431540" y="3176972"/>
            <a:ext cx="1728192" cy="504056"/>
          </a:xfrm>
          <a:prstGeom prst="straightConnector1">
            <a:avLst/>
          </a:prstGeom>
          <a:noFill/>
          <a:ln w="28575">
            <a:solidFill>
              <a:srgbClr val="FF0000"/>
            </a:solidFill>
            <a:tailEnd type="arrow"/>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Прямая со стрелкой 17"/>
          <p:cNvCxnSpPr/>
          <p:nvPr/>
        </p:nvCxnSpPr>
        <p:spPr>
          <a:xfrm rot="10800000" flipV="1">
            <a:off x="1785918" y="4786322"/>
            <a:ext cx="1214446" cy="571504"/>
          </a:xfrm>
          <a:prstGeom prst="straightConnector1">
            <a:avLst/>
          </a:prstGeom>
          <a:noFill/>
          <a:ln w="28575">
            <a:solidFill>
              <a:srgbClr val="FF0000"/>
            </a:solidFill>
            <a:tailEnd type="arrow"/>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Скругленный прямоугольник 19"/>
          <p:cNvSpPr/>
          <p:nvPr/>
        </p:nvSpPr>
        <p:spPr>
          <a:xfrm>
            <a:off x="3000364" y="4170676"/>
            <a:ext cx="2643206" cy="642942"/>
          </a:xfrm>
          <a:prstGeom prst="roundRect">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500"/>
                                        <p:tgtEl>
                                          <p:spTgt spid="624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467"/>
                                        </p:tgtEl>
                                        <p:attrNameLst>
                                          <p:attrName>style.visibility</p:attrName>
                                        </p:attrNameLst>
                                      </p:cBhvr>
                                      <p:to>
                                        <p:strVal val="visible"/>
                                      </p:to>
                                    </p:set>
                                    <p:animEffect transition="in" filter="fade">
                                      <p:cBhvr>
                                        <p:cTn id="12" dur="500"/>
                                        <p:tgtEl>
                                          <p:spTgt spid="624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468"/>
                                        </p:tgtEl>
                                        <p:attrNameLst>
                                          <p:attrName>style.visibility</p:attrName>
                                        </p:attrNameLst>
                                      </p:cBhvr>
                                      <p:to>
                                        <p:strVal val="visible"/>
                                      </p:to>
                                    </p:set>
                                    <p:animEffect transition="in" filter="fade">
                                      <p:cBhvr>
                                        <p:cTn id="17" dur="500"/>
                                        <p:tgtEl>
                                          <p:spTgt spid="62468"/>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up)">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2469"/>
                                        </p:tgtEl>
                                        <p:attrNameLst>
                                          <p:attrName>style.visibility</p:attrName>
                                        </p:attrNameLst>
                                      </p:cBhvr>
                                      <p:to>
                                        <p:strVal val="visible"/>
                                      </p:to>
                                    </p:set>
                                    <p:animEffect transition="in" filter="fade">
                                      <p:cBhvr>
                                        <p:cTn id="35" dur="500"/>
                                        <p:tgtEl>
                                          <p:spTgt spid="6246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2470"/>
                                        </p:tgtEl>
                                        <p:attrNameLst>
                                          <p:attrName>style.visibility</p:attrName>
                                        </p:attrNameLst>
                                      </p:cBhvr>
                                      <p:to>
                                        <p:strVal val="visible"/>
                                      </p:to>
                                    </p:set>
                                    <p:animEffect transition="in" filter="fade">
                                      <p:cBhvr>
                                        <p:cTn id="40" dur="500"/>
                                        <p:tgtEl>
                                          <p:spTgt spid="6247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4034"/>
                                        </p:tgtEl>
                                        <p:attrNameLst>
                                          <p:attrName>style.visibility</p:attrName>
                                        </p:attrNameLst>
                                      </p:cBhvr>
                                      <p:to>
                                        <p:strVal val="visible"/>
                                      </p:to>
                                    </p:set>
                                    <p:animEffect transition="in" filter="fade">
                                      <p:cBhvr>
                                        <p:cTn id="45" dur="500"/>
                                        <p:tgtEl>
                                          <p:spTgt spid="4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Соединение проводников</a:t>
            </a:r>
          </a:p>
        </p:txBody>
      </p:sp>
      <p:sp>
        <p:nvSpPr>
          <p:cNvPr id="4" name="Прямоугольник 3"/>
          <p:cNvSpPr/>
          <p:nvPr/>
        </p:nvSpPr>
        <p:spPr>
          <a:xfrm>
            <a:off x="598183" y="764704"/>
            <a:ext cx="62484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Параллельное соединение</a:t>
            </a:r>
          </a:p>
        </p:txBody>
      </p:sp>
      <p:pic>
        <p:nvPicPr>
          <p:cNvPr id="67586" name="Picture 2" descr="1-9-2"/>
          <p:cNvPicPr>
            <a:picLocks noChangeAspect="1" noChangeArrowheads="1"/>
          </p:cNvPicPr>
          <p:nvPr/>
        </p:nvPicPr>
        <p:blipFill>
          <a:blip r:embed="rId3" cstate="print"/>
          <a:srcRect/>
          <a:stretch>
            <a:fillRect/>
          </a:stretch>
        </p:blipFill>
        <p:spPr bwMode="auto">
          <a:xfrm>
            <a:off x="598183" y="1137231"/>
            <a:ext cx="6248400" cy="3533218"/>
          </a:xfrm>
          <a:prstGeom prst="rect">
            <a:avLst/>
          </a:prstGeom>
          <a:noFill/>
          <a:ln w="9525">
            <a:noFill/>
            <a:miter lim="800000"/>
            <a:headEnd/>
            <a:tailEnd/>
          </a:ln>
        </p:spPr>
      </p:pic>
      <p:graphicFrame>
        <p:nvGraphicFramePr>
          <p:cNvPr id="67587" name="Object 3"/>
          <p:cNvGraphicFramePr>
            <a:graphicFrameLocks noChangeAspect="1"/>
          </p:cNvGraphicFramePr>
          <p:nvPr/>
        </p:nvGraphicFramePr>
        <p:xfrm>
          <a:off x="6948263" y="1196752"/>
          <a:ext cx="1872000" cy="507596"/>
        </p:xfrm>
        <a:graphic>
          <a:graphicData uri="http://schemas.openxmlformats.org/presentationml/2006/ole">
            <mc:AlternateContent xmlns:mc="http://schemas.openxmlformats.org/markup-compatibility/2006">
              <mc:Choice xmlns:v="urn:schemas-microsoft-com:vml" Requires="v">
                <p:oleObj spid="_x0000_s198658" name="Формула" r:id="rId4" imgW="799920" imgH="215640" progId="Equation.3">
                  <p:embed/>
                </p:oleObj>
              </mc:Choice>
              <mc:Fallback>
                <p:oleObj name="Формула" r:id="rId4" imgW="799920" imgH="215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3" y="1196752"/>
                        <a:ext cx="1872000" cy="507596"/>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7588" name="Object 4"/>
          <p:cNvGraphicFramePr>
            <a:graphicFrameLocks noChangeAspect="1"/>
          </p:cNvGraphicFramePr>
          <p:nvPr/>
        </p:nvGraphicFramePr>
        <p:xfrm>
          <a:off x="7369544" y="2683934"/>
          <a:ext cx="1028572" cy="900000"/>
        </p:xfrm>
        <a:graphic>
          <a:graphicData uri="http://schemas.openxmlformats.org/presentationml/2006/ole">
            <mc:AlternateContent xmlns:mc="http://schemas.openxmlformats.org/markup-compatibility/2006">
              <mc:Choice xmlns:v="urn:schemas-microsoft-com:vml" Requires="v">
                <p:oleObj spid="_x0000_s198659" name="Формула" r:id="rId6" imgW="495000" imgH="431640" progId="Equation.3">
                  <p:embed/>
                </p:oleObj>
              </mc:Choice>
              <mc:Fallback>
                <p:oleObj name="Формула" r:id="rId6" imgW="495000" imgH="43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69544" y="2683934"/>
                        <a:ext cx="1028572" cy="900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7589" name="Object 5"/>
          <p:cNvGraphicFramePr>
            <a:graphicFrameLocks noChangeAspect="1"/>
          </p:cNvGraphicFramePr>
          <p:nvPr/>
        </p:nvGraphicFramePr>
        <p:xfrm>
          <a:off x="4857752" y="5500702"/>
          <a:ext cx="2024209" cy="1080120"/>
        </p:xfrm>
        <a:graphic>
          <a:graphicData uri="http://schemas.openxmlformats.org/presentationml/2006/ole">
            <mc:AlternateContent xmlns:mc="http://schemas.openxmlformats.org/markup-compatibility/2006">
              <mc:Choice xmlns:v="urn:schemas-microsoft-com:vml" Requires="v">
                <p:oleObj spid="_x0000_s198660" name="Формула" r:id="rId8" imgW="812520" imgH="431640" progId="Equation.3">
                  <p:embed/>
                </p:oleObj>
              </mc:Choice>
              <mc:Fallback>
                <p:oleObj name="Формула" r:id="rId8" imgW="812520" imgH="43164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57752" y="5500702"/>
                        <a:ext cx="2024209" cy="108012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7590" name="Object 6"/>
          <p:cNvGraphicFramePr>
            <a:graphicFrameLocks noChangeAspect="1"/>
          </p:cNvGraphicFramePr>
          <p:nvPr/>
        </p:nvGraphicFramePr>
        <p:xfrm>
          <a:off x="6948264" y="1844825"/>
          <a:ext cx="1872000" cy="639219"/>
        </p:xfrm>
        <a:graphic>
          <a:graphicData uri="http://schemas.openxmlformats.org/presentationml/2006/ole">
            <mc:AlternateContent xmlns:mc="http://schemas.openxmlformats.org/markup-compatibility/2006">
              <mc:Choice xmlns:v="urn:schemas-microsoft-com:vml" Requires="v">
                <p:oleObj spid="_x0000_s198661" name="Формула" r:id="rId10" imgW="634680" imgH="215640" progId="Equation.3">
                  <p:embed/>
                </p:oleObj>
              </mc:Choice>
              <mc:Fallback>
                <p:oleObj name="Формула" r:id="rId10" imgW="634680" imgH="21564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48264" y="1844825"/>
                        <a:ext cx="1872000" cy="639219"/>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7591" name="Object 7"/>
          <p:cNvGraphicFramePr>
            <a:graphicFrameLocks noChangeAspect="1"/>
          </p:cNvGraphicFramePr>
          <p:nvPr/>
        </p:nvGraphicFramePr>
        <p:xfrm>
          <a:off x="7143768" y="5369701"/>
          <a:ext cx="1800200" cy="1194322"/>
        </p:xfrm>
        <a:graphic>
          <a:graphicData uri="http://schemas.openxmlformats.org/presentationml/2006/ole">
            <mc:AlternateContent xmlns:mc="http://schemas.openxmlformats.org/markup-compatibility/2006">
              <mc:Choice xmlns:v="urn:schemas-microsoft-com:vml" Requires="v">
                <p:oleObj spid="_x0000_s198662" name="Формула" r:id="rId12" imgW="672840" imgH="444240" progId="Equation.3">
                  <p:embed/>
                </p:oleObj>
              </mc:Choice>
              <mc:Fallback>
                <p:oleObj name="Формула" r:id="rId12" imgW="672840" imgH="444240" progId="Equation.3">
                  <p:embed/>
                  <p:pic>
                    <p:nvPicPr>
                      <p:cNvPr id="0"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3768" y="5369701"/>
                        <a:ext cx="1800200" cy="1194322"/>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67592" name="Object 8"/>
          <p:cNvGraphicFramePr>
            <a:graphicFrameLocks noChangeAspect="1"/>
          </p:cNvGraphicFramePr>
          <p:nvPr/>
        </p:nvGraphicFramePr>
        <p:xfrm>
          <a:off x="7337082" y="3733966"/>
          <a:ext cx="1081015" cy="900000"/>
        </p:xfrm>
        <a:graphic>
          <a:graphicData uri="http://schemas.openxmlformats.org/presentationml/2006/ole">
            <mc:AlternateContent xmlns:mc="http://schemas.openxmlformats.org/markup-compatibility/2006">
              <mc:Choice xmlns:v="urn:schemas-microsoft-com:vml" Requires="v">
                <p:oleObj spid="_x0000_s198663" name="Формула" r:id="rId14" imgW="520560" imgH="431640" progId="Equation.3">
                  <p:embed/>
                </p:oleObj>
              </mc:Choice>
              <mc:Fallback>
                <p:oleObj name="Формула" r:id="rId14" imgW="520560" imgH="431640" progId="Equation.3">
                  <p:embed/>
                  <p:pic>
                    <p:nvPicPr>
                      <p:cNvPr id="0"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37082" y="3733966"/>
                        <a:ext cx="1081015" cy="900000"/>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11" name="Прямая соединительная линия 10"/>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12" name="Picture 8">
            <a:hlinkClick r:id="rId16" action="ppaction://hlinkfile"/>
          </p:cNvPr>
          <p:cNvPicPr>
            <a:picLocks noChangeAspect="1" noChangeArrowheads="1"/>
          </p:cNvPicPr>
          <p:nvPr/>
        </p:nvPicPr>
        <p:blipFill>
          <a:blip r:embed="rId17" cstate="print"/>
          <a:srcRect/>
          <a:stretch>
            <a:fillRect/>
          </a:stretch>
        </p:blipFill>
        <p:spPr bwMode="auto">
          <a:xfrm>
            <a:off x="2627784" y="5733256"/>
            <a:ext cx="1008112" cy="822553"/>
          </a:xfrm>
          <a:prstGeom prst="rect">
            <a:avLst/>
          </a:prstGeom>
          <a:noFill/>
          <a:ln w="9525">
            <a:noFill/>
            <a:miter lim="800000"/>
            <a:headEnd/>
            <a:tailEnd/>
          </a:ln>
        </p:spPr>
      </p:pic>
      <p:pic>
        <p:nvPicPr>
          <p:cNvPr id="13" name="Picture 2">
            <a:hlinkClick r:id="rId18" action="ppaction://hlinkfile"/>
          </p:cNvPr>
          <p:cNvPicPr>
            <a:picLocks noChangeAspect="1" noChangeArrowheads="1"/>
          </p:cNvPicPr>
          <p:nvPr/>
        </p:nvPicPr>
        <p:blipFill>
          <a:blip r:embed="rId19" cstate="print"/>
          <a:srcRect l="4375" t="13000" r="60000" b="43000"/>
          <a:stretch>
            <a:fillRect/>
          </a:stretch>
        </p:blipFill>
        <p:spPr bwMode="auto">
          <a:xfrm>
            <a:off x="539552" y="5143104"/>
            <a:ext cx="1944000" cy="1500606"/>
          </a:xfrm>
          <a:prstGeom prst="rect">
            <a:avLst/>
          </a:prstGeom>
          <a:noFill/>
          <a:ln w="9525">
            <a:noFill/>
            <a:miter lim="800000"/>
            <a:headEnd/>
            <a:tailEnd/>
          </a:ln>
          <a:effectLst/>
        </p:spPr>
      </p:pic>
      <p:sp>
        <p:nvSpPr>
          <p:cNvPr id="14" name="Прямоугольник 13"/>
          <p:cNvSpPr/>
          <p:nvPr/>
        </p:nvSpPr>
        <p:spPr>
          <a:xfrm>
            <a:off x="539843" y="4347268"/>
            <a:ext cx="1944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Водно-электрическая аналогия </a:t>
            </a:r>
          </a:p>
        </p:txBody>
      </p:sp>
      <p:pic>
        <p:nvPicPr>
          <p:cNvPr id="16" name="Picture 2">
            <a:hlinkClick r:id="rId20" action="ppaction://hlinkfile"/>
          </p:cNvPr>
          <p:cNvPicPr>
            <a:picLocks noChangeAspect="1" noChangeArrowheads="1"/>
          </p:cNvPicPr>
          <p:nvPr/>
        </p:nvPicPr>
        <p:blipFill>
          <a:blip r:embed="rId21" cstate="print"/>
          <a:srcRect/>
          <a:stretch>
            <a:fillRect/>
          </a:stretch>
        </p:blipFill>
        <p:spPr bwMode="auto">
          <a:xfrm>
            <a:off x="3707904" y="5733256"/>
            <a:ext cx="981403" cy="82594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587"/>
                                        </p:tgtEl>
                                        <p:attrNameLst>
                                          <p:attrName>style.visibility</p:attrName>
                                        </p:attrNameLst>
                                      </p:cBhvr>
                                      <p:to>
                                        <p:strVal val="visible"/>
                                      </p:to>
                                    </p:set>
                                    <p:animEffect transition="in" filter="fade">
                                      <p:cBhvr>
                                        <p:cTn id="7" dur="500"/>
                                        <p:tgtEl>
                                          <p:spTgt spid="675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590"/>
                                        </p:tgtEl>
                                        <p:attrNameLst>
                                          <p:attrName>style.visibility</p:attrName>
                                        </p:attrNameLst>
                                      </p:cBhvr>
                                      <p:to>
                                        <p:strVal val="visible"/>
                                      </p:to>
                                    </p:set>
                                    <p:animEffect transition="in" filter="fade">
                                      <p:cBhvr>
                                        <p:cTn id="12" dur="500"/>
                                        <p:tgtEl>
                                          <p:spTgt spid="675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588"/>
                                        </p:tgtEl>
                                        <p:attrNameLst>
                                          <p:attrName>style.visibility</p:attrName>
                                        </p:attrNameLst>
                                      </p:cBhvr>
                                      <p:to>
                                        <p:strVal val="visible"/>
                                      </p:to>
                                    </p:set>
                                    <p:animEffect transition="in" filter="fade">
                                      <p:cBhvr>
                                        <p:cTn id="17" dur="500"/>
                                        <p:tgtEl>
                                          <p:spTgt spid="6758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7592"/>
                                        </p:tgtEl>
                                        <p:attrNameLst>
                                          <p:attrName>style.visibility</p:attrName>
                                        </p:attrNameLst>
                                      </p:cBhvr>
                                      <p:to>
                                        <p:strVal val="visible"/>
                                      </p:to>
                                    </p:set>
                                    <p:animEffect transition="in" filter="fade">
                                      <p:cBhvr>
                                        <p:cTn id="22" dur="500"/>
                                        <p:tgtEl>
                                          <p:spTgt spid="6759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7589"/>
                                        </p:tgtEl>
                                        <p:attrNameLst>
                                          <p:attrName>style.visibility</p:attrName>
                                        </p:attrNameLst>
                                      </p:cBhvr>
                                      <p:to>
                                        <p:strVal val="visible"/>
                                      </p:to>
                                    </p:set>
                                    <p:animEffect transition="in" filter="fade">
                                      <p:cBhvr>
                                        <p:cTn id="27" dur="500"/>
                                        <p:tgtEl>
                                          <p:spTgt spid="6758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7591"/>
                                        </p:tgtEl>
                                        <p:attrNameLst>
                                          <p:attrName>style.visibility</p:attrName>
                                        </p:attrNameLst>
                                      </p:cBhvr>
                                      <p:to>
                                        <p:strVal val="visible"/>
                                      </p:to>
                                    </p:set>
                                    <p:animEffect transition="in" filter="fade">
                                      <p:cBhvr>
                                        <p:cTn id="32" dur="500"/>
                                        <p:tgtEl>
                                          <p:spTgt spid="6759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par>
                          <p:cTn id="47" fill="hold">
                            <p:stCondLst>
                              <p:cond delay="1000"/>
                            </p:stCondLst>
                            <p:childTnLst>
                              <p:par>
                                <p:cTn id="48" presetID="10" presetClass="entr" presetSubtype="0"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Расчет сложных цепей</a:t>
            </a:r>
          </a:p>
        </p:txBody>
      </p:sp>
      <p:pic>
        <p:nvPicPr>
          <p:cNvPr id="68610" name="Picture 2" descr="1-9-3"/>
          <p:cNvPicPr>
            <a:picLocks noChangeAspect="1" noChangeArrowheads="1"/>
          </p:cNvPicPr>
          <p:nvPr/>
        </p:nvPicPr>
        <p:blipFill>
          <a:blip r:embed="rId3" cstate="print"/>
          <a:srcRect r="70514"/>
          <a:stretch>
            <a:fillRect/>
          </a:stretch>
        </p:blipFill>
        <p:spPr bwMode="auto">
          <a:xfrm>
            <a:off x="598595" y="1137483"/>
            <a:ext cx="2044579" cy="3488198"/>
          </a:xfrm>
          <a:prstGeom prst="rect">
            <a:avLst/>
          </a:prstGeom>
          <a:noFill/>
          <a:ln w="9525">
            <a:noFill/>
            <a:miter lim="800000"/>
            <a:headEnd/>
            <a:tailEnd/>
          </a:ln>
        </p:spPr>
      </p:pic>
      <p:sp>
        <p:nvSpPr>
          <p:cNvPr id="5" name="Прямоугольник 4"/>
          <p:cNvSpPr/>
          <p:nvPr/>
        </p:nvSpPr>
        <p:spPr>
          <a:xfrm>
            <a:off x="598595" y="770461"/>
            <a:ext cx="69342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Расчет сопротивления сложной цепи</a:t>
            </a:r>
          </a:p>
        </p:txBody>
      </p:sp>
      <p:sp>
        <p:nvSpPr>
          <p:cNvPr id="6" name="Прямоугольник 5"/>
          <p:cNvSpPr/>
          <p:nvPr/>
        </p:nvSpPr>
        <p:spPr>
          <a:xfrm>
            <a:off x="539552" y="5029200"/>
            <a:ext cx="2831232" cy="99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Сопротивления всех проводников указаны </a:t>
            </a:r>
            <a:r>
              <a:rPr lang="ru-RU" sz="1600" b="1">
                <a:solidFill>
                  <a:srgbClr val="002060"/>
                </a:solidFill>
                <a:latin typeface="Verdana" pitchFamily="34" charset="0"/>
              </a:rPr>
              <a:t>в Ом</a:t>
            </a:r>
            <a:endParaRPr lang="ru-RU" sz="1000" b="1" dirty="0">
              <a:solidFill>
                <a:srgbClr val="002060"/>
              </a:solidFill>
              <a:latin typeface="Verdana" pitchFamily="34" charset="0"/>
            </a:endParaRPr>
          </a:p>
        </p:txBody>
      </p:sp>
      <p:pic>
        <p:nvPicPr>
          <p:cNvPr id="68611" name="Picture 3" descr="1-9-4"/>
          <p:cNvPicPr>
            <a:picLocks noChangeAspect="1" noChangeArrowheads="1"/>
          </p:cNvPicPr>
          <p:nvPr/>
        </p:nvPicPr>
        <p:blipFill>
          <a:blip r:embed="rId4" cstate="print"/>
          <a:srcRect t="3266" b="5290"/>
          <a:stretch>
            <a:fillRect/>
          </a:stretch>
        </p:blipFill>
        <p:spPr bwMode="auto">
          <a:xfrm>
            <a:off x="3636468" y="4725144"/>
            <a:ext cx="5472000" cy="2034893"/>
          </a:xfrm>
          <a:prstGeom prst="rect">
            <a:avLst/>
          </a:prstGeom>
          <a:noFill/>
          <a:ln w="9525">
            <a:noFill/>
            <a:miter lim="800000"/>
            <a:headEnd/>
            <a:tailEnd/>
          </a:ln>
        </p:spPr>
      </p:pic>
      <p:cxnSp>
        <p:nvCxnSpPr>
          <p:cNvPr id="9" name="Прямая соединительная линия 8"/>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10" name="Picture 2" descr="1-9-3"/>
          <p:cNvPicPr>
            <a:picLocks noChangeAspect="1" noChangeArrowheads="1"/>
          </p:cNvPicPr>
          <p:nvPr/>
        </p:nvPicPr>
        <p:blipFill>
          <a:blip r:embed="rId3" cstate="print"/>
          <a:srcRect l="93751"/>
          <a:stretch>
            <a:fillRect/>
          </a:stretch>
        </p:blipFill>
        <p:spPr bwMode="auto">
          <a:xfrm>
            <a:off x="7072330" y="1142984"/>
            <a:ext cx="433342" cy="3488198"/>
          </a:xfrm>
          <a:prstGeom prst="rect">
            <a:avLst/>
          </a:prstGeom>
          <a:noFill/>
          <a:ln w="9525">
            <a:noFill/>
            <a:miter lim="800000"/>
            <a:headEnd/>
            <a:tailEnd/>
          </a:ln>
        </p:spPr>
      </p:pic>
      <p:pic>
        <p:nvPicPr>
          <p:cNvPr id="11" name="Picture 2" descr="1-9-3"/>
          <p:cNvPicPr>
            <a:picLocks noChangeAspect="1" noChangeArrowheads="1"/>
          </p:cNvPicPr>
          <p:nvPr/>
        </p:nvPicPr>
        <p:blipFill>
          <a:blip r:embed="rId3" cstate="print"/>
          <a:srcRect l="75207" r="6249"/>
          <a:stretch>
            <a:fillRect/>
          </a:stretch>
        </p:blipFill>
        <p:spPr bwMode="auto">
          <a:xfrm>
            <a:off x="5786446" y="1142984"/>
            <a:ext cx="1285884" cy="3488198"/>
          </a:xfrm>
          <a:prstGeom prst="rect">
            <a:avLst/>
          </a:prstGeom>
          <a:noFill/>
          <a:ln w="9525">
            <a:noFill/>
            <a:miter lim="800000"/>
            <a:headEnd/>
            <a:tailEnd/>
          </a:ln>
        </p:spPr>
      </p:pic>
      <p:pic>
        <p:nvPicPr>
          <p:cNvPr id="12" name="Picture 2" descr="1-9-3"/>
          <p:cNvPicPr>
            <a:picLocks noChangeAspect="1" noChangeArrowheads="1"/>
          </p:cNvPicPr>
          <p:nvPr/>
        </p:nvPicPr>
        <p:blipFill>
          <a:blip r:embed="rId3" cstate="print"/>
          <a:srcRect l="29877" r="48986"/>
          <a:stretch>
            <a:fillRect/>
          </a:stretch>
        </p:blipFill>
        <p:spPr bwMode="auto">
          <a:xfrm>
            <a:off x="2643174" y="1142984"/>
            <a:ext cx="1465688" cy="3488198"/>
          </a:xfrm>
          <a:prstGeom prst="rect">
            <a:avLst/>
          </a:prstGeom>
          <a:noFill/>
          <a:ln w="9525">
            <a:noFill/>
            <a:miter lim="800000"/>
            <a:headEnd/>
            <a:tailEnd/>
          </a:ln>
        </p:spPr>
      </p:pic>
      <p:pic>
        <p:nvPicPr>
          <p:cNvPr id="13" name="Picture 2" descr="1-9-3"/>
          <p:cNvPicPr>
            <a:picLocks noChangeAspect="1" noChangeArrowheads="1"/>
          </p:cNvPicPr>
          <p:nvPr/>
        </p:nvPicPr>
        <p:blipFill>
          <a:blip r:embed="rId3" cstate="print"/>
          <a:srcRect l="50481" r="24793"/>
          <a:stretch>
            <a:fillRect/>
          </a:stretch>
        </p:blipFill>
        <p:spPr bwMode="auto">
          <a:xfrm>
            <a:off x="4071934" y="1142984"/>
            <a:ext cx="1714512" cy="3488198"/>
          </a:xfrm>
          <a:prstGeom prst="rect">
            <a:avLst/>
          </a:prstGeom>
          <a:noFill/>
          <a:ln w="9525">
            <a:noFill/>
            <a:miter lim="800000"/>
            <a:headEnd/>
            <a:tailEnd/>
          </a:ln>
        </p:spPr>
      </p:pic>
      <p:sp>
        <p:nvSpPr>
          <p:cNvPr id="8" name="Прямоугольник 7"/>
          <p:cNvSpPr/>
          <p:nvPr/>
        </p:nvSpPr>
        <p:spPr>
          <a:xfrm>
            <a:off x="3636504" y="3928872"/>
            <a:ext cx="5472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rgbClr val="002060"/>
                </a:solidFill>
                <a:latin typeface="Verdana" pitchFamily="34" charset="0"/>
              </a:rPr>
              <a:t>Пример электрической цепи, которая </a:t>
            </a:r>
            <a:br>
              <a:rPr lang="ru-RU" sz="1600" b="1" dirty="0">
                <a:solidFill>
                  <a:srgbClr val="002060"/>
                </a:solidFill>
                <a:latin typeface="Verdana" pitchFamily="34" charset="0"/>
              </a:rPr>
            </a:br>
            <a:r>
              <a:rPr lang="ru-RU" sz="1600" b="1" dirty="0">
                <a:solidFill>
                  <a:srgbClr val="002060"/>
                </a:solidFill>
                <a:latin typeface="Verdana" pitchFamily="34" charset="0"/>
              </a:rPr>
              <a:t>НЕ сводится к комбинации последовательно </a:t>
            </a:r>
          </a:p>
          <a:p>
            <a:pPr algn="ctr"/>
            <a:r>
              <a:rPr lang="ru-RU" sz="1600" b="1" dirty="0">
                <a:solidFill>
                  <a:srgbClr val="002060"/>
                </a:solidFill>
                <a:latin typeface="Verdana" pitchFamily="34" charset="0"/>
              </a:rPr>
              <a:t>и параллельно соединенных проводников</a:t>
            </a:r>
          </a:p>
        </p:txBody>
      </p:sp>
      <p:pic>
        <p:nvPicPr>
          <p:cNvPr id="252929" name="Picture 1">
            <a:hlinkClick r:id="rId5" action="ppaction://hlinkfile"/>
          </p:cNvPr>
          <p:cNvPicPr>
            <a:picLocks noChangeAspect="1" noChangeArrowheads="1"/>
          </p:cNvPicPr>
          <p:nvPr/>
        </p:nvPicPr>
        <p:blipFill>
          <a:blip r:embed="rId6" cstate="print"/>
          <a:srcRect/>
          <a:stretch>
            <a:fillRect/>
          </a:stretch>
        </p:blipFill>
        <p:spPr bwMode="auto">
          <a:xfrm>
            <a:off x="7559824" y="2652620"/>
            <a:ext cx="1476672" cy="120486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8611"/>
                                        </p:tgtEl>
                                        <p:attrNameLst>
                                          <p:attrName>style.visibility</p:attrName>
                                        </p:attrNameLst>
                                      </p:cBhvr>
                                      <p:to>
                                        <p:strVal val="visible"/>
                                      </p:to>
                                    </p:set>
                                    <p:animEffect transition="in" filter="fade">
                                      <p:cBhvr>
                                        <p:cTn id="32" dur="500"/>
                                        <p:tgtEl>
                                          <p:spTgt spid="686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2929"/>
                                        </p:tgtEl>
                                        <p:attrNameLst>
                                          <p:attrName>style.visibility</p:attrName>
                                        </p:attrNameLst>
                                      </p:cBhvr>
                                      <p:to>
                                        <p:strVal val="visible"/>
                                      </p:to>
                                    </p:set>
                                    <p:animEffect transition="in" filter="fade">
                                      <p:cBhvr>
                                        <p:cTn id="37" dur="500"/>
                                        <p:tgtEl>
                                          <p:spTgt spid="252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6931"/>
            <a:ext cx="9144000" cy="675765"/>
          </a:xfrm>
        </p:spPr>
        <p:txBody>
          <a:bodyPr>
            <a:normAutofit/>
          </a:bodyPr>
          <a:lstStyle/>
          <a:p>
            <a:pPr>
              <a:lnSpc>
                <a:spcPct val="80000"/>
              </a:lnSpc>
            </a:pPr>
            <a:r>
              <a:rPr lang="ru-RU" sz="2800" dirty="0"/>
              <a:t>Правила Кирхгофа </a:t>
            </a:r>
            <a:r>
              <a:rPr lang="ru-RU" sz="2400" dirty="0"/>
              <a:t>для разветвленных цепей </a:t>
            </a:r>
            <a:endParaRPr lang="ru-RU" sz="2600" dirty="0"/>
          </a:p>
        </p:txBody>
      </p:sp>
      <p:pic>
        <p:nvPicPr>
          <p:cNvPr id="69634" name="Picture 2" descr="1-10-1"/>
          <p:cNvPicPr>
            <a:picLocks noChangeAspect="1" noChangeArrowheads="1"/>
          </p:cNvPicPr>
          <p:nvPr/>
        </p:nvPicPr>
        <p:blipFill>
          <a:blip r:embed="rId3" cstate="print"/>
          <a:srcRect/>
          <a:stretch>
            <a:fillRect/>
          </a:stretch>
        </p:blipFill>
        <p:spPr bwMode="auto">
          <a:xfrm>
            <a:off x="625153" y="2519499"/>
            <a:ext cx="4724400" cy="3033243"/>
          </a:xfrm>
          <a:prstGeom prst="rect">
            <a:avLst/>
          </a:prstGeom>
          <a:noFill/>
          <a:ln w="9525">
            <a:noFill/>
            <a:miter lim="800000"/>
            <a:headEnd/>
            <a:tailEnd/>
          </a:ln>
        </p:spPr>
      </p:pic>
      <p:sp>
        <p:nvSpPr>
          <p:cNvPr id="5" name="Прямоугольник 4"/>
          <p:cNvSpPr/>
          <p:nvPr/>
        </p:nvSpPr>
        <p:spPr>
          <a:xfrm>
            <a:off x="626040" y="2158257"/>
            <a:ext cx="47244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Узел электрической цепи</a:t>
            </a:r>
          </a:p>
        </p:txBody>
      </p:sp>
      <p:sp>
        <p:nvSpPr>
          <p:cNvPr id="6" name="Прямоугольник 5"/>
          <p:cNvSpPr/>
          <p:nvPr/>
        </p:nvSpPr>
        <p:spPr>
          <a:xfrm>
            <a:off x="625152" y="5567193"/>
            <a:ext cx="472440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I</a:t>
            </a:r>
            <a:r>
              <a:rPr lang="ru-RU" b="1" baseline="-25000" dirty="0">
                <a:solidFill>
                  <a:srgbClr val="002060"/>
                </a:solidFill>
                <a:latin typeface="Verdana" pitchFamily="34" charset="0"/>
              </a:rPr>
              <a:t>1</a:t>
            </a:r>
            <a:r>
              <a:rPr lang="ru-RU" b="1" dirty="0">
                <a:solidFill>
                  <a:srgbClr val="002060"/>
                </a:solidFill>
                <a:latin typeface="Verdana" pitchFamily="34" charset="0"/>
              </a:rPr>
              <a:t>, I</a:t>
            </a:r>
            <a:r>
              <a:rPr lang="ru-RU" b="1" baseline="-25000" dirty="0">
                <a:solidFill>
                  <a:srgbClr val="002060"/>
                </a:solidFill>
                <a:latin typeface="Verdana" pitchFamily="34" charset="0"/>
              </a:rPr>
              <a:t>2</a:t>
            </a:r>
            <a:r>
              <a:rPr lang="ru-RU" b="1" dirty="0">
                <a:solidFill>
                  <a:srgbClr val="002060"/>
                </a:solidFill>
                <a:latin typeface="Verdana" pitchFamily="34" charset="0"/>
              </a:rPr>
              <a:t> &gt; 0	 I</a:t>
            </a:r>
            <a:r>
              <a:rPr lang="ru-RU" b="1" baseline="-25000" dirty="0">
                <a:solidFill>
                  <a:srgbClr val="002060"/>
                </a:solidFill>
                <a:latin typeface="Verdana" pitchFamily="34" charset="0"/>
              </a:rPr>
              <a:t>3</a:t>
            </a:r>
            <a:r>
              <a:rPr lang="ru-RU" b="1" dirty="0">
                <a:solidFill>
                  <a:srgbClr val="002060"/>
                </a:solidFill>
                <a:latin typeface="Verdana" pitchFamily="34" charset="0"/>
              </a:rPr>
              <a:t>, I</a:t>
            </a:r>
            <a:r>
              <a:rPr lang="ru-RU" b="1" baseline="-25000" dirty="0">
                <a:solidFill>
                  <a:srgbClr val="002060"/>
                </a:solidFill>
                <a:latin typeface="Verdana" pitchFamily="34" charset="0"/>
              </a:rPr>
              <a:t>4</a:t>
            </a:r>
            <a:r>
              <a:rPr lang="ru-RU" b="1" dirty="0">
                <a:solidFill>
                  <a:srgbClr val="002060"/>
                </a:solidFill>
                <a:latin typeface="Verdana" pitchFamily="34" charset="0"/>
              </a:rPr>
              <a:t> &lt; 0</a:t>
            </a:r>
          </a:p>
        </p:txBody>
      </p:sp>
      <p:sp>
        <p:nvSpPr>
          <p:cNvPr id="8" name="Прямоугольник 7"/>
          <p:cNvSpPr/>
          <p:nvPr/>
        </p:nvSpPr>
        <p:spPr>
          <a:xfrm>
            <a:off x="625152" y="1293168"/>
            <a:ext cx="8339336" cy="551656"/>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1-е правило Кирхгофа (закон сохранения заряда)</a:t>
            </a:r>
          </a:p>
        </p:txBody>
      </p:sp>
      <p:graphicFrame>
        <p:nvGraphicFramePr>
          <p:cNvPr id="69636" name="Object 4"/>
          <p:cNvGraphicFramePr>
            <a:graphicFrameLocks noChangeAspect="1"/>
          </p:cNvGraphicFramePr>
          <p:nvPr/>
        </p:nvGraphicFramePr>
        <p:xfrm>
          <a:off x="6300192" y="4495130"/>
          <a:ext cx="1872356" cy="1454150"/>
        </p:xfrm>
        <a:graphic>
          <a:graphicData uri="http://schemas.openxmlformats.org/presentationml/2006/ole">
            <mc:AlternateContent xmlns:mc="http://schemas.openxmlformats.org/markup-compatibility/2006">
              <mc:Choice xmlns:v="urn:schemas-microsoft-com:vml" Requires="v">
                <p:oleObj spid="_x0000_s199682" name="Формула" r:id="rId4" imgW="558720" imgH="431640" progId="Equation.3">
                  <p:embed/>
                </p:oleObj>
              </mc:Choice>
              <mc:Fallback>
                <p:oleObj name="Формула" r:id="rId4" imgW="55872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495130"/>
                        <a:ext cx="1872356" cy="1454150"/>
                      </a:xfrm>
                      <a:prstGeom prst="rect">
                        <a:avLst/>
                      </a:prstGeom>
                      <a:solidFill>
                        <a:schemeClr val="bg1"/>
                      </a:solidFill>
                      <a:ln w="9525">
                        <a:solidFill>
                          <a:schemeClr val="tx2"/>
                        </a:solidFill>
                        <a:miter lim="800000"/>
                        <a:headEnd/>
                        <a:tailEnd/>
                      </a:ln>
                    </p:spPr>
                  </p:pic>
                </p:oleObj>
              </mc:Fallback>
            </mc:AlternateContent>
          </a:graphicData>
        </a:graphic>
      </p:graphicFrame>
      <p:sp>
        <p:nvSpPr>
          <p:cNvPr id="17" name="Прямоугольник 16"/>
          <p:cNvSpPr/>
          <p:nvPr/>
        </p:nvSpPr>
        <p:spPr>
          <a:xfrm>
            <a:off x="5652488" y="2132856"/>
            <a:ext cx="3312000" cy="201622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Алгебраическая </a:t>
            </a:r>
            <a:br>
              <a:rPr lang="ru-RU" sz="2000" b="1" dirty="0">
                <a:solidFill>
                  <a:srgbClr val="002060"/>
                </a:solidFill>
                <a:latin typeface="Verdana" pitchFamily="34" charset="0"/>
              </a:rPr>
            </a:br>
            <a:r>
              <a:rPr lang="ru-RU" sz="2000" b="1" dirty="0">
                <a:solidFill>
                  <a:schemeClr val="accent2">
                    <a:lumMod val="50000"/>
                  </a:schemeClr>
                </a:solidFill>
                <a:latin typeface="Verdana" pitchFamily="34" charset="0"/>
              </a:rPr>
              <a:t>сумма сил токов </a:t>
            </a:r>
            <a:br>
              <a:rPr lang="ru-RU" sz="2000" b="1" dirty="0">
                <a:solidFill>
                  <a:srgbClr val="002060"/>
                </a:solidFill>
                <a:latin typeface="Verdana" pitchFamily="34" charset="0"/>
              </a:rPr>
            </a:br>
            <a:r>
              <a:rPr lang="ru-RU" sz="2000" b="1" dirty="0">
                <a:solidFill>
                  <a:srgbClr val="002060"/>
                </a:solidFill>
                <a:latin typeface="Verdana" pitchFamily="34" charset="0"/>
              </a:rPr>
              <a:t>для каждого узла </a:t>
            </a:r>
            <a:br>
              <a:rPr lang="ru-RU" sz="2000" b="1" dirty="0">
                <a:solidFill>
                  <a:srgbClr val="002060"/>
                </a:solidFill>
                <a:latin typeface="Verdana" pitchFamily="34" charset="0"/>
              </a:rPr>
            </a:br>
            <a:r>
              <a:rPr lang="ru-RU" sz="2000" b="1" dirty="0">
                <a:solidFill>
                  <a:srgbClr val="002060"/>
                </a:solidFill>
                <a:latin typeface="Verdana" pitchFamily="34" charset="0"/>
              </a:rPr>
              <a:t>в разветвленной цепи </a:t>
            </a:r>
            <a:r>
              <a:rPr lang="ru-RU" sz="2000" b="1" dirty="0">
                <a:solidFill>
                  <a:schemeClr val="accent2">
                    <a:lumMod val="50000"/>
                  </a:schemeClr>
                </a:solidFill>
                <a:latin typeface="Verdana" pitchFamily="34" charset="0"/>
              </a:rPr>
              <a:t>равна нулю</a:t>
            </a:r>
          </a:p>
        </p:txBody>
      </p:sp>
      <p:cxnSp>
        <p:nvCxnSpPr>
          <p:cNvPr id="10" name="Прямая соединительная линия 9"/>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1" name="Стрелка вправо 10">
            <a:hlinkClick r:id="rId6" action="ppaction://hlinksldjump"/>
          </p:cNvPr>
          <p:cNvSpPr/>
          <p:nvPr/>
        </p:nvSpPr>
        <p:spPr>
          <a:xfrm>
            <a:off x="8566385" y="764704"/>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9634"/>
                                        </p:tgtEl>
                                        <p:attrNameLst>
                                          <p:attrName>style.visibility</p:attrName>
                                        </p:attrNameLst>
                                      </p:cBhvr>
                                      <p:to>
                                        <p:strVal val="visible"/>
                                      </p:to>
                                    </p:set>
                                    <p:animEffect transition="in" filter="fade">
                                      <p:cBhvr>
                                        <p:cTn id="16" dur="500"/>
                                        <p:tgtEl>
                                          <p:spTgt spid="69634"/>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9636"/>
                                        </p:tgtEl>
                                        <p:attrNameLst>
                                          <p:attrName>style.visibility</p:attrName>
                                        </p:attrNameLst>
                                      </p:cBhvr>
                                      <p:to>
                                        <p:strVal val="visible"/>
                                      </p:to>
                                    </p:set>
                                    <p:animEffect transition="in" filter="fade">
                                      <p:cBhvr>
                                        <p:cTn id="30" dur="500"/>
                                        <p:tgtEl>
                                          <p:spTgt spid="69636"/>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7"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Autofit/>
          </a:bodyPr>
          <a:lstStyle/>
          <a:p>
            <a:pPr>
              <a:lnSpc>
                <a:spcPct val="80000"/>
              </a:lnSpc>
            </a:pPr>
            <a:r>
              <a:rPr lang="ru-RU" sz="2800" dirty="0"/>
              <a:t>Правила Кирхгофа </a:t>
            </a:r>
            <a:r>
              <a:rPr lang="ru-RU" sz="2400" dirty="0"/>
              <a:t>для разветвленных цепей </a:t>
            </a:r>
            <a:endParaRPr lang="ru-RU" sz="2600" dirty="0"/>
          </a:p>
        </p:txBody>
      </p:sp>
      <p:pic>
        <p:nvPicPr>
          <p:cNvPr id="69635" name="Picture 3" descr="1-10-2"/>
          <p:cNvPicPr>
            <a:picLocks noChangeAspect="1" noChangeArrowheads="1"/>
          </p:cNvPicPr>
          <p:nvPr/>
        </p:nvPicPr>
        <p:blipFill>
          <a:blip r:embed="rId3" cstate="print"/>
          <a:srcRect t="2473" b="1094"/>
          <a:stretch>
            <a:fillRect/>
          </a:stretch>
        </p:blipFill>
        <p:spPr bwMode="auto">
          <a:xfrm>
            <a:off x="611560" y="1773088"/>
            <a:ext cx="4680000" cy="2907207"/>
          </a:xfrm>
          <a:prstGeom prst="rect">
            <a:avLst/>
          </a:prstGeom>
          <a:noFill/>
          <a:ln w="9525">
            <a:solidFill>
              <a:srgbClr val="002060"/>
            </a:solidFill>
            <a:miter lim="800000"/>
            <a:headEnd/>
            <a:tailEnd/>
          </a:ln>
        </p:spPr>
      </p:pic>
      <p:sp>
        <p:nvSpPr>
          <p:cNvPr id="11" name="Прямоугольник 10"/>
          <p:cNvSpPr/>
          <p:nvPr/>
        </p:nvSpPr>
        <p:spPr>
          <a:xfrm>
            <a:off x="611560" y="764704"/>
            <a:ext cx="8388000" cy="64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2-е правило Кирхгофа</a:t>
            </a:r>
            <a:br>
              <a:rPr lang="ru-RU" b="1" dirty="0">
                <a:solidFill>
                  <a:srgbClr val="002060"/>
                </a:solidFill>
                <a:latin typeface="Verdana" pitchFamily="34" charset="0"/>
              </a:rPr>
            </a:br>
            <a:r>
              <a:rPr lang="ru-RU" b="1" dirty="0">
                <a:solidFill>
                  <a:srgbClr val="002060"/>
                </a:solidFill>
                <a:latin typeface="Verdana" pitchFamily="34" charset="0"/>
              </a:rPr>
              <a:t>(обобщение закона Ома для разветвленных цепей)</a:t>
            </a:r>
          </a:p>
        </p:txBody>
      </p:sp>
      <p:sp>
        <p:nvSpPr>
          <p:cNvPr id="12" name="Прямоугольник 11"/>
          <p:cNvSpPr/>
          <p:nvPr/>
        </p:nvSpPr>
        <p:spPr>
          <a:xfrm>
            <a:off x="612080" y="1413050"/>
            <a:ext cx="46800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b="1" dirty="0">
                <a:solidFill>
                  <a:srgbClr val="002060"/>
                </a:solidFill>
                <a:latin typeface="Verdana" pitchFamily="34" charset="0"/>
              </a:rPr>
              <a:t>Разветвленная электрическая цепь</a:t>
            </a:r>
          </a:p>
        </p:txBody>
      </p:sp>
      <p:sp>
        <p:nvSpPr>
          <p:cNvPr id="13" name="Прямоугольник 12"/>
          <p:cNvSpPr/>
          <p:nvPr/>
        </p:nvSpPr>
        <p:spPr>
          <a:xfrm>
            <a:off x="4788024" y="4309532"/>
            <a:ext cx="4279776" cy="25146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2">
                    <a:lumMod val="50000"/>
                  </a:schemeClr>
                </a:solidFill>
                <a:latin typeface="Verdana" pitchFamily="34" charset="0"/>
              </a:rPr>
              <a:t>Алгебраическая сумма произведений сопротивления </a:t>
            </a:r>
            <a:r>
              <a:rPr lang="ru-RU" b="1" dirty="0">
                <a:solidFill>
                  <a:srgbClr val="002060"/>
                </a:solidFill>
                <a:latin typeface="Verdana" pitchFamily="34" charset="0"/>
              </a:rPr>
              <a:t>каждого из участков любого замкнутого контура разветвленной цепи постоянного тока </a:t>
            </a:r>
            <a:r>
              <a:rPr lang="ru-RU" b="1" dirty="0">
                <a:solidFill>
                  <a:schemeClr val="accent2">
                    <a:lumMod val="50000"/>
                  </a:schemeClr>
                </a:solidFill>
                <a:latin typeface="Verdana" pitchFamily="34" charset="0"/>
              </a:rPr>
              <a:t>на силу тока </a:t>
            </a:r>
            <a:r>
              <a:rPr lang="ru-RU" b="1" dirty="0">
                <a:solidFill>
                  <a:srgbClr val="002060"/>
                </a:solidFill>
                <a:latin typeface="Verdana" pitchFamily="34" charset="0"/>
              </a:rPr>
              <a:t>на этом участке </a:t>
            </a:r>
            <a:r>
              <a:rPr lang="ru-RU" b="1" dirty="0">
                <a:solidFill>
                  <a:schemeClr val="accent2">
                    <a:lumMod val="50000"/>
                  </a:schemeClr>
                </a:solidFill>
                <a:latin typeface="Verdana" pitchFamily="34" charset="0"/>
              </a:rPr>
              <a:t>равна алгебраической сумме ЭДС </a:t>
            </a:r>
            <a:br>
              <a:rPr lang="ru-RU" b="1" dirty="0">
                <a:solidFill>
                  <a:srgbClr val="002060"/>
                </a:solidFill>
                <a:latin typeface="Verdana" pitchFamily="34" charset="0"/>
              </a:rPr>
            </a:br>
            <a:r>
              <a:rPr lang="ru-RU" b="1" dirty="0">
                <a:solidFill>
                  <a:srgbClr val="002060"/>
                </a:solidFill>
                <a:latin typeface="Verdana" pitchFamily="34" charset="0"/>
              </a:rPr>
              <a:t>в этом контуре</a:t>
            </a:r>
          </a:p>
        </p:txBody>
      </p:sp>
      <p:pic>
        <p:nvPicPr>
          <p:cNvPr id="70659" name="Picture 3" descr="1-10-3"/>
          <p:cNvPicPr>
            <a:picLocks noChangeAspect="1" noChangeArrowheads="1"/>
          </p:cNvPicPr>
          <p:nvPr/>
        </p:nvPicPr>
        <p:blipFill>
          <a:blip r:embed="rId4" cstate="print"/>
          <a:srcRect r="61044"/>
          <a:stretch>
            <a:fillRect/>
          </a:stretch>
        </p:blipFill>
        <p:spPr bwMode="auto">
          <a:xfrm>
            <a:off x="5298468" y="1773090"/>
            <a:ext cx="1866383" cy="2412000"/>
          </a:xfrm>
          <a:prstGeom prst="rect">
            <a:avLst/>
          </a:prstGeom>
          <a:noFill/>
          <a:ln w="9525">
            <a:solidFill>
              <a:srgbClr val="002060"/>
            </a:solidFill>
            <a:miter lim="800000"/>
            <a:headEnd/>
            <a:tailEnd/>
          </a:ln>
        </p:spPr>
      </p:pic>
      <p:sp>
        <p:nvSpPr>
          <p:cNvPr id="14" name="Прямоугольник 13"/>
          <p:cNvSpPr/>
          <p:nvPr/>
        </p:nvSpPr>
        <p:spPr>
          <a:xfrm>
            <a:off x="5292081" y="1413050"/>
            <a:ext cx="37080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«Правила знаков»</a:t>
            </a:r>
          </a:p>
        </p:txBody>
      </p:sp>
      <p:sp>
        <p:nvSpPr>
          <p:cNvPr id="15" name="Прямоугольник 14"/>
          <p:cNvSpPr/>
          <p:nvPr/>
        </p:nvSpPr>
        <p:spPr>
          <a:xfrm>
            <a:off x="436240" y="4607024"/>
            <a:ext cx="44958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Цепь содержит один независимый узел (</a:t>
            </a:r>
            <a:r>
              <a:rPr lang="ru-RU" sz="1600" b="1" dirty="0" err="1">
                <a:solidFill>
                  <a:srgbClr val="002060"/>
                </a:solidFill>
                <a:latin typeface="Verdana" pitchFamily="34" charset="0"/>
              </a:rPr>
              <a:t>a</a:t>
            </a:r>
            <a:r>
              <a:rPr lang="ru-RU" sz="1600" b="1" dirty="0">
                <a:solidFill>
                  <a:srgbClr val="002060"/>
                </a:solidFill>
                <a:latin typeface="Verdana" pitchFamily="34" charset="0"/>
              </a:rPr>
              <a:t> или </a:t>
            </a:r>
            <a:r>
              <a:rPr lang="ru-RU" sz="1600" b="1" dirty="0" err="1">
                <a:solidFill>
                  <a:srgbClr val="002060"/>
                </a:solidFill>
                <a:latin typeface="Verdana" pitchFamily="34" charset="0"/>
              </a:rPr>
              <a:t>d</a:t>
            </a:r>
            <a:r>
              <a:rPr lang="ru-RU" sz="1600" b="1" dirty="0">
                <a:solidFill>
                  <a:srgbClr val="002060"/>
                </a:solidFill>
                <a:latin typeface="Verdana" pitchFamily="34" charset="0"/>
              </a:rPr>
              <a:t>) и два независимых контура (например, </a:t>
            </a:r>
            <a:r>
              <a:rPr lang="ru-RU" sz="1600" b="1" dirty="0" err="1">
                <a:solidFill>
                  <a:srgbClr val="002060"/>
                </a:solidFill>
                <a:latin typeface="Verdana" pitchFamily="34" charset="0"/>
              </a:rPr>
              <a:t>abcd</a:t>
            </a:r>
            <a:r>
              <a:rPr lang="ru-RU" sz="1600" b="1" dirty="0">
                <a:solidFill>
                  <a:srgbClr val="002060"/>
                </a:solidFill>
                <a:latin typeface="Verdana" pitchFamily="34" charset="0"/>
              </a:rPr>
              <a:t> и </a:t>
            </a:r>
            <a:r>
              <a:rPr lang="ru-RU" sz="1600" b="1" dirty="0" err="1">
                <a:solidFill>
                  <a:srgbClr val="002060"/>
                </a:solidFill>
                <a:latin typeface="Verdana" pitchFamily="34" charset="0"/>
              </a:rPr>
              <a:t>adef</a:t>
            </a:r>
            <a:r>
              <a:rPr lang="ru-RU" sz="1600" b="1" dirty="0">
                <a:solidFill>
                  <a:srgbClr val="002060"/>
                </a:solidFill>
                <a:latin typeface="Verdana" pitchFamily="34" charset="0"/>
              </a:rPr>
              <a:t>)</a:t>
            </a:r>
          </a:p>
        </p:txBody>
      </p:sp>
      <p:graphicFrame>
        <p:nvGraphicFramePr>
          <p:cNvPr id="70660" name="Object 4"/>
          <p:cNvGraphicFramePr>
            <a:graphicFrameLocks noChangeAspect="1"/>
          </p:cNvGraphicFramePr>
          <p:nvPr/>
        </p:nvGraphicFramePr>
        <p:xfrm>
          <a:off x="1403648" y="5445224"/>
          <a:ext cx="2324683" cy="1134616"/>
        </p:xfrm>
        <a:graphic>
          <a:graphicData uri="http://schemas.openxmlformats.org/presentationml/2006/ole">
            <mc:AlternateContent xmlns:mc="http://schemas.openxmlformats.org/markup-compatibility/2006">
              <mc:Choice xmlns:v="urn:schemas-microsoft-com:vml" Requires="v">
                <p:oleObj spid="_x0000_s200706" name="Формула" r:id="rId5" imgW="888840" imgH="431640" progId="Equation.3">
                  <p:embed/>
                </p:oleObj>
              </mc:Choice>
              <mc:Fallback>
                <p:oleObj name="Формула" r:id="rId5" imgW="888840" imgH="43164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648" y="5445224"/>
                        <a:ext cx="2324683" cy="1134616"/>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16" name="Прямая соединительная линия 15"/>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17" name="Picture 3" descr="1-10-3"/>
          <p:cNvPicPr>
            <a:picLocks noChangeAspect="1" noChangeArrowheads="1"/>
          </p:cNvPicPr>
          <p:nvPr/>
        </p:nvPicPr>
        <p:blipFill>
          <a:blip r:embed="rId4" cstate="print"/>
          <a:srcRect l="61848"/>
          <a:stretch>
            <a:fillRect/>
          </a:stretch>
        </p:blipFill>
        <p:spPr bwMode="auto">
          <a:xfrm>
            <a:off x="7169051" y="1773090"/>
            <a:ext cx="1827858" cy="2412000"/>
          </a:xfrm>
          <a:prstGeom prst="rect">
            <a:avLst/>
          </a:prstGeom>
          <a:noFill/>
          <a:ln w="9525">
            <a:solidFill>
              <a:srgbClr val="00206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0659"/>
                                        </p:tgtEl>
                                        <p:attrNameLst>
                                          <p:attrName>style.visibility</p:attrName>
                                        </p:attrNameLst>
                                      </p:cBhvr>
                                      <p:to>
                                        <p:strVal val="visible"/>
                                      </p:to>
                                    </p:set>
                                    <p:animEffect transition="in" filter="fade">
                                      <p:cBhvr>
                                        <p:cTn id="26" dur="500"/>
                                        <p:tgtEl>
                                          <p:spTgt spid="7065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70660"/>
                                        </p:tgtEl>
                                        <p:attrNameLst>
                                          <p:attrName>style.visibility</p:attrName>
                                        </p:attrNameLst>
                                      </p:cBhvr>
                                      <p:to>
                                        <p:strVal val="visible"/>
                                      </p:to>
                                    </p:set>
                                    <p:animEffect transition="in" filter="fade">
                                      <p:cBhvr>
                                        <p:cTn id="40" dur="5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Расчет цепей по правилам Кирхгофа</a:t>
            </a:r>
          </a:p>
        </p:txBody>
      </p:sp>
      <p:sp>
        <p:nvSpPr>
          <p:cNvPr id="3" name="Содержимое 2"/>
          <p:cNvSpPr>
            <a:spLocks noGrp="1"/>
          </p:cNvSpPr>
          <p:nvPr>
            <p:ph idx="1"/>
          </p:nvPr>
        </p:nvSpPr>
        <p:spPr>
          <a:xfrm>
            <a:off x="0" y="836712"/>
            <a:ext cx="9144000" cy="6021288"/>
          </a:xfrm>
        </p:spPr>
        <p:txBody>
          <a:bodyPr>
            <a:normAutofit/>
          </a:bodyPr>
          <a:lstStyle/>
          <a:p>
            <a:pPr marL="514350" indent="-514350">
              <a:buFont typeface="+mj-lt"/>
              <a:buAutoNum type="arabicPeriod"/>
            </a:pPr>
            <a:r>
              <a:rPr lang="ru-RU" sz="2000" b="1" dirty="0">
                <a:solidFill>
                  <a:srgbClr val="002060"/>
                </a:solidFill>
                <a:latin typeface="Verdana" pitchFamily="34" charset="0"/>
              </a:rPr>
              <a:t>Выбрать </a:t>
            </a:r>
            <a:r>
              <a:rPr lang="ru-RU" sz="2000" b="1" dirty="0">
                <a:solidFill>
                  <a:schemeClr val="accent2">
                    <a:lumMod val="50000"/>
                  </a:schemeClr>
                </a:solidFill>
                <a:latin typeface="Verdana" pitchFamily="34" charset="0"/>
              </a:rPr>
              <a:t>произвольное</a:t>
            </a:r>
            <a:r>
              <a:rPr lang="ru-RU" sz="2000" b="1" dirty="0">
                <a:solidFill>
                  <a:srgbClr val="002060"/>
                </a:solidFill>
                <a:latin typeface="Verdana" pitchFamily="34" charset="0"/>
              </a:rPr>
              <a:t> </a:t>
            </a:r>
            <a:r>
              <a:rPr lang="ru-RU" sz="2000" b="1" dirty="0">
                <a:solidFill>
                  <a:schemeClr val="accent2">
                    <a:lumMod val="50000"/>
                  </a:schemeClr>
                </a:solidFill>
                <a:latin typeface="Verdana" pitchFamily="34" charset="0"/>
              </a:rPr>
              <a:t>направление </a:t>
            </a:r>
            <a:r>
              <a:rPr lang="ru-RU" sz="2000" b="1">
                <a:solidFill>
                  <a:schemeClr val="accent2">
                    <a:lumMod val="50000"/>
                  </a:schemeClr>
                </a:solidFill>
                <a:latin typeface="Verdana" pitchFamily="34" charset="0"/>
              </a:rPr>
              <a:t>токов </a:t>
            </a:r>
            <a:br>
              <a:rPr lang="ru-RU" sz="2000" b="1">
                <a:solidFill>
                  <a:schemeClr val="accent2">
                    <a:lumMod val="50000"/>
                  </a:schemeClr>
                </a:solidFill>
                <a:latin typeface="Verdana" pitchFamily="34" charset="0"/>
              </a:rPr>
            </a:br>
            <a:r>
              <a:rPr lang="ru-RU" sz="2000" b="1">
                <a:solidFill>
                  <a:srgbClr val="002060"/>
                </a:solidFill>
                <a:latin typeface="Verdana" pitchFamily="34" charset="0"/>
              </a:rPr>
              <a:t>на </a:t>
            </a:r>
            <a:r>
              <a:rPr lang="ru-RU" sz="2000" b="1" dirty="0">
                <a:solidFill>
                  <a:srgbClr val="002060"/>
                </a:solidFill>
                <a:latin typeface="Verdana" pitchFamily="34" charset="0"/>
              </a:rPr>
              <a:t>всех участках цепи; действительное направление токов определяется при решении задачи</a:t>
            </a:r>
          </a:p>
          <a:p>
            <a:pPr marL="711200" lvl="1" indent="-174625">
              <a:buFont typeface="Arial" pitchFamily="34" charset="0"/>
              <a:buChar char="•"/>
            </a:pPr>
            <a:r>
              <a:rPr lang="ru-RU" sz="1800" b="1" dirty="0">
                <a:solidFill>
                  <a:schemeClr val="accent2">
                    <a:lumMod val="50000"/>
                  </a:schemeClr>
                </a:solidFill>
                <a:latin typeface="Verdana" pitchFamily="34" charset="0"/>
              </a:rPr>
              <a:t>если искомый ток получится </a:t>
            </a:r>
            <a:r>
              <a:rPr lang="en-US" sz="1800" b="1" dirty="0">
                <a:solidFill>
                  <a:schemeClr val="accent2">
                    <a:lumMod val="50000"/>
                  </a:schemeClr>
                </a:solidFill>
                <a:latin typeface="Verdana" pitchFamily="34" charset="0"/>
              </a:rPr>
              <a:t>&gt;0</a:t>
            </a:r>
            <a:r>
              <a:rPr lang="ru-RU" sz="1800" b="1">
                <a:solidFill>
                  <a:schemeClr val="accent2">
                    <a:lumMod val="50000"/>
                  </a:schemeClr>
                </a:solidFill>
                <a:latin typeface="Verdana" pitchFamily="34" charset="0"/>
              </a:rPr>
              <a:t>, </a:t>
            </a:r>
            <a:br>
              <a:rPr lang="ru-RU" sz="1800" b="1">
                <a:solidFill>
                  <a:schemeClr val="accent2">
                    <a:lumMod val="50000"/>
                  </a:schemeClr>
                </a:solidFill>
                <a:latin typeface="Verdana" pitchFamily="34" charset="0"/>
              </a:rPr>
            </a:br>
            <a:r>
              <a:rPr lang="ru-RU" sz="1800" b="1">
                <a:solidFill>
                  <a:schemeClr val="accent2">
                    <a:lumMod val="50000"/>
                  </a:schemeClr>
                </a:solidFill>
                <a:latin typeface="Verdana" pitchFamily="34" charset="0"/>
              </a:rPr>
              <a:t>то </a:t>
            </a:r>
            <a:r>
              <a:rPr lang="ru-RU" sz="1800" b="1" dirty="0">
                <a:solidFill>
                  <a:schemeClr val="accent2">
                    <a:lumMod val="50000"/>
                  </a:schemeClr>
                </a:solidFill>
                <a:latin typeface="Verdana" pitchFamily="34" charset="0"/>
              </a:rPr>
              <a:t>его направление было выбрано правильно,</a:t>
            </a:r>
            <a:endParaRPr lang="en-US" sz="1800" b="1" dirty="0">
              <a:solidFill>
                <a:schemeClr val="accent2">
                  <a:lumMod val="50000"/>
                </a:schemeClr>
              </a:solidFill>
              <a:latin typeface="Verdana" pitchFamily="34" charset="0"/>
            </a:endParaRPr>
          </a:p>
          <a:p>
            <a:pPr marL="711200" lvl="1" indent="-174625">
              <a:buFont typeface="Arial" pitchFamily="34" charset="0"/>
              <a:buChar char="•"/>
            </a:pPr>
            <a:r>
              <a:rPr lang="ru-RU" sz="1800" b="1" dirty="0">
                <a:solidFill>
                  <a:schemeClr val="accent2">
                    <a:lumMod val="50000"/>
                  </a:schemeClr>
                </a:solidFill>
                <a:latin typeface="Verdana" pitchFamily="34" charset="0"/>
              </a:rPr>
              <a:t>если </a:t>
            </a:r>
            <a:r>
              <a:rPr lang="en-US" sz="1800" b="1" dirty="0">
                <a:solidFill>
                  <a:schemeClr val="accent2">
                    <a:lumMod val="50000"/>
                  </a:schemeClr>
                </a:solidFill>
                <a:latin typeface="Verdana" pitchFamily="34" charset="0"/>
              </a:rPr>
              <a:t>&lt;0 </a:t>
            </a:r>
            <a:r>
              <a:rPr lang="ru-RU" sz="1800" b="1" dirty="0">
                <a:solidFill>
                  <a:schemeClr val="accent2">
                    <a:lumMod val="50000"/>
                  </a:schemeClr>
                </a:solidFill>
                <a:latin typeface="Verdana" pitchFamily="34" charset="0"/>
              </a:rPr>
              <a:t>— его истинное направление </a:t>
            </a:r>
            <a:r>
              <a:rPr lang="ru-RU" sz="1800" b="1" dirty="0" err="1">
                <a:solidFill>
                  <a:schemeClr val="accent2">
                    <a:lumMod val="50000"/>
                  </a:schemeClr>
                </a:solidFill>
                <a:latin typeface="Calibri"/>
              </a:rPr>
              <a:t>↑↓</a:t>
            </a:r>
            <a:r>
              <a:rPr lang="en-US" sz="1800" b="1" dirty="0">
                <a:solidFill>
                  <a:schemeClr val="accent2">
                    <a:lumMod val="50000"/>
                  </a:schemeClr>
                </a:solidFill>
                <a:latin typeface="Calibri"/>
              </a:rPr>
              <a:t> </a:t>
            </a:r>
            <a:r>
              <a:rPr lang="ru-RU" sz="1800" b="1" dirty="0">
                <a:solidFill>
                  <a:schemeClr val="accent2">
                    <a:lumMod val="50000"/>
                  </a:schemeClr>
                </a:solidFill>
                <a:latin typeface="Verdana" pitchFamily="34" charset="0"/>
              </a:rPr>
              <a:t>выбранному</a:t>
            </a:r>
          </a:p>
          <a:p>
            <a:pPr marL="514350" indent="-514350">
              <a:buFont typeface="+mj-lt"/>
              <a:buAutoNum type="arabicPeriod"/>
            </a:pPr>
            <a:r>
              <a:rPr lang="ru-RU" sz="2000" b="1" dirty="0">
                <a:solidFill>
                  <a:srgbClr val="002060"/>
                </a:solidFill>
                <a:latin typeface="Verdana" pitchFamily="34" charset="0"/>
              </a:rPr>
              <a:t>Выбрать </a:t>
            </a:r>
            <a:r>
              <a:rPr lang="ru-RU" sz="2000" b="1" dirty="0">
                <a:solidFill>
                  <a:schemeClr val="accent2">
                    <a:lumMod val="50000"/>
                  </a:schemeClr>
                </a:solidFill>
                <a:latin typeface="Verdana" pitchFamily="34" charset="0"/>
              </a:rPr>
              <a:t>направление обхода </a:t>
            </a:r>
            <a:r>
              <a:rPr lang="ru-RU" sz="2000" b="1">
                <a:solidFill>
                  <a:schemeClr val="accent2">
                    <a:lumMod val="50000"/>
                  </a:schemeClr>
                </a:solidFill>
                <a:latin typeface="Verdana" pitchFamily="34" charset="0"/>
              </a:rPr>
              <a:t>контура </a:t>
            </a:r>
            <a:br>
              <a:rPr lang="ru-RU" sz="2000" b="1">
                <a:solidFill>
                  <a:schemeClr val="accent2">
                    <a:lumMod val="50000"/>
                  </a:schemeClr>
                </a:solidFill>
                <a:latin typeface="Verdana" pitchFamily="34" charset="0"/>
              </a:rPr>
            </a:br>
            <a:r>
              <a:rPr lang="ru-RU" sz="2000" b="1">
                <a:solidFill>
                  <a:srgbClr val="002060"/>
                </a:solidFill>
                <a:latin typeface="Verdana" pitchFamily="34" charset="0"/>
              </a:rPr>
              <a:t>и </a:t>
            </a:r>
            <a:r>
              <a:rPr lang="ru-RU" sz="2000" b="1" dirty="0">
                <a:solidFill>
                  <a:srgbClr val="002060"/>
                </a:solidFill>
                <a:latin typeface="Verdana" pitchFamily="34" charset="0"/>
              </a:rPr>
              <a:t>строго его придерживаться</a:t>
            </a:r>
            <a:endParaRPr lang="en-US" sz="2000" b="1" dirty="0">
              <a:solidFill>
                <a:srgbClr val="002060"/>
              </a:solidFill>
              <a:latin typeface="Verdana" pitchFamily="34" charset="0"/>
            </a:endParaRPr>
          </a:p>
          <a:p>
            <a:pPr marL="711200" lvl="8" indent="-174625"/>
            <a:r>
              <a:rPr lang="en-US" sz="1800" b="1" dirty="0">
                <a:solidFill>
                  <a:schemeClr val="accent2">
                    <a:lumMod val="50000"/>
                  </a:schemeClr>
                </a:solidFill>
                <a:latin typeface="Verdana" pitchFamily="34" charset="0"/>
              </a:rPr>
              <a:t>IR</a:t>
            </a:r>
            <a:r>
              <a:rPr lang="ru-RU" sz="1800" b="1" dirty="0">
                <a:solidFill>
                  <a:schemeClr val="accent2">
                    <a:lumMod val="50000"/>
                  </a:schemeClr>
                </a:solidFill>
                <a:latin typeface="Verdana" pitchFamily="34" charset="0"/>
              </a:rPr>
              <a:t> </a:t>
            </a:r>
            <a:r>
              <a:rPr lang="en-US" sz="1800" b="1" dirty="0">
                <a:solidFill>
                  <a:schemeClr val="accent2">
                    <a:lumMod val="50000"/>
                  </a:schemeClr>
                </a:solidFill>
                <a:latin typeface="Verdana" pitchFamily="34" charset="0"/>
              </a:rPr>
              <a:t>&gt;0</a:t>
            </a:r>
            <a:r>
              <a:rPr lang="ru-RU" sz="1800" b="1" dirty="0">
                <a:solidFill>
                  <a:schemeClr val="accent2">
                    <a:lumMod val="50000"/>
                  </a:schemeClr>
                </a:solidFill>
                <a:latin typeface="Verdana" pitchFamily="34" charset="0"/>
              </a:rPr>
              <a:t>, если ток на данном участке совпадает </a:t>
            </a:r>
            <a:br>
              <a:rPr lang="en-US" sz="1800" b="1" dirty="0">
                <a:solidFill>
                  <a:schemeClr val="accent2">
                    <a:lumMod val="50000"/>
                  </a:schemeClr>
                </a:solidFill>
                <a:latin typeface="Verdana" pitchFamily="34" charset="0"/>
              </a:rPr>
            </a:br>
            <a:r>
              <a:rPr lang="ru-RU" sz="1800" b="1" dirty="0">
                <a:solidFill>
                  <a:schemeClr val="accent2">
                    <a:lumMod val="50000"/>
                  </a:schemeClr>
                </a:solidFill>
                <a:latin typeface="Verdana" pitchFamily="34" charset="0"/>
              </a:rPr>
              <a:t>с </a:t>
            </a:r>
            <a:r>
              <a:rPr lang="ru-RU" sz="1800" b="1">
                <a:solidFill>
                  <a:schemeClr val="accent2">
                    <a:lumMod val="50000"/>
                  </a:schemeClr>
                </a:solidFill>
                <a:latin typeface="Verdana" pitchFamily="34" charset="0"/>
              </a:rPr>
              <a:t>направлением обхода и </a:t>
            </a:r>
            <a:r>
              <a:rPr lang="ru-RU" sz="1800" b="1" dirty="0">
                <a:solidFill>
                  <a:schemeClr val="accent2">
                    <a:lumMod val="50000"/>
                  </a:schemeClr>
                </a:solidFill>
                <a:latin typeface="Verdana" pitchFamily="34" charset="0"/>
              </a:rPr>
              <a:t>наоборот</a:t>
            </a:r>
            <a:endParaRPr lang="en-US" sz="1800" b="1" dirty="0">
              <a:solidFill>
                <a:schemeClr val="accent2">
                  <a:lumMod val="50000"/>
                </a:schemeClr>
              </a:solidFill>
              <a:latin typeface="Verdana" pitchFamily="34" charset="0"/>
            </a:endParaRPr>
          </a:p>
          <a:p>
            <a:pPr marL="711200" lvl="8" indent="-174625"/>
            <a:r>
              <a:rPr lang="ru-RU" sz="1800" b="1" dirty="0" err="1">
                <a:solidFill>
                  <a:schemeClr val="accent2">
                    <a:lumMod val="50000"/>
                  </a:schemeClr>
                </a:solidFill>
                <a:latin typeface="Verdana" pitchFamily="34" charset="0"/>
              </a:rPr>
              <a:t>э.д.с</a:t>
            </a:r>
            <a:r>
              <a:rPr lang="ru-RU" sz="1800" b="1" dirty="0">
                <a:solidFill>
                  <a:schemeClr val="accent2">
                    <a:lumMod val="50000"/>
                  </a:schemeClr>
                </a:solidFill>
                <a:latin typeface="Verdana" pitchFamily="34" charset="0"/>
              </a:rPr>
              <a:t>., действующие по выбранному направлению обхода, считаются </a:t>
            </a:r>
            <a:r>
              <a:rPr lang="en-US" sz="1800" b="1" dirty="0">
                <a:solidFill>
                  <a:schemeClr val="accent2">
                    <a:lumMod val="50000"/>
                  </a:schemeClr>
                </a:solidFill>
                <a:latin typeface="Verdana" pitchFamily="34" charset="0"/>
              </a:rPr>
              <a:t>&gt; 0</a:t>
            </a:r>
            <a:r>
              <a:rPr lang="ru-RU" sz="1800" b="1" dirty="0">
                <a:solidFill>
                  <a:schemeClr val="accent2">
                    <a:lumMod val="50000"/>
                  </a:schemeClr>
                </a:solidFill>
                <a:latin typeface="Verdana" pitchFamily="34" charset="0"/>
              </a:rPr>
              <a:t>, против — </a:t>
            </a:r>
            <a:r>
              <a:rPr lang="en-US" sz="1800" b="1" dirty="0">
                <a:solidFill>
                  <a:schemeClr val="accent2">
                    <a:lumMod val="50000"/>
                  </a:schemeClr>
                </a:solidFill>
                <a:latin typeface="Verdana" pitchFamily="34" charset="0"/>
              </a:rPr>
              <a:t>&lt;0</a:t>
            </a:r>
            <a:endParaRPr lang="ru-RU" sz="1800" b="1" dirty="0">
              <a:solidFill>
                <a:schemeClr val="accent2">
                  <a:lumMod val="50000"/>
                </a:schemeClr>
              </a:solidFill>
              <a:latin typeface="Verdana" pitchFamily="34" charset="0"/>
            </a:endParaRPr>
          </a:p>
          <a:p>
            <a:pPr marL="514350" indent="-514350">
              <a:buFont typeface="+mj-lt"/>
              <a:buAutoNum type="arabicPeriod"/>
            </a:pPr>
            <a:r>
              <a:rPr lang="ru-RU" sz="2000" b="1">
                <a:solidFill>
                  <a:srgbClr val="002060"/>
                </a:solidFill>
                <a:latin typeface="Verdana" pitchFamily="34" charset="0"/>
              </a:rPr>
              <a:t>Составить уравнения, </a:t>
            </a:r>
            <a:br>
              <a:rPr lang="ru-RU" sz="2000" b="1">
                <a:solidFill>
                  <a:srgbClr val="002060"/>
                </a:solidFill>
                <a:latin typeface="Verdana" pitchFamily="34" charset="0"/>
              </a:rPr>
            </a:br>
            <a:r>
              <a:rPr lang="ru-RU" sz="2000" b="1">
                <a:solidFill>
                  <a:srgbClr val="002060"/>
                </a:solidFill>
                <a:latin typeface="Verdana" pitchFamily="34" charset="0"/>
              </a:rPr>
              <a:t>по количеству равное количеству </a:t>
            </a:r>
            <a:r>
              <a:rPr lang="ru-RU" sz="2000" b="1" dirty="0">
                <a:solidFill>
                  <a:srgbClr val="002060"/>
                </a:solidFill>
                <a:latin typeface="Verdana" pitchFamily="34" charset="0"/>
              </a:rPr>
              <a:t>искомых величин</a:t>
            </a:r>
            <a:endParaRPr lang="en-US" sz="2000" b="1" dirty="0">
              <a:solidFill>
                <a:srgbClr val="002060"/>
              </a:solidFill>
              <a:latin typeface="Verdana" pitchFamily="34" charset="0"/>
            </a:endParaRPr>
          </a:p>
          <a:p>
            <a:pPr marL="711200" lvl="1" indent="-311150">
              <a:buFont typeface="Arial" pitchFamily="34" charset="0"/>
              <a:buChar char="•"/>
            </a:pPr>
            <a:r>
              <a:rPr lang="ru-RU" sz="1800" b="1" dirty="0">
                <a:solidFill>
                  <a:schemeClr val="accent2">
                    <a:lumMod val="50000"/>
                  </a:schemeClr>
                </a:solidFill>
                <a:latin typeface="Verdana" pitchFamily="34" charset="0"/>
              </a:rPr>
              <a:t>в систему уравнений должны входить все </a:t>
            </a:r>
            <a:r>
              <a:rPr lang="ru-RU" sz="1800" b="1">
                <a:solidFill>
                  <a:schemeClr val="accent2">
                    <a:lumMod val="50000"/>
                  </a:schemeClr>
                </a:solidFill>
                <a:latin typeface="Verdana" pitchFamily="34" charset="0"/>
              </a:rPr>
              <a:t>сопротивления </a:t>
            </a:r>
            <a:br>
              <a:rPr lang="ru-RU" sz="1800" b="1">
                <a:solidFill>
                  <a:schemeClr val="accent2">
                    <a:lumMod val="50000"/>
                  </a:schemeClr>
                </a:solidFill>
                <a:latin typeface="Verdana" pitchFamily="34" charset="0"/>
              </a:rPr>
            </a:br>
            <a:r>
              <a:rPr lang="ru-RU" sz="1800" b="1">
                <a:solidFill>
                  <a:schemeClr val="accent2">
                    <a:lumMod val="50000"/>
                  </a:schemeClr>
                </a:solidFill>
                <a:latin typeface="Verdana" pitchFamily="34" charset="0"/>
              </a:rPr>
              <a:t>и э.д.с. </a:t>
            </a:r>
            <a:r>
              <a:rPr lang="ru-RU" sz="1800" b="1" dirty="0">
                <a:solidFill>
                  <a:schemeClr val="accent2">
                    <a:lumMod val="50000"/>
                  </a:schemeClr>
                </a:solidFill>
                <a:latin typeface="Verdana" pitchFamily="34" charset="0"/>
              </a:rPr>
              <a:t>рассматриваемой цепи</a:t>
            </a:r>
            <a:endParaRPr lang="en-US" sz="1800" b="1" dirty="0">
              <a:solidFill>
                <a:schemeClr val="accent2">
                  <a:lumMod val="50000"/>
                </a:schemeClr>
              </a:solidFill>
              <a:latin typeface="Verdana" pitchFamily="34" charset="0"/>
            </a:endParaRPr>
          </a:p>
          <a:p>
            <a:pPr marL="711200" lvl="1" indent="-311150">
              <a:buFont typeface="Arial" pitchFamily="34" charset="0"/>
              <a:buChar char="•"/>
            </a:pPr>
            <a:r>
              <a:rPr lang="ru-RU" sz="1800" b="1" dirty="0">
                <a:solidFill>
                  <a:schemeClr val="accent2">
                    <a:lumMod val="50000"/>
                  </a:schemeClr>
                </a:solidFill>
                <a:latin typeface="Verdana" pitchFamily="34" charset="0"/>
              </a:rPr>
              <a:t>каждый рассматриваемый контур должен содержать хотя бы один элемент, не содержащийся в предыдущих контурах</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Прямоугольник 38"/>
          <p:cNvSpPr/>
          <p:nvPr/>
        </p:nvSpPr>
        <p:spPr>
          <a:xfrm>
            <a:off x="5143504" y="5161384"/>
            <a:ext cx="3887520" cy="1584176"/>
          </a:xfrm>
          <a:prstGeom prst="rect">
            <a:avLst/>
          </a:prstGeom>
          <a:solidFill>
            <a:schemeClr val="tx2">
              <a:lumMod val="20000"/>
              <a:lumOff val="8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0" y="0"/>
            <a:ext cx="9144000" cy="692696"/>
          </a:xfrm>
        </p:spPr>
        <p:txBody>
          <a:bodyPr>
            <a:normAutofit/>
          </a:bodyPr>
          <a:lstStyle/>
          <a:p>
            <a:r>
              <a:rPr lang="ru-RU" dirty="0"/>
              <a:t>Электрическое сопротивление </a:t>
            </a:r>
          </a:p>
        </p:txBody>
      </p:sp>
      <p:pic>
        <p:nvPicPr>
          <p:cNvPr id="13" name="Picture 7">
            <a:hlinkClick r:id="rId3" action="ppaction://hlinkfile"/>
          </p:cNvPr>
          <p:cNvPicPr>
            <a:picLocks noChangeAspect="1" noChangeArrowheads="1"/>
          </p:cNvPicPr>
          <p:nvPr/>
        </p:nvPicPr>
        <p:blipFill>
          <a:blip r:embed="rId4" cstate="print"/>
          <a:srcRect l="27246" t="23379" r="55691" b="48705"/>
          <a:stretch>
            <a:fillRect/>
          </a:stretch>
        </p:blipFill>
        <p:spPr bwMode="auto">
          <a:xfrm>
            <a:off x="8050787" y="4063962"/>
            <a:ext cx="985709" cy="1008112"/>
          </a:xfrm>
          <a:prstGeom prst="rect">
            <a:avLst/>
          </a:prstGeom>
          <a:noFill/>
          <a:ln w="9525">
            <a:noFill/>
            <a:miter lim="800000"/>
            <a:headEnd/>
            <a:tailEnd/>
          </a:ln>
          <a:effectLst/>
        </p:spPr>
      </p:pic>
      <p:cxnSp>
        <p:nvCxnSpPr>
          <p:cNvPr id="6" name="Прямая соединительная линия 5"/>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8" name="Picture 3">
            <a:hlinkClick r:id="rId5" action="ppaction://hlinkfile"/>
          </p:cNvPr>
          <p:cNvPicPr>
            <a:picLocks noChangeAspect="1" noChangeArrowheads="1"/>
          </p:cNvPicPr>
          <p:nvPr/>
        </p:nvPicPr>
        <p:blipFill>
          <a:blip r:embed="rId6" cstate="print"/>
          <a:srcRect l="23125" t="42077" r="55625" b="34000"/>
          <a:stretch>
            <a:fillRect/>
          </a:stretch>
        </p:blipFill>
        <p:spPr bwMode="auto">
          <a:xfrm>
            <a:off x="7964884" y="3001221"/>
            <a:ext cx="1115616" cy="784969"/>
          </a:xfrm>
          <a:prstGeom prst="rect">
            <a:avLst/>
          </a:prstGeom>
          <a:noFill/>
          <a:ln w="9525">
            <a:noFill/>
            <a:miter lim="800000"/>
            <a:headEnd/>
            <a:tailEnd/>
          </a:ln>
          <a:effectLst/>
        </p:spPr>
      </p:pic>
      <p:sp>
        <p:nvSpPr>
          <p:cNvPr id="9" name="Прямоугольник 8"/>
          <p:cNvSpPr/>
          <p:nvPr/>
        </p:nvSpPr>
        <p:spPr>
          <a:xfrm>
            <a:off x="611560" y="836712"/>
            <a:ext cx="2559943" cy="100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defRPr/>
            </a:pPr>
            <a:r>
              <a:rPr lang="ru-RU" sz="2000" b="1" dirty="0">
                <a:solidFill>
                  <a:srgbClr val="002060"/>
                </a:solidFill>
                <a:latin typeface="Verdana" pitchFamily="34" charset="0"/>
                <a:sym typeface="Symbol" pitchFamily="18" charset="2"/>
              </a:rPr>
              <a:t>Электрическое сопротивление </a:t>
            </a:r>
            <a:r>
              <a:rPr lang="en-US" sz="2000" b="1" dirty="0">
                <a:solidFill>
                  <a:srgbClr val="002060"/>
                </a:solidFill>
                <a:latin typeface="Verdana" pitchFamily="34" charset="0"/>
                <a:sym typeface="Symbol" pitchFamily="18" charset="2"/>
              </a:rPr>
              <a:t>R</a:t>
            </a:r>
            <a:endParaRPr lang="ru-RU" sz="2000" b="1" dirty="0">
              <a:solidFill>
                <a:srgbClr val="002060"/>
              </a:solidFill>
              <a:latin typeface="Verdana" pitchFamily="34" charset="0"/>
              <a:sym typeface="Symbol" pitchFamily="18" charset="2"/>
            </a:endParaRPr>
          </a:p>
        </p:txBody>
      </p:sp>
      <p:sp>
        <p:nvSpPr>
          <p:cNvPr id="10" name="Прямоугольник 9"/>
          <p:cNvSpPr/>
          <p:nvPr/>
        </p:nvSpPr>
        <p:spPr>
          <a:xfrm>
            <a:off x="3275856" y="836712"/>
            <a:ext cx="5472608" cy="1008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dirty="0">
                <a:solidFill>
                  <a:srgbClr val="002060"/>
                </a:solidFill>
                <a:latin typeface="Verdana" pitchFamily="34" charset="0"/>
                <a:sym typeface="Symbol" pitchFamily="18" charset="2"/>
              </a:rPr>
              <a:t>Физическая величина, характеризующая </a:t>
            </a:r>
            <a:r>
              <a:rPr lang="ru-RU" b="1" dirty="0">
                <a:solidFill>
                  <a:srgbClr val="002060"/>
                </a:solidFill>
                <a:latin typeface="Verdana" pitchFamily="34" charset="0"/>
                <a:sym typeface="Symbol" pitchFamily="18" charset="2"/>
              </a:rPr>
              <a:t>противодействие электрической цепи (или её участка) электрическому току</a:t>
            </a:r>
          </a:p>
        </p:txBody>
      </p:sp>
      <p:sp>
        <p:nvSpPr>
          <p:cNvPr id="18" name="Прямоугольник 17"/>
          <p:cNvSpPr/>
          <p:nvPr/>
        </p:nvSpPr>
        <p:spPr>
          <a:xfrm>
            <a:off x="640376" y="6212802"/>
            <a:ext cx="2448272" cy="2880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nSpc>
                <a:spcPct val="90000"/>
              </a:lnSpc>
              <a:spcBef>
                <a:spcPct val="30000"/>
              </a:spcBef>
              <a:defRPr/>
            </a:pPr>
            <a:r>
              <a:rPr lang="en-US" sz="2400" b="1" i="1" dirty="0">
                <a:solidFill>
                  <a:srgbClr val="002060"/>
                </a:solidFill>
                <a:latin typeface="Verdana" pitchFamily="34" charset="0"/>
                <a:sym typeface="Symbol"/>
              </a:rPr>
              <a:t></a:t>
            </a:r>
            <a:r>
              <a:rPr lang="ru-RU" b="1" i="1" dirty="0">
                <a:solidFill>
                  <a:srgbClr val="002060"/>
                </a:solidFill>
                <a:latin typeface="Verdana" pitchFamily="34" charset="0"/>
                <a:sym typeface="Symbol"/>
              </a:rPr>
              <a:t> = </a:t>
            </a:r>
            <a:r>
              <a:rPr lang="en-US" b="1" dirty="0">
                <a:solidFill>
                  <a:srgbClr val="002060"/>
                </a:solidFill>
                <a:latin typeface="Verdana" pitchFamily="34" charset="0"/>
                <a:sym typeface="Symbol"/>
              </a:rPr>
              <a:t>f(</a:t>
            </a:r>
            <a:r>
              <a:rPr lang="ru-RU" b="1" dirty="0">
                <a:solidFill>
                  <a:srgbClr val="002060"/>
                </a:solidFill>
                <a:latin typeface="Verdana" pitchFamily="34" charset="0"/>
                <a:sym typeface="Symbol"/>
              </a:rPr>
              <a:t>вещества</a:t>
            </a:r>
            <a:r>
              <a:rPr lang="en-US" b="1" dirty="0">
                <a:solidFill>
                  <a:srgbClr val="002060"/>
                </a:solidFill>
                <a:latin typeface="Verdana" pitchFamily="34" charset="0"/>
                <a:sym typeface="Symbol"/>
              </a:rPr>
              <a:t>)</a:t>
            </a:r>
            <a:endParaRPr lang="ru-RU" b="1" dirty="0">
              <a:solidFill>
                <a:srgbClr val="002060"/>
              </a:solidFill>
              <a:latin typeface="Verdana" pitchFamily="34" charset="0"/>
              <a:sym typeface="Symbol" pitchFamily="18" charset="2"/>
            </a:endParaRPr>
          </a:p>
        </p:txBody>
      </p:sp>
      <p:sp>
        <p:nvSpPr>
          <p:cNvPr id="19" name="Прямоугольник 18"/>
          <p:cNvSpPr/>
          <p:nvPr/>
        </p:nvSpPr>
        <p:spPr>
          <a:xfrm>
            <a:off x="2411760" y="3907245"/>
            <a:ext cx="1728192" cy="115212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1" indent="-88900">
              <a:buFont typeface="Arial" pitchFamily="34" charset="0"/>
              <a:buChar char="•"/>
              <a:defRPr/>
            </a:pPr>
            <a:r>
              <a:rPr lang="ru-RU" b="1" dirty="0">
                <a:solidFill>
                  <a:srgbClr val="002060"/>
                </a:solidFill>
                <a:latin typeface="Verdana" pitchFamily="34" charset="0"/>
                <a:sym typeface="Symbol"/>
              </a:rPr>
              <a:t>вещества</a:t>
            </a:r>
          </a:p>
          <a:p>
            <a:pPr marL="88900" lvl="1" indent="-88900">
              <a:buFont typeface="Arial" pitchFamily="34" charset="0"/>
              <a:buChar char="•"/>
              <a:defRPr/>
            </a:pPr>
            <a:r>
              <a:rPr lang="ru-RU" b="1" dirty="0">
                <a:solidFill>
                  <a:srgbClr val="002060"/>
                </a:solidFill>
                <a:latin typeface="Verdana" pitchFamily="34" charset="0"/>
                <a:sym typeface="Symbol"/>
              </a:rPr>
              <a:t>размеров</a:t>
            </a:r>
          </a:p>
          <a:p>
            <a:pPr marL="88900" lvl="1" indent="-88900">
              <a:buFont typeface="Arial" pitchFamily="34" charset="0"/>
              <a:buChar char="•"/>
              <a:defRPr/>
            </a:pPr>
            <a:r>
              <a:rPr lang="ru-RU" b="1" dirty="0">
                <a:solidFill>
                  <a:srgbClr val="002060"/>
                </a:solidFill>
                <a:latin typeface="Verdana" pitchFamily="34" charset="0"/>
                <a:sym typeface="Symbol"/>
              </a:rPr>
              <a:t>формы</a:t>
            </a:r>
            <a:endParaRPr lang="ru-RU" b="1" dirty="0">
              <a:solidFill>
                <a:srgbClr val="002060"/>
              </a:solidFill>
              <a:latin typeface="Verdana" pitchFamily="34" charset="0"/>
              <a:sym typeface="Symbol" pitchFamily="18" charset="2"/>
            </a:endParaRPr>
          </a:p>
        </p:txBody>
      </p:sp>
      <p:sp>
        <p:nvSpPr>
          <p:cNvPr id="20" name="Прямоугольник 19"/>
          <p:cNvSpPr/>
          <p:nvPr/>
        </p:nvSpPr>
        <p:spPr>
          <a:xfrm>
            <a:off x="611560" y="1988840"/>
            <a:ext cx="1692696" cy="400110"/>
          </a:xfrm>
          <a:prstGeom prst="rect">
            <a:avLst/>
          </a:prstGeom>
        </p:spPr>
        <p:txBody>
          <a:bodyPr wrap="square">
            <a:spAutoFit/>
          </a:bodyPr>
          <a:lstStyle/>
          <a:p>
            <a:pPr marL="0" lvl="1">
              <a:spcBef>
                <a:spcPts val="600"/>
              </a:spcBef>
              <a:buNone/>
            </a:pPr>
            <a:r>
              <a:rPr lang="en-US" sz="2000" b="1" dirty="0">
                <a:solidFill>
                  <a:srgbClr val="002060"/>
                </a:solidFill>
                <a:latin typeface="Verdana" pitchFamily="34" charset="0"/>
              </a:rPr>
              <a:t>[</a:t>
            </a:r>
            <a:r>
              <a:rPr lang="en-US" sz="2000" b="1" i="1" dirty="0">
                <a:solidFill>
                  <a:srgbClr val="002060"/>
                </a:solidFill>
                <a:latin typeface="Verdana" pitchFamily="34" charset="0"/>
              </a:rPr>
              <a:t>R</a:t>
            </a:r>
            <a:r>
              <a:rPr lang="en-US" sz="2000" b="1" dirty="0">
                <a:solidFill>
                  <a:srgbClr val="002060"/>
                </a:solidFill>
                <a:latin typeface="Verdana" pitchFamily="34" charset="0"/>
              </a:rPr>
              <a:t>]</a:t>
            </a:r>
            <a:r>
              <a:rPr lang="ru-RU" sz="2000" b="1" dirty="0">
                <a:solidFill>
                  <a:srgbClr val="002060"/>
                </a:solidFill>
                <a:latin typeface="Verdana" pitchFamily="34" charset="0"/>
              </a:rPr>
              <a:t> </a:t>
            </a:r>
            <a:r>
              <a:rPr lang="ru-RU" sz="2000" b="1" dirty="0" err="1">
                <a:solidFill>
                  <a:srgbClr val="002060"/>
                </a:solidFill>
                <a:latin typeface="Verdana" pitchFamily="34" charset="0"/>
              </a:rPr>
              <a:t>=Ом</a:t>
            </a:r>
            <a:r>
              <a:rPr lang="ru-RU" sz="2000" b="1" dirty="0">
                <a:solidFill>
                  <a:srgbClr val="002060"/>
                </a:solidFill>
                <a:latin typeface="Verdana" pitchFamily="34" charset="0"/>
              </a:rPr>
              <a:t> </a:t>
            </a:r>
          </a:p>
        </p:txBody>
      </p:sp>
      <p:sp>
        <p:nvSpPr>
          <p:cNvPr id="21" name="Прямоугольник 20"/>
          <p:cNvSpPr/>
          <p:nvPr/>
        </p:nvSpPr>
        <p:spPr>
          <a:xfrm>
            <a:off x="683568" y="5051382"/>
            <a:ext cx="4176464" cy="100811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44513" lvl="1" indent="-544513">
              <a:defRPr/>
            </a:pPr>
            <a:r>
              <a:rPr lang="en-US" sz="2400" b="1" i="1" dirty="0">
                <a:solidFill>
                  <a:srgbClr val="002060"/>
                </a:solidFill>
                <a:latin typeface="Verdana" pitchFamily="34" charset="0"/>
                <a:sym typeface="Symbol"/>
              </a:rPr>
              <a:t></a:t>
            </a:r>
            <a:r>
              <a:rPr lang="ru-RU" b="1" i="1" dirty="0">
                <a:solidFill>
                  <a:srgbClr val="002060"/>
                </a:solidFill>
                <a:latin typeface="Verdana" pitchFamily="34" charset="0"/>
                <a:sym typeface="Symbol"/>
              </a:rPr>
              <a:t> </a:t>
            </a:r>
            <a:r>
              <a:rPr lang="ru-RU" b="1" dirty="0">
                <a:solidFill>
                  <a:srgbClr val="002060"/>
                </a:solidFill>
                <a:latin typeface="Verdana" pitchFamily="34" charset="0"/>
                <a:sym typeface="Symbol"/>
              </a:rPr>
              <a:t>– коэффициент пропорциональности – </a:t>
            </a:r>
            <a:r>
              <a:rPr lang="ru-RU" b="1" dirty="0">
                <a:solidFill>
                  <a:schemeClr val="accent2">
                    <a:lumMod val="50000"/>
                  </a:schemeClr>
                </a:solidFill>
                <a:latin typeface="Verdana" pitchFamily="34" charset="0"/>
                <a:sym typeface="Symbol"/>
              </a:rPr>
              <a:t>удельное сопротивление</a:t>
            </a:r>
            <a:endParaRPr lang="ru-RU" b="1" dirty="0">
              <a:solidFill>
                <a:schemeClr val="accent2">
                  <a:lumMod val="50000"/>
                </a:schemeClr>
              </a:solidFill>
              <a:latin typeface="Verdana" pitchFamily="34" charset="0"/>
              <a:sym typeface="Symbol" pitchFamily="18" charset="2"/>
            </a:endParaRPr>
          </a:p>
        </p:txBody>
      </p:sp>
      <p:sp>
        <p:nvSpPr>
          <p:cNvPr id="22" name="Прямоугольник 21"/>
          <p:cNvSpPr/>
          <p:nvPr/>
        </p:nvSpPr>
        <p:spPr>
          <a:xfrm>
            <a:off x="4139952" y="4051261"/>
            <a:ext cx="2520280" cy="9361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defRPr/>
            </a:pPr>
            <a:r>
              <a:rPr lang="ru-RU" b="1" dirty="0">
                <a:solidFill>
                  <a:srgbClr val="002060"/>
                </a:solidFill>
                <a:latin typeface="Verdana" pitchFamily="34" charset="0"/>
                <a:sym typeface="Symbol"/>
              </a:rPr>
              <a:t>Для однородного линейного </a:t>
            </a:r>
            <a:br>
              <a:rPr lang="ru-RU" b="1" dirty="0">
                <a:solidFill>
                  <a:srgbClr val="002060"/>
                </a:solidFill>
                <a:latin typeface="Verdana" pitchFamily="34" charset="0"/>
                <a:sym typeface="Symbol"/>
              </a:rPr>
            </a:br>
            <a:r>
              <a:rPr lang="ru-RU" b="1" dirty="0">
                <a:solidFill>
                  <a:srgbClr val="002060"/>
                </a:solidFill>
                <a:latin typeface="Verdana" pitchFamily="34" charset="0"/>
                <a:sym typeface="Symbol"/>
              </a:rPr>
              <a:t>проводника</a:t>
            </a:r>
            <a:endParaRPr lang="ru-RU" b="1" dirty="0">
              <a:solidFill>
                <a:srgbClr val="002060"/>
              </a:solidFill>
              <a:latin typeface="Verdana" pitchFamily="34" charset="0"/>
              <a:sym typeface="Symbol" pitchFamily="18" charset="2"/>
            </a:endParaRPr>
          </a:p>
        </p:txBody>
      </p:sp>
      <p:sp>
        <p:nvSpPr>
          <p:cNvPr id="25" name="Прямоугольник 24"/>
          <p:cNvSpPr/>
          <p:nvPr/>
        </p:nvSpPr>
        <p:spPr>
          <a:xfrm>
            <a:off x="2555776" y="1916832"/>
            <a:ext cx="4680520"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defRPr/>
            </a:pPr>
            <a:r>
              <a:rPr lang="ru-RU" sz="1600" b="1" dirty="0">
                <a:solidFill>
                  <a:srgbClr val="002060"/>
                </a:solidFill>
                <a:latin typeface="Verdana" pitchFamily="34" charset="0"/>
              </a:rPr>
              <a:t>1 Ом – сопротивление проводника, </a:t>
            </a:r>
            <a:br>
              <a:rPr lang="ru-RU" sz="1600" b="1" dirty="0">
                <a:solidFill>
                  <a:srgbClr val="002060"/>
                </a:solidFill>
                <a:latin typeface="Verdana" pitchFamily="34" charset="0"/>
              </a:rPr>
            </a:br>
            <a:r>
              <a:rPr lang="ru-RU" sz="1600" b="1" dirty="0">
                <a:solidFill>
                  <a:srgbClr val="002060"/>
                </a:solidFill>
                <a:latin typeface="Verdana" pitchFamily="34" charset="0"/>
              </a:rPr>
              <a:t>в котором при напряжении 1 В </a:t>
            </a:r>
            <a:br>
              <a:rPr lang="ru-RU" sz="1600" b="1" dirty="0">
                <a:solidFill>
                  <a:srgbClr val="002060"/>
                </a:solidFill>
                <a:latin typeface="Verdana" pitchFamily="34" charset="0"/>
              </a:rPr>
            </a:br>
            <a:r>
              <a:rPr lang="ru-RU" sz="1600" b="1" dirty="0">
                <a:solidFill>
                  <a:srgbClr val="002060"/>
                </a:solidFill>
                <a:latin typeface="Verdana" pitchFamily="34" charset="0"/>
              </a:rPr>
              <a:t>течет постоянный ток 1 А</a:t>
            </a:r>
            <a:endParaRPr lang="ru-RU" sz="1600" b="1" dirty="0">
              <a:solidFill>
                <a:srgbClr val="002060"/>
              </a:solidFill>
              <a:latin typeface="Verdana" pitchFamily="34" charset="0"/>
              <a:sym typeface="Symbol" pitchFamily="18" charset="2"/>
            </a:endParaRPr>
          </a:p>
        </p:txBody>
      </p:sp>
      <p:graphicFrame>
        <p:nvGraphicFramePr>
          <p:cNvPr id="196613" name="Object 5">
            <a:hlinkHover r:id="" action="ppaction://noaction" highlightClick="1"/>
          </p:cNvPr>
          <p:cNvGraphicFramePr>
            <a:graphicFrameLocks noChangeAspect="1"/>
          </p:cNvGraphicFramePr>
          <p:nvPr/>
        </p:nvGraphicFramePr>
        <p:xfrm>
          <a:off x="6589539" y="4051261"/>
          <a:ext cx="1393079" cy="1008000"/>
        </p:xfrm>
        <a:graphic>
          <a:graphicData uri="http://schemas.openxmlformats.org/presentationml/2006/ole">
            <mc:AlternateContent xmlns:mc="http://schemas.openxmlformats.org/markup-compatibility/2006">
              <mc:Choice xmlns:v="urn:schemas-microsoft-com:vml" Requires="v">
                <p:oleObj spid="_x0000_s318467" name="Формула" r:id="rId7" imgW="545760" imgH="393480" progId="Equation.3">
                  <p:embed/>
                </p:oleObj>
              </mc:Choice>
              <mc:Fallback>
                <p:oleObj name="Формула" r:id="rId7" imgW="545760" imgH="39348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9539" y="4051261"/>
                        <a:ext cx="1393079" cy="10080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29" name="Прямоугольник 28"/>
          <p:cNvSpPr/>
          <p:nvPr/>
        </p:nvSpPr>
        <p:spPr>
          <a:xfrm>
            <a:off x="611560" y="2708920"/>
            <a:ext cx="201622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spcBef>
                <a:spcPct val="30000"/>
              </a:spcBef>
              <a:defRPr/>
            </a:pPr>
            <a:r>
              <a:rPr lang="ru-RU" b="1" dirty="0">
                <a:solidFill>
                  <a:srgbClr val="002060"/>
                </a:solidFill>
                <a:latin typeface="Verdana" pitchFamily="34" charset="0"/>
                <a:sym typeface="Symbol" pitchFamily="18" charset="2"/>
              </a:rPr>
              <a:t>Обусловлено</a:t>
            </a:r>
          </a:p>
        </p:txBody>
      </p:sp>
      <p:sp>
        <p:nvSpPr>
          <p:cNvPr id="32" name="Прямоугольник 31"/>
          <p:cNvSpPr/>
          <p:nvPr/>
        </p:nvSpPr>
        <p:spPr>
          <a:xfrm>
            <a:off x="2555776" y="2708920"/>
            <a:ext cx="5328592" cy="122014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defRPr/>
            </a:pPr>
            <a:r>
              <a:rPr lang="ru-RU" b="1" dirty="0">
                <a:solidFill>
                  <a:srgbClr val="002060"/>
                </a:solidFill>
                <a:latin typeface="Verdana" pitchFamily="34" charset="0"/>
                <a:sym typeface="Symbol" pitchFamily="18" charset="2"/>
              </a:rPr>
              <a:t>передачей или преобразованием электрической </a:t>
            </a:r>
            <a:r>
              <a:rPr lang="ru-RU" b="1">
                <a:solidFill>
                  <a:srgbClr val="002060"/>
                </a:solidFill>
                <a:latin typeface="Verdana" pitchFamily="34" charset="0"/>
                <a:sym typeface="Symbol" pitchFamily="18" charset="2"/>
              </a:rPr>
              <a:t>энергии протекающего тока в </a:t>
            </a:r>
            <a:r>
              <a:rPr lang="ru-RU" b="1" dirty="0">
                <a:solidFill>
                  <a:srgbClr val="002060"/>
                </a:solidFill>
                <a:latin typeface="Verdana" pitchFamily="34" charset="0"/>
                <a:sym typeface="Symbol" pitchFamily="18" charset="2"/>
              </a:rPr>
              <a:t>другие виды </a:t>
            </a:r>
            <a:br>
              <a:rPr lang="ru-RU" b="1" dirty="0">
                <a:solidFill>
                  <a:srgbClr val="002060"/>
                </a:solidFill>
                <a:latin typeface="Verdana" pitchFamily="34" charset="0"/>
                <a:sym typeface="Symbol" pitchFamily="18" charset="2"/>
              </a:rPr>
            </a:br>
            <a:r>
              <a:rPr lang="ru-RU" b="1" dirty="0">
                <a:solidFill>
                  <a:srgbClr val="002060"/>
                </a:solidFill>
                <a:latin typeface="Verdana" pitchFamily="34" charset="0"/>
                <a:sym typeface="Symbol" pitchFamily="18" charset="2"/>
              </a:rPr>
              <a:t>(преимущественно в тепловую)</a:t>
            </a:r>
          </a:p>
        </p:txBody>
      </p:sp>
      <p:sp>
        <p:nvSpPr>
          <p:cNvPr id="33" name="Прямоугольник 32"/>
          <p:cNvSpPr/>
          <p:nvPr/>
        </p:nvSpPr>
        <p:spPr>
          <a:xfrm>
            <a:off x="611560" y="3907245"/>
            <a:ext cx="201622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spcBef>
                <a:spcPct val="30000"/>
              </a:spcBef>
              <a:defRPr/>
            </a:pPr>
            <a:r>
              <a:rPr lang="ru-RU" b="1" dirty="0">
                <a:solidFill>
                  <a:srgbClr val="002060"/>
                </a:solidFill>
                <a:latin typeface="Verdana" pitchFamily="34" charset="0"/>
                <a:sym typeface="Symbol" pitchFamily="18" charset="2"/>
              </a:rPr>
              <a:t>Зависит от</a:t>
            </a:r>
          </a:p>
        </p:txBody>
      </p:sp>
      <p:sp>
        <p:nvSpPr>
          <p:cNvPr id="34" name="Прямоугольник 33"/>
          <p:cNvSpPr/>
          <p:nvPr/>
        </p:nvSpPr>
        <p:spPr>
          <a:xfrm>
            <a:off x="3095328" y="6202940"/>
            <a:ext cx="1692696" cy="369332"/>
          </a:xfrm>
          <a:prstGeom prst="rect">
            <a:avLst/>
          </a:prstGeom>
        </p:spPr>
        <p:txBody>
          <a:bodyPr wrap="square">
            <a:spAutoFit/>
          </a:bodyPr>
          <a:lstStyle/>
          <a:p>
            <a:pPr marL="0" lvl="1">
              <a:spcBef>
                <a:spcPts val="600"/>
              </a:spcBef>
              <a:buNone/>
            </a:pPr>
            <a:r>
              <a:rPr lang="en-US" b="1" dirty="0">
                <a:solidFill>
                  <a:srgbClr val="002060"/>
                </a:solidFill>
                <a:latin typeface="Verdana" pitchFamily="34" charset="0"/>
              </a:rPr>
              <a:t>[</a:t>
            </a:r>
            <a:r>
              <a:rPr lang="en-US" b="1" i="1" dirty="0">
                <a:solidFill>
                  <a:srgbClr val="002060"/>
                </a:solidFill>
                <a:latin typeface="Verdana" pitchFamily="34" charset="0"/>
              </a:rPr>
              <a:t>ρ</a:t>
            </a:r>
            <a:r>
              <a:rPr lang="en-US" b="1" dirty="0">
                <a:solidFill>
                  <a:srgbClr val="002060"/>
                </a:solidFill>
                <a:latin typeface="Verdana" pitchFamily="34" charset="0"/>
              </a:rPr>
              <a:t>]</a:t>
            </a:r>
            <a:r>
              <a:rPr lang="ru-RU" b="1" dirty="0">
                <a:solidFill>
                  <a:srgbClr val="002060"/>
                </a:solidFill>
                <a:latin typeface="Verdana" pitchFamily="34" charset="0"/>
              </a:rPr>
              <a:t> </a:t>
            </a:r>
            <a:r>
              <a:rPr lang="ru-RU" b="1" dirty="0" err="1">
                <a:solidFill>
                  <a:srgbClr val="002060"/>
                </a:solidFill>
                <a:latin typeface="Verdana" pitchFamily="34" charset="0"/>
              </a:rPr>
              <a:t>=Ом</a:t>
            </a:r>
            <a:r>
              <a:rPr lang="ru-RU" b="1" dirty="0">
                <a:solidFill>
                  <a:srgbClr val="002060"/>
                </a:solidFill>
                <a:latin typeface="Verdana" pitchFamily="34" charset="0"/>
              </a:rPr>
              <a:t>·м </a:t>
            </a:r>
          </a:p>
        </p:txBody>
      </p:sp>
      <p:sp>
        <p:nvSpPr>
          <p:cNvPr id="37" name="Прямоугольник 36"/>
          <p:cNvSpPr/>
          <p:nvPr/>
        </p:nvSpPr>
        <p:spPr>
          <a:xfrm>
            <a:off x="5220072" y="5085184"/>
            <a:ext cx="3923928" cy="177281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1" indent="-88900">
              <a:buFont typeface="Arial" pitchFamily="34" charset="0"/>
              <a:buChar char="•"/>
              <a:tabLst>
                <a:tab pos="1524000" algn="l"/>
              </a:tabLst>
              <a:defRPr/>
            </a:pPr>
            <a:r>
              <a:rPr lang="ru-RU" sz="1600" b="1" dirty="0">
                <a:solidFill>
                  <a:srgbClr val="002060"/>
                </a:solidFill>
                <a:latin typeface="Verdana" pitchFamily="34" charset="0"/>
              </a:rPr>
              <a:t>серебро:	</a:t>
            </a:r>
            <a:r>
              <a:rPr lang="ru-RU" sz="1600" b="1" i="1" dirty="0">
                <a:solidFill>
                  <a:srgbClr val="002060"/>
                </a:solidFill>
                <a:latin typeface="Verdana" pitchFamily="34" charset="0"/>
                <a:sym typeface="Symbol"/>
              </a:rPr>
              <a:t> = </a:t>
            </a:r>
            <a:r>
              <a:rPr lang="ru-RU" sz="1600" b="1" dirty="0">
                <a:solidFill>
                  <a:srgbClr val="002060"/>
                </a:solidFill>
                <a:latin typeface="Verdana" pitchFamily="34" charset="0"/>
              </a:rPr>
              <a:t>1,6</a:t>
            </a:r>
            <a:r>
              <a:rPr lang="ru-RU" sz="1600" b="1" dirty="0">
                <a:solidFill>
                  <a:srgbClr val="002060"/>
                </a:solidFill>
                <a:latin typeface="Verdana" pitchFamily="34" charset="0"/>
                <a:sym typeface="Symbol"/>
              </a:rPr>
              <a:t></a:t>
            </a:r>
            <a:r>
              <a:rPr lang="ru-RU" sz="1600" b="1" dirty="0">
                <a:solidFill>
                  <a:srgbClr val="002060"/>
                </a:solidFill>
                <a:latin typeface="Verdana" pitchFamily="34" charset="0"/>
              </a:rPr>
              <a:t>10</a:t>
            </a:r>
            <a:r>
              <a:rPr lang="ru-RU" sz="1600" b="1" baseline="30000" dirty="0">
                <a:solidFill>
                  <a:srgbClr val="002060"/>
                </a:solidFill>
                <a:latin typeface="Verdana" pitchFamily="34" charset="0"/>
              </a:rPr>
              <a:t>–8</a:t>
            </a:r>
            <a:r>
              <a:rPr lang="ru-RU" sz="1600" b="1" dirty="0">
                <a:solidFill>
                  <a:srgbClr val="002060"/>
                </a:solidFill>
                <a:latin typeface="Verdana" pitchFamily="34" charset="0"/>
              </a:rPr>
              <a:t> </a:t>
            </a:r>
            <a:r>
              <a:rPr lang="ru-RU" sz="1600" b="1" dirty="0" err="1">
                <a:solidFill>
                  <a:srgbClr val="002060"/>
                </a:solidFill>
                <a:latin typeface="Verdana" pitchFamily="34" charset="0"/>
              </a:rPr>
              <a:t>Ом</a:t>
            </a:r>
            <a:r>
              <a:rPr lang="ru-RU" sz="1600" b="1" dirty="0" err="1">
                <a:solidFill>
                  <a:srgbClr val="002060"/>
                </a:solidFill>
                <a:latin typeface="Verdana" pitchFamily="34" charset="0"/>
                <a:sym typeface="Symbol"/>
              </a:rPr>
              <a:t></a:t>
            </a:r>
            <a:r>
              <a:rPr lang="ru-RU" sz="1600" b="1" dirty="0" err="1">
                <a:solidFill>
                  <a:srgbClr val="002060"/>
                </a:solidFill>
                <a:latin typeface="Verdana" pitchFamily="34" charset="0"/>
              </a:rPr>
              <a:t>м</a:t>
            </a:r>
            <a:endParaRPr lang="ru-RU" sz="1600" b="1" dirty="0">
              <a:solidFill>
                <a:srgbClr val="002060"/>
              </a:solidFill>
              <a:latin typeface="Verdana" pitchFamily="34" charset="0"/>
            </a:endParaRPr>
          </a:p>
          <a:p>
            <a:pPr marL="88900" lvl="1" indent="-88900">
              <a:buFont typeface="Arial" pitchFamily="34" charset="0"/>
              <a:buChar char="•"/>
              <a:tabLst>
                <a:tab pos="1524000" algn="l"/>
              </a:tabLst>
              <a:defRPr/>
            </a:pPr>
            <a:r>
              <a:rPr lang="ru-RU" sz="1600" b="1" dirty="0">
                <a:solidFill>
                  <a:srgbClr val="002060"/>
                </a:solidFill>
                <a:latin typeface="Verdana" pitchFamily="34" charset="0"/>
              </a:rPr>
              <a:t>медь:	</a:t>
            </a:r>
            <a:r>
              <a:rPr lang="ru-RU" sz="1600" b="1" i="1" dirty="0">
                <a:solidFill>
                  <a:srgbClr val="002060"/>
                </a:solidFill>
                <a:latin typeface="Verdana" pitchFamily="34" charset="0"/>
                <a:sym typeface="Symbol"/>
              </a:rPr>
              <a:t></a:t>
            </a:r>
            <a:r>
              <a:rPr lang="ru-RU" sz="1600" b="1" dirty="0">
                <a:solidFill>
                  <a:srgbClr val="002060"/>
                </a:solidFill>
                <a:latin typeface="Verdana" pitchFamily="34" charset="0"/>
              </a:rPr>
              <a:t> = 1,7</a:t>
            </a:r>
            <a:r>
              <a:rPr lang="ru-RU" sz="1600" b="1" dirty="0">
                <a:solidFill>
                  <a:srgbClr val="002060"/>
                </a:solidFill>
                <a:latin typeface="Verdana" pitchFamily="34" charset="0"/>
                <a:sym typeface="Symbol"/>
              </a:rPr>
              <a:t></a:t>
            </a:r>
            <a:r>
              <a:rPr lang="ru-RU" sz="1600" b="1" dirty="0">
                <a:solidFill>
                  <a:srgbClr val="002060"/>
                </a:solidFill>
                <a:latin typeface="Verdana" pitchFamily="34" charset="0"/>
              </a:rPr>
              <a:t>10</a:t>
            </a:r>
            <a:r>
              <a:rPr lang="ru-RU" sz="1600" b="1" baseline="30000" dirty="0">
                <a:solidFill>
                  <a:srgbClr val="002060"/>
                </a:solidFill>
                <a:latin typeface="Verdana" pitchFamily="34" charset="0"/>
              </a:rPr>
              <a:t>–8</a:t>
            </a:r>
            <a:r>
              <a:rPr lang="ru-RU" sz="1600" b="1" dirty="0">
                <a:solidFill>
                  <a:srgbClr val="002060"/>
                </a:solidFill>
                <a:latin typeface="Verdana" pitchFamily="34" charset="0"/>
              </a:rPr>
              <a:t> </a:t>
            </a:r>
            <a:r>
              <a:rPr lang="ru-RU" sz="1600" b="1" dirty="0" err="1">
                <a:solidFill>
                  <a:srgbClr val="002060"/>
                </a:solidFill>
                <a:latin typeface="Verdana" pitchFamily="34" charset="0"/>
              </a:rPr>
              <a:t>Ом</a:t>
            </a:r>
            <a:r>
              <a:rPr lang="ru-RU" sz="1600" b="1" dirty="0" err="1">
                <a:solidFill>
                  <a:srgbClr val="002060"/>
                </a:solidFill>
                <a:latin typeface="Verdana" pitchFamily="34" charset="0"/>
                <a:sym typeface="Symbol"/>
              </a:rPr>
              <a:t></a:t>
            </a:r>
            <a:r>
              <a:rPr lang="ru-RU" sz="1600" b="1" dirty="0" err="1">
                <a:solidFill>
                  <a:srgbClr val="002060"/>
                </a:solidFill>
                <a:latin typeface="Verdana" pitchFamily="34" charset="0"/>
              </a:rPr>
              <a:t>м</a:t>
            </a:r>
            <a:endParaRPr lang="ru-RU" sz="1600" b="1" dirty="0">
              <a:solidFill>
                <a:srgbClr val="002060"/>
              </a:solidFill>
              <a:latin typeface="Verdana" pitchFamily="34" charset="0"/>
            </a:endParaRPr>
          </a:p>
          <a:p>
            <a:pPr marL="88900" lvl="1" indent="-88900">
              <a:buFont typeface="Arial" pitchFamily="34" charset="0"/>
              <a:buChar char="•"/>
              <a:tabLst>
                <a:tab pos="1524000" algn="l"/>
              </a:tabLst>
              <a:defRPr/>
            </a:pPr>
            <a:r>
              <a:rPr lang="ru-RU" sz="1600" b="1" dirty="0">
                <a:solidFill>
                  <a:srgbClr val="002060"/>
                </a:solidFill>
                <a:latin typeface="Verdana" pitchFamily="34" charset="0"/>
              </a:rPr>
              <a:t>алюминий:	</a:t>
            </a:r>
            <a:r>
              <a:rPr lang="ru-RU" sz="1600" b="1" i="1" dirty="0">
                <a:solidFill>
                  <a:srgbClr val="002060"/>
                </a:solidFill>
                <a:latin typeface="Verdana" pitchFamily="34" charset="0"/>
                <a:sym typeface="Symbol"/>
              </a:rPr>
              <a:t></a:t>
            </a:r>
            <a:r>
              <a:rPr lang="ru-RU" sz="1600" b="1" dirty="0">
                <a:solidFill>
                  <a:srgbClr val="002060"/>
                </a:solidFill>
                <a:latin typeface="Verdana" pitchFamily="34" charset="0"/>
              </a:rPr>
              <a:t> = 2,6</a:t>
            </a:r>
            <a:r>
              <a:rPr lang="ru-RU" sz="1600" b="1" dirty="0">
                <a:solidFill>
                  <a:srgbClr val="002060"/>
                </a:solidFill>
                <a:latin typeface="Verdana" pitchFamily="34" charset="0"/>
                <a:sym typeface="Symbol"/>
              </a:rPr>
              <a:t></a:t>
            </a:r>
            <a:r>
              <a:rPr lang="ru-RU" sz="1600" b="1" dirty="0">
                <a:solidFill>
                  <a:srgbClr val="002060"/>
                </a:solidFill>
                <a:latin typeface="Verdana" pitchFamily="34" charset="0"/>
              </a:rPr>
              <a:t>10</a:t>
            </a:r>
            <a:r>
              <a:rPr lang="ru-RU" sz="1600" b="1" baseline="30000" dirty="0">
                <a:solidFill>
                  <a:srgbClr val="002060"/>
                </a:solidFill>
                <a:latin typeface="Verdana" pitchFamily="34" charset="0"/>
              </a:rPr>
              <a:t>–8</a:t>
            </a:r>
            <a:r>
              <a:rPr lang="ru-RU" sz="1600" b="1" dirty="0">
                <a:solidFill>
                  <a:srgbClr val="002060"/>
                </a:solidFill>
                <a:latin typeface="Verdana" pitchFamily="34" charset="0"/>
              </a:rPr>
              <a:t> </a:t>
            </a:r>
            <a:r>
              <a:rPr lang="ru-RU" sz="1600" b="1" dirty="0" err="1">
                <a:solidFill>
                  <a:srgbClr val="002060"/>
                </a:solidFill>
                <a:latin typeface="Verdana" pitchFamily="34" charset="0"/>
              </a:rPr>
              <a:t>Ом</a:t>
            </a:r>
            <a:r>
              <a:rPr lang="ru-RU" sz="1600" b="1" dirty="0" err="1">
                <a:solidFill>
                  <a:srgbClr val="002060"/>
                </a:solidFill>
                <a:latin typeface="Verdana" pitchFamily="34" charset="0"/>
                <a:sym typeface="Symbol"/>
              </a:rPr>
              <a:t></a:t>
            </a:r>
            <a:r>
              <a:rPr lang="ru-RU" sz="1600" b="1" dirty="0" err="1">
                <a:solidFill>
                  <a:srgbClr val="002060"/>
                </a:solidFill>
                <a:latin typeface="Verdana" pitchFamily="34" charset="0"/>
              </a:rPr>
              <a:t>м</a:t>
            </a:r>
            <a:endParaRPr lang="ru-RU" sz="1600" b="1" dirty="0">
              <a:solidFill>
                <a:srgbClr val="002060"/>
              </a:solidFill>
              <a:latin typeface="Verdana" pitchFamily="34" charset="0"/>
            </a:endParaRPr>
          </a:p>
          <a:p>
            <a:pPr marL="88900" lvl="1" indent="-88900">
              <a:buFont typeface="Arial" pitchFamily="34" charset="0"/>
              <a:buChar char="•"/>
              <a:tabLst>
                <a:tab pos="1524000" algn="l"/>
              </a:tabLst>
              <a:defRPr/>
            </a:pPr>
            <a:endParaRPr lang="ru-RU" sz="1600" b="1" dirty="0">
              <a:solidFill>
                <a:srgbClr val="002060"/>
              </a:solidFill>
              <a:latin typeface="Verdana" pitchFamily="34" charset="0"/>
            </a:endParaRPr>
          </a:p>
          <a:p>
            <a:pPr marL="88900" lvl="1" indent="-88900">
              <a:buFont typeface="Arial" pitchFamily="34" charset="0"/>
              <a:buChar char="•"/>
              <a:tabLst>
                <a:tab pos="1524000" algn="l"/>
              </a:tabLst>
              <a:defRPr/>
            </a:pPr>
            <a:r>
              <a:rPr lang="ru-RU" sz="1600" b="1" dirty="0">
                <a:solidFill>
                  <a:srgbClr val="002060"/>
                </a:solidFill>
                <a:latin typeface="Verdana" pitchFamily="34" charset="0"/>
                <a:sym typeface="Symbol" pitchFamily="18" charset="2"/>
              </a:rPr>
              <a:t>кварц: 	</a:t>
            </a:r>
            <a:r>
              <a:rPr lang="ru-RU" sz="1600" b="1" i="1" dirty="0">
                <a:solidFill>
                  <a:srgbClr val="002060"/>
                </a:solidFill>
                <a:latin typeface="Verdana" pitchFamily="34" charset="0"/>
                <a:sym typeface="Symbol"/>
              </a:rPr>
              <a:t></a:t>
            </a:r>
            <a:r>
              <a:rPr lang="ru-RU" sz="1600" b="1" dirty="0">
                <a:solidFill>
                  <a:srgbClr val="002060"/>
                </a:solidFill>
                <a:latin typeface="Verdana" pitchFamily="34" charset="0"/>
              </a:rPr>
              <a:t> </a:t>
            </a:r>
            <a:r>
              <a:rPr lang="ru-RU" sz="1600" b="1">
                <a:solidFill>
                  <a:srgbClr val="002060"/>
                </a:solidFill>
                <a:latin typeface="Verdana" pitchFamily="34" charset="0"/>
              </a:rPr>
              <a:t>=</a:t>
            </a:r>
            <a:r>
              <a:rPr lang="ru-RU" sz="1600" b="1">
                <a:solidFill>
                  <a:srgbClr val="002060"/>
                </a:solidFill>
                <a:latin typeface="Verdana" pitchFamily="34" charset="0"/>
                <a:sym typeface="Symbol" pitchFamily="18" charset="2"/>
              </a:rPr>
              <a:t>10</a:t>
            </a:r>
            <a:r>
              <a:rPr lang="ru-RU" sz="1600" b="1" baseline="30000">
                <a:solidFill>
                  <a:srgbClr val="002060"/>
                </a:solidFill>
                <a:latin typeface="Verdana" pitchFamily="34" charset="0"/>
                <a:sym typeface="Symbol" pitchFamily="18" charset="2"/>
              </a:rPr>
              <a:t>14</a:t>
            </a:r>
            <a:r>
              <a:rPr lang="ru-RU" sz="1600" b="1">
                <a:solidFill>
                  <a:srgbClr val="002060"/>
                </a:solidFill>
                <a:latin typeface="Verdana" pitchFamily="34" charset="0"/>
                <a:sym typeface="Symbol" pitchFamily="18" charset="2"/>
              </a:rPr>
              <a:t>–10</a:t>
            </a:r>
            <a:r>
              <a:rPr lang="ru-RU" sz="1600" b="1" baseline="30000">
                <a:solidFill>
                  <a:srgbClr val="002060"/>
                </a:solidFill>
                <a:latin typeface="Verdana" pitchFamily="34" charset="0"/>
                <a:sym typeface="Symbol" pitchFamily="18" charset="2"/>
              </a:rPr>
              <a:t>15 </a:t>
            </a:r>
            <a:r>
              <a:rPr lang="ru-RU" sz="1600" b="1">
                <a:solidFill>
                  <a:srgbClr val="002060"/>
                </a:solidFill>
                <a:latin typeface="Verdana" pitchFamily="34" charset="0"/>
              </a:rPr>
              <a:t>Ом</a:t>
            </a:r>
            <a:r>
              <a:rPr lang="ru-RU" sz="1600" b="1" dirty="0">
                <a:solidFill>
                  <a:srgbClr val="002060"/>
                </a:solidFill>
                <a:latin typeface="Verdana" pitchFamily="34" charset="0"/>
                <a:sym typeface="Symbol"/>
              </a:rPr>
              <a:t></a:t>
            </a:r>
            <a:r>
              <a:rPr lang="ru-RU" sz="1600" b="1" dirty="0">
                <a:solidFill>
                  <a:srgbClr val="002060"/>
                </a:solidFill>
                <a:latin typeface="Verdana" pitchFamily="34" charset="0"/>
              </a:rPr>
              <a:t>м</a:t>
            </a:r>
            <a:endParaRPr lang="ru-RU" sz="1600" b="1" baseline="30000" dirty="0">
              <a:solidFill>
                <a:srgbClr val="002060"/>
              </a:solidFill>
              <a:latin typeface="Verdana" pitchFamily="34" charset="0"/>
              <a:sym typeface="Symbol" pitchFamily="18" charset="2"/>
            </a:endParaRPr>
          </a:p>
          <a:p>
            <a:pPr marL="88900" lvl="1" indent="-88900">
              <a:buFont typeface="Arial" pitchFamily="34" charset="0"/>
              <a:buChar char="•"/>
              <a:tabLst>
                <a:tab pos="1524000" algn="l"/>
              </a:tabLst>
              <a:defRPr/>
            </a:pPr>
            <a:r>
              <a:rPr lang="ru-RU" sz="1600" b="1" dirty="0">
                <a:solidFill>
                  <a:srgbClr val="002060"/>
                </a:solidFill>
                <a:latin typeface="Verdana" pitchFamily="34" charset="0"/>
                <a:sym typeface="Symbol" pitchFamily="18" charset="2"/>
              </a:rPr>
              <a:t>парафин:	</a:t>
            </a:r>
            <a:r>
              <a:rPr lang="ru-RU" sz="1600" b="1" i="1" dirty="0">
                <a:solidFill>
                  <a:srgbClr val="002060"/>
                </a:solidFill>
                <a:latin typeface="Verdana" pitchFamily="34" charset="0"/>
                <a:sym typeface="Symbol"/>
              </a:rPr>
              <a:t></a:t>
            </a:r>
            <a:r>
              <a:rPr lang="ru-RU" sz="1600" b="1" dirty="0">
                <a:solidFill>
                  <a:srgbClr val="002060"/>
                </a:solidFill>
                <a:latin typeface="Verdana" pitchFamily="34" charset="0"/>
              </a:rPr>
              <a:t> =</a:t>
            </a:r>
            <a:r>
              <a:rPr lang="ru-RU" sz="1600" b="1" dirty="0">
                <a:solidFill>
                  <a:srgbClr val="002060"/>
                </a:solidFill>
                <a:latin typeface="Verdana" pitchFamily="34" charset="0"/>
                <a:sym typeface="Symbol" pitchFamily="18" charset="2"/>
              </a:rPr>
              <a:t> 3</a:t>
            </a:r>
            <a:r>
              <a:rPr lang="ru-RU" sz="1600" b="1" dirty="0">
                <a:solidFill>
                  <a:srgbClr val="002060"/>
                </a:solidFill>
                <a:latin typeface="Verdana" pitchFamily="34" charset="0"/>
                <a:sym typeface="Symbol"/>
              </a:rPr>
              <a:t> </a:t>
            </a:r>
            <a:r>
              <a:rPr lang="ru-RU" sz="1600" b="1" dirty="0">
                <a:solidFill>
                  <a:srgbClr val="002060"/>
                </a:solidFill>
                <a:latin typeface="Verdana" pitchFamily="34" charset="0"/>
              </a:rPr>
              <a:t>10</a:t>
            </a:r>
            <a:r>
              <a:rPr lang="ru-RU" sz="1600" b="1" baseline="30000" dirty="0">
                <a:solidFill>
                  <a:srgbClr val="002060"/>
                </a:solidFill>
                <a:latin typeface="Verdana" pitchFamily="34" charset="0"/>
              </a:rPr>
              <a:t>18</a:t>
            </a:r>
            <a:r>
              <a:rPr lang="ru-RU" sz="1600" b="1" dirty="0">
                <a:solidFill>
                  <a:srgbClr val="002060"/>
                </a:solidFill>
                <a:latin typeface="Verdana" pitchFamily="34" charset="0"/>
              </a:rPr>
              <a:t> </a:t>
            </a:r>
            <a:r>
              <a:rPr lang="ru-RU" sz="1600" b="1" dirty="0" err="1">
                <a:solidFill>
                  <a:srgbClr val="002060"/>
                </a:solidFill>
                <a:latin typeface="Verdana" pitchFamily="34" charset="0"/>
              </a:rPr>
              <a:t>Ом</a:t>
            </a:r>
            <a:r>
              <a:rPr lang="ru-RU" sz="1600" b="1" dirty="0" err="1">
                <a:solidFill>
                  <a:srgbClr val="002060"/>
                </a:solidFill>
                <a:latin typeface="Verdana" pitchFamily="34" charset="0"/>
                <a:sym typeface="Symbol"/>
              </a:rPr>
              <a:t></a:t>
            </a:r>
            <a:r>
              <a:rPr lang="ru-RU" sz="1600" b="1" dirty="0" err="1">
                <a:solidFill>
                  <a:srgbClr val="002060"/>
                </a:solidFill>
                <a:latin typeface="Verdana" pitchFamily="34" charset="0"/>
              </a:rPr>
              <a:t>м</a:t>
            </a:r>
            <a:r>
              <a:rPr lang="ru-RU" sz="1600" b="1" dirty="0">
                <a:solidFill>
                  <a:srgbClr val="002060"/>
                </a:solidFill>
                <a:latin typeface="Verdana" pitchFamily="34" charset="0"/>
              </a:rPr>
              <a:t> </a:t>
            </a:r>
            <a:endParaRPr lang="ru-RU" sz="1600" b="1" dirty="0">
              <a:solidFill>
                <a:srgbClr val="002060"/>
              </a:solidFill>
              <a:latin typeface="Verdana" pitchFamily="34" charset="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196613"/>
                                        </p:tgtEl>
                                        <p:attrNameLst>
                                          <p:attrName>style.visibility</p:attrName>
                                        </p:attrNameLst>
                                      </p:cBhvr>
                                      <p:to>
                                        <p:strVal val="visible"/>
                                      </p:to>
                                    </p:set>
                                    <p:animEffect transition="in" filter="fade">
                                      <p:cBhvr>
                                        <p:cTn id="55" dur="500"/>
                                        <p:tgtEl>
                                          <p:spTgt spid="19661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childTnLst>
                          </p:cTn>
                        </p:par>
                        <p:par>
                          <p:cTn id="65" fill="hold">
                            <p:stCondLst>
                              <p:cond delay="1000"/>
                            </p:stCondLst>
                            <p:childTnLst>
                              <p:par>
                                <p:cTn id="66" presetID="10" presetClass="entr" presetSubtype="0" fill="hold"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500"/>
                                        <p:tgtEl>
                                          <p:spTgt spid="8"/>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9" grpId="0" animBg="1"/>
      <p:bldP spid="10" grpId="0" animBg="1"/>
      <p:bldP spid="18" grpId="0"/>
      <p:bldP spid="19" grpId="0"/>
      <p:bldP spid="20" grpId="0"/>
      <p:bldP spid="21" grpId="0"/>
      <p:bldP spid="22" grpId="0"/>
      <p:bldP spid="25" grpId="0"/>
      <p:bldP spid="29" grpId="0"/>
      <p:bldP spid="32" grpId="0" animBg="1"/>
      <p:bldP spid="33" grpId="0"/>
      <p:bldP spid="34"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3000" dirty="0"/>
              <a:t>Закон Ома в дифференциальной форме</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249859" name="Object 3">
            <a:hlinkHover r:id="" action="ppaction://noaction" highlightClick="1"/>
          </p:cNvPr>
          <p:cNvGraphicFramePr>
            <a:graphicFrameLocks noChangeAspect="1"/>
          </p:cNvGraphicFramePr>
          <p:nvPr/>
        </p:nvGraphicFramePr>
        <p:xfrm>
          <a:off x="611560" y="2420888"/>
          <a:ext cx="1366837" cy="989012"/>
        </p:xfrm>
        <a:graphic>
          <a:graphicData uri="http://schemas.openxmlformats.org/presentationml/2006/ole">
            <mc:AlternateContent xmlns:mc="http://schemas.openxmlformats.org/markup-compatibility/2006">
              <mc:Choice xmlns:v="urn:schemas-microsoft-com:vml" Requires="v">
                <p:oleObj spid="_x0000_s249859" name="Формула" r:id="rId3" imgW="545760" imgH="393480" progId="Equation.3">
                  <p:embed/>
                </p:oleObj>
              </mc:Choice>
              <mc:Fallback>
                <p:oleObj name="Формула" r:id="rId3" imgW="54576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420888"/>
                        <a:ext cx="1366837" cy="989012"/>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49860" name="Object 9"/>
          <p:cNvGraphicFramePr>
            <a:graphicFrameLocks noChangeAspect="1"/>
          </p:cNvGraphicFramePr>
          <p:nvPr/>
        </p:nvGraphicFramePr>
        <p:xfrm>
          <a:off x="611560" y="1196752"/>
          <a:ext cx="1066800" cy="1008063"/>
        </p:xfrm>
        <a:graphic>
          <a:graphicData uri="http://schemas.openxmlformats.org/presentationml/2006/ole">
            <mc:AlternateContent xmlns:mc="http://schemas.openxmlformats.org/markup-compatibility/2006">
              <mc:Choice xmlns:v="urn:schemas-microsoft-com:vml" Requires="v">
                <p:oleObj spid="_x0000_s249860" name="Формула" r:id="rId5" imgW="419040" imgH="393480" progId="Equation.3">
                  <p:embed/>
                </p:oleObj>
              </mc:Choice>
              <mc:Fallback>
                <p:oleObj name="Формула" r:id="rId5" imgW="419040" imgH="39348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1196752"/>
                        <a:ext cx="1066800" cy="1008063"/>
                      </a:xfrm>
                      <a:prstGeom prst="rect">
                        <a:avLst/>
                      </a:prstGeom>
                      <a:solidFill>
                        <a:schemeClr val="bg1"/>
                      </a:solidFill>
                      <a:ln w="9525">
                        <a:solidFill>
                          <a:schemeClr val="tx2"/>
                        </a:solidFill>
                        <a:miter lim="800000"/>
                        <a:headEnd/>
                        <a:tailEnd/>
                      </a:ln>
                    </p:spPr>
                  </p:pic>
                </p:oleObj>
              </mc:Fallback>
            </mc:AlternateContent>
          </a:graphicData>
        </a:graphic>
      </p:graphicFrame>
      <p:sp>
        <p:nvSpPr>
          <p:cNvPr id="15" name="Стрелка вправо 14"/>
          <p:cNvSpPr/>
          <p:nvPr/>
        </p:nvSpPr>
        <p:spPr>
          <a:xfrm>
            <a:off x="2483768" y="206084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6" name="Прямая соединительная линия 15"/>
          <p:cNvCxnSpPr/>
          <p:nvPr/>
        </p:nvCxnSpPr>
        <p:spPr>
          <a:xfrm rot="5400000">
            <a:off x="1115616" y="2276872"/>
            <a:ext cx="2304256"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Прямая со стрелкой 16"/>
          <p:cNvCxnSpPr/>
          <p:nvPr/>
        </p:nvCxnSpPr>
        <p:spPr>
          <a:xfrm rot="5400000" flipH="1" flipV="1">
            <a:off x="719572" y="2024844"/>
            <a:ext cx="576064" cy="504056"/>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249862" name="Object 6">
            <a:hlinkHover r:id="" action="ppaction://noaction" highlightClick="1"/>
          </p:cNvPr>
          <p:cNvGraphicFramePr>
            <a:graphicFrameLocks noChangeAspect="1"/>
          </p:cNvGraphicFramePr>
          <p:nvPr/>
        </p:nvGraphicFramePr>
        <p:xfrm>
          <a:off x="2974404" y="1741488"/>
          <a:ext cx="1525588" cy="1052512"/>
        </p:xfrm>
        <a:graphic>
          <a:graphicData uri="http://schemas.openxmlformats.org/presentationml/2006/ole">
            <mc:AlternateContent xmlns:mc="http://schemas.openxmlformats.org/markup-compatibility/2006">
              <mc:Choice xmlns:v="urn:schemas-microsoft-com:vml" Requires="v">
                <p:oleObj spid="_x0000_s249862" name="Формула" r:id="rId7" imgW="609480" imgH="419040" progId="Equation.3">
                  <p:embed/>
                </p:oleObj>
              </mc:Choice>
              <mc:Fallback>
                <p:oleObj name="Формула" r:id="rId7" imgW="609480" imgH="41904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4404" y="1741488"/>
                        <a:ext cx="1525588" cy="1052512"/>
                      </a:xfrm>
                      <a:prstGeom prst="rect">
                        <a:avLst/>
                      </a:prstGeom>
                      <a:solidFill>
                        <a:schemeClr val="bg1"/>
                      </a:solidFill>
                      <a:ln w="9525">
                        <a:solidFill>
                          <a:schemeClr val="tx2"/>
                        </a:solidFill>
                        <a:miter lim="800000"/>
                        <a:headEnd/>
                        <a:tailEnd/>
                      </a:ln>
                    </p:spPr>
                  </p:pic>
                </p:oleObj>
              </mc:Fallback>
            </mc:AlternateContent>
          </a:graphicData>
        </a:graphic>
      </p:graphicFrame>
      <p:sp>
        <p:nvSpPr>
          <p:cNvPr id="21" name="Скругленный прямоугольник 20"/>
          <p:cNvSpPr/>
          <p:nvPr/>
        </p:nvSpPr>
        <p:spPr>
          <a:xfrm>
            <a:off x="3635896" y="1740564"/>
            <a:ext cx="432000" cy="1080000"/>
          </a:xfrm>
          <a:prstGeom prst="roundRect">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22" name="Прямая со стрелкой 21"/>
          <p:cNvCxnSpPr>
            <a:stCxn id="21" idx="0"/>
            <a:endCxn id="26" idx="1"/>
          </p:cNvCxnSpPr>
          <p:nvPr/>
        </p:nvCxnSpPr>
        <p:spPr>
          <a:xfrm rot="5400000" flipH="1" flipV="1">
            <a:off x="4102060" y="1054600"/>
            <a:ext cx="435800" cy="936128"/>
          </a:xfrm>
          <a:prstGeom prst="bentConnector2">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4788024" y="836712"/>
            <a:ext cx="2232248" cy="9361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удельная электрическая проводимость</a:t>
            </a:r>
          </a:p>
        </p:txBody>
      </p:sp>
      <p:graphicFrame>
        <p:nvGraphicFramePr>
          <p:cNvPr id="249863" name="Object 7">
            <a:hlinkHover r:id="" action="ppaction://noaction" highlightClick="1"/>
          </p:cNvPr>
          <p:cNvGraphicFramePr>
            <a:graphicFrameLocks noChangeAspect="1"/>
          </p:cNvGraphicFramePr>
          <p:nvPr/>
        </p:nvGraphicFramePr>
        <p:xfrm>
          <a:off x="7092280" y="764704"/>
          <a:ext cx="1017587" cy="1052512"/>
        </p:xfrm>
        <a:graphic>
          <a:graphicData uri="http://schemas.openxmlformats.org/presentationml/2006/ole">
            <mc:AlternateContent xmlns:mc="http://schemas.openxmlformats.org/markup-compatibility/2006">
              <mc:Choice xmlns:v="urn:schemas-microsoft-com:vml" Requires="v">
                <p:oleObj spid="_x0000_s249863" name="Формула" r:id="rId9" imgW="406080" imgH="419040" progId="Equation.3">
                  <p:embed/>
                </p:oleObj>
              </mc:Choice>
              <mc:Fallback>
                <p:oleObj name="Формула" r:id="rId9" imgW="406080" imgH="41904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2280" y="764704"/>
                        <a:ext cx="1017587" cy="1052512"/>
                      </a:xfrm>
                      <a:prstGeom prst="rect">
                        <a:avLst/>
                      </a:prstGeom>
                      <a:solidFill>
                        <a:schemeClr val="bg1"/>
                      </a:solidFill>
                      <a:ln w="9525">
                        <a:solidFill>
                          <a:schemeClr val="tx2"/>
                        </a:solidFill>
                        <a:miter lim="800000"/>
                        <a:headEnd/>
                        <a:tailEnd/>
                      </a:ln>
                    </p:spPr>
                  </p:pic>
                </p:oleObj>
              </mc:Fallback>
            </mc:AlternateContent>
          </a:graphicData>
        </a:graphic>
      </p:graphicFrame>
      <p:sp>
        <p:nvSpPr>
          <p:cNvPr id="31" name="Прямоугольник 30"/>
          <p:cNvSpPr/>
          <p:nvPr/>
        </p:nvSpPr>
        <p:spPr>
          <a:xfrm>
            <a:off x="7020272" y="1844824"/>
            <a:ext cx="2123728" cy="707886"/>
          </a:xfrm>
          <a:prstGeom prst="rect">
            <a:avLst/>
          </a:prstGeom>
        </p:spPr>
        <p:txBody>
          <a:bodyPr wrap="square">
            <a:spAutoFit/>
          </a:bodyPr>
          <a:lstStyle/>
          <a:p>
            <a:pPr marL="0" lvl="1">
              <a:spcBef>
                <a:spcPts val="600"/>
              </a:spcBef>
              <a:buNone/>
            </a:pPr>
            <a:r>
              <a:rPr lang="en-US" sz="2000" b="1" dirty="0">
                <a:solidFill>
                  <a:srgbClr val="002060"/>
                </a:solidFill>
                <a:latin typeface="Verdana" pitchFamily="34" charset="0"/>
              </a:rPr>
              <a:t>[</a:t>
            </a:r>
            <a:r>
              <a:rPr lang="ru-RU" sz="2000" b="1" i="1" dirty="0">
                <a:solidFill>
                  <a:srgbClr val="002060"/>
                </a:solidFill>
                <a:latin typeface="Verdana" pitchFamily="34" charset="0"/>
                <a:sym typeface="Symbol"/>
              </a:rPr>
              <a:t></a:t>
            </a:r>
            <a:r>
              <a:rPr lang="en-US" sz="2000" b="1" dirty="0">
                <a:solidFill>
                  <a:srgbClr val="002060"/>
                </a:solidFill>
                <a:latin typeface="Verdana" pitchFamily="34" charset="0"/>
              </a:rPr>
              <a:t>]</a:t>
            </a:r>
            <a:r>
              <a:rPr lang="ru-RU" sz="2000" b="1" dirty="0">
                <a:solidFill>
                  <a:srgbClr val="002060"/>
                </a:solidFill>
                <a:latin typeface="Verdana" pitchFamily="34" charset="0"/>
              </a:rPr>
              <a:t> </a:t>
            </a:r>
            <a:r>
              <a:rPr lang="ru-RU" sz="2000" b="1" dirty="0" err="1">
                <a:solidFill>
                  <a:srgbClr val="002060"/>
                </a:solidFill>
                <a:latin typeface="Verdana" pitchFamily="34" charset="0"/>
              </a:rPr>
              <a:t>=См</a:t>
            </a:r>
            <a:r>
              <a:rPr lang="ru-RU" sz="2000" b="1" dirty="0">
                <a:solidFill>
                  <a:srgbClr val="002060"/>
                </a:solidFill>
                <a:latin typeface="Verdana" pitchFamily="34" charset="0"/>
              </a:rPr>
              <a:t>/м сименс </a:t>
            </a:r>
          </a:p>
        </p:txBody>
      </p:sp>
      <p:sp>
        <p:nvSpPr>
          <p:cNvPr id="33" name="Прямоугольник 32"/>
          <p:cNvSpPr/>
          <p:nvPr/>
        </p:nvSpPr>
        <p:spPr>
          <a:xfrm>
            <a:off x="467544" y="3861048"/>
            <a:ext cx="2304256"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chemeClr val="bg1">
                    <a:lumMod val="50000"/>
                  </a:schemeClr>
                </a:solidFill>
                <a:latin typeface="Verdana" pitchFamily="34" charset="0"/>
              </a:rPr>
              <a:t>Учитывая:</a:t>
            </a:r>
          </a:p>
        </p:txBody>
      </p:sp>
      <p:graphicFrame>
        <p:nvGraphicFramePr>
          <p:cNvPr id="249864" name="Object 9"/>
          <p:cNvGraphicFramePr>
            <a:graphicFrameLocks noChangeAspect="1"/>
          </p:cNvGraphicFramePr>
          <p:nvPr/>
        </p:nvGraphicFramePr>
        <p:xfrm>
          <a:off x="2987824" y="4149080"/>
          <a:ext cx="1131888" cy="1008063"/>
        </p:xfrm>
        <a:graphic>
          <a:graphicData uri="http://schemas.openxmlformats.org/presentationml/2006/ole">
            <mc:AlternateContent xmlns:mc="http://schemas.openxmlformats.org/markup-compatibility/2006">
              <mc:Choice xmlns:v="urn:schemas-microsoft-com:vml" Requires="v">
                <p:oleObj spid="_x0000_s249864" name="Формула" r:id="rId11" imgW="444240" imgH="393480" progId="Equation.3">
                  <p:embed/>
                </p:oleObj>
              </mc:Choice>
              <mc:Fallback>
                <p:oleObj name="Формула" r:id="rId11" imgW="444240" imgH="39348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87824" y="4149080"/>
                        <a:ext cx="1131888" cy="1008063"/>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49865" name="Object 9"/>
          <p:cNvGraphicFramePr>
            <a:graphicFrameLocks noChangeAspect="1"/>
          </p:cNvGraphicFramePr>
          <p:nvPr/>
        </p:nvGraphicFramePr>
        <p:xfrm>
          <a:off x="2987824" y="5301208"/>
          <a:ext cx="1001713" cy="1008062"/>
        </p:xfrm>
        <a:graphic>
          <a:graphicData uri="http://schemas.openxmlformats.org/presentationml/2006/ole">
            <mc:AlternateContent xmlns:mc="http://schemas.openxmlformats.org/markup-compatibility/2006">
              <mc:Choice xmlns:v="urn:schemas-microsoft-com:vml" Requires="v">
                <p:oleObj spid="_x0000_s249865" name="Формула" r:id="rId13" imgW="393480" imgH="393480" progId="Equation.3">
                  <p:embed/>
                </p:oleObj>
              </mc:Choice>
              <mc:Fallback>
                <p:oleObj name="Формула" r:id="rId13" imgW="393480" imgH="393480" progId="Equation.3">
                  <p:embed/>
                  <p:pic>
                    <p:nvPicPr>
                      <p:cNvPr id="0"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87824" y="5301208"/>
                        <a:ext cx="1001713" cy="1008062"/>
                      </a:xfrm>
                      <a:prstGeom prst="rect">
                        <a:avLst/>
                      </a:prstGeom>
                      <a:solidFill>
                        <a:schemeClr val="bg1"/>
                      </a:solidFill>
                      <a:ln w="9525">
                        <a:solidFill>
                          <a:schemeClr val="tx2"/>
                        </a:solidFill>
                        <a:miter lim="800000"/>
                        <a:headEnd/>
                        <a:tailEnd/>
                      </a:ln>
                    </p:spPr>
                  </p:pic>
                </p:oleObj>
              </mc:Fallback>
            </mc:AlternateContent>
          </a:graphicData>
        </a:graphic>
      </p:graphicFrame>
      <p:sp>
        <p:nvSpPr>
          <p:cNvPr id="36" name="Прямоугольник 35"/>
          <p:cNvSpPr/>
          <p:nvPr/>
        </p:nvSpPr>
        <p:spPr>
          <a:xfrm>
            <a:off x="539552" y="4365104"/>
            <a:ext cx="250939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напряженность ЭП в проводнике</a:t>
            </a:r>
          </a:p>
        </p:txBody>
      </p:sp>
      <p:sp>
        <p:nvSpPr>
          <p:cNvPr id="37" name="Прямоугольник 36"/>
          <p:cNvSpPr/>
          <p:nvPr/>
        </p:nvSpPr>
        <p:spPr>
          <a:xfrm>
            <a:off x="529521" y="5589240"/>
            <a:ext cx="2266549"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плотность тока</a:t>
            </a:r>
          </a:p>
        </p:txBody>
      </p:sp>
      <p:sp>
        <p:nvSpPr>
          <p:cNvPr id="42" name="Стрелка вправо 41"/>
          <p:cNvSpPr/>
          <p:nvPr/>
        </p:nvSpPr>
        <p:spPr>
          <a:xfrm>
            <a:off x="5004088" y="292494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4" name="Прямая соединительная линия 43"/>
          <p:cNvCxnSpPr/>
          <p:nvPr/>
        </p:nvCxnSpPr>
        <p:spPr>
          <a:xfrm rot="5400000">
            <a:off x="2447764" y="4041068"/>
            <a:ext cx="4680520"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249866" name="Object 9"/>
          <p:cNvGraphicFramePr>
            <a:graphicFrameLocks noChangeAspect="1"/>
          </p:cNvGraphicFramePr>
          <p:nvPr/>
        </p:nvGraphicFramePr>
        <p:xfrm>
          <a:off x="5692775" y="2613025"/>
          <a:ext cx="2208213" cy="1206500"/>
        </p:xfrm>
        <a:graphic>
          <a:graphicData uri="http://schemas.openxmlformats.org/presentationml/2006/ole">
            <mc:AlternateContent xmlns:mc="http://schemas.openxmlformats.org/markup-compatibility/2006">
              <mc:Choice xmlns:v="urn:schemas-microsoft-com:vml" Requires="v">
                <p:oleObj spid="_x0000_s249866" name="Формула" r:id="rId15" imgW="444240" imgH="241200" progId="Equation.3">
                  <p:embed/>
                </p:oleObj>
              </mc:Choice>
              <mc:Fallback>
                <p:oleObj name="Формула" r:id="rId15" imgW="444240" imgH="241200" progId="Equation.3">
                  <p:embed/>
                  <p:pic>
                    <p:nvPicPr>
                      <p:cNvPr id="0"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92775" y="2613025"/>
                        <a:ext cx="2208213" cy="12065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48" name="Прямоугольник 47"/>
          <p:cNvSpPr/>
          <p:nvPr/>
        </p:nvSpPr>
        <p:spPr>
          <a:xfrm>
            <a:off x="5364088" y="3985114"/>
            <a:ext cx="3096344" cy="936104"/>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Закон Ома </a:t>
            </a:r>
            <a:br>
              <a:rPr lang="ru-RU" b="1" dirty="0">
                <a:solidFill>
                  <a:srgbClr val="002060"/>
                </a:solidFill>
                <a:latin typeface="Verdana" pitchFamily="34" charset="0"/>
              </a:rPr>
            </a:br>
            <a:r>
              <a:rPr lang="ru-RU" b="1" dirty="0">
                <a:solidFill>
                  <a:srgbClr val="002060"/>
                </a:solidFill>
                <a:latin typeface="Verdana" pitchFamily="34" charset="0"/>
              </a:rPr>
              <a:t>в дифференциальной форме</a:t>
            </a:r>
          </a:p>
        </p:txBody>
      </p:sp>
      <p:sp>
        <p:nvSpPr>
          <p:cNvPr id="49" name="Прямоугольник 48"/>
          <p:cNvSpPr/>
          <p:nvPr/>
        </p:nvSpPr>
        <p:spPr>
          <a:xfrm>
            <a:off x="5436096" y="5995638"/>
            <a:ext cx="2808312"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справедливо и для переменных полей</a:t>
            </a:r>
          </a:p>
        </p:txBody>
      </p:sp>
      <p:sp>
        <p:nvSpPr>
          <p:cNvPr id="50" name="Прямоугольник 49"/>
          <p:cNvSpPr/>
          <p:nvPr/>
        </p:nvSpPr>
        <p:spPr>
          <a:xfrm>
            <a:off x="8532440" y="5995638"/>
            <a:ext cx="432048" cy="648072"/>
          </a:xfrm>
          <a:prstGeom prst="rect">
            <a:avLst/>
          </a:prstGeom>
          <a:no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800" b="1" dirty="0">
                <a:solidFill>
                  <a:srgbClr val="002060"/>
                </a:solidFill>
                <a:latin typeface="Verdana" pitchFamily="34" charset="0"/>
              </a:rPr>
              <a:t>!</a:t>
            </a:r>
          </a:p>
        </p:txBody>
      </p:sp>
      <p:sp>
        <p:nvSpPr>
          <p:cNvPr id="27" name="Прямоугольник 26"/>
          <p:cNvSpPr/>
          <p:nvPr/>
        </p:nvSpPr>
        <p:spPr>
          <a:xfrm>
            <a:off x="5323462" y="5014316"/>
            <a:ext cx="3708000" cy="91501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Для бесконечно малых величин в точке в любой момент времени</a:t>
            </a:r>
          </a:p>
        </p:txBody>
      </p:sp>
      <p:sp>
        <p:nvSpPr>
          <p:cNvPr id="28" name="Стрелка вправо 27"/>
          <p:cNvSpPr/>
          <p:nvPr/>
        </p:nvSpPr>
        <p:spPr>
          <a:xfrm>
            <a:off x="5004048" y="613965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9860"/>
                                        </p:tgtEl>
                                        <p:attrNameLst>
                                          <p:attrName>style.visibility</p:attrName>
                                        </p:attrNameLst>
                                      </p:cBhvr>
                                      <p:to>
                                        <p:strVal val="visible"/>
                                      </p:to>
                                    </p:set>
                                    <p:animEffect transition="in" filter="fade">
                                      <p:cBhvr>
                                        <p:cTn id="7" dur="500"/>
                                        <p:tgtEl>
                                          <p:spTgt spid="2498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9859"/>
                                        </p:tgtEl>
                                        <p:attrNameLst>
                                          <p:attrName>style.visibility</p:attrName>
                                        </p:attrNameLst>
                                      </p:cBhvr>
                                      <p:to>
                                        <p:strVal val="visible"/>
                                      </p:to>
                                    </p:set>
                                    <p:animEffect transition="in" filter="fade">
                                      <p:cBhvr>
                                        <p:cTn id="12" dur="500"/>
                                        <p:tgtEl>
                                          <p:spTgt spid="24985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49862"/>
                                        </p:tgtEl>
                                        <p:attrNameLst>
                                          <p:attrName>style.visibility</p:attrName>
                                        </p:attrNameLst>
                                      </p:cBhvr>
                                      <p:to>
                                        <p:strVal val="visible"/>
                                      </p:to>
                                    </p:set>
                                    <p:animEffect transition="in" filter="fade">
                                      <p:cBhvr>
                                        <p:cTn id="30" dur="500"/>
                                        <p:tgtEl>
                                          <p:spTgt spid="24986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249863"/>
                                        </p:tgtEl>
                                        <p:attrNameLst>
                                          <p:attrName>style.visibility</p:attrName>
                                        </p:attrNameLst>
                                      </p:cBhvr>
                                      <p:to>
                                        <p:strVal val="visible"/>
                                      </p:to>
                                    </p:set>
                                    <p:animEffect transition="in" filter="fade">
                                      <p:cBhvr>
                                        <p:cTn id="48" dur="500"/>
                                        <p:tgtEl>
                                          <p:spTgt spid="24986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49864"/>
                                        </p:tgtEl>
                                        <p:attrNameLst>
                                          <p:attrName>style.visibility</p:attrName>
                                        </p:attrNameLst>
                                      </p:cBhvr>
                                      <p:to>
                                        <p:strVal val="visible"/>
                                      </p:to>
                                    </p:set>
                                    <p:animEffect transition="in" filter="fade">
                                      <p:cBhvr>
                                        <p:cTn id="67" dur="500"/>
                                        <p:tgtEl>
                                          <p:spTgt spid="24986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49865"/>
                                        </p:tgtEl>
                                        <p:attrNameLst>
                                          <p:attrName>style.visibility</p:attrName>
                                        </p:attrNameLst>
                                      </p:cBhvr>
                                      <p:to>
                                        <p:strVal val="visible"/>
                                      </p:to>
                                    </p:set>
                                    <p:animEffect transition="in" filter="fade">
                                      <p:cBhvr>
                                        <p:cTn id="77" dur="500"/>
                                        <p:tgtEl>
                                          <p:spTgt spid="249865"/>
                                        </p:tgtEl>
                                      </p:cBhvr>
                                    </p:animEffect>
                                  </p:childTnLst>
                                </p:cTn>
                              </p:par>
                            </p:childTnLst>
                          </p:cTn>
                        </p:par>
                        <p:par>
                          <p:cTn id="78" fill="hold">
                            <p:stCondLst>
                              <p:cond delay="500"/>
                            </p:stCondLst>
                            <p:childTnLst>
                              <p:par>
                                <p:cTn id="79" presetID="22" presetClass="entr" presetSubtype="1"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up)">
                                      <p:cBhvr>
                                        <p:cTn id="81" dur="500"/>
                                        <p:tgtEl>
                                          <p:spTgt spid="44"/>
                                        </p:tgtEl>
                                      </p:cBhvr>
                                    </p:animEffect>
                                  </p:childTnLst>
                                </p:cTn>
                              </p:par>
                            </p:childTnLst>
                          </p:cTn>
                        </p:par>
                        <p:par>
                          <p:cTn id="82" fill="hold">
                            <p:stCondLst>
                              <p:cond delay="1000"/>
                            </p:stCondLst>
                            <p:childTnLst>
                              <p:par>
                                <p:cTn id="83" presetID="22" presetClass="entr" presetSubtype="8" fill="hold" grpId="0"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ipe(left)">
                                      <p:cBhvr>
                                        <p:cTn id="85" dur="500"/>
                                        <p:tgtEl>
                                          <p:spTgt spid="42"/>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49866"/>
                                        </p:tgtEl>
                                        <p:attrNameLst>
                                          <p:attrName>style.visibility</p:attrName>
                                        </p:attrNameLst>
                                      </p:cBhvr>
                                      <p:to>
                                        <p:strVal val="visible"/>
                                      </p:to>
                                    </p:set>
                                    <p:animEffect transition="in" filter="fade">
                                      <p:cBhvr>
                                        <p:cTn id="90" dur="500"/>
                                        <p:tgtEl>
                                          <p:spTgt spid="249866"/>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fade">
                                      <p:cBhvr>
                                        <p:cTn id="100" dur="500"/>
                                        <p:tgtEl>
                                          <p:spTgt spid="27"/>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wipe(left)">
                                      <p:cBhvr>
                                        <p:cTn id="104" dur="500"/>
                                        <p:tgtEl>
                                          <p:spTgt spid="28"/>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fade">
                                      <p:cBhvr>
                                        <p:cTn id="109" dur="500"/>
                                        <p:tgtEl>
                                          <p:spTgt spid="49"/>
                                        </p:tgtEl>
                                      </p:cBhvr>
                                    </p:animEffect>
                                  </p:childTnLst>
                                </p:cTn>
                              </p:par>
                            </p:childTnLst>
                          </p:cTn>
                        </p:par>
                        <p:par>
                          <p:cTn id="110" fill="hold">
                            <p:stCondLst>
                              <p:cond delay="500"/>
                            </p:stCondLst>
                            <p:childTnLst>
                              <p:par>
                                <p:cTn id="111" presetID="22" presetClass="entr" presetSubtype="1" fill="hold" grpId="0" nodeType="afterEffect">
                                  <p:stCondLst>
                                    <p:cond delay="0"/>
                                  </p:stCondLst>
                                  <p:childTnLst>
                                    <p:set>
                                      <p:cBhvr>
                                        <p:cTn id="112" dur="1" fill="hold">
                                          <p:stCondLst>
                                            <p:cond delay="0"/>
                                          </p:stCondLst>
                                        </p:cTn>
                                        <p:tgtEl>
                                          <p:spTgt spid="50"/>
                                        </p:tgtEl>
                                        <p:attrNameLst>
                                          <p:attrName>style.visibility</p:attrName>
                                        </p:attrNameLst>
                                      </p:cBhvr>
                                      <p:to>
                                        <p:strVal val="visible"/>
                                      </p:to>
                                    </p:set>
                                    <p:animEffect transition="in" filter="wipe(up)">
                                      <p:cBhvr>
                                        <p:cTn id="11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6" grpId="0"/>
      <p:bldP spid="31" grpId="0"/>
      <p:bldP spid="33" grpId="0"/>
      <p:bldP spid="36" grpId="0"/>
      <p:bldP spid="37" grpId="0"/>
      <p:bldP spid="42" grpId="0" animBg="1"/>
      <p:bldP spid="48" grpId="0" animBg="1"/>
      <p:bldP spid="49" grpId="0"/>
      <p:bldP spid="50" grpId="0"/>
      <p:bldP spid="27" grpId="0"/>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Температурная зависимость </a:t>
            </a:r>
            <a:r>
              <a:rPr lang="en-US" i="1" dirty="0"/>
              <a:t>R</a:t>
            </a:r>
            <a:endParaRPr lang="ru-RU" i="1" dirty="0"/>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507062" y="764704"/>
            <a:ext cx="2664296"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Опытный факт:</a:t>
            </a:r>
          </a:p>
        </p:txBody>
      </p:sp>
      <p:graphicFrame>
        <p:nvGraphicFramePr>
          <p:cNvPr id="250884" name="Object 9"/>
          <p:cNvGraphicFramePr>
            <a:graphicFrameLocks noChangeAspect="1"/>
          </p:cNvGraphicFramePr>
          <p:nvPr/>
        </p:nvGraphicFramePr>
        <p:xfrm>
          <a:off x="611560" y="1285290"/>
          <a:ext cx="2592288" cy="680822"/>
        </p:xfrm>
        <a:graphic>
          <a:graphicData uri="http://schemas.openxmlformats.org/presentationml/2006/ole">
            <mc:AlternateContent xmlns:mc="http://schemas.openxmlformats.org/markup-compatibility/2006">
              <mc:Choice xmlns:v="urn:schemas-microsoft-com:vml" Requires="v">
                <p:oleObj spid="_x0000_s250884" name="Формула" r:id="rId3" imgW="876240" imgH="228600" progId="Equation.3">
                  <p:embed/>
                </p:oleObj>
              </mc:Choice>
              <mc:Fallback>
                <p:oleObj name="Формула" r:id="rId3" imgW="876240" imgH="2286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85290"/>
                        <a:ext cx="2592288" cy="680822"/>
                      </a:xfrm>
                      <a:prstGeom prst="rect">
                        <a:avLst/>
                      </a:prstGeom>
                      <a:solidFill>
                        <a:schemeClr val="bg1"/>
                      </a:solidFill>
                      <a:ln w="9525">
                        <a:solidFill>
                          <a:schemeClr val="tx2"/>
                        </a:solidFill>
                        <a:miter lim="800000"/>
                        <a:headEnd/>
                        <a:tailEnd/>
                      </a:ln>
                    </p:spPr>
                  </p:pic>
                </p:oleObj>
              </mc:Fallback>
            </mc:AlternateContent>
          </a:graphicData>
        </a:graphic>
      </p:graphicFrame>
      <p:sp>
        <p:nvSpPr>
          <p:cNvPr id="9" name="Прямоугольник 8"/>
          <p:cNvSpPr/>
          <p:nvPr/>
        </p:nvSpPr>
        <p:spPr>
          <a:xfrm>
            <a:off x="3707904" y="764704"/>
            <a:ext cx="4176464" cy="1800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pPr>
            <a:r>
              <a:rPr lang="en-US" b="1" i="1" dirty="0">
                <a:solidFill>
                  <a:srgbClr val="002060"/>
                </a:solidFill>
                <a:latin typeface="Verdana" pitchFamily="34" charset="0"/>
              </a:rPr>
              <a:t>R </a:t>
            </a:r>
            <a:r>
              <a:rPr lang="ru-RU" b="1" dirty="0">
                <a:solidFill>
                  <a:srgbClr val="002060"/>
                </a:solidFill>
                <a:latin typeface="Verdana" pitchFamily="34" charset="0"/>
              </a:rPr>
              <a:t>и</a:t>
            </a:r>
            <a:r>
              <a:rPr lang="ru-RU" b="1" i="1" dirty="0">
                <a:solidFill>
                  <a:srgbClr val="002060"/>
                </a:solidFill>
                <a:latin typeface="Verdana" pitchFamily="34" charset="0"/>
              </a:rPr>
              <a:t> </a:t>
            </a:r>
            <a:r>
              <a:rPr lang="en-US" b="1" i="1" dirty="0">
                <a:solidFill>
                  <a:srgbClr val="002060"/>
                </a:solidFill>
                <a:latin typeface="Verdana" pitchFamily="34" charset="0"/>
              </a:rPr>
              <a:t>R</a:t>
            </a:r>
            <a:r>
              <a:rPr lang="ru-RU" b="1" baseline="-25000" dirty="0">
                <a:solidFill>
                  <a:srgbClr val="002060"/>
                </a:solidFill>
                <a:latin typeface="Verdana" pitchFamily="34" charset="0"/>
              </a:rPr>
              <a:t>0</a:t>
            </a:r>
            <a:r>
              <a:rPr lang="ru-RU" b="1" i="1" dirty="0">
                <a:solidFill>
                  <a:srgbClr val="002060"/>
                </a:solidFill>
                <a:latin typeface="Verdana" pitchFamily="34" charset="0"/>
              </a:rPr>
              <a:t> —</a:t>
            </a:r>
            <a:br>
              <a:rPr lang="ru-RU" b="1" i="1" dirty="0">
                <a:solidFill>
                  <a:srgbClr val="002060"/>
                </a:solidFill>
                <a:latin typeface="Verdana" pitchFamily="34" charset="0"/>
              </a:rPr>
            </a:br>
            <a:r>
              <a:rPr lang="ru-RU" b="1" dirty="0">
                <a:solidFill>
                  <a:srgbClr val="002060"/>
                </a:solidFill>
                <a:latin typeface="Verdana" pitchFamily="34" charset="0"/>
              </a:rPr>
              <a:t>сопротивления проводника при температуре </a:t>
            </a:r>
            <a:r>
              <a:rPr lang="en-US" b="1" dirty="0">
                <a:solidFill>
                  <a:srgbClr val="002060"/>
                </a:solidFill>
                <a:latin typeface="Verdana" pitchFamily="34" charset="0"/>
              </a:rPr>
              <a:t>t</a:t>
            </a:r>
            <a:r>
              <a:rPr lang="ru-RU" b="1" dirty="0">
                <a:solidFill>
                  <a:srgbClr val="002060"/>
                </a:solidFill>
                <a:latin typeface="Verdana" pitchFamily="34" charset="0"/>
              </a:rPr>
              <a:t> и 0°С</a:t>
            </a:r>
          </a:p>
          <a:p>
            <a:pPr lvl="0">
              <a:spcBef>
                <a:spcPts val="600"/>
              </a:spcBef>
            </a:pPr>
            <a:r>
              <a:rPr lang="el-GR" sz="2000" b="1" i="1" dirty="0">
                <a:solidFill>
                  <a:srgbClr val="002060"/>
                </a:solidFill>
                <a:sym typeface="Symbol"/>
              </a:rPr>
              <a:t>α</a:t>
            </a:r>
            <a:r>
              <a:rPr lang="ru-RU" sz="2000" b="1" i="1" dirty="0">
                <a:solidFill>
                  <a:srgbClr val="002060"/>
                </a:solidFill>
                <a:sym typeface="Symbol"/>
              </a:rPr>
              <a:t> </a:t>
            </a:r>
            <a:r>
              <a:rPr lang="ru-RU" b="1" dirty="0">
                <a:solidFill>
                  <a:srgbClr val="002060"/>
                </a:solidFill>
                <a:latin typeface="Verdana" pitchFamily="34" charset="0"/>
                <a:sym typeface="Symbol"/>
              </a:rPr>
              <a:t>– </a:t>
            </a:r>
            <a:r>
              <a:rPr lang="ru-RU" b="1" dirty="0">
                <a:solidFill>
                  <a:schemeClr val="accent2">
                    <a:lumMod val="50000"/>
                  </a:schemeClr>
                </a:solidFill>
                <a:latin typeface="Verdana" pitchFamily="34" charset="0"/>
                <a:sym typeface="Symbol"/>
              </a:rPr>
              <a:t>температурный коэффициент сопротивления</a:t>
            </a:r>
          </a:p>
        </p:txBody>
      </p:sp>
      <p:sp>
        <p:nvSpPr>
          <p:cNvPr id="10" name="Прямоугольник 9"/>
          <p:cNvSpPr/>
          <p:nvPr/>
        </p:nvSpPr>
        <p:spPr>
          <a:xfrm>
            <a:off x="4139952" y="2708920"/>
            <a:ext cx="453650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pPr>
            <a:r>
              <a:rPr lang="ru-RU" sz="1600" b="1" dirty="0">
                <a:solidFill>
                  <a:srgbClr val="002060"/>
                </a:solidFill>
                <a:latin typeface="Verdana" pitchFamily="34" charset="0"/>
              </a:rPr>
              <a:t>для чистых металлов</a:t>
            </a:r>
            <a:br>
              <a:rPr lang="ru-RU" sz="1600" b="1" dirty="0">
                <a:solidFill>
                  <a:srgbClr val="002060"/>
                </a:solidFill>
                <a:latin typeface="Verdana" pitchFamily="34" charset="0"/>
              </a:rPr>
            </a:br>
            <a:r>
              <a:rPr lang="ru-RU" sz="1600" b="1" dirty="0">
                <a:solidFill>
                  <a:srgbClr val="002060"/>
                </a:solidFill>
                <a:latin typeface="Verdana" pitchFamily="34" charset="0"/>
              </a:rPr>
              <a:t>(при не очень низких Т) </a:t>
            </a:r>
            <a:r>
              <a:rPr lang="el-GR" sz="1600" b="1" dirty="0">
                <a:solidFill>
                  <a:srgbClr val="002060"/>
                </a:solidFill>
                <a:latin typeface="Verdana" pitchFamily="34" charset="0"/>
              </a:rPr>
              <a:t>α</a:t>
            </a:r>
            <a:r>
              <a:rPr lang="ru-RU" sz="1600" b="1" dirty="0">
                <a:solidFill>
                  <a:srgbClr val="002060"/>
                </a:solidFill>
                <a:latin typeface="Verdana" pitchFamily="34" charset="0"/>
                <a:sym typeface="Symbol"/>
              </a:rPr>
              <a:t></a:t>
            </a:r>
            <a:r>
              <a:rPr lang="ru-RU" sz="1600" b="1" dirty="0">
                <a:solidFill>
                  <a:srgbClr val="002060"/>
                </a:solidFill>
                <a:latin typeface="Verdana" pitchFamily="34" charset="0"/>
              </a:rPr>
              <a:t>1/273 К</a:t>
            </a:r>
            <a:r>
              <a:rPr lang="ru-RU" sz="1600" b="1" baseline="30000" dirty="0">
                <a:solidFill>
                  <a:srgbClr val="002060"/>
                </a:solidFill>
                <a:latin typeface="Verdana" pitchFamily="34" charset="0"/>
              </a:rPr>
              <a:t>–1</a:t>
            </a:r>
            <a:endParaRPr lang="ru-RU" sz="1400" b="1" dirty="0">
              <a:solidFill>
                <a:srgbClr val="002060"/>
              </a:solidFill>
              <a:latin typeface="Verdana" pitchFamily="34" charset="0"/>
              <a:sym typeface="Symbol"/>
            </a:endParaRPr>
          </a:p>
        </p:txBody>
      </p:sp>
      <p:sp>
        <p:nvSpPr>
          <p:cNvPr id="11" name="Стрелка вправо 10"/>
          <p:cNvSpPr/>
          <p:nvPr/>
        </p:nvSpPr>
        <p:spPr>
          <a:xfrm>
            <a:off x="683568" y="286709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50885" name="Object 9"/>
          <p:cNvGraphicFramePr>
            <a:graphicFrameLocks noChangeAspect="1"/>
          </p:cNvGraphicFramePr>
          <p:nvPr/>
        </p:nvGraphicFramePr>
        <p:xfrm>
          <a:off x="1370013" y="2636838"/>
          <a:ext cx="2654300" cy="801687"/>
        </p:xfrm>
        <a:graphic>
          <a:graphicData uri="http://schemas.openxmlformats.org/presentationml/2006/ole">
            <mc:AlternateContent xmlns:mc="http://schemas.openxmlformats.org/markup-compatibility/2006">
              <mc:Choice xmlns:v="urn:schemas-microsoft-com:vml" Requires="v">
                <p:oleObj spid="_x0000_s250885" name="Формула" r:id="rId5" imgW="761760" imgH="228600" progId="Equation.3">
                  <p:embed/>
                </p:oleObj>
              </mc:Choice>
              <mc:Fallback>
                <p:oleObj name="Формула" r:id="rId5" imgW="761760" imgH="2286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0013" y="2636838"/>
                        <a:ext cx="2654300" cy="801687"/>
                      </a:xfrm>
                      <a:prstGeom prst="rect">
                        <a:avLst/>
                      </a:prstGeom>
                      <a:solidFill>
                        <a:schemeClr val="bg1"/>
                      </a:solidFill>
                      <a:ln w="9525">
                        <a:solidFill>
                          <a:schemeClr val="tx2"/>
                        </a:solidFill>
                        <a:miter lim="800000"/>
                        <a:headEnd/>
                        <a:tailEnd/>
                      </a:ln>
                    </p:spPr>
                  </p:pic>
                </p:oleObj>
              </mc:Fallback>
            </mc:AlternateContent>
          </a:graphicData>
        </a:graphic>
      </p:graphicFrame>
      <p:sp>
        <p:nvSpPr>
          <p:cNvPr id="13" name="Прямоугольник 12"/>
          <p:cNvSpPr/>
          <p:nvPr/>
        </p:nvSpPr>
        <p:spPr>
          <a:xfrm>
            <a:off x="395536" y="4005064"/>
            <a:ext cx="8568952"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Практическое применение зависимости </a:t>
            </a:r>
            <a:r>
              <a:rPr lang="en-US" b="1" dirty="0">
                <a:solidFill>
                  <a:srgbClr val="002060"/>
                </a:solidFill>
                <a:latin typeface="Verdana" pitchFamily="34" charset="0"/>
              </a:rPr>
              <a:t>R=f(T)</a:t>
            </a:r>
            <a:r>
              <a:rPr lang="ru-RU" b="1" dirty="0">
                <a:solidFill>
                  <a:srgbClr val="002060"/>
                </a:solidFill>
                <a:latin typeface="Verdana" pitchFamily="34" charset="0"/>
              </a:rPr>
              <a:t>: </a:t>
            </a:r>
          </a:p>
        </p:txBody>
      </p:sp>
      <p:cxnSp>
        <p:nvCxnSpPr>
          <p:cNvPr id="14" name="Прямая соединительная линия 13"/>
          <p:cNvCxnSpPr/>
          <p:nvPr/>
        </p:nvCxnSpPr>
        <p:spPr>
          <a:xfrm>
            <a:off x="539552" y="3861048"/>
            <a:ext cx="8496944"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Прямоугольник 14"/>
          <p:cNvSpPr/>
          <p:nvPr/>
        </p:nvSpPr>
        <p:spPr>
          <a:xfrm>
            <a:off x="467544" y="4653136"/>
            <a:ext cx="2448272" cy="187220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Термометр сопротивления (терморезистор)</a:t>
            </a:r>
          </a:p>
        </p:txBody>
      </p:sp>
      <p:sp>
        <p:nvSpPr>
          <p:cNvPr id="16" name="Прямоугольник 15"/>
          <p:cNvSpPr/>
          <p:nvPr/>
        </p:nvSpPr>
        <p:spPr>
          <a:xfrm>
            <a:off x="2981700" y="5360516"/>
            <a:ext cx="4689028"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точность измерения температуры </a:t>
            </a:r>
            <a:br>
              <a:rPr lang="ru-RU" sz="1600" b="1" dirty="0">
                <a:solidFill>
                  <a:srgbClr val="002060"/>
                </a:solidFill>
                <a:latin typeface="Verdana" pitchFamily="34" charset="0"/>
              </a:rPr>
            </a:br>
            <a:r>
              <a:rPr lang="ru-RU" sz="1600" b="1" dirty="0">
                <a:solidFill>
                  <a:srgbClr val="002060"/>
                </a:solidFill>
                <a:latin typeface="Verdana" pitchFamily="34" charset="0"/>
              </a:rPr>
              <a:t>до миллионных долей кельвин</a:t>
            </a:r>
          </a:p>
        </p:txBody>
      </p:sp>
      <p:sp>
        <p:nvSpPr>
          <p:cNvPr id="17" name="Прямоугольник 16"/>
          <p:cNvSpPr/>
          <p:nvPr/>
        </p:nvSpPr>
        <p:spPr>
          <a:xfrm>
            <a:off x="2987824" y="4639248"/>
            <a:ext cx="4689028"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датчик для измерения температуры</a:t>
            </a:r>
          </a:p>
        </p:txBody>
      </p:sp>
      <p:sp>
        <p:nvSpPr>
          <p:cNvPr id="20" name="Прямоугольник 19"/>
          <p:cNvSpPr/>
          <p:nvPr/>
        </p:nvSpPr>
        <p:spPr>
          <a:xfrm>
            <a:off x="2981700" y="5936580"/>
            <a:ext cx="4689028" cy="57606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диапазон измеряемых температур </a:t>
            </a:r>
            <a:br>
              <a:rPr lang="ru-RU" sz="1600" b="1" dirty="0">
                <a:solidFill>
                  <a:srgbClr val="002060"/>
                </a:solidFill>
                <a:latin typeface="Verdana" pitchFamily="34" charset="0"/>
              </a:rPr>
            </a:br>
            <a:r>
              <a:rPr lang="ru-RU" sz="1600" b="1" dirty="0">
                <a:solidFill>
                  <a:srgbClr val="002060"/>
                </a:solidFill>
                <a:latin typeface="Verdana" pitchFamily="34" charset="0"/>
              </a:rPr>
              <a:t>от нескольких единиц до тысяч К</a:t>
            </a:r>
          </a:p>
        </p:txBody>
      </p:sp>
      <p:sp>
        <p:nvSpPr>
          <p:cNvPr id="21" name="Прямоугольник 20"/>
          <p:cNvSpPr/>
          <p:nvPr/>
        </p:nvSpPr>
        <p:spPr>
          <a:xfrm>
            <a:off x="2979316" y="4999288"/>
            <a:ext cx="4689028"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принцип действия основан на </a:t>
            </a:r>
            <a:r>
              <a:rPr lang="en-US" sz="1600" b="1" dirty="0">
                <a:solidFill>
                  <a:srgbClr val="002060"/>
                </a:solidFill>
                <a:latin typeface="Verdana" pitchFamily="34" charset="0"/>
              </a:rPr>
              <a:t>R=f(T)</a:t>
            </a:r>
            <a:r>
              <a:rPr lang="ru-RU" sz="1600" b="1" dirty="0">
                <a:solidFill>
                  <a:srgbClr val="002060"/>
                </a:solidFill>
                <a:latin typeface="Verdana"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0884"/>
                                        </p:tgtEl>
                                        <p:attrNameLst>
                                          <p:attrName>style.visibility</p:attrName>
                                        </p:attrNameLst>
                                      </p:cBhvr>
                                      <p:to>
                                        <p:strVal val="visible"/>
                                      </p:to>
                                    </p:set>
                                    <p:animEffect transition="in" filter="fade">
                                      <p:cBhvr>
                                        <p:cTn id="12" dur="500"/>
                                        <p:tgtEl>
                                          <p:spTgt spid="2508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0885"/>
                                        </p:tgtEl>
                                        <p:attrNameLst>
                                          <p:attrName>style.visibility</p:attrName>
                                        </p:attrNameLst>
                                      </p:cBhvr>
                                      <p:to>
                                        <p:strVal val="visible"/>
                                      </p:to>
                                    </p:set>
                                    <p:animEffect transition="in" filter="fade">
                                      <p:cBhvr>
                                        <p:cTn id="26" dur="500"/>
                                        <p:tgtEl>
                                          <p:spTgt spid="250885"/>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animBg="1"/>
      <p:bldP spid="13" grpId="0"/>
      <p:bldP spid="15" grpId="0" animBg="1"/>
      <p:bldP spid="16" grpId="0" animBg="1"/>
      <p:bldP spid="17" grpId="0" animBg="1"/>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Autofit/>
          </a:bodyPr>
          <a:lstStyle/>
          <a:p>
            <a:r>
              <a:rPr lang="ru-RU" dirty="0"/>
              <a:t>Сверхпроводимость</a:t>
            </a:r>
          </a:p>
        </p:txBody>
      </p:sp>
      <p:pic>
        <p:nvPicPr>
          <p:cNvPr id="4" name="Picture 3" descr="1-12-4"/>
          <p:cNvPicPr>
            <a:picLocks noChangeAspect="1" noChangeArrowheads="1"/>
          </p:cNvPicPr>
          <p:nvPr/>
        </p:nvPicPr>
        <p:blipFill>
          <a:blip r:embed="rId3" cstate="print"/>
          <a:srcRect/>
          <a:stretch>
            <a:fillRect/>
          </a:stretch>
        </p:blipFill>
        <p:spPr bwMode="auto">
          <a:xfrm>
            <a:off x="4989512" y="1916832"/>
            <a:ext cx="4061820" cy="2743200"/>
          </a:xfrm>
          <a:prstGeom prst="rect">
            <a:avLst/>
          </a:prstGeom>
          <a:noFill/>
          <a:ln w="9525">
            <a:noFill/>
            <a:miter lim="800000"/>
            <a:headEnd/>
            <a:tailEnd/>
          </a:ln>
        </p:spPr>
      </p:pic>
      <p:sp>
        <p:nvSpPr>
          <p:cNvPr id="5" name="Прямоугольник 4"/>
          <p:cNvSpPr/>
          <p:nvPr/>
        </p:nvSpPr>
        <p:spPr>
          <a:xfrm>
            <a:off x="4966592" y="817068"/>
            <a:ext cx="4140000" cy="109976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Зависимость </a:t>
            </a:r>
            <a:br>
              <a:rPr lang="ru-RU" b="1" dirty="0">
                <a:solidFill>
                  <a:srgbClr val="002060"/>
                </a:solidFill>
                <a:latin typeface="Verdana" pitchFamily="34" charset="0"/>
              </a:rPr>
            </a:br>
            <a:r>
              <a:rPr lang="ru-RU" b="1" dirty="0">
                <a:solidFill>
                  <a:srgbClr val="002060"/>
                </a:solidFill>
                <a:latin typeface="Verdana" pitchFamily="34" charset="0"/>
              </a:rPr>
              <a:t>удельного сопротивления </a:t>
            </a:r>
            <a:r>
              <a:rPr lang="ru-RU" b="1" i="1" dirty="0" err="1">
                <a:solidFill>
                  <a:srgbClr val="002060"/>
                </a:solidFill>
                <a:latin typeface="Verdana" pitchFamily="34" charset="0"/>
              </a:rPr>
              <a:t>ρ</a:t>
            </a:r>
            <a:r>
              <a:rPr lang="ru-RU" b="1" dirty="0" err="1">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от температуры T </a:t>
            </a:r>
            <a:br>
              <a:rPr lang="ru-RU" b="1" dirty="0">
                <a:solidFill>
                  <a:srgbClr val="002060"/>
                </a:solidFill>
                <a:latin typeface="Verdana" pitchFamily="34" charset="0"/>
              </a:rPr>
            </a:br>
            <a:r>
              <a:rPr lang="ru-RU" b="1" dirty="0">
                <a:solidFill>
                  <a:srgbClr val="002060"/>
                </a:solidFill>
                <a:latin typeface="Verdana" pitchFamily="34" charset="0"/>
              </a:rPr>
              <a:t>при низких температурах</a:t>
            </a:r>
          </a:p>
        </p:txBody>
      </p:sp>
      <p:sp>
        <p:nvSpPr>
          <p:cNvPr id="6" name="Прямоугольник 5"/>
          <p:cNvSpPr/>
          <p:nvPr/>
        </p:nvSpPr>
        <p:spPr>
          <a:xfrm>
            <a:off x="6588224" y="3356992"/>
            <a:ext cx="2088232" cy="3600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сверхпроводник</a:t>
            </a:r>
          </a:p>
        </p:txBody>
      </p:sp>
      <p:sp>
        <p:nvSpPr>
          <p:cNvPr id="8" name="Прямоугольник 7"/>
          <p:cNvSpPr/>
          <p:nvPr/>
        </p:nvSpPr>
        <p:spPr>
          <a:xfrm>
            <a:off x="247328" y="2162489"/>
            <a:ext cx="2304256"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err="1">
                <a:solidFill>
                  <a:srgbClr val="002060"/>
                </a:solidFill>
                <a:latin typeface="Verdana" pitchFamily="34" charset="0"/>
              </a:rPr>
              <a:t>T</a:t>
            </a:r>
            <a:r>
              <a:rPr lang="ru-RU" sz="1600" b="1" baseline="-25000" dirty="0" err="1">
                <a:solidFill>
                  <a:srgbClr val="002060"/>
                </a:solidFill>
                <a:latin typeface="Verdana" pitchFamily="34" charset="0"/>
              </a:rPr>
              <a:t>кр</a:t>
            </a:r>
            <a:r>
              <a:rPr lang="ru-RU" sz="1600" b="1" dirty="0" err="1">
                <a:solidFill>
                  <a:srgbClr val="002060"/>
                </a:solidFill>
                <a:latin typeface="Verdana" pitchFamily="34" charset="0"/>
              </a:rPr>
              <a:t>=</a:t>
            </a:r>
            <a:r>
              <a:rPr lang="ru-RU" sz="1600" b="1" dirty="0">
                <a:solidFill>
                  <a:srgbClr val="002060"/>
                </a:solidFill>
                <a:latin typeface="Verdana" pitchFamily="34" charset="0"/>
              </a:rPr>
              <a:t> </a:t>
            </a:r>
            <a:r>
              <a:rPr lang="en-US" sz="1600" b="1" dirty="0">
                <a:solidFill>
                  <a:srgbClr val="002060"/>
                </a:solidFill>
                <a:latin typeface="Verdana" pitchFamily="34" charset="0"/>
              </a:rPr>
              <a:t>f(</a:t>
            </a:r>
            <a:r>
              <a:rPr lang="ru-RU" sz="1600" b="1" dirty="0">
                <a:solidFill>
                  <a:srgbClr val="002060"/>
                </a:solidFill>
                <a:latin typeface="Verdana" pitchFamily="34" charset="0"/>
              </a:rPr>
              <a:t>вещества</a:t>
            </a:r>
            <a:r>
              <a:rPr lang="en-US" sz="1600" b="1" dirty="0">
                <a:solidFill>
                  <a:srgbClr val="002060"/>
                </a:solidFill>
                <a:latin typeface="Verdana" pitchFamily="34" charset="0"/>
              </a:rPr>
              <a:t>)</a:t>
            </a:r>
            <a:r>
              <a:rPr lang="ru-RU" sz="1600" b="1" dirty="0">
                <a:solidFill>
                  <a:srgbClr val="002060"/>
                </a:solidFill>
                <a:latin typeface="Verdana" pitchFamily="34" charset="0"/>
              </a:rPr>
              <a:t>:</a:t>
            </a:r>
          </a:p>
        </p:txBody>
      </p:sp>
      <p:sp>
        <p:nvSpPr>
          <p:cNvPr id="9" name="Прямоугольник 8"/>
          <p:cNvSpPr/>
          <p:nvPr/>
        </p:nvSpPr>
        <p:spPr>
          <a:xfrm>
            <a:off x="1255440" y="2564904"/>
            <a:ext cx="3244552" cy="9654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для ртути T</a:t>
            </a:r>
            <a:r>
              <a:rPr lang="ru-RU" sz="1600" b="1" baseline="-25000" dirty="0">
                <a:solidFill>
                  <a:srgbClr val="002060"/>
                </a:solidFill>
                <a:latin typeface="Verdana" pitchFamily="34" charset="0"/>
              </a:rPr>
              <a:t>кр</a:t>
            </a:r>
            <a:r>
              <a:rPr lang="ru-RU" sz="1600" b="1" dirty="0">
                <a:solidFill>
                  <a:srgbClr val="002060"/>
                </a:solidFill>
                <a:latin typeface="Verdana" pitchFamily="34" charset="0"/>
              </a:rPr>
              <a:t>=4,1 К</a:t>
            </a:r>
          </a:p>
          <a:p>
            <a:r>
              <a:rPr lang="ru-RU" sz="1600" b="1" dirty="0">
                <a:solidFill>
                  <a:srgbClr val="002060"/>
                </a:solidFill>
                <a:latin typeface="Verdana" pitchFamily="34" charset="0"/>
              </a:rPr>
              <a:t>для алюминия T</a:t>
            </a:r>
            <a:r>
              <a:rPr lang="ru-RU" sz="1600" b="1" baseline="-25000" dirty="0">
                <a:solidFill>
                  <a:srgbClr val="002060"/>
                </a:solidFill>
                <a:latin typeface="Verdana" pitchFamily="34" charset="0"/>
              </a:rPr>
              <a:t>кр</a:t>
            </a:r>
            <a:r>
              <a:rPr lang="ru-RU" sz="1600" b="1" dirty="0">
                <a:solidFill>
                  <a:srgbClr val="002060"/>
                </a:solidFill>
                <a:latin typeface="Verdana" pitchFamily="34" charset="0"/>
              </a:rPr>
              <a:t>=1,2 К</a:t>
            </a:r>
          </a:p>
          <a:p>
            <a:r>
              <a:rPr lang="ru-RU" sz="1600" b="1" dirty="0">
                <a:solidFill>
                  <a:srgbClr val="002060"/>
                </a:solidFill>
                <a:latin typeface="Verdana" pitchFamily="34" charset="0"/>
              </a:rPr>
              <a:t>для олова T</a:t>
            </a:r>
            <a:r>
              <a:rPr lang="ru-RU" sz="1600" b="1" baseline="-25000" dirty="0">
                <a:solidFill>
                  <a:srgbClr val="002060"/>
                </a:solidFill>
                <a:latin typeface="Verdana" pitchFamily="34" charset="0"/>
              </a:rPr>
              <a:t>кр</a:t>
            </a:r>
            <a:r>
              <a:rPr lang="ru-RU" sz="1600" b="1" dirty="0">
                <a:solidFill>
                  <a:srgbClr val="002060"/>
                </a:solidFill>
                <a:latin typeface="Verdana" pitchFamily="34" charset="0"/>
              </a:rPr>
              <a:t>=3,7 К</a:t>
            </a:r>
          </a:p>
        </p:txBody>
      </p:sp>
      <p:sp>
        <p:nvSpPr>
          <p:cNvPr id="10" name="Прямоугольник 9"/>
          <p:cNvSpPr/>
          <p:nvPr/>
        </p:nvSpPr>
        <p:spPr>
          <a:xfrm>
            <a:off x="0" y="0"/>
            <a:ext cx="1259632"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1911 г.</a:t>
            </a:r>
          </a:p>
        </p:txBody>
      </p:sp>
      <p:sp>
        <p:nvSpPr>
          <p:cNvPr id="11" name="Прямоугольник 10"/>
          <p:cNvSpPr/>
          <p:nvPr/>
        </p:nvSpPr>
        <p:spPr>
          <a:xfrm>
            <a:off x="315144" y="3678560"/>
            <a:ext cx="4572000" cy="68654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Вещества в сверхпроводящем состоянии обладают особыми свойствами:</a:t>
            </a:r>
          </a:p>
        </p:txBody>
      </p:sp>
      <p:sp>
        <p:nvSpPr>
          <p:cNvPr id="12" name="Прямоугольник 11"/>
          <p:cNvSpPr/>
          <p:nvPr/>
        </p:nvSpPr>
        <p:spPr>
          <a:xfrm>
            <a:off x="535360" y="4429132"/>
            <a:ext cx="4393830" cy="1520148"/>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способность длительное время</a:t>
            </a:r>
            <a:br>
              <a:rPr lang="ru-RU" b="1" dirty="0">
                <a:solidFill>
                  <a:srgbClr val="002060"/>
                </a:solidFill>
                <a:latin typeface="Verdana" pitchFamily="34" charset="0"/>
              </a:rPr>
            </a:br>
            <a:r>
              <a:rPr lang="ru-RU" b="1" dirty="0">
                <a:solidFill>
                  <a:srgbClr val="002060"/>
                </a:solidFill>
                <a:latin typeface="Verdana" pitchFamily="34" charset="0"/>
              </a:rPr>
              <a:t>(многие годы) поддерживать</a:t>
            </a:r>
            <a:br>
              <a:rPr lang="ru-RU" b="1" dirty="0">
                <a:solidFill>
                  <a:srgbClr val="002060"/>
                </a:solidFill>
                <a:latin typeface="Verdana" pitchFamily="34" charset="0"/>
              </a:rPr>
            </a:br>
            <a:r>
              <a:rPr lang="ru-RU" b="1" dirty="0">
                <a:solidFill>
                  <a:srgbClr val="002060"/>
                </a:solidFill>
                <a:latin typeface="Verdana" pitchFamily="34" charset="0"/>
              </a:rPr>
              <a:t>без затухания электрический ток, возбужденный </a:t>
            </a:r>
            <a:br>
              <a:rPr lang="ru-RU" b="1" dirty="0">
                <a:solidFill>
                  <a:srgbClr val="002060"/>
                </a:solidFill>
                <a:latin typeface="Verdana" pitchFamily="34" charset="0"/>
              </a:rPr>
            </a:br>
            <a:r>
              <a:rPr lang="ru-RU" b="1" dirty="0">
                <a:solidFill>
                  <a:srgbClr val="002060"/>
                </a:solidFill>
                <a:latin typeface="Verdana" pitchFamily="34" charset="0"/>
              </a:rPr>
              <a:t>в сверхпроводящей цепи</a:t>
            </a:r>
          </a:p>
        </p:txBody>
      </p:sp>
      <p:sp>
        <p:nvSpPr>
          <p:cNvPr id="13" name="Прямоугольник 12"/>
          <p:cNvSpPr/>
          <p:nvPr/>
        </p:nvSpPr>
        <p:spPr>
          <a:xfrm>
            <a:off x="251520" y="6127576"/>
            <a:ext cx="4572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2">
                    <a:lumMod val="50000"/>
                  </a:schemeClr>
                </a:solidFill>
                <a:latin typeface="Verdana" pitchFamily="34" charset="0"/>
              </a:rPr>
              <a:t>Классическая электронная теория </a:t>
            </a:r>
            <a:br>
              <a:rPr lang="ru-RU" sz="1600" b="1" dirty="0">
                <a:solidFill>
                  <a:schemeClr val="accent2">
                    <a:lumMod val="50000"/>
                  </a:schemeClr>
                </a:solidFill>
                <a:latin typeface="Verdana" pitchFamily="34" charset="0"/>
              </a:rPr>
            </a:br>
            <a:r>
              <a:rPr lang="ru-RU" sz="1600" b="1" dirty="0">
                <a:solidFill>
                  <a:schemeClr val="accent2">
                    <a:lumMod val="50000"/>
                  </a:schemeClr>
                </a:solidFill>
                <a:latin typeface="Verdana" pitchFamily="34" charset="0"/>
              </a:rPr>
              <a:t>НЕ способна объяснить это явление</a:t>
            </a:r>
          </a:p>
        </p:txBody>
      </p:sp>
      <p:sp>
        <p:nvSpPr>
          <p:cNvPr id="14" name="Прямоугольник 13"/>
          <p:cNvSpPr/>
          <p:nvPr/>
        </p:nvSpPr>
        <p:spPr>
          <a:xfrm>
            <a:off x="4989512" y="4715264"/>
            <a:ext cx="4191000" cy="194421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sz="1600" b="1" dirty="0">
                <a:solidFill>
                  <a:srgbClr val="002060"/>
                </a:solidFill>
                <a:latin typeface="Verdana" pitchFamily="34" charset="0"/>
              </a:rPr>
              <a:t>1988 г</a:t>
            </a:r>
            <a:r>
              <a:rPr lang="ru-RU" sz="1600" b="1">
                <a:solidFill>
                  <a:srgbClr val="002060"/>
                </a:solidFill>
                <a:latin typeface="Verdana" pitchFamily="34" charset="0"/>
              </a:rPr>
              <a:t>. – обнаружена высокотемпературная сверхпроводимость. Создано </a:t>
            </a:r>
            <a:r>
              <a:rPr lang="ru-RU" sz="1600" b="1" dirty="0">
                <a:solidFill>
                  <a:srgbClr val="002060"/>
                </a:solidFill>
                <a:latin typeface="Verdana" pitchFamily="34" charset="0"/>
              </a:rPr>
              <a:t>керамическое соединение с критической температурой 125 К</a:t>
            </a:r>
          </a:p>
          <a:p>
            <a:pPr>
              <a:spcBef>
                <a:spcPts val="600"/>
              </a:spcBef>
            </a:pPr>
            <a:r>
              <a:rPr lang="ru-RU" sz="1600" b="1" dirty="0">
                <a:solidFill>
                  <a:srgbClr val="002060"/>
                </a:solidFill>
                <a:latin typeface="Verdana" pitchFamily="34" charset="0"/>
              </a:rPr>
              <a:t>В настоящее время ведутся работы по поиску новых веществ с еще более высокими значениями </a:t>
            </a:r>
            <a:r>
              <a:rPr lang="ru-RU" sz="1600" b="1" dirty="0" err="1">
                <a:solidFill>
                  <a:srgbClr val="002060"/>
                </a:solidFill>
                <a:latin typeface="Verdana" pitchFamily="34" charset="0"/>
              </a:rPr>
              <a:t>T</a:t>
            </a:r>
            <a:r>
              <a:rPr lang="ru-RU" sz="1600" b="1" baseline="-25000" dirty="0" err="1">
                <a:solidFill>
                  <a:srgbClr val="002060"/>
                </a:solidFill>
                <a:latin typeface="Verdana" pitchFamily="34" charset="0"/>
              </a:rPr>
              <a:t>кр</a:t>
            </a:r>
            <a:r>
              <a:rPr lang="ru-RU" sz="1600" b="1" dirty="0">
                <a:solidFill>
                  <a:srgbClr val="002060"/>
                </a:solidFill>
                <a:latin typeface="Verdana" pitchFamily="34" charset="0"/>
              </a:rPr>
              <a:t>. </a:t>
            </a:r>
          </a:p>
        </p:txBody>
      </p:sp>
      <p:cxnSp>
        <p:nvCxnSpPr>
          <p:cNvPr id="15" name="Прямая соединительная линия 1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6" name="Стрелка вправо 15">
            <a:hlinkClick r:id="rId4" action="ppaction://hlinksldjump"/>
          </p:cNvPr>
          <p:cNvSpPr/>
          <p:nvPr/>
        </p:nvSpPr>
        <p:spPr>
          <a:xfrm>
            <a:off x="107504" y="332696"/>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Прямоугольник 16"/>
          <p:cNvSpPr/>
          <p:nvPr/>
        </p:nvSpPr>
        <p:spPr>
          <a:xfrm>
            <a:off x="679376" y="1268720"/>
            <a:ext cx="4104456"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определенной </a:t>
            </a:r>
            <a:r>
              <a:rPr lang="ru-RU" b="1" dirty="0" err="1">
                <a:solidFill>
                  <a:srgbClr val="002060"/>
                </a:solidFill>
                <a:latin typeface="Verdana" pitchFamily="34" charset="0"/>
              </a:rPr>
              <a:t>T</a:t>
            </a:r>
            <a:r>
              <a:rPr lang="ru-RU" b="1" baseline="-25000" dirty="0" err="1">
                <a:solidFill>
                  <a:srgbClr val="002060"/>
                </a:solidFill>
                <a:latin typeface="Verdana" pitchFamily="34" charset="0"/>
              </a:rPr>
              <a:t>кр</a:t>
            </a:r>
            <a:r>
              <a:rPr lang="ru-RU" b="1" dirty="0">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удельное сопротивление </a:t>
            </a:r>
            <a:r>
              <a:rPr lang="ru-RU" b="1" i="1" dirty="0">
                <a:solidFill>
                  <a:srgbClr val="002060"/>
                </a:solidFill>
                <a:latin typeface="Verdana" pitchFamily="34" charset="0"/>
                <a:sym typeface="Symbol"/>
              </a:rPr>
              <a:t></a:t>
            </a:r>
            <a:r>
              <a:rPr lang="ru-RU" b="1" dirty="0">
                <a:solidFill>
                  <a:srgbClr val="002060"/>
                </a:solidFill>
                <a:latin typeface="Verdana" pitchFamily="34" charset="0"/>
                <a:sym typeface="Symbol"/>
              </a:rPr>
              <a:t> </a:t>
            </a:r>
            <a:r>
              <a:rPr lang="ru-RU" b="1" dirty="0">
                <a:solidFill>
                  <a:srgbClr val="002060"/>
                </a:solidFill>
                <a:latin typeface="Verdana" pitchFamily="34" charset="0"/>
              </a:rPr>
              <a:t>скачком </a:t>
            </a:r>
            <a:r>
              <a:rPr lang="ru-RU" b="1" dirty="0" err="1">
                <a:solidFill>
                  <a:srgbClr val="002060"/>
                </a:solidFill>
                <a:sym typeface="Symbol"/>
              </a:rPr>
              <a:t>↓</a:t>
            </a:r>
            <a:r>
              <a:rPr lang="ru-RU" b="1" dirty="0">
                <a:solidFill>
                  <a:srgbClr val="002060"/>
                </a:solidFill>
                <a:latin typeface="Verdana" pitchFamily="34" charset="0"/>
              </a:rPr>
              <a:t> до нуля</a:t>
            </a:r>
          </a:p>
        </p:txBody>
      </p:sp>
      <p:sp>
        <p:nvSpPr>
          <p:cNvPr id="18" name="Прямоугольник 17"/>
          <p:cNvSpPr/>
          <p:nvPr/>
        </p:nvSpPr>
        <p:spPr>
          <a:xfrm>
            <a:off x="247328" y="836712"/>
            <a:ext cx="2088232"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bg1">
                    <a:lumMod val="50000"/>
                  </a:schemeClr>
                </a:solidFill>
                <a:latin typeface="Verdana" pitchFamily="34" charset="0"/>
              </a:rPr>
              <a:t>Суть явления:</a:t>
            </a:r>
          </a:p>
        </p:txBody>
      </p:sp>
      <p:sp>
        <p:nvSpPr>
          <p:cNvPr id="19" name="Прямоугольник 18"/>
          <p:cNvSpPr/>
          <p:nvPr/>
        </p:nvSpPr>
        <p:spPr>
          <a:xfrm>
            <a:off x="4531296" y="5983560"/>
            <a:ext cx="432048"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chemeClr val="accent2">
                    <a:lumMod val="50000"/>
                  </a:schemeClr>
                </a:solidFill>
                <a:latin typeface="Verdana" pitchFamily="34" charset="0"/>
              </a:rPr>
              <a:t>!</a:t>
            </a:r>
          </a:p>
        </p:txBody>
      </p:sp>
      <p:sp>
        <p:nvSpPr>
          <p:cNvPr id="20" name="Прямоугольник 19"/>
          <p:cNvSpPr/>
          <p:nvPr/>
        </p:nvSpPr>
        <p:spPr>
          <a:xfrm>
            <a:off x="5292080" y="2060848"/>
            <a:ext cx="1728192" cy="43204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a:solidFill>
                  <a:srgbClr val="002060"/>
                </a:solidFill>
              </a:rPr>
              <a:t>проводник</a:t>
            </a:r>
            <a:endParaRPr lang="en-US" sz="16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wipe(left)">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p:bldP spid="14" grpId="0"/>
      <p:bldP spid="16" grpId="0" animBg="1"/>
      <p:bldP spid="17"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Работа тока</a:t>
            </a:r>
          </a:p>
        </p:txBody>
      </p:sp>
      <p:sp>
        <p:nvSpPr>
          <p:cNvPr id="4" name="Прямоугольник 3"/>
          <p:cNvSpPr/>
          <p:nvPr/>
        </p:nvSpPr>
        <p:spPr>
          <a:xfrm>
            <a:off x="755576" y="1052736"/>
            <a:ext cx="4464496" cy="85841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протекании тока </a:t>
            </a:r>
            <a:br>
              <a:rPr lang="ru-RU" b="1" dirty="0">
                <a:solidFill>
                  <a:srgbClr val="002060"/>
                </a:solidFill>
                <a:latin typeface="Verdana" pitchFamily="34" charset="0"/>
              </a:rPr>
            </a:br>
            <a:r>
              <a:rPr lang="ru-RU" b="1" dirty="0">
                <a:solidFill>
                  <a:srgbClr val="002060"/>
                </a:solidFill>
                <a:latin typeface="Verdana" pitchFamily="34" charset="0"/>
              </a:rPr>
              <a:t>по однородному участку цепи</a:t>
            </a:r>
            <a:br>
              <a:rPr lang="ru-RU" b="1" dirty="0">
                <a:solidFill>
                  <a:srgbClr val="002060"/>
                </a:solidFill>
                <a:latin typeface="Verdana" pitchFamily="34" charset="0"/>
              </a:rPr>
            </a:br>
            <a:r>
              <a:rPr lang="ru-RU" b="1" dirty="0">
                <a:solidFill>
                  <a:srgbClr val="002060"/>
                </a:solidFill>
                <a:latin typeface="Verdana" pitchFamily="34" charset="0"/>
              </a:rPr>
              <a:t>ЭП совершает работу</a:t>
            </a:r>
          </a:p>
        </p:txBody>
      </p:sp>
      <p:sp>
        <p:nvSpPr>
          <p:cNvPr id="5" name="Прямоугольник 4"/>
          <p:cNvSpPr/>
          <p:nvPr/>
        </p:nvSpPr>
        <p:spPr>
          <a:xfrm>
            <a:off x="921321" y="2852936"/>
            <a:ext cx="3096344"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За время </a:t>
            </a:r>
            <a:r>
              <a:rPr lang="en-US" b="1" i="1" dirty="0">
                <a:solidFill>
                  <a:srgbClr val="002060"/>
                </a:solidFill>
                <a:latin typeface="Verdana" pitchFamily="34" charset="0"/>
              </a:rPr>
              <a:t>d</a:t>
            </a:r>
            <a:r>
              <a:rPr lang="ru-RU" b="1" i="1" dirty="0" err="1">
                <a:solidFill>
                  <a:srgbClr val="002060"/>
                </a:solidFill>
                <a:latin typeface="Verdana" pitchFamily="34" charset="0"/>
              </a:rPr>
              <a:t>t</a:t>
            </a:r>
            <a:r>
              <a:rPr lang="ru-RU" b="1" dirty="0">
                <a:solidFill>
                  <a:srgbClr val="002060"/>
                </a:solidFill>
                <a:latin typeface="Verdana" pitchFamily="34" charset="0"/>
              </a:rPr>
              <a:t> по цепи протекает заряд </a:t>
            </a:r>
            <a:r>
              <a:rPr lang="en-US" b="1" i="1" dirty="0" err="1">
                <a:solidFill>
                  <a:srgbClr val="002060"/>
                </a:solidFill>
                <a:latin typeface="Verdana" pitchFamily="34" charset="0"/>
              </a:rPr>
              <a:t>dq</a:t>
            </a:r>
            <a:endParaRPr lang="ru-RU" b="1" i="1" dirty="0">
              <a:solidFill>
                <a:srgbClr val="002060"/>
              </a:solidFill>
              <a:latin typeface="Verdana" pitchFamily="34" charset="0"/>
            </a:endParaRPr>
          </a:p>
        </p:txBody>
      </p:sp>
      <p:graphicFrame>
        <p:nvGraphicFramePr>
          <p:cNvPr id="71682" name="Object 2"/>
          <p:cNvGraphicFramePr>
            <a:graphicFrameLocks noChangeAspect="1"/>
          </p:cNvGraphicFramePr>
          <p:nvPr/>
        </p:nvGraphicFramePr>
        <p:xfrm>
          <a:off x="5328592" y="2132856"/>
          <a:ext cx="3529145" cy="609044"/>
        </p:xfrm>
        <a:graphic>
          <a:graphicData uri="http://schemas.openxmlformats.org/presentationml/2006/ole">
            <mc:AlternateContent xmlns:mc="http://schemas.openxmlformats.org/markup-compatibility/2006">
              <mc:Choice xmlns:v="urn:schemas-microsoft-com:vml" Requires="v">
                <p:oleObj spid="_x0000_s201730" name="Формула" r:id="rId3" imgW="1257120" imgH="215640" progId="Equation.3">
                  <p:embed/>
                </p:oleObj>
              </mc:Choice>
              <mc:Fallback>
                <p:oleObj name="Формула" r:id="rId3" imgW="125712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8592" y="2132856"/>
                        <a:ext cx="3529145" cy="609044"/>
                      </a:xfrm>
                      <a:prstGeom prst="rect">
                        <a:avLst/>
                      </a:prstGeom>
                      <a:solidFill>
                        <a:schemeClr val="bg1"/>
                      </a:solidFill>
                      <a:ln w="9525">
                        <a:solidFill>
                          <a:schemeClr val="tx2"/>
                        </a:solidFill>
                        <a:miter lim="800000"/>
                        <a:headEnd/>
                        <a:tailEnd/>
                      </a:ln>
                    </p:spPr>
                  </p:pic>
                </p:oleObj>
              </mc:Fallback>
            </mc:AlternateContent>
          </a:graphicData>
        </a:graphic>
      </p:graphicFrame>
      <p:sp>
        <p:nvSpPr>
          <p:cNvPr id="8" name="Прямоугольник 7"/>
          <p:cNvSpPr/>
          <p:nvPr/>
        </p:nvSpPr>
        <p:spPr>
          <a:xfrm>
            <a:off x="5688632" y="1268760"/>
            <a:ext cx="3168352" cy="64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Работа </a:t>
            </a:r>
          </a:p>
          <a:p>
            <a:pPr algn="ctr"/>
            <a:r>
              <a:rPr lang="ru-RU" b="1" dirty="0">
                <a:solidFill>
                  <a:srgbClr val="002060"/>
                </a:solidFill>
                <a:latin typeface="Verdana" pitchFamily="34" charset="0"/>
              </a:rPr>
              <a:t>электрического тока</a:t>
            </a:r>
          </a:p>
        </p:txBody>
      </p:sp>
      <p:graphicFrame>
        <p:nvGraphicFramePr>
          <p:cNvPr id="71683" name="Object 3"/>
          <p:cNvGraphicFramePr>
            <a:graphicFrameLocks noChangeAspect="1"/>
          </p:cNvGraphicFramePr>
          <p:nvPr/>
        </p:nvGraphicFramePr>
        <p:xfrm>
          <a:off x="3960813" y="4985990"/>
          <a:ext cx="2444750" cy="603250"/>
        </p:xfrm>
        <a:graphic>
          <a:graphicData uri="http://schemas.openxmlformats.org/presentationml/2006/ole">
            <mc:AlternateContent xmlns:mc="http://schemas.openxmlformats.org/markup-compatibility/2006">
              <mc:Choice xmlns:v="urn:schemas-microsoft-com:vml" Requires="v">
                <p:oleObj spid="_x0000_s201731" name="Формула" r:id="rId5" imgW="825480" imgH="203040" progId="Equation.3">
                  <p:embed/>
                </p:oleObj>
              </mc:Choice>
              <mc:Fallback>
                <p:oleObj name="Формула" r:id="rId5" imgW="825480" imgH="203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0813" y="4985990"/>
                        <a:ext cx="2444750" cy="603250"/>
                      </a:xfrm>
                      <a:prstGeom prst="rect">
                        <a:avLst/>
                      </a:prstGeom>
                      <a:solidFill>
                        <a:schemeClr val="bg1"/>
                      </a:solidFill>
                      <a:ln w="9525">
                        <a:solidFill>
                          <a:schemeClr val="tx2"/>
                        </a:solidFill>
                        <a:miter lim="800000"/>
                        <a:headEnd/>
                        <a:tailEnd/>
                      </a:ln>
                    </p:spPr>
                  </p:pic>
                </p:oleObj>
              </mc:Fallback>
            </mc:AlternateContent>
          </a:graphicData>
        </a:graphic>
      </p:graphicFrame>
      <p:sp>
        <p:nvSpPr>
          <p:cNvPr id="11" name="Прямоугольник 10"/>
          <p:cNvSpPr/>
          <p:nvPr/>
        </p:nvSpPr>
        <p:spPr>
          <a:xfrm>
            <a:off x="611560" y="5877272"/>
            <a:ext cx="237626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Умножаем на </a:t>
            </a:r>
            <a:r>
              <a:rPr lang="ru-RU" b="1" i="1" dirty="0">
                <a:solidFill>
                  <a:srgbClr val="002060"/>
                </a:solidFill>
                <a:latin typeface="Verdana" pitchFamily="34" charset="0"/>
              </a:rPr>
              <a:t>I</a:t>
            </a:r>
            <a:r>
              <a:rPr lang="en-US" b="1" i="1" dirty="0">
                <a:solidFill>
                  <a:srgbClr val="002060"/>
                </a:solidFill>
                <a:latin typeface="Verdana" pitchFamily="34" charset="0"/>
              </a:rPr>
              <a:t>d</a:t>
            </a:r>
            <a:r>
              <a:rPr lang="ru-RU" b="1" i="1" dirty="0" err="1">
                <a:solidFill>
                  <a:srgbClr val="002060"/>
                </a:solidFill>
                <a:latin typeface="Verdana" pitchFamily="34" charset="0"/>
              </a:rPr>
              <a:t>t</a:t>
            </a:r>
            <a:r>
              <a:rPr lang="ru-RU" b="1" dirty="0">
                <a:solidFill>
                  <a:srgbClr val="002060"/>
                </a:solidFill>
                <a:latin typeface="Verdana" pitchFamily="34" charset="0"/>
              </a:rPr>
              <a:t> обе части  </a:t>
            </a:r>
          </a:p>
        </p:txBody>
      </p:sp>
      <p:graphicFrame>
        <p:nvGraphicFramePr>
          <p:cNvPr id="14" name="Object 3"/>
          <p:cNvGraphicFramePr>
            <a:graphicFrameLocks noChangeAspect="1"/>
          </p:cNvGraphicFramePr>
          <p:nvPr/>
        </p:nvGraphicFramePr>
        <p:xfrm>
          <a:off x="5328591" y="3321065"/>
          <a:ext cx="3564000" cy="766805"/>
        </p:xfrm>
        <a:graphic>
          <a:graphicData uri="http://schemas.openxmlformats.org/presentationml/2006/ole">
            <mc:AlternateContent xmlns:mc="http://schemas.openxmlformats.org/markup-compatibility/2006">
              <mc:Choice xmlns:v="urn:schemas-microsoft-com:vml" Requires="v">
                <p:oleObj spid="_x0000_s201732" name="Формула" r:id="rId7" imgW="1066680" imgH="228600" progId="Equation.3">
                  <p:embed/>
                </p:oleObj>
              </mc:Choice>
              <mc:Fallback>
                <p:oleObj name="Формула" r:id="rId7" imgW="1066680" imgH="2286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28591" y="3321065"/>
                        <a:ext cx="3564000" cy="766805"/>
                      </a:xfrm>
                      <a:prstGeom prst="rect">
                        <a:avLst/>
                      </a:prstGeom>
                      <a:solidFill>
                        <a:schemeClr val="bg1"/>
                      </a:solidFill>
                      <a:ln w="28575">
                        <a:solidFill>
                          <a:schemeClr val="tx2"/>
                        </a:solidFill>
                        <a:miter lim="800000"/>
                        <a:headEnd/>
                        <a:tailEnd/>
                      </a:ln>
                    </p:spPr>
                  </p:pic>
                </p:oleObj>
              </mc:Fallback>
            </mc:AlternateContent>
          </a:graphicData>
        </a:graphic>
      </p:graphicFrame>
      <p:sp>
        <p:nvSpPr>
          <p:cNvPr id="16" name="Прямоугольник 15"/>
          <p:cNvSpPr/>
          <p:nvPr/>
        </p:nvSpPr>
        <p:spPr>
          <a:xfrm>
            <a:off x="5184576" y="4149080"/>
            <a:ext cx="3851920"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Закон </a:t>
            </a:r>
            <a:r>
              <a:rPr lang="ru-RU" b="1" dirty="0" err="1">
                <a:solidFill>
                  <a:srgbClr val="002060"/>
                </a:solidFill>
                <a:latin typeface="Verdana" pitchFamily="34" charset="0"/>
              </a:rPr>
              <a:t>Джоуля-Ленца</a:t>
            </a:r>
            <a:endParaRPr lang="ru-RU" b="1" dirty="0">
              <a:solidFill>
                <a:srgbClr val="002060"/>
              </a:solidFill>
              <a:latin typeface="Verdana" pitchFamily="34" charset="0"/>
            </a:endParaRPr>
          </a:p>
        </p:txBody>
      </p:sp>
      <p:graphicFrame>
        <p:nvGraphicFramePr>
          <p:cNvPr id="201737" name="Object 9"/>
          <p:cNvGraphicFramePr>
            <a:graphicFrameLocks noChangeAspect="1"/>
          </p:cNvGraphicFramePr>
          <p:nvPr/>
        </p:nvGraphicFramePr>
        <p:xfrm>
          <a:off x="2721521" y="3501008"/>
          <a:ext cx="1778471" cy="664183"/>
        </p:xfrm>
        <a:graphic>
          <a:graphicData uri="http://schemas.openxmlformats.org/presentationml/2006/ole">
            <mc:AlternateContent xmlns:mc="http://schemas.openxmlformats.org/markup-compatibility/2006">
              <mc:Choice xmlns:v="urn:schemas-microsoft-com:vml" Requires="v">
                <p:oleObj spid="_x0000_s201737" name="Формула" r:id="rId9" imgW="545760" imgH="203040" progId="Equation.3">
                  <p:embed/>
                </p:oleObj>
              </mc:Choice>
              <mc:Fallback>
                <p:oleObj name="Формула" r:id="rId9" imgW="545760" imgH="203040" progId="Equation.3">
                  <p:embed/>
                  <p:pic>
                    <p:nvPicPr>
                      <p:cNvPr id="0"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1521" y="3501008"/>
                        <a:ext cx="1778471" cy="664183"/>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01738" name="Object 10"/>
          <p:cNvGraphicFramePr>
            <a:graphicFrameLocks noChangeAspect="1"/>
          </p:cNvGraphicFramePr>
          <p:nvPr/>
        </p:nvGraphicFramePr>
        <p:xfrm>
          <a:off x="993329" y="1988840"/>
          <a:ext cx="3447617" cy="719421"/>
        </p:xfrm>
        <a:graphic>
          <a:graphicData uri="http://schemas.openxmlformats.org/presentationml/2006/ole">
            <mc:AlternateContent xmlns:mc="http://schemas.openxmlformats.org/markup-compatibility/2006">
              <mc:Choice xmlns:v="urn:schemas-microsoft-com:vml" Requires="v">
                <p:oleObj spid="_x0000_s201738" name="Формула" r:id="rId11" imgW="1041120" imgH="215640" progId="Equation.3">
                  <p:embed/>
                </p:oleObj>
              </mc:Choice>
              <mc:Fallback>
                <p:oleObj name="Формула" r:id="rId11" imgW="1041120" imgH="215640" progId="Equation.3">
                  <p:embed/>
                  <p:pic>
                    <p:nvPicPr>
                      <p:cNvPr id="0"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3329" y="1988840"/>
                        <a:ext cx="3447617" cy="719421"/>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25" name="Прямая соединительная линия 24"/>
          <p:cNvCxnSpPr/>
          <p:nvPr/>
        </p:nvCxnSpPr>
        <p:spPr>
          <a:xfrm rot="5400000">
            <a:off x="3564048" y="2708760"/>
            <a:ext cx="2880000" cy="0"/>
          </a:xfrm>
          <a:prstGeom prst="line">
            <a:avLst/>
          </a:prstGeom>
        </p:spPr>
        <p:style>
          <a:lnRef idx="3">
            <a:schemeClr val="accent1"/>
          </a:lnRef>
          <a:fillRef idx="0">
            <a:schemeClr val="accent1"/>
          </a:fillRef>
          <a:effectRef idx="2">
            <a:schemeClr val="accent1"/>
          </a:effectRef>
          <a:fontRef idx="minor">
            <a:schemeClr val="tx1"/>
          </a:fontRef>
        </p:style>
      </p:cxnSp>
      <p:sp>
        <p:nvSpPr>
          <p:cNvPr id="26" name="Стрелка вправо 25"/>
          <p:cNvSpPr/>
          <p:nvPr/>
        </p:nvSpPr>
        <p:spPr>
          <a:xfrm>
            <a:off x="5184576" y="141277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01739" name="Object 11"/>
          <p:cNvGraphicFramePr>
            <a:graphicFrameLocks noChangeAspect="1"/>
          </p:cNvGraphicFramePr>
          <p:nvPr/>
        </p:nvGraphicFramePr>
        <p:xfrm>
          <a:off x="1835696" y="5085184"/>
          <a:ext cx="1362412" cy="504000"/>
        </p:xfrm>
        <a:graphic>
          <a:graphicData uri="http://schemas.openxmlformats.org/presentationml/2006/ole">
            <mc:AlternateContent xmlns:mc="http://schemas.openxmlformats.org/markup-compatibility/2006">
              <mc:Choice xmlns:v="urn:schemas-microsoft-com:vml" Requires="v">
                <p:oleObj spid="_x0000_s201739" name="Формула" r:id="rId13" imgW="482400" imgH="177480" progId="Equation.3">
                  <p:embed/>
                </p:oleObj>
              </mc:Choice>
              <mc:Fallback>
                <p:oleObj name="Формула" r:id="rId13" imgW="482400" imgH="177480"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35696" y="5085184"/>
                        <a:ext cx="1362412" cy="5040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29" name="Скругленный прямоугольник 28"/>
          <p:cNvSpPr/>
          <p:nvPr/>
        </p:nvSpPr>
        <p:spPr>
          <a:xfrm>
            <a:off x="7920880" y="2179052"/>
            <a:ext cx="972000" cy="540000"/>
          </a:xfrm>
          <a:prstGeom prst="roundRect">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кругленный прямоугольник 29"/>
          <p:cNvSpPr/>
          <p:nvPr/>
        </p:nvSpPr>
        <p:spPr>
          <a:xfrm>
            <a:off x="5457728" y="5058370"/>
            <a:ext cx="935441" cy="504056"/>
          </a:xfrm>
          <a:prstGeom prst="roundRect">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кругленный прямоугольник 30"/>
          <p:cNvSpPr/>
          <p:nvPr/>
        </p:nvSpPr>
        <p:spPr>
          <a:xfrm>
            <a:off x="5357057" y="2158570"/>
            <a:ext cx="612000" cy="540000"/>
          </a:xfrm>
          <a:prstGeom prst="roundRect">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кругленный прямоугольник 31"/>
          <p:cNvSpPr/>
          <p:nvPr/>
        </p:nvSpPr>
        <p:spPr>
          <a:xfrm>
            <a:off x="3995936" y="5058370"/>
            <a:ext cx="1105521" cy="504056"/>
          </a:xfrm>
          <a:prstGeom prst="roundRect">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4" name="Прямая соединительная линия 33"/>
          <p:cNvCxnSpPr>
            <a:endCxn id="32" idx="0"/>
          </p:cNvCxnSpPr>
          <p:nvPr/>
        </p:nvCxnSpPr>
        <p:spPr>
          <a:xfrm rot="10800000" flipV="1">
            <a:off x="4548698" y="4122210"/>
            <a:ext cx="1175431" cy="936160"/>
          </a:xfrm>
          <a:prstGeom prst="line">
            <a:avLst/>
          </a:prstGeom>
          <a:ln w="28575">
            <a:solidFill>
              <a:srgbClr val="FF0000"/>
            </a:solidFill>
            <a:head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rot="16200000" flipH="1">
            <a:off x="5683225" y="3014743"/>
            <a:ext cx="612000" cy="356"/>
          </a:xfrm>
          <a:prstGeom prst="line">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 name="Стрелка вправо 40"/>
          <p:cNvSpPr/>
          <p:nvPr/>
        </p:nvSpPr>
        <p:spPr>
          <a:xfrm>
            <a:off x="3419872" y="515723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p:cNvSpPr/>
          <p:nvPr/>
        </p:nvSpPr>
        <p:spPr>
          <a:xfrm>
            <a:off x="489273" y="980728"/>
            <a:ext cx="57606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rgbClr val="002060"/>
                </a:solidFill>
                <a:latin typeface="Verdana" pitchFamily="34" charset="0"/>
              </a:rPr>
              <a:t>1.</a:t>
            </a:r>
            <a:endParaRPr lang="ru-RU" sz="1700" b="1" dirty="0">
              <a:solidFill>
                <a:srgbClr val="002060"/>
              </a:solidFill>
              <a:latin typeface="Verdana" pitchFamily="34" charset="0"/>
            </a:endParaRPr>
          </a:p>
        </p:txBody>
      </p:sp>
      <p:sp>
        <p:nvSpPr>
          <p:cNvPr id="36" name="Прямоугольник 35"/>
          <p:cNvSpPr/>
          <p:nvPr/>
        </p:nvSpPr>
        <p:spPr>
          <a:xfrm>
            <a:off x="561281" y="4293096"/>
            <a:ext cx="57606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rgbClr val="002060"/>
                </a:solidFill>
                <a:latin typeface="Verdana" pitchFamily="34" charset="0"/>
              </a:rPr>
              <a:t>2.</a:t>
            </a:r>
            <a:endParaRPr lang="ru-RU" sz="1700" b="1" dirty="0">
              <a:solidFill>
                <a:srgbClr val="002060"/>
              </a:solidFill>
              <a:latin typeface="Verdana" pitchFamily="34" charset="0"/>
            </a:endParaRPr>
          </a:p>
        </p:txBody>
      </p:sp>
      <p:cxnSp>
        <p:nvCxnSpPr>
          <p:cNvPr id="44" name="Прямая соединительная линия 4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2" name="Прямая соединительная линия 41"/>
          <p:cNvCxnSpPr/>
          <p:nvPr/>
        </p:nvCxnSpPr>
        <p:spPr>
          <a:xfrm rot="5400000">
            <a:off x="3405597" y="2960949"/>
            <a:ext cx="1008115" cy="216026"/>
          </a:xfrm>
          <a:prstGeom prst="line">
            <a:avLst/>
          </a:prstGeom>
          <a:ln w="28575">
            <a:solidFill>
              <a:srgbClr val="FF0000"/>
            </a:solidFill>
            <a:headEnd type="none" w="med" len="med"/>
            <a:tailEnd type="arrow"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Прямоугольник 38"/>
          <p:cNvSpPr/>
          <p:nvPr/>
        </p:nvSpPr>
        <p:spPr>
          <a:xfrm>
            <a:off x="993329" y="4437112"/>
            <a:ext cx="237626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Закон Ома для участка цепи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01738"/>
                                        </p:tgtEl>
                                        <p:attrNameLst>
                                          <p:attrName>style.visibility</p:attrName>
                                        </p:attrNameLst>
                                      </p:cBhvr>
                                      <p:to>
                                        <p:strVal val="visible"/>
                                      </p:to>
                                    </p:set>
                                    <p:animEffect transition="in" filter="fade">
                                      <p:cBhvr>
                                        <p:cTn id="16" dur="500"/>
                                        <p:tgtEl>
                                          <p:spTgt spid="2017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1737"/>
                                        </p:tgtEl>
                                        <p:attrNameLst>
                                          <p:attrName>style.visibility</p:attrName>
                                        </p:attrNameLst>
                                      </p:cBhvr>
                                      <p:to>
                                        <p:strVal val="visible"/>
                                      </p:to>
                                    </p:set>
                                    <p:animEffect transition="in" filter="fade">
                                      <p:cBhvr>
                                        <p:cTn id="30" dur="500"/>
                                        <p:tgtEl>
                                          <p:spTgt spid="201737"/>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71682"/>
                                        </p:tgtEl>
                                        <p:attrNameLst>
                                          <p:attrName>style.visibility</p:attrName>
                                        </p:attrNameLst>
                                      </p:cBhvr>
                                      <p:to>
                                        <p:strVal val="visible"/>
                                      </p:to>
                                    </p:set>
                                    <p:animEffect transition="in" filter="fade">
                                      <p:cBhvr>
                                        <p:cTn id="48" dur="500"/>
                                        <p:tgtEl>
                                          <p:spTgt spid="7168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1739"/>
                                        </p:tgtEl>
                                        <p:attrNameLst>
                                          <p:attrName>style.visibility</p:attrName>
                                        </p:attrNameLst>
                                      </p:cBhvr>
                                      <p:to>
                                        <p:strVal val="visible"/>
                                      </p:to>
                                    </p:set>
                                    <p:animEffect transition="in" filter="fade">
                                      <p:cBhvr>
                                        <p:cTn id="62" dur="500"/>
                                        <p:tgtEl>
                                          <p:spTgt spid="201739"/>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left)">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71683"/>
                                        </p:tgtEl>
                                        <p:attrNameLst>
                                          <p:attrName>style.visibility</p:attrName>
                                        </p:attrNameLst>
                                      </p:cBhvr>
                                      <p:to>
                                        <p:strVal val="visible"/>
                                      </p:to>
                                    </p:set>
                                    <p:animEffect transition="in" filter="fade">
                                      <p:cBhvr>
                                        <p:cTn id="75" dur="500"/>
                                        <p:tgtEl>
                                          <p:spTgt spid="7168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left)">
                                      <p:cBhvr>
                                        <p:cTn id="80" dur="500"/>
                                        <p:tgtEl>
                                          <p:spTgt spid="29"/>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ipe(left)">
                                      <p:cBhvr>
                                        <p:cTn id="89" dur="500"/>
                                        <p:tgtEl>
                                          <p:spTgt spid="31"/>
                                        </p:tgtEl>
                                      </p:cBhvr>
                                    </p:animEffect>
                                  </p:childTnLst>
                                </p:cTn>
                              </p:par>
                            </p:childTnLst>
                          </p:cTn>
                        </p:par>
                        <p:par>
                          <p:cTn id="90" fill="hold">
                            <p:stCondLst>
                              <p:cond delay="500"/>
                            </p:stCondLst>
                            <p:childTnLst>
                              <p:par>
                                <p:cTn id="91" presetID="22" presetClass="entr" presetSubtype="8"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wipe(left)">
                                      <p:cBhvr>
                                        <p:cTn id="93" dur="500"/>
                                        <p:tgtEl>
                                          <p:spTgt spid="32"/>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1" fill="hold" nodeType="click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up)">
                                      <p:cBhvr>
                                        <p:cTn id="98" dur="500"/>
                                        <p:tgtEl>
                                          <p:spTgt spid="35"/>
                                        </p:tgtEl>
                                      </p:cBhvr>
                                    </p:animEffect>
                                  </p:childTnLst>
                                </p:cTn>
                              </p:par>
                            </p:childTnLst>
                          </p:cTn>
                        </p:par>
                        <p:par>
                          <p:cTn id="99" fill="hold">
                            <p:stCondLst>
                              <p:cond delay="500"/>
                            </p:stCondLst>
                            <p:childTnLst>
                              <p:par>
                                <p:cTn id="100" presetID="22" presetClass="entr" presetSubtype="4"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down)">
                                      <p:cBhvr>
                                        <p:cTn id="102" dur="500"/>
                                        <p:tgtEl>
                                          <p:spTgt spid="3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fade">
                                      <p:cBhvr>
                                        <p:cTn id="107" dur="500"/>
                                        <p:tgtEl>
                                          <p:spTgt spid="14"/>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1" grpId="0"/>
      <p:bldP spid="16" grpId="0"/>
      <p:bldP spid="26" grpId="0" animBg="1"/>
      <p:bldP spid="29" grpId="0" animBg="1"/>
      <p:bldP spid="30" grpId="0" animBg="1"/>
      <p:bldP spid="31" grpId="0" animBg="1"/>
      <p:bldP spid="32" grpId="0" animBg="1"/>
      <p:bldP spid="41" grpId="0" animBg="1"/>
      <p:bldP spid="33" grpId="0"/>
      <p:bldP spid="36"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 </a:t>
            </a:r>
            <a:r>
              <a:rPr lang="ru-RU" dirty="0" err="1"/>
              <a:t>Джоуля-Ленца</a:t>
            </a:r>
            <a:endParaRPr lang="ru-RU" dirty="0"/>
          </a:p>
        </p:txBody>
      </p:sp>
      <p:sp>
        <p:nvSpPr>
          <p:cNvPr id="15" name="Прямоугольник 14"/>
          <p:cNvSpPr/>
          <p:nvPr/>
        </p:nvSpPr>
        <p:spPr>
          <a:xfrm>
            <a:off x="611560" y="1628800"/>
            <a:ext cx="4788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Закон сохранения энергии</a:t>
            </a:r>
            <a:br>
              <a:rPr lang="ru-RU" sz="2000" b="1" dirty="0">
                <a:solidFill>
                  <a:srgbClr val="002060"/>
                </a:solidFill>
                <a:latin typeface="Verdana" pitchFamily="34" charset="0"/>
              </a:rPr>
            </a:br>
            <a:r>
              <a:rPr lang="ru-RU" sz="2000" b="1" dirty="0">
                <a:solidFill>
                  <a:srgbClr val="002060"/>
                </a:solidFill>
                <a:latin typeface="Verdana" pitchFamily="34" charset="0"/>
              </a:rPr>
              <a:t>для однородного участка цепи</a:t>
            </a:r>
          </a:p>
        </p:txBody>
      </p:sp>
      <p:cxnSp>
        <p:nvCxnSpPr>
          <p:cNvPr id="21" name="Прямая соединительная линия 20"/>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49" name="Picture 6">
            <a:hlinkClick r:id="rId3" action="ppaction://hlinkfile"/>
          </p:cNvPr>
          <p:cNvPicPr>
            <a:picLocks noChangeAspect="1" noChangeArrowheads="1"/>
          </p:cNvPicPr>
          <p:nvPr/>
        </p:nvPicPr>
        <p:blipFill>
          <a:blip r:embed="rId4" cstate="print"/>
          <a:srcRect l="6250" t="22000" r="57500" b="50000"/>
          <a:stretch>
            <a:fillRect/>
          </a:stretch>
        </p:blipFill>
        <p:spPr bwMode="auto">
          <a:xfrm>
            <a:off x="7095652" y="4221088"/>
            <a:ext cx="1656184" cy="799538"/>
          </a:xfrm>
          <a:prstGeom prst="rect">
            <a:avLst/>
          </a:prstGeom>
          <a:noFill/>
          <a:ln w="9525">
            <a:noFill/>
            <a:miter lim="800000"/>
            <a:headEnd/>
            <a:tailEnd/>
          </a:ln>
          <a:effectLst/>
        </p:spPr>
      </p:pic>
      <p:pic>
        <p:nvPicPr>
          <p:cNvPr id="50" name="Picture 8">
            <a:hlinkClick r:id="rId5" action="ppaction://hlinkfile"/>
          </p:cNvPr>
          <p:cNvPicPr>
            <a:picLocks noChangeAspect="1" noChangeArrowheads="1"/>
          </p:cNvPicPr>
          <p:nvPr/>
        </p:nvPicPr>
        <p:blipFill>
          <a:blip r:embed="rId6" cstate="print"/>
          <a:srcRect l="43125" t="41000" r="41250" b="40000"/>
          <a:stretch>
            <a:fillRect/>
          </a:stretch>
        </p:blipFill>
        <p:spPr bwMode="auto">
          <a:xfrm>
            <a:off x="6117119" y="4279144"/>
            <a:ext cx="906525" cy="688959"/>
          </a:xfrm>
          <a:prstGeom prst="rect">
            <a:avLst/>
          </a:prstGeom>
          <a:noFill/>
          <a:ln w="9525">
            <a:noFill/>
            <a:miter lim="800000"/>
            <a:headEnd/>
            <a:tailEnd/>
          </a:ln>
          <a:effectLst/>
        </p:spPr>
      </p:pic>
      <p:sp>
        <p:nvSpPr>
          <p:cNvPr id="52" name="Стрелка вправо 51"/>
          <p:cNvSpPr/>
          <p:nvPr/>
        </p:nvSpPr>
        <p:spPr>
          <a:xfrm>
            <a:off x="611600" y="450916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Прямоугольник 52"/>
          <p:cNvSpPr/>
          <p:nvPr/>
        </p:nvSpPr>
        <p:spPr>
          <a:xfrm>
            <a:off x="1187624" y="4365104"/>
            <a:ext cx="3384416"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Ток оказывает тепловое действие</a:t>
            </a:r>
          </a:p>
        </p:txBody>
      </p:sp>
      <p:sp>
        <p:nvSpPr>
          <p:cNvPr id="39" name="Прямоугольник 38"/>
          <p:cNvSpPr/>
          <p:nvPr/>
        </p:nvSpPr>
        <p:spPr>
          <a:xfrm>
            <a:off x="539552" y="3573016"/>
            <a:ext cx="547260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90538" indent="-490538"/>
            <a:r>
              <a:rPr lang="en-US" b="1" i="1" dirty="0">
                <a:solidFill>
                  <a:srgbClr val="002060"/>
                </a:solidFill>
                <a:latin typeface="Verdana" pitchFamily="34" charset="0"/>
              </a:rPr>
              <a:t>Q</a:t>
            </a:r>
            <a:r>
              <a:rPr lang="en-US" b="1" dirty="0">
                <a:solidFill>
                  <a:srgbClr val="002060"/>
                </a:solidFill>
                <a:latin typeface="Verdana" pitchFamily="34" charset="0"/>
              </a:rPr>
              <a:t> –</a:t>
            </a:r>
            <a:r>
              <a:rPr lang="ru-RU" b="1" dirty="0">
                <a:solidFill>
                  <a:srgbClr val="002060"/>
                </a:solidFill>
                <a:latin typeface="Verdana" pitchFamily="34" charset="0"/>
              </a:rPr>
              <a:t> количество теплоты, выделяемое</a:t>
            </a:r>
            <a:br>
              <a:rPr lang="ru-RU" b="1" dirty="0">
                <a:solidFill>
                  <a:srgbClr val="002060"/>
                </a:solidFill>
                <a:latin typeface="Verdana" pitchFamily="34" charset="0"/>
              </a:rPr>
            </a:br>
            <a:r>
              <a:rPr lang="ru-RU" b="1" dirty="0">
                <a:solidFill>
                  <a:srgbClr val="002060"/>
                </a:solidFill>
                <a:latin typeface="Verdana" pitchFamily="34" charset="0"/>
              </a:rPr>
              <a:t>в цепи при прохождении тока</a:t>
            </a:r>
            <a:r>
              <a:rPr lang="en-US" b="1" dirty="0">
                <a:solidFill>
                  <a:srgbClr val="002060"/>
                </a:solidFill>
                <a:latin typeface="Verdana" pitchFamily="34" charset="0"/>
              </a:rPr>
              <a:t> </a:t>
            </a:r>
            <a:endParaRPr lang="ru-RU" b="1" dirty="0">
              <a:solidFill>
                <a:srgbClr val="002060"/>
              </a:solidFill>
              <a:latin typeface="Verdana" pitchFamily="34" charset="0"/>
            </a:endParaRPr>
          </a:p>
        </p:txBody>
      </p:sp>
      <p:sp>
        <p:nvSpPr>
          <p:cNvPr id="38" name="Прямоугольник 37"/>
          <p:cNvSpPr/>
          <p:nvPr/>
        </p:nvSpPr>
        <p:spPr>
          <a:xfrm>
            <a:off x="539552" y="836712"/>
            <a:ext cx="4536504"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Установили </a:t>
            </a:r>
            <a:r>
              <a:rPr lang="ru-RU" b="1" dirty="0">
                <a:solidFill>
                  <a:srgbClr val="002060"/>
                </a:solidFill>
                <a:latin typeface="Verdana" pitchFamily="34" charset="0"/>
              </a:rPr>
              <a:t>экспериментально независимо друг от друга</a:t>
            </a:r>
          </a:p>
        </p:txBody>
      </p:sp>
      <p:sp>
        <p:nvSpPr>
          <p:cNvPr id="40" name="Стрелка вправо 39">
            <a:hlinkClick r:id="rId7" action="ppaction://hlinksldjump"/>
          </p:cNvPr>
          <p:cNvSpPr/>
          <p:nvPr/>
        </p:nvSpPr>
        <p:spPr>
          <a:xfrm>
            <a:off x="1115616" y="188640"/>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3" name="Прямоугольник 42"/>
          <p:cNvSpPr/>
          <p:nvPr/>
        </p:nvSpPr>
        <p:spPr>
          <a:xfrm>
            <a:off x="0" y="116632"/>
            <a:ext cx="1259632"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1840 г.</a:t>
            </a:r>
          </a:p>
        </p:txBody>
      </p:sp>
      <p:graphicFrame>
        <p:nvGraphicFramePr>
          <p:cNvPr id="251912" name="Object 3"/>
          <p:cNvGraphicFramePr>
            <a:graphicFrameLocks noChangeAspect="1"/>
          </p:cNvGraphicFramePr>
          <p:nvPr/>
        </p:nvGraphicFramePr>
        <p:xfrm>
          <a:off x="1835696" y="2708920"/>
          <a:ext cx="2101850" cy="766763"/>
        </p:xfrm>
        <a:graphic>
          <a:graphicData uri="http://schemas.openxmlformats.org/presentationml/2006/ole">
            <mc:AlternateContent xmlns:mc="http://schemas.openxmlformats.org/markup-compatibility/2006">
              <mc:Choice xmlns:v="urn:schemas-microsoft-com:vml" Requires="v">
                <p:oleObj spid="_x0000_s251912" name="Формула" r:id="rId8" imgW="558720" imgH="203040" progId="Equation.3">
                  <p:embed/>
                </p:oleObj>
              </mc:Choice>
              <mc:Fallback>
                <p:oleObj name="Формула" r:id="rId8" imgW="558720" imgH="20304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5696" y="2708920"/>
                        <a:ext cx="2101850" cy="766763"/>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51913" name="Object 3"/>
          <p:cNvGraphicFramePr>
            <a:graphicFrameLocks noChangeAspect="1"/>
          </p:cNvGraphicFramePr>
          <p:nvPr/>
        </p:nvGraphicFramePr>
        <p:xfrm>
          <a:off x="6156455" y="3356992"/>
          <a:ext cx="2520000" cy="771892"/>
        </p:xfrm>
        <a:graphic>
          <a:graphicData uri="http://schemas.openxmlformats.org/presentationml/2006/ole">
            <mc:AlternateContent xmlns:mc="http://schemas.openxmlformats.org/markup-compatibility/2006">
              <mc:Choice xmlns:v="urn:schemas-microsoft-com:vml" Requires="v">
                <p:oleObj spid="_x0000_s251913" name="Формула" r:id="rId10" imgW="749160" imgH="228600" progId="Equation.3">
                  <p:embed/>
                </p:oleObj>
              </mc:Choice>
              <mc:Fallback>
                <p:oleObj name="Формула" r:id="rId10" imgW="749160" imgH="228600" progId="Equation.3">
                  <p:embed/>
                  <p:pic>
                    <p:nvPicPr>
                      <p:cNvPr id="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56455" y="3356992"/>
                        <a:ext cx="2520000" cy="771892"/>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51915" name="Object 3"/>
          <p:cNvGraphicFramePr>
            <a:graphicFrameLocks noChangeAspect="1"/>
          </p:cNvGraphicFramePr>
          <p:nvPr/>
        </p:nvGraphicFramePr>
        <p:xfrm>
          <a:off x="6156456" y="2492896"/>
          <a:ext cx="2520000" cy="750572"/>
        </p:xfrm>
        <a:graphic>
          <a:graphicData uri="http://schemas.openxmlformats.org/presentationml/2006/ole">
            <mc:AlternateContent xmlns:mc="http://schemas.openxmlformats.org/markup-compatibility/2006">
              <mc:Choice xmlns:v="urn:schemas-microsoft-com:vml" Requires="v">
                <p:oleObj spid="_x0000_s251915" name="Формула" r:id="rId12" imgW="685800" imgH="203040" progId="Equation.3">
                  <p:embed/>
                </p:oleObj>
              </mc:Choice>
              <mc:Fallback>
                <p:oleObj name="Формула" r:id="rId12" imgW="685800" imgH="203040" progId="Equation.3">
                  <p:embed/>
                  <p:pic>
                    <p:nvPicPr>
                      <p:cNvPr id="0" name="Picture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456" y="2492896"/>
                        <a:ext cx="2520000" cy="750572"/>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51916" name="Object 3"/>
          <p:cNvGraphicFramePr>
            <a:graphicFrameLocks noChangeAspect="1"/>
          </p:cNvGraphicFramePr>
          <p:nvPr/>
        </p:nvGraphicFramePr>
        <p:xfrm>
          <a:off x="6156454" y="980728"/>
          <a:ext cx="2520000" cy="1414658"/>
        </p:xfrm>
        <a:graphic>
          <a:graphicData uri="http://schemas.openxmlformats.org/presentationml/2006/ole">
            <mc:AlternateContent xmlns:mc="http://schemas.openxmlformats.org/markup-compatibility/2006">
              <mc:Choice xmlns:v="urn:schemas-microsoft-com:vml" Requires="v">
                <p:oleObj spid="_x0000_s251916" name="Формула" r:id="rId14" imgW="749160" imgH="419040" progId="Equation.3">
                  <p:embed/>
                </p:oleObj>
              </mc:Choice>
              <mc:Fallback>
                <p:oleObj name="Формула" r:id="rId14" imgW="749160" imgH="419040" progId="Equation.3">
                  <p:embed/>
                  <p:pic>
                    <p:nvPicPr>
                      <p:cNvPr id="0" name="Picture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56454" y="980728"/>
                        <a:ext cx="2520000" cy="1414658"/>
                      </a:xfrm>
                      <a:prstGeom prst="rect">
                        <a:avLst/>
                      </a:prstGeom>
                      <a:solidFill>
                        <a:schemeClr val="bg1"/>
                      </a:solidFill>
                      <a:ln w="9525">
                        <a:solidFill>
                          <a:schemeClr val="tx2"/>
                        </a:solidFill>
                        <a:miter lim="800000"/>
                        <a:headEnd/>
                        <a:tailEnd/>
                      </a:ln>
                    </p:spPr>
                  </p:pic>
                </p:oleObj>
              </mc:Fallback>
            </mc:AlternateContent>
          </a:graphicData>
        </a:graphic>
      </p:graphicFrame>
      <p:sp>
        <p:nvSpPr>
          <p:cNvPr id="44" name="Прямоугольник 43"/>
          <p:cNvSpPr/>
          <p:nvPr/>
        </p:nvSpPr>
        <p:spPr>
          <a:xfrm>
            <a:off x="395536" y="5157192"/>
            <a:ext cx="8568952"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Практическое применение теплового действия тока:</a:t>
            </a:r>
          </a:p>
        </p:txBody>
      </p:sp>
      <p:cxnSp>
        <p:nvCxnSpPr>
          <p:cNvPr id="45" name="Прямая соединительная линия 44"/>
          <p:cNvCxnSpPr/>
          <p:nvPr/>
        </p:nvCxnSpPr>
        <p:spPr>
          <a:xfrm>
            <a:off x="467544" y="5157192"/>
            <a:ext cx="8496944" cy="0"/>
          </a:xfrm>
          <a:prstGeom prst="line">
            <a:avLst/>
          </a:prstGeom>
        </p:spPr>
        <p:style>
          <a:lnRef idx="2">
            <a:schemeClr val="accent1"/>
          </a:lnRef>
          <a:fillRef idx="0">
            <a:schemeClr val="accent1"/>
          </a:fillRef>
          <a:effectRef idx="1">
            <a:schemeClr val="accent1"/>
          </a:effectRef>
          <a:fontRef idx="minor">
            <a:schemeClr val="tx1"/>
          </a:fontRef>
        </p:style>
      </p:cxnSp>
      <p:sp>
        <p:nvSpPr>
          <p:cNvPr id="46" name="Прямоугольник 45"/>
          <p:cNvSpPr/>
          <p:nvPr/>
        </p:nvSpPr>
        <p:spPr>
          <a:xfrm>
            <a:off x="467544" y="5589240"/>
            <a:ext cx="4536504" cy="126876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1938" lvl="0" indent="-261938">
              <a:buFont typeface="Arial" pitchFamily="34" charset="0"/>
              <a:buChar char="•"/>
            </a:pPr>
            <a:r>
              <a:rPr lang="ru-RU" b="1" dirty="0">
                <a:solidFill>
                  <a:srgbClr val="002060"/>
                </a:solidFill>
                <a:latin typeface="Verdana" pitchFamily="34" charset="0"/>
              </a:rPr>
              <a:t>Лампы накаливания (1873)</a:t>
            </a:r>
          </a:p>
          <a:p>
            <a:pPr marL="261938" indent="-261938">
              <a:buFont typeface="Arial" pitchFamily="34" charset="0"/>
              <a:buChar char="•"/>
            </a:pPr>
            <a:r>
              <a:rPr lang="ru-RU" b="1" dirty="0">
                <a:solidFill>
                  <a:srgbClr val="002060"/>
                </a:solidFill>
                <a:latin typeface="Verdana" pitchFamily="34" charset="0"/>
              </a:rPr>
              <a:t>Бытовые электронагревательные приборы</a:t>
            </a:r>
          </a:p>
        </p:txBody>
      </p:sp>
      <p:sp>
        <p:nvSpPr>
          <p:cNvPr id="57" name="Прямоугольник 56"/>
          <p:cNvSpPr/>
          <p:nvPr/>
        </p:nvSpPr>
        <p:spPr>
          <a:xfrm>
            <a:off x="4860032" y="5616624"/>
            <a:ext cx="4320480" cy="119675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1938" indent="-261938">
              <a:buFont typeface="Arial" pitchFamily="34" charset="0"/>
              <a:buChar char="•"/>
            </a:pPr>
            <a:r>
              <a:rPr lang="ru-RU" b="1" dirty="0">
                <a:solidFill>
                  <a:srgbClr val="002060"/>
                </a:solidFill>
                <a:latin typeface="Verdana" pitchFamily="34" charset="0"/>
              </a:rPr>
              <a:t>Электрические муфельные печи</a:t>
            </a:r>
          </a:p>
          <a:p>
            <a:pPr marL="261938" lvl="0" indent="-261938">
              <a:buFont typeface="Arial" pitchFamily="34" charset="0"/>
              <a:buChar char="•"/>
            </a:pPr>
            <a:r>
              <a:rPr lang="ru-RU" b="1" dirty="0">
                <a:solidFill>
                  <a:srgbClr val="002060"/>
                </a:solidFill>
                <a:latin typeface="Verdana" pitchFamily="34" charset="0"/>
              </a:rPr>
              <a:t>Электрическая дуга</a:t>
            </a:r>
          </a:p>
          <a:p>
            <a:pPr marL="261938" lvl="0" indent="-261938">
              <a:buFont typeface="Arial" pitchFamily="34" charset="0"/>
              <a:buChar char="•"/>
            </a:pPr>
            <a:r>
              <a:rPr lang="ru-RU" b="1" dirty="0">
                <a:solidFill>
                  <a:srgbClr val="002060"/>
                </a:solidFill>
                <a:latin typeface="Verdana" pitchFamily="34" charset="0"/>
              </a:rPr>
              <a:t>Контактная электросварка</a:t>
            </a:r>
          </a:p>
        </p:txBody>
      </p:sp>
      <p:sp>
        <p:nvSpPr>
          <p:cNvPr id="22" name="Стрелка вправо 21">
            <a:hlinkClick r:id="rId16" action="ppaction://hlinksldjump"/>
          </p:cNvPr>
          <p:cNvSpPr/>
          <p:nvPr/>
        </p:nvSpPr>
        <p:spPr>
          <a:xfrm>
            <a:off x="1547664" y="188640"/>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51912"/>
                                        </p:tgtEl>
                                        <p:attrNameLst>
                                          <p:attrName>style.visibility</p:attrName>
                                        </p:attrNameLst>
                                      </p:cBhvr>
                                      <p:to>
                                        <p:strVal val="visible"/>
                                      </p:to>
                                    </p:set>
                                    <p:animEffect transition="in" filter="fade">
                                      <p:cBhvr>
                                        <p:cTn id="29" dur="500"/>
                                        <p:tgtEl>
                                          <p:spTgt spid="251912"/>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51916"/>
                                        </p:tgtEl>
                                        <p:attrNameLst>
                                          <p:attrName>style.visibility</p:attrName>
                                        </p:attrNameLst>
                                      </p:cBhvr>
                                      <p:to>
                                        <p:strVal val="visible"/>
                                      </p:to>
                                    </p:set>
                                    <p:animEffect transition="in" filter="fade">
                                      <p:cBhvr>
                                        <p:cTn id="38" dur="500"/>
                                        <p:tgtEl>
                                          <p:spTgt spid="2519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1915"/>
                                        </p:tgtEl>
                                        <p:attrNameLst>
                                          <p:attrName>style.visibility</p:attrName>
                                        </p:attrNameLst>
                                      </p:cBhvr>
                                      <p:to>
                                        <p:strVal val="visible"/>
                                      </p:to>
                                    </p:set>
                                    <p:animEffect transition="in" filter="fade">
                                      <p:cBhvr>
                                        <p:cTn id="43" dur="500"/>
                                        <p:tgtEl>
                                          <p:spTgt spid="2519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51913"/>
                                        </p:tgtEl>
                                        <p:attrNameLst>
                                          <p:attrName>style.visibility</p:attrName>
                                        </p:attrNameLst>
                                      </p:cBhvr>
                                      <p:to>
                                        <p:strVal val="visible"/>
                                      </p:to>
                                    </p:set>
                                    <p:animEffect transition="in" filter="fade">
                                      <p:cBhvr>
                                        <p:cTn id="48" dur="500"/>
                                        <p:tgtEl>
                                          <p:spTgt spid="251913"/>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childTnLst>
                          </p:cTn>
                        </p:par>
                        <p:par>
                          <p:cTn id="62" fill="hold">
                            <p:stCondLst>
                              <p:cond delay="1000"/>
                            </p:stCondLst>
                            <p:childTnLst>
                              <p:par>
                                <p:cTn id="63" presetID="10" presetClass="entr" presetSubtype="0"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1500"/>
                            </p:stCondLst>
                            <p:childTnLst>
                              <p:par>
                                <p:cTn id="67" presetID="22" presetClass="entr" presetSubtype="8"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500"/>
                                        <p:tgtEl>
                                          <p:spTgt spid="4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2" grpId="0" animBg="1"/>
      <p:bldP spid="53" grpId="0"/>
      <p:bldP spid="39" grpId="0"/>
      <p:bldP spid="38" grpId="0"/>
      <p:bldP spid="40" grpId="0" animBg="1"/>
      <p:bldP spid="43" grpId="0"/>
      <p:bldP spid="44" grpId="0"/>
      <p:bldP spid="46" grpId="0"/>
      <p:bldP spid="57"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Мощность тока</a:t>
            </a:r>
          </a:p>
        </p:txBody>
      </p:sp>
      <p:cxnSp>
        <p:nvCxnSpPr>
          <p:cNvPr id="33" name="Прямая соединительная линия 32"/>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230411" name="Object 11"/>
          <p:cNvGraphicFramePr>
            <a:graphicFrameLocks noChangeAspect="1"/>
          </p:cNvGraphicFramePr>
          <p:nvPr/>
        </p:nvGraphicFramePr>
        <p:xfrm>
          <a:off x="6854855" y="2852936"/>
          <a:ext cx="1885950" cy="1563687"/>
        </p:xfrm>
        <a:graphic>
          <a:graphicData uri="http://schemas.openxmlformats.org/presentationml/2006/ole">
            <mc:AlternateContent xmlns:mc="http://schemas.openxmlformats.org/markup-compatibility/2006">
              <mc:Choice xmlns:v="urn:schemas-microsoft-com:vml" Requires="v">
                <p:oleObj spid="_x0000_s230411" name="Формула" r:id="rId3" imgW="507960" imgH="419040" progId="Equation.3">
                  <p:embed/>
                </p:oleObj>
              </mc:Choice>
              <mc:Fallback>
                <p:oleObj name="Формула" r:id="rId3" imgW="507960" imgH="419040" progId="Equation.3">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4855" y="2852936"/>
                        <a:ext cx="1885950" cy="1563687"/>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0412" name="Object 12"/>
          <p:cNvGraphicFramePr>
            <a:graphicFrameLocks noChangeAspect="1"/>
          </p:cNvGraphicFramePr>
          <p:nvPr/>
        </p:nvGraphicFramePr>
        <p:xfrm>
          <a:off x="6854855" y="1063204"/>
          <a:ext cx="1931987" cy="709612"/>
        </p:xfrm>
        <a:graphic>
          <a:graphicData uri="http://schemas.openxmlformats.org/presentationml/2006/ole">
            <mc:AlternateContent xmlns:mc="http://schemas.openxmlformats.org/markup-compatibility/2006">
              <mc:Choice xmlns:v="urn:schemas-microsoft-com:vml" Requires="v">
                <p:oleObj spid="_x0000_s230412" name="Формула" r:id="rId5" imgW="520560" imgH="190440" progId="Equation.3">
                  <p:embed/>
                </p:oleObj>
              </mc:Choice>
              <mc:Fallback>
                <p:oleObj name="Формула" r:id="rId5" imgW="520560" imgH="190440" progId="Equation.3">
                  <p:embed/>
                  <p:pic>
                    <p:nvPicPr>
                      <p:cNvPr id="0"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4855" y="1063204"/>
                        <a:ext cx="1931987" cy="709612"/>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0413" name="Object 13"/>
          <p:cNvGraphicFramePr>
            <a:graphicFrameLocks noChangeAspect="1"/>
          </p:cNvGraphicFramePr>
          <p:nvPr/>
        </p:nvGraphicFramePr>
        <p:xfrm>
          <a:off x="6854855" y="1988840"/>
          <a:ext cx="1744663" cy="663575"/>
        </p:xfrm>
        <a:graphic>
          <a:graphicData uri="http://schemas.openxmlformats.org/presentationml/2006/ole">
            <mc:AlternateContent xmlns:mc="http://schemas.openxmlformats.org/markup-compatibility/2006">
              <mc:Choice xmlns:v="urn:schemas-microsoft-com:vml" Requires="v">
                <p:oleObj spid="_x0000_s230413" name="Формула" r:id="rId7" imgW="469800" imgH="177480" progId="Equation.3">
                  <p:embed/>
                </p:oleObj>
              </mc:Choice>
              <mc:Fallback>
                <p:oleObj name="Формула" r:id="rId7" imgW="469800" imgH="177480" progId="Equation.3">
                  <p:embed/>
                  <p:pic>
                    <p:nvPicPr>
                      <p:cNvPr id="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4855" y="1988840"/>
                        <a:ext cx="1744663" cy="663575"/>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0414" name="Object 14"/>
          <p:cNvGraphicFramePr>
            <a:graphicFrameLocks noChangeAspect="1"/>
          </p:cNvGraphicFramePr>
          <p:nvPr/>
        </p:nvGraphicFramePr>
        <p:xfrm>
          <a:off x="605755" y="908720"/>
          <a:ext cx="1839913" cy="1468437"/>
        </p:xfrm>
        <a:graphic>
          <a:graphicData uri="http://schemas.openxmlformats.org/presentationml/2006/ole">
            <mc:AlternateContent xmlns:mc="http://schemas.openxmlformats.org/markup-compatibility/2006">
              <mc:Choice xmlns:v="urn:schemas-microsoft-com:vml" Requires="v">
                <p:oleObj spid="_x0000_s230414" name="Формула" r:id="rId9" imgW="495000" imgH="393480" progId="Equation.3">
                  <p:embed/>
                </p:oleObj>
              </mc:Choice>
              <mc:Fallback>
                <p:oleObj name="Формула" r:id="rId9" imgW="495000" imgH="393480" progId="Equation.3">
                  <p:embed/>
                  <p:pic>
                    <p:nvPicPr>
                      <p:cNvPr id="0" name="Picture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5755" y="908720"/>
                        <a:ext cx="1839913" cy="1468437"/>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0415" name="Object 15"/>
          <p:cNvGraphicFramePr>
            <a:graphicFrameLocks noChangeAspect="1"/>
          </p:cNvGraphicFramePr>
          <p:nvPr/>
        </p:nvGraphicFramePr>
        <p:xfrm>
          <a:off x="2699792" y="2564904"/>
          <a:ext cx="2049732" cy="576000"/>
        </p:xfrm>
        <a:graphic>
          <a:graphicData uri="http://schemas.openxmlformats.org/presentationml/2006/ole">
            <mc:AlternateContent xmlns:mc="http://schemas.openxmlformats.org/markup-compatibility/2006">
              <mc:Choice xmlns:v="urn:schemas-microsoft-com:vml" Requires="v">
                <p:oleObj spid="_x0000_s230415" name="Формула" r:id="rId11" imgW="634680" imgH="177480" progId="Equation.3">
                  <p:embed/>
                </p:oleObj>
              </mc:Choice>
              <mc:Fallback>
                <p:oleObj name="Формула" r:id="rId11" imgW="634680" imgH="177480" progId="Equation.3">
                  <p:embed/>
                  <p:pic>
                    <p:nvPicPr>
                      <p:cNvPr id="0"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99792" y="2564904"/>
                        <a:ext cx="2049732" cy="576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0416" name="Object 3"/>
          <p:cNvGraphicFramePr>
            <a:graphicFrameLocks noChangeAspect="1"/>
          </p:cNvGraphicFramePr>
          <p:nvPr/>
        </p:nvGraphicFramePr>
        <p:xfrm>
          <a:off x="627522" y="2564903"/>
          <a:ext cx="2041234" cy="576000"/>
        </p:xfrm>
        <a:graphic>
          <a:graphicData uri="http://schemas.openxmlformats.org/presentationml/2006/ole">
            <mc:AlternateContent xmlns:mc="http://schemas.openxmlformats.org/markup-compatibility/2006">
              <mc:Choice xmlns:v="urn:schemas-microsoft-com:vml" Requires="v">
                <p:oleObj spid="_x0000_s230416" name="Формула" r:id="rId13" imgW="723600" imgH="203040" progId="Equation.3">
                  <p:embed/>
                </p:oleObj>
              </mc:Choice>
              <mc:Fallback>
                <p:oleObj name="Формула" r:id="rId13" imgW="723600" imgH="203040" progId="Equation.3">
                  <p:embed/>
                  <p:pic>
                    <p:nvPicPr>
                      <p:cNvPr id="0" name="Object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7522" y="2564903"/>
                        <a:ext cx="2041234" cy="576000"/>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0417" name="Object 17"/>
          <p:cNvGraphicFramePr>
            <a:graphicFrameLocks noChangeAspect="1"/>
          </p:cNvGraphicFramePr>
          <p:nvPr/>
        </p:nvGraphicFramePr>
        <p:xfrm>
          <a:off x="4800724" y="2192164"/>
          <a:ext cx="1031312" cy="972000"/>
        </p:xfrm>
        <a:graphic>
          <a:graphicData uri="http://schemas.openxmlformats.org/presentationml/2006/ole">
            <mc:AlternateContent xmlns:mc="http://schemas.openxmlformats.org/markup-compatibility/2006">
              <mc:Choice xmlns:v="urn:schemas-microsoft-com:vml" Requires="v">
                <p:oleObj spid="_x0000_s230417" name="Формула" r:id="rId15" imgW="419040" imgH="393480" progId="Equation.3">
                  <p:embed/>
                </p:oleObj>
              </mc:Choice>
              <mc:Fallback>
                <p:oleObj name="Формула" r:id="rId15" imgW="419040" imgH="393480" progId="Equation.3">
                  <p:embed/>
                  <p:pic>
                    <p:nvPicPr>
                      <p:cNvPr id="0" name="Picture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00724" y="2192164"/>
                        <a:ext cx="1031312" cy="972000"/>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40" name="Прямая соединительная линия 39"/>
          <p:cNvCxnSpPr/>
          <p:nvPr/>
        </p:nvCxnSpPr>
        <p:spPr>
          <a:xfrm rot="5400000">
            <a:off x="3894760" y="3086728"/>
            <a:ext cx="4212000" cy="0"/>
          </a:xfrm>
          <a:prstGeom prst="line">
            <a:avLst/>
          </a:prstGeom>
        </p:spPr>
        <p:style>
          <a:lnRef idx="3">
            <a:schemeClr val="accent1"/>
          </a:lnRef>
          <a:fillRef idx="0">
            <a:schemeClr val="accent1"/>
          </a:fillRef>
          <a:effectRef idx="2">
            <a:schemeClr val="accent1"/>
          </a:effectRef>
          <a:fontRef idx="minor">
            <a:schemeClr val="tx1"/>
          </a:fontRef>
        </p:style>
      </p:cxnSp>
      <p:sp>
        <p:nvSpPr>
          <p:cNvPr id="41" name="Стрелка вправо 40"/>
          <p:cNvSpPr/>
          <p:nvPr/>
        </p:nvSpPr>
        <p:spPr>
          <a:xfrm>
            <a:off x="6216784" y="270892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7092280" y="4797152"/>
            <a:ext cx="1692696" cy="400110"/>
          </a:xfrm>
          <a:prstGeom prst="rect">
            <a:avLst/>
          </a:prstGeom>
        </p:spPr>
        <p:txBody>
          <a:bodyPr wrap="square">
            <a:spAutoFit/>
          </a:bodyPr>
          <a:lstStyle/>
          <a:p>
            <a:pPr marL="0" lvl="1">
              <a:spcBef>
                <a:spcPts val="600"/>
              </a:spcBef>
              <a:buNone/>
            </a:pPr>
            <a:r>
              <a:rPr lang="en-US" sz="2000" b="1" dirty="0">
                <a:solidFill>
                  <a:srgbClr val="002060"/>
                </a:solidFill>
                <a:latin typeface="Verdana" pitchFamily="34" charset="0"/>
              </a:rPr>
              <a:t>[</a:t>
            </a:r>
            <a:r>
              <a:rPr lang="ru-RU" sz="2000" b="1" i="1" dirty="0">
                <a:solidFill>
                  <a:srgbClr val="002060"/>
                </a:solidFill>
                <a:latin typeface="Verdana" pitchFamily="34" charset="0"/>
              </a:rPr>
              <a:t>Р</a:t>
            </a:r>
            <a:r>
              <a:rPr lang="en-US" sz="2000" b="1" dirty="0">
                <a:solidFill>
                  <a:srgbClr val="002060"/>
                </a:solidFill>
                <a:latin typeface="Verdana" pitchFamily="34" charset="0"/>
              </a:rPr>
              <a:t>]</a:t>
            </a:r>
            <a:r>
              <a:rPr lang="ru-RU" sz="2000" b="1" dirty="0">
                <a:solidFill>
                  <a:srgbClr val="002060"/>
                </a:solidFill>
                <a:latin typeface="Verdana" pitchFamily="34" charset="0"/>
              </a:rPr>
              <a:t> </a:t>
            </a:r>
            <a:r>
              <a:rPr lang="ru-RU" sz="2000" b="1" dirty="0" err="1">
                <a:solidFill>
                  <a:srgbClr val="002060"/>
                </a:solidFill>
                <a:latin typeface="Verdana" pitchFamily="34" charset="0"/>
              </a:rPr>
              <a:t>=Вт</a:t>
            </a:r>
            <a:endParaRPr lang="ru-RU" sz="2000" b="1" dirty="0">
              <a:solidFill>
                <a:srgbClr val="002060"/>
              </a:solidFill>
              <a:latin typeface="Verdana" pitchFamily="34" charset="0"/>
            </a:endParaRPr>
          </a:p>
        </p:txBody>
      </p:sp>
      <p:sp>
        <p:nvSpPr>
          <p:cNvPr id="15" name="Прямоугольник 14"/>
          <p:cNvSpPr/>
          <p:nvPr/>
        </p:nvSpPr>
        <p:spPr>
          <a:xfrm>
            <a:off x="539552" y="5445224"/>
            <a:ext cx="6408712" cy="400110"/>
          </a:xfrm>
          <a:prstGeom prst="rect">
            <a:avLst/>
          </a:prstGeom>
        </p:spPr>
        <p:txBody>
          <a:bodyPr wrap="square">
            <a:spAutoFit/>
          </a:bodyPr>
          <a:lstStyle/>
          <a:p>
            <a:pPr marL="0" lvl="1">
              <a:spcBef>
                <a:spcPts val="600"/>
              </a:spcBef>
              <a:buNone/>
            </a:pPr>
            <a:r>
              <a:rPr lang="ru-RU" sz="2000" b="1" dirty="0">
                <a:solidFill>
                  <a:srgbClr val="002060"/>
                </a:solidFill>
                <a:latin typeface="Verdana" pitchFamily="34" charset="0"/>
              </a:rPr>
              <a:t>Внесистемные единицы измерения:</a:t>
            </a:r>
          </a:p>
        </p:txBody>
      </p:sp>
      <p:sp>
        <p:nvSpPr>
          <p:cNvPr id="16" name="Прямоугольник 15"/>
          <p:cNvSpPr/>
          <p:nvPr/>
        </p:nvSpPr>
        <p:spPr>
          <a:xfrm>
            <a:off x="539552" y="5852592"/>
            <a:ext cx="8460432" cy="784830"/>
          </a:xfrm>
          <a:prstGeom prst="rect">
            <a:avLst/>
          </a:prstGeom>
        </p:spPr>
        <p:txBody>
          <a:bodyPr wrap="square">
            <a:spAutoFit/>
          </a:bodyPr>
          <a:lstStyle/>
          <a:p>
            <a:pPr marL="0" lvl="1">
              <a:spcBef>
                <a:spcPts val="600"/>
              </a:spcBef>
              <a:buNone/>
            </a:pPr>
            <a:r>
              <a:rPr lang="ru-RU" sz="2000" b="1" dirty="0">
                <a:solidFill>
                  <a:srgbClr val="002060"/>
                </a:solidFill>
              </a:rPr>
              <a:t>1 </a:t>
            </a:r>
            <a:r>
              <a:rPr lang="ru-RU" sz="2000" b="1" dirty="0" err="1">
                <a:solidFill>
                  <a:srgbClr val="002060"/>
                </a:solidFill>
              </a:rPr>
              <a:t>Вт</a:t>
            </a:r>
            <a:r>
              <a:rPr lang="ru-RU" sz="2000" b="1" dirty="0" err="1">
                <a:solidFill>
                  <a:srgbClr val="002060"/>
                </a:solidFill>
                <a:sym typeface="Symbol"/>
              </a:rPr>
              <a:t></a:t>
            </a:r>
            <a:r>
              <a:rPr lang="ru-RU" sz="2000" b="1" dirty="0" err="1">
                <a:solidFill>
                  <a:srgbClr val="002060"/>
                </a:solidFill>
              </a:rPr>
              <a:t>ч</a:t>
            </a:r>
            <a:r>
              <a:rPr lang="ru-RU" sz="2000" b="1" dirty="0">
                <a:solidFill>
                  <a:srgbClr val="002060"/>
                </a:solidFill>
              </a:rPr>
              <a:t> = 3600 </a:t>
            </a:r>
            <a:r>
              <a:rPr lang="en-US" sz="2000" b="1" dirty="0">
                <a:solidFill>
                  <a:srgbClr val="002060"/>
                </a:solidFill>
              </a:rPr>
              <a:t>B</a:t>
            </a:r>
            <a:r>
              <a:rPr lang="ru-RU" sz="2000" b="1" dirty="0">
                <a:solidFill>
                  <a:srgbClr val="002060"/>
                </a:solidFill>
              </a:rPr>
              <a:t>т</a:t>
            </a:r>
            <a:r>
              <a:rPr lang="en-US" sz="2000" b="1">
                <a:solidFill>
                  <a:srgbClr val="002060"/>
                </a:solidFill>
                <a:sym typeface="Symbol"/>
              </a:rPr>
              <a:t></a:t>
            </a:r>
            <a:r>
              <a:rPr lang="en-US" sz="2000" b="1">
                <a:solidFill>
                  <a:srgbClr val="002060"/>
                </a:solidFill>
              </a:rPr>
              <a:t>c</a:t>
            </a:r>
            <a:r>
              <a:rPr lang="ru-RU" sz="2000" b="1">
                <a:solidFill>
                  <a:srgbClr val="002060"/>
                </a:solidFill>
              </a:rPr>
              <a:t> = 3,6</a:t>
            </a:r>
            <a:r>
              <a:rPr lang="en-US" sz="2000" b="1" dirty="0">
                <a:solidFill>
                  <a:srgbClr val="002060"/>
                </a:solidFill>
                <a:sym typeface="Symbol"/>
              </a:rPr>
              <a:t></a:t>
            </a:r>
            <a:r>
              <a:rPr lang="ru-RU" sz="2000" b="1" dirty="0">
                <a:solidFill>
                  <a:srgbClr val="002060"/>
                </a:solidFill>
              </a:rPr>
              <a:t>10</a:t>
            </a:r>
            <a:r>
              <a:rPr lang="ru-RU" sz="2000" b="1" baseline="30000" dirty="0">
                <a:solidFill>
                  <a:srgbClr val="002060"/>
                </a:solidFill>
              </a:rPr>
              <a:t>3</a:t>
            </a:r>
            <a:r>
              <a:rPr lang="ru-RU" sz="2000" b="1" dirty="0">
                <a:solidFill>
                  <a:srgbClr val="002060"/>
                </a:solidFill>
              </a:rPr>
              <a:t> Дж – работа тока мощностью 1 Вт в течение 1 ч</a:t>
            </a:r>
          </a:p>
          <a:p>
            <a:pPr marL="0" lvl="1">
              <a:spcBef>
                <a:spcPts val="600"/>
              </a:spcBef>
              <a:buNone/>
            </a:pPr>
            <a:r>
              <a:rPr lang="ru-RU" sz="2000" b="1" dirty="0">
                <a:solidFill>
                  <a:srgbClr val="002060"/>
                </a:solidFill>
              </a:rPr>
              <a:t>1 </a:t>
            </a:r>
            <a:r>
              <a:rPr lang="ru-RU" sz="2000" b="1" dirty="0" err="1">
                <a:solidFill>
                  <a:srgbClr val="002060"/>
                </a:solidFill>
              </a:rPr>
              <a:t>кВт</a:t>
            </a:r>
            <a:r>
              <a:rPr lang="ru-RU" sz="2000" b="1" dirty="0" err="1">
                <a:solidFill>
                  <a:srgbClr val="002060"/>
                </a:solidFill>
                <a:sym typeface="Symbol"/>
              </a:rPr>
              <a:t></a:t>
            </a:r>
            <a:r>
              <a:rPr lang="ru-RU" sz="2000" b="1" dirty="0" err="1">
                <a:solidFill>
                  <a:srgbClr val="002060"/>
                </a:solidFill>
              </a:rPr>
              <a:t>ч</a:t>
            </a:r>
            <a:r>
              <a:rPr lang="ru-RU" sz="2000" b="1" dirty="0">
                <a:solidFill>
                  <a:srgbClr val="002060"/>
                </a:solidFill>
              </a:rPr>
              <a:t> = 10</a:t>
            </a:r>
            <a:r>
              <a:rPr lang="ru-RU" sz="2000" b="1" baseline="30000" dirty="0">
                <a:solidFill>
                  <a:srgbClr val="002060"/>
                </a:solidFill>
              </a:rPr>
              <a:t>3</a:t>
            </a:r>
            <a:r>
              <a:rPr lang="ru-RU" sz="2000" b="1" dirty="0">
                <a:solidFill>
                  <a:srgbClr val="002060"/>
                </a:solidFill>
              </a:rPr>
              <a:t> </a:t>
            </a:r>
            <a:r>
              <a:rPr lang="ru-RU" sz="2000" b="1" dirty="0" err="1">
                <a:solidFill>
                  <a:srgbClr val="002060"/>
                </a:solidFill>
              </a:rPr>
              <a:t>Вт</a:t>
            </a:r>
            <a:r>
              <a:rPr lang="ru-RU" sz="2000" b="1" err="1">
                <a:solidFill>
                  <a:srgbClr val="002060"/>
                </a:solidFill>
                <a:sym typeface="Symbol"/>
              </a:rPr>
              <a:t></a:t>
            </a:r>
            <a:r>
              <a:rPr lang="ru-RU" sz="2000" b="1">
                <a:solidFill>
                  <a:srgbClr val="002060"/>
                </a:solidFill>
              </a:rPr>
              <a:t>ч = </a:t>
            </a:r>
            <a:r>
              <a:rPr lang="ru-RU" sz="2000" b="1" dirty="0">
                <a:solidFill>
                  <a:srgbClr val="002060"/>
                </a:solidFill>
              </a:rPr>
              <a:t>3,6</a:t>
            </a:r>
            <a:r>
              <a:rPr lang="ru-RU" sz="2000" b="1" dirty="0">
                <a:solidFill>
                  <a:srgbClr val="002060"/>
                </a:solidFill>
                <a:sym typeface="Symbol"/>
              </a:rPr>
              <a:t></a:t>
            </a:r>
            <a:r>
              <a:rPr lang="ru-RU" sz="2000" b="1" dirty="0">
                <a:solidFill>
                  <a:srgbClr val="002060"/>
                </a:solidFill>
              </a:rPr>
              <a:t>10</a:t>
            </a:r>
            <a:r>
              <a:rPr lang="ru-RU" sz="2000" b="1" baseline="30000" dirty="0">
                <a:solidFill>
                  <a:srgbClr val="002060"/>
                </a:solidFill>
              </a:rPr>
              <a:t>6</a:t>
            </a:r>
            <a:r>
              <a:rPr lang="ru-RU" sz="2000" b="1" dirty="0">
                <a:solidFill>
                  <a:srgbClr val="002060"/>
                </a:solidFill>
              </a:rPr>
              <a:t> Дж</a:t>
            </a:r>
            <a:endParaRPr lang="ru-RU" sz="2000" b="1" dirty="0">
              <a:solidFill>
                <a:srgbClr val="002060"/>
              </a:solidFill>
              <a:latin typeface="Verdana" pitchFamily="34" charset="0"/>
            </a:endParaRPr>
          </a:p>
        </p:txBody>
      </p:sp>
      <p:sp>
        <p:nvSpPr>
          <p:cNvPr id="17" name="Прямоугольник 16"/>
          <p:cNvSpPr/>
          <p:nvPr/>
        </p:nvSpPr>
        <p:spPr>
          <a:xfrm>
            <a:off x="2500868" y="908720"/>
            <a:ext cx="3007236" cy="1323439"/>
          </a:xfrm>
          <a:prstGeom prst="rect">
            <a:avLst/>
          </a:prstGeom>
        </p:spPr>
        <p:txBody>
          <a:bodyPr wrap="square">
            <a:spAutoFit/>
          </a:bodyPr>
          <a:lstStyle/>
          <a:p>
            <a:pPr marL="0" lvl="1">
              <a:spcBef>
                <a:spcPts val="600"/>
              </a:spcBef>
              <a:buNone/>
            </a:pPr>
            <a:r>
              <a:rPr lang="ru-RU" sz="2000" b="1" dirty="0">
                <a:solidFill>
                  <a:srgbClr val="002060"/>
                </a:solidFill>
                <a:latin typeface="Verdana" pitchFamily="34" charset="0"/>
              </a:rPr>
              <a:t>Мощность численно равна работе за единицу времени</a:t>
            </a:r>
          </a:p>
        </p:txBody>
      </p:sp>
      <p:graphicFrame>
        <p:nvGraphicFramePr>
          <p:cNvPr id="230419" name="Object 3"/>
          <p:cNvGraphicFramePr>
            <a:graphicFrameLocks noChangeAspect="1"/>
          </p:cNvGraphicFramePr>
          <p:nvPr/>
        </p:nvGraphicFramePr>
        <p:xfrm>
          <a:off x="608844" y="3645024"/>
          <a:ext cx="5172591" cy="1440000"/>
        </p:xfrm>
        <a:graphic>
          <a:graphicData uri="http://schemas.openxmlformats.org/presentationml/2006/ole">
            <mc:AlternateContent xmlns:mc="http://schemas.openxmlformats.org/markup-compatibility/2006">
              <mc:Choice xmlns:v="urn:schemas-microsoft-com:vml" Requires="v">
                <p:oleObj spid="_x0000_s230419" name="Формула" r:id="rId17" imgW="1511280" imgH="419040" progId="Equation.3">
                  <p:embed/>
                </p:oleObj>
              </mc:Choice>
              <mc:Fallback>
                <p:oleObj name="Формула" r:id="rId17" imgW="1511280" imgH="419040" progId="Equation.3">
                  <p:embed/>
                  <p:pic>
                    <p:nvPicPr>
                      <p:cNvPr id="0" name="Picture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08844" y="3645024"/>
                        <a:ext cx="5172591" cy="1440000"/>
                      </a:xfrm>
                      <a:prstGeom prst="rect">
                        <a:avLst/>
                      </a:prstGeom>
                      <a:solidFill>
                        <a:schemeClr val="bg1"/>
                      </a:solidFill>
                      <a:ln w="9525">
                        <a:solidFill>
                          <a:schemeClr val="tx2"/>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0414"/>
                                        </p:tgtEl>
                                        <p:attrNameLst>
                                          <p:attrName>style.visibility</p:attrName>
                                        </p:attrNameLst>
                                      </p:cBhvr>
                                      <p:to>
                                        <p:strVal val="visible"/>
                                      </p:to>
                                    </p:set>
                                    <p:animEffect transition="in" filter="fade">
                                      <p:cBhvr>
                                        <p:cTn id="7" dur="500"/>
                                        <p:tgtEl>
                                          <p:spTgt spid="2304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0416"/>
                                        </p:tgtEl>
                                        <p:attrNameLst>
                                          <p:attrName>style.visibility</p:attrName>
                                        </p:attrNameLst>
                                      </p:cBhvr>
                                      <p:to>
                                        <p:strVal val="visible"/>
                                      </p:to>
                                    </p:set>
                                    <p:animEffect transition="in" filter="fade">
                                      <p:cBhvr>
                                        <p:cTn id="17" dur="500"/>
                                        <p:tgtEl>
                                          <p:spTgt spid="2304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0415"/>
                                        </p:tgtEl>
                                        <p:attrNameLst>
                                          <p:attrName>style.visibility</p:attrName>
                                        </p:attrNameLst>
                                      </p:cBhvr>
                                      <p:to>
                                        <p:strVal val="visible"/>
                                      </p:to>
                                    </p:set>
                                    <p:animEffect transition="in" filter="fade">
                                      <p:cBhvr>
                                        <p:cTn id="22" dur="500"/>
                                        <p:tgtEl>
                                          <p:spTgt spid="2304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0417"/>
                                        </p:tgtEl>
                                        <p:attrNameLst>
                                          <p:attrName>style.visibility</p:attrName>
                                        </p:attrNameLst>
                                      </p:cBhvr>
                                      <p:to>
                                        <p:strVal val="visible"/>
                                      </p:to>
                                    </p:set>
                                    <p:animEffect transition="in" filter="fade">
                                      <p:cBhvr>
                                        <p:cTn id="27" dur="500"/>
                                        <p:tgtEl>
                                          <p:spTgt spid="2304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0419"/>
                                        </p:tgtEl>
                                        <p:attrNameLst>
                                          <p:attrName>style.visibility</p:attrName>
                                        </p:attrNameLst>
                                      </p:cBhvr>
                                      <p:to>
                                        <p:strVal val="visible"/>
                                      </p:to>
                                    </p:set>
                                    <p:animEffect transition="in" filter="fade">
                                      <p:cBhvr>
                                        <p:cTn id="32" dur="500"/>
                                        <p:tgtEl>
                                          <p:spTgt spid="230419"/>
                                        </p:tgtEl>
                                      </p:cBhvr>
                                    </p:animEffect>
                                  </p:childTnLst>
                                </p:cTn>
                              </p:par>
                            </p:childTnLst>
                          </p:cTn>
                        </p:par>
                        <p:par>
                          <p:cTn id="33" fill="hold">
                            <p:stCondLst>
                              <p:cond delay="500"/>
                            </p:stCondLst>
                            <p:childTnLst>
                              <p:par>
                                <p:cTn id="34" presetID="22" presetClass="entr" presetSubtype="1"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up)">
                                      <p:cBhvr>
                                        <p:cTn id="36" dur="500"/>
                                        <p:tgtEl>
                                          <p:spTgt spid="40"/>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30412"/>
                                        </p:tgtEl>
                                        <p:attrNameLst>
                                          <p:attrName>style.visibility</p:attrName>
                                        </p:attrNameLst>
                                      </p:cBhvr>
                                      <p:to>
                                        <p:strVal val="visible"/>
                                      </p:to>
                                    </p:set>
                                    <p:animEffect transition="in" filter="fade">
                                      <p:cBhvr>
                                        <p:cTn id="45" dur="500"/>
                                        <p:tgtEl>
                                          <p:spTgt spid="2304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0413"/>
                                        </p:tgtEl>
                                        <p:attrNameLst>
                                          <p:attrName>style.visibility</p:attrName>
                                        </p:attrNameLst>
                                      </p:cBhvr>
                                      <p:to>
                                        <p:strVal val="visible"/>
                                      </p:to>
                                    </p:set>
                                    <p:animEffect transition="in" filter="fade">
                                      <p:cBhvr>
                                        <p:cTn id="50" dur="500"/>
                                        <p:tgtEl>
                                          <p:spTgt spid="23041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0411"/>
                                        </p:tgtEl>
                                        <p:attrNameLst>
                                          <p:attrName>style.visibility</p:attrName>
                                        </p:attrNameLst>
                                      </p:cBhvr>
                                      <p:to>
                                        <p:strVal val="visible"/>
                                      </p:to>
                                    </p:set>
                                    <p:animEffect transition="in" filter="fade">
                                      <p:cBhvr>
                                        <p:cTn id="55" dur="500"/>
                                        <p:tgtEl>
                                          <p:spTgt spid="2304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Электрический ток в веществе</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611560" y="1340768"/>
            <a:ext cx="3096344" cy="57606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Металлы</a:t>
            </a:r>
          </a:p>
        </p:txBody>
      </p:sp>
      <p:sp>
        <p:nvSpPr>
          <p:cNvPr id="7" name="Прямоугольник 6"/>
          <p:cNvSpPr/>
          <p:nvPr/>
        </p:nvSpPr>
        <p:spPr>
          <a:xfrm>
            <a:off x="1331640" y="2204864"/>
            <a:ext cx="3096344" cy="57606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Жидкости</a:t>
            </a:r>
          </a:p>
        </p:txBody>
      </p:sp>
      <p:sp>
        <p:nvSpPr>
          <p:cNvPr id="8" name="Прямоугольник 7"/>
          <p:cNvSpPr/>
          <p:nvPr/>
        </p:nvSpPr>
        <p:spPr>
          <a:xfrm>
            <a:off x="2051720" y="3068960"/>
            <a:ext cx="3096344" cy="57606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Вакуум</a:t>
            </a:r>
          </a:p>
        </p:txBody>
      </p:sp>
      <p:sp>
        <p:nvSpPr>
          <p:cNvPr id="9" name="Прямоугольник 8"/>
          <p:cNvSpPr/>
          <p:nvPr/>
        </p:nvSpPr>
        <p:spPr>
          <a:xfrm>
            <a:off x="2699792" y="3861048"/>
            <a:ext cx="3096344" cy="57606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Газы</a:t>
            </a:r>
          </a:p>
        </p:txBody>
      </p:sp>
      <p:sp>
        <p:nvSpPr>
          <p:cNvPr id="10" name="Прямоугольник 9"/>
          <p:cNvSpPr/>
          <p:nvPr/>
        </p:nvSpPr>
        <p:spPr>
          <a:xfrm>
            <a:off x="5500694" y="5661248"/>
            <a:ext cx="3175762" cy="119675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i="1">
                <a:solidFill>
                  <a:srgbClr val="002060"/>
                </a:solidFill>
                <a:latin typeface="Verdana" pitchFamily="34" charset="0"/>
              </a:rPr>
              <a:t>Подробнее будет рассмотрен позднее</a:t>
            </a:r>
            <a:endParaRPr lang="ru-RU" sz="2000" b="1" i="1" dirty="0">
              <a:solidFill>
                <a:srgbClr val="00206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txBody>
          <a:bodyPr>
            <a:normAutofit fontScale="90000"/>
          </a:bodyPr>
          <a:lstStyle/>
          <a:p>
            <a:pPr>
              <a:lnSpc>
                <a:spcPct val="80000"/>
              </a:lnSpc>
            </a:pPr>
            <a:r>
              <a:rPr lang="ru-RU" dirty="0"/>
              <a:t>Элементарная классическая теория электропроводности металлов</a:t>
            </a:r>
          </a:p>
        </p:txBody>
      </p:sp>
      <p:cxnSp>
        <p:nvCxnSpPr>
          <p:cNvPr id="4" name="Прямая соединительная линия 3"/>
          <p:cNvCxnSpPr/>
          <p:nvPr/>
        </p:nvCxnSpPr>
        <p:spPr>
          <a:xfrm>
            <a:off x="611560" y="908720"/>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Прямоугольник 12"/>
          <p:cNvSpPr/>
          <p:nvPr/>
        </p:nvSpPr>
        <p:spPr>
          <a:xfrm>
            <a:off x="539552" y="1196752"/>
            <a:ext cx="90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1897</a:t>
            </a:r>
            <a:endParaRPr lang="ru-RU" b="1" dirty="0">
              <a:solidFill>
                <a:schemeClr val="accent2">
                  <a:lumMod val="50000"/>
                </a:schemeClr>
              </a:solidFill>
              <a:latin typeface="Verdana" pitchFamily="34" charset="0"/>
            </a:endParaRPr>
          </a:p>
        </p:txBody>
      </p:sp>
      <p:sp>
        <p:nvSpPr>
          <p:cNvPr id="17" name="Прямоугольник 16"/>
          <p:cNvSpPr/>
          <p:nvPr/>
        </p:nvSpPr>
        <p:spPr>
          <a:xfrm>
            <a:off x="1440789" y="1196752"/>
            <a:ext cx="2448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hlinkClick r:id="rId3" action="ppaction://hlinksldjump"/>
              </a:rPr>
              <a:t>Д.Томсон</a:t>
            </a:r>
            <a:endParaRPr lang="ru-RU" b="1" dirty="0">
              <a:solidFill>
                <a:schemeClr val="accent2">
                  <a:lumMod val="50000"/>
                </a:schemeClr>
              </a:solidFill>
              <a:latin typeface="Verdana" pitchFamily="34" charset="0"/>
            </a:endParaRPr>
          </a:p>
        </p:txBody>
      </p:sp>
      <p:sp>
        <p:nvSpPr>
          <p:cNvPr id="18" name="Прямоугольник 17"/>
          <p:cNvSpPr/>
          <p:nvPr/>
        </p:nvSpPr>
        <p:spPr>
          <a:xfrm>
            <a:off x="3881701" y="1196752"/>
            <a:ext cx="504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Открытие электрона</a:t>
            </a:r>
            <a:endParaRPr lang="ru-RU" b="1" dirty="0">
              <a:solidFill>
                <a:schemeClr val="accent2">
                  <a:lumMod val="50000"/>
                </a:schemeClr>
              </a:solidFill>
              <a:latin typeface="Verdana" pitchFamily="34" charset="0"/>
            </a:endParaRPr>
          </a:p>
        </p:txBody>
      </p:sp>
      <p:sp>
        <p:nvSpPr>
          <p:cNvPr id="19" name="Прямоугольник 18"/>
          <p:cNvSpPr/>
          <p:nvPr/>
        </p:nvSpPr>
        <p:spPr>
          <a:xfrm>
            <a:off x="539552" y="1916912"/>
            <a:ext cx="90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1900</a:t>
            </a:r>
            <a:endParaRPr lang="ru-RU" b="1" dirty="0">
              <a:solidFill>
                <a:schemeClr val="accent2">
                  <a:lumMod val="50000"/>
                </a:schemeClr>
              </a:solidFill>
              <a:latin typeface="Verdana" pitchFamily="34" charset="0"/>
            </a:endParaRPr>
          </a:p>
        </p:txBody>
      </p:sp>
      <p:sp>
        <p:nvSpPr>
          <p:cNvPr id="20" name="Прямоугольник 19"/>
          <p:cNvSpPr/>
          <p:nvPr/>
        </p:nvSpPr>
        <p:spPr>
          <a:xfrm>
            <a:off x="1440789" y="1916912"/>
            <a:ext cx="2448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hlinkClick r:id="rId4" action="ppaction://hlinksldjump"/>
              </a:rPr>
              <a:t>Друде</a:t>
            </a:r>
            <a:r>
              <a:rPr lang="ru-RU" b="1" dirty="0">
                <a:solidFill>
                  <a:srgbClr val="002060"/>
                </a:solidFill>
                <a:latin typeface="Verdana" pitchFamily="34" charset="0"/>
              </a:rPr>
              <a:t>, </a:t>
            </a:r>
            <a:r>
              <a:rPr lang="ru-RU" b="1" dirty="0">
                <a:solidFill>
                  <a:srgbClr val="002060"/>
                </a:solidFill>
                <a:latin typeface="Verdana" pitchFamily="34" charset="0"/>
                <a:hlinkClick r:id="rId5" action="ppaction://hlinksldjump"/>
              </a:rPr>
              <a:t>Лоренц</a:t>
            </a:r>
            <a:endParaRPr lang="ru-RU" b="1" dirty="0">
              <a:solidFill>
                <a:schemeClr val="accent2">
                  <a:lumMod val="50000"/>
                </a:schemeClr>
              </a:solidFill>
              <a:latin typeface="Verdana" pitchFamily="34" charset="0"/>
            </a:endParaRPr>
          </a:p>
        </p:txBody>
      </p:sp>
      <p:sp>
        <p:nvSpPr>
          <p:cNvPr id="21" name="Прямоугольник 20"/>
          <p:cNvSpPr/>
          <p:nvPr/>
        </p:nvSpPr>
        <p:spPr>
          <a:xfrm>
            <a:off x="3881701" y="1916912"/>
            <a:ext cx="504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Электронная теория проводимости металлов </a:t>
            </a:r>
          </a:p>
        </p:txBody>
      </p:sp>
      <p:sp>
        <p:nvSpPr>
          <p:cNvPr id="22" name="Прямоугольник 21"/>
          <p:cNvSpPr/>
          <p:nvPr/>
        </p:nvSpPr>
        <p:spPr>
          <a:xfrm>
            <a:off x="539552" y="2636912"/>
            <a:ext cx="90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1901</a:t>
            </a:r>
            <a:endParaRPr lang="ru-RU" b="1" dirty="0">
              <a:solidFill>
                <a:schemeClr val="accent2">
                  <a:lumMod val="50000"/>
                </a:schemeClr>
              </a:solidFill>
              <a:latin typeface="Verdana" pitchFamily="34" charset="0"/>
            </a:endParaRPr>
          </a:p>
        </p:txBody>
      </p:sp>
      <p:sp>
        <p:nvSpPr>
          <p:cNvPr id="23" name="Прямоугольник 22"/>
          <p:cNvSpPr/>
          <p:nvPr/>
        </p:nvSpPr>
        <p:spPr>
          <a:xfrm>
            <a:off x="1440789" y="2636912"/>
            <a:ext cx="2448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К. </a:t>
            </a:r>
            <a:r>
              <a:rPr lang="ru-RU" b="1" dirty="0" err="1">
                <a:solidFill>
                  <a:srgbClr val="002060"/>
                </a:solidFill>
                <a:latin typeface="Verdana" pitchFamily="34" charset="0"/>
              </a:rPr>
              <a:t>Рикке</a:t>
            </a:r>
            <a:endParaRPr lang="ru-RU" b="1" dirty="0">
              <a:solidFill>
                <a:srgbClr val="002060"/>
              </a:solidFill>
              <a:latin typeface="Verdana" pitchFamily="34" charset="0"/>
            </a:endParaRPr>
          </a:p>
        </p:txBody>
      </p:sp>
      <p:sp>
        <p:nvSpPr>
          <p:cNvPr id="24" name="Прямоугольник 23"/>
          <p:cNvSpPr/>
          <p:nvPr/>
        </p:nvSpPr>
        <p:spPr>
          <a:xfrm>
            <a:off x="3881701" y="2636912"/>
            <a:ext cx="504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Опыт с цилиндрами</a:t>
            </a:r>
          </a:p>
        </p:txBody>
      </p:sp>
      <p:sp>
        <p:nvSpPr>
          <p:cNvPr id="26" name="Стрелка вправо 25">
            <a:hlinkClick r:id="rId6" action="ppaction://hlinksldjump"/>
          </p:cNvPr>
          <p:cNvSpPr/>
          <p:nvPr/>
        </p:nvSpPr>
        <p:spPr>
          <a:xfrm>
            <a:off x="8748464" y="2852936"/>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7" name="Прямоугольник 26"/>
          <p:cNvSpPr/>
          <p:nvPr/>
        </p:nvSpPr>
        <p:spPr>
          <a:xfrm>
            <a:off x="539552" y="3357830"/>
            <a:ext cx="90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1901</a:t>
            </a:r>
            <a:endParaRPr lang="ru-RU" b="1" dirty="0">
              <a:solidFill>
                <a:schemeClr val="accent2">
                  <a:lumMod val="50000"/>
                </a:schemeClr>
              </a:solidFill>
              <a:latin typeface="Verdana" pitchFamily="34" charset="0"/>
            </a:endParaRPr>
          </a:p>
        </p:txBody>
      </p:sp>
      <p:sp>
        <p:nvSpPr>
          <p:cNvPr id="28" name="Прямоугольник 27"/>
          <p:cNvSpPr/>
          <p:nvPr/>
        </p:nvSpPr>
        <p:spPr>
          <a:xfrm>
            <a:off x="1440789" y="3357830"/>
            <a:ext cx="2448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err="1">
                <a:solidFill>
                  <a:srgbClr val="002060"/>
                </a:solidFill>
                <a:latin typeface="Verdana" pitchFamily="34" charset="0"/>
              </a:rPr>
              <a:t>Толмен</a:t>
            </a:r>
            <a:r>
              <a:rPr lang="ru-RU" b="1" dirty="0">
                <a:solidFill>
                  <a:srgbClr val="002060"/>
                </a:solidFill>
                <a:latin typeface="Verdana" pitchFamily="34" charset="0"/>
              </a:rPr>
              <a:t>, </a:t>
            </a:r>
            <a:r>
              <a:rPr lang="ru-RU" b="1" dirty="0" err="1">
                <a:solidFill>
                  <a:srgbClr val="002060"/>
                </a:solidFill>
                <a:latin typeface="Verdana" pitchFamily="34" charset="0"/>
              </a:rPr>
              <a:t>Стьюарт</a:t>
            </a:r>
            <a:endParaRPr lang="ru-RU" b="1" dirty="0">
              <a:solidFill>
                <a:srgbClr val="002060"/>
              </a:solidFill>
              <a:latin typeface="Verdana" pitchFamily="34" charset="0"/>
            </a:endParaRPr>
          </a:p>
        </p:txBody>
      </p:sp>
      <p:sp>
        <p:nvSpPr>
          <p:cNvPr id="29" name="Прямоугольник 28"/>
          <p:cNvSpPr/>
          <p:nvPr/>
        </p:nvSpPr>
        <p:spPr>
          <a:xfrm>
            <a:off x="3885944" y="3357830"/>
            <a:ext cx="504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Опыт: носители тока в металле – е</a:t>
            </a:r>
            <a:r>
              <a:rPr lang="ru-RU" b="1" baseline="30000" dirty="0">
                <a:solidFill>
                  <a:srgbClr val="002060"/>
                </a:solidFill>
                <a:latin typeface="Verdana" pitchFamily="34" charset="0"/>
              </a:rPr>
              <a:t>-</a:t>
            </a:r>
            <a:r>
              <a:rPr lang="ru-RU" b="1" dirty="0">
                <a:solidFill>
                  <a:srgbClr val="002060"/>
                </a:solidFill>
                <a:latin typeface="Verdana" pitchFamily="34" charset="0"/>
              </a:rPr>
              <a:t> </a:t>
            </a:r>
          </a:p>
        </p:txBody>
      </p:sp>
      <p:sp>
        <p:nvSpPr>
          <p:cNvPr id="30" name="Стрелка вправо 29">
            <a:hlinkClick r:id="rId7" action="ppaction://hlinksldjump"/>
          </p:cNvPr>
          <p:cNvSpPr/>
          <p:nvPr/>
        </p:nvSpPr>
        <p:spPr>
          <a:xfrm>
            <a:off x="8748464" y="3466496"/>
            <a:ext cx="360000" cy="360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par>
                          <p:cTn id="23" fill="hold">
                            <p:stCondLst>
                              <p:cond delay="0"/>
                            </p:stCondLst>
                            <p:childTnLst>
                              <p:par>
                                <p:cTn id="24" presetID="22" presetClass="entr" presetSubtype="8"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animBg="1"/>
      <p:bldP spid="19" grpId="0" animBg="1"/>
      <p:bldP spid="20" grpId="0" animBg="1"/>
      <p:bldP spid="21" grpId="0" animBg="1"/>
      <p:bldP spid="22" grpId="0" animBg="1"/>
      <p:bldP spid="23" grpId="0" animBg="1"/>
      <p:bldP spid="24" grpId="0" animBg="1"/>
      <p:bldP spid="26" grpId="0" animBg="1"/>
      <p:bldP spid="27" grpId="0" animBg="1"/>
      <p:bldP spid="28"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txBody>
          <a:bodyPr>
            <a:normAutofit fontScale="90000"/>
          </a:bodyPr>
          <a:lstStyle/>
          <a:p>
            <a:pPr>
              <a:lnSpc>
                <a:spcPct val="80000"/>
              </a:lnSpc>
            </a:pPr>
            <a:r>
              <a:rPr lang="ru-RU" dirty="0"/>
              <a:t>Элементарная классическая теория электропроводности металлов</a:t>
            </a:r>
          </a:p>
        </p:txBody>
      </p:sp>
      <p:cxnSp>
        <p:nvCxnSpPr>
          <p:cNvPr id="4" name="Прямая соединительная линия 3"/>
          <p:cNvCxnSpPr/>
          <p:nvPr/>
        </p:nvCxnSpPr>
        <p:spPr>
          <a:xfrm>
            <a:off x="611560" y="908720"/>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Прямоугольник 17"/>
          <p:cNvSpPr/>
          <p:nvPr/>
        </p:nvSpPr>
        <p:spPr>
          <a:xfrm>
            <a:off x="539552" y="1052736"/>
            <a:ext cx="2448272" cy="87606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Совокупность свободных е</a:t>
            </a:r>
            <a:r>
              <a:rPr lang="ru-RU" b="1" baseline="30000" dirty="0">
                <a:solidFill>
                  <a:srgbClr val="002060"/>
                </a:solidFill>
                <a:latin typeface="Verdana" pitchFamily="34" charset="0"/>
              </a:rPr>
              <a:t>-</a:t>
            </a:r>
            <a:endParaRPr lang="ru-RU" b="1" dirty="0">
              <a:solidFill>
                <a:schemeClr val="accent2">
                  <a:lumMod val="50000"/>
                </a:schemeClr>
              </a:solidFill>
              <a:latin typeface="Verdana" pitchFamily="34" charset="0"/>
            </a:endParaRPr>
          </a:p>
        </p:txBody>
      </p:sp>
      <p:sp>
        <p:nvSpPr>
          <p:cNvPr id="24" name="Прямоугольник 23"/>
          <p:cNvSpPr/>
          <p:nvPr/>
        </p:nvSpPr>
        <p:spPr>
          <a:xfrm>
            <a:off x="539552" y="3356992"/>
            <a:ext cx="2448000" cy="122413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ru-RU" b="1" dirty="0">
                <a:solidFill>
                  <a:srgbClr val="002060"/>
                </a:solidFill>
                <a:latin typeface="Verdana" pitchFamily="34" charset="0"/>
              </a:rPr>
              <a:t>е</a:t>
            </a:r>
            <a:r>
              <a:rPr lang="ru-RU" b="1" baseline="30000" dirty="0">
                <a:solidFill>
                  <a:srgbClr val="002060"/>
                </a:solidFill>
                <a:latin typeface="Verdana" pitchFamily="34" charset="0"/>
              </a:rPr>
              <a:t>- </a:t>
            </a:r>
            <a:r>
              <a:rPr lang="ru-RU" b="1" dirty="0">
                <a:solidFill>
                  <a:srgbClr val="002060"/>
                </a:solidFill>
                <a:latin typeface="Verdana" pitchFamily="34" charset="0"/>
              </a:rPr>
              <a:t>проводимости сталкиваются с ионами решетки</a:t>
            </a:r>
          </a:p>
        </p:txBody>
      </p:sp>
      <p:sp>
        <p:nvSpPr>
          <p:cNvPr id="16" name="Прямоугольник 15"/>
          <p:cNvSpPr/>
          <p:nvPr/>
        </p:nvSpPr>
        <p:spPr>
          <a:xfrm>
            <a:off x="2987824" y="1052736"/>
            <a:ext cx="5904656" cy="87606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Представляет собой некоторый </a:t>
            </a:r>
            <a:r>
              <a:rPr lang="ru-RU" b="1" dirty="0">
                <a:solidFill>
                  <a:schemeClr val="accent2">
                    <a:lumMod val="50000"/>
                  </a:schemeClr>
                </a:solidFill>
                <a:latin typeface="Verdana" pitchFamily="34" charset="0"/>
              </a:rPr>
              <a:t>идеальный газ</a:t>
            </a:r>
            <a:r>
              <a:rPr lang="ru-RU" b="1" dirty="0">
                <a:solidFill>
                  <a:srgbClr val="002060"/>
                </a:solidFill>
                <a:latin typeface="Verdana" pitchFamily="34" charset="0"/>
              </a:rPr>
              <a:t>, к которому применимы законы классического идеального газа </a:t>
            </a:r>
            <a:endParaRPr lang="ru-RU" b="1" dirty="0">
              <a:solidFill>
                <a:schemeClr val="accent2">
                  <a:lumMod val="50000"/>
                </a:schemeClr>
              </a:solidFill>
              <a:latin typeface="Verdana" pitchFamily="34" charset="0"/>
            </a:endParaRPr>
          </a:p>
        </p:txBody>
      </p:sp>
      <p:sp>
        <p:nvSpPr>
          <p:cNvPr id="29" name="Прямоугольник 28"/>
          <p:cNvSpPr/>
          <p:nvPr/>
        </p:nvSpPr>
        <p:spPr>
          <a:xfrm>
            <a:off x="433636" y="1916832"/>
            <a:ext cx="2592288"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lumMod val="50000"/>
                  </a:schemeClr>
                </a:solidFill>
                <a:latin typeface="Verdana" pitchFamily="34" charset="0"/>
              </a:rPr>
              <a:t>Суть теории:</a:t>
            </a:r>
          </a:p>
        </p:txBody>
      </p:sp>
      <p:sp>
        <p:nvSpPr>
          <p:cNvPr id="41" name="Прямоугольник 40"/>
          <p:cNvSpPr/>
          <p:nvPr/>
        </p:nvSpPr>
        <p:spPr>
          <a:xfrm>
            <a:off x="1331640" y="2276872"/>
            <a:ext cx="6768752" cy="9361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3050" indent="-273050">
              <a:spcBef>
                <a:spcPts val="600"/>
              </a:spcBef>
            </a:pPr>
            <a:r>
              <a:rPr lang="ru-RU" b="1" dirty="0">
                <a:solidFill>
                  <a:srgbClr val="002060"/>
                </a:solidFill>
                <a:latin typeface="Verdana" pitchFamily="34" charset="0"/>
              </a:rPr>
              <a:t>Виды движения е</a:t>
            </a:r>
            <a:r>
              <a:rPr lang="ru-RU" b="1" baseline="30000" dirty="0">
                <a:solidFill>
                  <a:srgbClr val="002060"/>
                </a:solidFill>
                <a:latin typeface="Verdana" pitchFamily="34" charset="0"/>
              </a:rPr>
              <a:t>- </a:t>
            </a:r>
            <a:r>
              <a:rPr lang="ru-RU" b="1" dirty="0">
                <a:solidFill>
                  <a:srgbClr val="002060"/>
                </a:solidFill>
                <a:latin typeface="Verdana" pitchFamily="34" charset="0"/>
              </a:rPr>
              <a:t>проводимости в металле</a:t>
            </a:r>
          </a:p>
          <a:p>
            <a:pPr marL="273050" indent="-273050">
              <a:spcBef>
                <a:spcPts val="600"/>
              </a:spcBef>
              <a:buFont typeface="Arial" pitchFamily="34" charset="0"/>
              <a:buChar char="•"/>
            </a:pPr>
            <a:r>
              <a:rPr lang="ru-RU" b="1" dirty="0">
                <a:solidFill>
                  <a:schemeClr val="accent2">
                    <a:lumMod val="50000"/>
                  </a:schemeClr>
                </a:solidFill>
                <a:latin typeface="Verdana" pitchFamily="34" charset="0"/>
              </a:rPr>
              <a:t>хаотическое</a:t>
            </a:r>
            <a:r>
              <a:rPr lang="ru-RU" b="1" dirty="0">
                <a:solidFill>
                  <a:srgbClr val="002060"/>
                </a:solidFill>
                <a:latin typeface="Verdana" pitchFamily="34" charset="0"/>
              </a:rPr>
              <a:t> тепловое</a:t>
            </a:r>
          </a:p>
          <a:p>
            <a:pPr marL="273050" indent="-273050">
              <a:spcBef>
                <a:spcPts val="600"/>
              </a:spcBef>
              <a:buFont typeface="Arial" pitchFamily="34" charset="0"/>
              <a:buChar char="•"/>
            </a:pPr>
            <a:r>
              <a:rPr lang="ru-RU" b="1" dirty="0">
                <a:solidFill>
                  <a:schemeClr val="accent2">
                    <a:lumMod val="50000"/>
                  </a:schemeClr>
                </a:solidFill>
                <a:latin typeface="Verdana" pitchFamily="34" charset="0"/>
              </a:rPr>
              <a:t>направленное</a:t>
            </a:r>
            <a:r>
              <a:rPr lang="ru-RU" b="1" dirty="0">
                <a:solidFill>
                  <a:srgbClr val="002060"/>
                </a:solidFill>
                <a:latin typeface="Verdana" pitchFamily="34" charset="0"/>
              </a:rPr>
              <a:t>, обусловленное внешним ЭП</a:t>
            </a:r>
          </a:p>
        </p:txBody>
      </p:sp>
      <p:sp>
        <p:nvSpPr>
          <p:cNvPr id="42" name="Прямоугольник 41"/>
          <p:cNvSpPr/>
          <p:nvPr/>
        </p:nvSpPr>
        <p:spPr>
          <a:xfrm>
            <a:off x="3779912" y="3356992"/>
            <a:ext cx="5112568" cy="122413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rPr>
              <a:t>устанавливается термодинамическое равновесие между электронным газом </a:t>
            </a:r>
            <a:br>
              <a:rPr lang="ru-RU" b="1" dirty="0">
                <a:solidFill>
                  <a:srgbClr val="002060"/>
                </a:solidFill>
                <a:latin typeface="Verdana" pitchFamily="34" charset="0"/>
              </a:rPr>
            </a:br>
            <a:r>
              <a:rPr lang="ru-RU" b="1" dirty="0">
                <a:solidFill>
                  <a:srgbClr val="002060"/>
                </a:solidFill>
                <a:latin typeface="Verdana" pitchFamily="34" charset="0"/>
              </a:rPr>
              <a:t>и решеткой</a:t>
            </a:r>
          </a:p>
        </p:txBody>
      </p:sp>
      <p:sp>
        <p:nvSpPr>
          <p:cNvPr id="43" name="Стрелка вправо 42"/>
          <p:cNvSpPr/>
          <p:nvPr/>
        </p:nvSpPr>
        <p:spPr>
          <a:xfrm>
            <a:off x="3203848" y="371703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611560" y="4725144"/>
            <a:ext cx="2952328"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rPr>
              <a:t>по теории</a:t>
            </a:r>
            <a:br>
              <a:rPr lang="ru-RU" b="1" dirty="0">
                <a:solidFill>
                  <a:srgbClr val="002060"/>
                </a:solidFill>
                <a:latin typeface="Verdana" pitchFamily="34" charset="0"/>
              </a:rPr>
            </a:br>
            <a:r>
              <a:rPr lang="ru-RU" b="1" dirty="0" err="1">
                <a:solidFill>
                  <a:srgbClr val="002060"/>
                </a:solidFill>
                <a:latin typeface="Verdana" pitchFamily="34" charset="0"/>
              </a:rPr>
              <a:t>Друде-Лоренца</a:t>
            </a:r>
            <a:r>
              <a:rPr lang="ru-RU" b="1" dirty="0">
                <a:solidFill>
                  <a:srgbClr val="002060"/>
                </a:solidFill>
                <a:latin typeface="Verdana" pitchFamily="34" charset="0"/>
              </a:rPr>
              <a:t>:</a:t>
            </a:r>
          </a:p>
        </p:txBody>
      </p:sp>
      <p:sp>
        <p:nvSpPr>
          <p:cNvPr id="45" name="Прямоугольник 44"/>
          <p:cNvSpPr/>
          <p:nvPr/>
        </p:nvSpPr>
        <p:spPr>
          <a:xfrm>
            <a:off x="3851920" y="4797152"/>
            <a:ext cx="5040560" cy="93610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rPr>
              <a:t>е</a:t>
            </a:r>
            <a:r>
              <a:rPr lang="ru-RU" b="1" baseline="30000" dirty="0">
                <a:solidFill>
                  <a:srgbClr val="002060"/>
                </a:solidFill>
                <a:latin typeface="Verdana" pitchFamily="34" charset="0"/>
              </a:rPr>
              <a:t>- </a:t>
            </a:r>
            <a:r>
              <a:rPr lang="ru-RU" b="1" dirty="0">
                <a:solidFill>
                  <a:srgbClr val="002060"/>
                </a:solidFill>
                <a:latin typeface="Verdana" pitchFamily="34" charset="0"/>
              </a:rPr>
              <a:t>обладают энергией теплового движения, как и молекулы одноатомного газа </a:t>
            </a:r>
          </a:p>
        </p:txBody>
      </p:sp>
      <p:graphicFrame>
        <p:nvGraphicFramePr>
          <p:cNvPr id="257027" name="Object 3"/>
          <p:cNvGraphicFramePr>
            <a:graphicFrameLocks noChangeAspect="1"/>
          </p:cNvGraphicFramePr>
          <p:nvPr/>
        </p:nvGraphicFramePr>
        <p:xfrm>
          <a:off x="6876256" y="5514812"/>
          <a:ext cx="1728192" cy="1082540"/>
        </p:xfrm>
        <a:graphic>
          <a:graphicData uri="http://schemas.openxmlformats.org/presentationml/2006/ole">
            <mc:AlternateContent xmlns:mc="http://schemas.openxmlformats.org/markup-compatibility/2006">
              <mc:Choice xmlns:v="urn:schemas-microsoft-com:vml" Requires="v">
                <p:oleObj spid="_x0000_s257027" name="Формула" r:id="rId3" imgW="774360" imgH="482400" progId="Equation.3">
                  <p:embed/>
                </p:oleObj>
              </mc:Choice>
              <mc:Fallback>
                <p:oleObj name="Формула" r:id="rId3" imgW="774360" imgH="4824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5514812"/>
                        <a:ext cx="1728192" cy="1082540"/>
                      </a:xfrm>
                      <a:prstGeom prst="rect">
                        <a:avLst/>
                      </a:prstGeom>
                      <a:solidFill>
                        <a:schemeClr val="bg1"/>
                      </a:solidFill>
                      <a:ln w="9525">
                        <a:solidFill>
                          <a:schemeClr val="tx2"/>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257027"/>
                                        </p:tgtEl>
                                        <p:attrNameLst>
                                          <p:attrName>style.visibility</p:attrName>
                                        </p:attrNameLst>
                                      </p:cBhvr>
                                      <p:to>
                                        <p:strVal val="visible"/>
                                      </p:to>
                                    </p:set>
                                    <p:animEffect transition="in" filter="fade">
                                      <p:cBhvr>
                                        <p:cTn id="47" dur="500"/>
                                        <p:tgtEl>
                                          <p:spTgt spid="257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16" grpId="0" animBg="1"/>
      <p:bldP spid="29" grpId="0"/>
      <p:bldP spid="41" grpId="0"/>
      <p:bldP spid="42" grpId="0" animBg="1"/>
      <p:bldP spid="43" grpId="0" animBg="1"/>
      <p:bldP spid="44" grpId="0"/>
      <p:bldP spid="4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Движение электронов в металле</a:t>
            </a:r>
          </a:p>
        </p:txBody>
      </p:sp>
      <p:pic>
        <p:nvPicPr>
          <p:cNvPr id="4" name="Picture 6" descr="1-12-2"/>
          <p:cNvPicPr>
            <a:picLocks noChangeAspect="1" noChangeArrowheads="1"/>
          </p:cNvPicPr>
          <p:nvPr/>
        </p:nvPicPr>
        <p:blipFill>
          <a:blip r:embed="rId3" cstate="print"/>
          <a:srcRect/>
          <a:stretch>
            <a:fillRect/>
          </a:stretch>
        </p:blipFill>
        <p:spPr bwMode="auto">
          <a:xfrm>
            <a:off x="495515" y="1269090"/>
            <a:ext cx="4386461" cy="2592000"/>
          </a:xfrm>
          <a:prstGeom prst="rect">
            <a:avLst/>
          </a:prstGeom>
          <a:noFill/>
          <a:ln w="9525">
            <a:noFill/>
            <a:miter lim="800000"/>
            <a:headEnd/>
            <a:tailEnd/>
          </a:ln>
        </p:spPr>
      </p:pic>
      <p:sp>
        <p:nvSpPr>
          <p:cNvPr id="5" name="Прямоугольник 4"/>
          <p:cNvSpPr/>
          <p:nvPr/>
        </p:nvSpPr>
        <p:spPr>
          <a:xfrm>
            <a:off x="432048" y="764704"/>
            <a:ext cx="4572000" cy="504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Газ свободных электронов </a:t>
            </a:r>
            <a:br>
              <a:rPr lang="ru-RU" sz="1600" b="1" dirty="0">
                <a:solidFill>
                  <a:srgbClr val="002060"/>
                </a:solidFill>
                <a:latin typeface="Verdana" pitchFamily="34" charset="0"/>
              </a:rPr>
            </a:br>
            <a:r>
              <a:rPr lang="ru-RU" sz="1600" b="1" dirty="0">
                <a:solidFill>
                  <a:srgbClr val="002060"/>
                </a:solidFill>
                <a:latin typeface="Verdana" pitchFamily="34" charset="0"/>
              </a:rPr>
              <a:t>в кристаллической решетке металла</a:t>
            </a:r>
          </a:p>
        </p:txBody>
      </p:sp>
      <p:sp>
        <p:nvSpPr>
          <p:cNvPr id="6" name="Прямоугольник 5"/>
          <p:cNvSpPr/>
          <p:nvPr/>
        </p:nvSpPr>
        <p:spPr>
          <a:xfrm>
            <a:off x="395536" y="3789040"/>
            <a:ext cx="4588768" cy="38971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Показана траектория одного из электронов</a:t>
            </a:r>
          </a:p>
        </p:txBody>
      </p:sp>
      <p:pic>
        <p:nvPicPr>
          <p:cNvPr id="73730" name="Picture 2" descr="1-12-3"/>
          <p:cNvPicPr>
            <a:picLocks noChangeAspect="1" noChangeArrowheads="1"/>
          </p:cNvPicPr>
          <p:nvPr/>
        </p:nvPicPr>
        <p:blipFill>
          <a:blip r:embed="rId4" cstate="print"/>
          <a:srcRect/>
          <a:stretch>
            <a:fillRect/>
          </a:stretch>
        </p:blipFill>
        <p:spPr bwMode="auto">
          <a:xfrm>
            <a:off x="4985237" y="1268760"/>
            <a:ext cx="4182545" cy="2592000"/>
          </a:xfrm>
          <a:prstGeom prst="rect">
            <a:avLst/>
          </a:prstGeom>
          <a:noFill/>
          <a:ln w="9525">
            <a:noFill/>
            <a:miter lim="800000"/>
            <a:headEnd/>
            <a:tailEnd/>
          </a:ln>
        </p:spPr>
      </p:pic>
      <p:sp>
        <p:nvSpPr>
          <p:cNvPr id="8" name="Прямоугольник 7"/>
          <p:cNvSpPr/>
          <p:nvPr/>
        </p:nvSpPr>
        <p:spPr>
          <a:xfrm>
            <a:off x="4993704" y="764704"/>
            <a:ext cx="4140000" cy="504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Движение свободного электрона в кристаллической решетке</a:t>
            </a:r>
          </a:p>
        </p:txBody>
      </p:sp>
      <p:sp>
        <p:nvSpPr>
          <p:cNvPr id="9" name="Прямоугольник 8"/>
          <p:cNvSpPr/>
          <p:nvPr/>
        </p:nvSpPr>
        <p:spPr>
          <a:xfrm>
            <a:off x="4944616" y="3953040"/>
            <a:ext cx="4595936" cy="151669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355600">
              <a:spcBef>
                <a:spcPts val="600"/>
              </a:spcBef>
            </a:pPr>
            <a:r>
              <a:rPr lang="ru-RU" sz="1600" b="1" dirty="0">
                <a:solidFill>
                  <a:srgbClr val="002060"/>
                </a:solidFill>
              </a:rPr>
              <a:t>а – хаотическое движение электрона </a:t>
            </a:r>
            <a:br>
              <a:rPr lang="ru-RU" sz="1600" b="1" dirty="0">
                <a:solidFill>
                  <a:srgbClr val="002060"/>
                </a:solidFill>
              </a:rPr>
            </a:br>
            <a:r>
              <a:rPr lang="ru-RU" sz="1600" b="1" dirty="0">
                <a:solidFill>
                  <a:srgbClr val="002060"/>
                </a:solidFill>
              </a:rPr>
              <a:t>в кристаллической решетке металла</a:t>
            </a:r>
          </a:p>
          <a:p>
            <a:pPr marL="355600" indent="-355600">
              <a:spcBef>
                <a:spcPts val="600"/>
              </a:spcBef>
            </a:pPr>
            <a:r>
              <a:rPr lang="ru-RU" sz="1600" b="1" dirty="0" err="1">
                <a:solidFill>
                  <a:srgbClr val="002060"/>
                </a:solidFill>
              </a:rPr>
              <a:t>b</a:t>
            </a:r>
            <a:r>
              <a:rPr lang="ru-RU" sz="1600" b="1" dirty="0">
                <a:solidFill>
                  <a:srgbClr val="002060"/>
                </a:solidFill>
              </a:rPr>
              <a:t> – хаотическое движение с дрейфом, обусловленным ЭП</a:t>
            </a:r>
          </a:p>
          <a:p>
            <a:pPr algn="ctr">
              <a:spcBef>
                <a:spcPts val="600"/>
              </a:spcBef>
            </a:pPr>
            <a:endParaRPr lang="ru-RU" sz="500" b="1" dirty="0">
              <a:solidFill>
                <a:srgbClr val="002060"/>
              </a:solidFill>
            </a:endParaRPr>
          </a:p>
          <a:p>
            <a:pPr algn="ctr">
              <a:spcBef>
                <a:spcPts val="600"/>
              </a:spcBef>
            </a:pPr>
            <a:r>
              <a:rPr lang="ru-RU" sz="1600" b="1" dirty="0">
                <a:solidFill>
                  <a:srgbClr val="002060"/>
                </a:solidFill>
                <a:latin typeface="Verdana" pitchFamily="34" charset="0"/>
              </a:rPr>
              <a:t>Масштаб дрейфа сильно преувеличен</a:t>
            </a:r>
          </a:p>
        </p:txBody>
      </p:sp>
      <p:sp>
        <p:nvSpPr>
          <p:cNvPr id="13" name="Прямоугольник 12"/>
          <p:cNvSpPr/>
          <p:nvPr/>
        </p:nvSpPr>
        <p:spPr>
          <a:xfrm>
            <a:off x="611560" y="4581128"/>
            <a:ext cx="3744416" cy="15841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sz="1400" b="1" dirty="0">
                <a:solidFill>
                  <a:srgbClr val="002060"/>
                </a:solidFill>
                <a:latin typeface="Verdana" pitchFamily="34" charset="0"/>
              </a:rPr>
              <a:t>Концентрация атомов в металлах</a:t>
            </a:r>
            <a:r>
              <a:rPr lang="en-US" sz="1400" b="1" dirty="0">
                <a:solidFill>
                  <a:srgbClr val="002060"/>
                </a:solidFill>
                <a:latin typeface="Verdana" pitchFamily="34" charset="0"/>
              </a:rPr>
              <a:t> n </a:t>
            </a:r>
            <a:r>
              <a:rPr lang="ru-RU" sz="1400" b="1" dirty="0">
                <a:solidFill>
                  <a:srgbClr val="002060"/>
                </a:solidFill>
                <a:latin typeface="Verdana" pitchFamily="34" charset="0"/>
              </a:rPr>
              <a:t>~ 10</a:t>
            </a:r>
            <a:r>
              <a:rPr lang="ru-RU" sz="1400" b="1" baseline="30000" dirty="0">
                <a:solidFill>
                  <a:srgbClr val="002060"/>
                </a:solidFill>
                <a:latin typeface="Verdana" pitchFamily="34" charset="0"/>
              </a:rPr>
              <a:t>28</a:t>
            </a:r>
            <a:r>
              <a:rPr lang="ru-RU" sz="1400" b="1" dirty="0">
                <a:solidFill>
                  <a:srgbClr val="002060"/>
                </a:solidFill>
                <a:latin typeface="Verdana" pitchFamily="34" charset="0"/>
              </a:rPr>
              <a:t>–10</a:t>
            </a:r>
            <a:r>
              <a:rPr lang="ru-RU" sz="1400" b="1" baseline="30000" dirty="0">
                <a:solidFill>
                  <a:srgbClr val="002060"/>
                </a:solidFill>
                <a:latin typeface="Verdana" pitchFamily="34" charset="0"/>
              </a:rPr>
              <a:t>29</a:t>
            </a:r>
            <a:r>
              <a:rPr lang="ru-RU" sz="1400" b="1" dirty="0">
                <a:solidFill>
                  <a:srgbClr val="002060"/>
                </a:solidFill>
                <a:latin typeface="Verdana" pitchFamily="34" charset="0"/>
              </a:rPr>
              <a:t> м</a:t>
            </a:r>
            <a:r>
              <a:rPr lang="ru-RU" sz="1400" b="1" baseline="30000" dirty="0">
                <a:solidFill>
                  <a:srgbClr val="002060"/>
                </a:solidFill>
                <a:latin typeface="Verdana" pitchFamily="34" charset="0"/>
              </a:rPr>
              <a:t>–3</a:t>
            </a:r>
          </a:p>
          <a:p>
            <a:pPr marL="177800" indent="-177800">
              <a:buFont typeface="Arial" pitchFamily="34" charset="0"/>
              <a:buChar char="•"/>
            </a:pPr>
            <a:r>
              <a:rPr lang="ru-RU" sz="1400" b="1" dirty="0">
                <a:solidFill>
                  <a:srgbClr val="002060"/>
                </a:solidFill>
                <a:latin typeface="Verdana" pitchFamily="34" charset="0"/>
              </a:rPr>
              <a:t>Ср. скорость </a:t>
            </a:r>
            <a:r>
              <a:rPr lang="ru-RU" sz="1600" b="1" dirty="0">
                <a:solidFill>
                  <a:schemeClr val="accent2">
                    <a:lumMod val="50000"/>
                  </a:schemeClr>
                </a:solidFill>
                <a:latin typeface="Verdana" pitchFamily="34" charset="0"/>
              </a:rPr>
              <a:t>хаотического</a:t>
            </a:r>
            <a:r>
              <a:rPr lang="ru-RU" sz="1600" b="1" dirty="0">
                <a:solidFill>
                  <a:srgbClr val="002060"/>
                </a:solidFill>
                <a:latin typeface="Verdana" pitchFamily="34" charset="0"/>
              </a:rPr>
              <a:t> </a:t>
            </a:r>
            <a:r>
              <a:rPr lang="ru-RU" sz="1400" b="1" dirty="0">
                <a:solidFill>
                  <a:srgbClr val="002060"/>
                </a:solidFill>
                <a:latin typeface="Verdana" pitchFamily="34" charset="0"/>
              </a:rPr>
              <a:t>движения е</a:t>
            </a:r>
            <a:r>
              <a:rPr lang="ru-RU" sz="1400" b="1" baseline="30000" dirty="0">
                <a:solidFill>
                  <a:srgbClr val="002060"/>
                </a:solidFill>
                <a:latin typeface="Verdana" pitchFamily="34" charset="0"/>
              </a:rPr>
              <a:t>- </a:t>
            </a:r>
            <a:r>
              <a:rPr lang="ru-RU" sz="1400" b="1" dirty="0">
                <a:solidFill>
                  <a:srgbClr val="002060"/>
                </a:solidFill>
                <a:latin typeface="Verdana" pitchFamily="34" charset="0"/>
              </a:rPr>
              <a:t>~ 10</a:t>
            </a:r>
            <a:r>
              <a:rPr lang="ru-RU" sz="1400" b="1" baseline="30000" dirty="0">
                <a:solidFill>
                  <a:srgbClr val="002060"/>
                </a:solidFill>
                <a:latin typeface="Verdana" pitchFamily="34" charset="0"/>
              </a:rPr>
              <a:t>5 </a:t>
            </a:r>
            <a:r>
              <a:rPr lang="ru-RU" sz="1400" b="1" dirty="0">
                <a:solidFill>
                  <a:srgbClr val="002060"/>
                </a:solidFill>
                <a:latin typeface="Verdana" pitchFamily="34" charset="0"/>
              </a:rPr>
              <a:t>м/с</a:t>
            </a:r>
          </a:p>
          <a:p>
            <a:pPr marL="177800" indent="-177800">
              <a:buFont typeface="Arial" pitchFamily="34" charset="0"/>
              <a:buChar char="•"/>
            </a:pPr>
            <a:r>
              <a:rPr lang="ru-RU" sz="1400" b="1" dirty="0">
                <a:solidFill>
                  <a:srgbClr val="002060"/>
                </a:solidFill>
                <a:latin typeface="Verdana" pitchFamily="34" charset="0"/>
              </a:rPr>
              <a:t>Ср. скорость </a:t>
            </a:r>
            <a:r>
              <a:rPr lang="ru-RU" sz="1600" b="1" dirty="0">
                <a:solidFill>
                  <a:schemeClr val="accent2">
                    <a:lumMod val="50000"/>
                  </a:schemeClr>
                </a:solidFill>
                <a:latin typeface="Verdana" pitchFamily="34" charset="0"/>
              </a:rPr>
              <a:t>упорядоченного</a:t>
            </a:r>
            <a:r>
              <a:rPr lang="ru-RU" sz="1600" b="1" dirty="0">
                <a:solidFill>
                  <a:srgbClr val="002060"/>
                </a:solidFill>
                <a:latin typeface="Verdana" pitchFamily="34" charset="0"/>
              </a:rPr>
              <a:t> </a:t>
            </a:r>
            <a:r>
              <a:rPr lang="ru-RU" sz="1400" b="1" dirty="0">
                <a:solidFill>
                  <a:srgbClr val="002060"/>
                </a:solidFill>
                <a:latin typeface="Verdana" pitchFamily="34" charset="0"/>
              </a:rPr>
              <a:t>движения</a:t>
            </a:r>
            <a:r>
              <a:rPr lang="en-US" sz="1400" b="1" dirty="0">
                <a:solidFill>
                  <a:srgbClr val="002060"/>
                </a:solidFill>
                <a:latin typeface="Verdana" pitchFamily="34" charset="0"/>
              </a:rPr>
              <a:t> </a:t>
            </a:r>
            <a:r>
              <a:rPr lang="ru-RU" sz="1400" b="1" dirty="0">
                <a:solidFill>
                  <a:srgbClr val="002060"/>
                </a:solidFill>
                <a:latin typeface="Verdana" pitchFamily="34" charset="0"/>
              </a:rPr>
              <a:t>е</a:t>
            </a:r>
            <a:r>
              <a:rPr lang="ru-RU" sz="1400" b="1" baseline="30000" dirty="0">
                <a:solidFill>
                  <a:srgbClr val="002060"/>
                </a:solidFill>
                <a:latin typeface="Verdana" pitchFamily="34" charset="0"/>
              </a:rPr>
              <a:t>-</a:t>
            </a:r>
            <a:r>
              <a:rPr lang="ru-RU" sz="1400" b="1" dirty="0">
                <a:solidFill>
                  <a:srgbClr val="002060"/>
                </a:solidFill>
                <a:latin typeface="Verdana" pitchFamily="34" charset="0"/>
              </a:rPr>
              <a:t> ~ 8·10</a:t>
            </a:r>
            <a:r>
              <a:rPr lang="ru-RU" sz="1400" b="1" baseline="30000" dirty="0">
                <a:solidFill>
                  <a:srgbClr val="002060"/>
                </a:solidFill>
                <a:latin typeface="Verdana" pitchFamily="34" charset="0"/>
              </a:rPr>
              <a:t>-4</a:t>
            </a:r>
            <a:r>
              <a:rPr lang="ru-RU" sz="1400" b="1" dirty="0">
                <a:solidFill>
                  <a:srgbClr val="002060"/>
                </a:solidFill>
                <a:latin typeface="Verdana" pitchFamily="34" charset="0"/>
              </a:rPr>
              <a:t> м/</a:t>
            </a:r>
            <a:r>
              <a:rPr lang="ru-RU" sz="1400" b="1" dirty="0" err="1">
                <a:solidFill>
                  <a:srgbClr val="002060"/>
                </a:solidFill>
                <a:latin typeface="Verdana" pitchFamily="34" charset="0"/>
              </a:rPr>
              <a:t>c</a:t>
            </a:r>
            <a:endParaRPr lang="ru-RU" sz="1400" b="1" dirty="0">
              <a:solidFill>
                <a:srgbClr val="002060"/>
              </a:solidFill>
              <a:latin typeface="Verdana" pitchFamily="34" charset="0"/>
            </a:endParaRPr>
          </a:p>
          <a:p>
            <a:endParaRPr lang="ru-RU" sz="1400" b="1" dirty="0">
              <a:solidFill>
                <a:srgbClr val="002060"/>
              </a:solidFill>
              <a:latin typeface="Verdana" pitchFamily="34" charset="0"/>
            </a:endParaRPr>
          </a:p>
        </p:txBody>
      </p:sp>
      <p:sp>
        <p:nvSpPr>
          <p:cNvPr id="16" name="Прямоугольник 15"/>
          <p:cNvSpPr/>
          <p:nvPr/>
        </p:nvSpPr>
        <p:spPr>
          <a:xfrm>
            <a:off x="539552" y="6021288"/>
            <a:ext cx="3744416" cy="830997"/>
          </a:xfrm>
          <a:prstGeom prst="rect">
            <a:avLst/>
          </a:prstGeom>
          <a:ln>
            <a:noFill/>
          </a:ln>
        </p:spPr>
        <p:txBody>
          <a:bodyPr wrap="square">
            <a:spAutoFit/>
          </a:bodyPr>
          <a:lstStyle/>
          <a:p>
            <a:r>
              <a:rPr lang="ru-RU" sz="1600" b="1" dirty="0">
                <a:solidFill>
                  <a:schemeClr val="accent2">
                    <a:lumMod val="50000"/>
                  </a:schemeClr>
                </a:solidFill>
                <a:latin typeface="Verdana" pitchFamily="34" charset="0"/>
              </a:rPr>
              <a:t>Замыкание цепи вызывает</a:t>
            </a:r>
            <a:br>
              <a:rPr lang="ru-RU" sz="1600" b="1" dirty="0">
                <a:solidFill>
                  <a:schemeClr val="accent2">
                    <a:lumMod val="50000"/>
                  </a:schemeClr>
                </a:solidFill>
                <a:latin typeface="Verdana" pitchFamily="34" charset="0"/>
              </a:rPr>
            </a:br>
            <a:r>
              <a:rPr lang="ru-RU" sz="1600" b="1" dirty="0">
                <a:solidFill>
                  <a:schemeClr val="accent2">
                    <a:lumMod val="50000"/>
                  </a:schemeClr>
                </a:solidFill>
                <a:latin typeface="Verdana" pitchFamily="34" charset="0"/>
              </a:rPr>
              <a:t>распространение ЭП </a:t>
            </a:r>
            <a:br>
              <a:rPr lang="ru-RU" sz="1600" b="1" dirty="0">
                <a:solidFill>
                  <a:schemeClr val="accent2">
                    <a:lumMod val="50000"/>
                  </a:schemeClr>
                </a:solidFill>
                <a:latin typeface="Verdana" pitchFamily="34" charset="0"/>
              </a:rPr>
            </a:br>
            <a:r>
              <a:rPr lang="ru-RU" sz="1600" b="1" dirty="0">
                <a:solidFill>
                  <a:schemeClr val="accent2">
                    <a:lumMod val="50000"/>
                  </a:schemeClr>
                </a:solidFill>
                <a:latin typeface="Verdana" pitchFamily="34" charset="0"/>
              </a:rPr>
              <a:t>со скоростью </a:t>
            </a:r>
            <a:r>
              <a:rPr lang="ru-RU" sz="1600" b="1" i="1" dirty="0" err="1">
                <a:solidFill>
                  <a:schemeClr val="accent2">
                    <a:lumMod val="50000"/>
                  </a:schemeClr>
                </a:solidFill>
                <a:latin typeface="Verdana" pitchFamily="34" charset="0"/>
              </a:rPr>
              <a:t>c</a:t>
            </a:r>
            <a:r>
              <a:rPr lang="ru-RU" sz="1600" b="1" dirty="0">
                <a:solidFill>
                  <a:schemeClr val="accent2">
                    <a:lumMod val="50000"/>
                  </a:schemeClr>
                </a:solidFill>
                <a:latin typeface="Verdana" pitchFamily="34" charset="0"/>
              </a:rPr>
              <a:t> = 3·10</a:t>
            </a:r>
            <a:r>
              <a:rPr lang="ru-RU" sz="1600" b="1" baseline="30000" dirty="0">
                <a:solidFill>
                  <a:schemeClr val="accent2">
                    <a:lumMod val="50000"/>
                  </a:schemeClr>
                </a:solidFill>
                <a:latin typeface="Verdana" pitchFamily="34" charset="0"/>
              </a:rPr>
              <a:t>8</a:t>
            </a:r>
            <a:r>
              <a:rPr lang="ru-RU" sz="1600" b="1" dirty="0">
                <a:solidFill>
                  <a:schemeClr val="accent2">
                    <a:lumMod val="50000"/>
                  </a:schemeClr>
                </a:solidFill>
                <a:latin typeface="Verdana" pitchFamily="34" charset="0"/>
              </a:rPr>
              <a:t> м/с</a:t>
            </a:r>
          </a:p>
        </p:txBody>
      </p:sp>
      <p:cxnSp>
        <p:nvCxnSpPr>
          <p:cNvPr id="18" name="Прямая соединительная линия 1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234497" name="Object 1"/>
          <p:cNvGraphicFramePr>
            <a:graphicFrameLocks noChangeAspect="1"/>
          </p:cNvGraphicFramePr>
          <p:nvPr/>
        </p:nvGraphicFramePr>
        <p:xfrm>
          <a:off x="4415245" y="5736645"/>
          <a:ext cx="2448272" cy="1004723"/>
        </p:xfrm>
        <a:graphic>
          <a:graphicData uri="http://schemas.openxmlformats.org/presentationml/2006/ole">
            <mc:AlternateContent xmlns:mc="http://schemas.openxmlformats.org/markup-compatibility/2006">
              <mc:Choice xmlns:v="urn:schemas-microsoft-com:vml" Requires="v">
                <p:oleObj spid="_x0000_s234497" name="Формула" r:id="rId5" imgW="965160" imgH="393480" progId="Equation.3">
                  <p:embed/>
                </p:oleObj>
              </mc:Choice>
              <mc:Fallback>
                <p:oleObj name="Формула" r:id="rId5" imgW="965160" imgH="39348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5245" y="5736645"/>
                        <a:ext cx="2448272" cy="1004723"/>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34498" name="Object 2"/>
          <p:cNvGraphicFramePr>
            <a:graphicFrameLocks noChangeAspect="1"/>
          </p:cNvGraphicFramePr>
          <p:nvPr/>
        </p:nvGraphicFramePr>
        <p:xfrm>
          <a:off x="7452320" y="5736480"/>
          <a:ext cx="1514475" cy="1004888"/>
        </p:xfrm>
        <a:graphic>
          <a:graphicData uri="http://schemas.openxmlformats.org/presentationml/2006/ole">
            <mc:AlternateContent xmlns:mc="http://schemas.openxmlformats.org/markup-compatibility/2006">
              <mc:Choice xmlns:v="urn:schemas-microsoft-com:vml" Requires="v">
                <p:oleObj spid="_x0000_s234498" name="Формула" r:id="rId7" imgW="596880" imgH="393480" progId="Equation.3">
                  <p:embed/>
                </p:oleObj>
              </mc:Choice>
              <mc:Fallback>
                <p:oleObj name="Формула" r:id="rId7" imgW="596880" imgH="39348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2320" y="5736480"/>
                        <a:ext cx="1514475" cy="1004888"/>
                      </a:xfrm>
                      <a:prstGeom prst="rect">
                        <a:avLst/>
                      </a:prstGeom>
                      <a:solidFill>
                        <a:schemeClr val="bg1"/>
                      </a:solidFill>
                      <a:ln w="9525">
                        <a:solidFill>
                          <a:schemeClr val="tx2"/>
                        </a:solidFill>
                        <a:miter lim="800000"/>
                        <a:headEnd/>
                        <a:tailEnd/>
                      </a:ln>
                    </p:spPr>
                  </p:pic>
                </p:oleObj>
              </mc:Fallback>
            </mc:AlternateContent>
          </a:graphicData>
        </a:graphic>
      </p:graphicFrame>
      <p:sp>
        <p:nvSpPr>
          <p:cNvPr id="20" name="Стрелка вправо 19"/>
          <p:cNvSpPr/>
          <p:nvPr/>
        </p:nvSpPr>
        <p:spPr>
          <a:xfrm>
            <a:off x="6999064" y="609333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34499" name="Object 3"/>
          <p:cNvGraphicFramePr>
            <a:graphicFrameLocks noChangeAspect="1"/>
          </p:cNvGraphicFramePr>
          <p:nvPr/>
        </p:nvGraphicFramePr>
        <p:xfrm>
          <a:off x="7797587" y="3058601"/>
          <a:ext cx="1275163" cy="798264"/>
        </p:xfrm>
        <a:graphic>
          <a:graphicData uri="http://schemas.openxmlformats.org/presentationml/2006/ole">
            <mc:AlternateContent xmlns:mc="http://schemas.openxmlformats.org/markup-compatibility/2006">
              <mc:Choice xmlns:v="urn:schemas-microsoft-com:vml" Requires="v">
                <p:oleObj spid="_x0000_s234499" name="Формула" r:id="rId9" imgW="774360" imgH="482400" progId="Equation.3">
                  <p:embed/>
                </p:oleObj>
              </mc:Choice>
              <mc:Fallback>
                <p:oleObj name="Формула" r:id="rId9" imgW="774360" imgH="482400" progId="Equation.3">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97587" y="3058601"/>
                        <a:ext cx="1275163" cy="798264"/>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2"/>
                            </a:solidFill>
                            <a:miter lim="800000"/>
                            <a:headEnd/>
                            <a:tailEnd/>
                          </a14:hiddenLine>
                        </a:ext>
                      </a:extLst>
                    </p:spPr>
                  </p:pic>
                </p:oleObj>
              </mc:Fallback>
            </mc:AlternateContent>
          </a:graphicData>
        </a:graphic>
      </p:graphicFrame>
      <p:sp>
        <p:nvSpPr>
          <p:cNvPr id="19" name="Прямоугольник 18"/>
          <p:cNvSpPr/>
          <p:nvPr/>
        </p:nvSpPr>
        <p:spPr>
          <a:xfrm>
            <a:off x="35496" y="4077072"/>
            <a:ext cx="3600400"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bg1">
                    <a:lumMod val="50000"/>
                  </a:schemeClr>
                </a:solidFill>
                <a:latin typeface="Verdana" pitchFamily="34" charset="0"/>
              </a:rPr>
              <a:t>для меди при Т=300 К:</a:t>
            </a:r>
            <a:endParaRPr lang="ru-RU" sz="1400" b="1" baseline="30000" dirty="0">
              <a:solidFill>
                <a:schemeClr val="bg1">
                  <a:lumMod val="50000"/>
                </a:schemeClr>
              </a:solidFill>
              <a:latin typeface="Verdana" pitchFamily="34" charset="0"/>
            </a:endParaRPr>
          </a:p>
        </p:txBody>
      </p:sp>
      <p:cxnSp>
        <p:nvCxnSpPr>
          <p:cNvPr id="17" name="Прямая со стрелкой 16"/>
          <p:cNvCxnSpPr/>
          <p:nvPr/>
        </p:nvCxnSpPr>
        <p:spPr>
          <a:xfrm rot="5400000" flipH="1" flipV="1">
            <a:off x="935596" y="3392996"/>
            <a:ext cx="720080" cy="36004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73730"/>
                                        </p:tgtEl>
                                        <p:attrNameLst>
                                          <p:attrName>style.visibility</p:attrName>
                                        </p:attrNameLst>
                                      </p:cBhvr>
                                      <p:to>
                                        <p:strVal val="visible"/>
                                      </p:to>
                                    </p:set>
                                    <p:animEffect transition="in" filter="fade">
                                      <p:cBhvr>
                                        <p:cTn id="28" dur="500"/>
                                        <p:tgtEl>
                                          <p:spTgt spid="73730"/>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34497"/>
                                        </p:tgtEl>
                                        <p:attrNameLst>
                                          <p:attrName>style.visibility</p:attrName>
                                        </p:attrNameLst>
                                      </p:cBhvr>
                                      <p:to>
                                        <p:strVal val="visible"/>
                                      </p:to>
                                    </p:set>
                                    <p:animEffect transition="in" filter="fade">
                                      <p:cBhvr>
                                        <p:cTn id="46" dur="500"/>
                                        <p:tgtEl>
                                          <p:spTgt spid="234497"/>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4498"/>
                                        </p:tgtEl>
                                        <p:attrNameLst>
                                          <p:attrName>style.visibility</p:attrName>
                                        </p:attrNameLst>
                                      </p:cBhvr>
                                      <p:to>
                                        <p:strVal val="visible"/>
                                      </p:to>
                                    </p:set>
                                    <p:animEffect transition="in" filter="fade">
                                      <p:cBhvr>
                                        <p:cTn id="55" dur="500"/>
                                        <p:tgtEl>
                                          <p:spTgt spid="23449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34499"/>
                                        </p:tgtEl>
                                        <p:attrNameLst>
                                          <p:attrName>style.visibility</p:attrName>
                                        </p:attrNameLst>
                                      </p:cBhvr>
                                      <p:to>
                                        <p:strVal val="visible"/>
                                      </p:to>
                                    </p:set>
                                    <p:animEffect transition="in" filter="fade">
                                      <p:cBhvr>
                                        <p:cTn id="60" dur="500"/>
                                        <p:tgtEl>
                                          <p:spTgt spid="23449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3" grpId="0"/>
      <p:bldP spid="16" grpId="0"/>
      <p:bldP spid="20" grpId="0" animBg="1"/>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txBody>
          <a:bodyPr>
            <a:normAutofit fontScale="90000"/>
          </a:bodyPr>
          <a:lstStyle/>
          <a:p>
            <a:pPr>
              <a:lnSpc>
                <a:spcPct val="80000"/>
              </a:lnSpc>
            </a:pPr>
            <a:r>
              <a:rPr lang="ru-RU" dirty="0"/>
              <a:t>Элементарная классическая теория электропроводности металлов</a:t>
            </a:r>
          </a:p>
        </p:txBody>
      </p:sp>
      <p:cxnSp>
        <p:nvCxnSpPr>
          <p:cNvPr id="4" name="Прямая соединительная линия 3"/>
          <p:cNvCxnSpPr/>
          <p:nvPr/>
        </p:nvCxnSpPr>
        <p:spPr>
          <a:xfrm>
            <a:off x="611560" y="908720"/>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31" name="Прямоугольник 30"/>
          <p:cNvSpPr/>
          <p:nvPr/>
        </p:nvSpPr>
        <p:spPr>
          <a:xfrm>
            <a:off x="611560" y="1412776"/>
            <a:ext cx="4176464"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объяснила физическую природу электропроводности</a:t>
            </a:r>
          </a:p>
        </p:txBody>
      </p:sp>
      <p:sp>
        <p:nvSpPr>
          <p:cNvPr id="33" name="Прямоугольник 32"/>
          <p:cNvSpPr/>
          <p:nvPr/>
        </p:nvSpPr>
        <p:spPr>
          <a:xfrm>
            <a:off x="467544" y="5229200"/>
            <a:ext cx="4460506" cy="144016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отношение теплопроводности </a:t>
            </a:r>
            <a:br>
              <a:rPr lang="ru-RU" b="1" dirty="0">
                <a:solidFill>
                  <a:srgbClr val="002060"/>
                </a:solidFill>
                <a:latin typeface="Verdana" pitchFamily="34" charset="0"/>
              </a:rPr>
            </a:br>
            <a:r>
              <a:rPr lang="ru-RU" b="1" dirty="0">
                <a:solidFill>
                  <a:srgbClr val="002060"/>
                </a:solidFill>
                <a:latin typeface="Verdana" pitchFamily="34" charset="0"/>
              </a:rPr>
              <a:t>к удельной проводимости для всех металлов при одной и той же температуре одинаково и пропорционально температуре </a:t>
            </a:r>
          </a:p>
        </p:txBody>
      </p:sp>
      <p:sp>
        <p:nvSpPr>
          <p:cNvPr id="36" name="Прямоугольник 35"/>
          <p:cNvSpPr/>
          <p:nvPr/>
        </p:nvSpPr>
        <p:spPr>
          <a:xfrm>
            <a:off x="4789246" y="981712"/>
            <a:ext cx="4176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002060"/>
                </a:solidFill>
                <a:latin typeface="Verdana" pitchFamily="34" charset="0"/>
              </a:rPr>
              <a:t>трудности теории</a:t>
            </a:r>
          </a:p>
        </p:txBody>
      </p:sp>
      <p:sp>
        <p:nvSpPr>
          <p:cNvPr id="19" name="Прямоугольник 18"/>
          <p:cNvSpPr/>
          <p:nvPr/>
        </p:nvSpPr>
        <p:spPr>
          <a:xfrm>
            <a:off x="611560" y="981712"/>
            <a:ext cx="4176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002060"/>
                </a:solidFill>
                <a:latin typeface="Verdana" pitchFamily="34" charset="0"/>
              </a:rPr>
              <a:t>успехи теории</a:t>
            </a:r>
          </a:p>
        </p:txBody>
      </p:sp>
      <p:sp>
        <p:nvSpPr>
          <p:cNvPr id="20" name="Прямоугольник 19"/>
          <p:cNvSpPr/>
          <p:nvPr/>
        </p:nvSpPr>
        <p:spPr>
          <a:xfrm>
            <a:off x="611560" y="2124479"/>
            <a:ext cx="4176464"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объяснила закон Ома </a:t>
            </a:r>
          </a:p>
        </p:txBody>
      </p:sp>
      <p:sp>
        <p:nvSpPr>
          <p:cNvPr id="22" name="Прямоугольник 21"/>
          <p:cNvSpPr/>
          <p:nvPr/>
        </p:nvSpPr>
        <p:spPr>
          <a:xfrm>
            <a:off x="611560" y="2554253"/>
            <a:ext cx="4176464" cy="68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объяснила закон </a:t>
            </a:r>
            <a:br>
              <a:rPr lang="ru-RU" b="1" dirty="0">
                <a:solidFill>
                  <a:srgbClr val="002060"/>
                </a:solidFill>
                <a:latin typeface="Verdana" pitchFamily="34" charset="0"/>
              </a:rPr>
            </a:br>
            <a:r>
              <a:rPr lang="ru-RU" b="1" dirty="0" err="1">
                <a:solidFill>
                  <a:srgbClr val="002060"/>
                </a:solidFill>
                <a:latin typeface="Verdana" pitchFamily="34" charset="0"/>
              </a:rPr>
              <a:t>Джоуля-Ленца</a:t>
            </a:r>
            <a:endParaRPr lang="ru-RU" b="1" dirty="0">
              <a:solidFill>
                <a:srgbClr val="002060"/>
              </a:solidFill>
              <a:latin typeface="Verdana" pitchFamily="34" charset="0"/>
            </a:endParaRPr>
          </a:p>
        </p:txBody>
      </p:sp>
      <p:sp>
        <p:nvSpPr>
          <p:cNvPr id="23" name="Прямоугольник 22"/>
          <p:cNvSpPr/>
          <p:nvPr/>
        </p:nvSpPr>
        <p:spPr>
          <a:xfrm>
            <a:off x="611560" y="3236853"/>
            <a:ext cx="4176464"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качественно объяснила </a:t>
            </a:r>
            <a:br>
              <a:rPr lang="ru-RU" b="1" dirty="0">
                <a:solidFill>
                  <a:srgbClr val="002060"/>
                </a:solidFill>
                <a:latin typeface="Verdana" pitchFamily="34" charset="0"/>
              </a:rPr>
            </a:br>
            <a:r>
              <a:rPr lang="ru-RU" b="1" dirty="0">
                <a:solidFill>
                  <a:srgbClr val="002060"/>
                </a:solidFill>
                <a:latin typeface="Verdana" pitchFamily="34" charset="0"/>
              </a:rPr>
              <a:t>закон Видемана-Франца</a:t>
            </a:r>
          </a:p>
        </p:txBody>
      </p:sp>
      <p:graphicFrame>
        <p:nvGraphicFramePr>
          <p:cNvPr id="273411" name="Object 3"/>
          <p:cNvGraphicFramePr>
            <a:graphicFrameLocks noChangeAspect="1"/>
          </p:cNvGraphicFramePr>
          <p:nvPr/>
        </p:nvGraphicFramePr>
        <p:xfrm>
          <a:off x="3347864" y="3933056"/>
          <a:ext cx="1418018" cy="1178475"/>
        </p:xfrm>
        <a:graphic>
          <a:graphicData uri="http://schemas.openxmlformats.org/presentationml/2006/ole">
            <mc:AlternateContent xmlns:mc="http://schemas.openxmlformats.org/markup-compatibility/2006">
              <mc:Choice xmlns:v="urn:schemas-microsoft-com:vml" Requires="v">
                <p:oleObj spid="_x0000_s273411" name="Формула" r:id="rId3" imgW="507960" imgH="419040" progId="Equation.3">
                  <p:embed/>
                </p:oleObj>
              </mc:Choice>
              <mc:Fallback>
                <p:oleObj name="Формула" r:id="rId3" imgW="507960" imgH="41904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3933056"/>
                        <a:ext cx="1418018" cy="1178475"/>
                      </a:xfrm>
                      <a:prstGeom prst="rect">
                        <a:avLst/>
                      </a:prstGeom>
                      <a:solidFill>
                        <a:schemeClr val="bg1"/>
                      </a:solidFill>
                      <a:ln w="9525">
                        <a:solidFill>
                          <a:schemeClr val="tx2"/>
                        </a:solidFill>
                        <a:miter lim="800000"/>
                        <a:headEnd/>
                        <a:tailEnd/>
                      </a:ln>
                    </p:spPr>
                  </p:pic>
                </p:oleObj>
              </mc:Fallback>
            </mc:AlternateContent>
          </a:graphicData>
        </a:graphic>
      </p:graphicFrame>
      <p:sp>
        <p:nvSpPr>
          <p:cNvPr id="26" name="Прямоугольник 25"/>
          <p:cNvSpPr/>
          <p:nvPr/>
        </p:nvSpPr>
        <p:spPr>
          <a:xfrm>
            <a:off x="539552" y="4069662"/>
            <a:ext cx="3031176"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355600"/>
            <a:r>
              <a:rPr lang="ru-RU" sz="2000" b="1" i="1" dirty="0">
                <a:solidFill>
                  <a:srgbClr val="002060"/>
                </a:solidFill>
                <a:sym typeface="Symbol"/>
              </a:rPr>
              <a:t></a:t>
            </a:r>
            <a:r>
              <a:rPr lang="ru-RU" sz="2000" b="1" i="1" dirty="0">
                <a:solidFill>
                  <a:srgbClr val="002060"/>
                </a:solidFill>
              </a:rPr>
              <a:t> —</a:t>
            </a:r>
            <a:r>
              <a:rPr lang="ru-RU" sz="2000" b="1" dirty="0">
                <a:solidFill>
                  <a:srgbClr val="002060"/>
                </a:solidFill>
              </a:rPr>
              <a:t> постоянная,</a:t>
            </a:r>
            <a:br>
              <a:rPr lang="en-US" sz="2000" b="1" dirty="0">
                <a:solidFill>
                  <a:srgbClr val="002060"/>
                </a:solidFill>
              </a:rPr>
            </a:br>
            <a:r>
              <a:rPr lang="ru-RU" sz="2000" b="1" dirty="0">
                <a:solidFill>
                  <a:srgbClr val="002060"/>
                </a:solidFill>
                <a:sym typeface="Symbol"/>
              </a:rPr>
              <a:t></a:t>
            </a:r>
            <a:r>
              <a:rPr lang="en-US" sz="2000" b="1" dirty="0">
                <a:solidFill>
                  <a:srgbClr val="002060"/>
                </a:solidFill>
                <a:sym typeface="Symbol"/>
              </a:rPr>
              <a:t>f(</a:t>
            </a:r>
            <a:r>
              <a:rPr lang="ru-RU" sz="2000" b="1" dirty="0">
                <a:solidFill>
                  <a:srgbClr val="002060"/>
                </a:solidFill>
              </a:rPr>
              <a:t>от рода металла</a:t>
            </a:r>
            <a:r>
              <a:rPr lang="en-US" sz="2000" b="1" dirty="0">
                <a:solidFill>
                  <a:srgbClr val="002060"/>
                </a:solidFill>
              </a:rPr>
              <a:t>)</a:t>
            </a:r>
            <a:endParaRPr lang="ru-RU" sz="2000" b="1" dirty="0">
              <a:solidFill>
                <a:srgbClr val="002060"/>
              </a:solidFill>
              <a:latin typeface="Verdana" pitchFamily="34" charset="0"/>
            </a:endParaRPr>
          </a:p>
        </p:txBody>
      </p:sp>
      <p:sp>
        <p:nvSpPr>
          <p:cNvPr id="28" name="Прямоугольник 27"/>
          <p:cNvSpPr/>
          <p:nvPr/>
        </p:nvSpPr>
        <p:spPr>
          <a:xfrm>
            <a:off x="4788024" y="1412776"/>
            <a:ext cx="4176464" cy="82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 объяснила зависимость </a:t>
            </a:r>
            <a:r>
              <a:rPr lang="en-US" b="1" dirty="0">
                <a:solidFill>
                  <a:srgbClr val="002060"/>
                </a:solidFill>
                <a:latin typeface="Verdana" pitchFamily="34" charset="0"/>
              </a:rPr>
              <a:t>R=f(T)</a:t>
            </a:r>
            <a:endParaRPr lang="ru-RU" b="1" dirty="0">
              <a:solidFill>
                <a:srgbClr val="002060"/>
              </a:solidFill>
              <a:latin typeface="Verdana" pitchFamily="34" charset="0"/>
            </a:endParaRPr>
          </a:p>
        </p:txBody>
      </p:sp>
      <p:sp>
        <p:nvSpPr>
          <p:cNvPr id="32" name="Прямоугольник 31"/>
          <p:cNvSpPr/>
          <p:nvPr/>
        </p:nvSpPr>
        <p:spPr>
          <a:xfrm>
            <a:off x="4788024" y="2239392"/>
            <a:ext cx="4176464" cy="82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неверная оценка средней длины свободного пробега е</a:t>
            </a:r>
            <a:r>
              <a:rPr lang="ru-RU" b="1" baseline="30000" dirty="0">
                <a:solidFill>
                  <a:srgbClr val="002060"/>
                </a:solidFill>
                <a:latin typeface="Verdana" pitchFamily="34" charset="0"/>
              </a:rPr>
              <a:t>-</a:t>
            </a:r>
          </a:p>
        </p:txBody>
      </p:sp>
      <p:sp>
        <p:nvSpPr>
          <p:cNvPr id="34" name="Стрелка вправо 33">
            <a:hlinkClick r:id="rId5" action="ppaction://hlinksldjump"/>
          </p:cNvPr>
          <p:cNvSpPr/>
          <p:nvPr/>
        </p:nvSpPr>
        <p:spPr>
          <a:xfrm>
            <a:off x="8604448" y="1772816"/>
            <a:ext cx="288000" cy="288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5" name="Стрелка вправо 34">
            <a:hlinkClick r:id="rId6" action="ppaction://hlinksldjump"/>
          </p:cNvPr>
          <p:cNvSpPr/>
          <p:nvPr/>
        </p:nvSpPr>
        <p:spPr>
          <a:xfrm>
            <a:off x="4428016" y="1500174"/>
            <a:ext cx="288000" cy="288000"/>
          </a:xfrm>
          <a:prstGeom prst="righ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0" name="Прямоугольник 39"/>
          <p:cNvSpPr/>
          <p:nvPr/>
        </p:nvSpPr>
        <p:spPr>
          <a:xfrm>
            <a:off x="4788024" y="3068202"/>
            <a:ext cx="4176464" cy="82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неверная оценка теплоемкости металлов</a:t>
            </a:r>
            <a:endParaRPr lang="ru-RU" b="1" baseline="30000" dirty="0">
              <a:solidFill>
                <a:srgbClr val="002060"/>
              </a:solidFill>
              <a:latin typeface="Verdana" pitchFamily="34" charset="0"/>
            </a:endParaRPr>
          </a:p>
        </p:txBody>
      </p:sp>
      <p:sp>
        <p:nvSpPr>
          <p:cNvPr id="41" name="Прямоугольник 40"/>
          <p:cNvSpPr/>
          <p:nvPr/>
        </p:nvSpPr>
        <p:spPr>
          <a:xfrm>
            <a:off x="5500694" y="5500702"/>
            <a:ext cx="3456384" cy="115212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2">
                    <a:lumMod val="50000"/>
                  </a:schemeClr>
                </a:solidFill>
                <a:latin typeface="Verdana" pitchFamily="34" charset="0"/>
              </a:rPr>
              <a:t>квантовая механика решила эти вопросы</a:t>
            </a:r>
          </a:p>
        </p:txBody>
      </p:sp>
      <p:cxnSp>
        <p:nvCxnSpPr>
          <p:cNvPr id="21" name="Прямая со стрелкой 20"/>
          <p:cNvCxnSpPr/>
          <p:nvPr/>
        </p:nvCxnSpPr>
        <p:spPr>
          <a:xfrm rot="5400000">
            <a:off x="4176872" y="3893978"/>
            <a:ext cx="360040" cy="158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273411"/>
                                        </p:tgtEl>
                                        <p:attrNameLst>
                                          <p:attrName>style.visibility</p:attrName>
                                        </p:attrNameLst>
                                      </p:cBhvr>
                                      <p:to>
                                        <p:strVal val="visible"/>
                                      </p:to>
                                    </p:set>
                                    <p:animEffect transition="in" filter="fade">
                                      <p:cBhvr>
                                        <p:cTn id="34" dur="500"/>
                                        <p:tgtEl>
                                          <p:spTgt spid="273411"/>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500"/>
                                        <p:tgtEl>
                                          <p:spTgt spid="40"/>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P spid="36" grpId="0" animBg="1"/>
      <p:bldP spid="20" grpId="0" animBg="1"/>
      <p:bldP spid="22" grpId="0" animBg="1"/>
      <p:bldP spid="23" grpId="0" animBg="1"/>
      <p:bldP spid="26" grpId="0"/>
      <p:bldP spid="28" grpId="0" animBg="1"/>
      <p:bldP spid="32" grpId="0" animBg="1"/>
      <p:bldP spid="34" grpId="0" animBg="1"/>
      <p:bldP spid="35" grpId="0" animBg="1"/>
      <p:bldP spid="40" grpId="0" animBg="1"/>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Работа выхода электрона из металла</a:t>
            </a:r>
          </a:p>
        </p:txBody>
      </p:sp>
      <p:sp>
        <p:nvSpPr>
          <p:cNvPr id="28" name="Прямоугольник 27"/>
          <p:cNvSpPr/>
          <p:nvPr/>
        </p:nvSpPr>
        <p:spPr>
          <a:xfrm>
            <a:off x="539552" y="1199586"/>
            <a:ext cx="3922712" cy="73833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обычных температурах е</a:t>
            </a:r>
            <a:r>
              <a:rPr lang="ru-RU" b="1" baseline="30000" dirty="0">
                <a:solidFill>
                  <a:srgbClr val="002060"/>
                </a:solidFill>
                <a:latin typeface="Verdana" pitchFamily="34" charset="0"/>
              </a:rPr>
              <a:t>-</a:t>
            </a:r>
            <a:r>
              <a:rPr lang="ru-RU" b="1" dirty="0">
                <a:solidFill>
                  <a:srgbClr val="002060"/>
                </a:solidFill>
                <a:latin typeface="Verdana" pitchFamily="34" charset="0"/>
              </a:rPr>
              <a:t> не покидают металл</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539552" y="785794"/>
            <a:ext cx="1224136"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lumMod val="50000"/>
                  </a:schemeClr>
                </a:solidFill>
                <a:latin typeface="Verdana" pitchFamily="34" charset="0"/>
              </a:rPr>
              <a:t>опыт:</a:t>
            </a:r>
          </a:p>
        </p:txBody>
      </p:sp>
      <p:sp>
        <p:nvSpPr>
          <p:cNvPr id="20" name="Прямоугольник 19"/>
          <p:cNvSpPr/>
          <p:nvPr/>
        </p:nvSpPr>
        <p:spPr>
          <a:xfrm>
            <a:off x="1115616" y="2802018"/>
            <a:ext cx="1800200" cy="1008112"/>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Работа выхода </a:t>
            </a:r>
            <a:br>
              <a:rPr lang="ru-RU" b="1" dirty="0">
                <a:solidFill>
                  <a:srgbClr val="002060"/>
                </a:solidFill>
                <a:latin typeface="Verdana" pitchFamily="34" charset="0"/>
              </a:rPr>
            </a:br>
            <a:r>
              <a:rPr lang="ru-RU" b="1" dirty="0" err="1">
                <a:solidFill>
                  <a:srgbClr val="002060"/>
                </a:solidFill>
                <a:latin typeface="Verdana" pitchFamily="34" charset="0"/>
              </a:rPr>
              <a:t>А</a:t>
            </a:r>
            <a:r>
              <a:rPr lang="ru-RU" b="1" baseline="-25000" dirty="0" err="1">
                <a:solidFill>
                  <a:srgbClr val="002060"/>
                </a:solidFill>
                <a:latin typeface="Verdana" pitchFamily="34" charset="0"/>
              </a:rPr>
              <a:t>вых</a:t>
            </a:r>
            <a:endParaRPr lang="ru-RU" b="1" baseline="-25000" dirty="0">
              <a:solidFill>
                <a:srgbClr val="002060"/>
              </a:solidFill>
              <a:latin typeface="Verdana" pitchFamily="34" charset="0"/>
            </a:endParaRPr>
          </a:p>
        </p:txBody>
      </p:sp>
      <p:sp>
        <p:nvSpPr>
          <p:cNvPr id="22" name="Прямоугольник 21"/>
          <p:cNvSpPr/>
          <p:nvPr/>
        </p:nvSpPr>
        <p:spPr>
          <a:xfrm>
            <a:off x="2923597" y="2802018"/>
            <a:ext cx="3842551" cy="100811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Работа, которую нужно совершить для удаления </a:t>
            </a:r>
            <a:br>
              <a:rPr lang="ru-RU" b="1" dirty="0">
                <a:solidFill>
                  <a:srgbClr val="002060"/>
                </a:solidFill>
                <a:latin typeface="Verdana" pitchFamily="34" charset="0"/>
              </a:rPr>
            </a:br>
            <a:r>
              <a:rPr lang="ru-RU" b="1" dirty="0">
                <a:solidFill>
                  <a:srgbClr val="002060"/>
                </a:solidFill>
                <a:latin typeface="Verdana" pitchFamily="34" charset="0"/>
              </a:rPr>
              <a:t>е</a:t>
            </a:r>
            <a:r>
              <a:rPr lang="ru-RU" b="1" baseline="30000" dirty="0">
                <a:solidFill>
                  <a:srgbClr val="002060"/>
                </a:solidFill>
                <a:latin typeface="Verdana" pitchFamily="34" charset="0"/>
              </a:rPr>
              <a:t>-</a:t>
            </a:r>
            <a:r>
              <a:rPr lang="ru-RU" b="1" dirty="0">
                <a:solidFill>
                  <a:srgbClr val="002060"/>
                </a:solidFill>
                <a:latin typeface="Verdana" pitchFamily="34" charset="0"/>
              </a:rPr>
              <a:t> из металла в вакуум</a:t>
            </a:r>
            <a:endParaRPr lang="ru-RU" b="1" baseline="-25000" dirty="0">
              <a:solidFill>
                <a:srgbClr val="002060"/>
              </a:solidFill>
              <a:latin typeface="Verdana" pitchFamily="34" charset="0"/>
            </a:endParaRPr>
          </a:p>
        </p:txBody>
      </p:sp>
      <p:sp>
        <p:nvSpPr>
          <p:cNvPr id="11" name="Стрелка вправо 10"/>
          <p:cNvSpPr/>
          <p:nvPr/>
        </p:nvSpPr>
        <p:spPr>
          <a:xfrm>
            <a:off x="4499992" y="141561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004048" y="1199586"/>
            <a:ext cx="3888432" cy="73833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Существуют силы, препятствующими этому</a:t>
            </a:r>
          </a:p>
        </p:txBody>
      </p:sp>
      <p:sp>
        <p:nvSpPr>
          <p:cNvPr id="13" name="Прямоугольник 12"/>
          <p:cNvSpPr/>
          <p:nvPr/>
        </p:nvSpPr>
        <p:spPr>
          <a:xfrm>
            <a:off x="1043608" y="2009930"/>
            <a:ext cx="4032448" cy="73833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Чтобы удалить е</a:t>
            </a:r>
            <a:r>
              <a:rPr lang="ru-RU" b="1" baseline="30000" dirty="0">
                <a:solidFill>
                  <a:srgbClr val="002060"/>
                </a:solidFill>
                <a:latin typeface="Verdana" pitchFamily="34" charset="0"/>
              </a:rPr>
              <a:t>- </a:t>
            </a:r>
            <a:r>
              <a:rPr lang="ru-RU" b="1" dirty="0">
                <a:solidFill>
                  <a:srgbClr val="002060"/>
                </a:solidFill>
                <a:latin typeface="Verdana" pitchFamily="34" charset="0"/>
              </a:rPr>
              <a:t>из металла нужно совершить работу  </a:t>
            </a:r>
          </a:p>
        </p:txBody>
      </p:sp>
      <p:sp>
        <p:nvSpPr>
          <p:cNvPr id="14" name="Стрелка вправо 13"/>
          <p:cNvSpPr/>
          <p:nvPr/>
        </p:nvSpPr>
        <p:spPr>
          <a:xfrm>
            <a:off x="611560" y="215394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2231638" y="3810130"/>
            <a:ext cx="4176464"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 чем причины </a:t>
            </a:r>
            <a:br>
              <a:rPr lang="ru-RU" b="1" dirty="0">
                <a:solidFill>
                  <a:srgbClr val="002060"/>
                </a:solidFill>
                <a:latin typeface="Verdana" pitchFamily="34" charset="0"/>
              </a:rPr>
            </a:br>
            <a:r>
              <a:rPr lang="ru-RU" b="1" dirty="0">
                <a:solidFill>
                  <a:srgbClr val="002060"/>
                </a:solidFill>
                <a:latin typeface="Verdana" pitchFamily="34" charset="0"/>
              </a:rPr>
              <a:t>появления работы выхода</a:t>
            </a:r>
          </a:p>
        </p:txBody>
      </p:sp>
      <p:sp>
        <p:nvSpPr>
          <p:cNvPr id="16" name="Прямоугольник 15"/>
          <p:cNvSpPr/>
          <p:nvPr/>
        </p:nvSpPr>
        <p:spPr>
          <a:xfrm>
            <a:off x="5760030" y="3853675"/>
            <a:ext cx="432048" cy="648072"/>
          </a:xfrm>
          <a:prstGeom prst="rect">
            <a:avLst/>
          </a:prstGeom>
          <a:no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400" b="1" dirty="0">
                <a:solidFill>
                  <a:srgbClr val="002060"/>
                </a:solidFill>
                <a:latin typeface="Verdana" pitchFamily="34" charset="0"/>
              </a:rPr>
              <a:t>?</a:t>
            </a:r>
          </a:p>
        </p:txBody>
      </p:sp>
      <p:sp>
        <p:nvSpPr>
          <p:cNvPr id="18" name="Прямоугольник 17"/>
          <p:cNvSpPr/>
          <p:nvPr/>
        </p:nvSpPr>
        <p:spPr>
          <a:xfrm>
            <a:off x="755576" y="4725334"/>
            <a:ext cx="4176464" cy="86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индуцированный электроном +</a:t>
            </a:r>
            <a:r>
              <a:rPr lang="en-US" b="1" i="1" dirty="0">
                <a:solidFill>
                  <a:srgbClr val="002060"/>
                </a:solidFill>
                <a:latin typeface="Verdana" pitchFamily="34" charset="0"/>
              </a:rPr>
              <a:t>q</a:t>
            </a:r>
            <a:r>
              <a:rPr lang="ru-RU" b="1" i="1" dirty="0">
                <a:solidFill>
                  <a:srgbClr val="002060"/>
                </a:solidFill>
                <a:latin typeface="Verdana" pitchFamily="34" charset="0"/>
              </a:rPr>
              <a:t> </a:t>
            </a:r>
            <a:r>
              <a:rPr lang="ru-RU" b="1" dirty="0">
                <a:solidFill>
                  <a:srgbClr val="002060"/>
                </a:solidFill>
                <a:latin typeface="Verdana" pitchFamily="34" charset="0"/>
              </a:rPr>
              <a:t>притягивает е</a:t>
            </a:r>
            <a:r>
              <a:rPr lang="ru-RU" b="1" baseline="30000" dirty="0">
                <a:solidFill>
                  <a:srgbClr val="002060"/>
                </a:solidFill>
                <a:latin typeface="Verdana" pitchFamily="34" charset="0"/>
              </a:rPr>
              <a:t>-</a:t>
            </a:r>
            <a:endParaRPr lang="ru-RU" b="1" dirty="0">
              <a:solidFill>
                <a:srgbClr val="002060"/>
              </a:solidFill>
              <a:latin typeface="Verdana" pitchFamily="34" charset="0"/>
            </a:endParaRPr>
          </a:p>
        </p:txBody>
      </p:sp>
      <p:sp>
        <p:nvSpPr>
          <p:cNvPr id="21" name="Прямоугольник 20"/>
          <p:cNvSpPr/>
          <p:nvPr/>
        </p:nvSpPr>
        <p:spPr>
          <a:xfrm>
            <a:off x="755576" y="5591739"/>
            <a:ext cx="7632848"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50000"/>
                  </a:schemeClr>
                </a:solidFill>
                <a:latin typeface="Verdana" pitchFamily="34" charset="0"/>
              </a:rPr>
              <a:t>двойной электрический слой</a:t>
            </a:r>
          </a:p>
        </p:txBody>
      </p:sp>
      <p:sp>
        <p:nvSpPr>
          <p:cNvPr id="23" name="Прямоугольник 22"/>
          <p:cNvSpPr/>
          <p:nvPr/>
        </p:nvSpPr>
        <p:spPr>
          <a:xfrm>
            <a:off x="323528" y="6093296"/>
            <a:ext cx="8424936"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 создает электрического поля во внешнем пространстве, </a:t>
            </a:r>
            <a:br>
              <a:rPr lang="ru-RU" b="1" dirty="0">
                <a:solidFill>
                  <a:srgbClr val="002060"/>
                </a:solidFill>
                <a:latin typeface="Verdana" pitchFamily="34" charset="0"/>
              </a:rPr>
            </a:br>
            <a:r>
              <a:rPr lang="ru-RU" b="1" dirty="0">
                <a:solidFill>
                  <a:srgbClr val="002060"/>
                </a:solidFill>
                <a:latin typeface="Verdana" pitchFamily="34" charset="0"/>
              </a:rPr>
              <a:t>НО препятствует выходу свободных электронов из металла</a:t>
            </a:r>
          </a:p>
        </p:txBody>
      </p:sp>
      <p:sp>
        <p:nvSpPr>
          <p:cNvPr id="24" name="Прямоугольник 23"/>
          <p:cNvSpPr/>
          <p:nvPr/>
        </p:nvSpPr>
        <p:spPr>
          <a:xfrm>
            <a:off x="4932040" y="4725334"/>
            <a:ext cx="3456384" cy="86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отталкивание </a:t>
            </a:r>
            <a:br>
              <a:rPr lang="ru-RU" b="1">
                <a:solidFill>
                  <a:srgbClr val="002060"/>
                </a:solidFill>
                <a:latin typeface="Verdana" pitchFamily="34" charset="0"/>
              </a:rPr>
            </a:br>
            <a:r>
              <a:rPr lang="ru-RU" b="1">
                <a:solidFill>
                  <a:srgbClr val="002060"/>
                </a:solidFill>
                <a:latin typeface="Verdana" pitchFamily="34" charset="0"/>
              </a:rPr>
              <a:t>от внешнего «электронного </a:t>
            </a:r>
            <a:r>
              <a:rPr lang="ru-RU" b="1" dirty="0">
                <a:solidFill>
                  <a:srgbClr val="002060"/>
                </a:solidFill>
                <a:latin typeface="Verdana" pitchFamily="34" charset="0"/>
              </a:rPr>
              <a:t>облака»</a:t>
            </a:r>
            <a:endParaRPr lang="ru-RU" b="1" baseline="30000" dirty="0">
              <a:solidFill>
                <a:srgbClr val="002060"/>
              </a:solidFill>
              <a:latin typeface="Verdana" pitchFamily="34" charset="0"/>
            </a:endParaRPr>
          </a:p>
        </p:txBody>
      </p:sp>
      <p:cxnSp>
        <p:nvCxnSpPr>
          <p:cNvPr id="29" name="Прямая со стрелкой 28"/>
          <p:cNvCxnSpPr/>
          <p:nvPr/>
        </p:nvCxnSpPr>
        <p:spPr>
          <a:xfrm rot="5400000">
            <a:off x="2807804" y="4676946"/>
            <a:ext cx="36004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5400000">
            <a:off x="5544108" y="4676946"/>
            <a:ext cx="36004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6507909" y="5572140"/>
            <a:ext cx="1952523" cy="4503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002060"/>
                </a:solidFill>
                <a:latin typeface="Verdana" pitchFamily="34" charset="0"/>
              </a:rPr>
              <a:t>d </a:t>
            </a:r>
            <a:r>
              <a:rPr lang="ru-RU" sz="1600" b="1" dirty="0">
                <a:solidFill>
                  <a:srgbClr val="002060"/>
                </a:solidFill>
                <a:latin typeface="Verdana" pitchFamily="34" charset="0"/>
                <a:sym typeface="Symbol"/>
              </a:rPr>
              <a:t></a:t>
            </a:r>
            <a:r>
              <a:rPr lang="en-US" sz="1600" b="1" dirty="0">
                <a:solidFill>
                  <a:srgbClr val="002060"/>
                </a:solidFill>
                <a:latin typeface="Verdana" pitchFamily="34" charset="0"/>
                <a:sym typeface="Symbol"/>
              </a:rPr>
              <a:t> </a:t>
            </a:r>
            <a:r>
              <a:rPr lang="ru-RU" sz="1600" b="1" dirty="0">
                <a:solidFill>
                  <a:srgbClr val="002060"/>
                </a:solidFill>
                <a:latin typeface="Verdana" pitchFamily="34" charset="0"/>
              </a:rPr>
              <a:t>10</a:t>
            </a:r>
            <a:r>
              <a:rPr lang="en-US" sz="1600" b="1" baseline="30000" dirty="0">
                <a:solidFill>
                  <a:srgbClr val="002060"/>
                </a:solidFill>
                <a:latin typeface="Verdana" pitchFamily="34" charset="0"/>
              </a:rPr>
              <a:t>-</a:t>
            </a:r>
            <a:r>
              <a:rPr lang="ru-RU" sz="1600" b="1" baseline="30000" dirty="0">
                <a:solidFill>
                  <a:srgbClr val="002060"/>
                </a:solidFill>
                <a:latin typeface="Verdana" pitchFamily="34" charset="0"/>
              </a:rPr>
              <a:t>10</a:t>
            </a:r>
            <a:r>
              <a:rPr lang="en-US" sz="1600" b="1" dirty="0">
                <a:solidFill>
                  <a:srgbClr val="002060"/>
                </a:solidFill>
                <a:latin typeface="Verdana" pitchFamily="34" charset="0"/>
              </a:rPr>
              <a:t>-</a:t>
            </a:r>
            <a:r>
              <a:rPr lang="ru-RU" sz="1600" b="1" dirty="0">
                <a:solidFill>
                  <a:srgbClr val="002060"/>
                </a:solidFill>
                <a:latin typeface="Verdana" pitchFamily="34" charset="0"/>
              </a:rPr>
              <a:t>10</a:t>
            </a:r>
            <a:r>
              <a:rPr lang="en-US" sz="1600" b="1" baseline="30000" dirty="0">
                <a:solidFill>
                  <a:srgbClr val="002060"/>
                </a:solidFill>
                <a:latin typeface="Verdana" pitchFamily="34" charset="0"/>
              </a:rPr>
              <a:t>-</a:t>
            </a:r>
            <a:r>
              <a:rPr lang="ru-RU" sz="1600" b="1" baseline="30000" dirty="0">
                <a:solidFill>
                  <a:srgbClr val="002060"/>
                </a:solidFill>
                <a:latin typeface="Verdana" pitchFamily="34" charset="0"/>
              </a:rPr>
              <a:t>9</a:t>
            </a:r>
            <a:r>
              <a:rPr lang="ru-RU" sz="1600" b="1" dirty="0">
                <a:solidFill>
                  <a:srgbClr val="002060"/>
                </a:solidFill>
                <a:latin typeface="Verdana" pitchFamily="34" charset="0"/>
              </a:rPr>
              <a:t>м</a:t>
            </a:r>
          </a:p>
        </p:txBody>
      </p:sp>
      <p:pic>
        <p:nvPicPr>
          <p:cNvPr id="46" name="Picture 3"/>
          <p:cNvPicPr>
            <a:picLocks noChangeAspect="1" noChangeArrowheads="1"/>
          </p:cNvPicPr>
          <p:nvPr/>
        </p:nvPicPr>
        <p:blipFill>
          <a:blip r:embed="rId3" cstate="print"/>
          <a:srcRect l="19764" r="25884"/>
          <a:stretch>
            <a:fillRect/>
          </a:stretch>
        </p:blipFill>
        <p:spPr bwMode="auto">
          <a:xfrm>
            <a:off x="6929454" y="2275547"/>
            <a:ext cx="1963026" cy="2006488"/>
          </a:xfrm>
          <a:prstGeom prst="rect">
            <a:avLst/>
          </a:prstGeom>
          <a:noFill/>
          <a:ln w="9525">
            <a:noFill/>
            <a:miter lim="800000"/>
            <a:headEnd/>
            <a:tailEnd/>
          </a:ln>
        </p:spPr>
      </p:pic>
      <p:sp>
        <p:nvSpPr>
          <p:cNvPr id="25" name="Прямоугольник 24"/>
          <p:cNvSpPr/>
          <p:nvPr/>
        </p:nvSpPr>
        <p:spPr>
          <a:xfrm>
            <a:off x="8354794" y="6067076"/>
            <a:ext cx="432048" cy="648072"/>
          </a:xfrm>
          <a:prstGeom prst="rect">
            <a:avLst/>
          </a:prstGeom>
          <a:no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400" b="1" dirty="0">
                <a:solidFill>
                  <a:srgbClr val="002060"/>
                </a:solidFill>
                <a:latin typeface="Verdan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500"/>
                            </p:stCondLst>
                            <p:childTnLst>
                              <p:par>
                                <p:cTn id="47" presetID="22"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up)">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up)">
                                      <p:cBhvr>
                                        <p:cTn id="54" dur="500"/>
                                        <p:tgtEl>
                                          <p:spTgt spid="29"/>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up)">
                                      <p:cBhvr>
                                        <p:cTn id="63" dur="500"/>
                                        <p:tgtEl>
                                          <p:spTgt spid="33"/>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childTnLst>
                          </p:cTn>
                        </p:par>
                        <p:par>
                          <p:cTn id="78" fill="hold">
                            <p:stCondLst>
                              <p:cond delay="500"/>
                            </p:stCondLst>
                            <p:childTnLst>
                              <p:par>
                                <p:cTn id="79" presetID="10" presetClass="entr" presetSubtype="0" fill="hold"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3"/>
                                        </p:tgtEl>
                                        <p:attrNameLst>
                                          <p:attrName>style.visibility</p:attrName>
                                        </p:attrNameLst>
                                      </p:cBhvr>
                                      <p:to>
                                        <p:strVal val="visible"/>
                                      </p:to>
                                    </p:set>
                                  </p:childTnLst>
                                </p:cTn>
                              </p:par>
                            </p:childTnLst>
                          </p:cTn>
                        </p:par>
                        <p:par>
                          <p:cTn id="86" fill="hold">
                            <p:stCondLst>
                              <p:cond delay="0"/>
                            </p:stCondLst>
                            <p:childTnLst>
                              <p:par>
                                <p:cTn id="87" presetID="22" presetClass="entr" presetSubtype="1"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up)">
                                      <p:cBhvr>
                                        <p:cTn id="8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9" grpId="0"/>
      <p:bldP spid="20" grpId="0" animBg="1"/>
      <p:bldP spid="22" grpId="0" animBg="1"/>
      <p:bldP spid="11" grpId="0" animBg="1"/>
      <p:bldP spid="12" grpId="0" animBg="1"/>
      <p:bldP spid="13" grpId="0"/>
      <p:bldP spid="14" grpId="0" animBg="1"/>
      <p:bldP spid="15" grpId="0"/>
      <p:bldP spid="16" grpId="0"/>
      <p:bldP spid="18" grpId="0" animBg="1"/>
      <p:bldP spid="21" grpId="0" animBg="1"/>
      <p:bldP spid="23" grpId="0"/>
      <p:bldP spid="24" grpId="0" animBg="1"/>
      <p:bldP spid="45"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Работа выхода электрона из металла</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3" name="Прямоугольник 22"/>
          <p:cNvSpPr/>
          <p:nvPr/>
        </p:nvSpPr>
        <p:spPr>
          <a:xfrm>
            <a:off x="539552" y="3068960"/>
            <a:ext cx="2532250"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bg1">
                    <a:lumMod val="50000"/>
                  </a:schemeClr>
                </a:solidFill>
                <a:latin typeface="Verdana" pitchFamily="34" charset="0"/>
              </a:rPr>
              <a:t>Другими словами:</a:t>
            </a:r>
            <a:endParaRPr lang="ru-RU" sz="1600" b="1" dirty="0">
              <a:solidFill>
                <a:schemeClr val="bg1">
                  <a:lumMod val="50000"/>
                </a:schemeClr>
              </a:solidFill>
              <a:latin typeface="Verdana" pitchFamily="34" charset="0"/>
            </a:endParaRPr>
          </a:p>
        </p:txBody>
      </p:sp>
      <p:sp>
        <p:nvSpPr>
          <p:cNvPr id="25" name="Стрелка вправо 24"/>
          <p:cNvSpPr/>
          <p:nvPr/>
        </p:nvSpPr>
        <p:spPr>
          <a:xfrm>
            <a:off x="467584" y="105273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1000132" y="928670"/>
            <a:ext cx="8215338"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е</a:t>
            </a:r>
            <a:r>
              <a:rPr lang="ru-RU" sz="2000" b="1" baseline="30000" dirty="0">
                <a:solidFill>
                  <a:srgbClr val="002060"/>
                </a:solidFill>
                <a:latin typeface="Verdana" pitchFamily="34" charset="0"/>
              </a:rPr>
              <a:t>-</a:t>
            </a:r>
            <a:r>
              <a:rPr lang="ru-RU" sz="2000" b="1" dirty="0">
                <a:solidFill>
                  <a:srgbClr val="002060"/>
                </a:solidFill>
                <a:latin typeface="Verdana" pitchFamily="34" charset="0"/>
              </a:rPr>
              <a:t> при вылете из металла должен преодолеть задерживающее поле </a:t>
            </a:r>
            <a:r>
              <a:rPr lang="ru-RU" sz="2000" b="1" dirty="0">
                <a:solidFill>
                  <a:schemeClr val="accent2">
                    <a:lumMod val="50000"/>
                  </a:schemeClr>
                </a:solidFill>
                <a:latin typeface="Verdana" pitchFamily="34" charset="0"/>
              </a:rPr>
              <a:t>двойного электрического слоя</a:t>
            </a:r>
          </a:p>
        </p:txBody>
      </p:sp>
      <p:sp>
        <p:nvSpPr>
          <p:cNvPr id="31" name="Прямоугольник 30"/>
          <p:cNvSpPr/>
          <p:nvPr/>
        </p:nvSpPr>
        <p:spPr>
          <a:xfrm>
            <a:off x="3177721" y="1844904"/>
            <a:ext cx="4356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Разность потенциалов </a:t>
            </a:r>
            <a:r>
              <a:rPr lang="ru-RU" b="1" dirty="0">
                <a:solidFill>
                  <a:srgbClr val="002060"/>
                </a:solidFill>
                <a:latin typeface="Verdana" pitchFamily="34" charset="0"/>
                <a:sym typeface="Symbol"/>
              </a:rPr>
              <a:t></a:t>
            </a:r>
            <a:r>
              <a:rPr lang="ru-RU" b="1" i="1" dirty="0">
                <a:solidFill>
                  <a:srgbClr val="002060"/>
                </a:solidFill>
                <a:latin typeface="Verdana" pitchFamily="34" charset="0"/>
                <a:sym typeface="Symbol"/>
              </a:rPr>
              <a:t></a:t>
            </a:r>
            <a:r>
              <a:rPr lang="ru-RU" b="1" dirty="0">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в двойном электрическом слое</a:t>
            </a:r>
          </a:p>
        </p:txBody>
      </p:sp>
      <p:sp>
        <p:nvSpPr>
          <p:cNvPr id="32" name="Прямоугольник 31"/>
          <p:cNvSpPr/>
          <p:nvPr/>
        </p:nvSpPr>
        <p:spPr>
          <a:xfrm>
            <a:off x="467848" y="1844823"/>
            <a:ext cx="2736000" cy="79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Поверхностный скачок потенциала</a:t>
            </a:r>
          </a:p>
        </p:txBody>
      </p:sp>
      <p:graphicFrame>
        <p:nvGraphicFramePr>
          <p:cNvPr id="275459" name="Object 3"/>
          <p:cNvGraphicFramePr>
            <a:graphicFrameLocks noChangeAspect="1"/>
          </p:cNvGraphicFramePr>
          <p:nvPr/>
        </p:nvGraphicFramePr>
        <p:xfrm>
          <a:off x="7452320" y="2060848"/>
          <a:ext cx="1440160" cy="1188873"/>
        </p:xfrm>
        <a:graphic>
          <a:graphicData uri="http://schemas.openxmlformats.org/presentationml/2006/ole">
            <mc:AlternateContent xmlns:mc="http://schemas.openxmlformats.org/markup-compatibility/2006">
              <mc:Choice xmlns:v="urn:schemas-microsoft-com:vml" Requires="v">
                <p:oleObj spid="_x0000_s275459" name="Формула" r:id="rId3" imgW="520560" imgH="393480" progId="Equation.3">
                  <p:embed/>
                </p:oleObj>
              </mc:Choice>
              <mc:Fallback>
                <p:oleObj name="Формула" r:id="rId3" imgW="52056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2060848"/>
                        <a:ext cx="1440160" cy="1188873"/>
                      </a:xfrm>
                      <a:prstGeom prst="rect">
                        <a:avLst/>
                      </a:prstGeom>
                      <a:solidFill>
                        <a:schemeClr val="bg1"/>
                      </a:solidFill>
                      <a:ln w="9525">
                        <a:solidFill>
                          <a:schemeClr val="tx2"/>
                        </a:solidFill>
                        <a:miter lim="800000"/>
                        <a:headEnd/>
                        <a:tailEnd/>
                      </a:ln>
                    </p:spPr>
                  </p:pic>
                </p:oleObj>
              </mc:Fallback>
            </mc:AlternateContent>
          </a:graphicData>
        </a:graphic>
      </p:graphicFrame>
      <p:sp>
        <p:nvSpPr>
          <p:cNvPr id="36" name="Прямоугольник 35"/>
          <p:cNvSpPr/>
          <p:nvPr/>
        </p:nvSpPr>
        <p:spPr>
          <a:xfrm>
            <a:off x="3179413" y="4365104"/>
            <a:ext cx="4356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Высота </a:t>
            </a:r>
            <a:br>
              <a:rPr lang="ru-RU" sz="2000" b="1" dirty="0">
                <a:solidFill>
                  <a:srgbClr val="002060"/>
                </a:solidFill>
                <a:latin typeface="Verdana" pitchFamily="34" charset="0"/>
              </a:rPr>
            </a:br>
            <a:r>
              <a:rPr lang="ru-RU" sz="2000" b="1" dirty="0">
                <a:solidFill>
                  <a:srgbClr val="002060"/>
                </a:solidFill>
                <a:latin typeface="Verdana" pitchFamily="34" charset="0"/>
              </a:rPr>
              <a:t>потенциального барьера</a:t>
            </a:r>
            <a:endParaRPr lang="ru-RU" sz="2000" b="1" baseline="-25000" dirty="0">
              <a:solidFill>
                <a:srgbClr val="002060"/>
              </a:solidFill>
              <a:latin typeface="Verdana" pitchFamily="34" charset="0"/>
            </a:endParaRPr>
          </a:p>
        </p:txBody>
      </p:sp>
      <p:sp>
        <p:nvSpPr>
          <p:cNvPr id="37" name="Прямоугольник 36"/>
          <p:cNvSpPr/>
          <p:nvPr/>
        </p:nvSpPr>
        <p:spPr>
          <a:xfrm>
            <a:off x="1043608" y="3645024"/>
            <a:ext cx="7957548"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е</a:t>
            </a:r>
            <a:r>
              <a:rPr lang="ru-RU" sz="2000" b="1" baseline="30000" dirty="0">
                <a:solidFill>
                  <a:srgbClr val="002060"/>
                </a:solidFill>
                <a:latin typeface="Verdana" pitchFamily="34" charset="0"/>
              </a:rPr>
              <a:t>-</a:t>
            </a:r>
            <a:r>
              <a:rPr lang="ru-RU" sz="2000" b="1" dirty="0">
                <a:solidFill>
                  <a:srgbClr val="002060"/>
                </a:solidFill>
                <a:latin typeface="Verdana" pitchFamily="34" charset="0"/>
              </a:rPr>
              <a:t> при вылете из металла должен преодолеть </a:t>
            </a:r>
            <a:r>
              <a:rPr lang="ru-RU" sz="2000" b="1" dirty="0">
                <a:solidFill>
                  <a:schemeClr val="accent2">
                    <a:lumMod val="50000"/>
                  </a:schemeClr>
                </a:solidFill>
                <a:latin typeface="Verdana" pitchFamily="34" charset="0"/>
              </a:rPr>
              <a:t>потенциальный барьер</a:t>
            </a:r>
          </a:p>
        </p:txBody>
      </p:sp>
      <p:sp>
        <p:nvSpPr>
          <p:cNvPr id="38" name="Прямоугольник 37"/>
          <p:cNvSpPr/>
          <p:nvPr/>
        </p:nvSpPr>
        <p:spPr>
          <a:xfrm>
            <a:off x="467848" y="4365104"/>
            <a:ext cx="2736000" cy="79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Работа выхода </a:t>
            </a:r>
          </a:p>
          <a:p>
            <a:pPr algn="ctr"/>
            <a:r>
              <a:rPr lang="ru-RU" sz="2000" b="1" dirty="0" err="1">
                <a:solidFill>
                  <a:srgbClr val="002060"/>
                </a:solidFill>
                <a:latin typeface="Verdana" pitchFamily="34" charset="0"/>
              </a:rPr>
              <a:t>А</a:t>
            </a:r>
            <a:r>
              <a:rPr lang="ru-RU" sz="2000" b="1" baseline="-25000" dirty="0" err="1">
                <a:solidFill>
                  <a:srgbClr val="002060"/>
                </a:solidFill>
                <a:latin typeface="Verdana" pitchFamily="34" charset="0"/>
              </a:rPr>
              <a:t>вых</a:t>
            </a:r>
            <a:endParaRPr lang="ru-RU" sz="2000" b="1" baseline="-25000" dirty="0">
              <a:solidFill>
                <a:srgbClr val="002060"/>
              </a:solidFill>
              <a:latin typeface="Verdana" pitchFamily="34" charset="0"/>
            </a:endParaRPr>
          </a:p>
        </p:txBody>
      </p:sp>
      <p:sp>
        <p:nvSpPr>
          <p:cNvPr id="46" name="Прямоугольник 45"/>
          <p:cNvSpPr/>
          <p:nvPr/>
        </p:nvSpPr>
        <p:spPr>
          <a:xfrm>
            <a:off x="357158" y="5572140"/>
            <a:ext cx="4790906" cy="86409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indent="-357188"/>
            <a:r>
              <a:rPr lang="ru-RU" b="1" dirty="0">
                <a:solidFill>
                  <a:srgbClr val="002060"/>
                </a:solidFill>
                <a:latin typeface="Verdana" pitchFamily="34" charset="0"/>
              </a:rPr>
              <a:t>зависит от:</a:t>
            </a:r>
          </a:p>
          <a:p>
            <a:pPr marL="182563" indent="-182563">
              <a:buFont typeface="Arial" pitchFamily="34" charset="0"/>
              <a:buChar char="•"/>
            </a:pPr>
            <a:r>
              <a:rPr lang="ru-RU" b="1" dirty="0">
                <a:solidFill>
                  <a:srgbClr val="002060"/>
                </a:solidFill>
                <a:latin typeface="Verdana" pitchFamily="34" charset="0"/>
              </a:rPr>
              <a:t>химической природы вещества</a:t>
            </a:r>
          </a:p>
          <a:p>
            <a:pPr marL="182563" indent="-182563">
              <a:buFont typeface="Arial" pitchFamily="34" charset="0"/>
              <a:buChar char="•"/>
            </a:pPr>
            <a:r>
              <a:rPr lang="ru-RU" b="1" dirty="0">
                <a:solidFill>
                  <a:srgbClr val="002060"/>
                </a:solidFill>
                <a:latin typeface="Verdana" pitchFamily="34" charset="0"/>
              </a:rPr>
              <a:t>чистоты поверхности</a:t>
            </a:r>
          </a:p>
        </p:txBody>
      </p:sp>
      <p:sp>
        <p:nvSpPr>
          <p:cNvPr id="47" name="Прямоугольник 46"/>
          <p:cNvSpPr/>
          <p:nvPr/>
        </p:nvSpPr>
        <p:spPr>
          <a:xfrm>
            <a:off x="5786446" y="5643578"/>
            <a:ext cx="3172912" cy="86409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indent="-357188"/>
            <a:r>
              <a:rPr lang="ru-RU" b="1" dirty="0">
                <a:solidFill>
                  <a:srgbClr val="002060"/>
                </a:solidFill>
                <a:latin typeface="Verdana" pitchFamily="34" charset="0"/>
              </a:rPr>
              <a:t>НЕ зависит от:</a:t>
            </a:r>
          </a:p>
          <a:p>
            <a:pPr marL="182563" indent="-182563">
              <a:buFont typeface="Arial" pitchFamily="34" charset="0"/>
              <a:buChar char="•"/>
            </a:pPr>
            <a:r>
              <a:rPr lang="ru-RU" b="1" dirty="0">
                <a:solidFill>
                  <a:srgbClr val="002060"/>
                </a:solidFill>
                <a:latin typeface="Verdana" pitchFamily="34" charset="0"/>
              </a:rPr>
              <a:t>энергии электрона, т.е. от температуры</a:t>
            </a:r>
          </a:p>
        </p:txBody>
      </p:sp>
      <p:sp>
        <p:nvSpPr>
          <p:cNvPr id="48" name="Прямоугольник 47"/>
          <p:cNvSpPr/>
          <p:nvPr/>
        </p:nvSpPr>
        <p:spPr>
          <a:xfrm>
            <a:off x="5000628" y="5643578"/>
            <a:ext cx="428628" cy="7698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5400" b="1" dirty="0">
                <a:solidFill>
                  <a:srgbClr val="002060"/>
                </a:solidFill>
                <a:latin typeface="Verdan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499"/>
                                          </p:stCondLst>
                                        </p:cTn>
                                        <p:tgtEl>
                                          <p:spTgt spid="275459"/>
                                        </p:tgtEl>
                                        <p:attrNameLst>
                                          <p:attrName>style.visibility</p:attrName>
                                        </p:attrNameLst>
                                      </p:cBhvr>
                                      <p:to>
                                        <p:strVal val="visible"/>
                                      </p:to>
                                    </p:se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6">
                                            <p:txEl>
                                              <p:pRg st="0" end="0"/>
                                            </p:txEl>
                                          </p:spTgt>
                                        </p:tgtEl>
                                        <p:attrNameLst>
                                          <p:attrName>style.visibility</p:attrName>
                                        </p:attrNameLst>
                                      </p:cBhvr>
                                      <p:to>
                                        <p:strVal val="visible"/>
                                      </p:to>
                                    </p:set>
                                    <p:animEffect transition="in" filter="wipe(left)">
                                      <p:cBhvr>
                                        <p:cTn id="49" dur="500"/>
                                        <p:tgtEl>
                                          <p:spTgt spid="46">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6">
                                            <p:txEl>
                                              <p:pRg st="1" end="1"/>
                                            </p:txEl>
                                          </p:spTgt>
                                        </p:tgtEl>
                                        <p:attrNameLst>
                                          <p:attrName>style.visibility</p:attrName>
                                        </p:attrNameLst>
                                      </p:cBhvr>
                                      <p:to>
                                        <p:strVal val="visible"/>
                                      </p:to>
                                    </p:set>
                                    <p:animEffect transition="in" filter="wipe(left)">
                                      <p:cBhvr>
                                        <p:cTn id="54" dur="500"/>
                                        <p:tgtEl>
                                          <p:spTgt spid="46">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46">
                                            <p:txEl>
                                              <p:pRg st="2" end="2"/>
                                            </p:txEl>
                                          </p:spTgt>
                                        </p:tgtEl>
                                        <p:attrNameLst>
                                          <p:attrName>style.visibility</p:attrName>
                                        </p:attrNameLst>
                                      </p:cBhvr>
                                      <p:to>
                                        <p:strVal val="visible"/>
                                      </p:to>
                                    </p:set>
                                    <p:animEffect transition="in" filter="wipe(left)">
                                      <p:cBhvr>
                                        <p:cTn id="59" dur="500"/>
                                        <p:tgtEl>
                                          <p:spTgt spid="46">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47">
                                            <p:txEl>
                                              <p:pRg st="0" end="0"/>
                                            </p:txEl>
                                          </p:spTgt>
                                        </p:tgtEl>
                                        <p:attrNameLst>
                                          <p:attrName>style.visibility</p:attrName>
                                        </p:attrNameLst>
                                      </p:cBhvr>
                                      <p:to>
                                        <p:strVal val="visible"/>
                                      </p:to>
                                    </p:set>
                                    <p:animEffect transition="in" filter="wipe(left)">
                                      <p:cBhvr>
                                        <p:cTn id="64" dur="500"/>
                                        <p:tgtEl>
                                          <p:spTgt spid="47">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7">
                                            <p:txEl>
                                              <p:pRg st="1" end="1"/>
                                            </p:txEl>
                                          </p:spTgt>
                                        </p:tgtEl>
                                        <p:attrNameLst>
                                          <p:attrName>style.visibility</p:attrName>
                                        </p:attrNameLst>
                                      </p:cBhvr>
                                      <p:to>
                                        <p:strVal val="visible"/>
                                      </p:to>
                                    </p:set>
                                    <p:animEffect transition="in" filter="wipe(left)">
                                      <p:cBhvr>
                                        <p:cTn id="69" dur="500"/>
                                        <p:tgtEl>
                                          <p:spTgt spid="47">
                                            <p:txEl>
                                              <p:pRg st="1" end="1"/>
                                            </p:txEl>
                                          </p:spTgt>
                                        </p:tgtEl>
                                      </p:cBhvr>
                                    </p:animEffect>
                                  </p:childTnLst>
                                </p:cTn>
                              </p:par>
                            </p:childTnLst>
                          </p:cTn>
                        </p:par>
                        <p:par>
                          <p:cTn id="70" fill="hold">
                            <p:stCondLst>
                              <p:cond delay="500"/>
                            </p:stCondLst>
                            <p:childTnLst>
                              <p:par>
                                <p:cTn id="71" presetID="22" presetClass="entr" presetSubtype="1"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up)">
                                      <p:cBhvr>
                                        <p:cTn id="7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6" grpId="0"/>
      <p:bldP spid="31" grpId="0" animBg="1"/>
      <p:bldP spid="32" grpId="0" animBg="1"/>
      <p:bldP spid="36" grpId="0" animBg="1"/>
      <p:bldP spid="37" grpId="0"/>
      <p:bldP spid="38" grpId="0" animBg="1"/>
      <p:bldP spid="46" grpId="0" uiExpand="1" build="allAtOnce"/>
      <p:bldP spid="47" grpId="0" build="allAtOnce"/>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Эмиссионные явления</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3" name="Прямоугольник 22"/>
          <p:cNvSpPr/>
          <p:nvPr/>
        </p:nvSpPr>
        <p:spPr>
          <a:xfrm>
            <a:off x="611560" y="2852936"/>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Термоэлектронная эмиссия</a:t>
            </a:r>
          </a:p>
        </p:txBody>
      </p:sp>
      <p:sp>
        <p:nvSpPr>
          <p:cNvPr id="29" name="Прямоугольник 28"/>
          <p:cNvSpPr/>
          <p:nvPr/>
        </p:nvSpPr>
        <p:spPr>
          <a:xfrm>
            <a:off x="1331640" y="3573016"/>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Фотоэлектронная эмиссия</a:t>
            </a:r>
          </a:p>
        </p:txBody>
      </p:sp>
      <p:sp>
        <p:nvSpPr>
          <p:cNvPr id="30" name="Прямоугольник 29"/>
          <p:cNvSpPr/>
          <p:nvPr/>
        </p:nvSpPr>
        <p:spPr>
          <a:xfrm>
            <a:off x="2051720" y="4293096"/>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Вторичная электронная эмиссия</a:t>
            </a:r>
          </a:p>
        </p:txBody>
      </p:sp>
      <p:sp>
        <p:nvSpPr>
          <p:cNvPr id="31" name="Прямоугольник 30"/>
          <p:cNvSpPr/>
          <p:nvPr/>
        </p:nvSpPr>
        <p:spPr>
          <a:xfrm>
            <a:off x="2699792" y="5013176"/>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Автоэлектронная эмиссия</a:t>
            </a:r>
          </a:p>
        </p:txBody>
      </p:sp>
      <p:sp>
        <p:nvSpPr>
          <p:cNvPr id="32" name="Прямоугольник 31"/>
          <p:cNvSpPr/>
          <p:nvPr/>
        </p:nvSpPr>
        <p:spPr>
          <a:xfrm>
            <a:off x="6804248" y="5877272"/>
            <a:ext cx="2232248"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i="1" dirty="0">
                <a:solidFill>
                  <a:srgbClr val="002060"/>
                </a:solidFill>
                <a:latin typeface="Verdana" pitchFamily="34" charset="0"/>
              </a:rPr>
              <a:t>Будут рассмотрены позже</a:t>
            </a:r>
          </a:p>
        </p:txBody>
      </p:sp>
      <p:sp>
        <p:nvSpPr>
          <p:cNvPr id="33" name="Прямоугольник 32"/>
          <p:cNvSpPr/>
          <p:nvPr/>
        </p:nvSpPr>
        <p:spPr>
          <a:xfrm>
            <a:off x="611560" y="908720"/>
            <a:ext cx="2664296" cy="792088"/>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2000" b="1" dirty="0">
                <a:solidFill>
                  <a:srgbClr val="002060"/>
                </a:solidFill>
                <a:latin typeface="Verdana" pitchFamily="34" charset="0"/>
              </a:rPr>
              <a:t>Электронная эмиссия</a:t>
            </a:r>
          </a:p>
        </p:txBody>
      </p:sp>
      <p:sp>
        <p:nvSpPr>
          <p:cNvPr id="34" name="Прямоугольник 33"/>
          <p:cNvSpPr/>
          <p:nvPr/>
        </p:nvSpPr>
        <p:spPr>
          <a:xfrm>
            <a:off x="3419872" y="908720"/>
            <a:ext cx="5400600" cy="79208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явление испускания электронов </a:t>
            </a:r>
            <a:br>
              <a:rPr lang="ru-RU" sz="2000" b="1" dirty="0">
                <a:solidFill>
                  <a:srgbClr val="002060"/>
                </a:solidFill>
                <a:latin typeface="Verdana" pitchFamily="34" charset="0"/>
              </a:rPr>
            </a:br>
            <a:r>
              <a:rPr lang="ru-RU" sz="2000" b="1" dirty="0">
                <a:solidFill>
                  <a:srgbClr val="002060"/>
                </a:solidFill>
                <a:latin typeface="Verdana" pitchFamily="34" charset="0"/>
              </a:rPr>
              <a:t>с поверхности твердых тел</a:t>
            </a:r>
          </a:p>
        </p:txBody>
      </p:sp>
      <p:sp>
        <p:nvSpPr>
          <p:cNvPr id="35" name="Прямоугольник 34"/>
          <p:cNvSpPr/>
          <p:nvPr/>
        </p:nvSpPr>
        <p:spPr>
          <a:xfrm>
            <a:off x="539552" y="1844824"/>
            <a:ext cx="8208912"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Виды эмиссии в зависимости от способа </a:t>
            </a:r>
            <a:br>
              <a:rPr lang="ru-RU" sz="2000" b="1" dirty="0">
                <a:solidFill>
                  <a:srgbClr val="002060"/>
                </a:solidFill>
                <a:latin typeface="Verdana" pitchFamily="34" charset="0"/>
              </a:rPr>
            </a:br>
            <a:r>
              <a:rPr lang="ru-RU" sz="2000" b="1" dirty="0">
                <a:solidFill>
                  <a:srgbClr val="002060"/>
                </a:solidFill>
                <a:latin typeface="Verdana" pitchFamily="34" charset="0"/>
              </a:rPr>
              <a:t>сообщения электронам энергии: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9" grpId="0" animBg="1"/>
      <p:bldP spid="30" grpId="0" animBg="1"/>
      <p:bldP spid="31" grpId="0" animBg="1"/>
      <p:bldP spid="32" grpId="0"/>
      <p:bldP spid="33" grpId="0" animBg="1"/>
      <p:bldP spid="34" grpId="0" animBg="1"/>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Дополнительная информация</a:t>
            </a:r>
          </a:p>
        </p:txBody>
      </p:sp>
      <p:sp>
        <p:nvSpPr>
          <p:cNvPr id="3" name="Содержимое 2"/>
          <p:cNvSpPr>
            <a:spLocks noGrp="1"/>
          </p:cNvSpPr>
          <p:nvPr>
            <p:ph idx="1"/>
          </p:nvPr>
        </p:nvSpPr>
        <p:spPr>
          <a:xfrm>
            <a:off x="457200" y="836712"/>
            <a:ext cx="8686800" cy="4929411"/>
          </a:xfrm>
        </p:spPr>
        <p:txBody>
          <a:bodyPr>
            <a:noAutofit/>
          </a:bodyPr>
          <a:lstStyle/>
          <a:p>
            <a:r>
              <a:rPr lang="ru-RU" sz="2000" b="1" dirty="0">
                <a:solidFill>
                  <a:srgbClr val="002060"/>
                </a:solidFill>
                <a:latin typeface="Verdana" pitchFamily="34" charset="0"/>
              </a:rPr>
              <a:t>Андре-Мари Ампер</a:t>
            </a:r>
          </a:p>
          <a:p>
            <a:r>
              <a:rPr lang="ru-RU" sz="2000" b="1" dirty="0">
                <a:solidFill>
                  <a:srgbClr val="002060"/>
                </a:solidFill>
                <a:latin typeface="Verdana" pitchFamily="34" charset="0"/>
              </a:rPr>
              <a:t>Георг </a:t>
            </a:r>
            <a:r>
              <a:rPr lang="ru-RU" sz="2000" b="1" dirty="0" err="1">
                <a:solidFill>
                  <a:srgbClr val="002060"/>
                </a:solidFill>
                <a:latin typeface="Verdana" pitchFamily="34" charset="0"/>
              </a:rPr>
              <a:t>Симон</a:t>
            </a:r>
            <a:r>
              <a:rPr lang="ru-RU" sz="2000" b="1" dirty="0">
                <a:solidFill>
                  <a:srgbClr val="002060"/>
                </a:solidFill>
                <a:latin typeface="Verdana" pitchFamily="34" charset="0"/>
              </a:rPr>
              <a:t> Ом</a:t>
            </a:r>
          </a:p>
          <a:p>
            <a:r>
              <a:rPr lang="ru-RU" sz="2000" b="1" dirty="0">
                <a:solidFill>
                  <a:srgbClr val="002060"/>
                </a:solidFill>
                <a:latin typeface="Verdana" pitchFamily="34" charset="0"/>
              </a:rPr>
              <a:t>Густав Роберт Кирхгоф</a:t>
            </a:r>
          </a:p>
          <a:p>
            <a:r>
              <a:rPr lang="ru-RU" sz="2000" b="1" dirty="0">
                <a:solidFill>
                  <a:srgbClr val="002060"/>
                </a:solidFill>
                <a:latin typeface="Verdana" pitchFamily="34" charset="0"/>
              </a:rPr>
              <a:t>Джеймс Прескотт Джоуль</a:t>
            </a:r>
          </a:p>
          <a:p>
            <a:r>
              <a:rPr lang="ru-RU" sz="2000" b="1" dirty="0">
                <a:solidFill>
                  <a:srgbClr val="002060"/>
                </a:solidFill>
                <a:latin typeface="Verdana" pitchFamily="34" charset="0"/>
              </a:rPr>
              <a:t>Эмиль </a:t>
            </a:r>
            <a:r>
              <a:rPr lang="ru-RU" sz="2000" b="1" dirty="0" err="1">
                <a:solidFill>
                  <a:srgbClr val="002060"/>
                </a:solidFill>
                <a:latin typeface="Verdana" pitchFamily="34" charset="0"/>
              </a:rPr>
              <a:t>Христианович</a:t>
            </a:r>
            <a:r>
              <a:rPr lang="ru-RU" sz="2000" b="1" dirty="0">
                <a:solidFill>
                  <a:srgbClr val="002060"/>
                </a:solidFill>
                <a:latin typeface="Verdana" pitchFamily="34" charset="0"/>
              </a:rPr>
              <a:t> </a:t>
            </a:r>
            <a:r>
              <a:rPr lang="ru-RU" sz="2000" b="1" dirty="0" err="1">
                <a:solidFill>
                  <a:srgbClr val="002060"/>
                </a:solidFill>
                <a:latin typeface="Verdana" pitchFamily="34" charset="0"/>
              </a:rPr>
              <a:t>Ленц</a:t>
            </a:r>
            <a:endParaRPr lang="ru-RU" sz="2000" b="1" dirty="0">
              <a:solidFill>
                <a:srgbClr val="002060"/>
              </a:solidFill>
              <a:latin typeface="Verdana" pitchFamily="34" charset="0"/>
            </a:endParaRPr>
          </a:p>
          <a:p>
            <a:r>
              <a:rPr lang="ru-RU" sz="2000" b="1" dirty="0">
                <a:solidFill>
                  <a:srgbClr val="002060"/>
                </a:solidFill>
                <a:latin typeface="Verdana" pitchFamily="34" charset="0"/>
              </a:rPr>
              <a:t>сэр Джозеф Джон Томсон</a:t>
            </a:r>
          </a:p>
          <a:p>
            <a:r>
              <a:rPr lang="ru-RU" sz="2000" b="1" dirty="0" err="1">
                <a:solidFill>
                  <a:srgbClr val="002060"/>
                </a:solidFill>
                <a:latin typeface="Verdana" pitchFamily="34" charset="0"/>
              </a:rPr>
              <a:t>Хендрик</a:t>
            </a:r>
            <a:r>
              <a:rPr lang="ru-RU" sz="2000" b="1" dirty="0">
                <a:solidFill>
                  <a:srgbClr val="002060"/>
                </a:solidFill>
                <a:latin typeface="Verdana" pitchFamily="34" charset="0"/>
              </a:rPr>
              <a:t> Антон Лоренц</a:t>
            </a:r>
          </a:p>
          <a:p>
            <a:r>
              <a:rPr lang="ru-RU" sz="2000" b="1" dirty="0" err="1">
                <a:solidFill>
                  <a:srgbClr val="002060"/>
                </a:solidFill>
                <a:latin typeface="Verdana" pitchFamily="34" charset="0"/>
              </a:rPr>
              <a:t>Пауль</a:t>
            </a:r>
            <a:r>
              <a:rPr lang="ru-RU" sz="2000" b="1" dirty="0">
                <a:solidFill>
                  <a:srgbClr val="002060"/>
                </a:solidFill>
                <a:latin typeface="Verdana" pitchFamily="34" charset="0"/>
              </a:rPr>
              <a:t> Карл Людвиг </a:t>
            </a:r>
            <a:r>
              <a:rPr lang="ru-RU" sz="2000" b="1" dirty="0" err="1">
                <a:solidFill>
                  <a:srgbClr val="002060"/>
                </a:solidFill>
                <a:latin typeface="Verdana" pitchFamily="34" charset="0"/>
              </a:rPr>
              <a:t>Друдэ</a:t>
            </a:r>
            <a:endParaRPr lang="ru-RU" sz="2000" b="1" dirty="0">
              <a:solidFill>
                <a:srgbClr val="002060"/>
              </a:solidFill>
              <a:latin typeface="Verdana" pitchFamily="34" charset="0"/>
            </a:endParaRPr>
          </a:p>
          <a:p>
            <a:r>
              <a:rPr lang="ru-RU" sz="2000" b="1" dirty="0">
                <a:solidFill>
                  <a:srgbClr val="002060"/>
                </a:solidFill>
                <a:latin typeface="Verdana" pitchFamily="34" charset="0"/>
              </a:rPr>
              <a:t>Опыт </a:t>
            </a:r>
            <a:r>
              <a:rPr lang="ru-RU" sz="2000" b="1" dirty="0" err="1">
                <a:solidFill>
                  <a:srgbClr val="002060"/>
                </a:solidFill>
                <a:latin typeface="Verdana" pitchFamily="34" charset="0"/>
              </a:rPr>
              <a:t>К.Рикке</a:t>
            </a:r>
            <a:endParaRPr lang="ru-RU" sz="2000" b="1" dirty="0">
              <a:solidFill>
                <a:srgbClr val="002060"/>
              </a:solidFill>
              <a:latin typeface="Verdana" pitchFamily="34" charset="0"/>
            </a:endParaRPr>
          </a:p>
          <a:p>
            <a:r>
              <a:rPr lang="ru-RU" sz="2000" b="1" dirty="0">
                <a:solidFill>
                  <a:srgbClr val="002060"/>
                </a:solidFill>
                <a:latin typeface="Verdana" pitchFamily="34" charset="0"/>
              </a:rPr>
              <a:t>Носители тока в металле</a:t>
            </a:r>
          </a:p>
          <a:p>
            <a:r>
              <a:rPr lang="ru-RU" sz="2000" b="1" dirty="0">
                <a:solidFill>
                  <a:srgbClr val="002060"/>
                </a:solidFill>
                <a:latin typeface="Verdana" pitchFamily="34" charset="0"/>
              </a:rPr>
              <a:t>Физическая природа электропроводности</a:t>
            </a:r>
          </a:p>
          <a:p>
            <a:r>
              <a:rPr lang="ru-RU" sz="2000" b="1" dirty="0">
                <a:solidFill>
                  <a:srgbClr val="002060"/>
                </a:solidFill>
                <a:latin typeface="Verdana" pitchFamily="34" charset="0"/>
              </a:rPr>
              <a:t>Трудности классической теории электропроводности</a:t>
            </a:r>
          </a:p>
          <a:p>
            <a:r>
              <a:rPr lang="ru-RU" sz="2000" b="1" dirty="0">
                <a:solidFill>
                  <a:srgbClr val="002060"/>
                </a:solidFill>
                <a:latin typeface="Verdana" pitchFamily="34" charset="0"/>
              </a:rPr>
              <a:t>Сергей Анатольевич Богуславский</a:t>
            </a:r>
          </a:p>
          <a:p>
            <a:r>
              <a:rPr lang="ru-RU" sz="2000" b="1" dirty="0" err="1">
                <a:solidFill>
                  <a:srgbClr val="002060"/>
                </a:solidFill>
                <a:latin typeface="Verdana" pitchFamily="34" charset="0"/>
              </a:rPr>
              <a:t>Ирвинг</a:t>
            </a:r>
            <a:r>
              <a:rPr lang="ru-RU" sz="2000" b="1" dirty="0">
                <a:solidFill>
                  <a:srgbClr val="002060"/>
                </a:solidFill>
                <a:latin typeface="Verdana" pitchFamily="34" charset="0"/>
              </a:rPr>
              <a:t> </a:t>
            </a:r>
            <a:r>
              <a:rPr lang="ru-RU" sz="2000" b="1" dirty="0" err="1">
                <a:solidFill>
                  <a:srgbClr val="002060"/>
                </a:solidFill>
                <a:latin typeface="Verdana" pitchFamily="34" charset="0"/>
              </a:rPr>
              <a:t>Ленгмюр</a:t>
            </a:r>
            <a:endParaRPr lang="ru-RU" sz="2000" b="1" dirty="0">
              <a:solidFill>
                <a:srgbClr val="002060"/>
              </a:solidFill>
              <a:latin typeface="Verdana" pitchFamily="34" charset="0"/>
            </a:endParaRPr>
          </a:p>
          <a:p>
            <a:endParaRPr lang="ru-RU" sz="2000" b="1" dirty="0">
              <a:solidFill>
                <a:srgbClr val="002060"/>
              </a:solidFill>
              <a:latin typeface="Verdana" pitchFamily="34" charset="0"/>
            </a:endParaRP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Андре-Мари Ампер</a:t>
            </a:r>
          </a:p>
        </p:txBody>
      </p:sp>
      <p:sp>
        <p:nvSpPr>
          <p:cNvPr id="3" name="Содержимое 2"/>
          <p:cNvSpPr>
            <a:spLocks noGrp="1"/>
          </p:cNvSpPr>
          <p:nvPr>
            <p:ph idx="1"/>
          </p:nvPr>
        </p:nvSpPr>
        <p:spPr>
          <a:xfrm>
            <a:off x="-34802" y="764704"/>
            <a:ext cx="6964256" cy="6093296"/>
          </a:xfrm>
        </p:spPr>
        <p:txBody>
          <a:bodyPr>
            <a:noAutofit/>
          </a:bodyPr>
          <a:lstStyle/>
          <a:p>
            <a:pPr marL="269875" indent="-269875"/>
            <a:r>
              <a:rPr lang="ru-RU" sz="1400" b="1" dirty="0">
                <a:solidFill>
                  <a:srgbClr val="002060"/>
                </a:solidFill>
                <a:latin typeface="Verdana" pitchFamily="34" charset="0"/>
              </a:rPr>
              <a:t>знаменитый французский физик, математик и естествоиспытатель, член Парижской Академии наук, член многих академий наук, в частности иностранный почётный член Петербургской Академии наук (1830)</a:t>
            </a:r>
          </a:p>
          <a:p>
            <a:pPr marL="269875" indent="-269875"/>
            <a:r>
              <a:rPr lang="ru-RU" sz="1400" b="1" dirty="0">
                <a:solidFill>
                  <a:srgbClr val="002060"/>
                </a:solidFill>
                <a:latin typeface="Verdana" pitchFamily="34" charset="0"/>
              </a:rPr>
              <a:t>Джеймс Максвелл назвал Ампера «Ньютоном электричества»</a:t>
            </a:r>
          </a:p>
          <a:p>
            <a:pPr marL="269875" indent="-269875">
              <a:buNone/>
            </a:pPr>
            <a:r>
              <a:rPr lang="ru-RU" sz="1400" b="1" dirty="0">
                <a:solidFill>
                  <a:schemeClr val="accent2">
                    <a:lumMod val="50000"/>
                  </a:schemeClr>
                </a:solidFill>
                <a:latin typeface="Verdana" pitchFamily="34" charset="0"/>
              </a:rPr>
              <a:t>Основные физические работы в области электродинамики</a:t>
            </a:r>
          </a:p>
          <a:p>
            <a:pPr marL="269875" indent="-269875"/>
            <a:r>
              <a:rPr lang="ru-RU" sz="1400" b="1" dirty="0">
                <a:solidFill>
                  <a:srgbClr val="002060"/>
                </a:solidFill>
                <a:latin typeface="Verdana" pitchFamily="34" charset="0"/>
              </a:rPr>
              <a:t>1820 – установил правило для определения направления </a:t>
            </a:r>
            <a:r>
              <a:rPr lang="ru-RU" sz="1400" b="1" dirty="0">
                <a:solidFill>
                  <a:schemeClr val="accent2">
                    <a:lumMod val="50000"/>
                  </a:schemeClr>
                </a:solidFill>
                <a:latin typeface="Verdana" pitchFamily="34" charset="0"/>
              </a:rPr>
              <a:t>действия магнитного поля на магнитную стрелку</a:t>
            </a:r>
            <a:r>
              <a:rPr lang="ru-RU" sz="1400" b="1">
                <a:solidFill>
                  <a:srgbClr val="002060"/>
                </a:solidFill>
                <a:latin typeface="Verdana" pitchFamily="34" charset="0"/>
              </a:rPr>
              <a:t>, </a:t>
            </a:r>
            <a:br>
              <a:rPr lang="en-US" sz="1400" b="1">
                <a:solidFill>
                  <a:srgbClr val="002060"/>
                </a:solidFill>
                <a:latin typeface="Verdana" pitchFamily="34" charset="0"/>
              </a:rPr>
            </a:br>
            <a:r>
              <a:rPr lang="ru-RU" sz="1400" b="1">
                <a:solidFill>
                  <a:srgbClr val="002060"/>
                </a:solidFill>
                <a:latin typeface="Verdana" pitchFamily="34" charset="0"/>
              </a:rPr>
              <a:t>известное </a:t>
            </a:r>
            <a:r>
              <a:rPr lang="ru-RU" sz="1400" b="1" dirty="0">
                <a:solidFill>
                  <a:srgbClr val="002060"/>
                </a:solidFill>
                <a:latin typeface="Verdana" pitchFamily="34" charset="0"/>
              </a:rPr>
              <a:t>как </a:t>
            </a:r>
            <a:r>
              <a:rPr lang="ru-RU" sz="1400" b="1" dirty="0">
                <a:solidFill>
                  <a:schemeClr val="accent2">
                    <a:lumMod val="50000"/>
                  </a:schemeClr>
                </a:solidFill>
                <a:latin typeface="Verdana" pitchFamily="34" charset="0"/>
              </a:rPr>
              <a:t>правило Ампера</a:t>
            </a:r>
          </a:p>
          <a:p>
            <a:pPr marL="269875" indent="-269875"/>
            <a:r>
              <a:rPr lang="ru-RU" sz="1400" b="1" dirty="0">
                <a:solidFill>
                  <a:srgbClr val="002060"/>
                </a:solidFill>
                <a:latin typeface="Verdana" pitchFamily="34" charset="0"/>
              </a:rPr>
              <a:t>провёл множество опытов по исследованию взаимодействия между магнитом и электрическим током; для этих целей создал ряд приборов; обнаружил, что магнитное поле Земли влияет на движущиеся проводники с током. В том же году открыл взаимодействие между электрическими токами, сформулировал закон этого явления (</a:t>
            </a:r>
            <a:r>
              <a:rPr lang="ru-RU" sz="1400" b="1" dirty="0">
                <a:solidFill>
                  <a:schemeClr val="accent2">
                    <a:lumMod val="50000"/>
                  </a:schemeClr>
                </a:solidFill>
                <a:latin typeface="Verdana" pitchFamily="34" charset="0"/>
              </a:rPr>
              <a:t>закон Ампера</a:t>
            </a:r>
            <a:r>
              <a:rPr lang="ru-RU" sz="1400" b="1" dirty="0">
                <a:solidFill>
                  <a:srgbClr val="002060"/>
                </a:solidFill>
                <a:latin typeface="Verdana" pitchFamily="34" charset="0"/>
              </a:rPr>
              <a:t>), развил </a:t>
            </a:r>
            <a:r>
              <a:rPr lang="ru-RU" sz="1400" b="1" dirty="0">
                <a:solidFill>
                  <a:schemeClr val="accent2">
                    <a:lumMod val="50000"/>
                  </a:schemeClr>
                </a:solidFill>
                <a:latin typeface="Verdana" pitchFamily="34" charset="0"/>
              </a:rPr>
              <a:t>теорию магнетизма</a:t>
            </a:r>
            <a:r>
              <a:rPr lang="ru-RU" sz="1400" b="1" dirty="0">
                <a:solidFill>
                  <a:srgbClr val="002060"/>
                </a:solidFill>
                <a:latin typeface="Verdana" pitchFamily="34" charset="0"/>
              </a:rPr>
              <a:t>, предложил использовать ЭМ процессы для передачи сигналов</a:t>
            </a:r>
          </a:p>
          <a:p>
            <a:pPr marL="269875" indent="-269875"/>
            <a:r>
              <a:rPr lang="ru-RU" sz="1400" b="1" dirty="0">
                <a:solidFill>
                  <a:srgbClr val="002060"/>
                </a:solidFill>
                <a:latin typeface="Verdana" pitchFamily="34" charset="0"/>
              </a:rPr>
              <a:t>1822 – открыл </a:t>
            </a:r>
            <a:r>
              <a:rPr lang="ru-RU" sz="1400" b="1" dirty="0">
                <a:solidFill>
                  <a:schemeClr val="accent2">
                    <a:lumMod val="50000"/>
                  </a:schemeClr>
                </a:solidFill>
                <a:latin typeface="Verdana" pitchFamily="34" charset="0"/>
              </a:rPr>
              <a:t>магнитный эффект соленоида </a:t>
            </a:r>
            <a:r>
              <a:rPr lang="ru-RU" sz="1400" b="1">
                <a:solidFill>
                  <a:srgbClr val="002060"/>
                </a:solidFill>
                <a:latin typeface="Verdana" pitchFamily="34" charset="0"/>
              </a:rPr>
              <a:t>– </a:t>
            </a:r>
            <a:br>
              <a:rPr lang="ru-RU" sz="1400" b="1">
                <a:solidFill>
                  <a:srgbClr val="002060"/>
                </a:solidFill>
                <a:latin typeface="Verdana" pitchFamily="34" charset="0"/>
              </a:rPr>
            </a:br>
            <a:r>
              <a:rPr lang="ru-RU" sz="1400" b="1">
                <a:solidFill>
                  <a:srgbClr val="002060"/>
                </a:solidFill>
                <a:latin typeface="Verdana" pitchFamily="34" charset="0"/>
              </a:rPr>
              <a:t>идея </a:t>
            </a:r>
            <a:r>
              <a:rPr lang="ru-RU" sz="1400" b="1" dirty="0">
                <a:solidFill>
                  <a:srgbClr val="002060"/>
                </a:solidFill>
                <a:latin typeface="Verdana" pitchFamily="34" charset="0"/>
              </a:rPr>
              <a:t>эквивалентности соленоида постоянному магнит</a:t>
            </a:r>
          </a:p>
          <a:p>
            <a:pPr marL="269875" indent="-269875"/>
            <a:r>
              <a:rPr lang="ru-RU" sz="1400" b="1" dirty="0">
                <a:solidFill>
                  <a:srgbClr val="002060"/>
                </a:solidFill>
                <a:latin typeface="Verdana" pitchFamily="34" charset="0"/>
              </a:rPr>
              <a:t>1829 – </a:t>
            </a:r>
            <a:r>
              <a:rPr lang="ru-RU" sz="1400" b="1" dirty="0">
                <a:solidFill>
                  <a:schemeClr val="accent2">
                    <a:lumMod val="50000"/>
                  </a:schemeClr>
                </a:solidFill>
                <a:latin typeface="Verdana" pitchFamily="34" charset="0"/>
              </a:rPr>
              <a:t>изобрел коммутатор и электромагнитный телеграф</a:t>
            </a:r>
          </a:p>
          <a:p>
            <a:pPr marL="269875" indent="-269875"/>
            <a:r>
              <a:rPr lang="ru-RU" sz="1400" b="1" dirty="0">
                <a:solidFill>
                  <a:srgbClr val="002060"/>
                </a:solidFill>
                <a:latin typeface="Verdana" pitchFamily="34" charset="0"/>
              </a:rPr>
              <a:t>Ввел в научный оборот </a:t>
            </a:r>
            <a:r>
              <a:rPr lang="ru-RU" sz="1400" b="1">
                <a:solidFill>
                  <a:srgbClr val="002060"/>
                </a:solidFill>
                <a:latin typeface="Verdana" pitchFamily="34" charset="0"/>
              </a:rPr>
              <a:t>термины «</a:t>
            </a:r>
            <a:r>
              <a:rPr lang="ru-RU" sz="1400" b="1">
                <a:solidFill>
                  <a:schemeClr val="accent2">
                    <a:lumMod val="50000"/>
                  </a:schemeClr>
                </a:solidFill>
                <a:latin typeface="Verdana" pitchFamily="34" charset="0"/>
              </a:rPr>
              <a:t>кинематика</a:t>
            </a:r>
            <a:r>
              <a:rPr lang="ru-RU" sz="1400" b="1">
                <a:solidFill>
                  <a:srgbClr val="002060"/>
                </a:solidFill>
                <a:latin typeface="Verdana" pitchFamily="34" charset="0"/>
              </a:rPr>
              <a:t>» </a:t>
            </a:r>
            <a:br>
              <a:rPr lang="ru-RU" sz="1400" b="1">
                <a:solidFill>
                  <a:srgbClr val="002060"/>
                </a:solidFill>
                <a:latin typeface="Verdana" pitchFamily="34" charset="0"/>
              </a:rPr>
            </a:br>
            <a:r>
              <a:rPr lang="ru-RU" sz="1400" b="1">
                <a:solidFill>
                  <a:srgbClr val="002060"/>
                </a:solidFill>
                <a:latin typeface="Verdana" pitchFamily="34" charset="0"/>
              </a:rPr>
              <a:t>и </a:t>
            </a:r>
            <a:r>
              <a:rPr lang="ru-RU" sz="1400" b="1" dirty="0">
                <a:solidFill>
                  <a:srgbClr val="002060"/>
                </a:solidFill>
                <a:latin typeface="Verdana" pitchFamily="34" charset="0"/>
              </a:rPr>
              <a:t>«</a:t>
            </a:r>
            <a:r>
              <a:rPr lang="ru-RU" sz="1400" b="1" dirty="0">
                <a:solidFill>
                  <a:schemeClr val="accent2">
                    <a:lumMod val="50000"/>
                  </a:schemeClr>
                </a:solidFill>
                <a:latin typeface="Verdana" pitchFamily="34" charset="0"/>
              </a:rPr>
              <a:t>кибернетика</a:t>
            </a:r>
            <a:r>
              <a:rPr lang="ru-RU" sz="1400" b="1" dirty="0">
                <a:solidFill>
                  <a:srgbClr val="002060"/>
                </a:solidFill>
                <a:latin typeface="Verdana" pitchFamily="34" charset="0"/>
              </a:rPr>
              <a:t>» (1830</a:t>
            </a:r>
          </a:p>
          <a:p>
            <a:pPr marL="269875" indent="-269875"/>
            <a:r>
              <a:rPr lang="ru-RU" sz="1400" b="1" dirty="0">
                <a:solidFill>
                  <a:srgbClr val="002060"/>
                </a:solidFill>
                <a:latin typeface="Verdana" pitchFamily="34" charset="0"/>
              </a:rPr>
              <a:t>В честь учёного названа </a:t>
            </a:r>
            <a:r>
              <a:rPr lang="ru-RU" sz="1400" b="1" dirty="0">
                <a:solidFill>
                  <a:schemeClr val="accent2">
                    <a:lumMod val="50000"/>
                  </a:schemeClr>
                </a:solidFill>
                <a:latin typeface="Verdana" pitchFamily="34" charset="0"/>
              </a:rPr>
              <a:t>единица силы </a:t>
            </a:r>
            <a:r>
              <a:rPr lang="ru-RU" sz="1400" b="1">
                <a:solidFill>
                  <a:schemeClr val="accent2">
                    <a:lumMod val="50000"/>
                  </a:schemeClr>
                </a:solidFill>
                <a:latin typeface="Verdana" pitchFamily="34" charset="0"/>
              </a:rPr>
              <a:t>электрического тока</a:t>
            </a:r>
            <a:br>
              <a:rPr lang="ru-RU" sz="1400" b="1">
                <a:solidFill>
                  <a:schemeClr val="accent2">
                    <a:lumMod val="50000"/>
                  </a:schemeClr>
                </a:solidFill>
                <a:latin typeface="Verdana" pitchFamily="34" charset="0"/>
              </a:rPr>
            </a:br>
            <a:r>
              <a:rPr lang="ru-RU" sz="1400" b="1">
                <a:solidFill>
                  <a:srgbClr val="002060"/>
                </a:solidFill>
                <a:latin typeface="Verdana" pitchFamily="34" charset="0"/>
              </a:rPr>
              <a:t>и </a:t>
            </a:r>
            <a:r>
              <a:rPr lang="ru-RU" sz="1400" b="1" dirty="0">
                <a:solidFill>
                  <a:srgbClr val="002060"/>
                </a:solidFill>
                <a:latin typeface="Verdana" pitchFamily="34" charset="0"/>
              </a:rPr>
              <a:t>соответствующие </a:t>
            </a:r>
            <a:r>
              <a:rPr lang="ru-RU" sz="1400" b="1" dirty="0">
                <a:solidFill>
                  <a:schemeClr val="accent2">
                    <a:lumMod val="50000"/>
                  </a:schemeClr>
                </a:solidFill>
                <a:latin typeface="Verdana" pitchFamily="34" charset="0"/>
              </a:rPr>
              <a:t>измерительные приборы</a:t>
            </a:r>
          </a:p>
        </p:txBody>
      </p:sp>
      <p:sp>
        <p:nvSpPr>
          <p:cNvPr id="4" name="Стрелка влево 3">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297985" name="Picture 1"/>
          <p:cNvPicPr>
            <a:picLocks noChangeAspect="1" noChangeArrowheads="1"/>
          </p:cNvPicPr>
          <p:nvPr/>
        </p:nvPicPr>
        <p:blipFill>
          <a:blip r:embed="rId4" cstate="print"/>
          <a:srcRect/>
          <a:stretch>
            <a:fillRect/>
          </a:stretch>
        </p:blipFill>
        <p:spPr bwMode="auto">
          <a:xfrm>
            <a:off x="6804248" y="785794"/>
            <a:ext cx="2273083" cy="2523122"/>
          </a:xfrm>
          <a:prstGeom prst="rect">
            <a:avLst/>
          </a:prstGeom>
          <a:noFill/>
          <a:ln w="9525">
            <a:noFill/>
            <a:miter lim="800000"/>
            <a:headEnd/>
            <a:tailEnd/>
          </a:ln>
        </p:spPr>
      </p:pic>
      <p:sp>
        <p:nvSpPr>
          <p:cNvPr id="7" name="Прямоугольник 6"/>
          <p:cNvSpPr/>
          <p:nvPr/>
        </p:nvSpPr>
        <p:spPr>
          <a:xfrm>
            <a:off x="6795405" y="3308723"/>
            <a:ext cx="2340000" cy="86409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22 января 1775 – 10 июня 1836, Франция</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Георг </a:t>
            </a:r>
            <a:r>
              <a:rPr lang="ru-RU" dirty="0" err="1"/>
              <a:t>Симон</a:t>
            </a:r>
            <a:r>
              <a:rPr lang="ru-RU" dirty="0"/>
              <a:t> Ом</a:t>
            </a:r>
          </a:p>
        </p:txBody>
      </p:sp>
      <p:sp>
        <p:nvSpPr>
          <p:cNvPr id="3" name="Содержимое 2"/>
          <p:cNvSpPr>
            <a:spLocks noGrp="1"/>
          </p:cNvSpPr>
          <p:nvPr>
            <p:ph idx="1"/>
          </p:nvPr>
        </p:nvSpPr>
        <p:spPr>
          <a:xfrm>
            <a:off x="0" y="764704"/>
            <a:ext cx="6929454" cy="6093296"/>
          </a:xfrm>
        </p:spPr>
        <p:txBody>
          <a:bodyPr>
            <a:noAutofit/>
          </a:bodyPr>
          <a:lstStyle/>
          <a:p>
            <a:pPr marL="269875" indent="-269875"/>
            <a:r>
              <a:rPr lang="ru-RU" sz="1100" b="1" dirty="0">
                <a:solidFill>
                  <a:srgbClr val="002060"/>
                </a:solidFill>
                <a:latin typeface="Verdana" pitchFamily="34" charset="0"/>
              </a:rPr>
              <a:t>Наиболее известные работы Ома касались вопросов о прохождении электрического тока и привели к знаменитому «закону Ома», связывающему сопротивление цепи электрического тока, напряжение и силу тока. В первой его учёной работе («</a:t>
            </a:r>
            <a:r>
              <a:rPr lang="ru-RU" sz="1100" b="1" dirty="0" err="1">
                <a:solidFill>
                  <a:srgbClr val="002060"/>
                </a:solidFill>
                <a:latin typeface="Verdana" pitchFamily="34" charset="0"/>
              </a:rPr>
              <a:t>Vorläufige</a:t>
            </a:r>
            <a:r>
              <a:rPr lang="ru-RU" sz="1100" b="1" dirty="0">
                <a:solidFill>
                  <a:srgbClr val="002060"/>
                </a:solidFill>
                <a:latin typeface="Verdana" pitchFamily="34" charset="0"/>
              </a:rPr>
              <a:t> </a:t>
            </a:r>
            <a:r>
              <a:rPr lang="ru-RU" sz="1100" b="1" dirty="0" err="1">
                <a:solidFill>
                  <a:srgbClr val="002060"/>
                </a:solidFill>
                <a:latin typeface="Verdana" pitchFamily="34" charset="0"/>
              </a:rPr>
              <a:t>Anzeige</a:t>
            </a:r>
            <a:r>
              <a:rPr lang="ru-RU" sz="1100" b="1" dirty="0">
                <a:solidFill>
                  <a:srgbClr val="002060"/>
                </a:solidFill>
                <a:latin typeface="Verdana" pitchFamily="34" charset="0"/>
              </a:rPr>
              <a:t> </a:t>
            </a:r>
            <a:r>
              <a:rPr lang="ru-RU" sz="1100" b="1" dirty="0" err="1">
                <a:solidFill>
                  <a:srgbClr val="002060"/>
                </a:solidFill>
                <a:latin typeface="Verdana" pitchFamily="34" charset="0"/>
              </a:rPr>
              <a:t>des</a:t>
            </a:r>
            <a:r>
              <a:rPr lang="ru-RU" sz="1100" b="1" dirty="0">
                <a:solidFill>
                  <a:srgbClr val="002060"/>
                </a:solidFill>
                <a:latin typeface="Verdana" pitchFamily="34" charset="0"/>
              </a:rPr>
              <a:t> </a:t>
            </a:r>
            <a:r>
              <a:rPr lang="ru-RU" sz="1100" b="1" dirty="0" err="1">
                <a:solidFill>
                  <a:srgbClr val="002060"/>
                </a:solidFill>
                <a:latin typeface="Verdana" pitchFamily="34" charset="0"/>
              </a:rPr>
              <a:t>Gesetzes</a:t>
            </a:r>
            <a:r>
              <a:rPr lang="ru-RU" sz="1100" b="1" dirty="0">
                <a:solidFill>
                  <a:srgbClr val="002060"/>
                </a:solidFill>
                <a:latin typeface="Verdana" pitchFamily="34" charset="0"/>
              </a:rPr>
              <a:t>, </a:t>
            </a:r>
            <a:r>
              <a:rPr lang="ru-RU" sz="1100" b="1" dirty="0" err="1">
                <a:solidFill>
                  <a:srgbClr val="002060"/>
                </a:solidFill>
                <a:latin typeface="Verdana" pitchFamily="34" charset="0"/>
              </a:rPr>
              <a:t>nach</a:t>
            </a:r>
            <a:r>
              <a:rPr lang="ru-RU" sz="1100" b="1" dirty="0">
                <a:solidFill>
                  <a:srgbClr val="002060"/>
                </a:solidFill>
                <a:latin typeface="Verdana" pitchFamily="34" charset="0"/>
              </a:rPr>
              <a:t> </a:t>
            </a:r>
            <a:r>
              <a:rPr lang="ru-RU" sz="1100" b="1" dirty="0" err="1">
                <a:solidFill>
                  <a:srgbClr val="002060"/>
                </a:solidFill>
                <a:latin typeface="Verdana" pitchFamily="34" charset="0"/>
              </a:rPr>
              <a:t>welchem</a:t>
            </a:r>
            <a:r>
              <a:rPr lang="ru-RU" sz="1100" b="1" dirty="0">
                <a:solidFill>
                  <a:srgbClr val="002060"/>
                </a:solidFill>
                <a:latin typeface="Verdana" pitchFamily="34" charset="0"/>
              </a:rPr>
              <a:t> </a:t>
            </a:r>
            <a:r>
              <a:rPr lang="ru-RU" sz="1100" b="1" dirty="0" err="1">
                <a:solidFill>
                  <a:srgbClr val="002060"/>
                </a:solidFill>
                <a:latin typeface="Verdana" pitchFamily="34" charset="0"/>
              </a:rPr>
              <a:t>Metalle</a:t>
            </a:r>
            <a:r>
              <a:rPr lang="ru-RU" sz="1100" b="1" dirty="0">
                <a:solidFill>
                  <a:srgbClr val="002060"/>
                </a:solidFill>
                <a:latin typeface="Verdana" pitchFamily="34" charset="0"/>
              </a:rPr>
              <a:t> </a:t>
            </a:r>
            <a:r>
              <a:rPr lang="ru-RU" sz="1100" b="1" dirty="0" err="1">
                <a:solidFill>
                  <a:srgbClr val="002060"/>
                </a:solidFill>
                <a:latin typeface="Verdana" pitchFamily="34" charset="0"/>
              </a:rPr>
              <a:t>die</a:t>
            </a:r>
            <a:r>
              <a:rPr lang="ru-RU" sz="1100" b="1" dirty="0">
                <a:solidFill>
                  <a:srgbClr val="002060"/>
                </a:solidFill>
                <a:latin typeface="Verdana" pitchFamily="34" charset="0"/>
              </a:rPr>
              <a:t> </a:t>
            </a:r>
            <a:r>
              <a:rPr lang="ru-RU" sz="1100" b="1" dirty="0" err="1">
                <a:solidFill>
                  <a:srgbClr val="002060"/>
                </a:solidFill>
                <a:latin typeface="Verdana" pitchFamily="34" charset="0"/>
              </a:rPr>
              <a:t>Contactelectricitätleiten</a:t>
            </a:r>
            <a:r>
              <a:rPr lang="ru-RU" sz="1100" b="1" dirty="0">
                <a:solidFill>
                  <a:srgbClr val="002060"/>
                </a:solidFill>
                <a:latin typeface="Verdana" pitchFamily="34" charset="0"/>
              </a:rPr>
              <a:t>», 1825) Ом опытно исследует эти явления, но, по несовершенству приборов, приходит к ошибочному результату. В последующей работе («</a:t>
            </a:r>
            <a:r>
              <a:rPr lang="ru-RU" sz="1100" b="1" dirty="0" err="1">
                <a:solidFill>
                  <a:srgbClr val="002060"/>
                </a:solidFill>
                <a:latin typeface="Verdana" pitchFamily="34" charset="0"/>
              </a:rPr>
              <a:t>Bestimmung</a:t>
            </a:r>
            <a:r>
              <a:rPr lang="ru-RU" sz="1100" b="1" dirty="0">
                <a:solidFill>
                  <a:srgbClr val="002060"/>
                </a:solidFill>
                <a:latin typeface="Verdana" pitchFamily="34" charset="0"/>
              </a:rPr>
              <a:t> </a:t>
            </a:r>
            <a:r>
              <a:rPr lang="ru-RU" sz="1100" b="1" dirty="0" err="1">
                <a:solidFill>
                  <a:srgbClr val="002060"/>
                </a:solidFill>
                <a:latin typeface="Verdana" pitchFamily="34" charset="0"/>
              </a:rPr>
              <a:t>des</a:t>
            </a:r>
            <a:r>
              <a:rPr lang="ru-RU" sz="1100" b="1" dirty="0">
                <a:solidFill>
                  <a:srgbClr val="002060"/>
                </a:solidFill>
                <a:latin typeface="Verdana" pitchFamily="34" charset="0"/>
              </a:rPr>
              <a:t> </a:t>
            </a:r>
            <a:r>
              <a:rPr lang="ru-RU" sz="1100" b="1" dirty="0" err="1">
                <a:solidFill>
                  <a:srgbClr val="002060"/>
                </a:solidFill>
                <a:latin typeface="Verdana" pitchFamily="34" charset="0"/>
              </a:rPr>
              <a:t>Gesetzes</a:t>
            </a:r>
            <a:r>
              <a:rPr lang="ru-RU" sz="1100" b="1" dirty="0">
                <a:solidFill>
                  <a:srgbClr val="002060"/>
                </a:solidFill>
                <a:latin typeface="Verdana" pitchFamily="34" charset="0"/>
              </a:rPr>
              <a:t>, </a:t>
            </a:r>
            <a:r>
              <a:rPr lang="ru-RU" sz="1100" b="1" dirty="0" err="1">
                <a:solidFill>
                  <a:srgbClr val="002060"/>
                </a:solidFill>
                <a:latin typeface="Verdana" pitchFamily="34" charset="0"/>
              </a:rPr>
              <a:t>nach</a:t>
            </a:r>
            <a:r>
              <a:rPr lang="ru-RU" sz="1100" b="1" dirty="0">
                <a:solidFill>
                  <a:srgbClr val="002060"/>
                </a:solidFill>
                <a:latin typeface="Verdana" pitchFamily="34" charset="0"/>
              </a:rPr>
              <a:t> </a:t>
            </a:r>
            <a:r>
              <a:rPr lang="ru-RU" sz="1100" b="1" dirty="0" err="1">
                <a:solidFill>
                  <a:srgbClr val="002060"/>
                </a:solidFill>
                <a:latin typeface="Verdana" pitchFamily="34" charset="0"/>
              </a:rPr>
              <a:t>welchem</a:t>
            </a:r>
            <a:r>
              <a:rPr lang="ru-RU" sz="1100" b="1" dirty="0">
                <a:solidFill>
                  <a:srgbClr val="002060"/>
                </a:solidFill>
                <a:latin typeface="Verdana" pitchFamily="34" charset="0"/>
              </a:rPr>
              <a:t> </a:t>
            </a:r>
            <a:r>
              <a:rPr lang="ru-RU" sz="1100" b="1" dirty="0" err="1">
                <a:solidFill>
                  <a:srgbClr val="002060"/>
                </a:solidFill>
                <a:latin typeface="Verdana" pitchFamily="34" charset="0"/>
              </a:rPr>
              <a:t>Metalle</a:t>
            </a:r>
            <a:r>
              <a:rPr lang="ru-RU" sz="1100" b="1" dirty="0">
                <a:solidFill>
                  <a:srgbClr val="002060"/>
                </a:solidFill>
                <a:latin typeface="Verdana" pitchFamily="34" charset="0"/>
              </a:rPr>
              <a:t> </a:t>
            </a:r>
            <a:r>
              <a:rPr lang="ru-RU" sz="1100" b="1" dirty="0" err="1">
                <a:solidFill>
                  <a:srgbClr val="002060"/>
                </a:solidFill>
                <a:latin typeface="Verdana" pitchFamily="34" charset="0"/>
              </a:rPr>
              <a:t>die</a:t>
            </a:r>
            <a:r>
              <a:rPr lang="ru-RU" sz="1100" b="1" dirty="0">
                <a:solidFill>
                  <a:srgbClr val="002060"/>
                </a:solidFill>
                <a:latin typeface="Verdana" pitchFamily="34" charset="0"/>
              </a:rPr>
              <a:t> </a:t>
            </a:r>
            <a:r>
              <a:rPr lang="ru-RU" sz="1100" b="1" dirty="0" err="1">
                <a:solidFill>
                  <a:srgbClr val="002060"/>
                </a:solidFill>
                <a:latin typeface="Verdana" pitchFamily="34" charset="0"/>
              </a:rPr>
              <a:t>Contactelektricitätleiten</a:t>
            </a:r>
            <a:r>
              <a:rPr lang="ru-RU" sz="1100" b="1" dirty="0">
                <a:solidFill>
                  <a:srgbClr val="002060"/>
                </a:solidFill>
                <a:latin typeface="Verdana" pitchFamily="34" charset="0"/>
              </a:rPr>
              <a:t>», 1826) Ом формулирует свой знаменитый закон и затем все свои работы по этому вопросу объединяет в книге: «</a:t>
            </a:r>
            <a:r>
              <a:rPr lang="ru-RU" sz="1100" b="1" dirty="0" err="1">
                <a:solidFill>
                  <a:srgbClr val="002060"/>
                </a:solidFill>
                <a:latin typeface="Verdana" pitchFamily="34" charset="0"/>
              </a:rPr>
              <a:t>Die</a:t>
            </a:r>
            <a:r>
              <a:rPr lang="ru-RU" sz="1100" b="1" dirty="0">
                <a:solidFill>
                  <a:srgbClr val="002060"/>
                </a:solidFill>
                <a:latin typeface="Verdana" pitchFamily="34" charset="0"/>
              </a:rPr>
              <a:t> </a:t>
            </a:r>
            <a:r>
              <a:rPr lang="ru-RU" sz="1100" b="1" dirty="0" err="1">
                <a:solidFill>
                  <a:srgbClr val="002060"/>
                </a:solidFill>
                <a:latin typeface="Verdana" pitchFamily="34" charset="0"/>
              </a:rPr>
              <a:t>galvanische</a:t>
            </a:r>
            <a:r>
              <a:rPr lang="ru-RU" sz="1100" b="1" dirty="0">
                <a:solidFill>
                  <a:srgbClr val="002060"/>
                </a:solidFill>
                <a:latin typeface="Verdana" pitchFamily="34" charset="0"/>
              </a:rPr>
              <a:t> </a:t>
            </a:r>
            <a:r>
              <a:rPr lang="ru-RU" sz="1100" b="1" dirty="0" err="1">
                <a:solidFill>
                  <a:srgbClr val="002060"/>
                </a:solidFill>
                <a:latin typeface="Verdana" pitchFamily="34" charset="0"/>
              </a:rPr>
              <a:t>Kette</a:t>
            </a:r>
            <a:r>
              <a:rPr lang="ru-RU" sz="1100" b="1" dirty="0">
                <a:solidFill>
                  <a:srgbClr val="002060"/>
                </a:solidFill>
                <a:latin typeface="Verdana" pitchFamily="34" charset="0"/>
              </a:rPr>
              <a:t>, </a:t>
            </a:r>
            <a:r>
              <a:rPr lang="ru-RU" sz="1100" b="1" dirty="0" err="1">
                <a:solidFill>
                  <a:srgbClr val="002060"/>
                </a:solidFill>
                <a:latin typeface="Verdana" pitchFamily="34" charset="0"/>
              </a:rPr>
              <a:t>mathematisch</a:t>
            </a:r>
            <a:r>
              <a:rPr lang="ru-RU" sz="1100" b="1" dirty="0">
                <a:solidFill>
                  <a:srgbClr val="002060"/>
                </a:solidFill>
                <a:latin typeface="Verdana" pitchFamily="34" charset="0"/>
              </a:rPr>
              <a:t> </a:t>
            </a:r>
            <a:r>
              <a:rPr lang="ru-RU" sz="1100" b="1" dirty="0" err="1">
                <a:solidFill>
                  <a:srgbClr val="002060"/>
                </a:solidFill>
                <a:latin typeface="Verdana" pitchFamily="34" charset="0"/>
              </a:rPr>
              <a:t>bearbeitet</a:t>
            </a:r>
            <a:r>
              <a:rPr lang="ru-RU" sz="1100" b="1" dirty="0">
                <a:solidFill>
                  <a:srgbClr val="002060"/>
                </a:solidFill>
                <a:latin typeface="Verdana" pitchFamily="34" charset="0"/>
              </a:rPr>
              <a:t>» (Б., 1827; переиздано </a:t>
            </a:r>
            <a:r>
              <a:rPr lang="ru-RU" sz="1100" b="1" dirty="0" err="1">
                <a:solidFill>
                  <a:srgbClr val="002060"/>
                </a:solidFill>
                <a:latin typeface="Verdana" pitchFamily="34" charset="0"/>
              </a:rPr>
              <a:t>Мозером</a:t>
            </a:r>
            <a:r>
              <a:rPr lang="ru-RU" sz="1100" b="1" dirty="0">
                <a:solidFill>
                  <a:srgbClr val="002060"/>
                </a:solidFill>
                <a:latin typeface="Verdana" pitchFamily="34" charset="0"/>
              </a:rPr>
              <a:t> в Лейпциге, 1887; переведено на языки английский в 1841 г., итальянский в 1847 г. и французский в 1860 г.), в которой даёт и теоретический вывод своего закона, исходя из теории, аналогичной теории теплопроводности Фурье. Несмотря на важность этих работ они прошли незамеченными и были встречены даже враждебно, и лишь когда </a:t>
            </a:r>
            <a:r>
              <a:rPr lang="ru-RU" sz="1100" b="1" dirty="0" err="1">
                <a:solidFill>
                  <a:srgbClr val="002060"/>
                </a:solidFill>
                <a:latin typeface="Verdana" pitchFamily="34" charset="0"/>
              </a:rPr>
              <a:t>Пулье</a:t>
            </a:r>
            <a:r>
              <a:rPr lang="ru-RU" sz="1100" b="1" dirty="0">
                <a:solidFill>
                  <a:srgbClr val="002060"/>
                </a:solidFill>
                <a:latin typeface="Verdana" pitchFamily="34" charset="0"/>
              </a:rPr>
              <a:t> во Франции снова пришёл (1831-37), опытным путём, к тем же результатам, закон Ома был принят учёным миром, и Лондонское королевское общество на заседании 30 ноября 1841 г. наградило Ома медалью </a:t>
            </a:r>
            <a:r>
              <a:rPr lang="ru-RU" sz="1100" b="1" dirty="0" err="1">
                <a:solidFill>
                  <a:srgbClr val="002060"/>
                </a:solidFill>
                <a:latin typeface="Verdana" pitchFamily="34" charset="0"/>
              </a:rPr>
              <a:t>Копли</a:t>
            </a:r>
            <a:r>
              <a:rPr lang="ru-RU" sz="1100" b="1" dirty="0">
                <a:solidFill>
                  <a:srgbClr val="002060"/>
                </a:solidFill>
                <a:latin typeface="Verdana" pitchFamily="34" charset="0"/>
              </a:rPr>
              <a:t>.</a:t>
            </a:r>
          </a:p>
          <a:p>
            <a:pPr marL="269875" indent="-269875"/>
            <a:r>
              <a:rPr lang="ru-RU" sz="1100" b="1" dirty="0">
                <a:solidFill>
                  <a:srgbClr val="002060"/>
                </a:solidFill>
                <a:latin typeface="Verdana" pitchFamily="34" charset="0"/>
              </a:rPr>
              <a:t>Открытие Ома, давшее впервые возможность количественно рассмотреть явления электрического тока, имело и имеет огромное значение для науки; все теоретические (Гельмгольц) и опытные (</a:t>
            </a:r>
            <a:r>
              <a:rPr lang="ru-RU" sz="1100" b="1" dirty="0" err="1">
                <a:solidFill>
                  <a:srgbClr val="002060"/>
                </a:solidFill>
                <a:latin typeface="Verdana" pitchFamily="34" charset="0"/>
              </a:rPr>
              <a:t>Бетц</a:t>
            </a:r>
            <a:r>
              <a:rPr lang="ru-RU" sz="1100" b="1" dirty="0">
                <a:solidFill>
                  <a:srgbClr val="002060"/>
                </a:solidFill>
                <a:latin typeface="Verdana" pitchFamily="34" charset="0"/>
              </a:rPr>
              <a:t>, </a:t>
            </a:r>
            <a:r>
              <a:rPr lang="ru-RU" sz="1100" b="1" dirty="0" err="1">
                <a:solidFill>
                  <a:srgbClr val="002060"/>
                </a:solidFill>
                <a:latin typeface="Verdana" pitchFamily="34" charset="0"/>
              </a:rPr>
              <a:t>Кольрауш</a:t>
            </a:r>
            <a:r>
              <a:rPr lang="ru-RU" sz="1100" b="1" dirty="0">
                <a:solidFill>
                  <a:srgbClr val="002060"/>
                </a:solidFill>
                <a:latin typeface="Verdana" pitchFamily="34" charset="0"/>
              </a:rPr>
              <a:t>, комиссия британской ассоциации) проверки показали полную его точность; закон Ома есть истинный закон природы.</a:t>
            </a:r>
          </a:p>
          <a:p>
            <a:pPr marL="269875" indent="-269875"/>
            <a:r>
              <a:rPr lang="ru-RU" sz="1100" b="1" dirty="0">
                <a:solidFill>
                  <a:srgbClr val="002060"/>
                </a:solidFill>
                <a:latin typeface="Verdana" pitchFamily="34" charset="0"/>
              </a:rPr>
              <a:t>Дальнейшие работы Ома по электричеству касались вопросов униполярной проводимости (1830) и нагревания проводов током (1829). В 1839 г. последовал ряд работ по акустике, приведших к результатам большой важности. В статье «</a:t>
            </a:r>
            <a:r>
              <a:rPr lang="ru-RU" sz="1100" b="1" dirty="0" err="1">
                <a:solidFill>
                  <a:srgbClr val="002060"/>
                </a:solidFill>
                <a:latin typeface="Verdana" pitchFamily="34" charset="0"/>
              </a:rPr>
              <a:t>Ueber</a:t>
            </a:r>
            <a:r>
              <a:rPr lang="ru-RU" sz="1100" b="1" dirty="0">
                <a:solidFill>
                  <a:srgbClr val="002060"/>
                </a:solidFill>
                <a:latin typeface="Verdana" pitchFamily="34" charset="0"/>
              </a:rPr>
              <a:t> </a:t>
            </a:r>
            <a:r>
              <a:rPr lang="ru-RU" sz="1100" b="1" dirty="0" err="1">
                <a:solidFill>
                  <a:srgbClr val="002060"/>
                </a:solidFill>
                <a:latin typeface="Verdana" pitchFamily="34" charset="0"/>
              </a:rPr>
              <a:t>die</a:t>
            </a:r>
            <a:r>
              <a:rPr lang="ru-RU" sz="1100" b="1" dirty="0">
                <a:solidFill>
                  <a:srgbClr val="002060"/>
                </a:solidFill>
                <a:latin typeface="Verdana" pitchFamily="34" charset="0"/>
              </a:rPr>
              <a:t> </a:t>
            </a:r>
            <a:r>
              <a:rPr lang="ru-RU" sz="1100" b="1" dirty="0" err="1">
                <a:solidFill>
                  <a:srgbClr val="002060"/>
                </a:solidFill>
                <a:latin typeface="Verdana" pitchFamily="34" charset="0"/>
              </a:rPr>
              <a:t>Definition</a:t>
            </a:r>
            <a:r>
              <a:rPr lang="ru-RU" sz="1100" b="1" dirty="0">
                <a:solidFill>
                  <a:srgbClr val="002060"/>
                </a:solidFill>
                <a:latin typeface="Verdana" pitchFamily="34" charset="0"/>
              </a:rPr>
              <a:t> </a:t>
            </a:r>
            <a:r>
              <a:rPr lang="ru-RU" sz="1100" b="1" dirty="0" err="1">
                <a:solidFill>
                  <a:srgbClr val="002060"/>
                </a:solidFill>
                <a:latin typeface="Verdana" pitchFamily="34" charset="0"/>
              </a:rPr>
              <a:t>des</a:t>
            </a:r>
            <a:r>
              <a:rPr lang="ru-RU" sz="1100" b="1" dirty="0">
                <a:solidFill>
                  <a:srgbClr val="002060"/>
                </a:solidFill>
                <a:latin typeface="Verdana" pitchFamily="34" charset="0"/>
              </a:rPr>
              <a:t> </a:t>
            </a:r>
            <a:r>
              <a:rPr lang="ru-RU" sz="1100" b="1" dirty="0" err="1">
                <a:solidFill>
                  <a:srgbClr val="002060"/>
                </a:solidFill>
                <a:latin typeface="Verdana" pitchFamily="34" charset="0"/>
              </a:rPr>
              <a:t>Tones</a:t>
            </a:r>
            <a:r>
              <a:rPr lang="ru-RU" sz="1100" b="1" dirty="0">
                <a:solidFill>
                  <a:srgbClr val="002060"/>
                </a:solidFill>
                <a:latin typeface="Verdana" pitchFamily="34" charset="0"/>
              </a:rPr>
              <a:t> </a:t>
            </a:r>
            <a:r>
              <a:rPr lang="ru-RU" sz="1100" b="1" dirty="0" err="1">
                <a:solidFill>
                  <a:srgbClr val="002060"/>
                </a:solidFill>
                <a:latin typeface="Verdana" pitchFamily="34" charset="0"/>
              </a:rPr>
              <a:t>nebst</a:t>
            </a:r>
            <a:r>
              <a:rPr lang="ru-RU" sz="1100" b="1" dirty="0">
                <a:solidFill>
                  <a:srgbClr val="002060"/>
                </a:solidFill>
                <a:latin typeface="Verdana" pitchFamily="34" charset="0"/>
              </a:rPr>
              <a:t> </a:t>
            </a:r>
            <a:r>
              <a:rPr lang="ru-RU" sz="1100" b="1" dirty="0" err="1">
                <a:solidFill>
                  <a:srgbClr val="002060"/>
                </a:solidFill>
                <a:latin typeface="Verdana" pitchFamily="34" charset="0"/>
              </a:rPr>
              <a:t>daran</a:t>
            </a:r>
            <a:r>
              <a:rPr lang="ru-RU" sz="1100" b="1" dirty="0">
                <a:solidFill>
                  <a:srgbClr val="002060"/>
                </a:solidFill>
                <a:latin typeface="Verdana" pitchFamily="34" charset="0"/>
              </a:rPr>
              <a:t> </a:t>
            </a:r>
            <a:r>
              <a:rPr lang="ru-RU" sz="1100" b="1" dirty="0" err="1">
                <a:solidFill>
                  <a:srgbClr val="002060"/>
                </a:solidFill>
                <a:latin typeface="Verdana" pitchFamily="34" charset="0"/>
              </a:rPr>
              <a:t>geknüpfter</a:t>
            </a:r>
            <a:r>
              <a:rPr lang="ru-RU" sz="1100" b="1" dirty="0">
                <a:solidFill>
                  <a:srgbClr val="002060"/>
                </a:solidFill>
                <a:latin typeface="Verdana" pitchFamily="34" charset="0"/>
              </a:rPr>
              <a:t> </a:t>
            </a:r>
            <a:r>
              <a:rPr lang="ru-RU" sz="1100" b="1" dirty="0" err="1">
                <a:solidFill>
                  <a:srgbClr val="002060"/>
                </a:solidFill>
                <a:latin typeface="Verdana" pitchFamily="34" charset="0"/>
              </a:rPr>
              <a:t>Theorie</a:t>
            </a:r>
            <a:r>
              <a:rPr lang="ru-RU" sz="1100" b="1" dirty="0">
                <a:solidFill>
                  <a:srgbClr val="002060"/>
                </a:solidFill>
                <a:latin typeface="Verdana" pitchFamily="34" charset="0"/>
              </a:rPr>
              <a:t> </a:t>
            </a:r>
            <a:r>
              <a:rPr lang="ru-RU" sz="1100" b="1" dirty="0" err="1">
                <a:solidFill>
                  <a:srgbClr val="002060"/>
                </a:solidFill>
                <a:latin typeface="Verdana" pitchFamily="34" charset="0"/>
              </a:rPr>
              <a:t>der</a:t>
            </a:r>
            <a:r>
              <a:rPr lang="ru-RU" sz="1100" b="1" dirty="0">
                <a:solidFill>
                  <a:srgbClr val="002060"/>
                </a:solidFill>
                <a:latin typeface="Verdana" pitchFamily="34" charset="0"/>
              </a:rPr>
              <a:t> </a:t>
            </a:r>
            <a:r>
              <a:rPr lang="ru-RU" sz="1100" b="1" dirty="0" err="1">
                <a:solidFill>
                  <a:srgbClr val="002060"/>
                </a:solidFill>
                <a:latin typeface="Verdana" pitchFamily="34" charset="0"/>
              </a:rPr>
              <a:t>Sirene</a:t>
            </a:r>
            <a:r>
              <a:rPr lang="ru-RU" sz="1100" b="1" dirty="0">
                <a:solidFill>
                  <a:srgbClr val="002060"/>
                </a:solidFill>
                <a:latin typeface="Verdana" pitchFamily="34" charset="0"/>
              </a:rPr>
              <a:t> </a:t>
            </a:r>
            <a:r>
              <a:rPr lang="ru-RU" sz="1100" b="1" dirty="0" err="1">
                <a:solidFill>
                  <a:srgbClr val="002060"/>
                </a:solidFill>
                <a:latin typeface="Verdana" pitchFamily="34" charset="0"/>
              </a:rPr>
              <a:t>und</a:t>
            </a:r>
            <a:r>
              <a:rPr lang="ru-RU" sz="1100" b="1" dirty="0">
                <a:solidFill>
                  <a:srgbClr val="002060"/>
                </a:solidFill>
                <a:latin typeface="Verdana" pitchFamily="34" charset="0"/>
              </a:rPr>
              <a:t> </a:t>
            </a:r>
            <a:r>
              <a:rPr lang="ru-RU" sz="1100" b="1" dirty="0" err="1">
                <a:solidFill>
                  <a:srgbClr val="002060"/>
                </a:solidFill>
                <a:latin typeface="Verdana" pitchFamily="34" charset="0"/>
              </a:rPr>
              <a:t>ähnlicher</a:t>
            </a:r>
            <a:r>
              <a:rPr lang="ru-RU" sz="1100" b="1" dirty="0">
                <a:solidFill>
                  <a:srgbClr val="002060"/>
                </a:solidFill>
                <a:latin typeface="Verdana" pitchFamily="34" charset="0"/>
              </a:rPr>
              <a:t> </a:t>
            </a:r>
            <a:r>
              <a:rPr lang="ru-RU" sz="1100" b="1" dirty="0" err="1">
                <a:solidFill>
                  <a:srgbClr val="002060"/>
                </a:solidFill>
                <a:latin typeface="Verdana" pitchFamily="34" charset="0"/>
              </a:rPr>
              <a:t>tonbildender</a:t>
            </a:r>
            <a:r>
              <a:rPr lang="ru-RU" sz="1100" b="1" dirty="0">
                <a:solidFill>
                  <a:srgbClr val="002060"/>
                </a:solidFill>
                <a:latin typeface="Verdana" pitchFamily="34" charset="0"/>
              </a:rPr>
              <a:t> </a:t>
            </a:r>
            <a:r>
              <a:rPr lang="ru-RU" sz="1100" b="1" dirty="0" err="1">
                <a:solidFill>
                  <a:srgbClr val="002060"/>
                </a:solidFill>
                <a:latin typeface="Verdana" pitchFamily="34" charset="0"/>
              </a:rPr>
              <a:t>Vorrichtungen</a:t>
            </a:r>
            <a:r>
              <a:rPr lang="ru-RU" sz="1100" b="1" dirty="0">
                <a:solidFill>
                  <a:srgbClr val="002060"/>
                </a:solidFill>
                <a:latin typeface="Verdana" pitchFamily="34" charset="0"/>
              </a:rPr>
              <a:t>» (1843) высказан закон (тоже называемый «законом Ома»), что человеческое ухо познаёт лишь простые гармонические колебания, и что всякий сложный тон разлагается ухом на составные (по закону Фурье) и познается лишь как сумма их. И этот закон не был принят современниками Ома, и лишь Гельмгольц, через восемь лет после смерти Ома, доказал его полную справедливость.</a:t>
            </a:r>
          </a:p>
        </p:txBody>
      </p:sp>
      <p:sp>
        <p:nvSpPr>
          <p:cNvPr id="4" name="Стрелка влево 3">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Прямоугольник 6"/>
          <p:cNvSpPr/>
          <p:nvPr/>
        </p:nvSpPr>
        <p:spPr>
          <a:xfrm>
            <a:off x="6804000" y="4437112"/>
            <a:ext cx="2340000" cy="86409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16 марта 1787 – </a:t>
            </a:r>
            <a:br>
              <a:rPr lang="ru-RU" sz="1600" b="1" dirty="0">
                <a:solidFill>
                  <a:srgbClr val="002060"/>
                </a:solidFill>
                <a:latin typeface="Verdana" pitchFamily="34" charset="0"/>
              </a:rPr>
            </a:br>
            <a:r>
              <a:rPr lang="ru-RU" sz="1600" b="1" dirty="0">
                <a:solidFill>
                  <a:srgbClr val="002060"/>
                </a:solidFill>
                <a:latin typeface="Verdana" pitchFamily="34" charset="0"/>
              </a:rPr>
              <a:t>7 июля 1854, Германия</a:t>
            </a:r>
          </a:p>
        </p:txBody>
      </p:sp>
      <p:pic>
        <p:nvPicPr>
          <p:cNvPr id="334850" name="Picture 2"/>
          <p:cNvPicPr>
            <a:picLocks noChangeAspect="1" noChangeArrowheads="1"/>
          </p:cNvPicPr>
          <p:nvPr/>
        </p:nvPicPr>
        <p:blipFill>
          <a:blip r:embed="rId4" cstate="print"/>
          <a:srcRect/>
          <a:stretch>
            <a:fillRect/>
          </a:stretch>
        </p:blipFill>
        <p:spPr bwMode="auto">
          <a:xfrm>
            <a:off x="6804249" y="1628799"/>
            <a:ext cx="2339752" cy="2762049"/>
          </a:xfrm>
          <a:prstGeom prst="rect">
            <a:avLst/>
          </a:prstGeom>
          <a:noFill/>
          <a:ln w="9525">
            <a:noFill/>
            <a:miter lim="800000"/>
            <a:headEnd/>
            <a:tailEnd/>
          </a:ln>
        </p:spPr>
      </p:pic>
      <p:sp>
        <p:nvSpPr>
          <p:cNvPr id="9" name="Прямоугольник 8"/>
          <p:cNvSpPr/>
          <p:nvPr/>
        </p:nvSpPr>
        <p:spPr>
          <a:xfrm>
            <a:off x="6804000" y="1124744"/>
            <a:ext cx="2340000" cy="50405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solidFill>
                  <a:srgbClr val="002060"/>
                </a:solidFill>
                <a:latin typeface="Verdana" pitchFamily="34" charset="0"/>
              </a:rPr>
              <a:t>Georg</a:t>
            </a:r>
            <a:r>
              <a:rPr lang="ru-RU" sz="1600" b="1" dirty="0">
                <a:solidFill>
                  <a:srgbClr val="002060"/>
                </a:solidFill>
                <a:latin typeface="Verdana" pitchFamily="34" charset="0"/>
              </a:rPr>
              <a:t> </a:t>
            </a:r>
            <a:r>
              <a:rPr lang="ru-RU" sz="1600" b="1" dirty="0" err="1">
                <a:solidFill>
                  <a:srgbClr val="002060"/>
                </a:solidFill>
                <a:latin typeface="Verdana" pitchFamily="34" charset="0"/>
              </a:rPr>
              <a:t>Simon</a:t>
            </a:r>
            <a:r>
              <a:rPr lang="ru-RU" sz="1600" b="1" dirty="0">
                <a:solidFill>
                  <a:srgbClr val="002060"/>
                </a:solidFill>
                <a:latin typeface="Verdana" pitchFamily="34" charset="0"/>
              </a:rPr>
              <a:t> </a:t>
            </a:r>
            <a:r>
              <a:rPr lang="ru-RU" sz="1600" b="1" dirty="0" err="1">
                <a:solidFill>
                  <a:srgbClr val="002060"/>
                </a:solidFill>
                <a:latin typeface="Verdana" pitchFamily="34" charset="0"/>
              </a:rPr>
              <a:t>Ohm</a:t>
            </a:r>
            <a:endParaRPr lang="ru-RU" sz="1600" b="1" dirty="0">
              <a:solidFill>
                <a:srgbClr val="002060"/>
              </a:solidFill>
              <a:latin typeface="Verdana"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Густав Роберт Кирхгофф</a:t>
            </a:r>
          </a:p>
        </p:txBody>
      </p:sp>
      <p:sp>
        <p:nvSpPr>
          <p:cNvPr id="3" name="Содержимое 2"/>
          <p:cNvSpPr>
            <a:spLocks noGrp="1"/>
          </p:cNvSpPr>
          <p:nvPr>
            <p:ph idx="1"/>
          </p:nvPr>
        </p:nvSpPr>
        <p:spPr>
          <a:xfrm>
            <a:off x="467544" y="764704"/>
            <a:ext cx="6336704" cy="5832648"/>
          </a:xfrm>
        </p:spPr>
        <p:txBody>
          <a:bodyPr>
            <a:noAutofit/>
          </a:bodyPr>
          <a:lstStyle/>
          <a:p>
            <a:pPr marL="177800" indent="-177800">
              <a:spcBef>
                <a:spcPts val="1200"/>
              </a:spcBef>
              <a:buNone/>
            </a:pPr>
            <a:r>
              <a:rPr lang="ru-RU" sz="1400" b="1" dirty="0">
                <a:solidFill>
                  <a:srgbClr val="002060"/>
                </a:solidFill>
                <a:latin typeface="Verdana" pitchFamily="34" charset="0"/>
              </a:rPr>
              <a:t>Один из великих физиков XIX века</a:t>
            </a:r>
          </a:p>
          <a:p>
            <a:pPr marL="177800" indent="-177800">
              <a:spcBef>
                <a:spcPts val="1200"/>
              </a:spcBef>
              <a:buNone/>
            </a:pPr>
            <a:r>
              <a:rPr lang="ru-RU" sz="1400" b="1" dirty="0">
                <a:solidFill>
                  <a:srgbClr val="002060"/>
                </a:solidFill>
                <a:latin typeface="Verdana" pitchFamily="34" charset="0"/>
              </a:rPr>
              <a:t>Основная область работы – математическая физика </a:t>
            </a:r>
          </a:p>
          <a:p>
            <a:pPr marL="177800" indent="-177800">
              <a:spcBef>
                <a:spcPts val="1200"/>
              </a:spcBef>
              <a:buNone/>
            </a:pPr>
            <a:r>
              <a:rPr lang="ru-RU" sz="1400" b="1" dirty="0">
                <a:solidFill>
                  <a:srgbClr val="002060"/>
                </a:solidFill>
                <a:latin typeface="Verdana" pitchFamily="34" charset="0"/>
              </a:rPr>
              <a:t>Наиболее значимые работы </a:t>
            </a:r>
          </a:p>
          <a:p>
            <a:pPr marL="177800" indent="-177800"/>
            <a:r>
              <a:rPr lang="ru-RU" sz="1400" b="1" dirty="0">
                <a:solidFill>
                  <a:srgbClr val="002060"/>
                </a:solidFill>
                <a:latin typeface="Verdana" pitchFamily="34" charset="0"/>
              </a:rPr>
              <a:t>по электричеству:</a:t>
            </a:r>
          </a:p>
          <a:p>
            <a:pPr marL="577850" lvl="1" indent="-177800"/>
            <a:r>
              <a:rPr lang="ru-RU" sz="1400" b="1" dirty="0">
                <a:solidFill>
                  <a:srgbClr val="002060"/>
                </a:solidFill>
                <a:latin typeface="Verdana" pitchFamily="34" charset="0"/>
              </a:rPr>
              <a:t>о распространении электричества по пластинкам,</a:t>
            </a:r>
            <a:br>
              <a:rPr lang="ru-RU" sz="1400" b="1" dirty="0">
                <a:solidFill>
                  <a:srgbClr val="002060"/>
                </a:solidFill>
                <a:latin typeface="Verdana" pitchFamily="34" charset="0"/>
              </a:rPr>
            </a:br>
            <a:r>
              <a:rPr lang="ru-RU" sz="1400" b="1" dirty="0">
                <a:solidFill>
                  <a:srgbClr val="002060"/>
                </a:solidFill>
                <a:latin typeface="Verdana" pitchFamily="34" charset="0"/>
              </a:rPr>
              <a:t>о разряде конденсаторов</a:t>
            </a:r>
          </a:p>
          <a:p>
            <a:pPr marL="577850" lvl="1" indent="-177800"/>
            <a:r>
              <a:rPr lang="ru-RU" sz="1400" b="1" dirty="0">
                <a:solidFill>
                  <a:srgbClr val="002060"/>
                </a:solidFill>
                <a:latin typeface="Verdana" pitchFamily="34" charset="0"/>
              </a:rPr>
              <a:t>о распределении электричества на проводниках,</a:t>
            </a:r>
            <a:br>
              <a:rPr lang="ru-RU" sz="1400" b="1" dirty="0">
                <a:solidFill>
                  <a:srgbClr val="002060"/>
                </a:solidFill>
                <a:latin typeface="Verdana" pitchFamily="34" charset="0"/>
              </a:rPr>
            </a:br>
            <a:r>
              <a:rPr lang="ru-RU" sz="1400" b="1" dirty="0">
                <a:solidFill>
                  <a:srgbClr val="002060"/>
                </a:solidFill>
                <a:latin typeface="Verdana" pitchFamily="34" charset="0"/>
              </a:rPr>
              <a:t>о течении электричества по подводным кабелям, …</a:t>
            </a:r>
          </a:p>
          <a:p>
            <a:pPr marL="577850" lvl="1" indent="-177800"/>
            <a:r>
              <a:rPr lang="ru-RU" sz="1400" b="1" dirty="0">
                <a:solidFill>
                  <a:srgbClr val="002060"/>
                </a:solidFill>
                <a:latin typeface="Verdana" pitchFamily="34" charset="0"/>
              </a:rPr>
              <a:t>об индукции токов (1849) – описание способа определения электрического сопротивления проводников в абсолютной мере</a:t>
            </a:r>
          </a:p>
          <a:p>
            <a:pPr marL="577850" lvl="1" indent="-177800"/>
            <a:r>
              <a:rPr lang="ru-RU" sz="1400" b="1" dirty="0">
                <a:solidFill>
                  <a:srgbClr val="002060"/>
                </a:solidFill>
                <a:latin typeface="Verdana" pitchFamily="34" charset="0"/>
              </a:rPr>
              <a:t>об индуктированном магнетизме</a:t>
            </a:r>
          </a:p>
          <a:p>
            <a:pPr marL="577850" lvl="1" indent="-177800"/>
            <a:r>
              <a:rPr lang="ru-RU" sz="1400" b="1" dirty="0">
                <a:solidFill>
                  <a:srgbClr val="002060"/>
                </a:solidFill>
                <a:latin typeface="Verdana" pitchFamily="34" charset="0"/>
              </a:rPr>
              <a:t>по изменению формы тел под влиянием магнитных </a:t>
            </a:r>
            <a:br>
              <a:rPr lang="ru-RU" sz="1400" b="1" dirty="0">
                <a:solidFill>
                  <a:srgbClr val="002060"/>
                </a:solidFill>
                <a:latin typeface="Verdana" pitchFamily="34" charset="0"/>
              </a:rPr>
            </a:br>
            <a:r>
              <a:rPr lang="ru-RU" sz="1400" b="1" dirty="0">
                <a:solidFill>
                  <a:srgbClr val="002060"/>
                </a:solidFill>
                <a:latin typeface="Verdana" pitchFamily="34" charset="0"/>
              </a:rPr>
              <a:t>и электрических сил</a:t>
            </a:r>
          </a:p>
          <a:p>
            <a:pPr marL="177800" indent="-177800"/>
            <a:r>
              <a:rPr lang="ru-RU" sz="1400" b="1" dirty="0">
                <a:solidFill>
                  <a:srgbClr val="002060"/>
                </a:solidFill>
                <a:latin typeface="Verdana" pitchFamily="34" charset="0"/>
              </a:rPr>
              <a:t>по механике:</a:t>
            </a:r>
          </a:p>
          <a:p>
            <a:pPr marL="577850" lvl="1" indent="-177800"/>
            <a:r>
              <a:rPr lang="ru-RU" sz="1400" b="1" dirty="0">
                <a:solidFill>
                  <a:srgbClr val="002060"/>
                </a:solidFill>
                <a:latin typeface="Verdana" pitchFamily="34" charset="0"/>
              </a:rPr>
              <a:t>теория деформации, равновесия и движения упругих тел</a:t>
            </a:r>
          </a:p>
          <a:p>
            <a:pPr marL="177800" indent="-177800"/>
            <a:r>
              <a:rPr lang="ru-RU" sz="1400" b="1" dirty="0">
                <a:solidFill>
                  <a:srgbClr val="002060"/>
                </a:solidFill>
                <a:latin typeface="Verdana" pitchFamily="34" charset="0"/>
              </a:rPr>
              <a:t>по оптике (излучению)</a:t>
            </a:r>
          </a:p>
          <a:p>
            <a:pPr marL="577850" lvl="1" indent="-177800"/>
            <a:r>
              <a:rPr lang="ru-RU" sz="1400" b="1" dirty="0">
                <a:solidFill>
                  <a:srgbClr val="002060"/>
                </a:solidFill>
                <a:latin typeface="Verdana" pitchFamily="34" charset="0"/>
              </a:rPr>
              <a:t>его работы привели к открытию обращения линий спектра, к объяснению Фраунгоферовых линий </a:t>
            </a:r>
            <a:br>
              <a:rPr lang="ru-RU" sz="1400" b="1" dirty="0">
                <a:solidFill>
                  <a:srgbClr val="002060"/>
                </a:solidFill>
                <a:latin typeface="Verdana" pitchFamily="34" charset="0"/>
              </a:rPr>
            </a:br>
            <a:r>
              <a:rPr lang="ru-RU" sz="1400" b="1" dirty="0">
                <a:solidFill>
                  <a:srgbClr val="002060"/>
                </a:solidFill>
                <a:latin typeface="Verdana" pitchFamily="34" charset="0"/>
              </a:rPr>
              <a:t>и к созданию спектрального анализа</a:t>
            </a:r>
          </a:p>
          <a:p>
            <a:pPr marL="177800" indent="-177800"/>
            <a:r>
              <a:rPr lang="ru-RU" sz="1400" b="1" dirty="0">
                <a:solidFill>
                  <a:srgbClr val="002060"/>
                </a:solidFill>
                <a:latin typeface="Verdana" pitchFamily="34" charset="0"/>
              </a:rPr>
              <a:t>по термодинамике паров и растворов</a:t>
            </a:r>
          </a:p>
        </p:txBody>
      </p:sp>
      <p:pic>
        <p:nvPicPr>
          <p:cNvPr id="236547" name="Picture 3"/>
          <p:cNvPicPr>
            <a:picLocks noChangeAspect="1" noChangeArrowheads="1"/>
          </p:cNvPicPr>
          <p:nvPr/>
        </p:nvPicPr>
        <p:blipFill>
          <a:blip r:embed="rId3" cstate="print"/>
          <a:srcRect/>
          <a:stretch>
            <a:fillRect/>
          </a:stretch>
        </p:blipFill>
        <p:spPr bwMode="auto">
          <a:xfrm>
            <a:off x="6768504" y="976687"/>
            <a:ext cx="2340000" cy="3299400"/>
          </a:xfrm>
          <a:prstGeom prst="rect">
            <a:avLst/>
          </a:prstGeom>
          <a:noFill/>
          <a:ln w="9525">
            <a:noFill/>
            <a:miter lim="800000"/>
            <a:headEnd/>
            <a:tailEnd/>
          </a:ln>
        </p:spPr>
      </p:pic>
      <p:cxnSp>
        <p:nvCxnSpPr>
          <p:cNvPr id="7" name="Прямая соединительная линия 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8" name="Прямоугольник 7"/>
          <p:cNvSpPr/>
          <p:nvPr/>
        </p:nvSpPr>
        <p:spPr>
          <a:xfrm>
            <a:off x="6764232" y="4272121"/>
            <a:ext cx="2340000" cy="86409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12 марта 1824 – 17 октября 1887, Германия</a:t>
            </a:r>
          </a:p>
        </p:txBody>
      </p:sp>
      <p:sp>
        <p:nvSpPr>
          <p:cNvPr id="9" name="Прямоугольник 8"/>
          <p:cNvSpPr/>
          <p:nvPr/>
        </p:nvSpPr>
        <p:spPr>
          <a:xfrm>
            <a:off x="6624736" y="5445224"/>
            <a:ext cx="2627784" cy="108012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С 1862 года состоял </a:t>
            </a:r>
            <a:br>
              <a:rPr lang="ru-RU" sz="1600" b="1" dirty="0">
                <a:solidFill>
                  <a:srgbClr val="002060"/>
                </a:solidFill>
              </a:rPr>
            </a:br>
            <a:r>
              <a:rPr lang="ru-RU" sz="1600" b="1" dirty="0">
                <a:solidFill>
                  <a:srgbClr val="002060"/>
                </a:solidFill>
              </a:rPr>
              <a:t>членом-корреспондентом Санкт-Петербургской </a:t>
            </a:r>
            <a:br>
              <a:rPr lang="ru-RU" sz="1600" b="1" dirty="0">
                <a:solidFill>
                  <a:srgbClr val="002060"/>
                </a:solidFill>
              </a:rPr>
            </a:br>
            <a:r>
              <a:rPr lang="ru-RU" sz="1600" b="1" dirty="0">
                <a:solidFill>
                  <a:srgbClr val="002060"/>
                </a:solidFill>
              </a:rPr>
              <a:t>академии наук</a:t>
            </a:r>
          </a:p>
        </p:txBody>
      </p:sp>
      <p:sp>
        <p:nvSpPr>
          <p:cNvPr id="10" name="Стрелка влево 9">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Джеймс Прескотт Джоуль</a:t>
            </a:r>
          </a:p>
        </p:txBody>
      </p:sp>
      <p:sp>
        <p:nvSpPr>
          <p:cNvPr id="3" name="Содержимое 2"/>
          <p:cNvSpPr>
            <a:spLocks noGrp="1"/>
          </p:cNvSpPr>
          <p:nvPr>
            <p:ph idx="1"/>
          </p:nvPr>
        </p:nvSpPr>
        <p:spPr>
          <a:xfrm>
            <a:off x="251520" y="764704"/>
            <a:ext cx="6408712" cy="6021288"/>
          </a:xfrm>
        </p:spPr>
        <p:txBody>
          <a:bodyPr>
            <a:noAutofit/>
          </a:bodyPr>
          <a:lstStyle/>
          <a:p>
            <a:pPr marL="177800" indent="-177800"/>
            <a:r>
              <a:rPr lang="ru-RU" sz="1800" b="1" dirty="0">
                <a:solidFill>
                  <a:srgbClr val="002060"/>
                </a:solidFill>
              </a:rPr>
              <a:t>В честь Джоуля названа единица измерения энергии</a:t>
            </a:r>
          </a:p>
          <a:p>
            <a:pPr marL="177800" indent="-177800"/>
            <a:r>
              <a:rPr lang="ru-RU" sz="1800" b="1" dirty="0">
                <a:solidFill>
                  <a:srgbClr val="002060"/>
                </a:solidFill>
              </a:rPr>
              <a:t>Работал с лордом Кельвином над абсолютной шкалой температуры</a:t>
            </a:r>
          </a:p>
          <a:p>
            <a:pPr marL="177800" indent="-177800"/>
            <a:r>
              <a:rPr lang="ru-RU" sz="1800" b="1" dirty="0">
                <a:solidFill>
                  <a:srgbClr val="002060"/>
                </a:solidFill>
              </a:rPr>
              <a:t>1843 – зависимость между работой и количеством произведённого ею тепла— механический эквивалент тепла – привело к теории сохранения энергии, что в свою очередь привело к разработке первого закона термодинамики</a:t>
            </a:r>
          </a:p>
          <a:p>
            <a:pPr marL="177800" indent="-177800"/>
            <a:r>
              <a:rPr lang="ru-RU" sz="1800" b="1" dirty="0">
                <a:solidFill>
                  <a:srgbClr val="002060"/>
                </a:solidFill>
              </a:rPr>
              <a:t>1841 – закон Джоуля–Ленца – тепловое действие тока: зависимость между силой тока и выделенным этим током </a:t>
            </a:r>
            <a:br>
              <a:rPr lang="ru-RU" sz="1800" b="1" dirty="0">
                <a:solidFill>
                  <a:srgbClr val="002060"/>
                </a:solidFill>
              </a:rPr>
            </a:br>
            <a:r>
              <a:rPr lang="ru-RU" sz="1800" b="1" dirty="0">
                <a:solidFill>
                  <a:srgbClr val="002060"/>
                </a:solidFill>
              </a:rPr>
              <a:t>в проводнике теплом</a:t>
            </a:r>
          </a:p>
          <a:p>
            <a:pPr marL="177800" indent="-177800"/>
            <a:r>
              <a:rPr lang="ru-RU" sz="1800" b="1" dirty="0">
                <a:solidFill>
                  <a:srgbClr val="002060"/>
                </a:solidFill>
              </a:rPr>
              <a:t>Был членом Лондонского королевского общества </a:t>
            </a:r>
            <a:br>
              <a:rPr lang="ru-RU" sz="1800" b="1" dirty="0">
                <a:solidFill>
                  <a:srgbClr val="002060"/>
                </a:solidFill>
              </a:rPr>
            </a:br>
            <a:r>
              <a:rPr lang="ru-RU" sz="1800" b="1" dirty="0">
                <a:solidFill>
                  <a:srgbClr val="002060"/>
                </a:solidFill>
              </a:rPr>
              <a:t>и доктором права </a:t>
            </a:r>
            <a:r>
              <a:rPr lang="ru-RU" sz="1800" b="1" dirty="0" err="1">
                <a:solidFill>
                  <a:srgbClr val="002060"/>
                </a:solidFill>
              </a:rPr>
              <a:t>Эдинбургского</a:t>
            </a:r>
            <a:r>
              <a:rPr lang="ru-RU" sz="1800" b="1" dirty="0">
                <a:solidFill>
                  <a:srgbClr val="002060"/>
                </a:solidFill>
              </a:rPr>
              <a:t> (1871) и Лейденского (1875) университетов</a:t>
            </a:r>
          </a:p>
          <a:p>
            <a:pPr marL="177800" indent="-177800"/>
            <a:r>
              <a:rPr lang="ru-RU" sz="1800" b="1" dirty="0">
                <a:solidFill>
                  <a:srgbClr val="002060"/>
                </a:solidFill>
              </a:rPr>
              <a:t>Награждён 2 медалями Королевского общества</a:t>
            </a:r>
          </a:p>
          <a:p>
            <a:pPr marL="177800" indent="-177800"/>
            <a:r>
              <a:rPr lang="ru-RU" sz="1800" b="1" dirty="0">
                <a:solidFill>
                  <a:srgbClr val="002060"/>
                </a:solidFill>
              </a:rPr>
              <a:t>В 1872 и 1877 – президент Британской ассоциации </a:t>
            </a:r>
            <a:br>
              <a:rPr lang="ru-RU" sz="1800" b="1" dirty="0">
                <a:solidFill>
                  <a:srgbClr val="002060"/>
                </a:solidFill>
              </a:rPr>
            </a:br>
            <a:r>
              <a:rPr lang="ru-RU" sz="1800" b="1" dirty="0">
                <a:solidFill>
                  <a:srgbClr val="002060"/>
                </a:solidFill>
              </a:rPr>
              <a:t>по распространению научных знаний</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235522" name="Picture 2"/>
          <p:cNvPicPr>
            <a:picLocks noChangeAspect="1" noChangeArrowheads="1"/>
          </p:cNvPicPr>
          <p:nvPr/>
        </p:nvPicPr>
        <p:blipFill>
          <a:blip r:embed="rId3" cstate="print"/>
          <a:srcRect/>
          <a:stretch>
            <a:fillRect/>
          </a:stretch>
        </p:blipFill>
        <p:spPr bwMode="auto">
          <a:xfrm>
            <a:off x="6592032" y="1268760"/>
            <a:ext cx="2357321" cy="3118093"/>
          </a:xfrm>
          <a:prstGeom prst="rect">
            <a:avLst/>
          </a:prstGeom>
          <a:noFill/>
          <a:ln w="9525">
            <a:noFill/>
            <a:miter lim="800000"/>
            <a:headEnd/>
            <a:tailEnd/>
          </a:ln>
        </p:spPr>
      </p:pic>
      <p:sp>
        <p:nvSpPr>
          <p:cNvPr id="6" name="Прямоугольник 5"/>
          <p:cNvSpPr/>
          <p:nvPr/>
        </p:nvSpPr>
        <p:spPr>
          <a:xfrm>
            <a:off x="6588224" y="4386853"/>
            <a:ext cx="2340000" cy="72008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2060"/>
                </a:solidFill>
                <a:latin typeface="Verdana" pitchFamily="34" charset="0"/>
              </a:rPr>
              <a:t>24 декабря 1818 – 11 октябрь 1889, Англия</a:t>
            </a:r>
          </a:p>
        </p:txBody>
      </p:sp>
      <p:sp>
        <p:nvSpPr>
          <p:cNvPr id="7" name="Стрелка влево 6">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Эмиль </a:t>
            </a:r>
            <a:r>
              <a:rPr lang="ru-RU" dirty="0" err="1"/>
              <a:t>Христианович</a:t>
            </a:r>
            <a:r>
              <a:rPr lang="ru-RU" dirty="0"/>
              <a:t> </a:t>
            </a:r>
            <a:r>
              <a:rPr lang="ru-RU" dirty="0" err="1"/>
              <a:t>Ленц</a:t>
            </a:r>
            <a:endParaRPr lang="ru-RU" dirty="0"/>
          </a:p>
        </p:txBody>
      </p:sp>
      <p:sp>
        <p:nvSpPr>
          <p:cNvPr id="3" name="Содержимое 2"/>
          <p:cNvSpPr>
            <a:spLocks noGrp="1"/>
          </p:cNvSpPr>
          <p:nvPr>
            <p:ph idx="1"/>
          </p:nvPr>
        </p:nvSpPr>
        <p:spPr>
          <a:xfrm>
            <a:off x="395536" y="1268760"/>
            <a:ext cx="6048672" cy="5616624"/>
          </a:xfrm>
        </p:spPr>
        <p:txBody>
          <a:bodyPr>
            <a:noAutofit/>
          </a:bodyPr>
          <a:lstStyle/>
          <a:p>
            <a:pPr marL="177800" indent="-177800"/>
            <a:r>
              <a:rPr lang="ru-RU" sz="1200" b="1" dirty="0">
                <a:solidFill>
                  <a:srgbClr val="002060"/>
                </a:solidFill>
                <a:latin typeface="Verdana" pitchFamily="34" charset="0"/>
              </a:rPr>
              <a:t>1823-1826 – физик в кругосветном путешествии </a:t>
            </a:r>
            <a:r>
              <a:rPr lang="ru-RU" sz="1200" b="1" dirty="0" err="1">
                <a:solidFill>
                  <a:srgbClr val="002060"/>
                </a:solidFill>
                <a:latin typeface="Verdana" pitchFamily="34" charset="0"/>
              </a:rPr>
              <a:t>Коцебу</a:t>
            </a:r>
            <a:endParaRPr lang="ru-RU" sz="1200" b="1" dirty="0">
              <a:solidFill>
                <a:srgbClr val="002060"/>
              </a:solidFill>
              <a:latin typeface="Verdana" pitchFamily="34" charset="0"/>
            </a:endParaRPr>
          </a:p>
          <a:p>
            <a:pPr marL="177800" indent="-177800"/>
            <a:r>
              <a:rPr lang="ru-RU" sz="1200" b="1" dirty="0">
                <a:solidFill>
                  <a:srgbClr val="002060"/>
                </a:solidFill>
                <a:latin typeface="Verdana" pitchFamily="34" charset="0"/>
              </a:rPr>
              <a:t>1829 – принимал участие в первой экспедиции на Эльбрус </a:t>
            </a:r>
            <a:br>
              <a:rPr lang="ru-RU" sz="1200" b="1" dirty="0">
                <a:solidFill>
                  <a:srgbClr val="002060"/>
                </a:solidFill>
                <a:latin typeface="Verdana" pitchFamily="34" charset="0"/>
              </a:rPr>
            </a:br>
            <a:r>
              <a:rPr lang="ru-RU" sz="1200" b="1" dirty="0">
                <a:solidFill>
                  <a:srgbClr val="002060"/>
                </a:solidFill>
                <a:latin typeface="Verdana" pitchFamily="34" charset="0"/>
              </a:rPr>
              <a:t>под руководством генерала </a:t>
            </a:r>
            <a:r>
              <a:rPr lang="ru-RU" sz="1200" b="1" dirty="0" err="1">
                <a:solidFill>
                  <a:srgbClr val="002060"/>
                </a:solidFill>
                <a:latin typeface="Verdana" pitchFamily="34" charset="0"/>
              </a:rPr>
              <a:t>Эмануэля</a:t>
            </a:r>
            <a:endParaRPr lang="ru-RU" sz="1200" b="1" dirty="0">
              <a:solidFill>
                <a:srgbClr val="002060"/>
              </a:solidFill>
              <a:latin typeface="Verdana" pitchFamily="34" charset="0"/>
            </a:endParaRPr>
          </a:p>
          <a:p>
            <a:pPr marL="177800" indent="-177800"/>
            <a:r>
              <a:rPr lang="ru-RU" sz="1200" b="1" dirty="0">
                <a:solidFill>
                  <a:srgbClr val="002060"/>
                </a:solidFill>
                <a:latin typeface="Verdana" pitchFamily="34" charset="0"/>
              </a:rPr>
              <a:t>1834 – академик Санкт-Петербургской академии наук</a:t>
            </a:r>
          </a:p>
          <a:p>
            <a:pPr marL="177800" indent="-177800"/>
            <a:r>
              <a:rPr lang="ru-RU" sz="1200" b="1" dirty="0">
                <a:solidFill>
                  <a:srgbClr val="002060"/>
                </a:solidFill>
                <a:latin typeface="Verdana" pitchFamily="34" charset="0"/>
              </a:rPr>
              <a:t>Ректор СПб университета</a:t>
            </a:r>
          </a:p>
          <a:p>
            <a:pPr marL="177800" indent="-177800"/>
            <a:r>
              <a:rPr lang="ru-RU" sz="1200" b="1" dirty="0">
                <a:solidFill>
                  <a:srgbClr val="002060"/>
                </a:solidFill>
                <a:latin typeface="Verdana" pitchFamily="34" charset="0"/>
              </a:rPr>
              <a:t>1830—1831 – преподаватель Немецкой школы Святого Петра, Главного педагогического института и в Михайловском артиллерийском училище. Лекции его по физике и физической географии отличались замечательной ясностью и строгой систематичностью. </a:t>
            </a:r>
          </a:p>
          <a:p>
            <a:pPr marL="177800" indent="-177800"/>
            <a:r>
              <a:rPr lang="ru-RU" sz="1200" b="1" dirty="0">
                <a:solidFill>
                  <a:srgbClr val="002060"/>
                </a:solidFill>
                <a:latin typeface="Verdana" pitchFamily="34" charset="0"/>
              </a:rPr>
              <a:t>Опубликовал руководства физики (для гимназии) и физической географии</a:t>
            </a:r>
          </a:p>
          <a:p>
            <a:pPr marL="177800" indent="-177800"/>
            <a:endParaRPr lang="ru-RU" sz="1200" b="1" dirty="0">
              <a:solidFill>
                <a:srgbClr val="002060"/>
              </a:solidFill>
              <a:latin typeface="Verdana" pitchFamily="34" charset="0"/>
            </a:endParaRPr>
          </a:p>
          <a:p>
            <a:pPr marL="177800" indent="-177800">
              <a:buNone/>
            </a:pPr>
            <a:r>
              <a:rPr lang="ru-RU" sz="1200" b="1" dirty="0">
                <a:solidFill>
                  <a:srgbClr val="002060"/>
                </a:solidFill>
                <a:latin typeface="Verdana" pitchFamily="34" charset="0"/>
              </a:rPr>
              <a:t>Область научных интересов</a:t>
            </a:r>
          </a:p>
          <a:p>
            <a:pPr marL="177800" indent="-177800"/>
            <a:r>
              <a:rPr lang="ru-RU" sz="1200" b="1" dirty="0">
                <a:solidFill>
                  <a:srgbClr val="002060"/>
                </a:solidFill>
                <a:latin typeface="Verdana" pitchFamily="34" charset="0"/>
              </a:rPr>
              <a:t>по физической географии – о температуре и солености моря, об изменчивости уровня Каспийского моря, о барометрическом измерении высот, об измерении магнитного наклонения и напряженности земного магнетизма и др.</a:t>
            </a:r>
          </a:p>
          <a:p>
            <a:pPr marL="177800" indent="-177800"/>
            <a:r>
              <a:rPr lang="ru-RU" sz="1200" b="1" dirty="0">
                <a:solidFill>
                  <a:srgbClr val="002060"/>
                </a:solidFill>
                <a:latin typeface="Verdana" pitchFamily="34" charset="0"/>
              </a:rPr>
              <a:t>но главное – работы по электромагнетизму: </a:t>
            </a:r>
          </a:p>
          <a:p>
            <a:pPr marL="577850" lvl="1" indent="-177800"/>
            <a:r>
              <a:rPr lang="ru-RU" sz="1200" b="1" dirty="0">
                <a:solidFill>
                  <a:srgbClr val="002060"/>
                </a:solidFill>
                <a:latin typeface="Verdana" pitchFamily="34" charset="0"/>
              </a:rPr>
              <a:t>1834 – </a:t>
            </a:r>
            <a:r>
              <a:rPr lang="ru-RU" sz="1200" b="1" dirty="0">
                <a:solidFill>
                  <a:schemeClr val="accent2">
                    <a:lumMod val="50000"/>
                  </a:schemeClr>
                </a:solidFill>
                <a:latin typeface="Verdana" pitchFamily="34" charset="0"/>
              </a:rPr>
              <a:t>закон индукции </a:t>
            </a:r>
            <a:r>
              <a:rPr lang="ru-RU" sz="1200" b="1" dirty="0">
                <a:solidFill>
                  <a:srgbClr val="002060"/>
                </a:solidFill>
                <a:latin typeface="Verdana" pitchFamily="34" charset="0"/>
              </a:rPr>
              <a:t>(«Правило Ленца») – направление индукционного тока всегда таково, что он препятствует тому направлению, которым он вызывается</a:t>
            </a:r>
          </a:p>
          <a:p>
            <a:pPr marL="577850" lvl="1" indent="-177800"/>
            <a:r>
              <a:rPr lang="ru-RU" sz="1200" b="1" dirty="0">
                <a:solidFill>
                  <a:srgbClr val="002060"/>
                </a:solidFill>
                <a:latin typeface="Verdana" pitchFamily="34" charset="0"/>
              </a:rPr>
              <a:t>1844 – </a:t>
            </a:r>
            <a:r>
              <a:rPr lang="ru-RU" sz="1200" b="1" dirty="0">
                <a:solidFill>
                  <a:schemeClr val="accent2">
                    <a:lumMod val="50000"/>
                  </a:schemeClr>
                </a:solidFill>
                <a:latin typeface="Verdana" pitchFamily="34" charset="0"/>
              </a:rPr>
              <a:t>закон </a:t>
            </a:r>
            <a:r>
              <a:rPr lang="ru-RU" sz="1200" b="1" dirty="0" err="1">
                <a:solidFill>
                  <a:schemeClr val="accent2">
                    <a:lumMod val="50000"/>
                  </a:schemeClr>
                </a:solidFill>
                <a:latin typeface="Verdana" pitchFamily="34" charset="0"/>
              </a:rPr>
              <a:t>Джоуля-Ленца</a:t>
            </a:r>
            <a:r>
              <a:rPr lang="ru-RU" sz="1200" b="1" dirty="0">
                <a:solidFill>
                  <a:schemeClr val="accent2">
                    <a:lumMod val="50000"/>
                  </a:schemeClr>
                </a:solidFill>
                <a:latin typeface="Verdana" pitchFamily="34" charset="0"/>
              </a:rPr>
              <a:t> </a:t>
            </a:r>
            <a:r>
              <a:rPr lang="ru-RU" sz="1200" b="1" dirty="0">
                <a:solidFill>
                  <a:srgbClr val="002060"/>
                </a:solidFill>
                <a:latin typeface="Verdana" pitchFamily="34" charset="0"/>
              </a:rPr>
              <a:t>– количество теплоты, выделяемое током в проводнике, пропорционально квадрату силы тока и сопротивлению проводника</a:t>
            </a:r>
          </a:p>
          <a:p>
            <a:pPr marL="577850" lvl="1" indent="-177800"/>
            <a:r>
              <a:rPr lang="ru-RU" sz="1200" b="1" dirty="0">
                <a:solidFill>
                  <a:srgbClr val="002060"/>
                </a:solidFill>
                <a:latin typeface="Verdana" pitchFamily="34" charset="0"/>
              </a:rPr>
              <a:t>1847 – опыты, подтверждающие «явление </a:t>
            </a:r>
            <a:r>
              <a:rPr lang="ru-RU" sz="1200" b="1" dirty="0" err="1">
                <a:solidFill>
                  <a:srgbClr val="002060"/>
                </a:solidFill>
                <a:latin typeface="Verdana" pitchFamily="34" charset="0"/>
              </a:rPr>
              <a:t>Пельтье</a:t>
            </a:r>
            <a:r>
              <a:rPr lang="ru-RU" sz="1200" b="1" dirty="0">
                <a:solidFill>
                  <a:srgbClr val="002060"/>
                </a:solidFill>
                <a:latin typeface="Verdana" pitchFamily="34" charset="0"/>
              </a:rPr>
              <a:t>»</a:t>
            </a:r>
          </a:p>
          <a:p>
            <a:pPr marL="577850" lvl="1" indent="-177800"/>
            <a:r>
              <a:rPr lang="ru-RU" sz="1200" b="1" dirty="0">
                <a:solidFill>
                  <a:srgbClr val="002060"/>
                </a:solidFill>
                <a:latin typeface="Verdana" pitchFamily="34" charset="0"/>
              </a:rPr>
              <a:t>и т.д.</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236546" name="Picture 2"/>
          <p:cNvPicPr>
            <a:picLocks noChangeAspect="1" noChangeArrowheads="1"/>
          </p:cNvPicPr>
          <p:nvPr/>
        </p:nvPicPr>
        <p:blipFill>
          <a:blip r:embed="rId3" cstate="print"/>
          <a:srcRect l="10080" t="5532" r="4241" b="431"/>
          <a:stretch>
            <a:fillRect/>
          </a:stretch>
        </p:blipFill>
        <p:spPr bwMode="auto">
          <a:xfrm>
            <a:off x="6444208" y="1124744"/>
            <a:ext cx="2448272" cy="3672408"/>
          </a:xfrm>
          <a:prstGeom prst="rect">
            <a:avLst/>
          </a:prstGeom>
          <a:noFill/>
          <a:ln w="9525">
            <a:noFill/>
            <a:miter lim="800000"/>
            <a:headEnd/>
            <a:tailEnd/>
          </a:ln>
        </p:spPr>
      </p:pic>
      <p:sp>
        <p:nvSpPr>
          <p:cNvPr id="6" name="Прямоугольник 5"/>
          <p:cNvSpPr/>
          <p:nvPr/>
        </p:nvSpPr>
        <p:spPr>
          <a:xfrm>
            <a:off x="6444208" y="4797152"/>
            <a:ext cx="2448272" cy="72008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2060"/>
                </a:solidFill>
                <a:latin typeface="Verdana" pitchFamily="34" charset="0"/>
              </a:rPr>
              <a:t>24 февраля 1804 –</a:t>
            </a:r>
            <a:br>
              <a:rPr lang="ru-RU" sz="1400" b="1" dirty="0">
                <a:solidFill>
                  <a:srgbClr val="002060"/>
                </a:solidFill>
                <a:latin typeface="Verdana" pitchFamily="34" charset="0"/>
              </a:rPr>
            </a:br>
            <a:r>
              <a:rPr lang="ru-RU" sz="1400" b="1" dirty="0">
                <a:solidFill>
                  <a:srgbClr val="002060"/>
                </a:solidFill>
                <a:latin typeface="Verdana" pitchFamily="34" charset="0"/>
              </a:rPr>
              <a:t>10 февраля 1865,</a:t>
            </a:r>
          </a:p>
          <a:p>
            <a:pPr algn="ctr"/>
            <a:r>
              <a:rPr lang="ru-RU" sz="1400" b="1" dirty="0">
                <a:solidFill>
                  <a:srgbClr val="002060"/>
                </a:solidFill>
                <a:latin typeface="Verdana" pitchFamily="34" charset="0"/>
              </a:rPr>
              <a:t>Россия</a:t>
            </a:r>
          </a:p>
        </p:txBody>
      </p:sp>
      <p:sp>
        <p:nvSpPr>
          <p:cNvPr id="7" name="Содержимое 2"/>
          <p:cNvSpPr txBox="1">
            <a:spLocks/>
          </p:cNvSpPr>
          <p:nvPr/>
        </p:nvSpPr>
        <p:spPr>
          <a:xfrm>
            <a:off x="497217" y="764704"/>
            <a:ext cx="7819200" cy="432048"/>
          </a:xfrm>
          <a:prstGeom prst="rect">
            <a:avLst/>
          </a:prstGeom>
        </p:spPr>
        <p:txBody>
          <a:bodyPr vert="horz" lIns="91440" tIns="45720" rIns="91440" bIns="45720" rtlCol="0">
            <a:normAutofit/>
          </a:bodyPr>
          <a:lstStyle/>
          <a:p>
            <a:pPr lvl="0">
              <a:spcBef>
                <a:spcPct val="20000"/>
              </a:spcBef>
            </a:pPr>
            <a:r>
              <a:rPr kumimoji="0" lang="ru-RU" sz="2000" b="1" i="0" u="none" strike="noStrike" kern="1200" cap="none" spc="0" normalizeH="0" baseline="0" noProof="0" dirty="0">
                <a:ln>
                  <a:noFill/>
                </a:ln>
                <a:solidFill>
                  <a:srgbClr val="002060"/>
                </a:solidFill>
                <a:effectLst/>
                <a:uLnTx/>
                <a:uFillTx/>
                <a:latin typeface="Verdana" pitchFamily="34" charset="0"/>
              </a:rPr>
              <a:t>Генрих Фридрих Эмиль </a:t>
            </a:r>
            <a:r>
              <a:rPr kumimoji="0" lang="ru-RU" sz="2000" b="1" i="0" u="none" strike="noStrike" kern="1200" cap="none" spc="0" normalizeH="0" baseline="0" noProof="0" dirty="0" err="1">
                <a:ln>
                  <a:noFill/>
                </a:ln>
                <a:solidFill>
                  <a:srgbClr val="002060"/>
                </a:solidFill>
                <a:effectLst/>
                <a:uLnTx/>
                <a:uFillTx/>
                <a:latin typeface="Verdana" pitchFamily="34" charset="0"/>
              </a:rPr>
              <a:t>Ленц</a:t>
            </a:r>
            <a:r>
              <a:rPr kumimoji="0" lang="ru-RU" sz="2000" b="1" i="0" u="none" strike="noStrike" kern="1200" cap="none" spc="0" normalizeH="0" baseline="0" noProof="0" dirty="0">
                <a:ln>
                  <a:noFill/>
                </a:ln>
                <a:solidFill>
                  <a:srgbClr val="002060"/>
                </a:solidFill>
                <a:effectLst/>
                <a:uLnTx/>
                <a:uFillTx/>
                <a:latin typeface="Verdana" pitchFamily="34" charset="0"/>
              </a:rPr>
              <a:t> </a:t>
            </a:r>
            <a:r>
              <a:rPr kumimoji="0" lang="ru-RU" sz="1600" b="1" i="0" u="none" strike="noStrike" kern="1200" cap="none" spc="0" normalizeH="0" baseline="0" noProof="0" dirty="0">
                <a:ln>
                  <a:noFill/>
                </a:ln>
                <a:solidFill>
                  <a:schemeClr val="bg1">
                    <a:lumMod val="50000"/>
                  </a:schemeClr>
                </a:solidFill>
                <a:effectLst/>
                <a:uLnTx/>
                <a:uFillTx/>
                <a:latin typeface="Verdana" pitchFamily="34" charset="0"/>
              </a:rPr>
              <a:t>– </a:t>
            </a:r>
            <a:r>
              <a:rPr kumimoji="0" lang="ru-RU" sz="1600" b="1" i="0" u="none" strike="noStrike" kern="1200" cap="none" spc="0" normalizeH="0" baseline="0" noProof="0" dirty="0" err="1">
                <a:ln>
                  <a:noFill/>
                </a:ln>
                <a:solidFill>
                  <a:schemeClr val="bg1">
                    <a:lumMod val="50000"/>
                  </a:schemeClr>
                </a:solidFill>
                <a:effectLst/>
                <a:uLnTx/>
                <a:uFillTx/>
                <a:latin typeface="Verdana" pitchFamily="34" charset="0"/>
              </a:rPr>
              <a:t>п</a:t>
            </a:r>
            <a:r>
              <a:rPr lang="ru-RU" sz="1600" b="1" dirty="0" err="1">
                <a:solidFill>
                  <a:schemeClr val="bg1">
                    <a:lumMod val="50000"/>
                  </a:schemeClr>
                </a:solidFill>
                <a:latin typeface="Verdana" pitchFamily="34" charset="0"/>
              </a:rPr>
              <a:t>ри</a:t>
            </a:r>
            <a:r>
              <a:rPr lang="ru-RU" sz="1600" b="1" dirty="0">
                <a:solidFill>
                  <a:schemeClr val="bg1">
                    <a:lumMod val="50000"/>
                  </a:schemeClr>
                </a:solidFill>
                <a:latin typeface="Verdana" pitchFamily="34" charset="0"/>
              </a:rPr>
              <a:t> рождении </a:t>
            </a:r>
            <a:endParaRPr kumimoji="0" lang="ru-RU" sz="2000" b="1" i="0" u="none" strike="noStrike" kern="1200" cap="none" spc="0" normalizeH="0" baseline="0" noProof="0" dirty="0">
              <a:ln>
                <a:noFill/>
              </a:ln>
              <a:solidFill>
                <a:srgbClr val="002060"/>
              </a:solidFill>
              <a:effectLst/>
              <a:uLnTx/>
              <a:uFillTx/>
              <a:latin typeface="Verdana" pitchFamily="34" charset="0"/>
            </a:endParaRPr>
          </a:p>
        </p:txBody>
      </p:sp>
      <p:sp>
        <p:nvSpPr>
          <p:cNvPr id="8" name="Стрелка влево 7">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сэр Джозеф Джон Томсон</a:t>
            </a:r>
          </a:p>
        </p:txBody>
      </p:sp>
      <p:sp>
        <p:nvSpPr>
          <p:cNvPr id="3" name="Содержимое 2"/>
          <p:cNvSpPr>
            <a:spLocks noGrp="1"/>
          </p:cNvSpPr>
          <p:nvPr>
            <p:ph idx="1"/>
          </p:nvPr>
        </p:nvSpPr>
        <p:spPr>
          <a:xfrm>
            <a:off x="0" y="764704"/>
            <a:ext cx="6444208" cy="5361459"/>
          </a:xfrm>
        </p:spPr>
        <p:txBody>
          <a:bodyPr>
            <a:noAutofit/>
          </a:bodyPr>
          <a:lstStyle/>
          <a:p>
            <a:pPr>
              <a:spcBef>
                <a:spcPts val="0"/>
              </a:spcBef>
            </a:pPr>
            <a:r>
              <a:rPr lang="ru-RU" sz="1100" b="1" dirty="0">
                <a:solidFill>
                  <a:srgbClr val="002060"/>
                </a:solidFill>
                <a:latin typeface="Verdana" pitchFamily="34" charset="0"/>
              </a:rPr>
              <a:t>Сэр Джозеф Джон Томсон (18 декабря 1856 — 30 августа 1940) — английский физик, открывший электрон, лауреат Нобелевской премии по физике 1906 года.</a:t>
            </a:r>
          </a:p>
          <a:p>
            <a:pPr>
              <a:spcBef>
                <a:spcPts val="0"/>
              </a:spcBef>
            </a:pPr>
            <a:r>
              <a:rPr lang="ru-RU" sz="1100" b="1" dirty="0">
                <a:solidFill>
                  <a:srgbClr val="002060"/>
                </a:solidFill>
                <a:latin typeface="Verdana" pitchFamily="34" charset="0"/>
              </a:rPr>
              <a:t>Томсон родился в 1856 г в </a:t>
            </a:r>
            <a:r>
              <a:rPr lang="ru-RU" sz="1100" b="1" dirty="0" err="1">
                <a:solidFill>
                  <a:srgbClr val="002060"/>
                </a:solidFill>
                <a:latin typeface="Verdana" pitchFamily="34" charset="0"/>
              </a:rPr>
              <a:t>Читем-Хилле</a:t>
            </a:r>
            <a:r>
              <a:rPr lang="ru-RU" sz="1100" b="1" dirty="0">
                <a:solidFill>
                  <a:srgbClr val="002060"/>
                </a:solidFill>
                <a:latin typeface="Verdana" pitchFamily="34" charset="0"/>
              </a:rPr>
              <a:t> (</a:t>
            </a:r>
            <a:r>
              <a:rPr lang="ru-RU" sz="1100" b="1" dirty="0" err="1">
                <a:solidFill>
                  <a:srgbClr val="002060"/>
                </a:solidFill>
                <a:latin typeface="Verdana" pitchFamily="34" charset="0"/>
              </a:rPr>
              <a:t>Cheetham</a:t>
            </a:r>
            <a:r>
              <a:rPr lang="ru-RU" sz="1100" b="1" dirty="0">
                <a:solidFill>
                  <a:srgbClr val="002060"/>
                </a:solidFill>
                <a:latin typeface="Verdana" pitchFamily="34" charset="0"/>
              </a:rPr>
              <a:t> </a:t>
            </a:r>
            <a:r>
              <a:rPr lang="ru-RU" sz="1100" b="1" dirty="0" err="1">
                <a:solidFill>
                  <a:srgbClr val="002060"/>
                </a:solidFill>
                <a:latin typeface="Verdana" pitchFamily="34" charset="0"/>
              </a:rPr>
              <a:t>Hill</a:t>
            </a:r>
            <a:r>
              <a:rPr lang="ru-RU" sz="1100" b="1" dirty="0">
                <a:solidFill>
                  <a:srgbClr val="002060"/>
                </a:solidFill>
                <a:latin typeface="Verdana" pitchFamily="34" charset="0"/>
              </a:rPr>
              <a:t>) вблизи Манчестера. Изучал физику в лаборатории </a:t>
            </a:r>
            <a:r>
              <a:rPr lang="ru-RU" sz="1100" b="1" dirty="0" err="1">
                <a:solidFill>
                  <a:srgbClr val="002060"/>
                </a:solidFill>
                <a:latin typeface="Verdana" pitchFamily="34" charset="0"/>
              </a:rPr>
              <a:t>Бальфур</a:t>
            </a:r>
            <a:r>
              <a:rPr lang="ru-RU" sz="1100" b="1" dirty="0">
                <a:solidFill>
                  <a:srgbClr val="002060"/>
                </a:solidFill>
                <a:latin typeface="Verdana" pitchFamily="34" charset="0"/>
              </a:rPr>
              <a:t> Стюарта в </a:t>
            </a:r>
            <a:r>
              <a:rPr lang="ru-RU" sz="1100" b="1" dirty="0" err="1">
                <a:solidFill>
                  <a:srgbClr val="002060"/>
                </a:solidFill>
                <a:latin typeface="Verdana" pitchFamily="34" charset="0"/>
              </a:rPr>
              <a:t>Оуенс-колледже</a:t>
            </a:r>
            <a:r>
              <a:rPr lang="ru-RU" sz="1100" b="1" dirty="0">
                <a:solidFill>
                  <a:srgbClr val="002060"/>
                </a:solidFill>
                <a:latin typeface="Verdana" pitchFamily="34" charset="0"/>
              </a:rPr>
              <a:t> </a:t>
            </a:r>
            <a:r>
              <a:rPr lang="ru-RU" sz="1100" b="1" dirty="0" err="1">
                <a:solidFill>
                  <a:srgbClr val="002060"/>
                </a:solidFill>
                <a:latin typeface="Verdana" pitchFamily="34" charset="0"/>
              </a:rPr>
              <a:t>в</a:t>
            </a:r>
            <a:r>
              <a:rPr lang="ru-RU" sz="1100" b="1" dirty="0">
                <a:solidFill>
                  <a:srgbClr val="002060"/>
                </a:solidFill>
                <a:latin typeface="Verdana" pitchFamily="34" charset="0"/>
              </a:rPr>
              <a:t> Манчестере, затем в 1876 году выиграл стипендию на обучение в Кембридже, где проучился до 1880. С 1882 г. лектор по математике в </a:t>
            </a:r>
            <a:r>
              <a:rPr lang="ru-RU" sz="1100" b="1" dirty="0" err="1">
                <a:solidFill>
                  <a:srgbClr val="002060"/>
                </a:solidFill>
                <a:latin typeface="Verdana" pitchFamily="34" charset="0"/>
              </a:rPr>
              <a:t>Trinity</a:t>
            </a:r>
            <a:r>
              <a:rPr lang="ru-RU" sz="1100" b="1" dirty="0">
                <a:solidFill>
                  <a:srgbClr val="002060"/>
                </a:solidFill>
                <a:latin typeface="Verdana" pitchFamily="34" charset="0"/>
              </a:rPr>
              <a:t> </a:t>
            </a:r>
            <a:r>
              <a:rPr lang="ru-RU" sz="1100" b="1" dirty="0" err="1">
                <a:solidFill>
                  <a:srgbClr val="002060"/>
                </a:solidFill>
                <a:latin typeface="Verdana" pitchFamily="34" charset="0"/>
              </a:rPr>
              <a:t>Colledge</a:t>
            </a:r>
            <a:r>
              <a:rPr lang="ru-RU" sz="1100" b="1" dirty="0">
                <a:solidFill>
                  <a:srgbClr val="002060"/>
                </a:solidFill>
                <a:latin typeface="Verdana" pitchFamily="34" charset="0"/>
              </a:rPr>
              <a:t> (Кембридж). С 1884 г. заместил Рэлея, став профессором физики на кафедре экспериментальной физики в Кембридже. В 1882 г. удостоен премии Адамса за сочинение о движении вихрей («</a:t>
            </a:r>
            <a:r>
              <a:rPr lang="ru-RU" sz="1100" b="1" dirty="0" err="1">
                <a:solidFill>
                  <a:srgbClr val="002060"/>
                </a:solidFill>
                <a:latin typeface="Verdana" pitchFamily="34" charset="0"/>
              </a:rPr>
              <a:t>Treatise</a:t>
            </a:r>
            <a:r>
              <a:rPr lang="ru-RU" sz="1100" b="1" dirty="0">
                <a:solidFill>
                  <a:srgbClr val="002060"/>
                </a:solidFill>
                <a:latin typeface="Verdana" pitchFamily="34" charset="0"/>
              </a:rPr>
              <a:t> </a:t>
            </a:r>
            <a:r>
              <a:rPr lang="ru-RU" sz="1100" b="1" dirty="0" err="1">
                <a:solidFill>
                  <a:srgbClr val="002060"/>
                </a:solidFill>
                <a:latin typeface="Verdana" pitchFamily="34" charset="0"/>
              </a:rPr>
              <a:t>on</a:t>
            </a:r>
            <a:r>
              <a:rPr lang="ru-RU" sz="1100" b="1" dirty="0">
                <a:solidFill>
                  <a:srgbClr val="002060"/>
                </a:solidFill>
                <a:latin typeface="Verdana" pitchFamily="34" charset="0"/>
              </a:rPr>
              <a:t> </a:t>
            </a:r>
            <a:r>
              <a:rPr lang="ru-RU" sz="1100" b="1" dirty="0" err="1">
                <a:solidFill>
                  <a:srgbClr val="002060"/>
                </a:solidFill>
                <a:latin typeface="Verdana" pitchFamily="34" charset="0"/>
              </a:rPr>
              <a:t>the</a:t>
            </a:r>
            <a:r>
              <a:rPr lang="ru-RU" sz="1100" b="1" dirty="0">
                <a:solidFill>
                  <a:srgbClr val="002060"/>
                </a:solidFill>
                <a:latin typeface="Verdana" pitchFamily="34" charset="0"/>
              </a:rPr>
              <a:t> </a:t>
            </a:r>
            <a:r>
              <a:rPr lang="ru-RU" sz="1100" b="1" dirty="0" err="1">
                <a:solidFill>
                  <a:srgbClr val="002060"/>
                </a:solidFill>
                <a:latin typeface="Verdana" pitchFamily="34" charset="0"/>
              </a:rPr>
              <a:t>motion</a:t>
            </a:r>
            <a:r>
              <a:rPr lang="ru-RU" sz="1100" b="1" dirty="0">
                <a:solidFill>
                  <a:srgbClr val="002060"/>
                </a:solidFill>
                <a:latin typeface="Verdana" pitchFamily="34" charset="0"/>
              </a:rPr>
              <a:t> </a:t>
            </a:r>
            <a:r>
              <a:rPr lang="ru-RU" sz="1100" b="1" dirty="0" err="1">
                <a:solidFill>
                  <a:srgbClr val="002060"/>
                </a:solidFill>
                <a:latin typeface="Verdana" pitchFamily="34" charset="0"/>
              </a:rPr>
              <a:t>of</a:t>
            </a:r>
            <a:r>
              <a:rPr lang="ru-RU" sz="1100" b="1" dirty="0">
                <a:solidFill>
                  <a:srgbClr val="002060"/>
                </a:solidFill>
                <a:latin typeface="Verdana" pitchFamily="34" charset="0"/>
              </a:rPr>
              <a:t> </a:t>
            </a:r>
            <a:r>
              <a:rPr lang="ru-RU" sz="1100" b="1" dirty="0" err="1">
                <a:solidFill>
                  <a:srgbClr val="002060"/>
                </a:solidFill>
                <a:latin typeface="Verdana" pitchFamily="34" charset="0"/>
              </a:rPr>
              <a:t>vortex</a:t>
            </a:r>
            <a:r>
              <a:rPr lang="ru-RU" sz="1100" b="1" dirty="0">
                <a:solidFill>
                  <a:srgbClr val="002060"/>
                </a:solidFill>
                <a:latin typeface="Verdana" pitchFamily="34" charset="0"/>
              </a:rPr>
              <a:t> </a:t>
            </a:r>
            <a:r>
              <a:rPr lang="ru-RU" sz="1100" b="1" dirty="0" err="1">
                <a:solidFill>
                  <a:srgbClr val="002060"/>
                </a:solidFill>
                <a:latin typeface="Verdana" pitchFamily="34" charset="0"/>
              </a:rPr>
              <a:t>rings</a:t>
            </a:r>
            <a:r>
              <a:rPr lang="ru-RU" sz="1100" b="1" dirty="0">
                <a:solidFill>
                  <a:srgbClr val="002060"/>
                </a:solidFill>
                <a:latin typeface="Verdana" pitchFamily="34" charset="0"/>
              </a:rPr>
              <a:t>»). В 1890 женился на Розе </a:t>
            </a:r>
            <a:r>
              <a:rPr lang="ru-RU" sz="1100" b="1" dirty="0" err="1">
                <a:solidFill>
                  <a:srgbClr val="002060"/>
                </a:solidFill>
                <a:latin typeface="Verdana" pitchFamily="34" charset="0"/>
              </a:rPr>
              <a:t>Пейджт</a:t>
            </a:r>
            <a:r>
              <a:rPr lang="ru-RU" sz="1100" b="1" dirty="0">
                <a:solidFill>
                  <a:srgbClr val="002060"/>
                </a:solidFill>
                <a:latin typeface="Verdana" pitchFamily="34" charset="0"/>
              </a:rPr>
              <a:t> (</a:t>
            </a:r>
            <a:r>
              <a:rPr lang="ru-RU" sz="1100" b="1" dirty="0" err="1">
                <a:solidFill>
                  <a:srgbClr val="002060"/>
                </a:solidFill>
                <a:latin typeface="Verdana" pitchFamily="34" charset="0"/>
              </a:rPr>
              <a:t>Rose</a:t>
            </a:r>
            <a:r>
              <a:rPr lang="ru-RU" sz="1100" b="1" dirty="0">
                <a:solidFill>
                  <a:srgbClr val="002060"/>
                </a:solidFill>
                <a:latin typeface="Verdana" pitchFamily="34" charset="0"/>
              </a:rPr>
              <a:t> </a:t>
            </a:r>
            <a:r>
              <a:rPr lang="ru-RU" sz="1100" b="1" dirty="0" err="1">
                <a:solidFill>
                  <a:srgbClr val="002060"/>
                </a:solidFill>
                <a:latin typeface="Verdana" pitchFamily="34" charset="0"/>
              </a:rPr>
              <a:t>Paget</a:t>
            </a:r>
            <a:r>
              <a:rPr lang="ru-RU" sz="1100" b="1" dirty="0">
                <a:solidFill>
                  <a:srgbClr val="002060"/>
                </a:solidFill>
                <a:latin typeface="Verdana" pitchFamily="34" charset="0"/>
              </a:rPr>
              <a:t>), у них было двое детей.</a:t>
            </a:r>
          </a:p>
          <a:p>
            <a:pPr>
              <a:spcBef>
                <a:spcPts val="0"/>
              </a:spcBef>
            </a:pPr>
            <a:endParaRPr lang="ru-RU" sz="1100" b="1" dirty="0">
              <a:solidFill>
                <a:srgbClr val="002060"/>
              </a:solidFill>
              <a:latin typeface="Verdana" pitchFamily="34" charset="0"/>
            </a:endParaRPr>
          </a:p>
          <a:p>
            <a:pPr>
              <a:spcBef>
                <a:spcPts val="0"/>
              </a:spcBef>
            </a:pPr>
            <a:r>
              <a:rPr lang="ru-RU" sz="1100" b="1" dirty="0">
                <a:solidFill>
                  <a:srgbClr val="002060"/>
                </a:solidFill>
                <a:latin typeface="Verdana" pitchFamily="34" charset="0"/>
              </a:rPr>
              <a:t>В 1881 году Дж. Дж. Томсон ввёл понятие электромагнитной массы, назвав так ту часть массы, которая обусловлена энергией электростатического поля заряженной частицы. Эта работа считается первой работой, в которой обсуждается связь энергии и массы.</a:t>
            </a:r>
          </a:p>
          <a:p>
            <a:pPr>
              <a:spcBef>
                <a:spcPts val="0"/>
              </a:spcBef>
            </a:pPr>
            <a:endParaRPr lang="ru-RU" sz="1100" b="1" dirty="0">
              <a:solidFill>
                <a:srgbClr val="002060"/>
              </a:solidFill>
              <a:latin typeface="Verdana" pitchFamily="34" charset="0"/>
            </a:endParaRPr>
          </a:p>
          <a:p>
            <a:pPr>
              <a:spcBef>
                <a:spcPts val="0"/>
              </a:spcBef>
            </a:pPr>
            <a:r>
              <a:rPr lang="ru-RU" sz="1100" b="1" dirty="0">
                <a:solidFill>
                  <a:srgbClr val="002060"/>
                </a:solidFill>
                <a:latin typeface="Verdana" pitchFamily="34" charset="0"/>
              </a:rPr>
              <a:t>В 1897 открыл электрон, за что в 1906 году был удостоен Нобелевской премии по физике с формулировкой «за исследования прохождения электричества через газы». Сын Томсона Джордж </a:t>
            </a:r>
            <a:r>
              <a:rPr lang="ru-RU" sz="1100" b="1" dirty="0" err="1">
                <a:solidFill>
                  <a:srgbClr val="002060"/>
                </a:solidFill>
                <a:latin typeface="Verdana" pitchFamily="34" charset="0"/>
              </a:rPr>
              <a:t>Пейджт</a:t>
            </a:r>
            <a:r>
              <a:rPr lang="ru-RU" sz="1100" b="1" dirty="0">
                <a:solidFill>
                  <a:srgbClr val="002060"/>
                </a:solidFill>
                <a:latin typeface="Verdana" pitchFamily="34" charset="0"/>
              </a:rPr>
              <a:t> Томсон (</a:t>
            </a:r>
            <a:r>
              <a:rPr lang="ru-RU" sz="1100" b="1" dirty="0" err="1">
                <a:solidFill>
                  <a:srgbClr val="002060"/>
                </a:solidFill>
                <a:latin typeface="Verdana" pitchFamily="34" charset="0"/>
              </a:rPr>
              <a:t>George</a:t>
            </a:r>
            <a:r>
              <a:rPr lang="ru-RU" sz="1100" b="1" dirty="0">
                <a:solidFill>
                  <a:srgbClr val="002060"/>
                </a:solidFill>
                <a:latin typeface="Verdana" pitchFamily="34" charset="0"/>
              </a:rPr>
              <a:t> </a:t>
            </a:r>
            <a:r>
              <a:rPr lang="ru-RU" sz="1100" b="1" dirty="0" err="1">
                <a:solidFill>
                  <a:srgbClr val="002060"/>
                </a:solidFill>
                <a:latin typeface="Verdana" pitchFamily="34" charset="0"/>
              </a:rPr>
              <a:t>Paget</a:t>
            </a:r>
            <a:r>
              <a:rPr lang="ru-RU" sz="1100" b="1" dirty="0">
                <a:solidFill>
                  <a:srgbClr val="002060"/>
                </a:solidFill>
                <a:latin typeface="Verdana" pitchFamily="34" charset="0"/>
              </a:rPr>
              <a:t> </a:t>
            </a:r>
            <a:r>
              <a:rPr lang="ru-RU" sz="1100" b="1" dirty="0" err="1">
                <a:solidFill>
                  <a:srgbClr val="002060"/>
                </a:solidFill>
                <a:latin typeface="Verdana" pitchFamily="34" charset="0"/>
              </a:rPr>
              <a:t>Thomson</a:t>
            </a:r>
            <a:r>
              <a:rPr lang="ru-RU" sz="1100" b="1" dirty="0">
                <a:solidFill>
                  <a:srgbClr val="002060"/>
                </a:solidFill>
                <a:latin typeface="Verdana" pitchFamily="34" charset="0"/>
              </a:rPr>
              <a:t>, 1892—1975) также со временем стал Нобелевским лауреатом по физике — в 1937 году за экспериментальное открытие дифракции электронов на кристаллах.</a:t>
            </a:r>
          </a:p>
          <a:p>
            <a:pPr>
              <a:spcBef>
                <a:spcPts val="0"/>
              </a:spcBef>
            </a:pPr>
            <a:endParaRPr lang="ru-RU" sz="1100" b="1" dirty="0">
              <a:solidFill>
                <a:srgbClr val="002060"/>
              </a:solidFill>
              <a:latin typeface="Verdana" pitchFamily="34" charset="0"/>
            </a:endParaRPr>
          </a:p>
          <a:p>
            <a:pPr>
              <a:spcBef>
                <a:spcPts val="0"/>
              </a:spcBef>
            </a:pPr>
            <a:r>
              <a:rPr lang="ru-RU" sz="1100" b="1" dirty="0">
                <a:solidFill>
                  <a:srgbClr val="002060"/>
                </a:solidFill>
                <a:latin typeface="Verdana" pitchFamily="34" charset="0"/>
              </a:rPr>
              <a:t>В 1911 г. он разработал так называемый метод парабол для измерения отношения заряда частицы к её массе, который сыграл большую роль в исследовании изотопов.</a:t>
            </a:r>
          </a:p>
          <a:p>
            <a:pPr>
              <a:spcBef>
                <a:spcPts val="0"/>
              </a:spcBef>
            </a:pPr>
            <a:endParaRPr lang="ru-RU" sz="1100" b="1" dirty="0">
              <a:solidFill>
                <a:srgbClr val="002060"/>
              </a:solidFill>
              <a:latin typeface="Verdana" pitchFamily="34" charset="0"/>
            </a:endParaRPr>
          </a:p>
          <a:p>
            <a:pPr>
              <a:spcBef>
                <a:spcPts val="0"/>
              </a:spcBef>
            </a:pPr>
            <a:r>
              <a:rPr lang="ru-RU" sz="1100" b="1" dirty="0">
                <a:solidFill>
                  <a:srgbClr val="002060"/>
                </a:solidFill>
                <a:latin typeface="Verdana" pitchFamily="34" charset="0"/>
              </a:rPr>
              <a:t>За научные заслуги Томсон был награждён медалями Б. Франклина (1923 г.), М. Фарадея (1938 г.), </a:t>
            </a:r>
            <a:r>
              <a:rPr lang="ru-RU" sz="1100" b="1" dirty="0" err="1">
                <a:solidFill>
                  <a:srgbClr val="002060"/>
                </a:solidFill>
                <a:latin typeface="Verdana" pitchFamily="34" charset="0"/>
              </a:rPr>
              <a:t>Копли</a:t>
            </a:r>
            <a:r>
              <a:rPr lang="ru-RU" sz="1100" b="1" dirty="0">
                <a:solidFill>
                  <a:srgbClr val="002060"/>
                </a:solidFill>
                <a:latin typeface="Verdana" pitchFamily="34" charset="0"/>
              </a:rPr>
              <a:t> (1914 г.) и др.</a:t>
            </a:r>
          </a:p>
          <a:p>
            <a:pPr>
              <a:spcBef>
                <a:spcPts val="0"/>
              </a:spcBef>
            </a:pPr>
            <a:endParaRPr lang="ru-RU" sz="1100" b="1" dirty="0">
              <a:solidFill>
                <a:srgbClr val="002060"/>
              </a:solidFill>
              <a:latin typeface="Verdana" pitchFamily="34" charset="0"/>
            </a:endParaRPr>
          </a:p>
          <a:p>
            <a:pPr>
              <a:spcBef>
                <a:spcPts val="0"/>
              </a:spcBef>
            </a:pPr>
            <a:r>
              <a:rPr lang="ru-RU" sz="1100" b="1" dirty="0">
                <a:solidFill>
                  <a:srgbClr val="002060"/>
                </a:solidFill>
                <a:latin typeface="Verdana" pitchFamily="34" charset="0"/>
              </a:rPr>
              <a:t>Одним из учеников Томсона был Эрнест Резерфорд, который позже занял его пост.</a:t>
            </a:r>
          </a:p>
          <a:p>
            <a:pPr>
              <a:spcBef>
                <a:spcPts val="0"/>
              </a:spcBef>
            </a:pPr>
            <a:endParaRPr lang="ru-RU" sz="1100" b="1" dirty="0">
              <a:solidFill>
                <a:srgbClr val="002060"/>
              </a:solidFill>
              <a:latin typeface="Verdana" pitchFamily="34" charset="0"/>
            </a:endParaRPr>
          </a:p>
          <a:p>
            <a:pPr>
              <a:spcBef>
                <a:spcPts val="0"/>
              </a:spcBef>
            </a:pPr>
            <a:r>
              <a:rPr lang="ru-RU" sz="1100" b="1" dirty="0">
                <a:solidFill>
                  <a:srgbClr val="002060"/>
                </a:solidFill>
                <a:latin typeface="Verdana" pitchFamily="34" charset="0"/>
              </a:rPr>
              <a:t>Умер Томсон в Кембридже 30 августа 1940 г.</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Стрелка влево 4">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331778" name="Picture 2"/>
          <p:cNvPicPr>
            <a:picLocks noChangeAspect="1" noChangeArrowheads="1"/>
          </p:cNvPicPr>
          <p:nvPr/>
        </p:nvPicPr>
        <p:blipFill>
          <a:blip r:embed="rId4" cstate="print"/>
          <a:srcRect/>
          <a:stretch>
            <a:fillRect/>
          </a:stretch>
        </p:blipFill>
        <p:spPr bwMode="auto">
          <a:xfrm>
            <a:off x="6804248" y="1052735"/>
            <a:ext cx="2088232" cy="2401467"/>
          </a:xfrm>
          <a:prstGeom prst="rect">
            <a:avLst/>
          </a:prstGeom>
          <a:noFill/>
          <a:ln w="9525">
            <a:noFill/>
            <a:miter lim="800000"/>
            <a:headEnd/>
            <a:tailEnd/>
          </a:ln>
        </p:spPr>
      </p:pic>
      <p:pic>
        <p:nvPicPr>
          <p:cNvPr id="331779" name="Picture 3"/>
          <p:cNvPicPr>
            <a:picLocks noChangeAspect="1" noChangeArrowheads="1"/>
          </p:cNvPicPr>
          <p:nvPr/>
        </p:nvPicPr>
        <p:blipFill>
          <a:blip r:embed="rId5" cstate="print"/>
          <a:srcRect/>
          <a:stretch>
            <a:fillRect/>
          </a:stretch>
        </p:blipFill>
        <p:spPr bwMode="auto">
          <a:xfrm>
            <a:off x="6804248" y="3501008"/>
            <a:ext cx="2095500" cy="952500"/>
          </a:xfrm>
          <a:prstGeom prst="rect">
            <a:avLst/>
          </a:prstGeom>
          <a:noFill/>
          <a:ln w="9525">
            <a:noFill/>
            <a:miter lim="800000"/>
            <a:headEnd/>
            <a:tailEnd/>
          </a:ln>
        </p:spPr>
      </p:pic>
      <p:sp>
        <p:nvSpPr>
          <p:cNvPr id="8" name="Прямоугольник 7"/>
          <p:cNvSpPr/>
          <p:nvPr/>
        </p:nvSpPr>
        <p:spPr>
          <a:xfrm>
            <a:off x="6444208" y="4797152"/>
            <a:ext cx="2448272" cy="72008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2060"/>
                </a:solidFill>
                <a:latin typeface="Verdana" pitchFamily="34" charset="0"/>
              </a:rPr>
              <a:t>18 декабря 1856 –</a:t>
            </a:r>
            <a:br>
              <a:rPr lang="ru-RU" sz="1400" b="1" dirty="0">
                <a:solidFill>
                  <a:srgbClr val="002060"/>
                </a:solidFill>
                <a:latin typeface="Verdana" pitchFamily="34" charset="0"/>
              </a:rPr>
            </a:br>
            <a:r>
              <a:rPr lang="ru-RU" sz="1400" b="1" dirty="0">
                <a:solidFill>
                  <a:srgbClr val="002060"/>
                </a:solidFill>
                <a:latin typeface="Verdana" pitchFamily="34" charset="0"/>
              </a:rPr>
              <a:t>30 августа 1940,</a:t>
            </a:r>
          </a:p>
          <a:p>
            <a:pPr algn="ctr"/>
            <a:r>
              <a:rPr lang="ru-RU" sz="1400" b="1" dirty="0">
                <a:solidFill>
                  <a:srgbClr val="002060"/>
                </a:solidFill>
                <a:latin typeface="Verdana" pitchFamily="34" charset="0"/>
              </a:rPr>
              <a:t>Англия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Хендрик</a:t>
            </a:r>
            <a:r>
              <a:rPr lang="ru-RU" dirty="0"/>
              <a:t> Антон Лоренц</a:t>
            </a:r>
          </a:p>
        </p:txBody>
      </p:sp>
      <p:sp>
        <p:nvSpPr>
          <p:cNvPr id="3" name="Содержимое 2"/>
          <p:cNvSpPr>
            <a:spLocks noGrp="1"/>
          </p:cNvSpPr>
          <p:nvPr>
            <p:ph idx="1"/>
          </p:nvPr>
        </p:nvSpPr>
        <p:spPr>
          <a:xfrm>
            <a:off x="179512" y="764704"/>
            <a:ext cx="6749942" cy="6093296"/>
          </a:xfrm>
        </p:spPr>
        <p:txBody>
          <a:bodyPr>
            <a:noAutofit/>
          </a:bodyPr>
          <a:lstStyle/>
          <a:p>
            <a:pPr marL="269875" indent="-269875"/>
            <a:r>
              <a:rPr lang="ru-RU" sz="1400" b="1" dirty="0">
                <a:solidFill>
                  <a:srgbClr val="002060"/>
                </a:solidFill>
                <a:latin typeface="Verdana" pitchFamily="34" charset="0"/>
              </a:rPr>
              <a:t>Выдающийся голландский физик </a:t>
            </a:r>
          </a:p>
          <a:p>
            <a:pPr marL="269875" indent="-269875"/>
            <a:endParaRPr lang="ru-RU" sz="1400" b="1" dirty="0">
              <a:solidFill>
                <a:srgbClr val="002060"/>
              </a:solidFill>
              <a:latin typeface="Verdana" pitchFamily="34" charset="0"/>
            </a:endParaRPr>
          </a:p>
          <a:p>
            <a:pPr marL="269875" indent="-269875"/>
            <a:r>
              <a:rPr lang="ru-RU" sz="1400" b="1" dirty="0">
                <a:solidFill>
                  <a:srgbClr val="002060"/>
                </a:solidFill>
                <a:latin typeface="Verdana" pitchFamily="34" charset="0"/>
              </a:rPr>
              <a:t>Учился в университете </a:t>
            </a:r>
            <a:r>
              <a:rPr lang="ru-RU" sz="1400" b="1" dirty="0" err="1">
                <a:solidFill>
                  <a:srgbClr val="002060"/>
                </a:solidFill>
                <a:latin typeface="Verdana" pitchFamily="34" charset="0"/>
              </a:rPr>
              <a:t>Лейдена</a:t>
            </a:r>
            <a:r>
              <a:rPr lang="ru-RU" sz="1400" b="1" dirty="0">
                <a:solidFill>
                  <a:srgbClr val="002060"/>
                </a:solidFill>
                <a:latin typeface="Verdana" pitchFamily="34" charset="0"/>
              </a:rPr>
              <a:t>, в котором затем с 1878 г. был профессором математической физики. Он развил электромагнитную теорию света и электронную теорию материи, а также сформулировал самосогласованную теорию электричества, магнетизма и света. С именем этого учёного связана известная из школьного курса физики сила Лоренца (понятие о которой он развил в 1895 г.) — сила, действующая на заряд, движущийся в магнитном поле. В электродинамике широко применяется метод вычисления локального поля, впервые предложенный Лоренцем, и известный под названием «Сфера Лоренца».</a:t>
            </a:r>
          </a:p>
          <a:p>
            <a:pPr marL="269875" indent="-269875"/>
            <a:endParaRPr lang="ru-RU" sz="1400" b="1" dirty="0">
              <a:solidFill>
                <a:srgbClr val="002060"/>
              </a:solidFill>
              <a:latin typeface="Verdana" pitchFamily="34" charset="0"/>
            </a:endParaRPr>
          </a:p>
          <a:p>
            <a:pPr marL="269875" indent="-269875"/>
            <a:r>
              <a:rPr lang="ru-RU" sz="1400" b="1" dirty="0">
                <a:solidFill>
                  <a:srgbClr val="002060"/>
                </a:solidFill>
                <a:latin typeface="Verdana" pitchFamily="34" charset="0"/>
              </a:rPr>
              <a:t>Развил теорию о преобразованиях состояния движущегося тела, одним из результатов которой было так называемое сокращение Лоренца — Фицджеральда, описывающее уменьшение длины объекта при поступательном движении. Полученные в рамках этой теории преобразования Лоренца являются важнейшим вкладом в развитие теории относительности.</a:t>
            </a:r>
          </a:p>
          <a:p>
            <a:pPr marL="269875" indent="-269875"/>
            <a:endParaRPr lang="ru-RU" sz="1400" b="1" dirty="0">
              <a:solidFill>
                <a:srgbClr val="002060"/>
              </a:solidFill>
              <a:latin typeface="Verdana" pitchFamily="34" charset="0"/>
            </a:endParaRPr>
          </a:p>
          <a:p>
            <a:pPr marL="269875" indent="-269875"/>
            <a:r>
              <a:rPr lang="ru-RU" sz="1400" b="1" dirty="0">
                <a:solidFill>
                  <a:srgbClr val="002060"/>
                </a:solidFill>
                <a:latin typeface="Verdana" pitchFamily="34" charset="0"/>
              </a:rPr>
              <a:t>За объяснение феномена, известного как эффект Зеемана, был удостоен в 1902 г. совместно с другим нидерландским физиком Питером Зееманом Нобелевской премии по физике.</a:t>
            </a:r>
          </a:p>
        </p:txBody>
      </p:sp>
      <p:sp>
        <p:nvSpPr>
          <p:cNvPr id="4" name="Стрелка влево 3">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Прямоугольник 6"/>
          <p:cNvSpPr/>
          <p:nvPr/>
        </p:nvSpPr>
        <p:spPr>
          <a:xfrm>
            <a:off x="6804000" y="3645024"/>
            <a:ext cx="2340000" cy="93610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18 июля 1853 – </a:t>
            </a:r>
            <a:br>
              <a:rPr lang="ru-RU" sz="1600" b="1" dirty="0">
                <a:solidFill>
                  <a:srgbClr val="002060"/>
                </a:solidFill>
                <a:latin typeface="Verdana" pitchFamily="34" charset="0"/>
              </a:rPr>
            </a:br>
            <a:r>
              <a:rPr lang="ru-RU" sz="1600" b="1" dirty="0">
                <a:solidFill>
                  <a:srgbClr val="002060"/>
                </a:solidFill>
                <a:latin typeface="Verdana" pitchFamily="34" charset="0"/>
              </a:rPr>
              <a:t>4 февраля 1928, Нидерланды</a:t>
            </a:r>
          </a:p>
        </p:txBody>
      </p:sp>
      <p:pic>
        <p:nvPicPr>
          <p:cNvPr id="333826" name="Picture 2"/>
          <p:cNvPicPr>
            <a:picLocks noChangeAspect="1" noChangeArrowheads="1"/>
          </p:cNvPicPr>
          <p:nvPr/>
        </p:nvPicPr>
        <p:blipFill>
          <a:blip r:embed="rId4" cstate="print"/>
          <a:srcRect/>
          <a:stretch>
            <a:fillRect/>
          </a:stretch>
        </p:blipFill>
        <p:spPr bwMode="auto">
          <a:xfrm>
            <a:off x="7020272" y="836712"/>
            <a:ext cx="2000250" cy="2667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Пауль</a:t>
            </a:r>
            <a:r>
              <a:rPr lang="ru-RU" dirty="0"/>
              <a:t> Карл Людвиг </a:t>
            </a:r>
            <a:r>
              <a:rPr lang="ru-RU" dirty="0" err="1"/>
              <a:t>Друдэ</a:t>
            </a:r>
            <a:endParaRPr lang="ru-RU" dirty="0"/>
          </a:p>
        </p:txBody>
      </p:sp>
      <p:sp>
        <p:nvSpPr>
          <p:cNvPr id="3" name="Содержимое 2"/>
          <p:cNvSpPr>
            <a:spLocks noGrp="1"/>
          </p:cNvSpPr>
          <p:nvPr>
            <p:ph idx="1"/>
          </p:nvPr>
        </p:nvSpPr>
        <p:spPr>
          <a:xfrm>
            <a:off x="0" y="908720"/>
            <a:ext cx="6588224" cy="5688632"/>
          </a:xfrm>
        </p:spPr>
        <p:txBody>
          <a:bodyPr>
            <a:noAutofit/>
          </a:bodyPr>
          <a:lstStyle/>
          <a:p>
            <a:r>
              <a:rPr lang="ru-RU" sz="1600" b="1" dirty="0">
                <a:solidFill>
                  <a:srgbClr val="002060"/>
                </a:solidFill>
                <a:latin typeface="Verdana" pitchFamily="34" charset="0"/>
              </a:rPr>
              <a:t>Создатель теории Друде</a:t>
            </a:r>
          </a:p>
          <a:p>
            <a:endParaRPr lang="ru-RU" sz="1600" b="1" dirty="0">
              <a:solidFill>
                <a:srgbClr val="002060"/>
              </a:solidFill>
              <a:latin typeface="Verdana" pitchFamily="34" charset="0"/>
            </a:endParaRPr>
          </a:p>
          <a:p>
            <a:r>
              <a:rPr lang="ru-RU" sz="1600" b="1" dirty="0">
                <a:solidFill>
                  <a:srgbClr val="002060"/>
                </a:solidFill>
                <a:latin typeface="Verdana" pitchFamily="34" charset="0"/>
              </a:rPr>
              <a:t>Окончил </a:t>
            </a:r>
            <a:r>
              <a:rPr lang="ru-RU" sz="1600" b="1" dirty="0" err="1">
                <a:solidFill>
                  <a:srgbClr val="002060"/>
                </a:solidFill>
                <a:latin typeface="Verdana" pitchFamily="34" charset="0"/>
              </a:rPr>
              <a:t>Гёттингенский</a:t>
            </a:r>
            <a:r>
              <a:rPr lang="ru-RU" sz="1600" b="1" dirty="0">
                <a:solidFill>
                  <a:srgbClr val="002060"/>
                </a:solidFill>
                <a:latin typeface="Verdana" pitchFamily="34" charset="0"/>
              </a:rPr>
              <a:t> университет (1822).</a:t>
            </a:r>
          </a:p>
          <a:p>
            <a:endParaRPr lang="ru-RU" sz="1600" b="1" dirty="0">
              <a:solidFill>
                <a:srgbClr val="002060"/>
              </a:solidFill>
              <a:latin typeface="Verdana" pitchFamily="34" charset="0"/>
            </a:endParaRPr>
          </a:p>
          <a:p>
            <a:r>
              <a:rPr lang="ru-RU" sz="1600" b="1" dirty="0">
                <a:solidFill>
                  <a:srgbClr val="002060"/>
                </a:solidFill>
                <a:latin typeface="Verdana" pitchFamily="34" charset="0"/>
              </a:rPr>
              <a:t>Основные труды по приложениям классической электронной теории: дал теорию электронной проводимости металлов, теорию поляризации света, отражённого от металлической поверхности, теорию дисперсии света. Впервые обнаружил и объяснил аномальную дисперсию диэлектрической проницаемости (позднее это объяснение было заменено теорией Дебая). Предложил методы измерения диэлектрической проницаемости и показателя поглощения жидких диэлектриков в метровом и дециметровом диапазонах электромагнитных волн. Член Берлинской АН.</a:t>
            </a:r>
          </a:p>
          <a:p>
            <a:endParaRPr lang="ru-RU" sz="1600" b="1" dirty="0">
              <a:solidFill>
                <a:srgbClr val="002060"/>
              </a:solidFill>
              <a:latin typeface="Verdana" pitchFamily="34" charset="0"/>
            </a:endParaRPr>
          </a:p>
          <a:p>
            <a:pPr>
              <a:spcBef>
                <a:spcPts val="0"/>
              </a:spcBef>
            </a:pPr>
            <a:r>
              <a:rPr lang="ru-RU" sz="1600" b="1" dirty="0">
                <a:solidFill>
                  <a:srgbClr val="002060"/>
                </a:solidFill>
                <a:latin typeface="Verdana" pitchFamily="34" charset="0"/>
              </a:rPr>
              <a:t>Профессор Лейпцигского (с 1894), </a:t>
            </a:r>
            <a:r>
              <a:rPr lang="ru-RU" sz="1600" b="1" dirty="0" err="1">
                <a:solidFill>
                  <a:srgbClr val="002060"/>
                </a:solidFill>
                <a:latin typeface="Verdana" pitchFamily="34" charset="0"/>
              </a:rPr>
              <a:t>Гисенского</a:t>
            </a:r>
            <a:r>
              <a:rPr lang="ru-RU" sz="1600" b="1" dirty="0">
                <a:solidFill>
                  <a:srgbClr val="002060"/>
                </a:solidFill>
                <a:latin typeface="Verdana" pitchFamily="34" charset="0"/>
              </a:rPr>
              <a:t> (с 1900) и Берлинского (с 1905) университетов.</a:t>
            </a:r>
          </a:p>
          <a:p>
            <a:pPr>
              <a:spcBef>
                <a:spcPts val="0"/>
              </a:spcBef>
            </a:pPr>
            <a:r>
              <a:rPr lang="ru-RU" sz="1600" b="1" dirty="0">
                <a:solidFill>
                  <a:srgbClr val="002060"/>
                </a:solidFill>
                <a:latin typeface="Verdana" pitchFamily="34" charset="0"/>
              </a:rPr>
              <a:t>Редактор журнала «</a:t>
            </a:r>
            <a:r>
              <a:rPr lang="ru-RU" sz="1600" b="1" dirty="0" err="1">
                <a:solidFill>
                  <a:srgbClr val="002060"/>
                </a:solidFill>
                <a:latin typeface="Verdana" pitchFamily="34" charset="0"/>
              </a:rPr>
              <a:t>Annalen</a:t>
            </a:r>
            <a:r>
              <a:rPr lang="ru-RU" sz="1600" b="1" dirty="0">
                <a:solidFill>
                  <a:srgbClr val="002060"/>
                </a:solidFill>
                <a:latin typeface="Verdana" pitchFamily="34" charset="0"/>
              </a:rPr>
              <a:t> </a:t>
            </a:r>
            <a:r>
              <a:rPr lang="ru-RU" sz="1600" b="1" dirty="0" err="1">
                <a:solidFill>
                  <a:srgbClr val="002060"/>
                </a:solidFill>
                <a:latin typeface="Verdana" pitchFamily="34" charset="0"/>
              </a:rPr>
              <a:t>der</a:t>
            </a:r>
            <a:r>
              <a:rPr lang="ru-RU" sz="1600" b="1" dirty="0">
                <a:solidFill>
                  <a:srgbClr val="002060"/>
                </a:solidFill>
                <a:latin typeface="Verdana" pitchFamily="34" charset="0"/>
              </a:rPr>
              <a:t> </a:t>
            </a:r>
            <a:r>
              <a:rPr lang="ru-RU" sz="1600" b="1" dirty="0" err="1">
                <a:solidFill>
                  <a:srgbClr val="002060"/>
                </a:solidFill>
                <a:latin typeface="Verdana" pitchFamily="34" charset="0"/>
              </a:rPr>
              <a:t>Physik</a:t>
            </a:r>
            <a:r>
              <a:rPr lang="ru-RU" sz="1600" b="1" dirty="0">
                <a:solidFill>
                  <a:srgbClr val="002060"/>
                </a:solidFill>
                <a:latin typeface="Verdana" pitchFamily="34" charset="0"/>
              </a:rPr>
              <a:t>» с 1900.</a:t>
            </a:r>
          </a:p>
        </p:txBody>
      </p:sp>
      <p:pic>
        <p:nvPicPr>
          <p:cNvPr id="332802" name="Picture 2"/>
          <p:cNvPicPr>
            <a:picLocks noChangeAspect="1" noChangeArrowheads="1"/>
          </p:cNvPicPr>
          <p:nvPr/>
        </p:nvPicPr>
        <p:blipFill>
          <a:blip r:embed="rId3" cstate="print"/>
          <a:srcRect/>
          <a:stretch>
            <a:fillRect/>
          </a:stretch>
        </p:blipFill>
        <p:spPr bwMode="auto">
          <a:xfrm>
            <a:off x="6577896" y="1052736"/>
            <a:ext cx="2566103" cy="3528392"/>
          </a:xfrm>
          <a:prstGeom prst="rect">
            <a:avLst/>
          </a:prstGeom>
          <a:noFill/>
          <a:ln w="9525">
            <a:noFill/>
            <a:miter lim="800000"/>
            <a:headEnd/>
            <a:tailEnd/>
          </a:ln>
        </p:spPr>
      </p:pic>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Стрелка влево 5">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Прямоугольник 6"/>
          <p:cNvSpPr/>
          <p:nvPr/>
        </p:nvSpPr>
        <p:spPr>
          <a:xfrm>
            <a:off x="6695728" y="4797152"/>
            <a:ext cx="2448272" cy="72008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2060"/>
                </a:solidFill>
                <a:latin typeface="Verdana" pitchFamily="34" charset="0"/>
              </a:rPr>
              <a:t>12 июля 1863 –</a:t>
            </a:r>
            <a:br>
              <a:rPr lang="ru-RU" sz="1400" b="1" dirty="0">
                <a:solidFill>
                  <a:srgbClr val="002060"/>
                </a:solidFill>
                <a:latin typeface="Verdana" pitchFamily="34" charset="0"/>
              </a:rPr>
            </a:br>
            <a:r>
              <a:rPr lang="ru-RU" sz="1400" b="1" dirty="0">
                <a:solidFill>
                  <a:srgbClr val="002060"/>
                </a:solidFill>
                <a:latin typeface="Verdana" pitchFamily="34" charset="0"/>
              </a:rPr>
              <a:t>5 июля 1906,</a:t>
            </a:r>
          </a:p>
          <a:p>
            <a:pPr algn="ctr"/>
            <a:r>
              <a:rPr lang="ru-RU" sz="1400" b="1" dirty="0">
                <a:solidFill>
                  <a:srgbClr val="002060"/>
                </a:solidFill>
                <a:latin typeface="Verdana" pitchFamily="34" charset="0"/>
              </a:rPr>
              <a:t>Германия</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txBody>
          <a:bodyPr>
            <a:normAutofit/>
          </a:bodyPr>
          <a:lstStyle/>
          <a:p>
            <a:pPr>
              <a:lnSpc>
                <a:spcPct val="80000"/>
              </a:lnSpc>
            </a:pPr>
            <a:r>
              <a:rPr lang="ru-RU" dirty="0"/>
              <a:t>Опыт </a:t>
            </a:r>
            <a:r>
              <a:rPr lang="ru-RU" dirty="0" err="1"/>
              <a:t>К.Рикке</a:t>
            </a:r>
            <a:endParaRPr lang="ru-RU" dirty="0"/>
          </a:p>
        </p:txBody>
      </p:sp>
      <p:sp>
        <p:nvSpPr>
          <p:cNvPr id="5" name="Прямоугольник 4"/>
          <p:cNvSpPr/>
          <p:nvPr/>
        </p:nvSpPr>
        <p:spPr>
          <a:xfrm>
            <a:off x="511283" y="825033"/>
            <a:ext cx="3772686" cy="38435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2">
                    <a:lumMod val="50000"/>
                  </a:schemeClr>
                </a:solidFill>
                <a:latin typeface="Verdana" pitchFamily="34" charset="0"/>
              </a:rPr>
              <a:t>Носители тока в </a:t>
            </a:r>
            <a:r>
              <a:rPr lang="ru-RU" b="1">
                <a:solidFill>
                  <a:schemeClr val="accent2">
                    <a:lumMod val="50000"/>
                  </a:schemeClr>
                </a:solidFill>
                <a:latin typeface="Verdana" pitchFamily="34" charset="0"/>
              </a:rPr>
              <a:t>металле </a:t>
            </a:r>
            <a:endParaRPr lang="ru-RU" b="1" dirty="0">
              <a:solidFill>
                <a:schemeClr val="accent2">
                  <a:lumMod val="50000"/>
                </a:schemeClr>
              </a:solidFill>
              <a:latin typeface="Verdana" pitchFamily="34" charset="0"/>
            </a:endParaRPr>
          </a:p>
        </p:txBody>
      </p:sp>
      <p:sp>
        <p:nvSpPr>
          <p:cNvPr id="6" name="Прямоугольник 5"/>
          <p:cNvSpPr/>
          <p:nvPr/>
        </p:nvSpPr>
        <p:spPr>
          <a:xfrm>
            <a:off x="611560" y="116632"/>
            <a:ext cx="1224136" cy="43261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1901</a:t>
            </a:r>
            <a:endParaRPr lang="ru-RU" sz="2000" b="1" dirty="0">
              <a:solidFill>
                <a:schemeClr val="accent2">
                  <a:lumMod val="50000"/>
                </a:schemeClr>
              </a:solidFill>
              <a:latin typeface="Verdana" pitchFamily="34" charset="0"/>
            </a:endParaRPr>
          </a:p>
        </p:txBody>
      </p:sp>
      <p:pic>
        <p:nvPicPr>
          <p:cNvPr id="252930" name="Picture 2"/>
          <p:cNvPicPr>
            <a:picLocks noChangeAspect="1" noChangeArrowheads="1"/>
          </p:cNvPicPr>
          <p:nvPr/>
        </p:nvPicPr>
        <p:blipFill>
          <a:blip r:embed="rId3" cstate="print"/>
          <a:srcRect/>
          <a:stretch>
            <a:fillRect/>
          </a:stretch>
        </p:blipFill>
        <p:spPr bwMode="auto">
          <a:xfrm>
            <a:off x="683568" y="1239466"/>
            <a:ext cx="2771929" cy="4310352"/>
          </a:xfrm>
          <a:prstGeom prst="rect">
            <a:avLst/>
          </a:prstGeom>
          <a:noFill/>
          <a:ln w="9525">
            <a:noFill/>
            <a:miter lim="800000"/>
            <a:headEnd/>
            <a:tailEnd/>
          </a:ln>
        </p:spPr>
      </p:pic>
      <p:sp>
        <p:nvSpPr>
          <p:cNvPr id="9" name="Прямоугольник 8"/>
          <p:cNvSpPr/>
          <p:nvPr/>
        </p:nvSpPr>
        <p:spPr>
          <a:xfrm>
            <a:off x="3707904" y="2528521"/>
            <a:ext cx="5436096" cy="144016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 течение года через цилиндры пропускался значительный электрический ток –</a:t>
            </a:r>
            <a:br>
              <a:rPr lang="ru-RU" b="1" dirty="0">
                <a:solidFill>
                  <a:srgbClr val="002060"/>
                </a:solidFill>
                <a:latin typeface="Verdana" pitchFamily="34" charset="0"/>
              </a:rPr>
            </a:br>
            <a:r>
              <a:rPr lang="ru-RU" b="1" dirty="0">
                <a:solidFill>
                  <a:srgbClr val="002060"/>
                </a:solidFill>
                <a:latin typeface="Verdana" pitchFamily="34" charset="0"/>
              </a:rPr>
              <a:t>за это время через них прошел </a:t>
            </a:r>
            <a:br>
              <a:rPr lang="ru-RU" b="1" dirty="0">
                <a:solidFill>
                  <a:srgbClr val="002060"/>
                </a:solidFill>
                <a:latin typeface="Verdana" pitchFamily="34" charset="0"/>
              </a:rPr>
            </a:br>
            <a:r>
              <a:rPr lang="en-US" b="1" dirty="0">
                <a:solidFill>
                  <a:srgbClr val="002060"/>
                </a:solidFill>
                <a:latin typeface="Verdana" pitchFamily="34" charset="0"/>
              </a:rPr>
              <a:t>q </a:t>
            </a:r>
            <a:r>
              <a:rPr lang="ru-RU" b="1" dirty="0">
                <a:solidFill>
                  <a:srgbClr val="002060"/>
                </a:solidFill>
                <a:sym typeface="Symbol"/>
              </a:rPr>
              <a:t></a:t>
            </a:r>
            <a:r>
              <a:rPr lang="en-US" b="1" dirty="0">
                <a:solidFill>
                  <a:srgbClr val="002060"/>
                </a:solidFill>
                <a:sym typeface="Symbol"/>
              </a:rPr>
              <a:t> 3</a:t>
            </a:r>
            <a:r>
              <a:rPr lang="ru-RU" b="1" dirty="0">
                <a:solidFill>
                  <a:srgbClr val="002060"/>
                </a:solidFill>
                <a:sym typeface="Symbol"/>
              </a:rPr>
              <a:t>,5∙</a:t>
            </a:r>
            <a:r>
              <a:rPr lang="ru-RU" b="1" dirty="0">
                <a:solidFill>
                  <a:srgbClr val="002060"/>
                </a:solidFill>
                <a:latin typeface="Verdana" pitchFamily="34" charset="0"/>
              </a:rPr>
              <a:t>10</a:t>
            </a:r>
            <a:r>
              <a:rPr lang="ru-RU" b="1" baseline="30000" dirty="0">
                <a:solidFill>
                  <a:srgbClr val="002060"/>
                </a:solidFill>
                <a:latin typeface="Verdana" pitchFamily="34" charset="0"/>
              </a:rPr>
              <a:t>6</a:t>
            </a:r>
            <a:r>
              <a:rPr lang="ru-RU" b="1" dirty="0">
                <a:solidFill>
                  <a:srgbClr val="002060"/>
                </a:solidFill>
                <a:latin typeface="Verdana" pitchFamily="34" charset="0"/>
              </a:rPr>
              <a:t> Кл</a:t>
            </a:r>
            <a:endParaRPr lang="ru-RU" b="1" dirty="0">
              <a:solidFill>
                <a:schemeClr val="accent2">
                  <a:lumMod val="50000"/>
                </a:schemeClr>
              </a:solidFill>
              <a:latin typeface="Verdana" pitchFamily="34" charset="0"/>
            </a:endParaRPr>
          </a:p>
        </p:txBody>
      </p:sp>
      <p:sp>
        <p:nvSpPr>
          <p:cNvPr id="11" name="Прямоугольник 10"/>
          <p:cNvSpPr/>
          <p:nvPr/>
        </p:nvSpPr>
        <p:spPr>
          <a:xfrm>
            <a:off x="3707904" y="4256713"/>
            <a:ext cx="5436096" cy="100811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После:</a:t>
            </a:r>
          </a:p>
          <a:p>
            <a:pPr marL="534988" indent="-357188">
              <a:buFont typeface="+mj-lt"/>
              <a:buAutoNum type="arabicPeriod"/>
            </a:pPr>
            <a:r>
              <a:rPr lang="ru-RU" b="1" dirty="0">
                <a:solidFill>
                  <a:srgbClr val="002060"/>
                </a:solidFill>
                <a:latin typeface="Verdana" pitchFamily="34" charset="0"/>
              </a:rPr>
              <a:t>Массы цилиндров не изменились</a:t>
            </a:r>
          </a:p>
          <a:p>
            <a:pPr marL="534988" indent="-357188">
              <a:buFont typeface="+mj-lt"/>
              <a:buAutoNum type="arabicPeriod"/>
            </a:pPr>
            <a:r>
              <a:rPr lang="ru-RU" b="1" dirty="0">
                <a:solidFill>
                  <a:srgbClr val="002060"/>
                </a:solidFill>
                <a:latin typeface="Verdana" pitchFamily="34" charset="0"/>
              </a:rPr>
              <a:t>Ни один металл не проник внутрь другого</a:t>
            </a:r>
          </a:p>
        </p:txBody>
      </p:sp>
      <p:sp>
        <p:nvSpPr>
          <p:cNvPr id="13" name="Прямоугольник 12"/>
          <p:cNvSpPr/>
          <p:nvPr/>
        </p:nvSpPr>
        <p:spPr>
          <a:xfrm>
            <a:off x="3707904" y="1484784"/>
            <a:ext cx="5436096" cy="86409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ru-RU" b="1" dirty="0">
                <a:solidFill>
                  <a:srgbClr val="002060"/>
                </a:solidFill>
                <a:latin typeface="Verdana" pitchFamily="34" charset="0"/>
              </a:rPr>
              <a:t>До начала:</a:t>
            </a:r>
          </a:p>
          <a:p>
            <a:pPr marL="534988" lvl="1" indent="-357188">
              <a:buAutoNum type="arabicPeriod"/>
            </a:pPr>
            <a:r>
              <a:rPr lang="ru-RU" b="1" dirty="0">
                <a:solidFill>
                  <a:srgbClr val="002060"/>
                </a:solidFill>
                <a:latin typeface="Verdana" pitchFamily="34" charset="0"/>
              </a:rPr>
              <a:t>Цилиндры взвесили</a:t>
            </a:r>
          </a:p>
          <a:p>
            <a:pPr marL="534988" lvl="1" indent="-357188">
              <a:buAutoNum type="arabicPeriod"/>
            </a:pPr>
            <a:r>
              <a:rPr lang="ru-RU" b="1" dirty="0">
                <a:solidFill>
                  <a:srgbClr val="002060"/>
                </a:solidFill>
                <a:latin typeface="Verdana" pitchFamily="34" charset="0"/>
              </a:rPr>
              <a:t>Хорошо зачистили торцы</a:t>
            </a:r>
            <a:endParaRPr lang="ru-RU" b="1" dirty="0">
              <a:solidFill>
                <a:schemeClr val="accent2">
                  <a:lumMod val="50000"/>
                </a:schemeClr>
              </a:solidFill>
              <a:latin typeface="Verdana" pitchFamily="34" charset="0"/>
            </a:endParaRPr>
          </a:p>
        </p:txBody>
      </p:sp>
      <p:sp>
        <p:nvSpPr>
          <p:cNvPr id="14" name="Прямоугольник 13"/>
          <p:cNvSpPr/>
          <p:nvPr/>
        </p:nvSpPr>
        <p:spPr>
          <a:xfrm>
            <a:off x="1187624" y="5661248"/>
            <a:ext cx="7956376" cy="119675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экспериментальное доказательство того, что </a:t>
            </a:r>
            <a:br>
              <a:rPr lang="ru-RU" b="1" dirty="0">
                <a:solidFill>
                  <a:srgbClr val="002060"/>
                </a:solidFill>
                <a:latin typeface="Verdana" pitchFamily="34" charset="0"/>
              </a:rPr>
            </a:br>
            <a:r>
              <a:rPr lang="ru-RU" b="1" dirty="0">
                <a:solidFill>
                  <a:schemeClr val="accent2">
                    <a:lumMod val="50000"/>
                  </a:schemeClr>
                </a:solidFill>
                <a:latin typeface="Verdana" pitchFamily="34" charset="0"/>
              </a:rPr>
              <a:t>ионы в металлах не участвуют в переносе электричества, а перенос заряда в металлах осуществляется частицами, </a:t>
            </a:r>
            <a:r>
              <a:rPr lang="ru-RU" b="1" dirty="0">
                <a:solidFill>
                  <a:srgbClr val="002060"/>
                </a:solidFill>
                <a:latin typeface="Verdana" pitchFamily="34" charset="0"/>
              </a:rPr>
              <a:t>которые являются </a:t>
            </a:r>
            <a:r>
              <a:rPr lang="ru-RU" b="1" dirty="0">
                <a:solidFill>
                  <a:schemeClr val="accent2">
                    <a:lumMod val="50000"/>
                  </a:schemeClr>
                </a:solidFill>
                <a:latin typeface="Verdana" pitchFamily="34" charset="0"/>
              </a:rPr>
              <a:t>общими для всех металлов</a:t>
            </a:r>
          </a:p>
        </p:txBody>
      </p:sp>
      <p:sp>
        <p:nvSpPr>
          <p:cNvPr id="15" name="Стрелка вправо 14"/>
          <p:cNvSpPr/>
          <p:nvPr/>
        </p:nvSpPr>
        <p:spPr>
          <a:xfrm>
            <a:off x="755616" y="609329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4139952" y="682816"/>
            <a:ext cx="43204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400" b="1" dirty="0">
                <a:solidFill>
                  <a:schemeClr val="accent2">
                    <a:lumMod val="50000"/>
                  </a:schemeClr>
                </a:solidFill>
                <a:latin typeface="Verdana" pitchFamily="34" charset="0"/>
              </a:rPr>
              <a:t>?</a:t>
            </a:r>
          </a:p>
        </p:txBody>
      </p:sp>
      <p:sp>
        <p:nvSpPr>
          <p:cNvPr id="18" name="Стрелка влево 17">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19" name="Прямая соединительная линия 18"/>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52930"/>
                                        </p:tgtEl>
                                        <p:attrNameLst>
                                          <p:attrName>style.visibility</p:attrName>
                                        </p:attrNameLst>
                                      </p:cBhvr>
                                      <p:to>
                                        <p:strVal val="visible"/>
                                      </p:to>
                                    </p:set>
                                    <p:animEffect transition="in" filter="fade">
                                      <p:cBhvr>
                                        <p:cTn id="20" dur="500"/>
                                        <p:tgtEl>
                                          <p:spTgt spid="2529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500"/>
                            </p:stCondLst>
                            <p:childTnLst>
                              <p:par>
                                <p:cTn id="47" presetID="22" presetClass="entr" presetSubtype="2"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1" grpId="0"/>
      <p:bldP spid="13" grpId="0"/>
      <p:bldP spid="15" grpId="0" animBg="1"/>
      <p:bldP spid="17" grpId="0"/>
      <p:bldP spid="1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Носители тока в металле</a:t>
            </a:r>
          </a:p>
        </p:txBody>
      </p:sp>
      <p:pic>
        <p:nvPicPr>
          <p:cNvPr id="41988" name="Picture 4">
            <a:hlinkClick r:id="rId3" action="ppaction://hlinkfile"/>
          </p:cNvPr>
          <p:cNvPicPr>
            <a:picLocks noChangeAspect="1" noChangeArrowheads="1"/>
          </p:cNvPicPr>
          <p:nvPr/>
        </p:nvPicPr>
        <p:blipFill>
          <a:blip r:embed="rId4" cstate="print"/>
          <a:srcRect l="41875" t="20000" r="25000" b="34000"/>
          <a:stretch>
            <a:fillRect/>
          </a:stretch>
        </p:blipFill>
        <p:spPr bwMode="auto">
          <a:xfrm>
            <a:off x="539552" y="1643050"/>
            <a:ext cx="2016000" cy="1749736"/>
          </a:xfrm>
          <a:prstGeom prst="rect">
            <a:avLst/>
          </a:prstGeom>
          <a:noFill/>
          <a:ln w="9525">
            <a:noFill/>
            <a:miter lim="800000"/>
            <a:headEnd/>
            <a:tailEnd/>
          </a:ln>
          <a:effectLst/>
        </p:spPr>
      </p:pic>
      <p:sp>
        <p:nvSpPr>
          <p:cNvPr id="9" name="Прямоугольник 8"/>
          <p:cNvSpPr/>
          <p:nvPr/>
        </p:nvSpPr>
        <p:spPr>
          <a:xfrm>
            <a:off x="539552" y="908720"/>
            <a:ext cx="5532646"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Что является носителем тока в металле </a:t>
            </a:r>
            <a:endParaRPr lang="ru-RU" sz="2000" b="1" dirty="0">
              <a:solidFill>
                <a:schemeClr val="accent2">
                  <a:lumMod val="50000"/>
                </a:schemeClr>
              </a:solidFill>
              <a:latin typeface="Verdana" pitchFamily="34" charset="0"/>
            </a:endParaRPr>
          </a:p>
        </p:txBody>
      </p:sp>
      <p:pic>
        <p:nvPicPr>
          <p:cNvPr id="41989" name="Picture 5">
            <a:hlinkClick r:id="rId5" action="ppaction://hlinkfile"/>
          </p:cNvPr>
          <p:cNvPicPr>
            <a:picLocks noChangeAspect="1" noChangeArrowheads="1"/>
          </p:cNvPicPr>
          <p:nvPr/>
        </p:nvPicPr>
        <p:blipFill>
          <a:blip r:embed="rId6" cstate="print"/>
          <a:srcRect l="18125" t="30000" r="36250" b="15000"/>
          <a:stretch>
            <a:fillRect/>
          </a:stretch>
        </p:blipFill>
        <p:spPr bwMode="auto">
          <a:xfrm>
            <a:off x="539552" y="3573016"/>
            <a:ext cx="2016000" cy="1518905"/>
          </a:xfrm>
          <a:prstGeom prst="rect">
            <a:avLst/>
          </a:prstGeom>
          <a:noFill/>
          <a:ln w="9525">
            <a:noFill/>
            <a:miter lim="800000"/>
            <a:headEnd/>
            <a:tailEnd/>
          </a:ln>
          <a:effectLst/>
        </p:spPr>
      </p:pic>
      <p:sp>
        <p:nvSpPr>
          <p:cNvPr id="15" name="Прямоугольник 14"/>
          <p:cNvSpPr/>
          <p:nvPr/>
        </p:nvSpPr>
        <p:spPr>
          <a:xfrm>
            <a:off x="3187246" y="1634480"/>
            <a:ext cx="3733800" cy="11464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торможении вращающейся катушки </a:t>
            </a:r>
            <a:br>
              <a:rPr lang="ru-RU" b="1" dirty="0">
                <a:solidFill>
                  <a:srgbClr val="002060"/>
                </a:solidFill>
                <a:latin typeface="Verdana" pitchFamily="34" charset="0"/>
              </a:rPr>
            </a:br>
            <a:r>
              <a:rPr lang="ru-RU" b="1" dirty="0">
                <a:solidFill>
                  <a:srgbClr val="002060"/>
                </a:solidFill>
                <a:latin typeface="Verdana" pitchFamily="34" charset="0"/>
              </a:rPr>
              <a:t>на каждый носитель заряда действует</a:t>
            </a:r>
          </a:p>
        </p:txBody>
      </p:sp>
      <p:sp>
        <p:nvSpPr>
          <p:cNvPr id="16" name="Прямоугольник 15"/>
          <p:cNvSpPr/>
          <p:nvPr/>
        </p:nvSpPr>
        <p:spPr>
          <a:xfrm>
            <a:off x="3203848" y="3645024"/>
            <a:ext cx="2592288" cy="115212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Играет роль сторонней силы неэлектрического происхождения</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Стрелка вправо 17"/>
          <p:cNvSpPr/>
          <p:nvPr/>
        </p:nvSpPr>
        <p:spPr>
          <a:xfrm>
            <a:off x="3428992" y="587727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26306" name="Object 2"/>
          <p:cNvGraphicFramePr>
            <a:graphicFrameLocks noChangeAspect="1"/>
          </p:cNvGraphicFramePr>
          <p:nvPr/>
        </p:nvGraphicFramePr>
        <p:xfrm>
          <a:off x="6414648" y="3666154"/>
          <a:ext cx="2389675" cy="1080119"/>
        </p:xfrm>
        <a:graphic>
          <a:graphicData uri="http://schemas.openxmlformats.org/presentationml/2006/ole">
            <mc:AlternateContent xmlns:mc="http://schemas.openxmlformats.org/markup-compatibility/2006">
              <mc:Choice xmlns:v="urn:schemas-microsoft-com:vml" Requires="v">
                <p:oleObj spid="_x0000_s254978" name="Формула" r:id="rId7" imgW="876240" imgH="393480" progId="Equation.3">
                  <p:embed/>
                </p:oleObj>
              </mc:Choice>
              <mc:Fallback>
                <p:oleObj name="Формула" r:id="rId7" imgW="876240" imgH="39348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4648" y="3666154"/>
                        <a:ext cx="2389675" cy="1080119"/>
                      </a:xfrm>
                      <a:prstGeom prst="rect">
                        <a:avLst/>
                      </a:prstGeom>
                      <a:solidFill>
                        <a:schemeClr val="bg1"/>
                      </a:solidFill>
                      <a:ln w="9525">
                        <a:solidFill>
                          <a:schemeClr val="tx2"/>
                        </a:solidFill>
                        <a:miter lim="800000"/>
                        <a:headEnd/>
                        <a:tailEnd/>
                      </a:ln>
                    </p:spPr>
                  </p:pic>
                </p:oleObj>
              </mc:Fallback>
            </mc:AlternateContent>
          </a:graphicData>
        </a:graphic>
      </p:graphicFrame>
      <p:graphicFrame>
        <p:nvGraphicFramePr>
          <p:cNvPr id="226307" name="Object 3"/>
          <p:cNvGraphicFramePr>
            <a:graphicFrameLocks noChangeAspect="1"/>
          </p:cNvGraphicFramePr>
          <p:nvPr/>
        </p:nvGraphicFramePr>
        <p:xfrm>
          <a:off x="6492908" y="1688069"/>
          <a:ext cx="1751500" cy="942958"/>
        </p:xfrm>
        <a:graphic>
          <a:graphicData uri="http://schemas.openxmlformats.org/presentationml/2006/ole">
            <mc:AlternateContent xmlns:mc="http://schemas.openxmlformats.org/markup-compatibility/2006">
              <mc:Choice xmlns:v="urn:schemas-microsoft-com:vml" Requires="v">
                <p:oleObj spid="_x0000_s254979" name="Формула" r:id="rId9" imgW="736560" imgH="393480" progId="Equation.3">
                  <p:embed/>
                </p:oleObj>
              </mc:Choice>
              <mc:Fallback>
                <p:oleObj name="Формула" r:id="rId9" imgW="736560" imgH="393480" progId="Equation.3">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92908" y="1688069"/>
                        <a:ext cx="1751500" cy="942958"/>
                      </a:xfrm>
                      <a:prstGeom prst="rect">
                        <a:avLst/>
                      </a:prstGeom>
                      <a:solidFill>
                        <a:schemeClr val="bg1"/>
                      </a:solidFill>
                      <a:ln w="9525">
                        <a:solidFill>
                          <a:schemeClr val="tx2"/>
                        </a:solidFill>
                        <a:miter lim="800000"/>
                        <a:headEnd/>
                        <a:tailEnd/>
                      </a:ln>
                    </p:spPr>
                  </p:pic>
                </p:oleObj>
              </mc:Fallback>
            </mc:AlternateContent>
          </a:graphicData>
        </a:graphic>
      </p:graphicFrame>
      <p:sp>
        <p:nvSpPr>
          <p:cNvPr id="24" name="Прямоугольник 23"/>
          <p:cNvSpPr/>
          <p:nvPr/>
        </p:nvSpPr>
        <p:spPr>
          <a:xfrm>
            <a:off x="4076454" y="5715016"/>
            <a:ext cx="3384376" cy="72008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е</a:t>
            </a:r>
            <a:r>
              <a:rPr lang="ru-RU" sz="2000" b="1" baseline="30000" dirty="0">
                <a:solidFill>
                  <a:srgbClr val="002060"/>
                </a:solidFill>
                <a:latin typeface="Verdana" pitchFamily="34" charset="0"/>
              </a:rPr>
              <a:t>-</a:t>
            </a:r>
            <a:r>
              <a:rPr lang="ru-RU" sz="2000" b="1" dirty="0">
                <a:solidFill>
                  <a:srgbClr val="002060"/>
                </a:solidFill>
                <a:latin typeface="Verdana" pitchFamily="34" charset="0"/>
              </a:rPr>
              <a:t> = 1,60218</a:t>
            </a:r>
            <a:r>
              <a:rPr lang="ru-RU" sz="2000" b="1" dirty="0">
                <a:solidFill>
                  <a:srgbClr val="002060"/>
                </a:solidFill>
                <a:latin typeface="Calibri"/>
              </a:rPr>
              <a:t>∙</a:t>
            </a:r>
            <a:r>
              <a:rPr lang="ru-RU" sz="2000" b="1" dirty="0">
                <a:solidFill>
                  <a:srgbClr val="002060"/>
                </a:solidFill>
                <a:latin typeface="Verdana" pitchFamily="34" charset="0"/>
              </a:rPr>
              <a:t>10</a:t>
            </a:r>
            <a:r>
              <a:rPr lang="ru-RU" sz="2000" b="1" baseline="30000" dirty="0">
                <a:solidFill>
                  <a:srgbClr val="002060"/>
                </a:solidFill>
                <a:latin typeface="Verdana" pitchFamily="34" charset="0"/>
              </a:rPr>
              <a:t>-19</a:t>
            </a:r>
            <a:r>
              <a:rPr lang="ru-RU" sz="2000" b="1" dirty="0">
                <a:solidFill>
                  <a:srgbClr val="002060"/>
                </a:solidFill>
                <a:latin typeface="Verdana" pitchFamily="34" charset="0"/>
              </a:rPr>
              <a:t> Кл</a:t>
            </a:r>
          </a:p>
        </p:txBody>
      </p:sp>
      <p:sp>
        <p:nvSpPr>
          <p:cNvPr id="19" name="Стрелка влево 18">
            <a:hlinkClick r:id="rId11"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0" name="Прямоугольник 19"/>
          <p:cNvSpPr/>
          <p:nvPr/>
        </p:nvSpPr>
        <p:spPr>
          <a:xfrm>
            <a:off x="5940152" y="780664"/>
            <a:ext cx="43204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400" b="1" dirty="0">
                <a:solidFill>
                  <a:srgbClr val="002060"/>
                </a:solidFill>
                <a:latin typeface="Verdana" pitchFamily="34" charset="0"/>
              </a:rPr>
              <a:t>?</a:t>
            </a:r>
          </a:p>
        </p:txBody>
      </p:sp>
      <p:sp>
        <p:nvSpPr>
          <p:cNvPr id="22" name="Прямоугольник 21"/>
          <p:cNvSpPr/>
          <p:nvPr/>
        </p:nvSpPr>
        <p:spPr>
          <a:xfrm>
            <a:off x="6392150" y="925250"/>
            <a:ext cx="2212298"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2">
                    <a:lumMod val="50000"/>
                  </a:schemeClr>
                </a:solidFill>
                <a:latin typeface="Verdana" pitchFamily="34" charset="0"/>
              </a:rPr>
              <a:t>электроны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1988"/>
                                        </p:tgtEl>
                                        <p:attrNameLst>
                                          <p:attrName>style.visibility</p:attrName>
                                        </p:attrNameLst>
                                      </p:cBhvr>
                                      <p:to>
                                        <p:strVal val="visible"/>
                                      </p:to>
                                    </p:set>
                                    <p:animEffect transition="in" filter="fade">
                                      <p:cBhvr>
                                        <p:cTn id="16" dur="500"/>
                                        <p:tgtEl>
                                          <p:spTgt spid="41988"/>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1989"/>
                                        </p:tgtEl>
                                        <p:attrNameLst>
                                          <p:attrName>style.visibility</p:attrName>
                                        </p:attrNameLst>
                                      </p:cBhvr>
                                      <p:to>
                                        <p:strVal val="visible"/>
                                      </p:to>
                                    </p:set>
                                    <p:animEffect transition="in" filter="fade">
                                      <p:cBhvr>
                                        <p:cTn id="20" dur="500"/>
                                        <p:tgtEl>
                                          <p:spTgt spid="4198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499"/>
                                          </p:stCondLst>
                                        </p:cTn>
                                        <p:tgtEl>
                                          <p:spTgt spid="22630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226306"/>
                                        </p:tgtEl>
                                        <p:attrNameLst>
                                          <p:attrName>style.visibility</p:attrName>
                                        </p:attrNameLst>
                                      </p:cBhvr>
                                      <p:to>
                                        <p:strVal val="visible"/>
                                      </p:to>
                                    </p:set>
                                    <p:animEffect transition="in" filter="fade">
                                      <p:cBhvr>
                                        <p:cTn id="40" dur="500"/>
                                        <p:tgtEl>
                                          <p:spTgt spid="226306"/>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par>
                          <p:cTn id="50" fill="hold">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right)">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8" grpId="0" animBg="1"/>
      <p:bldP spid="24" grpId="0" animBg="1"/>
      <p:bldP spid="19" grpId="0" animBg="1"/>
      <p:bldP spid="20" grpId="0"/>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2800" dirty="0"/>
              <a:t>Физическая природа электропроводности</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560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01" name="Object 1"/>
          <p:cNvGraphicFramePr>
            <a:graphicFrameLocks noChangeAspect="1"/>
          </p:cNvGraphicFramePr>
          <p:nvPr/>
        </p:nvGraphicFramePr>
        <p:xfrm>
          <a:off x="683568" y="1556792"/>
          <a:ext cx="2664296" cy="1631155"/>
        </p:xfrm>
        <a:graphic>
          <a:graphicData uri="http://schemas.openxmlformats.org/presentationml/2006/ole">
            <mc:AlternateContent xmlns:mc="http://schemas.openxmlformats.org/markup-compatibility/2006">
              <mc:Choice xmlns:v="urn:schemas-microsoft-com:vml" Requires="v">
                <p:oleObj spid="_x0000_s256001" name="Формула" r:id="rId3" imgW="787320" imgH="482400" progId="Equation.3">
                  <p:embed/>
                </p:oleObj>
              </mc:Choice>
              <mc:Fallback>
                <p:oleObj name="Формула" r:id="rId3" imgW="787320" imgH="4824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556792"/>
                        <a:ext cx="2664296" cy="1631155"/>
                      </a:xfrm>
                      <a:prstGeom prst="rect">
                        <a:avLst/>
                      </a:prstGeom>
                      <a:solidFill>
                        <a:schemeClr val="bg1"/>
                      </a:solidFill>
                      <a:ln w="9525">
                        <a:solidFill>
                          <a:schemeClr val="tx2"/>
                        </a:solidFill>
                        <a:miter lim="800000"/>
                        <a:headEnd/>
                        <a:tailEnd/>
                      </a:ln>
                    </p:spPr>
                  </p:pic>
                </p:oleObj>
              </mc:Fallback>
            </mc:AlternateContent>
          </a:graphicData>
        </a:graphic>
      </p:graphicFrame>
      <p:sp>
        <p:nvSpPr>
          <p:cNvPr id="7" name="Прямоугольник 6"/>
          <p:cNvSpPr/>
          <p:nvPr/>
        </p:nvSpPr>
        <p:spPr>
          <a:xfrm>
            <a:off x="539552" y="908720"/>
            <a:ext cx="5616624"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Удельная электропроводность</a:t>
            </a:r>
          </a:p>
        </p:txBody>
      </p:sp>
      <p:sp>
        <p:nvSpPr>
          <p:cNvPr id="8" name="Прямоугольник 7"/>
          <p:cNvSpPr/>
          <p:nvPr/>
        </p:nvSpPr>
        <p:spPr>
          <a:xfrm>
            <a:off x="755576" y="3501008"/>
            <a:ext cx="6336704" cy="122413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i="1" dirty="0">
                <a:solidFill>
                  <a:srgbClr val="002060"/>
                </a:solidFill>
                <a:latin typeface="Times New Roman" pitchFamily="18" charset="0"/>
                <a:cs typeface="Times New Roman" pitchFamily="18" charset="0"/>
              </a:rPr>
              <a:t>n</a:t>
            </a:r>
            <a:r>
              <a:rPr lang="en-US" sz="2400" b="1" i="1" dirty="0">
                <a:solidFill>
                  <a:srgbClr val="002060"/>
                </a:solidFill>
                <a:latin typeface="Verdana" pitchFamily="34" charset="0"/>
              </a:rPr>
              <a:t> </a:t>
            </a:r>
            <a:r>
              <a:rPr lang="en-US" b="1" dirty="0">
                <a:solidFill>
                  <a:srgbClr val="002060"/>
                </a:solidFill>
                <a:latin typeface="Verdana" pitchFamily="34" charset="0"/>
              </a:rPr>
              <a:t>– </a:t>
            </a:r>
            <a:r>
              <a:rPr lang="ru-RU" b="1" dirty="0">
                <a:solidFill>
                  <a:srgbClr val="002060"/>
                </a:solidFill>
                <a:latin typeface="Verdana" pitchFamily="34" charset="0"/>
              </a:rPr>
              <a:t>концентрация свободных электронов</a:t>
            </a:r>
          </a:p>
          <a:p>
            <a:r>
              <a:rPr lang="en-US" sz="2400" b="1" i="1" dirty="0">
                <a:solidFill>
                  <a:srgbClr val="002060"/>
                </a:solidFill>
                <a:latin typeface="Times New Roman" pitchFamily="18" charset="0"/>
                <a:cs typeface="Times New Roman" pitchFamily="18" charset="0"/>
              </a:rPr>
              <a:t>l</a:t>
            </a:r>
            <a:r>
              <a:rPr lang="en-US" sz="2400" b="1" dirty="0">
                <a:solidFill>
                  <a:srgbClr val="002060"/>
                </a:solidFill>
                <a:latin typeface="Verdana" pitchFamily="34" charset="0"/>
              </a:rPr>
              <a:t> </a:t>
            </a:r>
            <a:r>
              <a:rPr lang="en-US" b="1" dirty="0">
                <a:solidFill>
                  <a:srgbClr val="002060"/>
                </a:solidFill>
                <a:latin typeface="Verdana" pitchFamily="34" charset="0"/>
              </a:rPr>
              <a:t>– </a:t>
            </a:r>
            <a:r>
              <a:rPr lang="ru-RU" b="1" dirty="0">
                <a:solidFill>
                  <a:srgbClr val="002060"/>
                </a:solidFill>
                <a:latin typeface="Verdana" pitchFamily="34" charset="0"/>
              </a:rPr>
              <a:t>расстояние между атомами в кристалле</a:t>
            </a:r>
          </a:p>
          <a:p>
            <a:r>
              <a:rPr lang="el-GR" sz="2800" b="1" i="1" dirty="0">
                <a:solidFill>
                  <a:srgbClr val="002060"/>
                </a:solidFill>
                <a:latin typeface="Times New Roman" pitchFamily="18" charset="0"/>
                <a:cs typeface="Times New Roman" pitchFamily="18" charset="0"/>
              </a:rPr>
              <a:t>υ</a:t>
            </a:r>
            <a:r>
              <a:rPr lang="ru-RU" sz="2400" b="1" dirty="0">
                <a:solidFill>
                  <a:srgbClr val="002060"/>
                </a:solidFill>
                <a:latin typeface="Verdana" pitchFamily="34" charset="0"/>
              </a:rPr>
              <a:t> </a:t>
            </a:r>
            <a:r>
              <a:rPr lang="ru-RU" b="1" dirty="0">
                <a:solidFill>
                  <a:srgbClr val="002060"/>
                </a:solidFill>
                <a:latin typeface="Verdana" pitchFamily="34" charset="0"/>
              </a:rPr>
              <a:t>– скорость теплового движения е</a:t>
            </a:r>
            <a:r>
              <a:rPr lang="ru-RU" b="1" baseline="30000" dirty="0">
                <a:solidFill>
                  <a:srgbClr val="002060"/>
                </a:solidFill>
                <a:latin typeface="Verdana" pitchFamily="34" charset="0"/>
              </a:rPr>
              <a:t>-</a:t>
            </a:r>
          </a:p>
        </p:txBody>
      </p:sp>
      <p:sp>
        <p:nvSpPr>
          <p:cNvPr id="2560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560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5600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9" name="Стрелка влево 28">
            <a:hlinkClick r:id="rId5" action="ppaction://hlinksldjump"/>
          </p:cNvPr>
          <p:cNvSpPr/>
          <p:nvPr/>
        </p:nvSpPr>
        <p:spPr>
          <a:xfrm>
            <a:off x="179512" y="619795"/>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right)">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sz="2800" dirty="0"/>
              <a:t>Трудности классической теории электропроводности</a:t>
            </a:r>
          </a:p>
        </p:txBody>
      </p:sp>
      <p:cxnSp>
        <p:nvCxnSpPr>
          <p:cNvPr id="4" name="Прямая соединительная линия 3"/>
          <p:cNvCxnSpPr/>
          <p:nvPr/>
        </p:nvCxnSpPr>
        <p:spPr>
          <a:xfrm>
            <a:off x="611560" y="764704"/>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560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 name="Прямоугольник 9"/>
          <p:cNvSpPr/>
          <p:nvPr/>
        </p:nvSpPr>
        <p:spPr>
          <a:xfrm>
            <a:off x="467544" y="764704"/>
            <a:ext cx="8352928" cy="9361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Температурная зависимость </a:t>
            </a:r>
            <a:br>
              <a:rPr lang="ru-RU" sz="2000" b="1" dirty="0">
                <a:solidFill>
                  <a:srgbClr val="002060"/>
                </a:solidFill>
                <a:latin typeface="Verdana" pitchFamily="34" charset="0"/>
              </a:rPr>
            </a:br>
            <a:r>
              <a:rPr lang="ru-RU" sz="2000" b="1" dirty="0">
                <a:solidFill>
                  <a:srgbClr val="002060"/>
                </a:solidFill>
                <a:latin typeface="Verdana" pitchFamily="34" charset="0"/>
              </a:rPr>
              <a:t>электрического сопротивления в металлах</a:t>
            </a:r>
          </a:p>
        </p:txBody>
      </p:sp>
      <p:sp>
        <p:nvSpPr>
          <p:cNvPr id="11" name="Прямоугольник 10"/>
          <p:cNvSpPr/>
          <p:nvPr/>
        </p:nvSpPr>
        <p:spPr>
          <a:xfrm>
            <a:off x="467544" y="2852936"/>
            <a:ext cx="864096"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r>
              <a:rPr lang="ru-RU" b="1" dirty="0">
                <a:solidFill>
                  <a:srgbClr val="002060"/>
                </a:solidFill>
                <a:latin typeface="Verdana" pitchFamily="34" charset="0"/>
              </a:rPr>
              <a:t>т.к.</a:t>
            </a:r>
          </a:p>
        </p:txBody>
      </p:sp>
      <p:sp>
        <p:nvSpPr>
          <p:cNvPr id="2560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03" name="Object 3"/>
          <p:cNvGraphicFramePr>
            <a:graphicFrameLocks noChangeAspect="1"/>
          </p:cNvGraphicFramePr>
          <p:nvPr/>
        </p:nvGraphicFramePr>
        <p:xfrm>
          <a:off x="1220316" y="3038872"/>
          <a:ext cx="1281113" cy="1093788"/>
        </p:xfrm>
        <a:graphic>
          <a:graphicData uri="http://schemas.openxmlformats.org/presentationml/2006/ole">
            <mc:AlternateContent xmlns:mc="http://schemas.openxmlformats.org/markup-compatibility/2006">
              <mc:Choice xmlns:v="urn:schemas-microsoft-com:vml" Requires="v">
                <p:oleObj spid="_x0000_s274435" name="Формула" r:id="rId3" imgW="469800" imgH="393480" progId="Equation.3">
                  <p:embed/>
                </p:oleObj>
              </mc:Choice>
              <mc:Fallback>
                <p:oleObj name="Формула" r:id="rId3" imgW="46980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0316" y="3038872"/>
                        <a:ext cx="1281113" cy="1093788"/>
                      </a:xfrm>
                      <a:prstGeom prst="rect">
                        <a:avLst/>
                      </a:prstGeom>
                      <a:solidFill>
                        <a:schemeClr val="bg1"/>
                      </a:solidFill>
                      <a:ln w="9525">
                        <a:solidFill>
                          <a:schemeClr val="tx2"/>
                        </a:solidFill>
                        <a:miter lim="800000"/>
                        <a:headEnd/>
                        <a:tailEnd/>
                      </a:ln>
                    </p:spPr>
                  </p:pic>
                </p:oleObj>
              </mc:Fallback>
            </mc:AlternateContent>
          </a:graphicData>
        </a:graphic>
      </p:graphicFrame>
      <p:sp>
        <p:nvSpPr>
          <p:cNvPr id="2560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05" name="Object 5"/>
          <p:cNvGraphicFramePr>
            <a:graphicFrameLocks noChangeAspect="1"/>
          </p:cNvGraphicFramePr>
          <p:nvPr/>
        </p:nvGraphicFramePr>
        <p:xfrm>
          <a:off x="1224200" y="4378722"/>
          <a:ext cx="1377950" cy="622300"/>
        </p:xfrm>
        <a:graphic>
          <a:graphicData uri="http://schemas.openxmlformats.org/presentationml/2006/ole">
            <mc:AlternateContent xmlns:mc="http://schemas.openxmlformats.org/markup-compatibility/2006">
              <mc:Choice xmlns:v="urn:schemas-microsoft-com:vml" Requires="v">
                <p:oleObj spid="_x0000_s274436" name="Формула" r:id="rId5" imgW="596880" imgH="266400" progId="Equation.3">
                  <p:embed/>
                </p:oleObj>
              </mc:Choice>
              <mc:Fallback>
                <p:oleObj name="Формула" r:id="rId5" imgW="596880" imgH="2664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4200" y="4378722"/>
                        <a:ext cx="1377950" cy="6223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17" name="Стрелка вправо 16"/>
          <p:cNvSpPr/>
          <p:nvPr/>
        </p:nvSpPr>
        <p:spPr>
          <a:xfrm>
            <a:off x="2843808" y="386104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8" name="Прямая соединительная линия 17"/>
          <p:cNvCxnSpPr/>
          <p:nvPr/>
        </p:nvCxnSpPr>
        <p:spPr>
          <a:xfrm rot="5400000">
            <a:off x="1709792" y="4023176"/>
            <a:ext cx="1980000" cy="0"/>
          </a:xfrm>
          <a:prstGeom prst="line">
            <a:avLst/>
          </a:prstGeom>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3266736" y="2924944"/>
            <a:ext cx="2448272"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удельное сопротивление</a:t>
            </a:r>
          </a:p>
        </p:txBody>
      </p:sp>
      <p:sp>
        <p:nvSpPr>
          <p:cNvPr id="25600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07" name="Object 7"/>
          <p:cNvGraphicFramePr>
            <a:graphicFrameLocks noChangeAspect="1"/>
          </p:cNvGraphicFramePr>
          <p:nvPr/>
        </p:nvGraphicFramePr>
        <p:xfrm>
          <a:off x="3347864" y="3717032"/>
          <a:ext cx="2142958" cy="576064"/>
        </p:xfrm>
        <a:graphic>
          <a:graphicData uri="http://schemas.openxmlformats.org/presentationml/2006/ole">
            <mc:AlternateContent xmlns:mc="http://schemas.openxmlformats.org/markup-compatibility/2006">
              <mc:Choice xmlns:v="urn:schemas-microsoft-com:vml" Requires="v">
                <p:oleObj spid="_x0000_s274437" name="Формула" r:id="rId7" imgW="888614" imgH="241195" progId="Equation.3">
                  <p:embed/>
                </p:oleObj>
              </mc:Choice>
              <mc:Fallback>
                <p:oleObj name="Формула" r:id="rId7" imgW="888614" imgH="241195"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7864" y="3717032"/>
                        <a:ext cx="2142958" cy="576064"/>
                      </a:xfrm>
                      <a:prstGeom prst="rect">
                        <a:avLst/>
                      </a:prstGeom>
                      <a:solidFill>
                        <a:schemeClr val="bg1"/>
                      </a:solidFill>
                      <a:ln w="9525">
                        <a:solidFill>
                          <a:schemeClr val="tx2"/>
                        </a:solidFill>
                        <a:miter lim="800000"/>
                        <a:headEnd/>
                        <a:tailEnd/>
                      </a:ln>
                    </p:spPr>
                  </p:pic>
                </p:oleObj>
              </mc:Fallback>
            </mc:AlternateContent>
          </a:graphicData>
        </a:graphic>
      </p:graphicFrame>
      <p:sp>
        <p:nvSpPr>
          <p:cNvPr id="22" name="Прямоугольник 21"/>
          <p:cNvSpPr/>
          <p:nvPr/>
        </p:nvSpPr>
        <p:spPr>
          <a:xfrm>
            <a:off x="467544" y="2420888"/>
            <a:ext cx="2808312"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lumMod val="50000"/>
                  </a:schemeClr>
                </a:solidFill>
                <a:latin typeface="Verdana" pitchFamily="34" charset="0"/>
              </a:rPr>
              <a:t>из теории:</a:t>
            </a:r>
          </a:p>
        </p:txBody>
      </p:sp>
      <p:sp>
        <p:nvSpPr>
          <p:cNvPr id="23" name="Прямоугольник 22"/>
          <p:cNvSpPr/>
          <p:nvPr/>
        </p:nvSpPr>
        <p:spPr>
          <a:xfrm>
            <a:off x="6968803" y="2420888"/>
            <a:ext cx="1728192"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lumMod val="50000"/>
                  </a:schemeClr>
                </a:solidFill>
                <a:latin typeface="Verdana" pitchFamily="34" charset="0"/>
              </a:rPr>
              <a:t>из опыта:</a:t>
            </a:r>
          </a:p>
        </p:txBody>
      </p:sp>
      <p:graphicFrame>
        <p:nvGraphicFramePr>
          <p:cNvPr id="256009" name="Object 9"/>
          <p:cNvGraphicFramePr>
            <a:graphicFrameLocks noChangeAspect="1"/>
          </p:cNvGraphicFramePr>
          <p:nvPr/>
        </p:nvGraphicFramePr>
        <p:xfrm>
          <a:off x="6968803" y="3573016"/>
          <a:ext cx="1851669" cy="944414"/>
        </p:xfrm>
        <a:graphic>
          <a:graphicData uri="http://schemas.openxmlformats.org/presentationml/2006/ole">
            <mc:AlternateContent xmlns:mc="http://schemas.openxmlformats.org/markup-compatibility/2006">
              <mc:Choice xmlns:v="urn:schemas-microsoft-com:vml" Requires="v">
                <p:oleObj spid="_x0000_s274438" name="Формула" r:id="rId9" imgW="393480" imgH="203040" progId="Equation.3">
                  <p:embed/>
                </p:oleObj>
              </mc:Choice>
              <mc:Fallback>
                <p:oleObj name="Формула" r:id="rId9" imgW="393480" imgH="20304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68803" y="3573016"/>
                        <a:ext cx="1851669" cy="944414"/>
                      </a:xfrm>
                      <a:prstGeom prst="rect">
                        <a:avLst/>
                      </a:prstGeom>
                      <a:solidFill>
                        <a:schemeClr val="bg1"/>
                      </a:solidFill>
                      <a:ln w="9525">
                        <a:solidFill>
                          <a:schemeClr val="tx2"/>
                        </a:solidFill>
                        <a:miter lim="800000"/>
                        <a:headEnd/>
                        <a:tailEnd/>
                      </a:ln>
                    </p:spPr>
                  </p:pic>
                </p:oleObj>
              </mc:Fallback>
            </mc:AlternateContent>
          </a:graphicData>
        </a:graphic>
      </p:graphicFrame>
      <p:sp>
        <p:nvSpPr>
          <p:cNvPr id="25" name="Прямоугольник 24"/>
          <p:cNvSpPr/>
          <p:nvPr/>
        </p:nvSpPr>
        <p:spPr>
          <a:xfrm>
            <a:off x="6012160" y="3284984"/>
            <a:ext cx="43204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800" b="1" dirty="0">
                <a:solidFill>
                  <a:srgbClr val="002060"/>
                </a:solidFill>
                <a:latin typeface="Verdana" pitchFamily="34" charset="0"/>
              </a:rPr>
              <a:t>?</a:t>
            </a:r>
          </a:p>
        </p:txBody>
      </p:sp>
      <p:cxnSp>
        <p:nvCxnSpPr>
          <p:cNvPr id="26" name="Прямая со стрелкой 25"/>
          <p:cNvCxnSpPr/>
          <p:nvPr/>
        </p:nvCxnSpPr>
        <p:spPr>
          <a:xfrm>
            <a:off x="5580112" y="4221088"/>
            <a:ext cx="1368152" cy="1588"/>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Стрелка влево 27">
            <a:hlinkClick r:id="rId11"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256003"/>
                                        </p:tgtEl>
                                        <p:attrNameLst>
                                          <p:attrName>style.visibility</p:attrName>
                                        </p:attrNameLst>
                                      </p:cBhvr>
                                      <p:to>
                                        <p:strVal val="visible"/>
                                      </p:to>
                                    </p:set>
                                    <p:animEffect transition="in" filter="fade">
                                      <p:cBhvr>
                                        <p:cTn id="16" dur="500"/>
                                        <p:tgtEl>
                                          <p:spTgt spid="25600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56005"/>
                                        </p:tgtEl>
                                        <p:attrNameLst>
                                          <p:attrName>style.visibility</p:attrName>
                                        </p:attrNameLst>
                                      </p:cBhvr>
                                      <p:to>
                                        <p:strVal val="visible"/>
                                      </p:to>
                                    </p:set>
                                    <p:animEffect transition="in" filter="fade">
                                      <p:cBhvr>
                                        <p:cTn id="21" dur="500"/>
                                        <p:tgtEl>
                                          <p:spTgt spid="25600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par>
                          <p:cTn id="35" fill="hold">
                            <p:stCondLst>
                              <p:cond delay="0"/>
                            </p:stCondLst>
                            <p:childTnLst>
                              <p:par>
                                <p:cTn id="36" presetID="10" presetClass="entr" presetSubtype="0" fill="hold" nodeType="afterEffect">
                                  <p:stCondLst>
                                    <p:cond delay="0"/>
                                  </p:stCondLst>
                                  <p:childTnLst>
                                    <p:set>
                                      <p:cBhvr>
                                        <p:cTn id="37" dur="1" fill="hold">
                                          <p:stCondLst>
                                            <p:cond delay="0"/>
                                          </p:stCondLst>
                                        </p:cTn>
                                        <p:tgtEl>
                                          <p:spTgt spid="256007"/>
                                        </p:tgtEl>
                                        <p:attrNameLst>
                                          <p:attrName>style.visibility</p:attrName>
                                        </p:attrNameLst>
                                      </p:cBhvr>
                                      <p:to>
                                        <p:strVal val="visible"/>
                                      </p:to>
                                    </p:set>
                                    <p:animEffect transition="in" filter="fade">
                                      <p:cBhvr>
                                        <p:cTn id="38" dur="500"/>
                                        <p:tgtEl>
                                          <p:spTgt spid="256007"/>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6009"/>
                                        </p:tgtEl>
                                        <p:attrNameLst>
                                          <p:attrName>style.visibility</p:attrName>
                                        </p:attrNameLst>
                                      </p:cBhvr>
                                      <p:to>
                                        <p:strVal val="visible"/>
                                      </p:to>
                                    </p:set>
                                    <p:animEffect transition="in" filter="fade">
                                      <p:cBhvr>
                                        <p:cTn id="47" dur="500"/>
                                        <p:tgtEl>
                                          <p:spTgt spid="256009"/>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1000"/>
                            </p:stCondLst>
                            <p:childTnLst>
                              <p:par>
                                <p:cTn id="53" presetID="22" presetClass="entr" presetSubtype="1"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par>
                          <p:cTn id="56" fill="hold">
                            <p:stCondLst>
                              <p:cond delay="1500"/>
                            </p:stCondLst>
                            <p:childTnLst>
                              <p:par>
                                <p:cTn id="57" presetID="22" presetClass="entr" presetSubtype="2"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righ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animBg="1"/>
      <p:bldP spid="19" grpId="0"/>
      <p:bldP spid="22" grpId="0"/>
      <p:bldP spid="23" grpId="0"/>
      <p:bldP spid="25" grpId="0"/>
      <p:bldP spid="2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Сергей Анатольевич Богуславский </a:t>
            </a:r>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467544" y="764704"/>
            <a:ext cx="8496944" cy="5047536"/>
          </a:xfrm>
          <a:prstGeom prst="rect">
            <a:avLst/>
          </a:prstGeom>
        </p:spPr>
        <p:txBody>
          <a:bodyPr wrap="square">
            <a:spAutoFit/>
          </a:bodyPr>
          <a:lstStyle/>
          <a:p>
            <a:pPr algn="ctr">
              <a:spcBef>
                <a:spcPts val="1200"/>
              </a:spcBef>
            </a:pPr>
            <a:r>
              <a:rPr lang="ru-RU" b="1" dirty="0">
                <a:solidFill>
                  <a:srgbClr val="002060"/>
                </a:solidFill>
                <a:latin typeface="Verdana" pitchFamily="34" charset="0"/>
              </a:rPr>
              <a:t>1.12.1883-3.09.1923 </a:t>
            </a:r>
            <a:br>
              <a:rPr lang="ru-RU" b="1" dirty="0">
                <a:solidFill>
                  <a:srgbClr val="002060"/>
                </a:solidFill>
                <a:latin typeface="Verdana" pitchFamily="34" charset="0"/>
              </a:rPr>
            </a:br>
            <a:r>
              <a:rPr lang="ru-RU" b="1" dirty="0">
                <a:solidFill>
                  <a:srgbClr val="002060"/>
                </a:solidFill>
                <a:latin typeface="Verdana" pitchFamily="34" charset="0"/>
              </a:rPr>
              <a:t>русский физик-теоретик</a:t>
            </a:r>
          </a:p>
          <a:p>
            <a:pPr algn="ctr">
              <a:spcBef>
                <a:spcPts val="1200"/>
              </a:spcBef>
            </a:pPr>
            <a:endParaRPr lang="ru-RU" b="1" dirty="0">
              <a:solidFill>
                <a:srgbClr val="002060"/>
              </a:solidFill>
              <a:latin typeface="Verdana" pitchFamily="34" charset="0"/>
            </a:endParaRPr>
          </a:p>
          <a:p>
            <a:pPr marL="180975" indent="-180975">
              <a:spcBef>
                <a:spcPts val="1200"/>
              </a:spcBef>
              <a:buFont typeface="Arial" pitchFamily="34" charset="0"/>
              <a:buChar char="•"/>
            </a:pPr>
            <a:r>
              <a:rPr lang="ru-RU" b="1" dirty="0">
                <a:solidFill>
                  <a:srgbClr val="002060"/>
                </a:solidFill>
                <a:latin typeface="Verdana" pitchFamily="34" charset="0"/>
              </a:rPr>
              <a:t>Родился в Москве. </a:t>
            </a:r>
            <a:br>
              <a:rPr lang="ru-RU" b="1" dirty="0">
                <a:solidFill>
                  <a:srgbClr val="002060"/>
                </a:solidFill>
                <a:latin typeface="Verdana" pitchFamily="34" charset="0"/>
              </a:rPr>
            </a:br>
            <a:r>
              <a:rPr lang="ru-RU" b="1" dirty="0">
                <a:solidFill>
                  <a:srgbClr val="002060"/>
                </a:solidFill>
                <a:latin typeface="Verdana" pitchFamily="34" charset="0"/>
              </a:rPr>
              <a:t>Учился во </a:t>
            </a:r>
            <a:r>
              <a:rPr lang="ru-RU" b="1" dirty="0" err="1">
                <a:solidFill>
                  <a:srgbClr val="002060"/>
                </a:solidFill>
                <a:latin typeface="Verdana" pitchFamily="34" charset="0"/>
              </a:rPr>
              <a:t>Фрейбургском</a:t>
            </a:r>
            <a:r>
              <a:rPr lang="ru-RU" b="1" dirty="0">
                <a:solidFill>
                  <a:srgbClr val="002060"/>
                </a:solidFill>
                <a:latin typeface="Verdana" pitchFamily="34" charset="0"/>
              </a:rPr>
              <a:t> и </a:t>
            </a:r>
            <a:r>
              <a:rPr lang="ru-RU" b="1" dirty="0" err="1">
                <a:solidFill>
                  <a:srgbClr val="002060"/>
                </a:solidFill>
                <a:latin typeface="Verdana" pitchFamily="34" charset="0"/>
              </a:rPr>
              <a:t>Геттингенском</a:t>
            </a:r>
            <a:r>
              <a:rPr lang="ru-RU" b="1" dirty="0">
                <a:solidFill>
                  <a:srgbClr val="002060"/>
                </a:solidFill>
                <a:latin typeface="Verdana" pitchFamily="34" charset="0"/>
              </a:rPr>
              <a:t> университетах, окончил Петербургский университет (1917)</a:t>
            </a:r>
          </a:p>
          <a:p>
            <a:pPr marL="180975" indent="-180975">
              <a:spcBef>
                <a:spcPts val="1200"/>
              </a:spcBef>
              <a:buFont typeface="Arial" pitchFamily="34" charset="0"/>
              <a:buChar char="•"/>
            </a:pPr>
            <a:r>
              <a:rPr lang="ru-RU" b="1" dirty="0">
                <a:solidFill>
                  <a:srgbClr val="002060"/>
                </a:solidFill>
                <a:latin typeface="Verdana" pitchFamily="34" charset="0"/>
              </a:rPr>
              <a:t>1918-1921 — преподавал в Саратовском университете</a:t>
            </a:r>
          </a:p>
          <a:p>
            <a:pPr marL="180975" indent="-180975">
              <a:spcBef>
                <a:spcPts val="1200"/>
              </a:spcBef>
              <a:buFont typeface="Arial" pitchFamily="34" charset="0"/>
              <a:buChar char="•"/>
            </a:pPr>
            <a:r>
              <a:rPr lang="ru-RU" b="1" dirty="0">
                <a:solidFill>
                  <a:srgbClr val="002060"/>
                </a:solidFill>
                <a:latin typeface="Verdana" pitchFamily="34" charset="0"/>
              </a:rPr>
              <a:t>1921 — преподавал в Московском университете. </a:t>
            </a:r>
          </a:p>
          <a:p>
            <a:pPr marL="180975" indent="-180975">
              <a:spcBef>
                <a:spcPts val="1200"/>
              </a:spcBef>
              <a:buFont typeface="Arial" pitchFamily="34" charset="0"/>
              <a:buChar char="•"/>
            </a:pPr>
            <a:r>
              <a:rPr lang="ru-RU" b="1" dirty="0">
                <a:solidFill>
                  <a:srgbClr val="002060"/>
                </a:solidFill>
                <a:latin typeface="Verdana" pitchFamily="34" charset="0"/>
              </a:rPr>
              <a:t>Работы посвящены статистической теории кристаллов, гидродинамике, молекулярной физике, термодинамике</a:t>
            </a:r>
          </a:p>
          <a:p>
            <a:pPr marL="180975" indent="-180975">
              <a:spcBef>
                <a:spcPts val="1200"/>
              </a:spcBef>
              <a:buFont typeface="Arial" pitchFamily="34" charset="0"/>
              <a:buChar char="•"/>
            </a:pPr>
            <a:r>
              <a:rPr lang="ru-RU" b="1" dirty="0">
                <a:solidFill>
                  <a:srgbClr val="002060"/>
                </a:solidFill>
                <a:latin typeface="Verdana" pitchFamily="34" charset="0"/>
              </a:rPr>
              <a:t>1921-1922 — изучал движение зарядов в электромагнитных полях, рассчитал траекторию заряженных частиц в них</a:t>
            </a:r>
          </a:p>
          <a:p>
            <a:pPr marL="180975" indent="-180975">
              <a:spcBef>
                <a:spcPts val="1200"/>
              </a:spcBef>
              <a:buFont typeface="Arial" pitchFamily="34" charset="0"/>
              <a:buChar char="•"/>
            </a:pPr>
            <a:r>
              <a:rPr lang="ru-RU" b="1" dirty="0">
                <a:solidFill>
                  <a:srgbClr val="002060"/>
                </a:solidFill>
                <a:latin typeface="Verdana" pitchFamily="34" charset="0"/>
              </a:rPr>
              <a:t>Разработал общую методику вычисления термодинамических потенциалов</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20688"/>
          </a:xfrm>
        </p:spPr>
        <p:txBody>
          <a:bodyPr>
            <a:normAutofit fontScale="90000"/>
          </a:bodyPr>
          <a:lstStyle/>
          <a:p>
            <a:r>
              <a:rPr lang="ru-RU" dirty="0" err="1"/>
              <a:t>Ирвинг</a:t>
            </a:r>
            <a:r>
              <a:rPr lang="ru-RU" dirty="0"/>
              <a:t> </a:t>
            </a:r>
            <a:r>
              <a:rPr lang="ru-RU" dirty="0" err="1"/>
              <a:t>Ленгмюр</a:t>
            </a:r>
            <a:endParaRPr lang="ru-RU" dirty="0"/>
          </a:p>
        </p:txBody>
      </p:sp>
      <p:cxnSp>
        <p:nvCxnSpPr>
          <p:cNvPr id="5" name="Прямая соединительная линия 4"/>
          <p:cNvCxnSpPr/>
          <p:nvPr/>
        </p:nvCxnSpPr>
        <p:spPr>
          <a:xfrm>
            <a:off x="611560" y="620688"/>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Прямоугольник 6"/>
          <p:cNvSpPr/>
          <p:nvPr/>
        </p:nvSpPr>
        <p:spPr>
          <a:xfrm>
            <a:off x="72008" y="609802"/>
            <a:ext cx="9036496" cy="6355586"/>
          </a:xfrm>
          <a:prstGeom prst="rect">
            <a:avLst/>
          </a:prstGeom>
        </p:spPr>
        <p:txBody>
          <a:bodyPr wrap="square">
            <a:spAutoFit/>
          </a:bodyPr>
          <a:lstStyle/>
          <a:p>
            <a:pPr algn="ctr"/>
            <a:r>
              <a:rPr lang="ru-RU" b="1" dirty="0">
                <a:solidFill>
                  <a:srgbClr val="002060"/>
                </a:solidFill>
                <a:latin typeface="Verdana" pitchFamily="34" charset="0"/>
              </a:rPr>
              <a:t>31.01.1881-16.08.1957</a:t>
            </a:r>
            <a:br>
              <a:rPr lang="ru-RU" b="1" dirty="0">
                <a:solidFill>
                  <a:srgbClr val="002060"/>
                </a:solidFill>
                <a:latin typeface="Verdana" pitchFamily="34" charset="0"/>
              </a:rPr>
            </a:br>
            <a:r>
              <a:rPr lang="ru-RU" b="1" dirty="0">
                <a:solidFill>
                  <a:srgbClr val="002060"/>
                </a:solidFill>
                <a:latin typeface="Verdana" pitchFamily="34" charset="0"/>
              </a:rPr>
              <a:t>американский физик и химик, член Национальной АН</a:t>
            </a:r>
          </a:p>
          <a:p>
            <a:pPr algn="ctr"/>
            <a:endParaRPr lang="ru-RU" sz="800" b="1" dirty="0">
              <a:solidFill>
                <a:srgbClr val="002060"/>
              </a:solidFill>
              <a:latin typeface="Verdana" pitchFamily="34" charset="0"/>
            </a:endParaRPr>
          </a:p>
          <a:p>
            <a:pPr marL="90488" indent="-90488">
              <a:buFont typeface="Arial" pitchFamily="34" charset="0"/>
              <a:buChar char="•"/>
            </a:pPr>
            <a:r>
              <a:rPr lang="ru-RU" sz="1500" b="1" dirty="0">
                <a:solidFill>
                  <a:srgbClr val="002060"/>
                </a:solidFill>
                <a:latin typeface="Verdana" pitchFamily="34" charset="0"/>
              </a:rPr>
              <a:t>Физические работы посвящены изучению разрядов в газах, физике плазмы, электронике, атомной физике, в частности химическим реакциям при высоких температурах и низких давлениях, термическим эффектам в газах, атомной структуре, термоионной эмиссии, химическим силам в твердых телах, жидкостях и поверхностных пленках</a:t>
            </a:r>
          </a:p>
          <a:p>
            <a:pPr marL="90488" indent="-90488">
              <a:buFont typeface="Arial" pitchFamily="34" charset="0"/>
              <a:buChar char="•"/>
            </a:pPr>
            <a:r>
              <a:rPr lang="ru-RU" sz="1500" b="1" dirty="0">
                <a:solidFill>
                  <a:srgbClr val="002060"/>
                </a:solidFill>
                <a:latin typeface="Verdana" pitchFamily="34" charset="0"/>
              </a:rPr>
              <a:t>Многие из его работ привели к развитию ряда технологий, использованы при конструировании различных электронных приборов </a:t>
            </a:r>
          </a:p>
          <a:p>
            <a:pPr marL="174625" indent="-174625">
              <a:buFont typeface="Arial" pitchFamily="34" charset="0"/>
              <a:buChar char="•"/>
              <a:tabLst>
                <a:tab pos="990600" algn="l"/>
              </a:tabLst>
            </a:pPr>
            <a:r>
              <a:rPr lang="ru-RU" sz="1500" b="1" dirty="0">
                <a:solidFill>
                  <a:srgbClr val="002060"/>
                </a:solidFill>
                <a:latin typeface="Verdana" pitchFamily="34" charset="0"/>
              </a:rPr>
              <a:t>1913 – установил закон для плотности тока термоэлектронной эмиссии </a:t>
            </a:r>
            <a:br>
              <a:rPr lang="ru-RU" sz="1500" b="1" dirty="0">
                <a:solidFill>
                  <a:srgbClr val="002060"/>
                </a:solidFill>
                <a:latin typeface="Verdana" pitchFamily="34" charset="0"/>
              </a:rPr>
            </a:br>
            <a:r>
              <a:rPr lang="ru-RU" sz="1500" b="1" dirty="0">
                <a:solidFill>
                  <a:srgbClr val="002060"/>
                </a:solidFill>
                <a:latin typeface="Verdana" pitchFamily="34" charset="0"/>
              </a:rPr>
              <a:t>	(закон </a:t>
            </a:r>
            <a:r>
              <a:rPr lang="ru-RU" sz="1500" b="1" dirty="0" err="1">
                <a:solidFill>
                  <a:srgbClr val="002060"/>
                </a:solidFill>
                <a:latin typeface="Verdana" pitchFamily="34" charset="0"/>
              </a:rPr>
              <a:t>Ленгмюра</a:t>
            </a:r>
            <a:r>
              <a:rPr lang="ru-RU" sz="1500" b="1" dirty="0">
                <a:solidFill>
                  <a:srgbClr val="002060"/>
                </a:solidFill>
                <a:latin typeface="Verdana" pitchFamily="34" charset="0"/>
              </a:rPr>
              <a:t>)</a:t>
            </a:r>
          </a:p>
          <a:p>
            <a:pPr marL="174625" indent="-174625">
              <a:buFont typeface="Arial" pitchFamily="34" charset="0"/>
              <a:buChar char="•"/>
              <a:tabLst>
                <a:tab pos="990600" algn="l"/>
              </a:tabLst>
            </a:pPr>
            <a:r>
              <a:rPr lang="ru-RU" sz="1500" b="1" dirty="0">
                <a:solidFill>
                  <a:srgbClr val="002060"/>
                </a:solidFill>
                <a:latin typeface="Verdana" pitchFamily="34" charset="0"/>
              </a:rPr>
              <a:t>1911 – получил атомарный Н</a:t>
            </a:r>
            <a:r>
              <a:rPr lang="ru-RU" sz="1500" b="1" baseline="-25000" dirty="0">
                <a:solidFill>
                  <a:srgbClr val="002060"/>
                </a:solidFill>
                <a:latin typeface="Verdana" pitchFamily="34" charset="0"/>
              </a:rPr>
              <a:t>2</a:t>
            </a:r>
            <a:r>
              <a:rPr lang="ru-RU" sz="1500" b="1" dirty="0">
                <a:solidFill>
                  <a:srgbClr val="002060"/>
                </a:solidFill>
                <a:latin typeface="Verdana" pitchFamily="34" charset="0"/>
              </a:rPr>
              <a:t> и предложил процесс сварки металлов </a:t>
            </a:r>
            <a:br>
              <a:rPr lang="ru-RU" sz="1500" b="1" dirty="0">
                <a:solidFill>
                  <a:srgbClr val="002060"/>
                </a:solidFill>
                <a:latin typeface="Verdana" pitchFamily="34" charset="0"/>
              </a:rPr>
            </a:br>
            <a:r>
              <a:rPr lang="ru-RU" sz="1500" b="1" dirty="0">
                <a:solidFill>
                  <a:srgbClr val="002060"/>
                </a:solidFill>
                <a:latin typeface="Verdana" pitchFamily="34" charset="0"/>
              </a:rPr>
              <a:t>	в водородном пламени (водородная горелка </a:t>
            </a:r>
            <a:r>
              <a:rPr lang="ru-RU" sz="1500" b="1" dirty="0" err="1">
                <a:solidFill>
                  <a:srgbClr val="002060"/>
                </a:solidFill>
                <a:latin typeface="Verdana" pitchFamily="34" charset="0"/>
              </a:rPr>
              <a:t>Ленгмюра</a:t>
            </a:r>
            <a:r>
              <a:rPr lang="ru-RU" sz="1500" b="1" dirty="0">
                <a:solidFill>
                  <a:srgbClr val="002060"/>
                </a:solidFill>
                <a:latin typeface="Verdana" pitchFamily="34" charset="0"/>
              </a:rPr>
              <a:t>)</a:t>
            </a:r>
          </a:p>
          <a:p>
            <a:pPr marL="174625" indent="-174625">
              <a:buFont typeface="Arial" pitchFamily="34" charset="0"/>
              <a:buChar char="•"/>
              <a:tabLst>
                <a:tab pos="990600" algn="l"/>
              </a:tabLst>
            </a:pPr>
            <a:r>
              <a:rPr lang="ru-RU" sz="1500" b="1" dirty="0">
                <a:solidFill>
                  <a:srgbClr val="002060"/>
                </a:solidFill>
                <a:latin typeface="Verdana" pitchFamily="34" charset="0"/>
              </a:rPr>
              <a:t>1913 – сконструировал молекулярный манометр</a:t>
            </a:r>
          </a:p>
          <a:p>
            <a:pPr marL="174625" indent="-174625">
              <a:buFont typeface="Arial" pitchFamily="34" charset="0"/>
              <a:buChar char="•"/>
              <a:tabLst>
                <a:tab pos="990600" algn="l"/>
              </a:tabLst>
            </a:pPr>
            <a:r>
              <a:rPr lang="ru-RU" sz="1500" b="1" dirty="0">
                <a:solidFill>
                  <a:srgbClr val="002060"/>
                </a:solidFill>
                <a:latin typeface="Verdana" pitchFamily="34" charset="0"/>
              </a:rPr>
              <a:t>1916 – первый конденсационный парортутный вакуумный насос</a:t>
            </a:r>
          </a:p>
          <a:p>
            <a:pPr marL="174625" indent="-174625">
              <a:buFont typeface="Arial" pitchFamily="34" charset="0"/>
              <a:buChar char="•"/>
              <a:tabLst>
                <a:tab pos="990600" algn="l"/>
              </a:tabLst>
            </a:pPr>
            <a:r>
              <a:rPr lang="ru-RU" sz="1500" b="1" dirty="0">
                <a:solidFill>
                  <a:srgbClr val="002060"/>
                </a:solidFill>
                <a:latin typeface="Verdana" pitchFamily="34" charset="0"/>
              </a:rPr>
              <a:t>1912 – развил теорию теплопроводности</a:t>
            </a:r>
          </a:p>
          <a:p>
            <a:pPr marL="174625" indent="-174625">
              <a:buFont typeface="Arial" pitchFamily="34" charset="0"/>
              <a:buChar char="•"/>
              <a:tabLst>
                <a:tab pos="990600" algn="l"/>
              </a:tabLst>
            </a:pPr>
            <a:r>
              <a:rPr lang="ru-RU" sz="1500" b="1" dirty="0">
                <a:solidFill>
                  <a:srgbClr val="002060"/>
                </a:solidFill>
                <a:latin typeface="Verdana" pitchFamily="34" charset="0"/>
              </a:rPr>
              <a:t>1919 – разработал модель атома (модель атома </a:t>
            </a:r>
            <a:r>
              <a:rPr lang="ru-RU" sz="1500" b="1" dirty="0" err="1">
                <a:solidFill>
                  <a:srgbClr val="002060"/>
                </a:solidFill>
                <a:latin typeface="Verdana" pitchFamily="34" charset="0"/>
              </a:rPr>
              <a:t>Ленгмюра</a:t>
            </a:r>
            <a:r>
              <a:rPr lang="ru-RU" sz="1500" b="1" dirty="0">
                <a:solidFill>
                  <a:srgbClr val="002060"/>
                </a:solidFill>
                <a:latin typeface="Verdana" pitchFamily="34" charset="0"/>
              </a:rPr>
              <a:t>)</a:t>
            </a:r>
          </a:p>
          <a:p>
            <a:pPr marL="174625" indent="-174625">
              <a:buFont typeface="Arial" pitchFamily="34" charset="0"/>
              <a:buChar char="•"/>
              <a:tabLst>
                <a:tab pos="990600" algn="l"/>
              </a:tabLst>
            </a:pPr>
            <a:r>
              <a:rPr lang="ru-RU" sz="1500" b="1" dirty="0">
                <a:solidFill>
                  <a:srgbClr val="002060"/>
                </a:solidFill>
                <a:latin typeface="Verdana" pitchFamily="34" charset="0"/>
              </a:rPr>
              <a:t>1929 – совместно с Л. </a:t>
            </a:r>
            <a:r>
              <a:rPr lang="ru-RU" sz="1500" b="1" dirty="0" err="1">
                <a:solidFill>
                  <a:srgbClr val="002060"/>
                </a:solidFill>
                <a:latin typeface="Verdana" pitchFamily="34" charset="0"/>
              </a:rPr>
              <a:t>Тонксом</a:t>
            </a:r>
            <a:r>
              <a:rPr lang="ru-RU" sz="1500" b="1" dirty="0">
                <a:solidFill>
                  <a:srgbClr val="002060"/>
                </a:solidFill>
                <a:latin typeface="Verdana" pitchFamily="34" charset="0"/>
              </a:rPr>
              <a:t> ввел понятие плазмы и плазменных 	колебаний (</a:t>
            </a:r>
            <a:r>
              <a:rPr lang="ru-RU" sz="1500" b="1" dirty="0" err="1">
                <a:solidFill>
                  <a:srgbClr val="002060"/>
                </a:solidFill>
                <a:latin typeface="Verdana" pitchFamily="34" charset="0"/>
              </a:rPr>
              <a:t>ленгмюровские</a:t>
            </a:r>
            <a:r>
              <a:rPr lang="ru-RU" sz="1500" b="1" dirty="0">
                <a:solidFill>
                  <a:srgbClr val="002060"/>
                </a:solidFill>
                <a:latin typeface="Verdana" pitchFamily="34" charset="0"/>
              </a:rPr>
              <a:t> колебания)</a:t>
            </a:r>
          </a:p>
          <a:p>
            <a:pPr marL="174625" indent="-174625">
              <a:buFont typeface="Arial" pitchFamily="34" charset="0"/>
              <a:buChar char="•"/>
              <a:tabLst>
                <a:tab pos="990600" algn="l"/>
              </a:tabLst>
            </a:pPr>
            <a:r>
              <a:rPr lang="ru-RU" sz="1500" b="1" dirty="0">
                <a:solidFill>
                  <a:srgbClr val="002060"/>
                </a:solidFill>
                <a:latin typeface="Verdana" pitchFamily="34" charset="0"/>
              </a:rPr>
              <a:t>1919 – построил теорию химической валентности </a:t>
            </a:r>
            <a:br>
              <a:rPr lang="ru-RU" sz="1500" b="1" dirty="0">
                <a:solidFill>
                  <a:srgbClr val="002060"/>
                </a:solidFill>
                <a:latin typeface="Verdana" pitchFamily="34" charset="0"/>
              </a:rPr>
            </a:br>
            <a:r>
              <a:rPr lang="ru-RU" sz="1500" b="1" dirty="0">
                <a:solidFill>
                  <a:srgbClr val="002060"/>
                </a:solidFill>
                <a:latin typeface="Verdana" pitchFamily="34" charset="0"/>
              </a:rPr>
              <a:t>	(теория Льюиса—</a:t>
            </a:r>
            <a:r>
              <a:rPr lang="ru-RU" sz="1500" b="1" dirty="0" err="1">
                <a:solidFill>
                  <a:srgbClr val="002060"/>
                </a:solidFill>
                <a:latin typeface="Verdana" pitchFamily="34" charset="0"/>
              </a:rPr>
              <a:t>Ленгмюра</a:t>
            </a:r>
            <a:r>
              <a:rPr lang="ru-RU" sz="1500" b="1" dirty="0">
                <a:solidFill>
                  <a:srgbClr val="002060"/>
                </a:solidFill>
                <a:latin typeface="Verdana" pitchFamily="34" charset="0"/>
              </a:rPr>
              <a:t>)</a:t>
            </a:r>
          </a:p>
          <a:p>
            <a:pPr marL="174625" indent="-174625">
              <a:buFont typeface="Arial" pitchFamily="34" charset="0"/>
              <a:buChar char="•"/>
              <a:tabLst>
                <a:tab pos="990600" algn="l"/>
              </a:tabLst>
            </a:pPr>
            <a:r>
              <a:rPr lang="ru-RU" sz="1500" b="1" dirty="0">
                <a:solidFill>
                  <a:srgbClr val="002060"/>
                </a:solidFill>
                <a:latin typeface="Verdana" pitchFamily="34" charset="0"/>
              </a:rPr>
              <a:t>1916 – уравнение изотермы мономолекулярной адсорбции</a:t>
            </a:r>
          </a:p>
          <a:p>
            <a:pPr marL="174625" indent="-174625">
              <a:buFont typeface="Arial" pitchFamily="34" charset="0"/>
              <a:buChar char="•"/>
            </a:pPr>
            <a:r>
              <a:rPr lang="ru-RU" sz="1500" b="1" dirty="0">
                <a:solidFill>
                  <a:srgbClr val="002060"/>
                </a:solidFill>
                <a:latin typeface="Verdana" pitchFamily="34" charset="0"/>
              </a:rPr>
              <a:t>1935 – Нобелевская премия по химии.</a:t>
            </a:r>
          </a:p>
          <a:p>
            <a:pPr marL="174625" indent="-174625">
              <a:buFont typeface="Arial" pitchFamily="34" charset="0"/>
              <a:buChar char="•"/>
            </a:pPr>
            <a:r>
              <a:rPr lang="ru-RU" sz="1500" b="1" dirty="0">
                <a:solidFill>
                  <a:srgbClr val="002060"/>
                </a:solidFill>
                <a:latin typeface="Verdana" pitchFamily="34" charset="0"/>
              </a:rPr>
              <a:t>Член ряда академий наук и научных обществ.</a:t>
            </a:r>
          </a:p>
          <a:p>
            <a:pPr marL="174625" indent="-174625">
              <a:buFont typeface="Arial" pitchFamily="34" charset="0"/>
              <a:buChar char="•"/>
            </a:pPr>
            <a:r>
              <a:rPr lang="ru-RU" sz="1500" b="1" dirty="0">
                <a:solidFill>
                  <a:srgbClr val="002060"/>
                </a:solidFill>
                <a:latin typeface="Verdana" pitchFamily="34" charset="0"/>
              </a:rPr>
              <a:t>Медали Д. Юза (1918). Б. </a:t>
            </a:r>
            <a:r>
              <a:rPr lang="ru-RU" sz="1500" b="1" dirty="0" err="1">
                <a:solidFill>
                  <a:srgbClr val="002060"/>
                </a:solidFill>
                <a:latin typeface="Verdana" pitchFamily="34" charset="0"/>
              </a:rPr>
              <a:t>Румфорда</a:t>
            </a:r>
            <a:r>
              <a:rPr lang="ru-RU" sz="1500" b="1" dirty="0">
                <a:solidFill>
                  <a:srgbClr val="002060"/>
                </a:solidFill>
                <a:latin typeface="Verdana" pitchFamily="34" charset="0"/>
              </a:rPr>
              <a:t> (1920), Дж. Гиббса (1930), </a:t>
            </a:r>
            <a:br>
              <a:rPr lang="ru-RU" sz="1500" b="1" dirty="0">
                <a:solidFill>
                  <a:srgbClr val="002060"/>
                </a:solidFill>
                <a:latin typeface="Verdana" pitchFamily="34" charset="0"/>
              </a:rPr>
            </a:br>
            <a:r>
              <a:rPr lang="ru-RU" sz="1500" b="1" dirty="0">
                <a:solidFill>
                  <a:srgbClr val="002060"/>
                </a:solidFill>
                <a:latin typeface="Verdana" pitchFamily="34" charset="0"/>
              </a:rPr>
              <a:t>Б. Франклина (1934), М. Фарадея (1938, 1943)</a:t>
            </a:r>
          </a:p>
        </p:txBody>
      </p:sp>
      <p:sp>
        <p:nvSpPr>
          <p:cNvPr id="6" name="Стрелка влево 5">
            <a:hlinkClick r:id="rId3" action="ppaction://hlinksldjump"/>
          </p:cNvPr>
          <p:cNvSpPr/>
          <p:nvPr/>
        </p:nvSpPr>
        <p:spPr>
          <a:xfrm>
            <a:off x="179512" y="187747"/>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692150"/>
          </a:xfrm>
        </p:spPr>
        <p:txBody>
          <a:bodyPr rtlCol="0"/>
          <a:lstStyle/>
          <a:p>
            <a:pPr fontAlgn="auto">
              <a:spcAft>
                <a:spcPts val="0"/>
              </a:spcAft>
              <a:defRPr/>
            </a:pPr>
            <a:r>
              <a:rPr lang="ru-RU" dirty="0"/>
              <a:t>Использованные источники</a:t>
            </a:r>
          </a:p>
        </p:txBody>
      </p:sp>
      <p:sp>
        <p:nvSpPr>
          <p:cNvPr id="202754" name="Содержимое 2"/>
          <p:cNvSpPr>
            <a:spLocks noGrp="1"/>
          </p:cNvSpPr>
          <p:nvPr>
            <p:ph idx="1"/>
          </p:nvPr>
        </p:nvSpPr>
        <p:spPr>
          <a:xfrm>
            <a:off x="457200" y="685800"/>
            <a:ext cx="8229600" cy="5867400"/>
          </a:xfrm>
        </p:spPr>
        <p:txBody>
          <a:bodyPr>
            <a:noAutofit/>
          </a:bodyPr>
          <a:lstStyle/>
          <a:p>
            <a:r>
              <a:rPr lang="ru-RU" sz="1200" b="1" dirty="0">
                <a:solidFill>
                  <a:srgbClr val="002060"/>
                </a:solidFill>
                <a:latin typeface="Verdana" pitchFamily="34" charset="0"/>
              </a:rPr>
              <a:t>Трофимова Т.И. Курс физики</a:t>
            </a:r>
          </a:p>
          <a:p>
            <a:pPr lvl="0"/>
            <a:r>
              <a:rPr lang="ru-RU" sz="1200" b="1" dirty="0" err="1"/>
              <a:t>Костко</a:t>
            </a:r>
            <a:r>
              <a:rPr lang="ru-RU" sz="1200" b="1" dirty="0"/>
              <a:t> О.К. Физика для строительных и архитектурных вузов</a:t>
            </a:r>
          </a:p>
          <a:p>
            <a:pPr lvl="0"/>
            <a:r>
              <a:rPr lang="ru-RU" sz="1200" b="1" dirty="0"/>
              <a:t>Сахаров Д.И., блудов М.И. Физика для техникумов</a:t>
            </a:r>
          </a:p>
          <a:p>
            <a:pPr lvl="0"/>
            <a:r>
              <a:rPr lang="ru-RU" sz="1200" b="1" dirty="0" err="1"/>
              <a:t>Ландсберг</a:t>
            </a:r>
            <a:r>
              <a:rPr lang="ru-RU" sz="1200" b="1" dirty="0"/>
              <a:t> Г.С. Элементарный учебник физики</a:t>
            </a:r>
          </a:p>
          <a:p>
            <a:pPr lvl="0"/>
            <a:r>
              <a:rPr lang="en-US" sz="1200" b="1" u="sng" dirty="0">
                <a:hlinkClick r:id="rId3"/>
              </a:rPr>
              <a:t>http</a:t>
            </a:r>
            <a:r>
              <a:rPr lang="ru-RU" sz="1200" b="1" u="sng" dirty="0">
                <a:hlinkClick r:id="rId3"/>
              </a:rPr>
              <a:t>://</a:t>
            </a:r>
            <a:r>
              <a:rPr lang="en-US" sz="1200" b="1" u="sng" dirty="0" err="1">
                <a:hlinkClick r:id="rId3"/>
              </a:rPr>
              <a:t>aco</a:t>
            </a:r>
            <a:r>
              <a:rPr lang="ru-RU" sz="1200" b="1" u="sng" dirty="0">
                <a:hlinkClick r:id="rId3"/>
              </a:rPr>
              <a:t>.</a:t>
            </a:r>
            <a:r>
              <a:rPr lang="en-US" sz="1200" b="1" u="sng" dirty="0" err="1">
                <a:hlinkClick r:id="rId3"/>
              </a:rPr>
              <a:t>ifmo</a:t>
            </a:r>
            <a:r>
              <a:rPr lang="ru-RU" sz="1200" b="1" u="sng" dirty="0">
                <a:hlinkClick r:id="rId3"/>
              </a:rPr>
              <a:t>.</a:t>
            </a:r>
            <a:r>
              <a:rPr lang="en-US" sz="1200" b="1" u="sng" dirty="0" err="1">
                <a:hlinkClick r:id="rId3"/>
              </a:rPr>
              <a:t>ru</a:t>
            </a:r>
            <a:r>
              <a:rPr lang="ru-RU" sz="1200" b="1" u="sng" dirty="0">
                <a:hlinkClick r:id="rId3"/>
              </a:rPr>
              <a:t>/</a:t>
            </a:r>
            <a:r>
              <a:rPr lang="en-US" sz="1200" b="1" u="sng" dirty="0">
                <a:hlinkClick r:id="rId3"/>
              </a:rPr>
              <a:t>el</a:t>
            </a:r>
            <a:r>
              <a:rPr lang="ru-RU" sz="1200" b="1" u="sng" dirty="0">
                <a:hlinkClick r:id="rId3"/>
              </a:rPr>
              <a:t>_</a:t>
            </a:r>
            <a:r>
              <a:rPr lang="en-US" sz="1200" b="1" u="sng" dirty="0">
                <a:hlinkClick r:id="rId3"/>
              </a:rPr>
              <a:t>books</a:t>
            </a:r>
            <a:r>
              <a:rPr lang="ru-RU" sz="1200" b="1" u="sng" dirty="0">
                <a:hlinkClick r:id="rId3"/>
              </a:rPr>
              <a:t>/</a:t>
            </a:r>
            <a:r>
              <a:rPr lang="en-US" sz="1200" b="1" u="sng" dirty="0">
                <a:hlinkClick r:id="rId3"/>
              </a:rPr>
              <a:t>basics</a:t>
            </a:r>
            <a:r>
              <a:rPr lang="ru-RU" sz="1200" b="1" u="sng" dirty="0">
                <a:hlinkClick r:id="rId3"/>
              </a:rPr>
              <a:t>_</a:t>
            </a:r>
            <a:r>
              <a:rPr lang="en-US" sz="1200" b="1" u="sng" dirty="0">
                <a:hlinkClick r:id="rId3"/>
              </a:rPr>
              <a:t>optics</a:t>
            </a:r>
            <a:r>
              <a:rPr lang="ru-RU" sz="1200" b="1" u="sng" dirty="0">
                <a:hlinkClick r:id="rId3"/>
              </a:rPr>
              <a:t>/</a:t>
            </a:r>
            <a:r>
              <a:rPr lang="ru-RU" sz="1200" b="1" dirty="0"/>
              <a:t> </a:t>
            </a:r>
          </a:p>
          <a:p>
            <a:pPr lvl="0"/>
            <a:r>
              <a:rPr lang="ru-RU" sz="1200" b="1" u="sng" dirty="0">
                <a:hlinkClick r:id="rId4"/>
              </a:rPr>
              <a:t>http://all-fizika.com/</a:t>
            </a:r>
            <a:endParaRPr lang="ru-RU" sz="1200" b="1" dirty="0"/>
          </a:p>
          <a:p>
            <a:pPr lvl="0"/>
            <a:r>
              <a:rPr lang="en-US" sz="1200" b="1" u="sng" dirty="0">
                <a:hlinkClick r:id="rId5"/>
              </a:rPr>
              <a:t>http</a:t>
            </a:r>
            <a:r>
              <a:rPr lang="ru-RU" sz="1200" b="1" u="sng" dirty="0">
                <a:hlinkClick r:id="rId5"/>
              </a:rPr>
              <a:t>://</a:t>
            </a:r>
            <a:r>
              <a:rPr lang="en-US" sz="1200" b="1" u="sng" dirty="0" err="1">
                <a:hlinkClick r:id="rId5"/>
              </a:rPr>
              <a:t>bse</a:t>
            </a:r>
            <a:r>
              <a:rPr lang="ru-RU" sz="1200" b="1" u="sng" dirty="0">
                <a:hlinkClick r:id="rId5"/>
              </a:rPr>
              <a:t>.</a:t>
            </a:r>
            <a:r>
              <a:rPr lang="en-US" sz="1200" b="1" u="sng" dirty="0" err="1">
                <a:hlinkClick r:id="rId5"/>
              </a:rPr>
              <a:t>sci</a:t>
            </a:r>
            <a:r>
              <a:rPr lang="ru-RU" sz="1200" b="1" u="sng" dirty="0">
                <a:hlinkClick r:id="rId5"/>
              </a:rPr>
              <a:t>-</a:t>
            </a:r>
            <a:r>
              <a:rPr lang="en-US" sz="1200" b="1" u="sng" dirty="0">
                <a:hlinkClick r:id="rId5"/>
              </a:rPr>
              <a:t>lib</a:t>
            </a:r>
            <a:r>
              <a:rPr lang="ru-RU" sz="1200" b="1" u="sng" dirty="0">
                <a:hlinkClick r:id="rId5"/>
              </a:rPr>
              <a:t>.</a:t>
            </a:r>
            <a:r>
              <a:rPr lang="en-US" sz="1200" b="1" u="sng" dirty="0">
                <a:hlinkClick r:id="rId5"/>
              </a:rPr>
              <a:t>com</a:t>
            </a:r>
            <a:r>
              <a:rPr lang="ru-RU" sz="1200" b="1" u="sng" dirty="0">
                <a:hlinkClick r:id="rId5"/>
              </a:rPr>
              <a:t>/</a:t>
            </a:r>
            <a:r>
              <a:rPr lang="ru-RU" sz="1200" b="1" dirty="0"/>
              <a:t> </a:t>
            </a:r>
          </a:p>
          <a:p>
            <a:pPr lvl="0"/>
            <a:r>
              <a:rPr lang="en-US" sz="1200" b="1" u="sng" dirty="0">
                <a:hlinkClick r:id="rId6"/>
              </a:rPr>
              <a:t>http://elementy.ru/physics</a:t>
            </a:r>
            <a:r>
              <a:rPr lang="ru-RU" sz="1200" b="1" dirty="0"/>
              <a:t> </a:t>
            </a:r>
          </a:p>
          <a:p>
            <a:pPr lvl="0"/>
            <a:r>
              <a:rPr lang="ru-RU" sz="1200" b="1" u="sng" dirty="0">
                <a:hlinkClick r:id="rId7"/>
              </a:rPr>
              <a:t>http://ens.tpu.ru/posobie.htm</a:t>
            </a:r>
            <a:endParaRPr lang="ru-RU" sz="1200" b="1" dirty="0"/>
          </a:p>
          <a:p>
            <a:pPr lvl="0"/>
            <a:r>
              <a:rPr lang="ru-RU" sz="1200" b="1" u="sng" dirty="0">
                <a:hlinkClick r:id="rId8"/>
              </a:rPr>
              <a:t>http://fn.bmstu.ru/phys/bib/physbook/tom6/content.htm</a:t>
            </a:r>
            <a:endParaRPr lang="ru-RU" sz="1200" b="1" dirty="0"/>
          </a:p>
          <a:p>
            <a:pPr lvl="0"/>
            <a:r>
              <a:rPr lang="en-US" sz="1200" b="1" u="sng" dirty="0">
                <a:hlinkClick r:id="rId9"/>
              </a:rPr>
              <a:t>http://physoptika.ru/</a:t>
            </a:r>
            <a:r>
              <a:rPr lang="ru-RU" sz="1200" b="1" dirty="0"/>
              <a:t> </a:t>
            </a:r>
          </a:p>
          <a:p>
            <a:pPr lvl="0"/>
            <a:r>
              <a:rPr lang="en-US" sz="1200" b="1" u="sng" dirty="0">
                <a:hlinkClick r:id="rId10"/>
              </a:rPr>
              <a:t>http://ru.wikipedia.org</a:t>
            </a:r>
            <a:r>
              <a:rPr lang="ru-RU" sz="1200" b="1" dirty="0"/>
              <a:t> </a:t>
            </a:r>
          </a:p>
          <a:p>
            <a:pPr lvl="0"/>
            <a:r>
              <a:rPr lang="en-US" sz="1200" b="1" u="sng" dirty="0">
                <a:hlinkClick r:id="rId11"/>
              </a:rPr>
              <a:t>http</a:t>
            </a:r>
            <a:r>
              <a:rPr lang="ru-RU" sz="1200" b="1" u="sng" dirty="0">
                <a:hlinkClick r:id="rId11"/>
              </a:rPr>
              <a:t>://</a:t>
            </a:r>
            <a:r>
              <a:rPr lang="en-US" sz="1200" b="1" u="sng" dirty="0" err="1">
                <a:hlinkClick r:id="rId11"/>
              </a:rPr>
              <a:t>rutube</a:t>
            </a:r>
            <a:r>
              <a:rPr lang="ru-RU" sz="1200" b="1" u="sng" dirty="0">
                <a:hlinkClick r:id="rId11"/>
              </a:rPr>
              <a:t>.</a:t>
            </a:r>
            <a:r>
              <a:rPr lang="en-US" sz="1200" b="1" u="sng" dirty="0" err="1">
                <a:hlinkClick r:id="rId11"/>
              </a:rPr>
              <a:t>ru</a:t>
            </a:r>
            <a:r>
              <a:rPr lang="ru-RU" sz="1200" b="1" u="sng" dirty="0">
                <a:hlinkClick r:id="rId11"/>
              </a:rPr>
              <a:t>/</a:t>
            </a:r>
            <a:r>
              <a:rPr lang="en-US" sz="1200" b="1" u="sng" dirty="0">
                <a:hlinkClick r:id="rId11"/>
              </a:rPr>
              <a:t>tracks</a:t>
            </a:r>
            <a:r>
              <a:rPr lang="ru-RU" sz="1200" b="1" u="sng" dirty="0">
                <a:hlinkClick r:id="rId11"/>
              </a:rPr>
              <a:t>/1425275.</a:t>
            </a:r>
            <a:r>
              <a:rPr lang="en-US" sz="1200" b="1" u="sng" dirty="0">
                <a:hlinkClick r:id="rId11"/>
              </a:rPr>
              <a:t>html</a:t>
            </a:r>
            <a:r>
              <a:rPr lang="ru-RU" sz="1200" b="1" u="sng" dirty="0">
                <a:hlinkClick r:id="rId11"/>
              </a:rPr>
              <a:t>?</a:t>
            </a:r>
            <a:r>
              <a:rPr lang="en-US" sz="1200" b="1" u="sng" dirty="0">
                <a:hlinkClick r:id="rId11"/>
              </a:rPr>
              <a:t>v</a:t>
            </a:r>
            <a:r>
              <a:rPr lang="ru-RU" sz="1200" b="1" u="sng" dirty="0">
                <a:hlinkClick r:id="rId11"/>
              </a:rPr>
              <a:t>=0</a:t>
            </a:r>
            <a:r>
              <a:rPr lang="en-US" sz="1200" b="1" u="sng" dirty="0" err="1">
                <a:hlinkClick r:id="rId11"/>
              </a:rPr>
              <a:t>ccd</a:t>
            </a:r>
            <a:r>
              <a:rPr lang="ru-RU" sz="1200" b="1" u="sng" dirty="0">
                <a:hlinkClick r:id="rId11"/>
              </a:rPr>
              <a:t>9</a:t>
            </a:r>
            <a:r>
              <a:rPr lang="en-US" sz="1200" b="1" u="sng" dirty="0" err="1">
                <a:hlinkClick r:id="rId11"/>
              </a:rPr>
              <a:t>cf</a:t>
            </a:r>
            <a:r>
              <a:rPr lang="ru-RU" sz="1200" b="1" u="sng" dirty="0">
                <a:hlinkClick r:id="rId11"/>
              </a:rPr>
              <a:t>27</a:t>
            </a:r>
            <a:r>
              <a:rPr lang="en-US" sz="1200" b="1" u="sng" dirty="0">
                <a:hlinkClick r:id="rId11"/>
              </a:rPr>
              <a:t>c</a:t>
            </a:r>
            <a:r>
              <a:rPr lang="ru-RU" sz="1200" b="1" u="sng" dirty="0">
                <a:hlinkClick r:id="rId11"/>
              </a:rPr>
              <a:t>52</a:t>
            </a:r>
            <a:r>
              <a:rPr lang="en-US" sz="1200" b="1" u="sng" dirty="0">
                <a:hlinkClick r:id="rId11"/>
              </a:rPr>
              <a:t>d</a:t>
            </a:r>
            <a:r>
              <a:rPr lang="ru-RU" sz="1200" b="1" u="sng" dirty="0">
                <a:hlinkClick r:id="rId11"/>
              </a:rPr>
              <a:t>982</a:t>
            </a:r>
            <a:r>
              <a:rPr lang="en-US" sz="1200" b="1" u="sng" dirty="0" err="1">
                <a:hlinkClick r:id="rId11"/>
              </a:rPr>
              <a:t>fb</a:t>
            </a:r>
            <a:r>
              <a:rPr lang="ru-RU" sz="1200" b="1" u="sng" dirty="0">
                <a:hlinkClick r:id="rId11"/>
              </a:rPr>
              <a:t>958</a:t>
            </a:r>
            <a:r>
              <a:rPr lang="en-US" sz="1200" b="1" u="sng" dirty="0" err="1">
                <a:hlinkClick r:id="rId11"/>
              </a:rPr>
              <a:t>fea</a:t>
            </a:r>
            <a:r>
              <a:rPr lang="ru-RU" sz="1200" b="1" u="sng" dirty="0">
                <a:hlinkClick r:id="rId11"/>
              </a:rPr>
              <a:t>16</a:t>
            </a:r>
            <a:r>
              <a:rPr lang="en-US" sz="1200" b="1" u="sng" dirty="0" err="1">
                <a:hlinkClick r:id="rId11"/>
              </a:rPr>
              <a:t>fb</a:t>
            </a:r>
            <a:r>
              <a:rPr lang="ru-RU" sz="1200" b="1" u="sng" dirty="0">
                <a:hlinkClick r:id="rId11"/>
              </a:rPr>
              <a:t>3057</a:t>
            </a:r>
            <a:r>
              <a:rPr lang="ru-RU" sz="1200" b="1" dirty="0"/>
              <a:t> </a:t>
            </a:r>
          </a:p>
          <a:p>
            <a:pPr lvl="0"/>
            <a:r>
              <a:rPr lang="en-US" sz="1200" b="1" u="sng" dirty="0">
                <a:hlinkClick r:id="rId12"/>
              </a:rPr>
              <a:t>http</a:t>
            </a:r>
            <a:r>
              <a:rPr lang="ru-RU" sz="1200" b="1" u="sng" dirty="0">
                <a:hlinkClick r:id="rId12"/>
              </a:rPr>
              <a:t>://</a:t>
            </a:r>
            <a:r>
              <a:rPr lang="en-US" sz="1200" b="1" u="sng" dirty="0">
                <a:hlinkClick r:id="rId12"/>
              </a:rPr>
              <a:t>school</a:t>
            </a:r>
            <a:r>
              <a:rPr lang="ru-RU" sz="1200" b="1" u="sng" dirty="0">
                <a:hlinkClick r:id="rId12"/>
              </a:rPr>
              <a:t>-</a:t>
            </a:r>
            <a:r>
              <a:rPr lang="en-US" sz="1200" b="1" u="sng" dirty="0">
                <a:hlinkClick r:id="rId12"/>
              </a:rPr>
              <a:t>collection</a:t>
            </a:r>
            <a:r>
              <a:rPr lang="ru-RU" sz="1200" b="1" u="sng" dirty="0">
                <a:hlinkClick r:id="rId12"/>
              </a:rPr>
              <a:t>.</a:t>
            </a:r>
            <a:r>
              <a:rPr lang="en-US" sz="1200" b="1" u="sng" dirty="0" err="1">
                <a:hlinkClick r:id="rId12"/>
              </a:rPr>
              <a:t>edu</a:t>
            </a:r>
            <a:r>
              <a:rPr lang="ru-RU" sz="1200" b="1" u="sng" dirty="0">
                <a:hlinkClick r:id="rId12"/>
              </a:rPr>
              <a:t>.</a:t>
            </a:r>
            <a:r>
              <a:rPr lang="en-US" sz="1200" b="1" u="sng" dirty="0" err="1">
                <a:hlinkClick r:id="rId12"/>
              </a:rPr>
              <a:t>ru</a:t>
            </a:r>
            <a:r>
              <a:rPr lang="ru-RU" sz="1200" b="1" dirty="0"/>
              <a:t> </a:t>
            </a:r>
          </a:p>
          <a:p>
            <a:pPr lvl="0"/>
            <a:r>
              <a:rPr lang="en-US" sz="1200" b="1" u="sng" dirty="0">
                <a:hlinkClick r:id="rId13"/>
              </a:rPr>
              <a:t>http://stoom.ru/content</a:t>
            </a:r>
            <a:r>
              <a:rPr lang="ru-RU" sz="1200" b="1" dirty="0"/>
              <a:t> </a:t>
            </a:r>
          </a:p>
          <a:p>
            <a:pPr lvl="0"/>
            <a:r>
              <a:rPr lang="ru-RU" sz="1200" b="1" u="sng" dirty="0">
                <a:hlinkClick r:id="rId14"/>
              </a:rPr>
              <a:t>http://tsput.ru/res/3.php</a:t>
            </a:r>
            <a:r>
              <a:rPr lang="ru-RU" sz="1200" b="1" dirty="0"/>
              <a:t> </a:t>
            </a:r>
          </a:p>
          <a:p>
            <a:pPr lvl="0"/>
            <a:r>
              <a:rPr lang="ru-RU" sz="1200" b="1" u="sng" dirty="0">
                <a:hlinkClick r:id="rId15"/>
              </a:rPr>
              <a:t>http://web.mit.edu/newsoffice/science.html</a:t>
            </a:r>
            <a:endParaRPr lang="ru-RU" sz="1200" b="1" dirty="0"/>
          </a:p>
          <a:p>
            <a:pPr lvl="0"/>
            <a:r>
              <a:rPr lang="en-US" sz="1200" b="1" u="sng" dirty="0">
                <a:hlinkClick r:id="rId16"/>
              </a:rPr>
              <a:t>http</a:t>
            </a:r>
            <a:r>
              <a:rPr lang="ru-RU" sz="1200" b="1" u="sng" dirty="0">
                <a:hlinkClick r:id="rId16"/>
              </a:rPr>
              <a:t>://</a:t>
            </a:r>
            <a:r>
              <a:rPr lang="en-US" sz="1200" b="1" u="sng" dirty="0">
                <a:hlinkClick r:id="rId16"/>
              </a:rPr>
              <a:t>www</a:t>
            </a:r>
            <a:r>
              <a:rPr lang="ru-RU" sz="1200" b="1" u="sng" dirty="0">
                <a:hlinkClick r:id="rId16"/>
              </a:rPr>
              <a:t>.</a:t>
            </a:r>
            <a:r>
              <a:rPr lang="en-US" sz="1200" b="1" u="sng" dirty="0" err="1">
                <a:hlinkClick r:id="rId16"/>
              </a:rPr>
              <a:t>allbiograf</a:t>
            </a:r>
            <a:r>
              <a:rPr lang="ru-RU" sz="1200" b="1" u="sng" dirty="0">
                <a:hlinkClick r:id="rId16"/>
              </a:rPr>
              <a:t>.</a:t>
            </a:r>
            <a:r>
              <a:rPr lang="en-US" sz="1200" b="1" u="sng" dirty="0" err="1">
                <a:hlinkClick r:id="rId16"/>
              </a:rPr>
              <a:t>ru</a:t>
            </a:r>
            <a:r>
              <a:rPr lang="ru-RU" sz="1200" b="1" u="sng" dirty="0">
                <a:hlinkClick r:id="rId16"/>
              </a:rPr>
              <a:t>/</a:t>
            </a:r>
            <a:r>
              <a:rPr lang="en-US" sz="1200" b="1" u="sng" dirty="0">
                <a:hlinkClick r:id="rId16"/>
              </a:rPr>
              <a:t>category</a:t>
            </a:r>
            <a:r>
              <a:rPr lang="ru-RU" sz="1200" b="1" u="sng" dirty="0">
                <a:hlinkClick r:id="rId16"/>
              </a:rPr>
              <a:t>/</a:t>
            </a:r>
            <a:r>
              <a:rPr lang="en-US" sz="1200" b="1" u="sng" dirty="0" err="1">
                <a:hlinkClick r:id="rId16"/>
              </a:rPr>
              <a:t>fizika</a:t>
            </a:r>
            <a:r>
              <a:rPr lang="ru-RU" sz="1200" b="1" u="sng" dirty="0">
                <a:hlinkClick r:id="rId16"/>
              </a:rPr>
              <a:t>/</a:t>
            </a:r>
            <a:r>
              <a:rPr lang="ru-RU" sz="1200" b="1" dirty="0"/>
              <a:t> </a:t>
            </a:r>
          </a:p>
          <a:p>
            <a:pPr lvl="0"/>
            <a:r>
              <a:rPr lang="en-US" sz="1200" b="1" u="sng" dirty="0">
                <a:hlinkClick r:id="rId17"/>
              </a:rPr>
              <a:t>http://www.epsilon.cc/</a:t>
            </a:r>
            <a:r>
              <a:rPr lang="ru-RU" sz="1200" b="1" dirty="0"/>
              <a:t> </a:t>
            </a:r>
          </a:p>
          <a:p>
            <a:pPr lvl="0"/>
            <a:r>
              <a:rPr lang="en-US" sz="1200" b="1" u="sng" dirty="0">
                <a:hlinkClick r:id="rId18"/>
              </a:rPr>
              <a:t>http</a:t>
            </a:r>
            <a:r>
              <a:rPr lang="ru-RU" sz="1200" b="1" u="sng" dirty="0">
                <a:hlinkClick r:id="rId18"/>
              </a:rPr>
              <a:t>://</a:t>
            </a:r>
            <a:r>
              <a:rPr lang="en-US" sz="1200" b="1" u="sng" dirty="0">
                <a:hlinkClick r:id="rId18"/>
              </a:rPr>
              <a:t>www</a:t>
            </a:r>
            <a:r>
              <a:rPr lang="ru-RU" sz="1200" b="1" u="sng" dirty="0">
                <a:hlinkClick r:id="rId18"/>
              </a:rPr>
              <a:t>.</a:t>
            </a:r>
            <a:r>
              <a:rPr lang="en-US" sz="1200" b="1" u="sng" dirty="0" err="1">
                <a:hlinkClick r:id="rId18"/>
              </a:rPr>
              <a:t>fizika</a:t>
            </a:r>
            <a:r>
              <a:rPr lang="ru-RU" sz="1200" b="1" u="sng" dirty="0">
                <a:hlinkClick r:id="rId18"/>
              </a:rPr>
              <a:t>.</a:t>
            </a:r>
            <a:r>
              <a:rPr lang="en-US" sz="1200" b="1" u="sng" dirty="0" err="1">
                <a:hlinkClick r:id="rId18"/>
              </a:rPr>
              <a:t>kr</a:t>
            </a:r>
            <a:r>
              <a:rPr lang="ru-RU" sz="1200" b="1" u="sng" dirty="0">
                <a:hlinkClick r:id="rId18"/>
              </a:rPr>
              <a:t>.</a:t>
            </a:r>
            <a:r>
              <a:rPr lang="en-US" sz="1200" b="1" u="sng" dirty="0" err="1">
                <a:hlinkClick r:id="rId18"/>
              </a:rPr>
              <a:t>ua</a:t>
            </a:r>
            <a:r>
              <a:rPr lang="ru-RU" sz="1200" b="1" u="sng" dirty="0">
                <a:hlinkClick r:id="rId18"/>
              </a:rPr>
              <a:t>/</a:t>
            </a:r>
            <a:r>
              <a:rPr lang="en-US" sz="1200" b="1" u="sng" dirty="0">
                <a:hlinkClick r:id="rId18"/>
              </a:rPr>
              <a:t>index</a:t>
            </a:r>
            <a:r>
              <a:rPr lang="ru-RU" sz="1200" b="1" u="sng" dirty="0">
                <a:hlinkClick r:id="rId18"/>
              </a:rPr>
              <a:t>.</a:t>
            </a:r>
            <a:r>
              <a:rPr lang="en-US" sz="1200" b="1" u="sng" dirty="0" err="1">
                <a:hlinkClick r:id="rId18"/>
              </a:rPr>
              <a:t>php</a:t>
            </a:r>
            <a:r>
              <a:rPr lang="en-US" sz="1200" b="1" dirty="0"/>
              <a:t> </a:t>
            </a:r>
            <a:endParaRPr lang="ru-RU" sz="1200" b="1" dirty="0"/>
          </a:p>
          <a:p>
            <a:pPr lvl="0"/>
            <a:r>
              <a:rPr lang="ru-RU" sz="1200" b="1" u="sng" dirty="0">
                <a:hlinkClick r:id="rId19"/>
              </a:rPr>
              <a:t>http://www.ido.rudn.ru/nfpk/fizika/</a:t>
            </a:r>
            <a:endParaRPr lang="ru-RU" sz="1200" b="1" dirty="0"/>
          </a:p>
          <a:p>
            <a:pPr lvl="0"/>
            <a:r>
              <a:rPr lang="ru-RU" sz="1200" b="1" u="sng" dirty="0">
                <a:hlinkClick r:id="rId20"/>
              </a:rPr>
              <a:t>http://www.kit-e.ru/articles/displ/2007_7_22.php</a:t>
            </a:r>
            <a:r>
              <a:rPr lang="ru-RU" sz="1200" b="1" dirty="0"/>
              <a:t> </a:t>
            </a:r>
          </a:p>
          <a:p>
            <a:pPr lvl="0"/>
            <a:r>
              <a:rPr lang="ru-RU" sz="1200" b="1" u="sng" dirty="0">
                <a:hlinkClick r:id="rId21"/>
              </a:rPr>
              <a:t>http://www.krugosvet.ru/enc/nauka_i_tehnika/</a:t>
            </a:r>
            <a:endParaRPr lang="ru-RU" sz="1200" b="1" dirty="0"/>
          </a:p>
          <a:p>
            <a:pPr lvl="0"/>
            <a:r>
              <a:rPr lang="en-US" sz="1200" b="1" u="sng" dirty="0">
                <a:hlinkClick r:id="rId22"/>
              </a:rPr>
              <a:t>http</a:t>
            </a:r>
            <a:r>
              <a:rPr lang="ru-RU" sz="1200" b="1" u="sng" dirty="0">
                <a:hlinkClick r:id="rId22"/>
              </a:rPr>
              <a:t>://</a:t>
            </a:r>
            <a:r>
              <a:rPr lang="en-US" sz="1200" b="1" u="sng" dirty="0">
                <a:hlinkClick r:id="rId22"/>
              </a:rPr>
              <a:t>www</a:t>
            </a:r>
            <a:r>
              <a:rPr lang="ru-RU" sz="1200" b="1" u="sng" dirty="0">
                <a:hlinkClick r:id="rId22"/>
              </a:rPr>
              <a:t>.</a:t>
            </a:r>
            <a:r>
              <a:rPr lang="en-US" sz="1200" b="1" u="sng" dirty="0" err="1">
                <a:hlinkClick r:id="rId22"/>
              </a:rPr>
              <a:t>osram</a:t>
            </a:r>
            <a:r>
              <a:rPr lang="ru-RU" sz="1200" b="1" u="sng" dirty="0">
                <a:hlinkClick r:id="rId22"/>
              </a:rPr>
              <a:t>-</a:t>
            </a:r>
            <a:r>
              <a:rPr lang="en-US" sz="1200" b="1" u="sng" dirty="0">
                <a:hlinkClick r:id="rId22"/>
              </a:rPr>
              <a:t>auto</a:t>
            </a:r>
            <a:r>
              <a:rPr lang="ru-RU" sz="1200" b="1" u="sng" dirty="0">
                <a:hlinkClick r:id="rId22"/>
              </a:rPr>
              <a:t>.</a:t>
            </a:r>
            <a:r>
              <a:rPr lang="en-US" sz="1200" b="1" u="sng" dirty="0" err="1">
                <a:hlinkClick r:id="rId22"/>
              </a:rPr>
              <a:t>ru</a:t>
            </a:r>
            <a:r>
              <a:rPr lang="ru-RU" sz="1200" b="1" u="sng" dirty="0">
                <a:hlinkClick r:id="rId22"/>
              </a:rPr>
              <a:t>/</a:t>
            </a:r>
            <a:r>
              <a:rPr lang="en-US" sz="1200" b="1" u="sng" dirty="0" err="1">
                <a:hlinkClick r:id="rId22"/>
              </a:rPr>
              <a:t>prof</a:t>
            </a:r>
            <a:r>
              <a:rPr lang="ru-RU" sz="1200" b="1" u="sng" dirty="0">
                <a:hlinkClick r:id="rId22"/>
              </a:rPr>
              <a:t>/</a:t>
            </a:r>
            <a:r>
              <a:rPr lang="en-US" sz="1200" b="1" u="sng" dirty="0">
                <a:hlinkClick r:id="rId22"/>
              </a:rPr>
              <a:t>page</a:t>
            </a:r>
            <a:r>
              <a:rPr lang="ru-RU" sz="1200" b="1" u="sng" dirty="0">
                <a:hlinkClick r:id="rId22"/>
              </a:rPr>
              <a:t>1970/</a:t>
            </a:r>
            <a:r>
              <a:rPr lang="en-US" sz="1200" b="1" u="sng" dirty="0">
                <a:hlinkClick r:id="rId22"/>
              </a:rPr>
              <a:t>page</a:t>
            </a:r>
            <a:r>
              <a:rPr lang="ru-RU" sz="1200" b="1" u="sng" dirty="0">
                <a:hlinkClick r:id="rId22"/>
              </a:rPr>
              <a:t>8449/</a:t>
            </a:r>
            <a:r>
              <a:rPr lang="en-US" sz="1200" b="1" dirty="0"/>
              <a:t> </a:t>
            </a:r>
            <a:endParaRPr lang="ru-RU" sz="1200" b="1" dirty="0"/>
          </a:p>
          <a:p>
            <a:pPr lvl="0"/>
            <a:r>
              <a:rPr lang="en-US" sz="1200" b="1" u="sng" dirty="0">
                <a:hlinkClick r:id="rId23"/>
              </a:rPr>
              <a:t>http</a:t>
            </a:r>
            <a:r>
              <a:rPr lang="ru-RU" sz="1200" b="1" u="sng" dirty="0">
                <a:hlinkClick r:id="rId23"/>
              </a:rPr>
              <a:t>://</a:t>
            </a:r>
            <a:r>
              <a:rPr lang="en-US" sz="1200" b="1" u="sng" dirty="0">
                <a:hlinkClick r:id="rId23"/>
              </a:rPr>
              <a:t>www</a:t>
            </a:r>
            <a:r>
              <a:rPr lang="ru-RU" sz="1200" b="1" u="sng" dirty="0">
                <a:hlinkClick r:id="rId23"/>
              </a:rPr>
              <a:t>.</a:t>
            </a:r>
            <a:r>
              <a:rPr lang="en-US" sz="1200" b="1" u="sng" dirty="0" err="1">
                <a:hlinkClick r:id="rId23"/>
              </a:rPr>
              <a:t>physbook</a:t>
            </a:r>
            <a:r>
              <a:rPr lang="ru-RU" sz="1200" b="1" u="sng" dirty="0">
                <a:hlinkClick r:id="rId23"/>
              </a:rPr>
              <a:t>.</a:t>
            </a:r>
            <a:r>
              <a:rPr lang="en-US" sz="1200" b="1" u="sng" dirty="0" err="1">
                <a:hlinkClick r:id="rId23"/>
              </a:rPr>
              <a:t>ru</a:t>
            </a:r>
            <a:r>
              <a:rPr lang="ru-RU" sz="1200" b="1" u="sng" dirty="0">
                <a:hlinkClick r:id="rId23"/>
              </a:rPr>
              <a:t>/</a:t>
            </a:r>
            <a:r>
              <a:rPr lang="en-US" sz="1200" b="1" u="sng" dirty="0">
                <a:hlinkClick r:id="rId23"/>
              </a:rPr>
              <a:t>index</a:t>
            </a:r>
            <a:r>
              <a:rPr lang="ru-RU" sz="1200" b="1" u="sng" dirty="0">
                <a:hlinkClick r:id="rId23"/>
              </a:rPr>
              <a:t>.</a:t>
            </a:r>
            <a:r>
              <a:rPr lang="en-US" sz="1200" b="1" u="sng" dirty="0" err="1">
                <a:hlinkClick r:id="rId23"/>
              </a:rPr>
              <a:t>php</a:t>
            </a:r>
            <a:r>
              <a:rPr lang="ru-RU" sz="1200" b="1" u="sng" dirty="0">
                <a:hlinkClick r:id="rId23"/>
              </a:rPr>
              <a:t>/</a:t>
            </a:r>
            <a:r>
              <a:rPr lang="en-US" sz="1200" b="1" dirty="0"/>
              <a:t> </a:t>
            </a:r>
            <a:endParaRPr lang="ru-RU" sz="1200" b="1" dirty="0"/>
          </a:p>
          <a:p>
            <a:pPr lvl="0"/>
            <a:r>
              <a:rPr lang="en-US" sz="1200" b="1" u="sng" dirty="0">
                <a:hlinkClick r:id="rId24"/>
              </a:rPr>
              <a:t>http</a:t>
            </a:r>
            <a:r>
              <a:rPr lang="ru-RU" sz="1200" b="1" u="sng" dirty="0">
                <a:hlinkClick r:id="rId24"/>
              </a:rPr>
              <a:t>://</a:t>
            </a:r>
            <a:r>
              <a:rPr lang="en-US" sz="1200" b="1" u="sng" dirty="0">
                <a:hlinkClick r:id="rId24"/>
              </a:rPr>
              <a:t>www</a:t>
            </a:r>
            <a:r>
              <a:rPr lang="ru-RU" sz="1200" b="1" u="sng" dirty="0">
                <a:hlinkClick r:id="rId24"/>
              </a:rPr>
              <a:t>.</a:t>
            </a:r>
            <a:r>
              <a:rPr lang="en-US" sz="1200" b="1" u="sng" dirty="0" err="1">
                <a:hlinkClick r:id="rId24"/>
              </a:rPr>
              <a:t>seninvg</a:t>
            </a:r>
            <a:r>
              <a:rPr lang="ru-RU" sz="1200" b="1" u="sng" dirty="0">
                <a:hlinkClick r:id="rId24"/>
              </a:rPr>
              <a:t>07.</a:t>
            </a:r>
            <a:r>
              <a:rPr lang="en-US" sz="1200" b="1" u="sng" dirty="0" err="1">
                <a:hlinkClick r:id="rId24"/>
              </a:rPr>
              <a:t>narod</a:t>
            </a:r>
            <a:r>
              <a:rPr lang="ru-RU" sz="1200" b="1" u="sng" dirty="0">
                <a:hlinkClick r:id="rId24"/>
              </a:rPr>
              <a:t>.</a:t>
            </a:r>
            <a:r>
              <a:rPr lang="en-US" sz="1200" b="1" u="sng" dirty="0" err="1">
                <a:hlinkClick r:id="rId24"/>
              </a:rPr>
              <a:t>ru</a:t>
            </a:r>
            <a:r>
              <a:rPr lang="ru-RU" sz="1200" b="1" u="sng" dirty="0">
                <a:hlinkClick r:id="rId24"/>
              </a:rPr>
              <a:t>/</a:t>
            </a:r>
            <a:r>
              <a:rPr lang="en-US" sz="1200" b="1" u="sng" dirty="0">
                <a:hlinkClick r:id="rId24"/>
              </a:rPr>
              <a:t>s</a:t>
            </a:r>
            <a:r>
              <a:rPr lang="ru-RU" sz="1200" b="1" u="sng" dirty="0">
                <a:hlinkClick r:id="rId24"/>
              </a:rPr>
              <a:t>_</a:t>
            </a:r>
            <a:r>
              <a:rPr lang="en-US" sz="1200" b="1" u="sng" dirty="0">
                <a:hlinkClick r:id="rId24"/>
              </a:rPr>
              <a:t>portfolio</a:t>
            </a:r>
            <a:r>
              <a:rPr lang="ru-RU" sz="1200" b="1" u="sng" dirty="0">
                <a:hlinkClick r:id="rId24"/>
              </a:rPr>
              <a:t>_</a:t>
            </a:r>
            <a:r>
              <a:rPr lang="en-US" sz="1200" b="1" u="sng" dirty="0" err="1">
                <a:hlinkClick r:id="rId24"/>
              </a:rPr>
              <a:t>virt</a:t>
            </a:r>
            <a:r>
              <a:rPr lang="ru-RU" sz="1200" b="1" u="sng" dirty="0">
                <a:hlinkClick r:id="rId24"/>
              </a:rPr>
              <a:t>2.</a:t>
            </a:r>
            <a:r>
              <a:rPr lang="en-US" sz="1200" b="1" u="sng" dirty="0" err="1">
                <a:hlinkClick r:id="rId24"/>
              </a:rPr>
              <a:t>htm</a:t>
            </a:r>
            <a:r>
              <a:rPr lang="en-US" sz="1200" b="1" dirty="0"/>
              <a:t>    </a:t>
            </a:r>
            <a:endParaRPr lang="ru-RU" sz="1200" b="1" dirty="0"/>
          </a:p>
          <a:p>
            <a:pPr lvl="0"/>
            <a:r>
              <a:rPr lang="en-US" sz="1200" b="1" u="sng" dirty="0">
                <a:hlinkClick r:id="rId25"/>
              </a:rPr>
              <a:t>http://www.varson.ru/</a:t>
            </a:r>
            <a:r>
              <a:rPr lang="en-US" sz="1200" b="1" dirty="0"/>
              <a:t>  </a:t>
            </a:r>
            <a:endParaRPr lang="ru-RU" sz="1200" b="1" dirty="0"/>
          </a:p>
          <a:p>
            <a:pPr lvl="0"/>
            <a:r>
              <a:rPr lang="ru-RU" sz="1200" b="1" dirty="0"/>
              <a:t>и др.</a:t>
            </a:r>
          </a:p>
          <a:p>
            <a:endParaRPr lang="ru-RU" sz="1200" b="1" dirty="0">
              <a:solidFill>
                <a:srgbClr val="002060"/>
              </a:solidFill>
              <a:latin typeface="Verdana" pitchFamily="34" charset="0"/>
            </a:endParaRPr>
          </a:p>
        </p:txBody>
      </p:sp>
      <p:cxnSp>
        <p:nvCxnSpPr>
          <p:cNvPr id="6" name="Прямая соединительная линия 5"/>
          <p:cNvCxnSpPr/>
          <p:nvPr/>
        </p:nvCxnSpPr>
        <p:spPr>
          <a:xfrm>
            <a:off x="611560" y="620688"/>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26429</TotalTime>
  <Words>5932</Words>
  <Application>Microsoft Office PowerPoint</Application>
  <PresentationFormat>Экран (4:3)</PresentationFormat>
  <Paragraphs>600</Paragraphs>
  <Slides>47</Slides>
  <Notes>47</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47</vt:i4>
      </vt:variant>
    </vt:vector>
  </HeadingPairs>
  <TitlesOfParts>
    <vt:vector size="53" baseType="lpstr">
      <vt:lpstr>Arial</vt:lpstr>
      <vt:lpstr>Calibri</vt:lpstr>
      <vt:lpstr>Times New Roman</vt:lpstr>
      <vt:lpstr>Verdana</vt:lpstr>
      <vt:lpstr>Тема Office</vt:lpstr>
      <vt:lpstr>Формула</vt:lpstr>
      <vt:lpstr>Постоянный электрический ток</vt:lpstr>
      <vt:lpstr>Электрический ток</vt:lpstr>
      <vt:lpstr>Количественные характеристики тока</vt:lpstr>
      <vt:lpstr>Количественные характеристики тока</vt:lpstr>
      <vt:lpstr>Электрическая цепь</vt:lpstr>
      <vt:lpstr>ЭДС</vt:lpstr>
      <vt:lpstr>Электрическое напряжение</vt:lpstr>
      <vt:lpstr>Аккумуляторы</vt:lpstr>
      <vt:lpstr>Закон Ома</vt:lpstr>
      <vt:lpstr>Измерение тока и напряжения</vt:lpstr>
      <vt:lpstr>Соединение проводников</vt:lpstr>
      <vt:lpstr>Соединение проводников</vt:lpstr>
      <vt:lpstr>Расчет сложных цепей</vt:lpstr>
      <vt:lpstr>Правила Кирхгофа для разветвленных цепей </vt:lpstr>
      <vt:lpstr>Правила Кирхгофа для разветвленных цепей </vt:lpstr>
      <vt:lpstr>Расчет цепей по правилам Кирхгофа</vt:lpstr>
      <vt:lpstr>Электрическое сопротивление </vt:lpstr>
      <vt:lpstr>Закон Ома в дифференциальной форме</vt:lpstr>
      <vt:lpstr>Температурная зависимость R</vt:lpstr>
      <vt:lpstr>Сверхпроводимость</vt:lpstr>
      <vt:lpstr>Работа тока</vt:lpstr>
      <vt:lpstr>Закон Джоуля-Ленца</vt:lpstr>
      <vt:lpstr>Мощность тока</vt:lpstr>
      <vt:lpstr>Электрический ток в веществе</vt:lpstr>
      <vt:lpstr>Элементарная классическая теория электропроводности металлов</vt:lpstr>
      <vt:lpstr>Элементарная классическая теория электропроводности металлов</vt:lpstr>
      <vt:lpstr>Движение электронов в металле</vt:lpstr>
      <vt:lpstr>Элементарная классическая теория электропроводности металлов</vt:lpstr>
      <vt:lpstr>Работа выхода электрона из металла</vt:lpstr>
      <vt:lpstr>Работа выхода электрона из металла</vt:lpstr>
      <vt:lpstr>Эмиссионные явления</vt:lpstr>
      <vt:lpstr>Дополнительная информация</vt:lpstr>
      <vt:lpstr>Андре-Мари Ампер</vt:lpstr>
      <vt:lpstr>Георг Симон Ом</vt:lpstr>
      <vt:lpstr>Густав Роберт Кирхгофф</vt:lpstr>
      <vt:lpstr>Джеймс Прескотт Джоуль</vt:lpstr>
      <vt:lpstr>Эмиль Христианович Ленц</vt:lpstr>
      <vt:lpstr>сэр Джозеф Джон Томсон</vt:lpstr>
      <vt:lpstr>Хендрик Антон Лоренц</vt:lpstr>
      <vt:lpstr>Пауль Карл Людвиг Друдэ</vt:lpstr>
      <vt:lpstr>Опыт К.Рикке</vt:lpstr>
      <vt:lpstr>Носители тока в металле</vt:lpstr>
      <vt:lpstr>Физическая природа электропроводности</vt:lpstr>
      <vt:lpstr>Трудности классической теории электропроводности</vt:lpstr>
      <vt:lpstr>Сергей Анатольевич Богуславский </vt:lpstr>
      <vt:lpstr>Ирвинг Ленгмюр</vt:lpstr>
      <vt:lpstr>Использованные источники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Электродинамика</dc:title>
  <dc:creator>bakh</dc:creator>
  <cp:lastModifiedBy>Admin</cp:lastModifiedBy>
  <cp:revision>308</cp:revision>
  <dcterms:modified xsi:type="dcterms:W3CDTF">2023-10-12T07:30:41Z</dcterms:modified>
</cp:coreProperties>
</file>