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75" r:id="rId5"/>
    <p:sldId id="276" r:id="rId6"/>
    <p:sldId id="277" r:id="rId7"/>
    <p:sldId id="2147375301" r:id="rId8"/>
    <p:sldId id="280" r:id="rId9"/>
    <p:sldId id="279" r:id="rId10"/>
    <p:sldId id="278" r:id="rId11"/>
    <p:sldId id="256" r:id="rId12"/>
    <p:sldId id="281" r:id="rId13"/>
    <p:sldId id="2147375300" r:id="rId14"/>
    <p:sldId id="2039" r:id="rId15"/>
    <p:sldId id="2009" r:id="rId16"/>
    <p:sldId id="2040" r:id="rId17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-108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38B56-1EC0-4EAD-BCF4-24C01A519982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58F844-A228-46E4-BBF1-482DAE1266BD}">
      <dgm:prSet phldrT="[Текст]"/>
      <dgm:spPr/>
      <dgm:t>
        <a:bodyPr/>
        <a:lstStyle/>
        <a:p>
          <a:r>
            <a:rPr lang="en-US" dirty="0"/>
            <a:t>515</a:t>
          </a:r>
          <a:r>
            <a:rPr lang="ru-RU" dirty="0"/>
            <a:t> </a:t>
          </a:r>
          <a:r>
            <a:rPr lang="ru-RU" dirty="0" err="1"/>
            <a:t>контин-гент</a:t>
          </a:r>
          <a:endParaRPr lang="ru-RU" dirty="0"/>
        </a:p>
      </dgm:t>
    </dgm:pt>
    <dgm:pt modelId="{29513173-00C7-4882-AA3B-052413F49CA9}" type="parTrans" cxnId="{2CFDAA15-AE14-4169-93C3-DF077BCA5FC6}">
      <dgm:prSet/>
      <dgm:spPr/>
      <dgm:t>
        <a:bodyPr/>
        <a:lstStyle/>
        <a:p>
          <a:endParaRPr lang="ru-RU"/>
        </a:p>
      </dgm:t>
    </dgm:pt>
    <dgm:pt modelId="{563B4100-64C6-4315-9F34-F317106522B0}" type="sibTrans" cxnId="{2CFDAA15-AE14-4169-93C3-DF077BCA5FC6}">
      <dgm:prSet/>
      <dgm:spPr/>
      <dgm:t>
        <a:bodyPr/>
        <a:lstStyle/>
        <a:p>
          <a:endParaRPr lang="ru-RU"/>
        </a:p>
      </dgm:t>
    </dgm:pt>
    <dgm:pt modelId="{7C051D07-B66A-45E2-9A3A-AF956CF25D5E}">
      <dgm:prSet phldrT="[Текст]"/>
      <dgm:spPr/>
      <dgm:t>
        <a:bodyPr/>
        <a:lstStyle/>
        <a:p>
          <a:r>
            <a:rPr lang="ru-RU" dirty="0"/>
            <a:t>15,9 ставок</a:t>
          </a:r>
        </a:p>
      </dgm:t>
    </dgm:pt>
    <dgm:pt modelId="{F755E294-AFFC-4CA6-9366-35AC76CF2E7B}" type="parTrans" cxnId="{1251A489-872E-4BFF-952C-781C57D1F6D6}">
      <dgm:prSet/>
      <dgm:spPr/>
      <dgm:t>
        <a:bodyPr/>
        <a:lstStyle/>
        <a:p>
          <a:endParaRPr lang="ru-RU"/>
        </a:p>
      </dgm:t>
    </dgm:pt>
    <dgm:pt modelId="{7D83F0D4-48E6-4333-B0DD-BB4C369F0105}" type="sibTrans" cxnId="{1251A489-872E-4BFF-952C-781C57D1F6D6}">
      <dgm:prSet/>
      <dgm:spPr/>
      <dgm:t>
        <a:bodyPr/>
        <a:lstStyle/>
        <a:p>
          <a:endParaRPr lang="ru-RU"/>
        </a:p>
      </dgm:t>
    </dgm:pt>
    <dgm:pt modelId="{F3E03609-8A63-41B6-B28A-2AE77F5BEA1C}">
      <dgm:prSet phldrT="[Текст]"/>
      <dgm:spPr/>
      <dgm:t>
        <a:bodyPr/>
        <a:lstStyle/>
        <a:p>
          <a:r>
            <a:rPr lang="ru-RU" dirty="0"/>
            <a:t>13</a:t>
          </a:r>
          <a:r>
            <a:rPr lang="en-US" dirty="0"/>
            <a:t>5</a:t>
          </a:r>
          <a:r>
            <a:rPr lang="ru-RU" dirty="0"/>
            <a:t> статей </a:t>
          </a:r>
          <a:r>
            <a:rPr lang="en-US" dirty="0"/>
            <a:t>Scopus</a:t>
          </a:r>
          <a:endParaRPr lang="ru-RU" dirty="0"/>
        </a:p>
      </dgm:t>
    </dgm:pt>
    <dgm:pt modelId="{89EB5B50-B6A7-4428-A900-DF4D3682B8B7}" type="parTrans" cxnId="{7C08A74B-AC2D-4794-B9C2-B0D2F6E5425B}">
      <dgm:prSet/>
      <dgm:spPr/>
      <dgm:t>
        <a:bodyPr/>
        <a:lstStyle/>
        <a:p>
          <a:endParaRPr lang="ru-RU"/>
        </a:p>
      </dgm:t>
    </dgm:pt>
    <dgm:pt modelId="{C7857BA7-E488-4AD1-B46B-A3F575DAB622}" type="sibTrans" cxnId="{7C08A74B-AC2D-4794-B9C2-B0D2F6E5425B}">
      <dgm:prSet/>
      <dgm:spPr/>
      <dgm:t>
        <a:bodyPr/>
        <a:lstStyle/>
        <a:p>
          <a:endParaRPr lang="ru-RU"/>
        </a:p>
      </dgm:t>
    </dgm:pt>
    <dgm:pt modelId="{1659F606-B7CF-4D1C-BDB2-D0C3C629D5D6}">
      <dgm:prSet phldrT="[Текст]"/>
      <dgm:spPr/>
      <dgm:t>
        <a:bodyPr/>
        <a:lstStyle/>
        <a:p>
          <a:r>
            <a:rPr lang="en-US" dirty="0"/>
            <a:t>175 </a:t>
          </a:r>
          <a:r>
            <a:rPr lang="ru-RU" dirty="0"/>
            <a:t>млн. руб. ХД</a:t>
          </a:r>
        </a:p>
      </dgm:t>
    </dgm:pt>
    <dgm:pt modelId="{ECB46EEA-7214-42D7-91F8-BA5DB8113A60}" type="parTrans" cxnId="{022B49EE-6847-4D1D-89CE-FF6E88E9E598}">
      <dgm:prSet/>
      <dgm:spPr/>
      <dgm:t>
        <a:bodyPr/>
        <a:lstStyle/>
        <a:p>
          <a:endParaRPr lang="ru-RU"/>
        </a:p>
      </dgm:t>
    </dgm:pt>
    <dgm:pt modelId="{32C4BB18-87C1-448F-8056-EB12F5114243}" type="sibTrans" cxnId="{022B49EE-6847-4D1D-89CE-FF6E88E9E598}">
      <dgm:prSet/>
      <dgm:spPr/>
      <dgm:t>
        <a:bodyPr/>
        <a:lstStyle/>
        <a:p>
          <a:endParaRPr lang="ru-RU"/>
        </a:p>
      </dgm:t>
    </dgm:pt>
    <dgm:pt modelId="{ABEF37E9-98E8-4AD3-A3A2-9F3524DF161E}">
      <dgm:prSet phldrT="[Текст]"/>
      <dgm:spPr/>
      <dgm:t>
        <a:bodyPr/>
        <a:lstStyle/>
        <a:p>
          <a:r>
            <a:rPr lang="ru-RU" dirty="0"/>
            <a:t>148</a:t>
          </a:r>
          <a:r>
            <a:rPr lang="en-US" dirty="0"/>
            <a:t> </a:t>
          </a:r>
          <a:r>
            <a:rPr lang="ru-RU" dirty="0"/>
            <a:t>млн. НИР</a:t>
          </a:r>
        </a:p>
      </dgm:t>
    </dgm:pt>
    <dgm:pt modelId="{08AD6293-6090-4434-9C34-C0B6ACE20CD4}" type="parTrans" cxnId="{DD55526E-186A-4B59-AD54-2357BB187FF4}">
      <dgm:prSet/>
      <dgm:spPr/>
      <dgm:t>
        <a:bodyPr/>
        <a:lstStyle/>
        <a:p>
          <a:endParaRPr lang="ru-RU"/>
        </a:p>
      </dgm:t>
    </dgm:pt>
    <dgm:pt modelId="{9F2F9B45-339A-44F8-8C3B-9BE3F5BB8045}" type="sibTrans" cxnId="{DD55526E-186A-4B59-AD54-2357BB187FF4}">
      <dgm:prSet/>
      <dgm:spPr/>
      <dgm:t>
        <a:bodyPr/>
        <a:lstStyle/>
        <a:p>
          <a:endParaRPr lang="ru-RU"/>
        </a:p>
      </dgm:t>
    </dgm:pt>
    <dgm:pt modelId="{F7DE10C1-A18F-4367-80A4-764168DF2EFE}">
      <dgm:prSet phldrT="[Текст]"/>
      <dgm:spPr/>
      <dgm:t>
        <a:bodyPr/>
        <a:lstStyle/>
        <a:p>
          <a:r>
            <a:rPr lang="ru-RU" dirty="0"/>
            <a:t>31,2 % доля </a:t>
          </a:r>
          <a:r>
            <a:rPr lang="ru-RU" dirty="0" err="1"/>
            <a:t>ин.студ</a:t>
          </a:r>
          <a:r>
            <a:rPr lang="ru-RU" dirty="0"/>
            <a:t>.</a:t>
          </a:r>
        </a:p>
      </dgm:t>
    </dgm:pt>
    <dgm:pt modelId="{5CB0E294-A728-44BF-8A31-15B58EC23853}" type="parTrans" cxnId="{3D7184F0-2F80-40B9-A78C-0A5A2DEBA2D7}">
      <dgm:prSet/>
      <dgm:spPr/>
      <dgm:t>
        <a:bodyPr/>
        <a:lstStyle/>
        <a:p>
          <a:endParaRPr lang="ru-RU"/>
        </a:p>
      </dgm:t>
    </dgm:pt>
    <dgm:pt modelId="{3D0F1455-D832-4262-8D1D-DF74941ABF81}" type="sibTrans" cxnId="{3D7184F0-2F80-40B9-A78C-0A5A2DEBA2D7}">
      <dgm:prSet/>
      <dgm:spPr/>
      <dgm:t>
        <a:bodyPr/>
        <a:lstStyle/>
        <a:p>
          <a:endParaRPr lang="ru-RU"/>
        </a:p>
      </dgm:t>
    </dgm:pt>
    <dgm:pt modelId="{483B4277-9435-4045-BC07-BA019D335DC5}" type="pres">
      <dgm:prSet presAssocID="{DF538B56-1EC0-4EAD-BCF4-24C01A51998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BA7387-4F84-46EF-B626-662BF915328E}" type="pres">
      <dgm:prSet presAssocID="{2858F844-A228-46E4-BBF1-482DAE1266BD}" presName="Name5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B60D1-7C38-46B0-83BC-44596F2EA9FF}" type="pres">
      <dgm:prSet presAssocID="{563B4100-64C6-4315-9F34-F317106522B0}" presName="space" presStyleCnt="0"/>
      <dgm:spPr/>
    </dgm:pt>
    <dgm:pt modelId="{CB01123F-3AA2-4104-A7FC-4A01674916AF}" type="pres">
      <dgm:prSet presAssocID="{7C051D07-B66A-45E2-9A3A-AF956CF25D5E}" presName="Name5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3B3676-9C2C-4752-8B04-20A34F87CBC6}" type="pres">
      <dgm:prSet presAssocID="{7D83F0D4-48E6-4333-B0DD-BB4C369F0105}" presName="space" presStyleCnt="0"/>
      <dgm:spPr/>
    </dgm:pt>
    <dgm:pt modelId="{1D528FB4-C951-4371-94B4-20CE19556DE1}" type="pres">
      <dgm:prSet presAssocID="{F3E03609-8A63-41B6-B28A-2AE77F5BEA1C}" presName="Name5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32FCB-2B10-4321-96CD-83C798D9CAF8}" type="pres">
      <dgm:prSet presAssocID="{C7857BA7-E488-4AD1-B46B-A3F575DAB622}" presName="space" presStyleCnt="0"/>
      <dgm:spPr/>
    </dgm:pt>
    <dgm:pt modelId="{AFD7D4BD-14BE-4DB5-AF84-EBA350F50A06}" type="pres">
      <dgm:prSet presAssocID="{1659F606-B7CF-4D1C-BDB2-D0C3C629D5D6}" presName="Name5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8D1DD-FB24-44DF-B0E6-5572E8E5CF08}" type="pres">
      <dgm:prSet presAssocID="{32C4BB18-87C1-448F-8056-EB12F5114243}" presName="space" presStyleCnt="0"/>
      <dgm:spPr/>
    </dgm:pt>
    <dgm:pt modelId="{12CE931E-1C79-4592-BD02-503FF436F136}" type="pres">
      <dgm:prSet presAssocID="{ABEF37E9-98E8-4AD3-A3A2-9F3524DF161E}" presName="Name5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E079C1-0019-4422-B213-3DA52DC0AA97}" type="pres">
      <dgm:prSet presAssocID="{9F2F9B45-339A-44F8-8C3B-9BE3F5BB8045}" presName="space" presStyleCnt="0"/>
      <dgm:spPr/>
    </dgm:pt>
    <dgm:pt modelId="{FF00EDA6-2308-4E17-937A-7588CD6EE240}" type="pres">
      <dgm:prSet presAssocID="{F7DE10C1-A18F-4367-80A4-764168DF2EFE}" presName="Name5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F0E3AA-0E1A-4034-B89F-B47399605BE4}" type="presOf" srcId="{2858F844-A228-46E4-BBF1-482DAE1266BD}" destId="{4ABA7387-4F84-46EF-B626-662BF915328E}" srcOrd="0" destOrd="0" presId="urn:microsoft.com/office/officeart/2005/8/layout/venn3"/>
    <dgm:cxn modelId="{A1F9E294-D0BF-4171-B2AE-5C243EBD0EAC}" type="presOf" srcId="{7C051D07-B66A-45E2-9A3A-AF956CF25D5E}" destId="{CB01123F-3AA2-4104-A7FC-4A01674916AF}" srcOrd="0" destOrd="0" presId="urn:microsoft.com/office/officeart/2005/8/layout/venn3"/>
    <dgm:cxn modelId="{E7236E83-7BCE-4381-8EC5-772A1F6DFFFE}" type="presOf" srcId="{F7DE10C1-A18F-4367-80A4-764168DF2EFE}" destId="{FF00EDA6-2308-4E17-937A-7588CD6EE240}" srcOrd="0" destOrd="0" presId="urn:microsoft.com/office/officeart/2005/8/layout/venn3"/>
    <dgm:cxn modelId="{B197BCA7-21C5-4C88-BFE7-90AF29982712}" type="presOf" srcId="{DF538B56-1EC0-4EAD-BCF4-24C01A519982}" destId="{483B4277-9435-4045-BC07-BA019D335DC5}" srcOrd="0" destOrd="0" presId="urn:microsoft.com/office/officeart/2005/8/layout/venn3"/>
    <dgm:cxn modelId="{E6B03A97-4A97-4AC7-937F-A65BBA1F4406}" type="presOf" srcId="{1659F606-B7CF-4D1C-BDB2-D0C3C629D5D6}" destId="{AFD7D4BD-14BE-4DB5-AF84-EBA350F50A06}" srcOrd="0" destOrd="0" presId="urn:microsoft.com/office/officeart/2005/8/layout/venn3"/>
    <dgm:cxn modelId="{DD55526E-186A-4B59-AD54-2357BB187FF4}" srcId="{DF538B56-1EC0-4EAD-BCF4-24C01A519982}" destId="{ABEF37E9-98E8-4AD3-A3A2-9F3524DF161E}" srcOrd="4" destOrd="0" parTransId="{08AD6293-6090-4434-9C34-C0B6ACE20CD4}" sibTransId="{9F2F9B45-339A-44F8-8C3B-9BE3F5BB8045}"/>
    <dgm:cxn modelId="{43EB4668-9194-40AC-BC38-25B07270404F}" type="presOf" srcId="{F3E03609-8A63-41B6-B28A-2AE77F5BEA1C}" destId="{1D528FB4-C951-4371-94B4-20CE19556DE1}" srcOrd="0" destOrd="0" presId="urn:microsoft.com/office/officeart/2005/8/layout/venn3"/>
    <dgm:cxn modelId="{3D7184F0-2F80-40B9-A78C-0A5A2DEBA2D7}" srcId="{DF538B56-1EC0-4EAD-BCF4-24C01A519982}" destId="{F7DE10C1-A18F-4367-80A4-764168DF2EFE}" srcOrd="5" destOrd="0" parTransId="{5CB0E294-A728-44BF-8A31-15B58EC23853}" sibTransId="{3D0F1455-D832-4262-8D1D-DF74941ABF81}"/>
    <dgm:cxn modelId="{7C08A74B-AC2D-4794-B9C2-B0D2F6E5425B}" srcId="{DF538B56-1EC0-4EAD-BCF4-24C01A519982}" destId="{F3E03609-8A63-41B6-B28A-2AE77F5BEA1C}" srcOrd="2" destOrd="0" parTransId="{89EB5B50-B6A7-4428-A900-DF4D3682B8B7}" sibTransId="{C7857BA7-E488-4AD1-B46B-A3F575DAB622}"/>
    <dgm:cxn modelId="{1251A489-872E-4BFF-952C-781C57D1F6D6}" srcId="{DF538B56-1EC0-4EAD-BCF4-24C01A519982}" destId="{7C051D07-B66A-45E2-9A3A-AF956CF25D5E}" srcOrd="1" destOrd="0" parTransId="{F755E294-AFFC-4CA6-9366-35AC76CF2E7B}" sibTransId="{7D83F0D4-48E6-4333-B0DD-BB4C369F0105}"/>
    <dgm:cxn modelId="{022B49EE-6847-4D1D-89CE-FF6E88E9E598}" srcId="{DF538B56-1EC0-4EAD-BCF4-24C01A519982}" destId="{1659F606-B7CF-4D1C-BDB2-D0C3C629D5D6}" srcOrd="3" destOrd="0" parTransId="{ECB46EEA-7214-42D7-91F8-BA5DB8113A60}" sibTransId="{32C4BB18-87C1-448F-8056-EB12F5114243}"/>
    <dgm:cxn modelId="{458C526B-C432-4857-BB67-63A1A0116607}" type="presOf" srcId="{ABEF37E9-98E8-4AD3-A3A2-9F3524DF161E}" destId="{12CE931E-1C79-4592-BD02-503FF436F136}" srcOrd="0" destOrd="0" presId="urn:microsoft.com/office/officeart/2005/8/layout/venn3"/>
    <dgm:cxn modelId="{2CFDAA15-AE14-4169-93C3-DF077BCA5FC6}" srcId="{DF538B56-1EC0-4EAD-BCF4-24C01A519982}" destId="{2858F844-A228-46E4-BBF1-482DAE1266BD}" srcOrd="0" destOrd="0" parTransId="{29513173-00C7-4882-AA3B-052413F49CA9}" sibTransId="{563B4100-64C6-4315-9F34-F317106522B0}"/>
    <dgm:cxn modelId="{152B51E2-6CBF-447D-8971-06B14F442E3F}" type="presParOf" srcId="{483B4277-9435-4045-BC07-BA019D335DC5}" destId="{4ABA7387-4F84-46EF-B626-662BF915328E}" srcOrd="0" destOrd="0" presId="urn:microsoft.com/office/officeart/2005/8/layout/venn3"/>
    <dgm:cxn modelId="{A0A4F1D5-A566-4612-B3E4-242EC566765B}" type="presParOf" srcId="{483B4277-9435-4045-BC07-BA019D335DC5}" destId="{F70B60D1-7C38-46B0-83BC-44596F2EA9FF}" srcOrd="1" destOrd="0" presId="urn:microsoft.com/office/officeart/2005/8/layout/venn3"/>
    <dgm:cxn modelId="{A3E09FE0-4B41-40B7-B00A-3E41B7D67DB6}" type="presParOf" srcId="{483B4277-9435-4045-BC07-BA019D335DC5}" destId="{CB01123F-3AA2-4104-A7FC-4A01674916AF}" srcOrd="2" destOrd="0" presId="urn:microsoft.com/office/officeart/2005/8/layout/venn3"/>
    <dgm:cxn modelId="{AF9A8134-CE62-4ACF-8A85-C9E5AA338096}" type="presParOf" srcId="{483B4277-9435-4045-BC07-BA019D335DC5}" destId="{023B3676-9C2C-4752-8B04-20A34F87CBC6}" srcOrd="3" destOrd="0" presId="urn:microsoft.com/office/officeart/2005/8/layout/venn3"/>
    <dgm:cxn modelId="{4E811F7C-ECD3-486A-A29B-0EA23AE3B9F4}" type="presParOf" srcId="{483B4277-9435-4045-BC07-BA019D335DC5}" destId="{1D528FB4-C951-4371-94B4-20CE19556DE1}" srcOrd="4" destOrd="0" presId="urn:microsoft.com/office/officeart/2005/8/layout/venn3"/>
    <dgm:cxn modelId="{1D4A25E8-C475-4416-ADE9-8966066E7685}" type="presParOf" srcId="{483B4277-9435-4045-BC07-BA019D335DC5}" destId="{98532FCB-2B10-4321-96CD-83C798D9CAF8}" srcOrd="5" destOrd="0" presId="urn:microsoft.com/office/officeart/2005/8/layout/venn3"/>
    <dgm:cxn modelId="{FAF458AC-DF10-45D4-BA76-9600DFAF47DB}" type="presParOf" srcId="{483B4277-9435-4045-BC07-BA019D335DC5}" destId="{AFD7D4BD-14BE-4DB5-AF84-EBA350F50A06}" srcOrd="6" destOrd="0" presId="urn:microsoft.com/office/officeart/2005/8/layout/venn3"/>
    <dgm:cxn modelId="{AD9D54E2-0F07-42A2-84C4-D0E47716FE67}" type="presParOf" srcId="{483B4277-9435-4045-BC07-BA019D335DC5}" destId="{4458D1DD-FB24-44DF-B0E6-5572E8E5CF08}" srcOrd="7" destOrd="0" presId="urn:microsoft.com/office/officeart/2005/8/layout/venn3"/>
    <dgm:cxn modelId="{C6E9E9E0-45D3-49E7-B2EA-CCECFD6E32E3}" type="presParOf" srcId="{483B4277-9435-4045-BC07-BA019D335DC5}" destId="{12CE931E-1C79-4592-BD02-503FF436F136}" srcOrd="8" destOrd="0" presId="urn:microsoft.com/office/officeart/2005/8/layout/venn3"/>
    <dgm:cxn modelId="{4607177B-E5EB-47F5-B982-4091D5C395B4}" type="presParOf" srcId="{483B4277-9435-4045-BC07-BA019D335DC5}" destId="{3DE079C1-0019-4422-B213-3DA52DC0AA97}" srcOrd="9" destOrd="0" presId="urn:microsoft.com/office/officeart/2005/8/layout/venn3"/>
    <dgm:cxn modelId="{8D6E2BA8-CE32-44D7-A401-2D1CFEF1CD1D}" type="presParOf" srcId="{483B4277-9435-4045-BC07-BA019D335DC5}" destId="{FF00EDA6-2308-4E17-937A-7588CD6EE240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F61174-6E3A-4404-80E2-97FC1A6B434D}" type="doc">
      <dgm:prSet loTypeId="urn:microsoft.com/office/officeart/2005/8/layout/cycle8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6FD409B-ECDF-46D3-8C5D-D71309DB7E5D}">
      <dgm:prSet phldrT="[Текст]"/>
      <dgm:spPr/>
      <dgm:t>
        <a:bodyPr/>
        <a:lstStyle/>
        <a:p>
          <a:r>
            <a:rPr lang="ru-RU" b="1" dirty="0"/>
            <a:t>Магистры – 109 (контракт-27,5%)</a:t>
          </a:r>
        </a:p>
      </dgm:t>
    </dgm:pt>
    <dgm:pt modelId="{52BCE163-87A9-40FD-BD35-7FFB519E51DA}" type="parTrans" cxnId="{DA8936B7-596A-4183-9FB5-E1ECCABF2C36}">
      <dgm:prSet/>
      <dgm:spPr/>
      <dgm:t>
        <a:bodyPr/>
        <a:lstStyle/>
        <a:p>
          <a:endParaRPr lang="ru-RU"/>
        </a:p>
      </dgm:t>
    </dgm:pt>
    <dgm:pt modelId="{35D2DB13-5E3A-4432-9822-5A765FFEB90F}" type="sibTrans" cxnId="{DA8936B7-596A-4183-9FB5-E1ECCABF2C36}">
      <dgm:prSet/>
      <dgm:spPr/>
      <dgm:t>
        <a:bodyPr/>
        <a:lstStyle/>
        <a:p>
          <a:endParaRPr lang="ru-RU"/>
        </a:p>
      </dgm:t>
    </dgm:pt>
    <dgm:pt modelId="{987C3319-8343-41E0-8C50-5B7AF4335FA2}">
      <dgm:prSet phldrT="[Текст]"/>
      <dgm:spPr/>
      <dgm:t>
        <a:bodyPr/>
        <a:lstStyle/>
        <a:p>
          <a:r>
            <a:rPr lang="ru-RU" b="1" dirty="0"/>
            <a:t>Аспиранты – 50 (контракт-30%)</a:t>
          </a:r>
        </a:p>
      </dgm:t>
    </dgm:pt>
    <dgm:pt modelId="{CE5BFFBF-C132-4192-8F03-95F8383D0D74}" type="parTrans" cxnId="{5A490DB3-6EFD-4FF2-B2B9-0DDCEC5B4BF3}">
      <dgm:prSet/>
      <dgm:spPr/>
      <dgm:t>
        <a:bodyPr/>
        <a:lstStyle/>
        <a:p>
          <a:endParaRPr lang="ru-RU"/>
        </a:p>
      </dgm:t>
    </dgm:pt>
    <dgm:pt modelId="{846A296D-F42A-4CC9-AAAC-99A29E532147}" type="sibTrans" cxnId="{5A490DB3-6EFD-4FF2-B2B9-0DDCEC5B4BF3}">
      <dgm:prSet/>
      <dgm:spPr/>
      <dgm:t>
        <a:bodyPr/>
        <a:lstStyle/>
        <a:p>
          <a:endParaRPr lang="ru-RU"/>
        </a:p>
      </dgm:t>
    </dgm:pt>
    <dgm:pt modelId="{73F73351-05F1-487A-AE35-819692BFE8B1}">
      <dgm:prSet phldrT="[Текст]"/>
      <dgm:spPr/>
      <dgm:t>
        <a:bodyPr/>
        <a:lstStyle/>
        <a:p>
          <a:r>
            <a:rPr lang="ru-RU" b="1" dirty="0"/>
            <a:t>Бакалавры – 365 (контракт-33,7%)</a:t>
          </a:r>
        </a:p>
      </dgm:t>
    </dgm:pt>
    <dgm:pt modelId="{965E9538-772E-4D41-974F-A64727DACC7A}" type="parTrans" cxnId="{E19184C5-FC50-41FB-B8F6-131263061320}">
      <dgm:prSet/>
      <dgm:spPr/>
      <dgm:t>
        <a:bodyPr/>
        <a:lstStyle/>
        <a:p>
          <a:endParaRPr lang="ru-RU"/>
        </a:p>
      </dgm:t>
    </dgm:pt>
    <dgm:pt modelId="{087644D1-B5FD-44A5-BF0F-99AC38696807}" type="sibTrans" cxnId="{E19184C5-FC50-41FB-B8F6-131263061320}">
      <dgm:prSet/>
      <dgm:spPr/>
      <dgm:t>
        <a:bodyPr/>
        <a:lstStyle/>
        <a:p>
          <a:endParaRPr lang="ru-RU"/>
        </a:p>
      </dgm:t>
    </dgm:pt>
    <dgm:pt modelId="{6DA1CB9E-825F-4156-B086-3FBE3F71C87C}" type="pres">
      <dgm:prSet presAssocID="{D3F61174-6E3A-4404-80E2-97FC1A6B434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C32F09-1C43-48CA-B0E8-912A914E872B}" type="pres">
      <dgm:prSet presAssocID="{D3F61174-6E3A-4404-80E2-97FC1A6B434D}" presName="wedge1" presStyleLbl="node1" presStyleIdx="0" presStyleCnt="3"/>
      <dgm:spPr/>
      <dgm:t>
        <a:bodyPr/>
        <a:lstStyle/>
        <a:p>
          <a:endParaRPr lang="ru-RU"/>
        </a:p>
      </dgm:t>
    </dgm:pt>
    <dgm:pt modelId="{E2102328-EC0B-4017-AA8B-963517E6AD41}" type="pres">
      <dgm:prSet presAssocID="{D3F61174-6E3A-4404-80E2-97FC1A6B434D}" presName="dummy1a" presStyleCnt="0"/>
      <dgm:spPr/>
    </dgm:pt>
    <dgm:pt modelId="{2C5897F0-F952-47D2-891D-D34A4909A171}" type="pres">
      <dgm:prSet presAssocID="{D3F61174-6E3A-4404-80E2-97FC1A6B434D}" presName="dummy1b" presStyleCnt="0"/>
      <dgm:spPr/>
    </dgm:pt>
    <dgm:pt modelId="{040FBE6E-9835-463F-8969-3C8968F0A103}" type="pres">
      <dgm:prSet presAssocID="{D3F61174-6E3A-4404-80E2-97FC1A6B434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2EC424-8473-4D6E-BD2F-87F1E2F1CBD3}" type="pres">
      <dgm:prSet presAssocID="{D3F61174-6E3A-4404-80E2-97FC1A6B434D}" presName="wedge2" presStyleLbl="node1" presStyleIdx="1" presStyleCnt="3"/>
      <dgm:spPr/>
      <dgm:t>
        <a:bodyPr/>
        <a:lstStyle/>
        <a:p>
          <a:endParaRPr lang="ru-RU"/>
        </a:p>
      </dgm:t>
    </dgm:pt>
    <dgm:pt modelId="{87969CDC-2FE3-44BD-B6C0-E05DBB9A9F47}" type="pres">
      <dgm:prSet presAssocID="{D3F61174-6E3A-4404-80E2-97FC1A6B434D}" presName="dummy2a" presStyleCnt="0"/>
      <dgm:spPr/>
    </dgm:pt>
    <dgm:pt modelId="{4892D675-16A0-4AB1-9DFC-9671D7479AE4}" type="pres">
      <dgm:prSet presAssocID="{D3F61174-6E3A-4404-80E2-97FC1A6B434D}" presName="dummy2b" presStyleCnt="0"/>
      <dgm:spPr/>
    </dgm:pt>
    <dgm:pt modelId="{796FB435-7119-418C-94D0-31EB51368FC8}" type="pres">
      <dgm:prSet presAssocID="{D3F61174-6E3A-4404-80E2-97FC1A6B434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EF27DB-62FE-4F29-9103-6A553D53CCB3}" type="pres">
      <dgm:prSet presAssocID="{D3F61174-6E3A-4404-80E2-97FC1A6B434D}" presName="wedge3" presStyleLbl="node1" presStyleIdx="2" presStyleCnt="3"/>
      <dgm:spPr/>
      <dgm:t>
        <a:bodyPr/>
        <a:lstStyle/>
        <a:p>
          <a:endParaRPr lang="ru-RU"/>
        </a:p>
      </dgm:t>
    </dgm:pt>
    <dgm:pt modelId="{6874DC17-B7C1-44F9-8271-FD5BB2AED398}" type="pres">
      <dgm:prSet presAssocID="{D3F61174-6E3A-4404-80E2-97FC1A6B434D}" presName="dummy3a" presStyleCnt="0"/>
      <dgm:spPr/>
    </dgm:pt>
    <dgm:pt modelId="{A76AC954-7643-4596-BABB-4E7285AADB20}" type="pres">
      <dgm:prSet presAssocID="{D3F61174-6E3A-4404-80E2-97FC1A6B434D}" presName="dummy3b" presStyleCnt="0"/>
      <dgm:spPr/>
    </dgm:pt>
    <dgm:pt modelId="{2B7BE94B-4ABE-4FEB-8A9E-D271C02E1813}" type="pres">
      <dgm:prSet presAssocID="{D3F61174-6E3A-4404-80E2-97FC1A6B434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BB6A-0A2D-4110-9E37-93D0440BBDE7}" type="pres">
      <dgm:prSet presAssocID="{35D2DB13-5E3A-4432-9822-5A765FFEB90F}" presName="arrowWedge1" presStyleLbl="fgSibTrans2D1" presStyleIdx="0" presStyleCnt="3"/>
      <dgm:spPr/>
    </dgm:pt>
    <dgm:pt modelId="{46A56D96-1728-48B9-9DF3-11E2A89FB112}" type="pres">
      <dgm:prSet presAssocID="{846A296D-F42A-4CC9-AAAC-99A29E532147}" presName="arrowWedge2" presStyleLbl="fgSibTrans2D1" presStyleIdx="1" presStyleCnt="3"/>
      <dgm:spPr/>
    </dgm:pt>
    <dgm:pt modelId="{CE339C00-54DF-4A16-B10D-075A45E38805}" type="pres">
      <dgm:prSet presAssocID="{087644D1-B5FD-44A5-BF0F-99AC38696807}" presName="arrowWedge3" presStyleLbl="fgSibTrans2D1" presStyleIdx="2" presStyleCnt="3"/>
      <dgm:spPr/>
    </dgm:pt>
  </dgm:ptLst>
  <dgm:cxnLst>
    <dgm:cxn modelId="{F7DF18E7-39D9-4222-8326-1F1A43EF3CE7}" type="presOf" srcId="{16FD409B-ECDF-46D3-8C5D-D71309DB7E5D}" destId="{040FBE6E-9835-463F-8969-3C8968F0A103}" srcOrd="1" destOrd="0" presId="urn:microsoft.com/office/officeart/2005/8/layout/cycle8"/>
    <dgm:cxn modelId="{E19184C5-FC50-41FB-B8F6-131263061320}" srcId="{D3F61174-6E3A-4404-80E2-97FC1A6B434D}" destId="{73F73351-05F1-487A-AE35-819692BFE8B1}" srcOrd="2" destOrd="0" parTransId="{965E9538-772E-4D41-974F-A64727DACC7A}" sibTransId="{087644D1-B5FD-44A5-BF0F-99AC38696807}"/>
    <dgm:cxn modelId="{290D09B8-81ED-4904-9E92-D9CC96FC96E6}" type="presOf" srcId="{987C3319-8343-41E0-8C50-5B7AF4335FA2}" destId="{796FB435-7119-418C-94D0-31EB51368FC8}" srcOrd="1" destOrd="0" presId="urn:microsoft.com/office/officeart/2005/8/layout/cycle8"/>
    <dgm:cxn modelId="{B9D75B85-BA17-4D85-A0AA-1A93483E46D4}" type="presOf" srcId="{16FD409B-ECDF-46D3-8C5D-D71309DB7E5D}" destId="{12C32F09-1C43-48CA-B0E8-912A914E872B}" srcOrd="0" destOrd="0" presId="urn:microsoft.com/office/officeart/2005/8/layout/cycle8"/>
    <dgm:cxn modelId="{51C98A0F-E3A9-4468-84CA-F3AC3AE146BF}" type="presOf" srcId="{73F73351-05F1-487A-AE35-819692BFE8B1}" destId="{1AEF27DB-62FE-4F29-9103-6A553D53CCB3}" srcOrd="0" destOrd="0" presId="urn:microsoft.com/office/officeart/2005/8/layout/cycle8"/>
    <dgm:cxn modelId="{E9CBD24D-53B3-49C6-8EEB-F6B031E33E54}" type="presOf" srcId="{D3F61174-6E3A-4404-80E2-97FC1A6B434D}" destId="{6DA1CB9E-825F-4156-B086-3FBE3F71C87C}" srcOrd="0" destOrd="0" presId="urn:microsoft.com/office/officeart/2005/8/layout/cycle8"/>
    <dgm:cxn modelId="{5A490DB3-6EFD-4FF2-B2B9-0DDCEC5B4BF3}" srcId="{D3F61174-6E3A-4404-80E2-97FC1A6B434D}" destId="{987C3319-8343-41E0-8C50-5B7AF4335FA2}" srcOrd="1" destOrd="0" parTransId="{CE5BFFBF-C132-4192-8F03-95F8383D0D74}" sibTransId="{846A296D-F42A-4CC9-AAAC-99A29E532147}"/>
    <dgm:cxn modelId="{0AB32E2D-5E1F-4C84-A8C1-C3EDB520E13B}" type="presOf" srcId="{73F73351-05F1-487A-AE35-819692BFE8B1}" destId="{2B7BE94B-4ABE-4FEB-8A9E-D271C02E1813}" srcOrd="1" destOrd="0" presId="urn:microsoft.com/office/officeart/2005/8/layout/cycle8"/>
    <dgm:cxn modelId="{A07254A3-9BD2-4B88-9CD9-36A2773DDEF1}" type="presOf" srcId="{987C3319-8343-41E0-8C50-5B7AF4335FA2}" destId="{B42EC424-8473-4D6E-BD2F-87F1E2F1CBD3}" srcOrd="0" destOrd="0" presId="urn:microsoft.com/office/officeart/2005/8/layout/cycle8"/>
    <dgm:cxn modelId="{DA8936B7-596A-4183-9FB5-E1ECCABF2C36}" srcId="{D3F61174-6E3A-4404-80E2-97FC1A6B434D}" destId="{16FD409B-ECDF-46D3-8C5D-D71309DB7E5D}" srcOrd="0" destOrd="0" parTransId="{52BCE163-87A9-40FD-BD35-7FFB519E51DA}" sibTransId="{35D2DB13-5E3A-4432-9822-5A765FFEB90F}"/>
    <dgm:cxn modelId="{4FCFFF09-BA1E-4618-AC8C-969719E2106E}" type="presParOf" srcId="{6DA1CB9E-825F-4156-B086-3FBE3F71C87C}" destId="{12C32F09-1C43-48CA-B0E8-912A914E872B}" srcOrd="0" destOrd="0" presId="urn:microsoft.com/office/officeart/2005/8/layout/cycle8"/>
    <dgm:cxn modelId="{1AC6D67E-692B-4F0E-9A16-5BD59F8A5067}" type="presParOf" srcId="{6DA1CB9E-825F-4156-B086-3FBE3F71C87C}" destId="{E2102328-EC0B-4017-AA8B-963517E6AD41}" srcOrd="1" destOrd="0" presId="urn:microsoft.com/office/officeart/2005/8/layout/cycle8"/>
    <dgm:cxn modelId="{C7CEC104-F5D6-4A7C-938C-8AB48E3CC0E0}" type="presParOf" srcId="{6DA1CB9E-825F-4156-B086-3FBE3F71C87C}" destId="{2C5897F0-F952-47D2-891D-D34A4909A171}" srcOrd="2" destOrd="0" presId="urn:microsoft.com/office/officeart/2005/8/layout/cycle8"/>
    <dgm:cxn modelId="{7EC05AB1-7985-4EA6-B82B-B0328A85476B}" type="presParOf" srcId="{6DA1CB9E-825F-4156-B086-3FBE3F71C87C}" destId="{040FBE6E-9835-463F-8969-3C8968F0A103}" srcOrd="3" destOrd="0" presId="urn:microsoft.com/office/officeart/2005/8/layout/cycle8"/>
    <dgm:cxn modelId="{07802D18-BA67-429E-B8E6-864C72402BC4}" type="presParOf" srcId="{6DA1CB9E-825F-4156-B086-3FBE3F71C87C}" destId="{B42EC424-8473-4D6E-BD2F-87F1E2F1CBD3}" srcOrd="4" destOrd="0" presId="urn:microsoft.com/office/officeart/2005/8/layout/cycle8"/>
    <dgm:cxn modelId="{ABB08354-EE79-4E10-8AD3-82CFBBE898EB}" type="presParOf" srcId="{6DA1CB9E-825F-4156-B086-3FBE3F71C87C}" destId="{87969CDC-2FE3-44BD-B6C0-E05DBB9A9F47}" srcOrd="5" destOrd="0" presId="urn:microsoft.com/office/officeart/2005/8/layout/cycle8"/>
    <dgm:cxn modelId="{EE5EA6D9-C090-4266-905D-67AAAC5319BF}" type="presParOf" srcId="{6DA1CB9E-825F-4156-B086-3FBE3F71C87C}" destId="{4892D675-16A0-4AB1-9DFC-9671D7479AE4}" srcOrd="6" destOrd="0" presId="urn:microsoft.com/office/officeart/2005/8/layout/cycle8"/>
    <dgm:cxn modelId="{C78CB68A-ABAD-468F-ADCA-F162141D41B5}" type="presParOf" srcId="{6DA1CB9E-825F-4156-B086-3FBE3F71C87C}" destId="{796FB435-7119-418C-94D0-31EB51368FC8}" srcOrd="7" destOrd="0" presId="urn:microsoft.com/office/officeart/2005/8/layout/cycle8"/>
    <dgm:cxn modelId="{D0AB90D1-1217-4ACA-9E3E-D4C217D42AFC}" type="presParOf" srcId="{6DA1CB9E-825F-4156-B086-3FBE3F71C87C}" destId="{1AEF27DB-62FE-4F29-9103-6A553D53CCB3}" srcOrd="8" destOrd="0" presId="urn:microsoft.com/office/officeart/2005/8/layout/cycle8"/>
    <dgm:cxn modelId="{7164222D-A55A-49D2-BDCB-8282113236B1}" type="presParOf" srcId="{6DA1CB9E-825F-4156-B086-3FBE3F71C87C}" destId="{6874DC17-B7C1-44F9-8271-FD5BB2AED398}" srcOrd="9" destOrd="0" presId="urn:microsoft.com/office/officeart/2005/8/layout/cycle8"/>
    <dgm:cxn modelId="{3F8A8CD7-5DAD-499B-91A4-04227EF02D49}" type="presParOf" srcId="{6DA1CB9E-825F-4156-B086-3FBE3F71C87C}" destId="{A76AC954-7643-4596-BABB-4E7285AADB20}" srcOrd="10" destOrd="0" presId="urn:microsoft.com/office/officeart/2005/8/layout/cycle8"/>
    <dgm:cxn modelId="{1D6EE2B6-8EF7-4A60-96EA-E4C11A189D83}" type="presParOf" srcId="{6DA1CB9E-825F-4156-B086-3FBE3F71C87C}" destId="{2B7BE94B-4ABE-4FEB-8A9E-D271C02E1813}" srcOrd="11" destOrd="0" presId="urn:microsoft.com/office/officeart/2005/8/layout/cycle8"/>
    <dgm:cxn modelId="{AC0D573E-70C9-4371-B2E1-75335AE76A82}" type="presParOf" srcId="{6DA1CB9E-825F-4156-B086-3FBE3F71C87C}" destId="{1A33BB6A-0A2D-4110-9E37-93D0440BBDE7}" srcOrd="12" destOrd="0" presId="urn:microsoft.com/office/officeart/2005/8/layout/cycle8"/>
    <dgm:cxn modelId="{DBCF739B-D068-4A3F-9203-5750AE4D826E}" type="presParOf" srcId="{6DA1CB9E-825F-4156-B086-3FBE3F71C87C}" destId="{46A56D96-1728-48B9-9DF3-11E2A89FB112}" srcOrd="13" destOrd="0" presId="urn:microsoft.com/office/officeart/2005/8/layout/cycle8"/>
    <dgm:cxn modelId="{DBB613F4-93B7-4C4D-92F8-042318E7C502}" type="presParOf" srcId="{6DA1CB9E-825F-4156-B086-3FBE3F71C87C}" destId="{CE339C00-54DF-4A16-B10D-075A45E3880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BA7387-4F84-46EF-B626-662BF915328E}">
      <dsp:nvSpPr>
        <dsp:cNvPr id="0" name=""/>
        <dsp:cNvSpPr/>
      </dsp:nvSpPr>
      <dsp:spPr>
        <a:xfrm>
          <a:off x="879078" y="314"/>
          <a:ext cx="1273968" cy="12739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0111" tIns="21590" rIns="70111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515</a:t>
          </a:r>
          <a:r>
            <a:rPr lang="ru-RU" sz="1700" kern="1200" dirty="0"/>
            <a:t> </a:t>
          </a:r>
          <a:r>
            <a:rPr lang="ru-RU" sz="1700" kern="1200" dirty="0" err="1"/>
            <a:t>контин-гент</a:t>
          </a:r>
          <a:endParaRPr lang="ru-RU" sz="1700" kern="1200" dirty="0"/>
        </a:p>
      </dsp:txBody>
      <dsp:txXfrm>
        <a:off x="1065646" y="186882"/>
        <a:ext cx="900832" cy="900832"/>
      </dsp:txXfrm>
    </dsp:sp>
    <dsp:sp modelId="{CB01123F-3AA2-4104-A7FC-4A01674916AF}">
      <dsp:nvSpPr>
        <dsp:cNvPr id="0" name=""/>
        <dsp:cNvSpPr/>
      </dsp:nvSpPr>
      <dsp:spPr>
        <a:xfrm>
          <a:off x="1898253" y="314"/>
          <a:ext cx="1273968" cy="12739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0111" tIns="21590" rIns="70111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15,9 ставок</a:t>
          </a:r>
        </a:p>
      </dsp:txBody>
      <dsp:txXfrm>
        <a:off x="2084821" y="186882"/>
        <a:ext cx="900832" cy="900832"/>
      </dsp:txXfrm>
    </dsp:sp>
    <dsp:sp modelId="{1D528FB4-C951-4371-94B4-20CE19556DE1}">
      <dsp:nvSpPr>
        <dsp:cNvPr id="0" name=""/>
        <dsp:cNvSpPr/>
      </dsp:nvSpPr>
      <dsp:spPr>
        <a:xfrm>
          <a:off x="2917428" y="314"/>
          <a:ext cx="1273968" cy="12739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0111" tIns="21590" rIns="70111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13</a:t>
          </a:r>
          <a:r>
            <a:rPr lang="en-US" sz="1700" kern="1200" dirty="0"/>
            <a:t>5</a:t>
          </a:r>
          <a:r>
            <a:rPr lang="ru-RU" sz="1700" kern="1200" dirty="0"/>
            <a:t> статей </a:t>
          </a:r>
          <a:r>
            <a:rPr lang="en-US" sz="1700" kern="1200" dirty="0"/>
            <a:t>Scopus</a:t>
          </a:r>
          <a:endParaRPr lang="ru-RU" sz="1700" kern="1200" dirty="0"/>
        </a:p>
      </dsp:txBody>
      <dsp:txXfrm>
        <a:off x="3103996" y="186882"/>
        <a:ext cx="900832" cy="900832"/>
      </dsp:txXfrm>
    </dsp:sp>
    <dsp:sp modelId="{AFD7D4BD-14BE-4DB5-AF84-EBA350F50A06}">
      <dsp:nvSpPr>
        <dsp:cNvPr id="0" name=""/>
        <dsp:cNvSpPr/>
      </dsp:nvSpPr>
      <dsp:spPr>
        <a:xfrm>
          <a:off x="3936603" y="314"/>
          <a:ext cx="1273968" cy="12739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0111" tIns="21590" rIns="70111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175 </a:t>
          </a:r>
          <a:r>
            <a:rPr lang="ru-RU" sz="1700" kern="1200" dirty="0"/>
            <a:t>млн. руб. ХД</a:t>
          </a:r>
        </a:p>
      </dsp:txBody>
      <dsp:txXfrm>
        <a:off x="4123171" y="186882"/>
        <a:ext cx="900832" cy="900832"/>
      </dsp:txXfrm>
    </dsp:sp>
    <dsp:sp modelId="{12CE931E-1C79-4592-BD02-503FF436F136}">
      <dsp:nvSpPr>
        <dsp:cNvPr id="0" name=""/>
        <dsp:cNvSpPr/>
      </dsp:nvSpPr>
      <dsp:spPr>
        <a:xfrm>
          <a:off x="4955778" y="314"/>
          <a:ext cx="1273968" cy="12739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0111" tIns="21590" rIns="70111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148</a:t>
          </a:r>
          <a:r>
            <a:rPr lang="en-US" sz="1700" kern="1200" dirty="0"/>
            <a:t> </a:t>
          </a:r>
          <a:r>
            <a:rPr lang="ru-RU" sz="1700" kern="1200" dirty="0"/>
            <a:t>млн. НИР</a:t>
          </a:r>
        </a:p>
      </dsp:txBody>
      <dsp:txXfrm>
        <a:off x="5142346" y="186882"/>
        <a:ext cx="900832" cy="900832"/>
      </dsp:txXfrm>
    </dsp:sp>
    <dsp:sp modelId="{FF00EDA6-2308-4E17-937A-7588CD6EE240}">
      <dsp:nvSpPr>
        <dsp:cNvPr id="0" name=""/>
        <dsp:cNvSpPr/>
      </dsp:nvSpPr>
      <dsp:spPr>
        <a:xfrm>
          <a:off x="5974953" y="314"/>
          <a:ext cx="1273968" cy="12739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0111" tIns="21590" rIns="70111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31,2 % доля </a:t>
          </a:r>
          <a:r>
            <a:rPr lang="ru-RU" sz="1700" kern="1200" dirty="0" err="1"/>
            <a:t>ин.студ</a:t>
          </a:r>
          <a:r>
            <a:rPr lang="ru-RU" sz="1700" kern="1200" dirty="0"/>
            <a:t>.</a:t>
          </a:r>
        </a:p>
      </dsp:txBody>
      <dsp:txXfrm>
        <a:off x="6161521" y="186882"/>
        <a:ext cx="900832" cy="9008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32F09-1C43-48CA-B0E8-912A914E872B}">
      <dsp:nvSpPr>
        <dsp:cNvPr id="0" name=""/>
        <dsp:cNvSpPr/>
      </dsp:nvSpPr>
      <dsp:spPr>
        <a:xfrm>
          <a:off x="668801" y="163248"/>
          <a:ext cx="2109669" cy="2109669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Магистры – 109 (контракт-27,5%)</a:t>
          </a:r>
        </a:p>
      </dsp:txBody>
      <dsp:txXfrm>
        <a:off x="1780646" y="610297"/>
        <a:ext cx="753453" cy="627877"/>
      </dsp:txXfrm>
    </dsp:sp>
    <dsp:sp modelId="{B42EC424-8473-4D6E-BD2F-87F1E2F1CBD3}">
      <dsp:nvSpPr>
        <dsp:cNvPr id="0" name=""/>
        <dsp:cNvSpPr/>
      </dsp:nvSpPr>
      <dsp:spPr>
        <a:xfrm>
          <a:off x="625351" y="238593"/>
          <a:ext cx="2109669" cy="2109669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Аспиранты – 50 (контракт-30%)</a:t>
          </a:r>
        </a:p>
      </dsp:txBody>
      <dsp:txXfrm>
        <a:off x="1127654" y="1607367"/>
        <a:ext cx="1130179" cy="552532"/>
      </dsp:txXfrm>
    </dsp:sp>
    <dsp:sp modelId="{1AEF27DB-62FE-4F29-9103-6A553D53CCB3}">
      <dsp:nvSpPr>
        <dsp:cNvPr id="0" name=""/>
        <dsp:cNvSpPr/>
      </dsp:nvSpPr>
      <dsp:spPr>
        <a:xfrm>
          <a:off x="581902" y="163248"/>
          <a:ext cx="2109669" cy="2109669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Бакалавры – 365 (контракт-33,7%)</a:t>
          </a:r>
        </a:p>
      </dsp:txBody>
      <dsp:txXfrm>
        <a:off x="826272" y="610297"/>
        <a:ext cx="753453" cy="627877"/>
      </dsp:txXfrm>
    </dsp:sp>
    <dsp:sp modelId="{1A33BB6A-0A2D-4110-9E37-93D0440BBDE7}">
      <dsp:nvSpPr>
        <dsp:cNvPr id="0" name=""/>
        <dsp:cNvSpPr/>
      </dsp:nvSpPr>
      <dsp:spPr>
        <a:xfrm>
          <a:off x="538376" y="32649"/>
          <a:ext cx="2370866" cy="237086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A56D96-1728-48B9-9DF3-11E2A89FB112}">
      <dsp:nvSpPr>
        <dsp:cNvPr id="0" name=""/>
        <dsp:cNvSpPr/>
      </dsp:nvSpPr>
      <dsp:spPr>
        <a:xfrm>
          <a:off x="494753" y="107861"/>
          <a:ext cx="2370866" cy="237086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339C00-54DF-4A16-B10D-075A45E38805}">
      <dsp:nvSpPr>
        <dsp:cNvPr id="0" name=""/>
        <dsp:cNvSpPr/>
      </dsp:nvSpPr>
      <dsp:spPr>
        <a:xfrm>
          <a:off x="451130" y="32649"/>
          <a:ext cx="2370866" cy="237086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695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900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77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91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65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75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56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582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69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21.06.2024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21.06.2024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21.06.2024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0289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3" y="5873923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900"/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xmlns="" id="{6E94371A-351C-7A41-A3A7-14EA3618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993" y="6489826"/>
            <a:ext cx="3222009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120F44-AE01-415B-96D6-28536E9B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206"/>
            <a:ext cx="10515600" cy="451839"/>
          </a:xfrm>
          <a:prstGeom prst="rect">
            <a:avLst/>
          </a:prstGeom>
        </p:spPr>
        <p:txBody>
          <a:bodyPr/>
          <a:lstStyle>
            <a:lvl1pPr>
              <a:defRPr sz="19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2554371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1477" y="84173"/>
            <a:ext cx="10800523" cy="1107624"/>
          </a:xfrm>
        </p:spPr>
        <p:txBody>
          <a:bodyPr>
            <a:normAutofit/>
          </a:bodyPr>
          <a:lstStyle>
            <a:lvl1pPr algn="l">
              <a:defRPr sz="2667" b="1">
                <a:solidFill>
                  <a:srgbClr val="005A49"/>
                </a:solidFill>
                <a:latin typeface="PT Sans" panose="020B0503020203020204" pitchFamily="34" charset="-52"/>
                <a:ea typeface="PT Sans" panose="020B0503020203020204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Picture 2" descr="D:\Univer\!!!!УНИД\Поручения\Разовые\НЦМУ - заседание Совета\лого.png">
            <a:extLst>
              <a:ext uri="{FF2B5EF4-FFF2-40B4-BE49-F238E27FC236}">
                <a16:creationId xmlns:a16="http://schemas.microsoft.com/office/drawing/2014/main" xmlns="" id="{526D0B45-AEAD-4A4D-BC50-0F9B734BA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209456"/>
            <a:ext cx="864096" cy="85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694BEC73-5847-4C1F-9689-F289461B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7323" y="6492875"/>
            <a:ext cx="2844800" cy="365125"/>
          </a:xfrm>
        </p:spPr>
        <p:txBody>
          <a:bodyPr/>
          <a:lstStyle/>
          <a:p>
            <a:fld id="{76FBFBDE-3ED8-4F16-ADD1-174CC796E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40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svg"/><Relationship Id="rId9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E30285AC-8872-49ED-95E1-D54211E82C31}"/>
              </a:ext>
            </a:extLst>
          </p:cNvPr>
          <p:cNvSpPr txBox="1"/>
          <p:nvPr/>
        </p:nvSpPr>
        <p:spPr>
          <a:xfrm>
            <a:off x="6640200" y="4684972"/>
            <a:ext cx="5020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Варфоломеев Михаил Алексеевич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2F1468-0DA9-B24A-D526-2862314B816C}"/>
              </a:ext>
            </a:extLst>
          </p:cNvPr>
          <p:cNvSpPr txBox="1"/>
          <p:nvPr/>
        </p:nvSpPr>
        <p:spPr>
          <a:xfrm>
            <a:off x="717315" y="2828835"/>
            <a:ext cx="107573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кафедры разработки и эксплуатации месторождений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трудноизлекаемых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углеводородов 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ИГиНГТ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9161BFD-B8EC-49B8-A459-F46021576FA8}"/>
              </a:ext>
            </a:extLst>
          </p:cNvPr>
          <p:cNvSpPr>
            <a:spLocks noGrp="1"/>
          </p:cNvSpPr>
          <p:nvPr/>
        </p:nvSpPr>
        <p:spPr>
          <a:xfrm>
            <a:off x="1258389" y="61428"/>
            <a:ext cx="10689771" cy="840661"/>
          </a:xfrm>
          <a:prstGeom prst="rect">
            <a:avLst/>
          </a:prstGeom>
        </p:spPr>
        <p:txBody>
          <a:bodyPr vert="horz" lIns="91434" tIns="45718" rIns="91434" bIns="45718" rtlCol="0" anchor="ctr">
            <a:normAutofit fontScale="97500"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Основные блоки «дорожной карты»</a:t>
            </a:r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xmlns="" id="{8B9E0E25-2A46-4B8E-A93C-BA830003B947}"/>
              </a:ext>
            </a:extLst>
          </p:cNvPr>
          <p:cNvSpPr/>
          <p:nvPr/>
        </p:nvSpPr>
        <p:spPr>
          <a:xfrm>
            <a:off x="4704753" y="1189184"/>
            <a:ext cx="1416467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Целевая модель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466FA3A2-49A6-479F-AF70-6D86235FEA87}"/>
              </a:ext>
            </a:extLst>
          </p:cNvPr>
          <p:cNvSpPr/>
          <p:nvPr/>
        </p:nvSpPr>
        <p:spPr>
          <a:xfrm>
            <a:off x="6180529" y="1224912"/>
            <a:ext cx="1860692" cy="8406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Отраслевые стратегии развития</a:t>
            </a:r>
          </a:p>
        </p:txBody>
      </p:sp>
      <p:sp>
        <p:nvSpPr>
          <p:cNvPr id="7" name="Скругленный прямоугольник 7">
            <a:extLst>
              <a:ext uri="{FF2B5EF4-FFF2-40B4-BE49-F238E27FC236}">
                <a16:creationId xmlns:a16="http://schemas.microsoft.com/office/drawing/2014/main" xmlns="" id="{24F70D4C-967F-4DCD-8D1F-E95B02A00F2F}"/>
              </a:ext>
            </a:extLst>
          </p:cNvPr>
          <p:cNvSpPr/>
          <p:nvPr/>
        </p:nvSpPr>
        <p:spPr>
          <a:xfrm>
            <a:off x="8209484" y="1190965"/>
            <a:ext cx="1726192" cy="49631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Социально-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экономическая роль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РТ и ПФО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xmlns="" id="{4D2F950F-9BC4-41E4-95A3-3AC73EE255A2}"/>
              </a:ext>
            </a:extLst>
          </p:cNvPr>
          <p:cNvSpPr/>
          <p:nvPr/>
        </p:nvSpPr>
        <p:spPr>
          <a:xfrm>
            <a:off x="6180529" y="2134669"/>
            <a:ext cx="1860692" cy="12935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Образование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xmlns="" id="{9C27FDAF-C723-42B3-850F-470F0B28FD9C}"/>
              </a:ext>
            </a:extLst>
          </p:cNvPr>
          <p:cNvSpPr/>
          <p:nvPr/>
        </p:nvSpPr>
        <p:spPr>
          <a:xfrm>
            <a:off x="6180529" y="3501263"/>
            <a:ext cx="1872088" cy="11432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Наука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xmlns="" id="{79AC58DD-25AF-4F54-A42F-E7E4CA6C7C06}"/>
              </a:ext>
            </a:extLst>
          </p:cNvPr>
          <p:cNvSpPr/>
          <p:nvPr/>
        </p:nvSpPr>
        <p:spPr>
          <a:xfrm>
            <a:off x="6172103" y="4717594"/>
            <a:ext cx="1860692" cy="14365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Инновации/ трансляция</a:t>
            </a:r>
          </a:p>
        </p:txBody>
      </p:sp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xmlns="" id="{98A88846-F32A-4F87-88DE-E162B7997A3D}"/>
              </a:ext>
            </a:extLst>
          </p:cNvPr>
          <p:cNvSpPr/>
          <p:nvPr/>
        </p:nvSpPr>
        <p:spPr>
          <a:xfrm>
            <a:off x="3169953" y="1175301"/>
            <a:ext cx="1455155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Анализ текущего состояния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E85CAED-5814-4D9E-B966-810BE816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960" y="6431447"/>
            <a:ext cx="2743200" cy="365125"/>
          </a:xfrm>
        </p:spPr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0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297577" y="139337"/>
            <a:ext cx="6496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Анализ текущего состояния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EC00F61-ED7F-4426-9729-FFCF6A8F1D96}"/>
              </a:ext>
            </a:extLst>
          </p:cNvPr>
          <p:cNvSpPr txBox="1"/>
          <p:nvPr/>
        </p:nvSpPr>
        <p:spPr>
          <a:xfrm>
            <a:off x="1297577" y="1048579"/>
            <a:ext cx="8839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Основные характеристики: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Позиции в предметных</a:t>
            </a: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рейтингах (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QS,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Эксперт):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достижения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за год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по направлениям (основные проекты):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8AEE5515-D5D0-4D01-B9F5-69BA255B0739}"/>
              </a:ext>
            </a:extLst>
          </p:cNvPr>
          <p:cNvSpPr txBox="1">
            <a:spLocks/>
          </p:cNvSpPr>
          <p:nvPr/>
        </p:nvSpPr>
        <p:spPr>
          <a:xfrm>
            <a:off x="1732618" y="3144355"/>
            <a:ext cx="2927554" cy="1871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200" spc="300">
                <a:solidFill>
                  <a:schemeClr val="bg1"/>
                </a:solidFill>
                <a:latin typeface="Manrope Light" pitchFamily="2" charset="0"/>
              </a:defRPr>
            </a:lvl1pPr>
          </a:lstStyle>
          <a:p>
            <a:pPr>
              <a:lnSpc>
                <a:spcPct val="140000"/>
              </a:lnSpc>
            </a:pPr>
            <a:r>
              <a:rPr lang="ru-RU" sz="11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-52"/>
              </a:rPr>
              <a:t/>
            </a:r>
            <a:br>
              <a:rPr lang="ru-RU" sz="11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-52"/>
              </a:rPr>
            </a:br>
            <a:r>
              <a:rPr lang="ru-RU" sz="11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-52"/>
              </a:rPr>
              <a:t>ЧЕТЫРЕ ГОДА ПОДРЯД (2020-2023) КФУ ВХОДИТ В ТОП-100 УНИВЕРСИТЕТОВ МИРА ПО НАПРАВЛЕНИЮ </a:t>
            </a:r>
            <a:r>
              <a:rPr lang="en-US" sz="11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-52"/>
              </a:rPr>
              <a:t>PETROLEUM ENGINEERING</a:t>
            </a:r>
            <a:r>
              <a:rPr lang="ru-RU" sz="11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-52"/>
              </a:rPr>
              <a:t> – ЗА 2023 ГОД 38 МЕСТО (2 МЕСТО В РОССИИ)</a:t>
            </a:r>
          </a:p>
          <a:p>
            <a:pPr>
              <a:lnSpc>
                <a:spcPct val="140000"/>
              </a:lnSpc>
            </a:pPr>
            <a:endParaRPr lang="en-US" sz="1100" b="1" spc="100" dirty="0">
              <a:solidFill>
                <a:schemeClr val="tx1">
                  <a:lumMod val="85000"/>
                  <a:lumOff val="15000"/>
                </a:schemeClr>
              </a:solidFill>
              <a:latin typeface="Montserrat Light" panose="00000400000000000000" pitchFamily="2" charset="-52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1C9AA1C-4963-4D59-8718-ABF1970E0E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051599" y="325247"/>
            <a:ext cx="1445076" cy="19507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097ACEEA-ED88-400C-86AE-BC1CFC287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9381" y="2439028"/>
            <a:ext cx="1503247" cy="29741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70106DA9-96A7-48E0-BE3A-D00A368B2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837" y="2439028"/>
            <a:ext cx="5161918" cy="297411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7F8B006-0468-479E-84B9-2EE7890ACFD2}"/>
              </a:ext>
            </a:extLst>
          </p:cNvPr>
          <p:cNvSpPr txBox="1"/>
          <p:nvPr/>
        </p:nvSpPr>
        <p:spPr>
          <a:xfrm>
            <a:off x="8175485" y="5556914"/>
            <a:ext cx="2231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508B"/>
                </a:solidFill>
                <a:latin typeface="Arial Narrow" panose="020B0606020202030204" pitchFamily="34" charset="0"/>
                <a:ea typeface="+mj-ea"/>
                <a:cs typeface="+mj-cs"/>
              </a:rPr>
              <a:t>&gt; 350</a:t>
            </a:r>
            <a:endParaRPr lang="ru-RU" sz="3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9DCAA73-DBE3-492A-96ED-B3B2D6F76CCD}"/>
              </a:ext>
            </a:extLst>
          </p:cNvPr>
          <p:cNvSpPr txBox="1"/>
          <p:nvPr/>
        </p:nvSpPr>
        <p:spPr>
          <a:xfrm>
            <a:off x="6426300" y="5529241"/>
            <a:ext cx="2231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508B"/>
                </a:solidFill>
                <a:latin typeface="Arial Narrow" panose="020B0606020202030204" pitchFamily="34" charset="0"/>
                <a:ea typeface="+mj-ea"/>
                <a:cs typeface="+mj-cs"/>
              </a:rPr>
              <a:t>&gt; 130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CF88FB3-0B03-4647-AB34-7FB71C9BF3E5}"/>
              </a:ext>
            </a:extLst>
          </p:cNvPr>
          <p:cNvSpPr txBox="1"/>
          <p:nvPr/>
        </p:nvSpPr>
        <p:spPr>
          <a:xfrm>
            <a:off x="10295666" y="5546126"/>
            <a:ext cx="2231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508B"/>
                </a:solidFill>
                <a:latin typeface="Arial Narrow" panose="020B0606020202030204" pitchFamily="34" charset="0"/>
                <a:ea typeface="+mj-ea"/>
                <a:cs typeface="+mj-cs"/>
              </a:rPr>
              <a:t>&gt; 25</a:t>
            </a:r>
            <a:endParaRPr lang="ru-RU" sz="36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D1B7BD49-D2D5-4824-89ED-CF5B02FDD9E5}"/>
              </a:ext>
            </a:extLst>
          </p:cNvPr>
          <p:cNvSpPr/>
          <p:nvPr/>
        </p:nvSpPr>
        <p:spPr>
          <a:xfrm>
            <a:off x="6426300" y="6225715"/>
            <a:ext cx="1643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4E8C"/>
                </a:solidFill>
                <a:latin typeface="Arial Narrow" panose="020B0606020202030204" pitchFamily="34" charset="0"/>
                <a:ea typeface="+mj-ea"/>
                <a:cs typeface="+mj-cs"/>
              </a:rPr>
              <a:t>c</a:t>
            </a:r>
            <a:r>
              <a:rPr lang="ru-RU" sz="1600" dirty="0">
                <a:solidFill>
                  <a:srgbClr val="004E8C"/>
                </a:solidFill>
                <a:latin typeface="Arial Narrow" panose="020B0606020202030204" pitchFamily="34" charset="0"/>
                <a:ea typeface="+mj-ea"/>
                <a:cs typeface="+mj-cs"/>
              </a:rPr>
              <a:t>татей в базе </a:t>
            </a:r>
            <a:r>
              <a:rPr lang="en-US" sz="1600" dirty="0">
                <a:solidFill>
                  <a:srgbClr val="004E8C"/>
                </a:solidFill>
                <a:latin typeface="Arial Narrow" panose="020B0606020202030204" pitchFamily="34" charset="0"/>
                <a:ea typeface="+mj-ea"/>
                <a:cs typeface="+mj-cs"/>
              </a:rPr>
              <a:t>Scopus</a:t>
            </a:r>
            <a:endParaRPr lang="ru-RU" sz="1600" dirty="0">
              <a:solidFill>
                <a:srgbClr val="004E8C"/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F428F701-2364-4B2C-88D4-A774B0B48391}"/>
              </a:ext>
            </a:extLst>
          </p:cNvPr>
          <p:cNvSpPr/>
          <p:nvPr/>
        </p:nvSpPr>
        <p:spPr>
          <a:xfrm>
            <a:off x="8121639" y="6202318"/>
            <a:ext cx="20151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004E8C"/>
                </a:solidFill>
                <a:latin typeface="Arial Narrow" panose="020B0606020202030204" pitchFamily="34" charset="0"/>
                <a:ea typeface="+mj-ea"/>
                <a:cs typeface="+mj-cs"/>
              </a:rPr>
              <a:t>млн.руб</a:t>
            </a:r>
            <a:r>
              <a:rPr lang="ru-RU" sz="1600" dirty="0">
                <a:solidFill>
                  <a:srgbClr val="004E8C"/>
                </a:solidFill>
                <a:latin typeface="Arial Narrow" panose="020B0606020202030204" pitchFamily="34" charset="0"/>
                <a:ea typeface="+mj-ea"/>
                <a:cs typeface="+mj-cs"/>
              </a:rPr>
              <a:t>. доход от НИОКР и образования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21725BB7-1A09-49DE-8D30-78E6BC6875F4}"/>
              </a:ext>
            </a:extLst>
          </p:cNvPr>
          <p:cNvSpPr/>
          <p:nvPr/>
        </p:nvSpPr>
        <p:spPr>
          <a:xfrm>
            <a:off x="10286958" y="6202317"/>
            <a:ext cx="1643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4E8C"/>
                </a:solidFill>
                <a:latin typeface="Arial Narrow" panose="020B0606020202030204" pitchFamily="34" charset="0"/>
                <a:ea typeface="+mj-ea"/>
                <a:cs typeface="+mj-cs"/>
              </a:rPr>
              <a:t>человек прием в аспирантуру</a:t>
            </a:r>
          </a:p>
        </p:txBody>
      </p:sp>
      <p:graphicFrame>
        <p:nvGraphicFramePr>
          <p:cNvPr id="37" name="Схема 36">
            <a:extLst>
              <a:ext uri="{FF2B5EF4-FFF2-40B4-BE49-F238E27FC236}">
                <a16:creationId xmlns:a16="http://schemas.microsoft.com/office/drawing/2014/main" xmlns="" id="{83FBAB45-FC4F-45BE-B74C-F6B9063DAA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0987954"/>
              </p:ext>
            </p:extLst>
          </p:nvPr>
        </p:nvGraphicFramePr>
        <p:xfrm>
          <a:off x="4399258" y="770279"/>
          <a:ext cx="8128000" cy="1274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8156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297577" y="139337"/>
            <a:ext cx="6496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Прогресс за 5 лет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EC00F61-ED7F-4426-9729-FFCF6A8F1D96}"/>
              </a:ext>
            </a:extLst>
          </p:cNvPr>
          <p:cNvSpPr txBox="1"/>
          <p:nvPr/>
        </p:nvSpPr>
        <p:spPr>
          <a:xfrm>
            <a:off x="2019615" y="1073196"/>
            <a:ext cx="2838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Статьи в базе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Scopus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 в год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1C9AA1C-4963-4D59-8718-ABF1970E0E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051599" y="325247"/>
            <a:ext cx="1445076" cy="1950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AD7876B-AF00-402E-BA26-7909B2F163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675" y="1570090"/>
            <a:ext cx="4711148" cy="20526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AB8D024-81A8-4B31-8498-16C038B062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732" r="6169"/>
          <a:stretch/>
        </p:blipFill>
        <p:spPr>
          <a:xfrm>
            <a:off x="1959428" y="1792842"/>
            <a:ext cx="3514108" cy="171620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A4D7E86-EAD6-4A11-9333-4C7C3DE70542}"/>
              </a:ext>
            </a:extLst>
          </p:cNvPr>
          <p:cNvSpPr txBox="1"/>
          <p:nvPr/>
        </p:nvSpPr>
        <p:spPr>
          <a:xfrm>
            <a:off x="7082675" y="1073196"/>
            <a:ext cx="3589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Объемы НИР и НИОКР в год, </a:t>
            </a:r>
            <a:r>
              <a:rPr lang="ru-RU" sz="2200" b="1" dirty="0" err="1">
                <a:solidFill>
                  <a:srgbClr val="00B050"/>
                </a:solidFill>
              </a:rPr>
              <a:t>млн.руб</a:t>
            </a:r>
            <a:r>
              <a:rPr lang="ru-RU" sz="2200" b="1" dirty="0">
                <a:solidFill>
                  <a:srgbClr val="00B050"/>
                </a:solidFill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BEEFE8-4AB4-4D62-991B-B36063951C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103" r="7645"/>
          <a:stretch/>
        </p:blipFill>
        <p:spPr>
          <a:xfrm>
            <a:off x="1959428" y="4609802"/>
            <a:ext cx="3618882" cy="18533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E3F6D05-98AC-4E56-98AE-79AFDDB16D40}"/>
              </a:ext>
            </a:extLst>
          </p:cNvPr>
          <p:cNvSpPr txBox="1"/>
          <p:nvPr/>
        </p:nvSpPr>
        <p:spPr>
          <a:xfrm>
            <a:off x="1959428" y="4077035"/>
            <a:ext cx="244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800000"/>
                </a:solidFill>
              </a:rPr>
              <a:t>Набор аспирантов в год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DEE63A8-D0ED-446F-956C-40C41B645D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119" y="4365243"/>
            <a:ext cx="4698704" cy="213498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481E6AA-8F80-4502-BC4A-27CE83F350BF}"/>
              </a:ext>
            </a:extLst>
          </p:cNvPr>
          <p:cNvSpPr txBox="1"/>
          <p:nvPr/>
        </p:nvSpPr>
        <p:spPr>
          <a:xfrm>
            <a:off x="7303765" y="4119622"/>
            <a:ext cx="3589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Количество заявок на патенты в год</a:t>
            </a:r>
          </a:p>
        </p:txBody>
      </p:sp>
    </p:spTree>
    <p:extLst>
      <p:ext uri="{BB962C8B-B14F-4D97-AF65-F5344CB8AC3E}">
        <p14:creationId xmlns:p14="http://schemas.microsoft.com/office/powerpoint/2010/main" val="2626601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341122" y="235132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Целевая модель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CE41448-9715-4121-AE18-A9D6BA70E1DA}"/>
              </a:ext>
            </a:extLst>
          </p:cNvPr>
          <p:cNvSpPr txBox="1"/>
          <p:nvPr/>
        </p:nvSpPr>
        <p:spPr>
          <a:xfrm>
            <a:off x="1341122" y="1085723"/>
            <a:ext cx="97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600" b="1" dirty="0"/>
              <a:t>Миссия кафедры: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разрабатывать и распространять новые знания, продукты и технологии освоения месторождений углеводородов, в первую очередь трудноизвлекаемые запасы, с наименьшим влиянием на окружающую среду и готовить высококвалифицированных специалистов для развития нефтегазовой индустрии в эпоху цифровизации и развития специализированной химии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80A68A8-3FE8-473D-BF49-F1E14BBE4509}"/>
              </a:ext>
            </a:extLst>
          </p:cNvPr>
          <p:cNvSpPr txBox="1"/>
          <p:nvPr/>
        </p:nvSpPr>
        <p:spPr>
          <a:xfrm>
            <a:off x="1416202" y="2382591"/>
            <a:ext cx="965239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400" b="1" dirty="0"/>
              <a:t>Основные цели: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Войти в тройку лучших кафедр разработки и эксплуатации (направление Нефтегазовое дело) в Российской Федерации по данным оценки качества приема и качества выпускников, результатам научной и инновационной деятельности (рейтинг Эксперт) 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Стать одним из ведущих в мире научно-образовательных центров по разработке и применению методов увеличения нефтеотдачи и обеспечить лидерские позиции Российской Федерации в технологиях разработки и эксплуатации трудноизвлекаемых углеводородов </a:t>
            </a:r>
          </a:p>
          <a:p>
            <a:pPr marL="342900" indent="-342900" algn="just">
              <a:spcAft>
                <a:spcPts val="1200"/>
              </a:spcAft>
              <a:buFontTx/>
              <a:buAutoNum type="arabicPeriod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Формировать решения в области подготовки кадров и разработки технологий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a typeface="Arial" charset="0"/>
                <a:cs typeface="Arial" charset="0"/>
              </a:rPr>
              <a:t>приоритета Стратегии научно-технологического развития Российской Федерации до 2035 года «переход к экологически чистой и ресурсосберегающей энергетике, повышение эффективности добычи и глубокой переработки углеводородного сырья, формирование новых источников, способов транспортировки и хранения энергии»</a:t>
            </a:r>
          </a:p>
          <a:p>
            <a:pPr marL="342900" indent="-342900" algn="just">
              <a:spcAft>
                <a:spcPts val="1200"/>
              </a:spcAft>
              <a:buFontTx/>
              <a:buAutoNum type="arabicPeriod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a typeface="Arial" charset="0"/>
                <a:cs typeface="Arial" charset="0"/>
              </a:rPr>
              <a:t>Обеспечить востребованность образовательных программ по направлению «Нефтегазовое дело» (на русском языке) и “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" charset="0"/>
                <a:cs typeface="Arial" charset="0"/>
              </a:rPr>
              <a:t>Petroleum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" charset="0"/>
                <a:cs typeface="Arial" charset="0"/>
              </a:rPr>
              <a:t>Engineering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a typeface="Arial" charset="0"/>
                <a:cs typeface="Arial" charset="0"/>
              </a:rPr>
              <a:t>” (на английском языке) для талантливых абитуриентов  со всего мира.</a:t>
            </a:r>
          </a:p>
          <a:p>
            <a:pPr marL="342900" indent="-342900" algn="just">
              <a:spcAft>
                <a:spcPts val="1200"/>
              </a:spcAft>
              <a:buFontTx/>
              <a:buAutoNum type="arabicPeriod"/>
            </a:pPr>
            <a:endParaRPr lang="ru-RU" sz="1400" dirty="0">
              <a:solidFill>
                <a:schemeClr val="tx2">
                  <a:lumMod val="75000"/>
                </a:schemeClr>
              </a:solidFill>
              <a:ea typeface="Arial" charset="0"/>
              <a:cs typeface="Arial" charset="0"/>
            </a:endParaRPr>
          </a:p>
          <a:p>
            <a:pPr marL="342900" indent="-342900" algn="just">
              <a:spcAft>
                <a:spcPts val="1200"/>
              </a:spcAft>
            </a:pP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7083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A49096-F9F4-4BAA-AC5F-B667E55BC470}"/>
              </a:ext>
            </a:extLst>
          </p:cNvPr>
          <p:cNvSpPr txBox="1"/>
          <p:nvPr/>
        </p:nvSpPr>
        <p:spPr>
          <a:xfrm>
            <a:off x="1375955" y="15750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C7AD706-59FC-481C-B64B-1DDA3BE4E0FC}"/>
              </a:ext>
            </a:extLst>
          </p:cNvPr>
          <p:cNvSpPr txBox="1"/>
          <p:nvPr/>
        </p:nvSpPr>
        <p:spPr>
          <a:xfrm>
            <a:off x="1234544" y="2942474"/>
            <a:ext cx="87611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Финансовые показатели: 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ДПО - 4,2 </a:t>
            </a:r>
            <a:r>
              <a:rPr lang="ru-RU" sz="15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млн.руб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., бакалавриат 27 </a:t>
            </a:r>
            <a:r>
              <a:rPr lang="ru-RU" sz="15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млн.руб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., магистратура 9,6 </a:t>
            </a:r>
            <a:r>
              <a:rPr lang="ru-RU" sz="15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млн.руб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., аспирантура 3,2 </a:t>
            </a:r>
            <a:r>
              <a:rPr lang="ru-RU" sz="15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млн.руб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., ~ 3 млн. руб. Газпромнефть  - итого </a:t>
            </a:r>
            <a:r>
              <a:rPr lang="ru-RU" sz="1500" b="1" dirty="0">
                <a:solidFill>
                  <a:srgbClr val="002060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~ 47 </a:t>
            </a:r>
            <a:r>
              <a:rPr lang="ru-RU" sz="1500" b="1" dirty="0" err="1">
                <a:solidFill>
                  <a:srgbClr val="002060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млн.руб</a:t>
            </a:r>
            <a:r>
              <a:rPr lang="ru-RU" sz="1500" b="1" dirty="0">
                <a:solidFill>
                  <a:srgbClr val="002060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.</a:t>
            </a:r>
          </a:p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Средний балл ЕГЭ: 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~228 </a:t>
            </a:r>
          </a:p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Совместные программы : 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целевая магистратура для ПАО «Газпромнефть» по пластовым флюидам</a:t>
            </a:r>
          </a:p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Ключевые достижения за год: </a:t>
            </a:r>
            <a:r>
              <a:rPr lang="ru-RU" sz="15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увеличение приема в аспирантуру в 4 раза, запуск предметной олимпиады для школьников «Нефтегазовое дело»</a:t>
            </a:r>
          </a:p>
          <a:p>
            <a:endParaRPr lang="ru-RU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9492" y="6425179"/>
            <a:ext cx="2743200" cy="365125"/>
          </a:xfrm>
        </p:spPr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2" name="Таблица 8">
            <a:extLst>
              <a:ext uri="{FF2B5EF4-FFF2-40B4-BE49-F238E27FC236}">
                <a16:creationId xmlns:a16="http://schemas.microsoft.com/office/drawing/2014/main" xmlns="" id="{CE9852F3-9BAD-45EA-A411-A98EACEAD5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810301"/>
              </p:ext>
            </p:extLst>
          </p:nvPr>
        </p:nvGraphicFramePr>
        <p:xfrm>
          <a:off x="1234544" y="603102"/>
          <a:ext cx="7374754" cy="2060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422">
                  <a:extLst>
                    <a:ext uri="{9D8B030D-6E8A-4147-A177-3AD203B41FA5}">
                      <a16:colId xmlns:a16="http://schemas.microsoft.com/office/drawing/2014/main" xmlns="" val="581931948"/>
                    </a:ext>
                  </a:extLst>
                </a:gridCol>
                <a:gridCol w="5291332">
                  <a:extLst>
                    <a:ext uri="{9D8B030D-6E8A-4147-A177-3AD203B41FA5}">
                      <a16:colId xmlns:a16="http://schemas.microsoft.com/office/drawing/2014/main" xmlns="" val="92645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latin typeface="PT Sans" panose="020B0503020203020204" pitchFamily="34" charset="0"/>
                          <a:cs typeface="Times New Roman" panose="02020603050405020304" pitchFamily="18" charset="0"/>
                        </a:rPr>
                        <a:t>Бакалавриат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21.03.01 Нефтегазовое дело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334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buNone/>
                      </a:pPr>
                      <a:r>
                        <a:rPr lang="ru-RU" sz="1400" kern="1200" dirty="0">
                          <a:latin typeface="PT Sans" panose="020B0503020203020204" pitchFamily="34" charset="0"/>
                          <a:cs typeface="Times New Roman" panose="02020603050405020304" pitchFamily="18" charset="0"/>
                        </a:rPr>
                        <a:t>Профиль «Разработка месторождений углеводородов»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3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Магистратура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21.04.01 Нефтегазовое  дело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buNone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Программа «Разработка месторождений трудноизвлекаемых и нетрадиционных углеводородов» </a:t>
                      </a:r>
                    </a:p>
                    <a:p>
                      <a:pPr marL="0" lvl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buNone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Программа «Интегрированное моделирование месторождений» </a:t>
                      </a:r>
                    </a:p>
                    <a:p>
                      <a:pPr marL="0" lvl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buNone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Программа «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Petroleum Engineering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» (на английском языке)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306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Аспирантура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2.8.4 Разработка и эксплуатация нефтяных и газовых месторождений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PT Sans" panose="020B0503020203020204" pitchFamily="34" charset="0"/>
                          <a:ea typeface="+mn-ea"/>
                          <a:cs typeface="Times New Roman" panose="02020603050405020304" pitchFamily="18" charset="0"/>
                        </a:rPr>
                        <a:t>2.8.4 Petroleum Engineering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PT Sans" panose="020B0503020203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1602794"/>
                  </a:ext>
                </a:extLst>
              </a:tr>
            </a:tbl>
          </a:graphicData>
        </a:graphic>
      </p:graphicFrame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44826DFE-A0D7-4461-B6B8-B5B7C86894AC}"/>
              </a:ext>
            </a:extLst>
          </p:cNvPr>
          <p:cNvSpPr/>
          <p:nvPr/>
        </p:nvSpPr>
        <p:spPr>
          <a:xfrm>
            <a:off x="3760124" y="4823095"/>
            <a:ext cx="8077919" cy="60280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xmlns="" id="{C3A321A6-5181-470D-99B0-41A7FF318179}"/>
              </a:ext>
            </a:extLst>
          </p:cNvPr>
          <p:cNvSpPr/>
          <p:nvPr/>
        </p:nvSpPr>
        <p:spPr>
          <a:xfrm>
            <a:off x="3760135" y="4823095"/>
            <a:ext cx="60959" cy="60280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1BE4D313-B296-459C-AA49-5D5537B1844A}"/>
              </a:ext>
            </a:extLst>
          </p:cNvPr>
          <p:cNvSpPr txBox="1">
            <a:spLocks/>
          </p:cNvSpPr>
          <p:nvPr/>
        </p:nvSpPr>
        <p:spPr>
          <a:xfrm>
            <a:off x="4377529" y="4970676"/>
            <a:ext cx="7181282" cy="271932"/>
          </a:xfrm>
          <a:prstGeom prst="rect">
            <a:avLst/>
          </a:prstGeom>
        </p:spPr>
        <p:txBody>
          <a:bodyPr vert="horz" wrap="square" lIns="45719" tIns="22859" rIns="45719" bIns="2285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685">
              <a:lnSpc>
                <a:spcPct val="100000"/>
              </a:lnSpc>
              <a:spcBef>
                <a:spcPts val="0"/>
              </a:spcBef>
            </a:pP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программы двойных дипломов с Университетом </a:t>
            </a:r>
            <a:r>
              <a:rPr lang="ru-RU" sz="1467" dirty="0" err="1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Сорана</a:t>
            </a: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(Курдистан, Ирак)</a:t>
            </a:r>
            <a:endParaRPr lang="en-US" sz="1467" dirty="0">
              <a:solidFill>
                <a:srgbClr val="4C52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732A1A4-1DA5-4815-8987-C18372A7E6C9}"/>
              </a:ext>
            </a:extLst>
          </p:cNvPr>
          <p:cNvSpPr txBox="1"/>
          <p:nvPr/>
        </p:nvSpPr>
        <p:spPr>
          <a:xfrm>
            <a:off x="3849192" y="4940254"/>
            <a:ext cx="545935" cy="348854"/>
          </a:xfrm>
          <a:prstGeom prst="rect">
            <a:avLst/>
          </a:prstGeom>
          <a:noFill/>
        </p:spPr>
        <p:txBody>
          <a:bodyPr wrap="none" lIns="121896" tIns="60948" rIns="121896" bIns="60948" rtlCol="0" anchor="ctr" anchorCtr="0">
            <a:spAutoFit/>
          </a:bodyPr>
          <a:lstStyle/>
          <a:p>
            <a:pPr algn="ctr" defTabSz="913990"/>
            <a:r>
              <a:rPr lang="en-US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ru-RU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xmlns="" id="{51CC1303-3B99-49E9-BEEF-12FA1A303135}"/>
              </a:ext>
            </a:extLst>
          </p:cNvPr>
          <p:cNvSpPr/>
          <p:nvPr/>
        </p:nvSpPr>
        <p:spPr>
          <a:xfrm>
            <a:off x="3760124" y="5506629"/>
            <a:ext cx="8077919" cy="60280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xmlns="" id="{03933762-4382-43C8-8314-5C0EF7E718BA}"/>
              </a:ext>
            </a:extLst>
          </p:cNvPr>
          <p:cNvSpPr/>
          <p:nvPr/>
        </p:nvSpPr>
        <p:spPr>
          <a:xfrm>
            <a:off x="3760135" y="5506629"/>
            <a:ext cx="60959" cy="60280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xmlns="" id="{18F73238-78A6-484D-97FD-D4BDA693055A}"/>
              </a:ext>
            </a:extLst>
          </p:cNvPr>
          <p:cNvSpPr txBox="1">
            <a:spLocks/>
          </p:cNvSpPr>
          <p:nvPr/>
        </p:nvSpPr>
        <p:spPr>
          <a:xfrm>
            <a:off x="4377528" y="5585109"/>
            <a:ext cx="7460515" cy="497698"/>
          </a:xfrm>
          <a:prstGeom prst="rect">
            <a:avLst/>
          </a:prstGeom>
        </p:spPr>
        <p:txBody>
          <a:bodyPr vert="horz" wrap="square" lIns="45719" tIns="22859" rIns="45719" bIns="2285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685">
              <a:lnSpc>
                <a:spcPct val="100000"/>
              </a:lnSpc>
              <a:spcBef>
                <a:spcPts val="0"/>
              </a:spcBef>
            </a:pP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целевой программы </a:t>
            </a:r>
            <a:r>
              <a:rPr lang="ru-RU" sz="1467" dirty="0" err="1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бакалавриата</a:t>
            </a: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газовым и газоконденсатным направлениям совместно с ПАО «Газпром нефть»</a:t>
            </a:r>
            <a:endParaRPr lang="en-US" sz="1467" dirty="0">
              <a:solidFill>
                <a:srgbClr val="4C52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E3309F5-8A67-4C49-8DEA-2BA06237908B}"/>
              </a:ext>
            </a:extLst>
          </p:cNvPr>
          <p:cNvSpPr txBox="1"/>
          <p:nvPr/>
        </p:nvSpPr>
        <p:spPr>
          <a:xfrm>
            <a:off x="3849192" y="5623788"/>
            <a:ext cx="545935" cy="348854"/>
          </a:xfrm>
          <a:prstGeom prst="rect">
            <a:avLst/>
          </a:prstGeom>
          <a:noFill/>
        </p:spPr>
        <p:txBody>
          <a:bodyPr wrap="none" lIns="121896" tIns="60948" rIns="121896" bIns="60948" rtlCol="0" anchor="ctr" anchorCtr="0">
            <a:spAutoFit/>
          </a:bodyPr>
          <a:lstStyle/>
          <a:p>
            <a:pPr algn="ctr" defTabSz="913990"/>
            <a:r>
              <a:rPr lang="en-US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ru-RU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xmlns="" id="{2C62B5F6-E519-445B-868E-800D6B570AFE}"/>
              </a:ext>
            </a:extLst>
          </p:cNvPr>
          <p:cNvSpPr/>
          <p:nvPr/>
        </p:nvSpPr>
        <p:spPr>
          <a:xfrm>
            <a:off x="3760124" y="6187503"/>
            <a:ext cx="8077919" cy="60280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xmlns="" id="{E384740B-9CCC-4A1E-A79A-CFDFF856E1CD}"/>
              </a:ext>
            </a:extLst>
          </p:cNvPr>
          <p:cNvSpPr/>
          <p:nvPr/>
        </p:nvSpPr>
        <p:spPr>
          <a:xfrm>
            <a:off x="3760135" y="6187503"/>
            <a:ext cx="60959" cy="60280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xmlns="" id="{D2D77EA4-8132-4F50-84F5-76B66A3EEFF0}"/>
              </a:ext>
            </a:extLst>
          </p:cNvPr>
          <p:cNvSpPr txBox="1">
            <a:spLocks/>
          </p:cNvSpPr>
          <p:nvPr/>
        </p:nvSpPr>
        <p:spPr>
          <a:xfrm>
            <a:off x="4377515" y="6265795"/>
            <a:ext cx="7303211" cy="497698"/>
          </a:xfrm>
          <a:prstGeom prst="rect">
            <a:avLst/>
          </a:prstGeom>
        </p:spPr>
        <p:txBody>
          <a:bodyPr vert="horz" wrap="square" lIns="45719" tIns="22859" rIns="45719" bIns="2285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685">
              <a:lnSpc>
                <a:spcPct val="100000"/>
              </a:lnSpc>
              <a:spcBef>
                <a:spcPts val="0"/>
              </a:spcBef>
            </a:pP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совместной программы бакалавриата с Северо-восточным университетом Китая (2+2) </a:t>
            </a:r>
            <a:endParaRPr lang="en-US" sz="1467" dirty="0">
              <a:solidFill>
                <a:srgbClr val="4C52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7296130-3668-4539-8A2F-E109F808F7A5}"/>
              </a:ext>
            </a:extLst>
          </p:cNvPr>
          <p:cNvSpPr txBox="1"/>
          <p:nvPr/>
        </p:nvSpPr>
        <p:spPr>
          <a:xfrm>
            <a:off x="3849192" y="6304661"/>
            <a:ext cx="545935" cy="348854"/>
          </a:xfrm>
          <a:prstGeom prst="rect">
            <a:avLst/>
          </a:prstGeom>
          <a:noFill/>
        </p:spPr>
        <p:txBody>
          <a:bodyPr wrap="none" lIns="121896" tIns="60948" rIns="121896" bIns="60948" rtlCol="0" anchor="ctr" anchorCtr="0">
            <a:spAutoFit/>
          </a:bodyPr>
          <a:lstStyle/>
          <a:p>
            <a:pPr algn="ctr" defTabSz="913990"/>
            <a:r>
              <a:rPr lang="en-US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ru-RU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1467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59C8E85-F5C9-4F61-B43A-7B765E6A407E}"/>
              </a:ext>
            </a:extLst>
          </p:cNvPr>
          <p:cNvSpPr txBox="1"/>
          <p:nvPr/>
        </p:nvSpPr>
        <p:spPr>
          <a:xfrm>
            <a:off x="1165966" y="5289108"/>
            <a:ext cx="2104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Новые проекты 2024-2028 гг.: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B8D0ACC-A376-4ED0-9A40-3DCECA01C60A}"/>
              </a:ext>
            </a:extLst>
          </p:cNvPr>
          <p:cNvSpPr txBox="1"/>
          <p:nvPr/>
        </p:nvSpPr>
        <p:spPr>
          <a:xfrm>
            <a:off x="8719644" y="344269"/>
            <a:ext cx="3264363" cy="4205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133" dirty="0">
                <a:latin typeface="PT Sans" panose="020B0503020203020204" pitchFamily="34" charset="0"/>
              </a:rPr>
              <a:t>Контингент</a:t>
            </a:r>
          </a:p>
        </p:txBody>
      </p:sp>
      <p:graphicFrame>
        <p:nvGraphicFramePr>
          <p:cNvPr id="25" name="Схема 24">
            <a:extLst>
              <a:ext uri="{FF2B5EF4-FFF2-40B4-BE49-F238E27FC236}">
                <a16:creationId xmlns:a16="http://schemas.microsoft.com/office/drawing/2014/main" xmlns="" id="{AFA9339A-B009-4638-83A5-A8531B0918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853872"/>
              </p:ext>
            </p:extLst>
          </p:nvPr>
        </p:nvGraphicFramePr>
        <p:xfrm>
          <a:off x="8671639" y="796475"/>
          <a:ext cx="3360373" cy="2511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F14143A-DEA7-43A4-ACDE-401AD7E4E9A4}"/>
              </a:ext>
            </a:extLst>
          </p:cNvPr>
          <p:cNvSpPr txBox="1"/>
          <p:nvPr/>
        </p:nvSpPr>
        <p:spPr>
          <a:xfrm>
            <a:off x="8646707" y="880701"/>
            <a:ext cx="864096" cy="2974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33" b="1" dirty="0"/>
              <a:t>1 ОПОП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CEBEA34-6A67-485F-93EC-2E917A3A8656}"/>
              </a:ext>
            </a:extLst>
          </p:cNvPr>
          <p:cNvSpPr txBox="1"/>
          <p:nvPr/>
        </p:nvSpPr>
        <p:spPr>
          <a:xfrm>
            <a:off x="11262520" y="950370"/>
            <a:ext cx="864096" cy="2974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33" b="1" dirty="0"/>
              <a:t>4 ОПОП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EC6A7F44-A239-429D-89D2-69F94AA49A97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1376587" y="1247824"/>
            <a:ext cx="317981" cy="28591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F8113637-EE93-4D87-BAD4-FD5C637B8124}"/>
              </a:ext>
            </a:extLst>
          </p:cNvPr>
          <p:cNvCxnSpPr>
            <a:cxnSpLocks/>
            <a:endCxn id="26" idx="2"/>
          </p:cNvCxnSpPr>
          <p:nvPr/>
        </p:nvCxnSpPr>
        <p:spPr>
          <a:xfrm flipH="1" flipV="1">
            <a:off x="9078755" y="1178155"/>
            <a:ext cx="319524" cy="28591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BB02E7B-F3F2-43BF-8C61-0083F29D76E3}"/>
              </a:ext>
            </a:extLst>
          </p:cNvPr>
          <p:cNvSpPr txBox="1"/>
          <p:nvPr/>
        </p:nvSpPr>
        <p:spPr>
          <a:xfrm>
            <a:off x="11103529" y="3200228"/>
            <a:ext cx="864096" cy="2974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33" b="1" dirty="0"/>
              <a:t>2 ОПОП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23403646-32A5-48B5-A214-143CAE3E521D}"/>
              </a:ext>
            </a:extLst>
          </p:cNvPr>
          <p:cNvCxnSpPr>
            <a:cxnSpLocks/>
          </p:cNvCxnSpPr>
          <p:nvPr/>
        </p:nvCxnSpPr>
        <p:spPr>
          <a:xfrm>
            <a:off x="10535320" y="3178343"/>
            <a:ext cx="428771" cy="20094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237694" y="3737036"/>
            <a:ext cx="16003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11 программ ДПО </a:t>
            </a:r>
          </a:p>
        </p:txBody>
      </p:sp>
    </p:spTree>
    <p:extLst>
      <p:ext uri="{BB962C8B-B14F-4D97-AF65-F5344CB8AC3E}">
        <p14:creationId xmlns:p14="http://schemas.microsoft.com/office/powerpoint/2010/main" val="1867507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419497" y="0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099E24-2F53-4DF3-9D9B-84C768BE8AB8}"/>
              </a:ext>
            </a:extLst>
          </p:cNvPr>
          <p:cNvSpPr txBox="1"/>
          <p:nvPr/>
        </p:nvSpPr>
        <p:spPr>
          <a:xfrm>
            <a:off x="1419498" y="499696"/>
            <a:ext cx="8490856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РНФ: </a:t>
            </a:r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7 молодежных проектов (Алиев, </a:t>
            </a:r>
            <a:r>
              <a:rPr lang="ru-RU" sz="16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Мухаматдинов</a:t>
            </a:r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Хельхаль</a:t>
            </a:r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Тирадо</a:t>
            </a:r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, Михайлова, Феликс, </a:t>
            </a:r>
            <a:r>
              <a:rPr lang="ru-RU" sz="16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Стопорев</a:t>
            </a:r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), 1 проект малых групп (Семенов) и 1 проект лаборатории мирового уровня (Варфоломеев)</a:t>
            </a:r>
          </a:p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Бюджет: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48,5 </a:t>
            </a:r>
            <a:r>
              <a:rPr lang="ru-RU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млн.руб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Приоритет 2030 (СП2): </a:t>
            </a:r>
          </a:p>
          <a:p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НИЛ Генерация, хранение и транспортировка водорода и энергоносителей с низким углеродным следом</a:t>
            </a:r>
          </a:p>
          <a:p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НИЛ Внутрипластовое горение</a:t>
            </a:r>
          </a:p>
          <a:p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НИЛ Гидратных технологий утилизации и хранения парниковых газов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НЦМУ: </a:t>
            </a:r>
          </a:p>
          <a:p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НИЛ Методов увеличения нефтеотдачи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Молодежная лаборатория Минобрнауки РФ: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Montserrat Light" panose="00000400000000000000" pitchFamily="2" charset="-52"/>
                <a:ea typeface="+mn-ea"/>
                <a:cs typeface="Arial" panose="020B0604020202020204" pitchFamily="34" charset="0"/>
              </a:rPr>
              <a:t>Разработка и исследование гидратных технологий для утилизации, хранения и транспортировки диоксида углерода и углеводородных газов</a:t>
            </a:r>
            <a:endParaRPr lang="en-US" sz="1600" b="1" dirty="0">
              <a:solidFill>
                <a:srgbClr val="7F7F7F"/>
              </a:solidFill>
              <a:latin typeface="Montserrat Light" panose="00000400000000000000" pitchFamily="2" charset="-52"/>
              <a:cs typeface="Arial" panose="020B0604020202020204" pitchFamily="34" charset="0"/>
            </a:endParaRPr>
          </a:p>
          <a:p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 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148 </a:t>
            </a:r>
            <a:r>
              <a:rPr lang="ru-RU" sz="16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млн.руб</a:t>
            </a:r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. гранты и бюджетные НИР, количество статей в </a:t>
            </a:r>
            <a:r>
              <a:rPr lang="en-US" sz="16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WoS</a:t>
            </a:r>
            <a:r>
              <a:rPr lang="en-US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/Scopus 113/139</a:t>
            </a:r>
            <a:r>
              <a:rPr lang="ru-RU" sz="16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2024-2028 гг.: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4630"/>
            <a:ext cx="2743200" cy="365125"/>
          </a:xfrm>
        </p:spPr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E99376B3-0D82-42FC-B494-EA0EC3470BE4}"/>
              </a:ext>
            </a:extLst>
          </p:cNvPr>
          <p:cNvSpPr/>
          <p:nvPr/>
        </p:nvSpPr>
        <p:spPr>
          <a:xfrm>
            <a:off x="1483291" y="5960264"/>
            <a:ext cx="10201688" cy="826016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8E3C999-6BDA-446E-B868-6743BA6C06ED}"/>
              </a:ext>
            </a:extLst>
          </p:cNvPr>
          <p:cNvSpPr/>
          <p:nvPr/>
        </p:nvSpPr>
        <p:spPr>
          <a:xfrm>
            <a:off x="1483302" y="5960262"/>
            <a:ext cx="104042" cy="81861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3AC6332B-6156-48A2-9584-E9E8CB2C5791}"/>
              </a:ext>
            </a:extLst>
          </p:cNvPr>
          <p:cNvSpPr txBox="1">
            <a:spLocks/>
          </p:cNvSpPr>
          <p:nvPr/>
        </p:nvSpPr>
        <p:spPr>
          <a:xfrm>
            <a:off x="2114943" y="6001839"/>
            <a:ext cx="9238857" cy="271932"/>
          </a:xfrm>
          <a:prstGeom prst="rect">
            <a:avLst/>
          </a:prstGeom>
        </p:spPr>
        <p:txBody>
          <a:bodyPr vert="horz" wrap="square" lIns="45719" tIns="22859" rIns="45719" bIns="2285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685">
              <a:lnSpc>
                <a:spcPct val="100000"/>
              </a:lnSpc>
              <a:spcBef>
                <a:spcPts val="0"/>
              </a:spcBef>
            </a:pP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КНТП по нефтепромысловой химии и химии для гидроразрыва пласта (создание НОЦ по ГРП) </a:t>
            </a:r>
            <a:endParaRPr lang="en-US" sz="1467" dirty="0">
              <a:solidFill>
                <a:srgbClr val="4C52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0527688-3CBE-4CE8-BA03-ED40F866F502}"/>
              </a:ext>
            </a:extLst>
          </p:cNvPr>
          <p:cNvSpPr txBox="1"/>
          <p:nvPr/>
        </p:nvSpPr>
        <p:spPr>
          <a:xfrm>
            <a:off x="1587344" y="5946014"/>
            <a:ext cx="545935" cy="348854"/>
          </a:xfrm>
          <a:prstGeom prst="rect">
            <a:avLst/>
          </a:prstGeom>
          <a:noFill/>
        </p:spPr>
        <p:txBody>
          <a:bodyPr wrap="none" lIns="121896" tIns="60948" rIns="121896" bIns="60948" rtlCol="0" anchor="ctr" anchorCtr="0">
            <a:spAutoFit/>
          </a:bodyPr>
          <a:lstStyle/>
          <a:p>
            <a:pPr algn="ctr" defTabSz="913990"/>
            <a:r>
              <a:rPr lang="en-US" sz="1467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01.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62A51B41-55E6-4426-8C43-565F7C5F069C}"/>
              </a:ext>
            </a:extLst>
          </p:cNvPr>
          <p:cNvSpPr txBox="1">
            <a:spLocks/>
          </p:cNvSpPr>
          <p:nvPr/>
        </p:nvSpPr>
        <p:spPr>
          <a:xfrm>
            <a:off x="2114943" y="6281176"/>
            <a:ext cx="9418628" cy="497698"/>
          </a:xfrm>
          <a:prstGeom prst="rect">
            <a:avLst/>
          </a:prstGeom>
        </p:spPr>
        <p:txBody>
          <a:bodyPr vert="horz" wrap="square" lIns="45719" tIns="22859" rIns="45719" bIns="2285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685">
              <a:lnSpc>
                <a:spcPct val="100000"/>
              </a:lnSpc>
              <a:spcBef>
                <a:spcPts val="0"/>
              </a:spcBef>
            </a:pP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крупных международных конференций по нефтегазовому направлению (признанный </a:t>
            </a:r>
            <a:r>
              <a:rPr lang="ru-RU" sz="1467" dirty="0" err="1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хаб</a:t>
            </a: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обмену опытом и развитию сотрудничества) – </a:t>
            </a:r>
            <a:r>
              <a:rPr lang="en-US" sz="1467" dirty="0" err="1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ThEOR</a:t>
            </a:r>
            <a:r>
              <a:rPr lang="en-US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467" dirty="0" err="1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ChEOR</a:t>
            </a:r>
            <a:r>
              <a:rPr lang="en-US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т.д.</a:t>
            </a:r>
            <a:endParaRPr lang="en-US" sz="1467" dirty="0">
              <a:solidFill>
                <a:srgbClr val="4C52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B1E90AF-B03C-472D-A159-DCD851EF2DB8}"/>
              </a:ext>
            </a:extLst>
          </p:cNvPr>
          <p:cNvSpPr txBox="1"/>
          <p:nvPr/>
        </p:nvSpPr>
        <p:spPr>
          <a:xfrm>
            <a:off x="1587344" y="6257744"/>
            <a:ext cx="545935" cy="348854"/>
          </a:xfrm>
          <a:prstGeom prst="rect">
            <a:avLst/>
          </a:prstGeom>
          <a:noFill/>
        </p:spPr>
        <p:txBody>
          <a:bodyPr wrap="none" lIns="121896" tIns="60948" rIns="121896" bIns="60948" rtlCol="0" anchor="ctr" anchorCtr="0">
            <a:spAutoFit/>
          </a:bodyPr>
          <a:lstStyle/>
          <a:p>
            <a:pPr algn="ctr" defTabSz="913990"/>
            <a:r>
              <a:rPr lang="en-US" sz="1467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921" y="550906"/>
            <a:ext cx="1939358" cy="2740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986783" y="3428999"/>
            <a:ext cx="2011634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Первая в мире монография по данному направлению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123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K:\THEOR\THEOR2023\информация для сайта\METU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250" y="5717528"/>
            <a:ext cx="2954674" cy="58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admin\Downloads\img51571754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188" y="5607242"/>
            <a:ext cx="2231496" cy="86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309322" y="3361267"/>
            <a:ext cx="3578039" cy="309880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63271" y="3379197"/>
            <a:ext cx="6083586" cy="2125133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63271" y="1322387"/>
            <a:ext cx="9906996" cy="187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05839E-613F-4D07-AD56-AAE92DAF4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270" y="84173"/>
            <a:ext cx="8906875" cy="1238214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Серия  международных конференций «Термические методы увеличения нефтеотдачи: лабораторные исследования, моделирование и промысловые испытания» (ThEOR2023)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5AA3ABA-0693-4246-8D7A-308FDCE0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FBDE-3ED8-4F16-ADD1-174CC796EDCD}" type="slidenum">
              <a:rPr lang="ru-RU" smtClean="0"/>
              <a:t>8</a:t>
            </a:fld>
            <a:endParaRPr lang="ru-RU"/>
          </a:p>
        </p:txBody>
      </p:sp>
      <p:sp>
        <p:nvSpPr>
          <p:cNvPr id="30" name="Заголовок 19">
            <a:extLst>
              <a:ext uri="{FF2B5EF4-FFF2-40B4-BE49-F238E27FC236}">
                <a16:creationId xmlns:a16="http://schemas.microsoft.com/office/drawing/2014/main" xmlns="" id="{B50537D5-C4B3-4CCE-B4B7-05C507936D3B}"/>
              </a:ext>
            </a:extLst>
          </p:cNvPr>
          <p:cNvSpPr txBox="1">
            <a:spLocks/>
          </p:cNvSpPr>
          <p:nvPr/>
        </p:nvSpPr>
        <p:spPr>
          <a:xfrm>
            <a:off x="1748174" y="760648"/>
            <a:ext cx="9930951" cy="561739"/>
          </a:xfrm>
          <a:prstGeom prst="rect">
            <a:avLst/>
          </a:prstGeom>
        </p:spPr>
        <p:txBody>
          <a:bodyPr vert="horz" lIns="91319" tIns="45692" rIns="91319" bIns="45692" rtlCol="0" anchor="ctr">
            <a:noAutofit/>
          </a:bodyPr>
          <a:lstStyle>
            <a:lvl1pPr algn="l" defTabSz="9130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endParaRPr lang="ru-RU" sz="2400" b="1" kern="0" cap="all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26" name="Picture 2" descr="C:\Users\admin\Downloads\2023-11-21-17.02.46-1140x4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474" y="1454776"/>
            <a:ext cx="3972455" cy="155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75293" y="1353452"/>
            <a:ext cx="54038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 20 по 22 ноября состоялась работа шестой по счету конференции «</a:t>
            </a:r>
            <a:r>
              <a:rPr lang="ru-RU" sz="1400" b="1" dirty="0"/>
              <a:t>ThEOR-2023: Термические методы увеличения </a:t>
            </a:r>
            <a:r>
              <a:rPr lang="ru-RU" sz="1400" b="1" dirty="0" err="1"/>
              <a:t>нефтеотдачи</a:t>
            </a:r>
            <a:r>
              <a:rPr lang="ru-RU" sz="1400" b="1" dirty="0"/>
              <a:t> пластов: лабораторные испытания, моделирование и промысловые применения</a:t>
            </a:r>
            <a:r>
              <a:rPr lang="ru-RU" sz="1400" dirty="0"/>
              <a:t>». Страной проведения стала Турция, город Анкара. В этом году организаторами ThEOR-2023 выступили Ближневосточный технический университет, Казанский федеральный университет, Турецкая нефтяная корпорация. Партнёр и спонсор конференции — ПАО «Татнефть».</a:t>
            </a:r>
          </a:p>
        </p:txBody>
      </p:sp>
      <p:pic>
        <p:nvPicPr>
          <p:cNvPr id="1028" name="Picture 4" descr="C:\Users\admin\Downloads\2023-11-20-09.35.13-1024x68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120" y="3480797"/>
            <a:ext cx="2802467" cy="186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57625" y="3480797"/>
            <a:ext cx="3048001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На открытии конференции выступили ректор Ближневосточного университета </a:t>
            </a:r>
            <a:r>
              <a:rPr lang="ru-RU" sz="1350" b="1" dirty="0"/>
              <a:t>Мустафа </a:t>
            </a:r>
            <a:r>
              <a:rPr lang="ru-RU" sz="1350" b="1" dirty="0" err="1"/>
              <a:t>Версан</a:t>
            </a:r>
            <a:r>
              <a:rPr lang="ru-RU" sz="1350" b="1" dirty="0"/>
              <a:t> Кок, </a:t>
            </a:r>
            <a:r>
              <a:rPr lang="ru-RU" sz="1350" dirty="0"/>
              <a:t>Президент Турецкой нефтяной корпорации (</a:t>
            </a:r>
            <a:r>
              <a:rPr lang="en-US" sz="1350" dirty="0"/>
              <a:t>Turkish Petroleum Corporation</a:t>
            </a:r>
            <a:r>
              <a:rPr lang="ru-RU" sz="1350" dirty="0"/>
              <a:t>) - </a:t>
            </a:r>
            <a:r>
              <a:rPr lang="ru-RU" sz="1350" b="1" dirty="0" err="1"/>
              <a:t>Мелих</a:t>
            </a:r>
            <a:r>
              <a:rPr lang="ru-RU" sz="1350" b="1" dirty="0"/>
              <a:t> Хан </a:t>
            </a:r>
            <a:r>
              <a:rPr lang="ru-RU" sz="1350" b="1" dirty="0" err="1"/>
              <a:t>Билгин</a:t>
            </a:r>
            <a:r>
              <a:rPr lang="ru-RU" sz="1350" b="1" dirty="0"/>
              <a:t> </a:t>
            </a:r>
            <a:r>
              <a:rPr lang="ru-RU" sz="1350" dirty="0"/>
              <a:t>, заместитель министра промышленности и технологий Турции и профессор </a:t>
            </a:r>
            <a:r>
              <a:rPr lang="ru-RU" sz="1350" b="1" dirty="0" err="1"/>
              <a:t>Ахмет</a:t>
            </a:r>
            <a:r>
              <a:rPr lang="ru-RU" sz="1350" b="1" dirty="0"/>
              <a:t> </a:t>
            </a:r>
            <a:r>
              <a:rPr lang="ru-RU" sz="1350" b="1" dirty="0" err="1"/>
              <a:t>Йозгатлыгил</a:t>
            </a:r>
            <a:r>
              <a:rPr lang="ru-RU" sz="135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77208" y="3462867"/>
            <a:ext cx="2893058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/>
              <a:t>По итогам </a:t>
            </a:r>
            <a:r>
              <a:rPr lang="en-US" sz="1400" b="1" dirty="0"/>
              <a:t>ThEOR2023</a:t>
            </a:r>
            <a:r>
              <a:rPr lang="ru-RU" sz="1400" b="1" dirty="0"/>
              <a:t> было представлено:</a:t>
            </a:r>
          </a:p>
          <a:p>
            <a:r>
              <a:rPr lang="ru-RU" sz="1400" b="1" dirty="0"/>
              <a:t>8 пленарных лекций; </a:t>
            </a:r>
          </a:p>
          <a:p>
            <a:r>
              <a:rPr lang="ru-RU" sz="1400" b="1" dirty="0"/>
              <a:t>4 ключевые лекции;</a:t>
            </a:r>
          </a:p>
          <a:p>
            <a:r>
              <a:rPr lang="ru-RU" sz="1400" b="1" dirty="0"/>
              <a:t>35 технических презентаций;</a:t>
            </a:r>
          </a:p>
          <a:p>
            <a:r>
              <a:rPr lang="ru-RU" sz="1400" b="1" dirty="0"/>
              <a:t>11 постеров. </a:t>
            </a:r>
          </a:p>
          <a:p>
            <a:endParaRPr lang="ru-RU" sz="1400" dirty="0"/>
          </a:p>
          <a:p>
            <a:r>
              <a:rPr lang="ru-RU" sz="1400" b="1" dirty="0"/>
              <a:t>Ведущие ученые и специалисты тепловых методов увеличения </a:t>
            </a:r>
            <a:r>
              <a:rPr lang="ru-RU" sz="1400" b="1" dirty="0" err="1"/>
              <a:t>нефтеотдачи</a:t>
            </a:r>
            <a:r>
              <a:rPr lang="ru-RU" sz="1400" b="1" dirty="0"/>
              <a:t> из России, Турции, Китая, Мексики, Кипра представили свои доклады. </a:t>
            </a:r>
          </a:p>
        </p:txBody>
      </p:sp>
      <p:pic>
        <p:nvPicPr>
          <p:cNvPr id="1030" name="Picture 6" descr="C:\Users\admin\Downloads\010-class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684" y="3538739"/>
            <a:ext cx="379268" cy="37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ownloads\015-book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684" y="5063305"/>
            <a:ext cx="404289" cy="40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K:\THEOR\THEOR2023\информация для сайта\Turkish Petroleum Corporation_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680" y="5763102"/>
            <a:ext cx="1284299" cy="49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159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84663" y="261257"/>
            <a:ext cx="10453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Взаимодействие с индустрией и инновации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C305413-FE31-43E3-98CA-178A2325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5342"/>
            <a:ext cx="2743200" cy="365125"/>
          </a:xfrm>
        </p:spPr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/>
          </a:p>
        </p:txBody>
      </p:sp>
      <p:pic>
        <p:nvPicPr>
          <p:cNvPr id="6" name="Picture 16" descr="C:\Users\User\Desktop\Логотипы\1280px-Tatneft-Logo.svg.png">
            <a:extLst>
              <a:ext uri="{FF2B5EF4-FFF2-40B4-BE49-F238E27FC236}">
                <a16:creationId xmlns:a16="http://schemas.microsoft.com/office/drawing/2014/main" xmlns="" id="{50DD5496-6104-4A80-B91D-41A887DE6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2" y="1715585"/>
            <a:ext cx="1472704" cy="7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AD89BC8-945E-44BF-A523-78C7FAD520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323" y="1682205"/>
            <a:ext cx="1255222" cy="7263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9286602-3271-4DF2-BC02-37B753D2AE39}"/>
              </a:ext>
            </a:extLst>
          </p:cNvPr>
          <p:cNvSpPr txBox="1"/>
          <p:nvPr/>
        </p:nvSpPr>
        <p:spPr>
          <a:xfrm>
            <a:off x="1384663" y="1097425"/>
            <a:ext cx="2341763" cy="412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Ключевые партнеры:</a:t>
            </a: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E93F6C5-9E8B-49C0-A862-7A79C99B90C7}"/>
              </a:ext>
            </a:extLst>
          </p:cNvPr>
          <p:cNvSpPr txBox="1"/>
          <p:nvPr/>
        </p:nvSpPr>
        <p:spPr>
          <a:xfrm>
            <a:off x="1486323" y="2628631"/>
            <a:ext cx="4034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5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млн.руб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&gt; 50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млн.руб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631DB09-B982-4E8F-B798-B47B6E56FB9B}"/>
              </a:ext>
            </a:extLst>
          </p:cNvPr>
          <p:cNvSpPr txBox="1"/>
          <p:nvPr/>
        </p:nvSpPr>
        <p:spPr>
          <a:xfrm>
            <a:off x="6807061" y="1106327"/>
            <a:ext cx="2474591" cy="412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Новые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партнеры:</a:t>
            </a: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FC9C289-79B0-4785-B22A-2F152B039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428" y="1490236"/>
            <a:ext cx="1835422" cy="91620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F30F610-94EA-4BFE-B532-0099196466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422" b="24447"/>
          <a:stretch/>
        </p:blipFill>
        <p:spPr>
          <a:xfrm>
            <a:off x="8994486" y="1667362"/>
            <a:ext cx="1601552" cy="85091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F8A06CDC-C2FD-40C5-ADA1-6DD83BDFFF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9808" y="2386927"/>
            <a:ext cx="1752600" cy="58566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3869C32-C4F8-40A6-8FD7-9958BC6CE9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1931" y="2357470"/>
            <a:ext cx="1586373" cy="60913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28C1853-BE31-47B1-9768-B34F53598328}"/>
              </a:ext>
            </a:extLst>
          </p:cNvPr>
          <p:cNvSpPr txBox="1"/>
          <p:nvPr/>
        </p:nvSpPr>
        <p:spPr>
          <a:xfrm>
            <a:off x="1486323" y="3121895"/>
            <a:ext cx="81394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РИД:</a:t>
            </a:r>
          </a:p>
          <a:p>
            <a:r>
              <a:rPr lang="ru-RU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поданы заявки на </a:t>
            </a:r>
            <a:r>
              <a:rPr lang="en-US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&gt; 15 </a:t>
            </a:r>
            <a:r>
              <a:rPr lang="ru-RU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патентов</a:t>
            </a:r>
          </a:p>
          <a:p>
            <a:endParaRPr lang="ru-RU" b="1" dirty="0">
              <a:solidFill>
                <a:srgbClr val="7F7F7F"/>
              </a:solidFill>
              <a:latin typeface="Montserrat Light" panose="00000400000000000000" pitchFamily="2" charset="-52"/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Технологическое предпринимательство: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Montserrat Light" panose="00000400000000000000" pitchFamily="2" charset="-52"/>
                <a:ea typeface="+mn-ea"/>
                <a:cs typeface="Arial" panose="020B0604020202020204" pitchFamily="34" charset="0"/>
              </a:rPr>
              <a:t>2 гранта студенческий стартап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Montserrat Light" panose="00000400000000000000" pitchFamily="2" charset="-52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dirty="0">
              <a:solidFill>
                <a:srgbClr val="7F7F7F"/>
              </a:solidFill>
              <a:latin typeface="Montserrat Light" panose="00000400000000000000" pitchFamily="2" charset="-52"/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 </a:t>
            </a:r>
            <a:endParaRPr lang="en-US" sz="1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выполнено </a:t>
            </a:r>
            <a:r>
              <a:rPr lang="en-US" sz="18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&gt; 40 </a:t>
            </a:r>
            <a:r>
              <a:rPr lang="ru-RU" sz="18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проекто</a:t>
            </a:r>
            <a:r>
              <a:rPr lang="ru-RU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в на общую сумму </a:t>
            </a:r>
            <a:r>
              <a:rPr lang="ru-RU" sz="18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175 </a:t>
            </a:r>
            <a:r>
              <a:rPr lang="ru-RU" sz="1800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млн.руб</a:t>
            </a:r>
            <a:r>
              <a:rPr lang="ru-RU" sz="1800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. </a:t>
            </a:r>
          </a:p>
          <a:p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2024-2028 гг.: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xmlns="" id="{24C095C1-3C72-409F-9562-5AA9AC5A88C0}"/>
              </a:ext>
            </a:extLst>
          </p:cNvPr>
          <p:cNvSpPr/>
          <p:nvPr/>
        </p:nvSpPr>
        <p:spPr>
          <a:xfrm>
            <a:off x="1486323" y="6108150"/>
            <a:ext cx="10201688" cy="672318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xmlns="" id="{4DBD3F8C-F57D-4BA6-85AE-F8870E275482}"/>
              </a:ext>
            </a:extLst>
          </p:cNvPr>
          <p:cNvSpPr/>
          <p:nvPr/>
        </p:nvSpPr>
        <p:spPr>
          <a:xfrm>
            <a:off x="1486334" y="6108150"/>
            <a:ext cx="89057" cy="6723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6" tIns="60948" rIns="121896" bIns="60948" rtlCol="0" anchor="ctr"/>
          <a:lstStyle/>
          <a:p>
            <a:pPr algn="ctr" defTabSz="913990">
              <a:defRPr/>
            </a:pPr>
            <a:endParaRPr lang="en-US" sz="1467" ker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xmlns="" id="{08E54A9A-8E67-4C0D-B771-BE95ADBCCF4E}"/>
              </a:ext>
            </a:extLst>
          </p:cNvPr>
          <p:cNvSpPr txBox="1">
            <a:spLocks/>
          </p:cNvSpPr>
          <p:nvPr/>
        </p:nvSpPr>
        <p:spPr>
          <a:xfrm>
            <a:off x="2210382" y="6140848"/>
            <a:ext cx="9514639" cy="271932"/>
          </a:xfrm>
          <a:prstGeom prst="rect">
            <a:avLst/>
          </a:prstGeom>
        </p:spPr>
        <p:txBody>
          <a:bodyPr vert="horz" wrap="square" lIns="45719" tIns="22859" rIns="45719" bIns="2285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685">
              <a:lnSpc>
                <a:spcPct val="100000"/>
              </a:lnSpc>
              <a:spcBef>
                <a:spcPts val="0"/>
              </a:spcBef>
            </a:pP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пилотного производства малотоннажной химии для нефтегазовой отрасли</a:t>
            </a:r>
            <a:endParaRPr lang="en-US" sz="1467" dirty="0">
              <a:solidFill>
                <a:srgbClr val="4C52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C1908B3-D6C1-40FB-8828-18046EC6A21A}"/>
              </a:ext>
            </a:extLst>
          </p:cNvPr>
          <p:cNvSpPr txBox="1"/>
          <p:nvPr/>
        </p:nvSpPr>
        <p:spPr>
          <a:xfrm>
            <a:off x="1664448" y="6113383"/>
            <a:ext cx="545934" cy="348854"/>
          </a:xfrm>
          <a:prstGeom prst="rect">
            <a:avLst/>
          </a:prstGeom>
          <a:noFill/>
        </p:spPr>
        <p:txBody>
          <a:bodyPr wrap="none" lIns="121896" tIns="60948" rIns="121896" bIns="60948" rtlCol="0" anchor="ctr" anchorCtr="0">
            <a:spAutoFit/>
          </a:bodyPr>
          <a:lstStyle/>
          <a:p>
            <a:pPr algn="ctr" defTabSz="913990"/>
            <a:r>
              <a:rPr lang="en-US" sz="1467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33E6ECD-BB40-4F29-B396-B78F15CC84B3}"/>
              </a:ext>
            </a:extLst>
          </p:cNvPr>
          <p:cNvSpPr txBox="1"/>
          <p:nvPr/>
        </p:nvSpPr>
        <p:spPr>
          <a:xfrm>
            <a:off x="7531510" y="3181603"/>
            <a:ext cx="4188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По наработкам кафедры ведется пилотное производство: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Катализаторы </a:t>
            </a:r>
            <a:r>
              <a:rPr lang="ru-RU" b="1" dirty="0" err="1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акватермолиза</a:t>
            </a:r>
            <a:endParaRPr lang="ru-RU" b="1" dirty="0">
              <a:solidFill>
                <a:srgbClr val="7F7F7F"/>
              </a:solidFill>
              <a:latin typeface="Montserrat Light" panose="00000400000000000000" pitchFamily="2" charset="-52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7F7F7F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Жидкости глушения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53DC229C-C5CD-4C7C-95B7-4E51844201E8}"/>
              </a:ext>
            </a:extLst>
          </p:cNvPr>
          <p:cNvSpPr txBox="1">
            <a:spLocks/>
          </p:cNvSpPr>
          <p:nvPr/>
        </p:nvSpPr>
        <p:spPr>
          <a:xfrm>
            <a:off x="2221290" y="6483930"/>
            <a:ext cx="9514639" cy="271932"/>
          </a:xfrm>
          <a:prstGeom prst="rect">
            <a:avLst/>
          </a:prstGeom>
        </p:spPr>
        <p:txBody>
          <a:bodyPr vert="horz" wrap="square" lIns="45719" tIns="22859" rIns="45719" bIns="2285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685">
              <a:lnSpc>
                <a:spcPct val="100000"/>
              </a:lnSpc>
              <a:spcBef>
                <a:spcPts val="0"/>
              </a:spcBef>
            </a:pPr>
            <a:r>
              <a:rPr lang="ru-RU" sz="1467" dirty="0">
                <a:solidFill>
                  <a:srgbClr val="4C52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консорциума по развитию малотоннажной химии с ПАО «Газпром нефть» (соглашение ПМЭФ)</a:t>
            </a:r>
            <a:endParaRPr lang="en-US" sz="1467" dirty="0">
              <a:solidFill>
                <a:srgbClr val="4C52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753CB9C-02DE-460A-9306-A58822CC5115}"/>
              </a:ext>
            </a:extLst>
          </p:cNvPr>
          <p:cNvSpPr txBox="1"/>
          <p:nvPr/>
        </p:nvSpPr>
        <p:spPr>
          <a:xfrm>
            <a:off x="1658118" y="6445808"/>
            <a:ext cx="545935" cy="348854"/>
          </a:xfrm>
          <a:prstGeom prst="rect">
            <a:avLst/>
          </a:prstGeom>
          <a:noFill/>
        </p:spPr>
        <p:txBody>
          <a:bodyPr wrap="none" lIns="121896" tIns="60948" rIns="121896" bIns="60948" rtlCol="0" anchor="ctr" anchorCtr="0">
            <a:spAutoFit/>
          </a:bodyPr>
          <a:lstStyle/>
          <a:p>
            <a:pPr algn="ctr" defTabSz="913990"/>
            <a:r>
              <a:rPr lang="en-US" sz="1467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ru-RU" sz="1467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467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410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xmlns="" id="{2AE8994E-3B16-5172-90D7-B4667BCB47CB}"/>
              </a:ext>
            </a:extLst>
          </p:cNvPr>
          <p:cNvSpPr/>
          <p:nvPr/>
        </p:nvSpPr>
        <p:spPr>
          <a:xfrm>
            <a:off x="7385551" y="4708571"/>
            <a:ext cx="2160000" cy="339163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272BB"/>
              </a:gs>
            </a:gsLst>
            <a:lin ang="16200000" scaled="1"/>
          </a:gradFill>
        </p:spPr>
        <p:txBody>
          <a:bodyPr wrap="square" lIns="107997" tIns="71998" rIns="71998" bIns="35999" anchor="ctr" anchorCtr="0">
            <a:noAutofit/>
          </a:bodyPr>
          <a:lstStyle/>
          <a:p>
            <a:pPr algn="ctr" defTabSz="888978"/>
            <a:r>
              <a:rPr lang="ru-RU" sz="1100" dirty="0">
                <a:solidFill>
                  <a:schemeClr val="bg1"/>
                </a:solidFill>
                <a:latin typeface="GPN_DIN Condensed (Основной текст)"/>
              </a:rPr>
              <a:t>Нефтепромысловая химия</a:t>
            </a:r>
          </a:p>
        </p:txBody>
      </p:sp>
      <p:graphicFrame>
        <p:nvGraphicFramePr>
          <p:cNvPr id="204" name="Таблица 203">
            <a:extLst>
              <a:ext uri="{FF2B5EF4-FFF2-40B4-BE49-F238E27FC236}">
                <a16:creationId xmlns:a16="http://schemas.microsoft.com/office/drawing/2014/main" xmlns="" id="{AEE89CAA-6764-C02E-7956-D361BF4E0246}"/>
              </a:ext>
            </a:extLst>
          </p:cNvPr>
          <p:cNvGraphicFramePr>
            <a:graphicFrameLocks noGrp="1"/>
          </p:cNvGraphicFramePr>
          <p:nvPr/>
        </p:nvGraphicFramePr>
        <p:xfrm>
          <a:off x="7383801" y="5051481"/>
          <a:ext cx="2390619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619">
                  <a:extLst>
                    <a:ext uri="{9D8B030D-6E8A-4147-A177-3AD203B41FA5}">
                      <a16:colId xmlns:a16="http://schemas.microsoft.com/office/drawing/2014/main" xmlns="" val="219474334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329260965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xmlns="" val="1578807979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Ингибиторы коррозии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4-5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27163878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+mn-lt"/>
                        </a:rPr>
                        <a:t>Деэмульгаторы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ru-RU" sz="900" b="1" dirty="0" err="1">
                          <a:solidFill>
                            <a:srgbClr val="000000"/>
                          </a:solidFill>
                          <a:latin typeface="+mn-lt"/>
                        </a:rPr>
                        <a:t>пром.производство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11428148"/>
                  </a:ext>
                </a:extLst>
              </a:tr>
              <a:tr h="23368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Эмульгаторы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4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Ингибиторы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+mn-lt"/>
                        </a:rPr>
                        <a:t>гидратообразования</a:t>
                      </a:r>
                      <a:endParaRPr lang="ru-RU" sz="9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+mn-lt"/>
                        </a:rPr>
                        <a:t>(произведено</a:t>
                      </a:r>
                      <a:r>
                        <a:rPr lang="ru-RU" sz="9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+mn-lt"/>
                        </a:rPr>
                        <a:t> 2,5 тонны для ОПИ)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7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19725817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ru-RU" sz="9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05837727"/>
                  </a:ext>
                </a:extLst>
              </a:tr>
            </a:tbl>
          </a:graphicData>
        </a:graphic>
      </p:graphicFrame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xmlns="" id="{28FEA352-3D54-B1CD-AF5F-69D58AA35D10}"/>
              </a:ext>
            </a:extLst>
          </p:cNvPr>
          <p:cNvSpPr/>
          <p:nvPr/>
        </p:nvSpPr>
        <p:spPr>
          <a:xfrm>
            <a:off x="9797603" y="4708571"/>
            <a:ext cx="2160000" cy="339163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272BB"/>
              </a:gs>
            </a:gsLst>
            <a:lin ang="16200000" scaled="1"/>
          </a:gradFill>
        </p:spPr>
        <p:txBody>
          <a:bodyPr wrap="square" lIns="107997" tIns="71998" rIns="71998" bIns="35999" anchor="ctr" anchorCtr="0">
            <a:noAutofit/>
          </a:bodyPr>
          <a:lstStyle/>
          <a:p>
            <a:pPr algn="ctr" defTabSz="888978"/>
            <a:r>
              <a:rPr lang="ru-RU" sz="1100" dirty="0">
                <a:solidFill>
                  <a:schemeClr val="bg1"/>
                </a:solidFill>
                <a:latin typeface="GPN_DIN Condensed (Основной текст)"/>
              </a:rPr>
              <a:t>Глушение скважин</a:t>
            </a: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xmlns="" id="{A6F2D12E-64CE-9907-0E2D-B23EA75940C1}"/>
              </a:ext>
            </a:extLst>
          </p:cNvPr>
          <p:cNvSpPr/>
          <p:nvPr/>
        </p:nvSpPr>
        <p:spPr>
          <a:xfrm>
            <a:off x="5019637" y="4708571"/>
            <a:ext cx="2160000" cy="339163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272BB"/>
              </a:gs>
            </a:gsLst>
            <a:lin ang="16200000" scaled="1"/>
          </a:gradFill>
        </p:spPr>
        <p:txBody>
          <a:bodyPr wrap="square" lIns="107997" tIns="71998" rIns="71998" bIns="35999" anchor="ctr" anchorCtr="0">
            <a:noAutofit/>
          </a:bodyPr>
          <a:lstStyle/>
          <a:p>
            <a:pPr lvl="0" algn="ctr">
              <a:buNone/>
            </a:pPr>
            <a:r>
              <a:rPr lang="ru-RU" sz="1100" dirty="0">
                <a:solidFill>
                  <a:schemeClr val="bg1"/>
                </a:solidFill>
                <a:latin typeface="GPN_DIN Condensed (Основной текст)"/>
              </a:rPr>
              <a:t>Газо- и </a:t>
            </a:r>
            <a:r>
              <a:rPr lang="ru-RU" sz="1100" dirty="0" err="1">
                <a:solidFill>
                  <a:schemeClr val="bg1"/>
                </a:solidFill>
                <a:latin typeface="GPN_DIN Condensed (Основной текст)"/>
              </a:rPr>
              <a:t>водоблокирование</a:t>
            </a:r>
            <a:endParaRPr lang="ru-RU" sz="1100" dirty="0">
              <a:solidFill>
                <a:schemeClr val="bg1"/>
              </a:solidFill>
              <a:latin typeface="GPN_DIN Condensed (Основной текст)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CCC1D83C-0890-5AB9-C0A3-D6DE4FA49BB2}"/>
              </a:ext>
            </a:extLst>
          </p:cNvPr>
          <p:cNvSpPr/>
          <p:nvPr/>
        </p:nvSpPr>
        <p:spPr>
          <a:xfrm>
            <a:off x="287163" y="4708058"/>
            <a:ext cx="2160000" cy="338553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272BB"/>
              </a:gs>
            </a:gsLst>
            <a:lin ang="16200000" scaled="1"/>
          </a:gradFill>
        </p:spPr>
        <p:txBody>
          <a:bodyPr wrap="square" lIns="107997" tIns="71998" rIns="71998" bIns="35999" anchor="ctr" anchorCtr="0">
            <a:no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GPN_DIN Condensed (Основной текст)"/>
              </a:rPr>
              <a:t>Увеличение нефтеотдачи пластов</a:t>
            </a: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xmlns="" id="{C8DAE641-B48F-958C-1A97-716CDCA4A2BB}"/>
              </a:ext>
            </a:extLst>
          </p:cNvPr>
          <p:cNvSpPr/>
          <p:nvPr/>
        </p:nvSpPr>
        <p:spPr>
          <a:xfrm>
            <a:off x="2653400" y="4708571"/>
            <a:ext cx="2160000" cy="339163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272BB"/>
              </a:gs>
            </a:gsLst>
            <a:lin ang="16200000" scaled="1"/>
          </a:gradFill>
        </p:spPr>
        <p:txBody>
          <a:bodyPr wrap="square" lIns="107997" tIns="71998" rIns="71998" bIns="35999" anchor="ctr" anchorCtr="0">
            <a:noAutofit/>
          </a:bodyPr>
          <a:lstStyle/>
          <a:p>
            <a:pPr lvl="0" algn="ctr" fontAlgn="t">
              <a:defRPr/>
            </a:pPr>
            <a:r>
              <a:rPr lang="ru-RU" sz="1100" dirty="0">
                <a:solidFill>
                  <a:schemeClr val="bg1"/>
                </a:solidFill>
                <a:latin typeface="GPN_DIN Condensed (Основной текст)"/>
              </a:rPr>
              <a:t>Увеличение охвата пластов</a:t>
            </a:r>
          </a:p>
        </p:txBody>
      </p:sp>
      <p:graphicFrame>
        <p:nvGraphicFramePr>
          <p:cNvPr id="200" name="Таблица 200">
            <a:extLst>
              <a:ext uri="{FF2B5EF4-FFF2-40B4-BE49-F238E27FC236}">
                <a16:creationId xmlns:a16="http://schemas.microsoft.com/office/drawing/2014/main" xmlns="" id="{6D757ECE-04C2-9FD4-7170-E582BE78B2C8}"/>
              </a:ext>
            </a:extLst>
          </p:cNvPr>
          <p:cNvGraphicFramePr>
            <a:graphicFrameLocks noGrp="1"/>
          </p:cNvGraphicFramePr>
          <p:nvPr/>
        </p:nvGraphicFramePr>
        <p:xfrm>
          <a:off x="286009" y="5051481"/>
          <a:ext cx="2232903" cy="127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47">
                  <a:extLst>
                    <a:ext uri="{9D8B030D-6E8A-4147-A177-3AD203B41FA5}">
                      <a16:colId xmlns:a16="http://schemas.microsoft.com/office/drawing/2014/main" xmlns="" val="2194743340"/>
                    </a:ext>
                  </a:extLst>
                </a:gridCol>
                <a:gridCol w="1490075">
                  <a:extLst>
                    <a:ext uri="{9D8B030D-6E8A-4147-A177-3AD203B41FA5}">
                      <a16:colId xmlns:a16="http://schemas.microsoft.com/office/drawing/2014/main" xmlns="" val="3292609659"/>
                    </a:ext>
                  </a:extLst>
                </a:gridCol>
                <a:gridCol w="526081">
                  <a:extLst>
                    <a:ext uri="{9D8B030D-6E8A-4147-A177-3AD203B41FA5}">
                      <a16:colId xmlns:a16="http://schemas.microsoft.com/office/drawing/2014/main" xmlns="" val="1578807979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Поверхностно-активные вещества (ПАВ)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9518072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Катализаторы для ТРИЗ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+mn-lt"/>
                        </a:rPr>
                        <a:t>(произведено около 100 тонн)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27163878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Катализаторы для ТХВ на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+mn-lt"/>
                        </a:rPr>
                        <a:t>Баженовской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 свите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11428148"/>
                  </a:ext>
                </a:extLst>
              </a:tr>
            </a:tbl>
          </a:graphicData>
        </a:graphic>
      </p:graphicFrame>
      <p:graphicFrame>
        <p:nvGraphicFramePr>
          <p:cNvPr id="201" name="Таблица 200">
            <a:extLst>
              <a:ext uri="{FF2B5EF4-FFF2-40B4-BE49-F238E27FC236}">
                <a16:creationId xmlns:a16="http://schemas.microsoft.com/office/drawing/2014/main" xmlns="" id="{12D8C937-6ED8-CB08-B512-B55EEC78E321}"/>
              </a:ext>
            </a:extLst>
          </p:cNvPr>
          <p:cNvGraphicFramePr>
            <a:graphicFrameLocks noGrp="1"/>
          </p:cNvGraphicFramePr>
          <p:nvPr/>
        </p:nvGraphicFramePr>
        <p:xfrm>
          <a:off x="2650115" y="5051481"/>
          <a:ext cx="2254394" cy="1022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884">
                  <a:extLst>
                    <a:ext uri="{9D8B030D-6E8A-4147-A177-3AD203B41FA5}">
                      <a16:colId xmlns:a16="http://schemas.microsoft.com/office/drawing/2014/main" xmlns="" val="2194743340"/>
                    </a:ext>
                  </a:extLst>
                </a:gridCol>
                <a:gridCol w="1513465">
                  <a:extLst>
                    <a:ext uri="{9D8B030D-6E8A-4147-A177-3AD203B41FA5}">
                      <a16:colId xmlns:a16="http://schemas.microsoft.com/office/drawing/2014/main" xmlns="" val="3292609659"/>
                    </a:ext>
                  </a:extLst>
                </a:gridCol>
                <a:gridCol w="521045">
                  <a:extLst>
                    <a:ext uri="{9D8B030D-6E8A-4147-A177-3AD203B41FA5}">
                      <a16:colId xmlns:a16="http://schemas.microsoft.com/office/drawing/2014/main" xmlns="" val="157880797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Полимеры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3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951807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Пенообразующие ПАВ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4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2716387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+mn-lt"/>
                        </a:rPr>
                        <a:t>Гелевые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 частицы (ВПП)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+mn-lt"/>
                        </a:rPr>
                        <a:t>(произведено 10 тонн)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9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8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11428148"/>
                  </a:ext>
                </a:extLst>
              </a:tr>
            </a:tbl>
          </a:graphicData>
        </a:graphic>
      </p:graphicFrame>
      <p:graphicFrame>
        <p:nvGraphicFramePr>
          <p:cNvPr id="202" name="Таблица 201">
            <a:extLst>
              <a:ext uri="{FF2B5EF4-FFF2-40B4-BE49-F238E27FC236}">
                <a16:creationId xmlns:a16="http://schemas.microsoft.com/office/drawing/2014/main" xmlns="" id="{3FFCAAE4-C67B-2271-AA22-FE4F99D3346C}"/>
              </a:ext>
            </a:extLst>
          </p:cNvPr>
          <p:cNvGraphicFramePr>
            <a:graphicFrameLocks noGrp="1"/>
          </p:cNvGraphicFramePr>
          <p:nvPr/>
        </p:nvGraphicFramePr>
        <p:xfrm>
          <a:off x="5014541" y="5051481"/>
          <a:ext cx="2242472" cy="7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785">
                  <a:extLst>
                    <a:ext uri="{9D8B030D-6E8A-4147-A177-3AD203B41FA5}">
                      <a16:colId xmlns:a16="http://schemas.microsoft.com/office/drawing/2014/main" xmlns="" val="2194743340"/>
                    </a:ext>
                  </a:extLst>
                </a:gridCol>
                <a:gridCol w="1467840">
                  <a:extLst>
                    <a:ext uri="{9D8B030D-6E8A-4147-A177-3AD203B41FA5}">
                      <a16:colId xmlns:a16="http://schemas.microsoft.com/office/drawing/2014/main" xmlns="" val="3292609659"/>
                    </a:ext>
                  </a:extLst>
                </a:gridCol>
                <a:gridCol w="552847">
                  <a:extLst>
                    <a:ext uri="{9D8B030D-6E8A-4147-A177-3AD203B41FA5}">
                      <a16:colId xmlns:a16="http://schemas.microsoft.com/office/drawing/2014/main" xmlns="" val="157880797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+mn-lt"/>
                        </a:rPr>
                        <a:t>Пенополимеры</a:t>
                      </a:r>
                      <a:endParaRPr lang="ru-RU" sz="9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4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951807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+mn-lt"/>
                        </a:rPr>
                        <a:t>Пеногели</a:t>
                      </a:r>
                      <a:endParaRPr lang="ru-RU" sz="9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4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271638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Гели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4</a:t>
                      </a: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11428148"/>
                  </a:ext>
                </a:extLst>
              </a:tr>
            </a:tbl>
          </a:graphicData>
        </a:graphic>
      </p:graphicFrame>
      <p:graphicFrame>
        <p:nvGraphicFramePr>
          <p:cNvPr id="203" name="Таблица 202">
            <a:extLst>
              <a:ext uri="{FF2B5EF4-FFF2-40B4-BE49-F238E27FC236}">
                <a16:creationId xmlns:a16="http://schemas.microsoft.com/office/drawing/2014/main" xmlns="" id="{D6EE4064-D6BE-4770-7195-B8B8EE4DB7F5}"/>
              </a:ext>
            </a:extLst>
          </p:cNvPr>
          <p:cNvGraphicFramePr>
            <a:graphicFrameLocks noGrp="1"/>
          </p:cNvGraphicFramePr>
          <p:nvPr/>
        </p:nvGraphicFramePr>
        <p:xfrm>
          <a:off x="9799513" y="5051481"/>
          <a:ext cx="2330858" cy="116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672">
                  <a:extLst>
                    <a:ext uri="{9D8B030D-6E8A-4147-A177-3AD203B41FA5}">
                      <a16:colId xmlns:a16="http://schemas.microsoft.com/office/drawing/2014/main" xmlns="" val="2194743340"/>
                    </a:ext>
                  </a:extLst>
                </a:gridCol>
                <a:gridCol w="1162967">
                  <a:extLst>
                    <a:ext uri="{9D8B030D-6E8A-4147-A177-3AD203B41FA5}">
                      <a16:colId xmlns:a16="http://schemas.microsoft.com/office/drawing/2014/main" xmlns="" val="3292609659"/>
                    </a:ext>
                  </a:extLst>
                </a:gridCol>
                <a:gridCol w="926219">
                  <a:extLst>
                    <a:ext uri="{9D8B030D-6E8A-4147-A177-3AD203B41FA5}">
                      <a16:colId xmlns:a16="http://schemas.microsoft.com/office/drawing/2014/main" xmlns="" val="1578807979"/>
                    </a:ext>
                  </a:extLst>
                </a:gridCol>
              </a:tblGrid>
              <a:tr h="80264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+mn-lt"/>
                        </a:rPr>
                        <a:t>Гелевые частицы с функцией самодеструкции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+mn-lt"/>
                        </a:rPr>
                        <a:t>(производство 12 тонн для ОПИ)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+mn-lt"/>
                        </a:rPr>
                        <a:t>TRL </a:t>
                      </a:r>
                      <a:r>
                        <a:rPr lang="ru-RU" sz="900" dirty="0">
                          <a:latin typeface="+mn-lt"/>
                        </a:rPr>
                        <a:t>7</a:t>
                      </a:r>
                      <a:endParaRPr lang="en-US" sz="900" dirty="0">
                        <a:latin typeface="+mn-lt"/>
                      </a:endParaRPr>
                    </a:p>
                    <a:p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1142814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9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10595026"/>
                  </a:ext>
                </a:extLst>
              </a:tr>
            </a:tbl>
          </a:graphicData>
        </a:graphic>
      </p:graphicFrame>
      <p:sp>
        <p:nvSpPr>
          <p:cNvPr id="215" name="Полилиния: фигура 214">
            <a:extLst>
              <a:ext uri="{FF2B5EF4-FFF2-40B4-BE49-F238E27FC236}">
                <a16:creationId xmlns:a16="http://schemas.microsoft.com/office/drawing/2014/main" xmlns="" id="{5CC81C3F-A15B-08A9-4BAB-7314378FD8EB}"/>
              </a:ext>
            </a:extLst>
          </p:cNvPr>
          <p:cNvSpPr/>
          <p:nvPr/>
        </p:nvSpPr>
        <p:spPr>
          <a:xfrm>
            <a:off x="332857" y="5461015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216" name="Полилиния: фигура 215">
            <a:extLst>
              <a:ext uri="{FF2B5EF4-FFF2-40B4-BE49-F238E27FC236}">
                <a16:creationId xmlns:a16="http://schemas.microsoft.com/office/drawing/2014/main" xmlns="" id="{D2EDE826-5460-8D87-6260-D801C5CE6DD8}"/>
              </a:ext>
            </a:extLst>
          </p:cNvPr>
          <p:cNvSpPr/>
          <p:nvPr/>
        </p:nvSpPr>
        <p:spPr>
          <a:xfrm>
            <a:off x="2709405" y="5351239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217" name="Полилиния: фигура 216">
            <a:extLst>
              <a:ext uri="{FF2B5EF4-FFF2-40B4-BE49-F238E27FC236}">
                <a16:creationId xmlns:a16="http://schemas.microsoft.com/office/drawing/2014/main" xmlns="" id="{E78A2EF7-692E-1FAE-7F22-7463868DF2D9}"/>
              </a:ext>
            </a:extLst>
          </p:cNvPr>
          <p:cNvSpPr/>
          <p:nvPr/>
        </p:nvSpPr>
        <p:spPr>
          <a:xfrm>
            <a:off x="2709405" y="5104395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218" name="Полилиния: фигура 217">
            <a:extLst>
              <a:ext uri="{FF2B5EF4-FFF2-40B4-BE49-F238E27FC236}">
                <a16:creationId xmlns:a16="http://schemas.microsoft.com/office/drawing/2014/main" xmlns="" id="{3630A8EA-4268-464D-919B-682E3E6A6E54}"/>
              </a:ext>
            </a:extLst>
          </p:cNvPr>
          <p:cNvSpPr/>
          <p:nvPr/>
        </p:nvSpPr>
        <p:spPr>
          <a:xfrm>
            <a:off x="2709405" y="5604911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219" name="Полилиния: фигура 218">
            <a:extLst>
              <a:ext uri="{FF2B5EF4-FFF2-40B4-BE49-F238E27FC236}">
                <a16:creationId xmlns:a16="http://schemas.microsoft.com/office/drawing/2014/main" xmlns="" id="{7956DCBC-D930-A56B-68B9-0836E6AFAB61}"/>
              </a:ext>
            </a:extLst>
          </p:cNvPr>
          <p:cNvSpPr/>
          <p:nvPr/>
        </p:nvSpPr>
        <p:spPr>
          <a:xfrm>
            <a:off x="5041265" y="5602079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221" name="Полилиния: фигура 220">
            <a:extLst>
              <a:ext uri="{FF2B5EF4-FFF2-40B4-BE49-F238E27FC236}">
                <a16:creationId xmlns:a16="http://schemas.microsoft.com/office/drawing/2014/main" xmlns="" id="{DC8200B6-19C6-B100-8D83-EDD2E7B4941B}"/>
              </a:ext>
            </a:extLst>
          </p:cNvPr>
          <p:cNvSpPr/>
          <p:nvPr/>
        </p:nvSpPr>
        <p:spPr>
          <a:xfrm>
            <a:off x="7403552" y="5086675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222" name="Полилиния: фигура 221">
            <a:extLst>
              <a:ext uri="{FF2B5EF4-FFF2-40B4-BE49-F238E27FC236}">
                <a16:creationId xmlns:a16="http://schemas.microsoft.com/office/drawing/2014/main" xmlns="" id="{0BED8C5D-91E4-1EC2-4FA1-3FB47F6D3564}"/>
              </a:ext>
            </a:extLst>
          </p:cNvPr>
          <p:cNvSpPr/>
          <p:nvPr/>
        </p:nvSpPr>
        <p:spPr>
          <a:xfrm>
            <a:off x="7403552" y="5470717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223" name="Полилиния: фигура 222">
            <a:extLst>
              <a:ext uri="{FF2B5EF4-FFF2-40B4-BE49-F238E27FC236}">
                <a16:creationId xmlns:a16="http://schemas.microsoft.com/office/drawing/2014/main" xmlns="" id="{74C5F2B5-F6ED-7693-E54A-A556FA68BE68}"/>
              </a:ext>
            </a:extLst>
          </p:cNvPr>
          <p:cNvSpPr/>
          <p:nvPr/>
        </p:nvSpPr>
        <p:spPr>
          <a:xfrm>
            <a:off x="7403552" y="5829267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grpSp>
        <p:nvGrpSpPr>
          <p:cNvPr id="290" name="Группа 289">
            <a:extLst>
              <a:ext uri="{FF2B5EF4-FFF2-40B4-BE49-F238E27FC236}">
                <a16:creationId xmlns:a16="http://schemas.microsoft.com/office/drawing/2014/main" xmlns="" id="{8A18F632-B3F0-5407-721A-4C81C278164B}"/>
              </a:ext>
            </a:extLst>
          </p:cNvPr>
          <p:cNvGrpSpPr/>
          <p:nvPr/>
        </p:nvGrpSpPr>
        <p:grpSpPr>
          <a:xfrm>
            <a:off x="12047" y="2861296"/>
            <a:ext cx="12187580" cy="1525398"/>
            <a:chOff x="0" y="1917154"/>
            <a:chExt cx="12187580" cy="1525399"/>
          </a:xfrm>
        </p:grpSpPr>
        <p:sp>
          <p:nvSpPr>
            <p:cNvPr id="6" name="Прямоугольник 120">
              <a:extLst>
                <a:ext uri="{FF2B5EF4-FFF2-40B4-BE49-F238E27FC236}">
                  <a16:creationId xmlns:a16="http://schemas.microsoft.com/office/drawing/2014/main" xmlns="" id="{474D6283-A3A5-F5B5-829A-4E9211B0E1FA}"/>
                </a:ext>
              </a:extLst>
            </p:cNvPr>
            <p:cNvSpPr/>
            <p:nvPr/>
          </p:nvSpPr>
          <p:spPr>
            <a:xfrm>
              <a:off x="5745430" y="1958946"/>
              <a:ext cx="6442150" cy="1483607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 anchorCtr="0"/>
            <a:lstStyle/>
            <a:p>
              <a:pPr marL="171446" indent="-171446" algn="just" eaLnBrk="0" fontAlgn="base" hangingPunct="0">
                <a:spcAft>
                  <a:spcPts val="1000"/>
                </a:spcAft>
                <a:buClr>
                  <a:srgbClr val="00B0F0"/>
                </a:buClr>
                <a:buSzPct val="130000"/>
                <a:buFont typeface="GPN_DIN Regular" panose="020B0504020202020204" pitchFamily="34" charset="-52"/>
                <a:buChar char="&gt;"/>
              </a:pPr>
              <a:r>
                <a:rPr lang="ru-RU" sz="1100" b="1" dirty="0">
                  <a:solidFill>
                    <a:srgbClr val="000000"/>
                  </a:solidFill>
                  <a:ea typeface="GPN_DIN Regular" panose="020B0504020202020204" pitchFamily="34" charset="0"/>
                </a:rPr>
                <a:t>Масштабирование технологии производства </a:t>
              </a:r>
              <a:r>
                <a:rPr lang="ru-RU" sz="1100" dirty="0">
                  <a:solidFill>
                    <a:srgbClr val="000000"/>
                  </a:solidFill>
                  <a:ea typeface="GPN_DIN Regular" panose="020B0504020202020204" pitchFamily="34" charset="0"/>
                </a:rPr>
                <a:t>от граммов до нескольких тонн</a:t>
              </a:r>
            </a:p>
            <a:p>
              <a:pPr marL="171446" indent="-171446" algn="just" eaLnBrk="0" fontAlgn="base" hangingPunct="0">
                <a:spcAft>
                  <a:spcPts val="1000"/>
                </a:spcAft>
                <a:buClr>
                  <a:srgbClr val="00B0F0"/>
                </a:buClr>
                <a:buSzPct val="130000"/>
                <a:buFont typeface="GPN_DIN Regular" panose="020B0504020202020204" pitchFamily="34" charset="-52"/>
                <a:buChar char="&gt;"/>
              </a:pPr>
              <a:r>
                <a:rPr lang="ru-RU" sz="1100" b="1" dirty="0">
                  <a:solidFill>
                    <a:srgbClr val="000000"/>
                  </a:solidFill>
                  <a:ea typeface="GPN_DIN Regular" panose="020B0504020202020204" pitchFamily="34" charset="0"/>
                </a:rPr>
                <a:t>Наработка и тестирование опытных партий продукта </a:t>
              </a:r>
              <a:r>
                <a:rPr lang="ru-RU" sz="1100" dirty="0">
                  <a:solidFill>
                    <a:srgbClr val="000000"/>
                  </a:solidFill>
                  <a:ea typeface="GPN_DIN Regular" panose="020B0504020202020204" pitchFamily="34" charset="0"/>
                </a:rPr>
                <a:t>для проведения промысловых испытаний</a:t>
              </a:r>
            </a:p>
            <a:p>
              <a:pPr marL="171446" indent="-171446" algn="just" defTabSz="179384" eaLnBrk="0" fontAlgn="base" hangingPunct="0">
                <a:spcAft>
                  <a:spcPts val="1000"/>
                </a:spcAft>
                <a:buClr>
                  <a:srgbClr val="00B0F0"/>
                </a:buClr>
                <a:buSzPct val="130000"/>
                <a:buFont typeface="GPN_DIN Regular" panose="020B0504020202020204" pitchFamily="34" charset="-52"/>
                <a:buChar char="&gt;"/>
                <a:tabLst>
                  <a:tab pos="4390916" algn="l"/>
                </a:tabLst>
              </a:pPr>
              <a:r>
                <a:rPr lang="ru-RU" sz="1100" dirty="0">
                  <a:solidFill>
                    <a:srgbClr val="000000"/>
                  </a:solidFill>
                  <a:ea typeface="GPN_DIN Regular" panose="020B0504020202020204" pitchFamily="34" charset="0"/>
                </a:rPr>
                <a:t>Разработка и подтверждение на практике технологических регламентов на производство реагента</a:t>
              </a:r>
            </a:p>
            <a:p>
              <a:pPr marL="171446" indent="-171446" algn="just" eaLnBrk="0" fontAlgn="base" hangingPunct="0">
                <a:spcAft>
                  <a:spcPts val="1000"/>
                </a:spcAft>
                <a:buClr>
                  <a:srgbClr val="00B0F0"/>
                </a:buClr>
                <a:buSzPct val="130000"/>
                <a:buFont typeface="GPN_DIN Regular" panose="020B0504020202020204" pitchFamily="34" charset="-52"/>
                <a:buChar char="&gt;"/>
              </a:pPr>
              <a:r>
                <a:rPr lang="ru-RU" sz="1100" dirty="0">
                  <a:solidFill>
                    <a:srgbClr val="000000"/>
                  </a:solidFill>
                  <a:ea typeface="GPN_DIN Regular" panose="020B0504020202020204" pitchFamily="34" charset="0"/>
                </a:rPr>
                <a:t>Возможность проверки соответствия свойств лабораторной и пилотной партии в одном месте  </a:t>
              </a:r>
            </a:p>
            <a:p>
              <a:pPr marL="171446" indent="-171446" algn="just" eaLnBrk="0" fontAlgn="base" hangingPunct="0">
                <a:spcAft>
                  <a:spcPts val="1000"/>
                </a:spcAft>
                <a:buClr>
                  <a:srgbClr val="00B0F0"/>
                </a:buClr>
                <a:buSzPct val="130000"/>
                <a:buFont typeface="GPN_DIN Regular" panose="020B0504020202020204" pitchFamily="34" charset="-52"/>
                <a:buChar char="&gt;"/>
              </a:pPr>
              <a:r>
                <a:rPr lang="ru-RU" sz="1100" dirty="0">
                  <a:solidFill>
                    <a:srgbClr val="000000"/>
                  </a:solidFill>
                  <a:ea typeface="GPN_DIN Regular" panose="020B0504020202020204" pitchFamily="34" charset="0"/>
                </a:rPr>
                <a:t>Модификация продукта под заданные условия Заказчика</a:t>
              </a:r>
            </a:p>
          </p:txBody>
        </p:sp>
        <p:sp>
          <p:nvSpPr>
            <p:cNvPr id="167" name="Прямоугольник 166">
              <a:extLst>
                <a:ext uri="{FF2B5EF4-FFF2-40B4-BE49-F238E27FC236}">
                  <a16:creationId xmlns:a16="http://schemas.microsoft.com/office/drawing/2014/main" xmlns="" id="{718028DF-1F3C-C8A1-1111-B97E5C13B0E5}"/>
                </a:ext>
              </a:extLst>
            </p:cNvPr>
            <p:cNvSpPr/>
            <p:nvPr/>
          </p:nvSpPr>
          <p:spPr>
            <a:xfrm>
              <a:off x="192963" y="1917154"/>
              <a:ext cx="51905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b="1" dirty="0">
                  <a:solidFill>
                    <a:srgbClr val="00B0F0"/>
                  </a:solidFill>
                </a:rPr>
                <a:t>ОПЫТНО-ПРОМЫШЛЕННЫЕ РАБОТЫ (ОПР) И МАСШТАБИРОВАНИЕ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xmlns="" id="{E709EEF4-9EA2-A459-F660-D4F029BFED96}"/>
                </a:ext>
              </a:extLst>
            </p:cNvPr>
            <p:cNvSpPr txBox="1"/>
            <p:nvPr/>
          </p:nvSpPr>
          <p:spPr>
            <a:xfrm>
              <a:off x="192964" y="2797573"/>
              <a:ext cx="5190533" cy="6104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0" fontAlgn="base" hangingPunct="0">
                <a:spcAft>
                  <a:spcPts val="200"/>
                </a:spcAft>
                <a:buClr>
                  <a:schemeClr val="accent1"/>
                </a:buClr>
                <a:buSzPct val="90000"/>
              </a:pPr>
              <a:r>
                <a:rPr lang="ru-RU" sz="1600" dirty="0">
                  <a:solidFill>
                    <a:srgbClr val="004F8C"/>
                  </a:solidFill>
                </a:rPr>
                <a:t>Более </a:t>
              </a:r>
              <a:r>
                <a:rPr lang="ru-RU" sz="1600" b="1" dirty="0">
                  <a:solidFill>
                    <a:srgbClr val="004F8C"/>
                  </a:solidFill>
                </a:rPr>
                <a:t>15 </a:t>
              </a:r>
              <a:r>
                <a:rPr lang="ru-RU" sz="1600" dirty="0">
                  <a:solidFill>
                    <a:srgbClr val="004F8C"/>
                  </a:solidFill>
                </a:rPr>
                <a:t>успешных ОПР для различных компаний</a:t>
              </a:r>
            </a:p>
            <a:p>
              <a:pPr eaLnBrk="0" fontAlgn="base" hangingPunct="0">
                <a:spcAft>
                  <a:spcPts val="200"/>
                </a:spcAft>
                <a:buClr>
                  <a:schemeClr val="accent1"/>
                </a:buClr>
                <a:buSzPct val="90000"/>
              </a:pPr>
              <a:r>
                <a:rPr lang="ru-RU" sz="1600" dirty="0">
                  <a:solidFill>
                    <a:srgbClr val="004F8C"/>
                  </a:solidFill>
                </a:rPr>
                <a:t>от лаборатории к применению на месторождении</a:t>
              </a:r>
            </a:p>
          </p:txBody>
        </p:sp>
        <p:cxnSp>
          <p:nvCxnSpPr>
            <p:cNvPr id="284" name="Прямая соединительная линия 283">
              <a:extLst>
                <a:ext uri="{FF2B5EF4-FFF2-40B4-BE49-F238E27FC236}">
                  <a16:creationId xmlns:a16="http://schemas.microsoft.com/office/drawing/2014/main" xmlns="" id="{2F92FCA9-F308-BBB3-85F9-B47337458D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772862"/>
              <a:ext cx="5171153" cy="0"/>
            </a:xfrm>
            <a:prstGeom prst="line">
              <a:avLst/>
            </a:prstGeom>
            <a:ln>
              <a:solidFill>
                <a:srgbClr val="0272BB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" name="Заголовок 2">
            <a:extLst>
              <a:ext uri="{FF2B5EF4-FFF2-40B4-BE49-F238E27FC236}">
                <a16:creationId xmlns:a16="http://schemas.microsoft.com/office/drawing/2014/main" xmlns="" id="{68E27127-2662-CB97-DD97-D31836435200}"/>
              </a:ext>
            </a:extLst>
          </p:cNvPr>
          <p:cNvSpPr txBox="1">
            <a:spLocks/>
          </p:cNvSpPr>
          <p:nvPr/>
        </p:nvSpPr>
        <p:spPr>
          <a:xfrm>
            <a:off x="149419" y="83995"/>
            <a:ext cx="9830619" cy="584775"/>
          </a:xfrm>
          <a:prstGeom prst="rect">
            <a:avLst/>
          </a:prstGeom>
        </p:spPr>
        <p:txBody>
          <a:bodyPr lIns="91438" tIns="45719" rIns="91438" bIns="45719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800" b="1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/>
              <a:t>Центр производственного инжиниринга специализированных реагентов для УВЕЛИЧЕНИЯ НЕФТЕОТДАЧИ и нефтепромысловой химии в республике </a:t>
            </a:r>
            <a:r>
              <a:rPr lang="ru-RU" sz="1700" dirty="0" err="1"/>
              <a:t>татарстан</a:t>
            </a:r>
            <a:r>
              <a:rPr lang="ru-RU" sz="1700" dirty="0"/>
              <a:t/>
            </a:r>
            <a:br>
              <a:rPr lang="ru-RU" sz="1700" dirty="0"/>
            </a:br>
            <a:endParaRPr lang="ru-RU" sz="1700" dirty="0"/>
          </a:p>
        </p:txBody>
      </p:sp>
      <p:grpSp>
        <p:nvGrpSpPr>
          <p:cNvPr id="224" name="Группа 223">
            <a:extLst>
              <a:ext uri="{FF2B5EF4-FFF2-40B4-BE49-F238E27FC236}">
                <a16:creationId xmlns:a16="http://schemas.microsoft.com/office/drawing/2014/main" xmlns="" id="{AB905C61-D733-E35F-5E17-B949C8EA8C3A}"/>
              </a:ext>
            </a:extLst>
          </p:cNvPr>
          <p:cNvGrpSpPr/>
          <p:nvPr/>
        </p:nvGrpSpPr>
        <p:grpSpPr>
          <a:xfrm>
            <a:off x="379782" y="687191"/>
            <a:ext cx="4659249" cy="792799"/>
            <a:chOff x="578962" y="691063"/>
            <a:chExt cx="3883638" cy="660823"/>
          </a:xfrm>
          <a:effectLst>
            <a:outerShdw blurRad="152400" dist="101600" dir="5220000" sx="102000" sy="102000" algn="tr" rotWithShape="0">
              <a:prstClr val="black">
                <a:alpha val="15000"/>
              </a:prstClr>
            </a:outerShdw>
          </a:effectLst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xmlns="" id="{16435608-2C6B-7B76-A397-5C1FE266AFC7}"/>
                </a:ext>
              </a:extLst>
            </p:cNvPr>
            <p:cNvSpPr txBox="1"/>
            <p:nvPr/>
          </p:nvSpPr>
          <p:spPr>
            <a:xfrm>
              <a:off x="910877" y="691063"/>
              <a:ext cx="3551723" cy="660820"/>
            </a:xfrm>
            <a:custGeom>
              <a:avLst/>
              <a:gdLst>
                <a:gd name="connsiteX0" fmla="*/ 0 w 3774185"/>
                <a:gd name="connsiteY0" fmla="*/ 0 h 1080000"/>
                <a:gd name="connsiteX1" fmla="*/ 3774185 w 3774185"/>
                <a:gd name="connsiteY1" fmla="*/ 0 h 1080000"/>
                <a:gd name="connsiteX2" fmla="*/ 3774185 w 3774185"/>
                <a:gd name="connsiteY2" fmla="*/ 1080000 h 1080000"/>
                <a:gd name="connsiteX3" fmla="*/ 0 w 3774185"/>
                <a:gd name="connsiteY3" fmla="*/ 1080000 h 1080000"/>
                <a:gd name="connsiteX4" fmla="*/ 0 w 3774185"/>
                <a:gd name="connsiteY4" fmla="*/ 0 h 1080000"/>
                <a:gd name="connsiteX0" fmla="*/ 0 w 3776598"/>
                <a:gd name="connsiteY0" fmla="*/ 0 h 1080000"/>
                <a:gd name="connsiteX1" fmla="*/ 3774185 w 3776598"/>
                <a:gd name="connsiteY1" fmla="*/ 0 h 1080000"/>
                <a:gd name="connsiteX2" fmla="*/ 3776598 w 3776598"/>
                <a:gd name="connsiteY2" fmla="*/ 520088 h 1080000"/>
                <a:gd name="connsiteX3" fmla="*/ 3774185 w 3776598"/>
                <a:gd name="connsiteY3" fmla="*/ 1080000 h 1080000"/>
                <a:gd name="connsiteX4" fmla="*/ 0 w 3776598"/>
                <a:gd name="connsiteY4" fmla="*/ 1080000 h 1080000"/>
                <a:gd name="connsiteX5" fmla="*/ 0 w 3776598"/>
                <a:gd name="connsiteY5" fmla="*/ 0 h 1080000"/>
                <a:gd name="connsiteX0" fmla="*/ 0 w 3776598"/>
                <a:gd name="connsiteY0" fmla="*/ 0 h 1080000"/>
                <a:gd name="connsiteX1" fmla="*/ 3774185 w 3776598"/>
                <a:gd name="connsiteY1" fmla="*/ 0 h 1080000"/>
                <a:gd name="connsiteX2" fmla="*/ 3776598 w 3776598"/>
                <a:gd name="connsiteY2" fmla="*/ 520088 h 1080000"/>
                <a:gd name="connsiteX3" fmla="*/ 3774185 w 3776598"/>
                <a:gd name="connsiteY3" fmla="*/ 1080000 h 1080000"/>
                <a:gd name="connsiteX4" fmla="*/ 0 w 3776598"/>
                <a:gd name="connsiteY4" fmla="*/ 1080000 h 1080000"/>
                <a:gd name="connsiteX5" fmla="*/ 0 w 3776598"/>
                <a:gd name="connsiteY5" fmla="*/ 0 h 1080000"/>
                <a:gd name="connsiteX0" fmla="*/ 0 w 4256658"/>
                <a:gd name="connsiteY0" fmla="*/ 0 h 1080000"/>
                <a:gd name="connsiteX1" fmla="*/ 3774185 w 4256658"/>
                <a:gd name="connsiteY1" fmla="*/ 0 h 1080000"/>
                <a:gd name="connsiteX2" fmla="*/ 4256658 w 4256658"/>
                <a:gd name="connsiteY2" fmla="*/ 532788 h 1080000"/>
                <a:gd name="connsiteX3" fmla="*/ 3774185 w 4256658"/>
                <a:gd name="connsiteY3" fmla="*/ 1080000 h 1080000"/>
                <a:gd name="connsiteX4" fmla="*/ 0 w 4256658"/>
                <a:gd name="connsiteY4" fmla="*/ 1080000 h 1080000"/>
                <a:gd name="connsiteX5" fmla="*/ 0 w 4256658"/>
                <a:gd name="connsiteY5" fmla="*/ 0 h 1080000"/>
                <a:gd name="connsiteX0" fmla="*/ 0 w 4256658"/>
                <a:gd name="connsiteY0" fmla="*/ 0 h 1080000"/>
                <a:gd name="connsiteX1" fmla="*/ 3774185 w 4256658"/>
                <a:gd name="connsiteY1" fmla="*/ 0 h 1080000"/>
                <a:gd name="connsiteX2" fmla="*/ 4256658 w 4256658"/>
                <a:gd name="connsiteY2" fmla="*/ 532788 h 1080000"/>
                <a:gd name="connsiteX3" fmla="*/ 3774185 w 4256658"/>
                <a:gd name="connsiteY3" fmla="*/ 1080000 h 1080000"/>
                <a:gd name="connsiteX4" fmla="*/ 0 w 4256658"/>
                <a:gd name="connsiteY4" fmla="*/ 1080000 h 1080000"/>
                <a:gd name="connsiteX5" fmla="*/ 0 w 4256658"/>
                <a:gd name="connsiteY5" fmla="*/ 0 h 1080000"/>
                <a:gd name="connsiteX0" fmla="*/ 0 w 4256658"/>
                <a:gd name="connsiteY0" fmla="*/ 0 h 1080000"/>
                <a:gd name="connsiteX1" fmla="*/ 3774185 w 4256658"/>
                <a:gd name="connsiteY1" fmla="*/ 0 h 1080000"/>
                <a:gd name="connsiteX2" fmla="*/ 4256658 w 4256658"/>
                <a:gd name="connsiteY2" fmla="*/ 532788 h 1080000"/>
                <a:gd name="connsiteX3" fmla="*/ 3774185 w 4256658"/>
                <a:gd name="connsiteY3" fmla="*/ 1080000 h 1080000"/>
                <a:gd name="connsiteX4" fmla="*/ 0 w 4256658"/>
                <a:gd name="connsiteY4" fmla="*/ 1080000 h 1080000"/>
                <a:gd name="connsiteX5" fmla="*/ 0 w 4256658"/>
                <a:gd name="connsiteY5" fmla="*/ 0 h 1080000"/>
                <a:gd name="connsiteX0" fmla="*/ 0 w 4256658"/>
                <a:gd name="connsiteY0" fmla="*/ 0 h 1080000"/>
                <a:gd name="connsiteX1" fmla="*/ 3774185 w 4256658"/>
                <a:gd name="connsiteY1" fmla="*/ 0 h 1080000"/>
                <a:gd name="connsiteX2" fmla="*/ 4256658 w 4256658"/>
                <a:gd name="connsiteY2" fmla="*/ 532788 h 1080000"/>
                <a:gd name="connsiteX3" fmla="*/ 3774185 w 4256658"/>
                <a:gd name="connsiteY3" fmla="*/ 1080000 h 1080000"/>
                <a:gd name="connsiteX4" fmla="*/ 0 w 4256658"/>
                <a:gd name="connsiteY4" fmla="*/ 1080000 h 1080000"/>
                <a:gd name="connsiteX5" fmla="*/ 0 w 4256658"/>
                <a:gd name="connsiteY5" fmla="*/ 0 h 1080000"/>
                <a:gd name="connsiteX0" fmla="*/ 0 w 4256658"/>
                <a:gd name="connsiteY0" fmla="*/ 0 h 1080000"/>
                <a:gd name="connsiteX1" fmla="*/ 3774185 w 4256658"/>
                <a:gd name="connsiteY1" fmla="*/ 0 h 1080000"/>
                <a:gd name="connsiteX2" fmla="*/ 4256658 w 4256658"/>
                <a:gd name="connsiteY2" fmla="*/ 532788 h 1080000"/>
                <a:gd name="connsiteX3" fmla="*/ 3774185 w 4256658"/>
                <a:gd name="connsiteY3" fmla="*/ 1080000 h 1080000"/>
                <a:gd name="connsiteX4" fmla="*/ 0 w 4256658"/>
                <a:gd name="connsiteY4" fmla="*/ 1080000 h 1080000"/>
                <a:gd name="connsiteX5" fmla="*/ 0 w 4256658"/>
                <a:gd name="connsiteY5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6658" h="1080000">
                  <a:moveTo>
                    <a:pt x="0" y="0"/>
                  </a:moveTo>
                  <a:lnTo>
                    <a:pt x="3774185" y="0"/>
                  </a:lnTo>
                  <a:cubicBezTo>
                    <a:pt x="4255049" y="536583"/>
                    <a:pt x="3780471" y="6044"/>
                    <a:pt x="4256658" y="532788"/>
                  </a:cubicBezTo>
                  <a:cubicBezTo>
                    <a:pt x="3773254" y="1090265"/>
                    <a:pt x="4257589" y="535223"/>
                    <a:pt x="3774185" y="1080000"/>
                  </a:cubicBezTo>
                  <a:lnTo>
                    <a:pt x="0" y="108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anchor="ctr" anchorCtr="0">
              <a:noAutofit/>
            </a:bodyPr>
            <a:lstStyle/>
            <a:p>
              <a:pPr algn="ctr"/>
              <a:endParaRPr lang="ru-RU" sz="1600" b="1" dirty="0">
                <a:solidFill>
                  <a:schemeClr val="bg1"/>
                </a:solidFill>
                <a:latin typeface="GPN_DIN Condensed (Основной текст)"/>
              </a:endParaRPr>
            </a:p>
          </p:txBody>
        </p:sp>
        <p:sp>
          <p:nvSpPr>
            <p:cNvPr id="230" name="Овал 229">
              <a:extLst>
                <a:ext uri="{FF2B5EF4-FFF2-40B4-BE49-F238E27FC236}">
                  <a16:creationId xmlns:a16="http://schemas.microsoft.com/office/drawing/2014/main" xmlns="" id="{EBFA31F2-8122-72D3-5F62-AF608F040C0B}"/>
                </a:ext>
              </a:extLst>
            </p:cNvPr>
            <p:cNvSpPr/>
            <p:nvPr/>
          </p:nvSpPr>
          <p:spPr>
            <a:xfrm>
              <a:off x="578962" y="691066"/>
              <a:ext cx="660820" cy="660820"/>
            </a:xfrm>
            <a:prstGeom prst="ellipse">
              <a:avLst/>
            </a:prstGeom>
            <a:gradFill flip="none" rotWithShape="1">
              <a:gsLst>
                <a:gs pos="0">
                  <a:srgbClr val="0272BB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1" name="Полилиния: фигура 230">
            <a:extLst>
              <a:ext uri="{FF2B5EF4-FFF2-40B4-BE49-F238E27FC236}">
                <a16:creationId xmlns:a16="http://schemas.microsoft.com/office/drawing/2014/main" xmlns="" id="{0DD5E1B9-0B31-D721-7BA7-4663732EFF8E}"/>
              </a:ext>
            </a:extLst>
          </p:cNvPr>
          <p:cNvSpPr/>
          <p:nvPr/>
        </p:nvSpPr>
        <p:spPr>
          <a:xfrm>
            <a:off x="551755" y="692866"/>
            <a:ext cx="421827" cy="412121"/>
          </a:xfrm>
          <a:custGeom>
            <a:avLst/>
            <a:gdLst>
              <a:gd name="connsiteX0" fmla="*/ 263568 w 421826"/>
              <a:gd name="connsiteY0" fmla="*/ 387228 h 412121"/>
              <a:gd name="connsiteX1" fmla="*/ 254869 w 421826"/>
              <a:gd name="connsiteY1" fmla="*/ 387618 h 412121"/>
              <a:gd name="connsiteX2" fmla="*/ 251501 w 421826"/>
              <a:gd name="connsiteY2" fmla="*/ 391057 h 412121"/>
              <a:gd name="connsiteX3" fmla="*/ 252455 w 421826"/>
              <a:gd name="connsiteY3" fmla="*/ 399572 h 412121"/>
              <a:gd name="connsiteX4" fmla="*/ 259473 w 421826"/>
              <a:gd name="connsiteY4" fmla="*/ 403128 h 412121"/>
              <a:gd name="connsiteX5" fmla="*/ 266988 w 421826"/>
              <a:gd name="connsiteY5" fmla="*/ 390829 h 412121"/>
              <a:gd name="connsiteX6" fmla="*/ 386539 w 421826"/>
              <a:gd name="connsiteY6" fmla="*/ 386893 h 412121"/>
              <a:gd name="connsiteX7" fmla="*/ 376154 w 421826"/>
              <a:gd name="connsiteY7" fmla="*/ 391789 h 412121"/>
              <a:gd name="connsiteX8" fmla="*/ 391768 w 421826"/>
              <a:gd name="connsiteY8" fmla="*/ 397576 h 412121"/>
              <a:gd name="connsiteX9" fmla="*/ 386539 w 421826"/>
              <a:gd name="connsiteY9" fmla="*/ 386893 h 412121"/>
              <a:gd name="connsiteX10" fmla="*/ 320077 w 421826"/>
              <a:gd name="connsiteY10" fmla="*/ 386754 h 412121"/>
              <a:gd name="connsiteX11" fmla="*/ 313366 w 421826"/>
              <a:gd name="connsiteY11" fmla="*/ 396457 h 412121"/>
              <a:gd name="connsiteX12" fmla="*/ 329790 w 421826"/>
              <a:gd name="connsiteY12" fmla="*/ 393299 h 412121"/>
              <a:gd name="connsiteX13" fmla="*/ 320077 w 421826"/>
              <a:gd name="connsiteY13" fmla="*/ 386754 h 412121"/>
              <a:gd name="connsiteX14" fmla="*/ 288247 w 421826"/>
              <a:gd name="connsiteY14" fmla="*/ 386718 h 412121"/>
              <a:gd name="connsiteX15" fmla="*/ 287494 w 421826"/>
              <a:gd name="connsiteY15" fmla="*/ 402595 h 412121"/>
              <a:gd name="connsiteX16" fmla="*/ 296849 w 421826"/>
              <a:gd name="connsiteY16" fmla="*/ 400331 h 412121"/>
              <a:gd name="connsiteX17" fmla="*/ 298253 w 421826"/>
              <a:gd name="connsiteY17" fmla="*/ 398500 h 412121"/>
              <a:gd name="connsiteX18" fmla="*/ 297586 w 421826"/>
              <a:gd name="connsiteY18" fmla="*/ 390225 h 412121"/>
              <a:gd name="connsiteX19" fmla="*/ 296963 w 421826"/>
              <a:gd name="connsiteY19" fmla="*/ 389417 h 412121"/>
              <a:gd name="connsiteX20" fmla="*/ 295901 w 421826"/>
              <a:gd name="connsiteY20" fmla="*/ 388630 h 412121"/>
              <a:gd name="connsiteX21" fmla="*/ 288247 w 421826"/>
              <a:gd name="connsiteY21" fmla="*/ 386718 h 412121"/>
              <a:gd name="connsiteX22" fmla="*/ 351028 w 421826"/>
              <a:gd name="connsiteY22" fmla="*/ 386698 h 412121"/>
              <a:gd name="connsiteX23" fmla="*/ 344534 w 421826"/>
              <a:gd name="connsiteY23" fmla="*/ 396457 h 412121"/>
              <a:gd name="connsiteX24" fmla="*/ 360886 w 421826"/>
              <a:gd name="connsiteY24" fmla="*/ 393127 h 412121"/>
              <a:gd name="connsiteX25" fmla="*/ 351028 w 421826"/>
              <a:gd name="connsiteY25" fmla="*/ 386698 h 412121"/>
              <a:gd name="connsiteX26" fmla="*/ 82170 w 421826"/>
              <a:gd name="connsiteY26" fmla="*/ 357335 h 412121"/>
              <a:gd name="connsiteX27" fmla="*/ 83721 w 421826"/>
              <a:gd name="connsiteY27" fmla="*/ 360306 h 412121"/>
              <a:gd name="connsiteX28" fmla="*/ 83346 w 421826"/>
              <a:gd name="connsiteY28" fmla="*/ 366328 h 412121"/>
              <a:gd name="connsiteX29" fmla="*/ 71850 w 421826"/>
              <a:gd name="connsiteY29" fmla="*/ 389902 h 412121"/>
              <a:gd name="connsiteX30" fmla="*/ 70505 w 421826"/>
              <a:gd name="connsiteY30" fmla="*/ 390917 h 412121"/>
              <a:gd name="connsiteX31" fmla="*/ 61999 w 421826"/>
              <a:gd name="connsiteY31" fmla="*/ 391190 h 412121"/>
              <a:gd name="connsiteX32" fmla="*/ 60863 w 421826"/>
              <a:gd name="connsiteY32" fmla="*/ 390383 h 412121"/>
              <a:gd name="connsiteX33" fmla="*/ 60863 w 421826"/>
              <a:gd name="connsiteY33" fmla="*/ 390383 h 412121"/>
              <a:gd name="connsiteX34" fmla="*/ 62000 w 421826"/>
              <a:gd name="connsiteY34" fmla="*/ 391191 h 412121"/>
              <a:gd name="connsiteX35" fmla="*/ 70506 w 421826"/>
              <a:gd name="connsiteY35" fmla="*/ 390918 h 412121"/>
              <a:gd name="connsiteX36" fmla="*/ 71851 w 421826"/>
              <a:gd name="connsiteY36" fmla="*/ 389903 h 412121"/>
              <a:gd name="connsiteX37" fmla="*/ 83347 w 421826"/>
              <a:gd name="connsiteY37" fmla="*/ 366329 h 412121"/>
              <a:gd name="connsiteX38" fmla="*/ 82171 w 421826"/>
              <a:gd name="connsiteY38" fmla="*/ 357335 h 412121"/>
              <a:gd name="connsiteX39" fmla="*/ 41898 w 421826"/>
              <a:gd name="connsiteY39" fmla="*/ 338278 h 412121"/>
              <a:gd name="connsiteX40" fmla="*/ 100633 w 421826"/>
              <a:gd name="connsiteY40" fmla="*/ 338278 h 412121"/>
              <a:gd name="connsiteX41" fmla="*/ 100185 w 421826"/>
              <a:gd name="connsiteY41" fmla="*/ 408763 h 412121"/>
              <a:gd name="connsiteX42" fmla="*/ 41953 w 421826"/>
              <a:gd name="connsiteY42" fmla="*/ 408707 h 412121"/>
              <a:gd name="connsiteX43" fmla="*/ 117412 w 421826"/>
              <a:gd name="connsiteY43" fmla="*/ 338277 h 412121"/>
              <a:gd name="connsiteX44" fmla="*/ 175588 w 421826"/>
              <a:gd name="connsiteY44" fmla="*/ 338277 h 412121"/>
              <a:gd name="connsiteX45" fmla="*/ 175545 w 421826"/>
              <a:gd name="connsiteY45" fmla="*/ 408708 h 412121"/>
              <a:gd name="connsiteX46" fmla="*/ 117301 w 421826"/>
              <a:gd name="connsiteY46" fmla="*/ 408763 h 412121"/>
              <a:gd name="connsiteX47" fmla="*/ 282622 w 421826"/>
              <a:gd name="connsiteY47" fmla="*/ 320845 h 412121"/>
              <a:gd name="connsiteX48" fmla="*/ 300267 w 421826"/>
              <a:gd name="connsiteY48" fmla="*/ 320855 h 412121"/>
              <a:gd name="connsiteX49" fmla="*/ 300329 w 421826"/>
              <a:gd name="connsiteY49" fmla="*/ 362902 h 412121"/>
              <a:gd name="connsiteX50" fmla="*/ 282619 w 421826"/>
              <a:gd name="connsiteY50" fmla="*/ 362781 h 412121"/>
              <a:gd name="connsiteX51" fmla="*/ 392625 w 421826"/>
              <a:gd name="connsiteY51" fmla="*/ 320706 h 412121"/>
              <a:gd name="connsiteX52" fmla="*/ 392625 w 421826"/>
              <a:gd name="connsiteY52" fmla="*/ 362893 h 412121"/>
              <a:gd name="connsiteX53" fmla="*/ 376134 w 421826"/>
              <a:gd name="connsiteY53" fmla="*/ 362893 h 412121"/>
              <a:gd name="connsiteX54" fmla="*/ 376045 w 421826"/>
              <a:gd name="connsiteY54" fmla="*/ 320721 h 412121"/>
              <a:gd name="connsiteX55" fmla="*/ 345061 w 421826"/>
              <a:gd name="connsiteY55" fmla="*/ 320706 h 412121"/>
              <a:gd name="connsiteX56" fmla="*/ 362533 w 421826"/>
              <a:gd name="connsiteY56" fmla="*/ 320710 h 412121"/>
              <a:gd name="connsiteX57" fmla="*/ 362454 w 421826"/>
              <a:gd name="connsiteY57" fmla="*/ 362893 h 412121"/>
              <a:gd name="connsiteX58" fmla="*/ 344968 w 421826"/>
              <a:gd name="connsiteY58" fmla="*/ 362893 h 412121"/>
              <a:gd name="connsiteX59" fmla="*/ 255020 w 421826"/>
              <a:gd name="connsiteY59" fmla="*/ 320706 h 412121"/>
              <a:gd name="connsiteX60" fmla="*/ 262274 w 421826"/>
              <a:gd name="connsiteY60" fmla="*/ 320706 h 412121"/>
              <a:gd name="connsiteX61" fmla="*/ 269003 w 421826"/>
              <a:gd name="connsiteY61" fmla="*/ 320739 h 412121"/>
              <a:gd name="connsiteX62" fmla="*/ 269004 w 421826"/>
              <a:gd name="connsiteY62" fmla="*/ 362893 h 412121"/>
              <a:gd name="connsiteX63" fmla="*/ 255020 w 421826"/>
              <a:gd name="connsiteY63" fmla="*/ 362893 h 412121"/>
              <a:gd name="connsiteX64" fmla="*/ 313694 w 421826"/>
              <a:gd name="connsiteY64" fmla="*/ 320654 h 412121"/>
              <a:gd name="connsiteX65" fmla="*/ 331096 w 421826"/>
              <a:gd name="connsiteY65" fmla="*/ 320809 h 412121"/>
              <a:gd name="connsiteX66" fmla="*/ 331497 w 421826"/>
              <a:gd name="connsiteY66" fmla="*/ 362916 h 412121"/>
              <a:gd name="connsiteX67" fmla="*/ 313689 w 421826"/>
              <a:gd name="connsiteY67" fmla="*/ 362952 h 412121"/>
              <a:gd name="connsiteX68" fmla="*/ 313741 w 421826"/>
              <a:gd name="connsiteY68" fmla="*/ 348614 h 412121"/>
              <a:gd name="connsiteX69" fmla="*/ 313741 w 421826"/>
              <a:gd name="connsiteY69" fmla="*/ 339689 h 412121"/>
              <a:gd name="connsiteX70" fmla="*/ 253341 w 421826"/>
              <a:gd name="connsiteY70" fmla="*/ 305636 h 412121"/>
              <a:gd name="connsiteX71" fmla="*/ 239916 w 421826"/>
              <a:gd name="connsiteY71" fmla="*/ 337160 h 412121"/>
              <a:gd name="connsiteX72" fmla="*/ 258376 w 421826"/>
              <a:gd name="connsiteY72" fmla="*/ 377997 h 412121"/>
              <a:gd name="connsiteX73" fmla="*/ 392625 w 421826"/>
              <a:gd name="connsiteY73" fmla="*/ 377997 h 412121"/>
              <a:gd name="connsiteX74" fmla="*/ 405650 w 421826"/>
              <a:gd name="connsiteY74" fmla="*/ 376135 h 412121"/>
              <a:gd name="connsiteX75" fmla="*/ 406971 w 421826"/>
              <a:gd name="connsiteY75" fmla="*/ 373789 h 412121"/>
              <a:gd name="connsiteX76" fmla="*/ 407748 w 421826"/>
              <a:gd name="connsiteY76" fmla="*/ 314758 h 412121"/>
              <a:gd name="connsiteX77" fmla="*/ 387032 w 421826"/>
              <a:gd name="connsiteY77" fmla="*/ 305636 h 412121"/>
              <a:gd name="connsiteX78" fmla="*/ 112349 w 421826"/>
              <a:gd name="connsiteY78" fmla="*/ 222784 h 412121"/>
              <a:gd name="connsiteX79" fmla="*/ 112333 w 421826"/>
              <a:gd name="connsiteY79" fmla="*/ 231431 h 412121"/>
              <a:gd name="connsiteX80" fmla="*/ 112319 w 421826"/>
              <a:gd name="connsiteY80" fmla="*/ 238708 h 412121"/>
              <a:gd name="connsiteX81" fmla="*/ 112333 w 421826"/>
              <a:gd name="connsiteY81" fmla="*/ 248212 h 412121"/>
              <a:gd name="connsiteX82" fmla="*/ 112319 w 421826"/>
              <a:gd name="connsiteY82" fmla="*/ 255490 h 412121"/>
              <a:gd name="connsiteX83" fmla="*/ 112333 w 421826"/>
              <a:gd name="connsiteY83" fmla="*/ 264994 h 412121"/>
              <a:gd name="connsiteX84" fmla="*/ 112319 w 421826"/>
              <a:gd name="connsiteY84" fmla="*/ 272273 h 412121"/>
              <a:gd name="connsiteX85" fmla="*/ 112333 w 421826"/>
              <a:gd name="connsiteY85" fmla="*/ 281777 h 412121"/>
              <a:gd name="connsiteX86" fmla="*/ 121362 w 421826"/>
              <a:gd name="connsiteY86" fmla="*/ 290393 h 412121"/>
              <a:gd name="connsiteX87" fmla="*/ 137548 w 421826"/>
              <a:gd name="connsiteY87" fmla="*/ 281633 h 412121"/>
              <a:gd name="connsiteX88" fmla="*/ 161968 w 421826"/>
              <a:gd name="connsiteY88" fmla="*/ 267397 h 412121"/>
              <a:gd name="connsiteX89" fmla="*/ 170751 w 421826"/>
              <a:gd name="connsiteY89" fmla="*/ 261833 h 412121"/>
              <a:gd name="connsiteX90" fmla="*/ 179342 w 421826"/>
              <a:gd name="connsiteY90" fmla="*/ 257012 h 412121"/>
              <a:gd name="connsiteX91" fmla="*/ 223060 w 421826"/>
              <a:gd name="connsiteY91" fmla="*/ 231377 h 412121"/>
              <a:gd name="connsiteX92" fmla="*/ 230493 w 421826"/>
              <a:gd name="connsiteY92" fmla="*/ 227045 h 412121"/>
              <a:gd name="connsiteX93" fmla="*/ 237908 w 421826"/>
              <a:gd name="connsiteY93" fmla="*/ 222930 h 412121"/>
              <a:gd name="connsiteX94" fmla="*/ 238038 w 421826"/>
              <a:gd name="connsiteY94" fmla="*/ 283423 h 412121"/>
              <a:gd name="connsiteX95" fmla="*/ 246629 w 421826"/>
              <a:gd name="connsiteY95" fmla="*/ 290170 h 412121"/>
              <a:gd name="connsiteX96" fmla="*/ 255020 w 421826"/>
              <a:gd name="connsiteY96" fmla="*/ 290170 h 412121"/>
              <a:gd name="connsiteX97" fmla="*/ 263410 w 421826"/>
              <a:gd name="connsiteY97" fmla="*/ 290170 h 412121"/>
              <a:gd name="connsiteX98" fmla="*/ 271801 w 421826"/>
              <a:gd name="connsiteY98" fmla="*/ 290170 h 412121"/>
              <a:gd name="connsiteX99" fmla="*/ 280191 w 421826"/>
              <a:gd name="connsiteY99" fmla="*/ 290170 h 412121"/>
              <a:gd name="connsiteX100" fmla="*/ 288582 w 421826"/>
              <a:gd name="connsiteY100" fmla="*/ 290170 h 412121"/>
              <a:gd name="connsiteX101" fmla="*/ 296972 w 421826"/>
              <a:gd name="connsiteY101" fmla="*/ 290170 h 412121"/>
              <a:gd name="connsiteX102" fmla="*/ 305363 w 421826"/>
              <a:gd name="connsiteY102" fmla="*/ 290170 h 412121"/>
              <a:gd name="connsiteX103" fmla="*/ 313754 w 421826"/>
              <a:gd name="connsiteY103" fmla="*/ 290170 h 412121"/>
              <a:gd name="connsiteX104" fmla="*/ 322144 w 421826"/>
              <a:gd name="connsiteY104" fmla="*/ 290170 h 412121"/>
              <a:gd name="connsiteX105" fmla="*/ 330535 w 421826"/>
              <a:gd name="connsiteY105" fmla="*/ 290170 h 412121"/>
              <a:gd name="connsiteX106" fmla="*/ 338926 w 421826"/>
              <a:gd name="connsiteY106" fmla="*/ 290170 h 412121"/>
              <a:gd name="connsiteX107" fmla="*/ 347317 w 421826"/>
              <a:gd name="connsiteY107" fmla="*/ 290170 h 412121"/>
              <a:gd name="connsiteX108" fmla="*/ 355707 w 421826"/>
              <a:gd name="connsiteY108" fmla="*/ 290170 h 412121"/>
              <a:gd name="connsiteX109" fmla="*/ 364098 w 421826"/>
              <a:gd name="connsiteY109" fmla="*/ 290170 h 412121"/>
              <a:gd name="connsiteX110" fmla="*/ 372488 w 421826"/>
              <a:gd name="connsiteY110" fmla="*/ 290170 h 412121"/>
              <a:gd name="connsiteX111" fmla="*/ 380878 w 421826"/>
              <a:gd name="connsiteY111" fmla="*/ 290170 h 412121"/>
              <a:gd name="connsiteX112" fmla="*/ 389269 w 421826"/>
              <a:gd name="connsiteY112" fmla="*/ 290170 h 412121"/>
              <a:gd name="connsiteX113" fmla="*/ 397661 w 421826"/>
              <a:gd name="connsiteY113" fmla="*/ 290170 h 412121"/>
              <a:gd name="connsiteX114" fmla="*/ 406050 w 421826"/>
              <a:gd name="connsiteY114" fmla="*/ 290170 h 412121"/>
              <a:gd name="connsiteX115" fmla="*/ 414441 w 421826"/>
              <a:gd name="connsiteY115" fmla="*/ 290170 h 412121"/>
              <a:gd name="connsiteX116" fmla="*/ 421826 w 421826"/>
              <a:gd name="connsiteY116" fmla="*/ 290127 h 412121"/>
              <a:gd name="connsiteX117" fmla="*/ 421825 w 421826"/>
              <a:gd name="connsiteY117" fmla="*/ 412121 h 412121"/>
              <a:gd name="connsiteX118" fmla="*/ 190692 w 421826"/>
              <a:gd name="connsiteY118" fmla="*/ 412121 h 412121"/>
              <a:gd name="connsiteX119" fmla="*/ 189925 w 421826"/>
              <a:gd name="connsiteY119" fmla="*/ 327873 h 412121"/>
              <a:gd name="connsiteX120" fmla="*/ 173351 w 421826"/>
              <a:gd name="connsiteY120" fmla="*/ 323175 h 412121"/>
              <a:gd name="connsiteX121" fmla="*/ 45254 w 421826"/>
              <a:gd name="connsiteY121" fmla="*/ 323175 h 412121"/>
              <a:gd name="connsiteX122" fmla="*/ 27744 w 421826"/>
              <a:gd name="connsiteY122" fmla="*/ 327509 h 412121"/>
              <a:gd name="connsiteX123" fmla="*/ 26794 w 421826"/>
              <a:gd name="connsiteY123" fmla="*/ 412121 h 412121"/>
              <a:gd name="connsiteX124" fmla="*/ 0 w 421826"/>
              <a:gd name="connsiteY124" fmla="*/ 412114 h 412121"/>
              <a:gd name="connsiteX125" fmla="*/ 79 w 421826"/>
              <a:gd name="connsiteY125" fmla="*/ 288492 h 412121"/>
              <a:gd name="connsiteX126" fmla="*/ 53679 w 421826"/>
              <a:gd name="connsiteY126" fmla="*/ 257402 h 412121"/>
              <a:gd name="connsiteX127" fmla="*/ 55582 w 421826"/>
              <a:gd name="connsiteY127" fmla="*/ 255750 h 412121"/>
              <a:gd name="connsiteX128" fmla="*/ 57693 w 421826"/>
              <a:gd name="connsiteY128" fmla="*/ 254484 h 412121"/>
              <a:gd name="connsiteX129" fmla="*/ 70187 w 421826"/>
              <a:gd name="connsiteY129" fmla="*/ 247595 h 412121"/>
              <a:gd name="connsiteX130" fmla="*/ 94843 w 421826"/>
              <a:gd name="connsiteY130" fmla="*/ 233273 h 412121"/>
              <a:gd name="connsiteX131" fmla="*/ 99383 w 421826"/>
              <a:gd name="connsiteY131" fmla="*/ 230171 h 412121"/>
              <a:gd name="connsiteX132" fmla="*/ 351496 w 421826"/>
              <a:gd name="connsiteY132" fmla="*/ 215992 h 412121"/>
              <a:gd name="connsiteX133" fmla="*/ 346535 w 421826"/>
              <a:gd name="connsiteY133" fmla="*/ 223775 h 412121"/>
              <a:gd name="connsiteX134" fmla="*/ 349289 w 421826"/>
              <a:gd name="connsiteY134" fmla="*/ 228890 h 412121"/>
              <a:gd name="connsiteX135" fmla="*/ 354414 w 421826"/>
              <a:gd name="connsiteY135" fmla="*/ 231655 h 412121"/>
              <a:gd name="connsiteX136" fmla="*/ 362223 w 421826"/>
              <a:gd name="connsiteY136" fmla="*/ 226733 h 412121"/>
              <a:gd name="connsiteX137" fmla="*/ 360753 w 421826"/>
              <a:gd name="connsiteY137" fmla="*/ 217439 h 412121"/>
              <a:gd name="connsiteX138" fmla="*/ 351496 w 421826"/>
              <a:gd name="connsiteY138" fmla="*/ 215992 h 412121"/>
              <a:gd name="connsiteX139" fmla="*/ 354140 w 421826"/>
              <a:gd name="connsiteY139" fmla="*/ 189583 h 412121"/>
              <a:gd name="connsiteX140" fmla="*/ 347854 w 421826"/>
              <a:gd name="connsiteY140" fmla="*/ 193395 h 412121"/>
              <a:gd name="connsiteX141" fmla="*/ 346535 w 421826"/>
              <a:gd name="connsiteY141" fmla="*/ 197134 h 412121"/>
              <a:gd name="connsiteX142" fmla="*/ 356442 w 421826"/>
              <a:gd name="connsiteY142" fmla="*/ 205922 h 412121"/>
              <a:gd name="connsiteX143" fmla="*/ 357943 w 421826"/>
              <a:gd name="connsiteY143" fmla="*/ 205219 h 412121"/>
              <a:gd name="connsiteX144" fmla="*/ 361187 w 421826"/>
              <a:gd name="connsiteY144" fmla="*/ 192410 h 412121"/>
              <a:gd name="connsiteX145" fmla="*/ 354140 w 421826"/>
              <a:gd name="connsiteY145" fmla="*/ 189583 h 412121"/>
              <a:gd name="connsiteX146" fmla="*/ 263913 w 421826"/>
              <a:gd name="connsiteY146" fmla="*/ 179412 h 412121"/>
              <a:gd name="connsiteX147" fmla="*/ 270623 w 421826"/>
              <a:gd name="connsiteY147" fmla="*/ 247097 h 412121"/>
              <a:gd name="connsiteX148" fmla="*/ 271365 w 421826"/>
              <a:gd name="connsiteY148" fmla="*/ 256151 h 412121"/>
              <a:gd name="connsiteX149" fmla="*/ 273152 w 421826"/>
              <a:gd name="connsiteY149" fmla="*/ 275076 h 412121"/>
              <a:gd name="connsiteX150" fmla="*/ 252979 w 421826"/>
              <a:gd name="connsiteY150" fmla="*/ 274868 h 412121"/>
              <a:gd name="connsiteX151" fmla="*/ 252979 w 421826"/>
              <a:gd name="connsiteY151" fmla="*/ 223041 h 412121"/>
              <a:gd name="connsiteX152" fmla="*/ 246852 w 421826"/>
              <a:gd name="connsiteY152" fmla="*/ 202543 h 412121"/>
              <a:gd name="connsiteX153" fmla="*/ 229004 w 421826"/>
              <a:gd name="connsiteY153" fmla="*/ 210151 h 412121"/>
              <a:gd name="connsiteX154" fmla="*/ 231974 w 421826"/>
              <a:gd name="connsiteY154" fmla="*/ 179418 h 412121"/>
              <a:gd name="connsiteX155" fmla="*/ 353723 w 421826"/>
              <a:gd name="connsiteY155" fmla="*/ 163970 h 412121"/>
              <a:gd name="connsiteX156" fmla="*/ 346535 w 421826"/>
              <a:gd name="connsiteY156" fmla="*/ 172870 h 412121"/>
              <a:gd name="connsiteX157" fmla="*/ 347854 w 421826"/>
              <a:gd name="connsiteY157" fmla="*/ 176048 h 412121"/>
              <a:gd name="connsiteX158" fmla="*/ 357968 w 421826"/>
              <a:gd name="connsiteY158" fmla="*/ 179446 h 412121"/>
              <a:gd name="connsiteX159" fmla="*/ 353723 w 421826"/>
              <a:gd name="connsiteY159" fmla="*/ 163970 h 412121"/>
              <a:gd name="connsiteX160" fmla="*/ 246897 w 421826"/>
              <a:gd name="connsiteY160" fmla="*/ 130166 h 412121"/>
              <a:gd name="connsiteX161" fmla="*/ 254753 w 421826"/>
              <a:gd name="connsiteY161" fmla="*/ 130166 h 412121"/>
              <a:gd name="connsiteX162" fmla="*/ 259151 w 421826"/>
              <a:gd name="connsiteY162" fmla="*/ 130182 h 412121"/>
              <a:gd name="connsiteX163" fmla="*/ 262654 w 421826"/>
              <a:gd name="connsiteY163" fmla="*/ 167193 h 412121"/>
              <a:gd name="connsiteX164" fmla="*/ 233179 w 421826"/>
              <a:gd name="connsiteY164" fmla="*/ 167088 h 412121"/>
              <a:gd name="connsiteX165" fmla="*/ 236758 w 421826"/>
              <a:gd name="connsiteY165" fmla="*/ 130240 h 412121"/>
              <a:gd name="connsiteX166" fmla="*/ 338565 w 421826"/>
              <a:gd name="connsiteY166" fmla="*/ 128674 h 412121"/>
              <a:gd name="connsiteX167" fmla="*/ 370487 w 421826"/>
              <a:gd name="connsiteY167" fmla="*/ 128825 h 412121"/>
              <a:gd name="connsiteX168" fmla="*/ 371707 w 421826"/>
              <a:gd name="connsiteY168" fmla="*/ 146019 h 412121"/>
              <a:gd name="connsiteX169" fmla="*/ 373048 w 421826"/>
              <a:gd name="connsiteY169" fmla="*/ 154793 h 412121"/>
              <a:gd name="connsiteX170" fmla="*/ 384684 w 421826"/>
              <a:gd name="connsiteY170" fmla="*/ 275034 h 412121"/>
              <a:gd name="connsiteX171" fmla="*/ 324411 w 421826"/>
              <a:gd name="connsiteY171" fmla="*/ 275036 h 412121"/>
              <a:gd name="connsiteX172" fmla="*/ 327854 w 421826"/>
              <a:gd name="connsiteY172" fmla="*/ 238160 h 412121"/>
              <a:gd name="connsiteX173" fmla="*/ 335071 w 421826"/>
              <a:gd name="connsiteY173" fmla="*/ 164862 h 412121"/>
              <a:gd name="connsiteX174" fmla="*/ 338565 w 421826"/>
              <a:gd name="connsiteY174" fmla="*/ 128674 h 412121"/>
              <a:gd name="connsiteX175" fmla="*/ 243914 w 421826"/>
              <a:gd name="connsiteY175" fmla="*/ 107951 h 412121"/>
              <a:gd name="connsiteX176" fmla="*/ 269586 w 421826"/>
              <a:gd name="connsiteY176" fmla="*/ 108100 h 412121"/>
              <a:gd name="connsiteX177" fmla="*/ 273611 w 421826"/>
              <a:gd name="connsiteY177" fmla="*/ 115740 h 412121"/>
              <a:gd name="connsiteX178" fmla="*/ 226461 w 421826"/>
              <a:gd name="connsiteY178" fmla="*/ 116223 h 412121"/>
              <a:gd name="connsiteX179" fmla="*/ 222457 w 421826"/>
              <a:gd name="connsiteY179" fmla="*/ 108690 h 412121"/>
              <a:gd name="connsiteX180" fmla="*/ 243914 w 421826"/>
              <a:gd name="connsiteY180" fmla="*/ 107951 h 412121"/>
              <a:gd name="connsiteX181" fmla="*/ 343487 w 421826"/>
              <a:gd name="connsiteY181" fmla="*/ 79436 h 412121"/>
              <a:gd name="connsiteX182" fmla="*/ 365580 w 421826"/>
              <a:gd name="connsiteY182" fmla="*/ 79471 h 412121"/>
              <a:gd name="connsiteX183" fmla="*/ 368920 w 421826"/>
              <a:gd name="connsiteY183" fmla="*/ 116434 h 412121"/>
              <a:gd name="connsiteX184" fmla="*/ 340131 w 421826"/>
              <a:gd name="connsiteY184" fmla="*/ 116556 h 412121"/>
              <a:gd name="connsiteX185" fmla="*/ 343487 w 421826"/>
              <a:gd name="connsiteY185" fmla="*/ 79436 h 412121"/>
              <a:gd name="connsiteX186" fmla="*/ 351069 w 421826"/>
              <a:gd name="connsiteY186" fmla="*/ 57279 h 412121"/>
              <a:gd name="connsiteX187" fmla="*/ 377002 w 421826"/>
              <a:gd name="connsiteY187" fmla="*/ 57368 h 412121"/>
              <a:gd name="connsiteX188" fmla="*/ 380077 w 421826"/>
              <a:gd name="connsiteY188" fmla="*/ 65034 h 412121"/>
              <a:gd name="connsiteX189" fmla="*/ 332170 w 421826"/>
              <a:gd name="connsiteY189" fmla="*/ 65384 h 412121"/>
              <a:gd name="connsiteX190" fmla="*/ 329223 w 421826"/>
              <a:gd name="connsiteY190" fmla="*/ 57698 h 412121"/>
              <a:gd name="connsiteX191" fmla="*/ 351069 w 421826"/>
              <a:gd name="connsiteY191" fmla="*/ 57279 h 412121"/>
              <a:gd name="connsiteX192" fmla="*/ 307342 w 421826"/>
              <a:gd name="connsiteY192" fmla="*/ 126 h 412121"/>
              <a:gd name="connsiteX193" fmla="*/ 342801 w 421826"/>
              <a:gd name="connsiteY193" fmla="*/ 11619 h 412121"/>
              <a:gd name="connsiteX194" fmla="*/ 347358 w 421826"/>
              <a:gd name="connsiteY194" fmla="*/ 14900 h 412121"/>
              <a:gd name="connsiteX195" fmla="*/ 351656 w 421826"/>
              <a:gd name="connsiteY195" fmla="*/ 18436 h 412121"/>
              <a:gd name="connsiteX196" fmla="*/ 362129 w 421826"/>
              <a:gd name="connsiteY196" fmla="*/ 31458 h 412121"/>
              <a:gd name="connsiteX197" fmla="*/ 365133 w 421826"/>
              <a:gd name="connsiteY197" fmla="*/ 36143 h 412121"/>
              <a:gd name="connsiteX198" fmla="*/ 339821 w 421826"/>
              <a:gd name="connsiteY198" fmla="*/ 26927 h 412121"/>
              <a:gd name="connsiteX199" fmla="*/ 328037 w 421826"/>
              <a:gd name="connsiteY199" fmla="*/ 20235 h 412121"/>
              <a:gd name="connsiteX200" fmla="*/ 246495 w 421826"/>
              <a:gd name="connsiteY200" fmla="*/ 39405 h 412121"/>
              <a:gd name="connsiteX201" fmla="*/ 238262 w 421826"/>
              <a:gd name="connsiteY201" fmla="*/ 42924 h 412121"/>
              <a:gd name="connsiteX202" fmla="*/ 229884 w 421826"/>
              <a:gd name="connsiteY202" fmla="*/ 46038 h 412121"/>
              <a:gd name="connsiteX203" fmla="*/ 213572 w 421826"/>
              <a:gd name="connsiteY203" fmla="*/ 49686 h 412121"/>
              <a:gd name="connsiteX204" fmla="*/ 167917 w 421826"/>
              <a:gd name="connsiteY204" fmla="*/ 40506 h 412121"/>
              <a:gd name="connsiteX205" fmla="*/ 156269 w 421826"/>
              <a:gd name="connsiteY205" fmla="*/ 33217 h 412121"/>
              <a:gd name="connsiteX206" fmla="*/ 140302 w 421826"/>
              <a:gd name="connsiteY206" fmla="*/ 34493 h 412121"/>
              <a:gd name="connsiteX207" fmla="*/ 121551 w 421826"/>
              <a:gd name="connsiteY207" fmla="*/ 53577 h 412121"/>
              <a:gd name="connsiteX208" fmla="*/ 120387 w 421826"/>
              <a:gd name="connsiteY208" fmla="*/ 55964 h 412121"/>
              <a:gd name="connsiteX209" fmla="*/ 106873 w 421826"/>
              <a:gd name="connsiteY209" fmla="*/ 57942 h 412121"/>
              <a:gd name="connsiteX210" fmla="*/ 111345 w 421826"/>
              <a:gd name="connsiteY210" fmla="*/ 37882 h 412121"/>
              <a:gd name="connsiteX211" fmla="*/ 115135 w 421826"/>
              <a:gd name="connsiteY211" fmla="*/ 33387 h 412121"/>
              <a:gd name="connsiteX212" fmla="*/ 119827 w 421826"/>
              <a:gd name="connsiteY212" fmla="*/ 29102 h 412121"/>
              <a:gd name="connsiteX213" fmla="*/ 131807 w 421826"/>
              <a:gd name="connsiteY213" fmla="*/ 22607 h 412121"/>
              <a:gd name="connsiteX214" fmla="*/ 163318 w 421826"/>
              <a:gd name="connsiteY214" fmla="*/ 20211 h 412121"/>
              <a:gd name="connsiteX215" fmla="*/ 169650 w 421826"/>
              <a:gd name="connsiteY215" fmla="*/ 23689 h 412121"/>
              <a:gd name="connsiteX216" fmla="*/ 189600 w 421826"/>
              <a:gd name="connsiteY216" fmla="*/ 34524 h 412121"/>
              <a:gd name="connsiteX217" fmla="*/ 225838 w 421826"/>
              <a:gd name="connsiteY217" fmla="*/ 31647 h 412121"/>
              <a:gd name="connsiteX218" fmla="*/ 272875 w 421826"/>
              <a:gd name="connsiteY218" fmla="*/ 6545 h 412121"/>
              <a:gd name="connsiteX219" fmla="*/ 280663 w 421826"/>
              <a:gd name="connsiteY219" fmla="*/ 3813 h 412121"/>
              <a:gd name="connsiteX220" fmla="*/ 307342 w 421826"/>
              <a:gd name="connsiteY220" fmla="*/ 126 h 41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421826" h="412121">
                <a:moveTo>
                  <a:pt x="263568" y="387228"/>
                </a:moveTo>
                <a:cubicBezTo>
                  <a:pt x="259981" y="386975"/>
                  <a:pt x="259022" y="386205"/>
                  <a:pt x="254869" y="387618"/>
                </a:cubicBezTo>
                <a:cubicBezTo>
                  <a:pt x="253893" y="388934"/>
                  <a:pt x="252851" y="389961"/>
                  <a:pt x="251501" y="391057"/>
                </a:cubicBezTo>
                <a:cubicBezTo>
                  <a:pt x="251414" y="394116"/>
                  <a:pt x="250416" y="396665"/>
                  <a:pt x="252455" y="399572"/>
                </a:cubicBezTo>
                <a:cubicBezTo>
                  <a:pt x="253637" y="401255"/>
                  <a:pt x="256195" y="403182"/>
                  <a:pt x="259473" y="403128"/>
                </a:cubicBezTo>
                <a:cubicBezTo>
                  <a:pt x="268896" y="402971"/>
                  <a:pt x="267144" y="393533"/>
                  <a:pt x="266988" y="390829"/>
                </a:cubicBezTo>
                <a:close/>
                <a:moveTo>
                  <a:pt x="386539" y="386893"/>
                </a:moveTo>
                <a:cubicBezTo>
                  <a:pt x="381949" y="385465"/>
                  <a:pt x="377501" y="388336"/>
                  <a:pt x="376154" y="391789"/>
                </a:cubicBezTo>
                <a:cubicBezTo>
                  <a:pt x="372146" y="402072"/>
                  <a:pt x="387847" y="408151"/>
                  <a:pt x="391768" y="397576"/>
                </a:cubicBezTo>
                <a:cubicBezTo>
                  <a:pt x="393562" y="392739"/>
                  <a:pt x="389882" y="387933"/>
                  <a:pt x="386539" y="386893"/>
                </a:cubicBezTo>
                <a:close/>
                <a:moveTo>
                  <a:pt x="320077" y="386754"/>
                </a:moveTo>
                <a:cubicBezTo>
                  <a:pt x="315936" y="387470"/>
                  <a:pt x="312295" y="390894"/>
                  <a:pt x="313366" y="396457"/>
                </a:cubicBezTo>
                <a:cubicBezTo>
                  <a:pt x="315333" y="406658"/>
                  <a:pt x="331738" y="404350"/>
                  <a:pt x="329790" y="393299"/>
                </a:cubicBezTo>
                <a:cubicBezTo>
                  <a:pt x="328861" y="388030"/>
                  <a:pt x="324219" y="386038"/>
                  <a:pt x="320077" y="386754"/>
                </a:cubicBezTo>
                <a:close/>
                <a:moveTo>
                  <a:pt x="288247" y="386718"/>
                </a:moveTo>
                <a:cubicBezTo>
                  <a:pt x="281633" y="388492"/>
                  <a:pt x="278951" y="399437"/>
                  <a:pt x="287494" y="402595"/>
                </a:cubicBezTo>
                <a:cubicBezTo>
                  <a:pt x="292066" y="404286"/>
                  <a:pt x="294332" y="401991"/>
                  <a:pt x="296849" y="400331"/>
                </a:cubicBezTo>
                <a:lnTo>
                  <a:pt x="298253" y="398500"/>
                </a:lnTo>
                <a:cubicBezTo>
                  <a:pt x="298335" y="393814"/>
                  <a:pt x="299070" y="395189"/>
                  <a:pt x="297586" y="390225"/>
                </a:cubicBezTo>
                <a:lnTo>
                  <a:pt x="296963" y="389417"/>
                </a:lnTo>
                <a:cubicBezTo>
                  <a:pt x="295593" y="388550"/>
                  <a:pt x="297122" y="389532"/>
                  <a:pt x="295901" y="388630"/>
                </a:cubicBezTo>
                <a:cubicBezTo>
                  <a:pt x="293093" y="386555"/>
                  <a:pt x="290451" y="386127"/>
                  <a:pt x="288247" y="386718"/>
                </a:cubicBezTo>
                <a:close/>
                <a:moveTo>
                  <a:pt x="351028" y="386698"/>
                </a:moveTo>
                <a:cubicBezTo>
                  <a:pt x="346979" y="387578"/>
                  <a:pt x="343679" y="391700"/>
                  <a:pt x="344534" y="396457"/>
                </a:cubicBezTo>
                <a:cubicBezTo>
                  <a:pt x="346347" y="406549"/>
                  <a:pt x="363078" y="404578"/>
                  <a:pt x="360886" y="393127"/>
                </a:cubicBezTo>
                <a:cubicBezTo>
                  <a:pt x="360125" y="389149"/>
                  <a:pt x="355838" y="385653"/>
                  <a:pt x="351028" y="386698"/>
                </a:cubicBezTo>
                <a:close/>
                <a:moveTo>
                  <a:pt x="82170" y="357335"/>
                </a:moveTo>
                <a:lnTo>
                  <a:pt x="83721" y="360306"/>
                </a:lnTo>
                <a:cubicBezTo>
                  <a:pt x="84264" y="361716"/>
                  <a:pt x="84486" y="363633"/>
                  <a:pt x="83346" y="366328"/>
                </a:cubicBezTo>
                <a:cubicBezTo>
                  <a:pt x="80873" y="372178"/>
                  <a:pt x="72679" y="385452"/>
                  <a:pt x="71850" y="389902"/>
                </a:cubicBezTo>
                <a:cubicBezTo>
                  <a:pt x="71026" y="390292"/>
                  <a:pt x="71322" y="389875"/>
                  <a:pt x="70505" y="390917"/>
                </a:cubicBezTo>
                <a:cubicBezTo>
                  <a:pt x="66637" y="392134"/>
                  <a:pt x="66343" y="392719"/>
                  <a:pt x="61999" y="391190"/>
                </a:cubicBezTo>
                <a:lnTo>
                  <a:pt x="60863" y="390383"/>
                </a:lnTo>
                <a:lnTo>
                  <a:pt x="60863" y="390383"/>
                </a:lnTo>
                <a:lnTo>
                  <a:pt x="62000" y="391191"/>
                </a:lnTo>
                <a:cubicBezTo>
                  <a:pt x="66344" y="392720"/>
                  <a:pt x="66638" y="392135"/>
                  <a:pt x="70506" y="390918"/>
                </a:cubicBezTo>
                <a:cubicBezTo>
                  <a:pt x="71323" y="389876"/>
                  <a:pt x="71027" y="390293"/>
                  <a:pt x="71851" y="389903"/>
                </a:cubicBezTo>
                <a:cubicBezTo>
                  <a:pt x="72680" y="385453"/>
                  <a:pt x="80874" y="372179"/>
                  <a:pt x="83347" y="366329"/>
                </a:cubicBezTo>
                <a:cubicBezTo>
                  <a:pt x="85626" y="360939"/>
                  <a:pt x="82459" y="358659"/>
                  <a:pt x="82171" y="357335"/>
                </a:cubicBezTo>
                <a:close/>
                <a:moveTo>
                  <a:pt x="41898" y="338278"/>
                </a:moveTo>
                <a:lnTo>
                  <a:pt x="100633" y="338278"/>
                </a:lnTo>
                <a:lnTo>
                  <a:pt x="100185" y="408763"/>
                </a:lnTo>
                <a:lnTo>
                  <a:pt x="41953" y="408707"/>
                </a:lnTo>
                <a:close/>
                <a:moveTo>
                  <a:pt x="117412" y="338277"/>
                </a:moveTo>
                <a:lnTo>
                  <a:pt x="175588" y="338277"/>
                </a:lnTo>
                <a:cubicBezTo>
                  <a:pt x="175588" y="360699"/>
                  <a:pt x="175979" y="386728"/>
                  <a:pt x="175545" y="408708"/>
                </a:cubicBezTo>
                <a:lnTo>
                  <a:pt x="117301" y="408763"/>
                </a:lnTo>
                <a:close/>
                <a:moveTo>
                  <a:pt x="282622" y="320845"/>
                </a:moveTo>
                <a:lnTo>
                  <a:pt x="300267" y="320855"/>
                </a:lnTo>
                <a:lnTo>
                  <a:pt x="300329" y="362902"/>
                </a:lnTo>
                <a:lnTo>
                  <a:pt x="282619" y="362781"/>
                </a:lnTo>
                <a:close/>
                <a:moveTo>
                  <a:pt x="392625" y="320706"/>
                </a:moveTo>
                <a:lnTo>
                  <a:pt x="392625" y="362893"/>
                </a:lnTo>
                <a:lnTo>
                  <a:pt x="376134" y="362893"/>
                </a:lnTo>
                <a:lnTo>
                  <a:pt x="376045" y="320721"/>
                </a:lnTo>
                <a:close/>
                <a:moveTo>
                  <a:pt x="345061" y="320706"/>
                </a:moveTo>
                <a:lnTo>
                  <a:pt x="362533" y="320710"/>
                </a:lnTo>
                <a:lnTo>
                  <a:pt x="362454" y="362893"/>
                </a:lnTo>
                <a:lnTo>
                  <a:pt x="344968" y="362893"/>
                </a:lnTo>
                <a:close/>
                <a:moveTo>
                  <a:pt x="255020" y="320706"/>
                </a:moveTo>
                <a:lnTo>
                  <a:pt x="262274" y="320706"/>
                </a:lnTo>
                <a:lnTo>
                  <a:pt x="269003" y="320739"/>
                </a:lnTo>
                <a:lnTo>
                  <a:pt x="269004" y="362893"/>
                </a:lnTo>
                <a:lnTo>
                  <a:pt x="255020" y="362893"/>
                </a:lnTo>
                <a:close/>
                <a:moveTo>
                  <a:pt x="313694" y="320654"/>
                </a:moveTo>
                <a:lnTo>
                  <a:pt x="331096" y="320809"/>
                </a:lnTo>
                <a:cubicBezTo>
                  <a:pt x="332076" y="323994"/>
                  <a:pt x="331497" y="356364"/>
                  <a:pt x="331497" y="362916"/>
                </a:cubicBezTo>
                <a:lnTo>
                  <a:pt x="313689" y="362952"/>
                </a:lnTo>
                <a:lnTo>
                  <a:pt x="313741" y="348614"/>
                </a:lnTo>
                <a:lnTo>
                  <a:pt x="313741" y="339689"/>
                </a:lnTo>
                <a:close/>
                <a:moveTo>
                  <a:pt x="253341" y="305636"/>
                </a:moveTo>
                <a:cubicBezTo>
                  <a:pt x="237127" y="305595"/>
                  <a:pt x="239916" y="308906"/>
                  <a:pt x="239916" y="337160"/>
                </a:cubicBezTo>
                <a:cubicBezTo>
                  <a:pt x="239916" y="380064"/>
                  <a:pt x="236655" y="377997"/>
                  <a:pt x="258376" y="377997"/>
                </a:cubicBezTo>
                <a:lnTo>
                  <a:pt x="392625" y="377997"/>
                </a:lnTo>
                <a:cubicBezTo>
                  <a:pt x="405972" y="378001"/>
                  <a:pt x="399938" y="377370"/>
                  <a:pt x="405650" y="376135"/>
                </a:cubicBezTo>
                <a:lnTo>
                  <a:pt x="406971" y="373789"/>
                </a:lnTo>
                <a:cubicBezTo>
                  <a:pt x="408420" y="366136"/>
                  <a:pt x="407993" y="325009"/>
                  <a:pt x="407748" y="314758"/>
                </a:cubicBezTo>
                <a:cubicBezTo>
                  <a:pt x="407472" y="303092"/>
                  <a:pt x="397270" y="305636"/>
                  <a:pt x="387032" y="305636"/>
                </a:cubicBezTo>
                <a:close/>
                <a:moveTo>
                  <a:pt x="112349" y="222784"/>
                </a:moveTo>
                <a:lnTo>
                  <a:pt x="112333" y="231431"/>
                </a:lnTo>
                <a:lnTo>
                  <a:pt x="112319" y="238708"/>
                </a:lnTo>
                <a:lnTo>
                  <a:pt x="112333" y="248212"/>
                </a:lnTo>
                <a:lnTo>
                  <a:pt x="112319" y="255490"/>
                </a:lnTo>
                <a:lnTo>
                  <a:pt x="112333" y="264994"/>
                </a:lnTo>
                <a:lnTo>
                  <a:pt x="112319" y="272273"/>
                </a:lnTo>
                <a:lnTo>
                  <a:pt x="112333" y="281777"/>
                </a:lnTo>
                <a:cubicBezTo>
                  <a:pt x="112794" y="288074"/>
                  <a:pt x="115575" y="289309"/>
                  <a:pt x="121362" y="290393"/>
                </a:cubicBezTo>
                <a:lnTo>
                  <a:pt x="137548" y="281633"/>
                </a:lnTo>
                <a:cubicBezTo>
                  <a:pt x="137944" y="280724"/>
                  <a:pt x="161081" y="267548"/>
                  <a:pt x="161968" y="267397"/>
                </a:cubicBezTo>
                <a:lnTo>
                  <a:pt x="170751" y="261833"/>
                </a:lnTo>
                <a:cubicBezTo>
                  <a:pt x="173791" y="260196"/>
                  <a:pt x="176357" y="258408"/>
                  <a:pt x="179342" y="257012"/>
                </a:cubicBezTo>
                <a:lnTo>
                  <a:pt x="223060" y="231377"/>
                </a:lnTo>
                <a:cubicBezTo>
                  <a:pt x="225611" y="229964"/>
                  <a:pt x="227806" y="228627"/>
                  <a:pt x="230493" y="227045"/>
                </a:cubicBezTo>
                <a:cubicBezTo>
                  <a:pt x="232949" y="225596"/>
                  <a:pt x="235305" y="223912"/>
                  <a:pt x="237908" y="222930"/>
                </a:cubicBezTo>
                <a:lnTo>
                  <a:pt x="238038" y="283423"/>
                </a:lnTo>
                <a:cubicBezTo>
                  <a:pt x="239631" y="287536"/>
                  <a:pt x="240730" y="289578"/>
                  <a:pt x="246629" y="290170"/>
                </a:cubicBezTo>
                <a:lnTo>
                  <a:pt x="255020" y="290170"/>
                </a:lnTo>
                <a:lnTo>
                  <a:pt x="263410" y="290170"/>
                </a:lnTo>
                <a:lnTo>
                  <a:pt x="271801" y="290170"/>
                </a:lnTo>
                <a:lnTo>
                  <a:pt x="280191" y="290170"/>
                </a:lnTo>
                <a:lnTo>
                  <a:pt x="288582" y="290170"/>
                </a:lnTo>
                <a:lnTo>
                  <a:pt x="296972" y="290170"/>
                </a:lnTo>
                <a:lnTo>
                  <a:pt x="305363" y="290170"/>
                </a:lnTo>
                <a:lnTo>
                  <a:pt x="313754" y="290170"/>
                </a:lnTo>
                <a:lnTo>
                  <a:pt x="322144" y="290170"/>
                </a:lnTo>
                <a:lnTo>
                  <a:pt x="330535" y="290170"/>
                </a:lnTo>
                <a:lnTo>
                  <a:pt x="338926" y="290170"/>
                </a:lnTo>
                <a:lnTo>
                  <a:pt x="347317" y="290170"/>
                </a:lnTo>
                <a:lnTo>
                  <a:pt x="355707" y="290170"/>
                </a:lnTo>
                <a:lnTo>
                  <a:pt x="364098" y="290170"/>
                </a:lnTo>
                <a:lnTo>
                  <a:pt x="372488" y="290170"/>
                </a:lnTo>
                <a:lnTo>
                  <a:pt x="380878" y="290170"/>
                </a:lnTo>
                <a:lnTo>
                  <a:pt x="389269" y="290170"/>
                </a:lnTo>
                <a:lnTo>
                  <a:pt x="397661" y="290170"/>
                </a:lnTo>
                <a:lnTo>
                  <a:pt x="406050" y="290170"/>
                </a:lnTo>
                <a:lnTo>
                  <a:pt x="414441" y="290170"/>
                </a:lnTo>
                <a:lnTo>
                  <a:pt x="421826" y="290127"/>
                </a:lnTo>
                <a:lnTo>
                  <a:pt x="421825" y="412121"/>
                </a:lnTo>
                <a:lnTo>
                  <a:pt x="190692" y="412121"/>
                </a:lnTo>
                <a:cubicBezTo>
                  <a:pt x="190692" y="400949"/>
                  <a:pt x="191766" y="332545"/>
                  <a:pt x="189925" y="327873"/>
                </a:cubicBezTo>
                <a:cubicBezTo>
                  <a:pt x="187612" y="322002"/>
                  <a:pt x="180235" y="323175"/>
                  <a:pt x="173351" y="323175"/>
                </a:cubicBezTo>
                <a:lnTo>
                  <a:pt x="45254" y="323175"/>
                </a:lnTo>
                <a:cubicBezTo>
                  <a:pt x="38092" y="323175"/>
                  <a:pt x="30471" y="321871"/>
                  <a:pt x="27744" y="327509"/>
                </a:cubicBezTo>
                <a:cubicBezTo>
                  <a:pt x="25755" y="331621"/>
                  <a:pt x="26794" y="401770"/>
                  <a:pt x="26794" y="412121"/>
                </a:cubicBezTo>
                <a:lnTo>
                  <a:pt x="0" y="412114"/>
                </a:lnTo>
                <a:lnTo>
                  <a:pt x="79" y="288492"/>
                </a:lnTo>
                <a:cubicBezTo>
                  <a:pt x="1242" y="287353"/>
                  <a:pt x="50786" y="257756"/>
                  <a:pt x="53679" y="257402"/>
                </a:cubicBezTo>
                <a:cubicBezTo>
                  <a:pt x="54428" y="256553"/>
                  <a:pt x="54293" y="256614"/>
                  <a:pt x="55582" y="255750"/>
                </a:cubicBezTo>
                <a:cubicBezTo>
                  <a:pt x="55853" y="255569"/>
                  <a:pt x="57056" y="254863"/>
                  <a:pt x="57693" y="254484"/>
                </a:cubicBezTo>
                <a:cubicBezTo>
                  <a:pt x="60909" y="252567"/>
                  <a:pt x="67194" y="248470"/>
                  <a:pt x="70187" y="247595"/>
                </a:cubicBezTo>
                <a:cubicBezTo>
                  <a:pt x="71243" y="246461"/>
                  <a:pt x="93296" y="233473"/>
                  <a:pt x="94843" y="233273"/>
                </a:cubicBezTo>
                <a:cubicBezTo>
                  <a:pt x="96059" y="231910"/>
                  <a:pt x="97625" y="231213"/>
                  <a:pt x="99383" y="230171"/>
                </a:cubicBezTo>
                <a:close/>
                <a:moveTo>
                  <a:pt x="351496" y="215992"/>
                </a:moveTo>
                <a:cubicBezTo>
                  <a:pt x="348064" y="217760"/>
                  <a:pt x="347771" y="219607"/>
                  <a:pt x="346535" y="223775"/>
                </a:cubicBezTo>
                <a:cubicBezTo>
                  <a:pt x="347604" y="225205"/>
                  <a:pt x="348094" y="227680"/>
                  <a:pt x="349289" y="228890"/>
                </a:cubicBezTo>
                <a:cubicBezTo>
                  <a:pt x="350565" y="230181"/>
                  <a:pt x="352896" y="230506"/>
                  <a:pt x="354414" y="231655"/>
                </a:cubicBezTo>
                <a:cubicBezTo>
                  <a:pt x="358634" y="230403"/>
                  <a:pt x="360485" y="230204"/>
                  <a:pt x="362223" y="226733"/>
                </a:cubicBezTo>
                <a:cubicBezTo>
                  <a:pt x="363851" y="223481"/>
                  <a:pt x="362751" y="219409"/>
                  <a:pt x="360753" y="217439"/>
                </a:cubicBezTo>
                <a:cubicBezTo>
                  <a:pt x="358841" y="215551"/>
                  <a:pt x="354720" y="214330"/>
                  <a:pt x="351496" y="215992"/>
                </a:cubicBezTo>
                <a:close/>
                <a:moveTo>
                  <a:pt x="354140" y="189583"/>
                </a:moveTo>
                <a:cubicBezTo>
                  <a:pt x="350304" y="190009"/>
                  <a:pt x="350067" y="191733"/>
                  <a:pt x="347854" y="193395"/>
                </a:cubicBezTo>
                <a:lnTo>
                  <a:pt x="346535" y="197134"/>
                </a:lnTo>
                <a:cubicBezTo>
                  <a:pt x="348768" y="203989"/>
                  <a:pt x="349093" y="204679"/>
                  <a:pt x="356442" y="205922"/>
                </a:cubicBezTo>
                <a:lnTo>
                  <a:pt x="357943" y="205219"/>
                </a:lnTo>
                <a:cubicBezTo>
                  <a:pt x="357952" y="205209"/>
                  <a:pt x="367240" y="199577"/>
                  <a:pt x="361187" y="192410"/>
                </a:cubicBezTo>
                <a:cubicBezTo>
                  <a:pt x="359798" y="190764"/>
                  <a:pt x="357326" y="189231"/>
                  <a:pt x="354140" y="189583"/>
                </a:cubicBezTo>
                <a:close/>
                <a:moveTo>
                  <a:pt x="263913" y="179412"/>
                </a:moveTo>
                <a:lnTo>
                  <a:pt x="270623" y="247097"/>
                </a:lnTo>
                <a:lnTo>
                  <a:pt x="271365" y="256151"/>
                </a:lnTo>
                <a:lnTo>
                  <a:pt x="273152" y="275076"/>
                </a:lnTo>
                <a:lnTo>
                  <a:pt x="252979" y="274868"/>
                </a:lnTo>
                <a:cubicBezTo>
                  <a:pt x="252677" y="257713"/>
                  <a:pt x="252979" y="240237"/>
                  <a:pt x="252979" y="223041"/>
                </a:cubicBezTo>
                <a:cubicBezTo>
                  <a:pt x="252979" y="215261"/>
                  <a:pt x="254787" y="204016"/>
                  <a:pt x="246852" y="202543"/>
                </a:cubicBezTo>
                <a:cubicBezTo>
                  <a:pt x="240687" y="201398"/>
                  <a:pt x="234632" y="208611"/>
                  <a:pt x="229004" y="210151"/>
                </a:cubicBezTo>
                <a:lnTo>
                  <a:pt x="231974" y="179418"/>
                </a:lnTo>
                <a:close/>
                <a:moveTo>
                  <a:pt x="353723" y="163970"/>
                </a:moveTo>
                <a:cubicBezTo>
                  <a:pt x="348325" y="164803"/>
                  <a:pt x="347962" y="167918"/>
                  <a:pt x="346535" y="172870"/>
                </a:cubicBezTo>
                <a:cubicBezTo>
                  <a:pt x="347577" y="174069"/>
                  <a:pt x="347396" y="174389"/>
                  <a:pt x="347854" y="176048"/>
                </a:cubicBezTo>
                <a:cubicBezTo>
                  <a:pt x="349318" y="177124"/>
                  <a:pt x="352146" y="181596"/>
                  <a:pt x="357968" y="179446"/>
                </a:cubicBezTo>
                <a:cubicBezTo>
                  <a:pt x="366903" y="176148"/>
                  <a:pt x="363087" y="162525"/>
                  <a:pt x="353723" y="163970"/>
                </a:cubicBezTo>
                <a:close/>
                <a:moveTo>
                  <a:pt x="246897" y="130166"/>
                </a:moveTo>
                <a:lnTo>
                  <a:pt x="254753" y="130166"/>
                </a:lnTo>
                <a:lnTo>
                  <a:pt x="259151" y="130182"/>
                </a:lnTo>
                <a:lnTo>
                  <a:pt x="262654" y="167193"/>
                </a:lnTo>
                <a:lnTo>
                  <a:pt x="233179" y="167088"/>
                </a:lnTo>
                <a:lnTo>
                  <a:pt x="236758" y="130240"/>
                </a:lnTo>
                <a:close/>
                <a:moveTo>
                  <a:pt x="338565" y="128674"/>
                </a:moveTo>
                <a:lnTo>
                  <a:pt x="370487" y="128825"/>
                </a:lnTo>
                <a:cubicBezTo>
                  <a:pt x="370905" y="132757"/>
                  <a:pt x="372341" y="142667"/>
                  <a:pt x="371707" y="146019"/>
                </a:cubicBezTo>
                <a:cubicBezTo>
                  <a:pt x="372884" y="147746"/>
                  <a:pt x="372798" y="152194"/>
                  <a:pt x="373048" y="154793"/>
                </a:cubicBezTo>
                <a:lnTo>
                  <a:pt x="384684" y="275034"/>
                </a:lnTo>
                <a:lnTo>
                  <a:pt x="324411" y="275036"/>
                </a:lnTo>
                <a:cubicBezTo>
                  <a:pt x="324669" y="263662"/>
                  <a:pt x="326846" y="249682"/>
                  <a:pt x="327854" y="238160"/>
                </a:cubicBezTo>
                <a:lnTo>
                  <a:pt x="335071" y="164862"/>
                </a:lnTo>
                <a:cubicBezTo>
                  <a:pt x="336221" y="152918"/>
                  <a:pt x="336925" y="140399"/>
                  <a:pt x="338565" y="128674"/>
                </a:cubicBezTo>
                <a:close/>
                <a:moveTo>
                  <a:pt x="243914" y="107951"/>
                </a:moveTo>
                <a:cubicBezTo>
                  <a:pt x="254511" y="107952"/>
                  <a:pt x="265809" y="108101"/>
                  <a:pt x="269586" y="108100"/>
                </a:cubicBezTo>
                <a:cubicBezTo>
                  <a:pt x="277685" y="108098"/>
                  <a:pt x="276904" y="114364"/>
                  <a:pt x="273611" y="115740"/>
                </a:cubicBezTo>
                <a:cubicBezTo>
                  <a:pt x="271459" y="116640"/>
                  <a:pt x="234061" y="116231"/>
                  <a:pt x="226461" y="116223"/>
                </a:cubicBezTo>
                <a:cubicBezTo>
                  <a:pt x="218015" y="116214"/>
                  <a:pt x="219970" y="110214"/>
                  <a:pt x="222457" y="108690"/>
                </a:cubicBezTo>
                <a:cubicBezTo>
                  <a:pt x="223425" y="108097"/>
                  <a:pt x="233318" y="107950"/>
                  <a:pt x="243914" y="107951"/>
                </a:cubicBezTo>
                <a:close/>
                <a:moveTo>
                  <a:pt x="343487" y="79436"/>
                </a:moveTo>
                <a:lnTo>
                  <a:pt x="365580" y="79471"/>
                </a:lnTo>
                <a:cubicBezTo>
                  <a:pt x="366292" y="84678"/>
                  <a:pt x="369534" y="113007"/>
                  <a:pt x="368920" y="116434"/>
                </a:cubicBezTo>
                <a:lnTo>
                  <a:pt x="340131" y="116556"/>
                </a:lnTo>
                <a:cubicBezTo>
                  <a:pt x="339673" y="113678"/>
                  <a:pt x="342678" y="83115"/>
                  <a:pt x="343487" y="79436"/>
                </a:cubicBezTo>
                <a:close/>
                <a:moveTo>
                  <a:pt x="351069" y="57279"/>
                </a:moveTo>
                <a:cubicBezTo>
                  <a:pt x="361994" y="57257"/>
                  <a:pt x="373600" y="57320"/>
                  <a:pt x="377002" y="57368"/>
                </a:cubicBezTo>
                <a:cubicBezTo>
                  <a:pt x="384514" y="57472"/>
                  <a:pt x="383076" y="63872"/>
                  <a:pt x="380077" y="65034"/>
                </a:cubicBezTo>
                <a:cubicBezTo>
                  <a:pt x="378375" y="65692"/>
                  <a:pt x="339206" y="65496"/>
                  <a:pt x="332170" y="65384"/>
                </a:cubicBezTo>
                <a:cubicBezTo>
                  <a:pt x="325352" y="65276"/>
                  <a:pt x="325873" y="59139"/>
                  <a:pt x="329223" y="57698"/>
                </a:cubicBezTo>
                <a:cubicBezTo>
                  <a:pt x="329901" y="57407"/>
                  <a:pt x="340144" y="57301"/>
                  <a:pt x="351069" y="57279"/>
                </a:cubicBezTo>
                <a:close/>
                <a:moveTo>
                  <a:pt x="307342" y="126"/>
                </a:moveTo>
                <a:cubicBezTo>
                  <a:pt x="320305" y="1059"/>
                  <a:pt x="332777" y="4604"/>
                  <a:pt x="342801" y="11619"/>
                </a:cubicBezTo>
                <a:cubicBezTo>
                  <a:pt x="344353" y="12705"/>
                  <a:pt x="345850" y="13802"/>
                  <a:pt x="347358" y="14900"/>
                </a:cubicBezTo>
                <a:cubicBezTo>
                  <a:pt x="348912" y="16032"/>
                  <a:pt x="350121" y="17254"/>
                  <a:pt x="351656" y="18436"/>
                </a:cubicBezTo>
                <a:cubicBezTo>
                  <a:pt x="357219" y="22718"/>
                  <a:pt x="358833" y="26157"/>
                  <a:pt x="362129" y="31458"/>
                </a:cubicBezTo>
                <a:cubicBezTo>
                  <a:pt x="363177" y="33145"/>
                  <a:pt x="364440" y="34624"/>
                  <a:pt x="365133" y="36143"/>
                </a:cubicBezTo>
                <a:cubicBezTo>
                  <a:pt x="338305" y="36295"/>
                  <a:pt x="354692" y="37541"/>
                  <a:pt x="339821" y="26927"/>
                </a:cubicBezTo>
                <a:cubicBezTo>
                  <a:pt x="335937" y="24155"/>
                  <a:pt x="332661" y="22312"/>
                  <a:pt x="328037" y="20235"/>
                </a:cubicBezTo>
                <a:cubicBezTo>
                  <a:pt x="297003" y="6294"/>
                  <a:pt x="271195" y="22769"/>
                  <a:pt x="246495" y="39405"/>
                </a:cubicBezTo>
                <a:cubicBezTo>
                  <a:pt x="243671" y="40564"/>
                  <a:pt x="241102" y="41746"/>
                  <a:pt x="238262" y="42924"/>
                </a:cubicBezTo>
                <a:cubicBezTo>
                  <a:pt x="236063" y="43834"/>
                  <a:pt x="231203" y="45285"/>
                  <a:pt x="229884" y="46038"/>
                </a:cubicBezTo>
                <a:cubicBezTo>
                  <a:pt x="224328" y="47107"/>
                  <a:pt x="219796" y="48890"/>
                  <a:pt x="213572" y="49686"/>
                </a:cubicBezTo>
                <a:cubicBezTo>
                  <a:pt x="195267" y="52030"/>
                  <a:pt x="182560" y="50062"/>
                  <a:pt x="167917" y="40506"/>
                </a:cubicBezTo>
                <a:cubicBezTo>
                  <a:pt x="163698" y="37754"/>
                  <a:pt x="162256" y="34459"/>
                  <a:pt x="156269" y="33217"/>
                </a:cubicBezTo>
                <a:cubicBezTo>
                  <a:pt x="150305" y="31981"/>
                  <a:pt x="145799" y="32432"/>
                  <a:pt x="140302" y="34493"/>
                </a:cubicBezTo>
                <a:cubicBezTo>
                  <a:pt x="133406" y="37076"/>
                  <a:pt x="120739" y="44908"/>
                  <a:pt x="121551" y="53577"/>
                </a:cubicBezTo>
                <a:lnTo>
                  <a:pt x="120387" y="55964"/>
                </a:lnTo>
                <a:cubicBezTo>
                  <a:pt x="117119" y="63780"/>
                  <a:pt x="108684" y="62279"/>
                  <a:pt x="106873" y="57942"/>
                </a:cubicBezTo>
                <a:cubicBezTo>
                  <a:pt x="104013" y="51100"/>
                  <a:pt x="109533" y="43107"/>
                  <a:pt x="111345" y="37882"/>
                </a:cubicBezTo>
                <a:cubicBezTo>
                  <a:pt x="112274" y="37631"/>
                  <a:pt x="113424" y="35389"/>
                  <a:pt x="115135" y="33387"/>
                </a:cubicBezTo>
                <a:cubicBezTo>
                  <a:pt x="116861" y="31366"/>
                  <a:pt x="117479" y="30928"/>
                  <a:pt x="119827" y="29102"/>
                </a:cubicBezTo>
                <a:cubicBezTo>
                  <a:pt x="123894" y="25942"/>
                  <a:pt x="125980" y="24461"/>
                  <a:pt x="131807" y="22607"/>
                </a:cubicBezTo>
                <a:cubicBezTo>
                  <a:pt x="143320" y="18943"/>
                  <a:pt x="151029" y="18185"/>
                  <a:pt x="163318" y="20211"/>
                </a:cubicBezTo>
                <a:cubicBezTo>
                  <a:pt x="164737" y="21167"/>
                  <a:pt x="167675" y="22293"/>
                  <a:pt x="169650" y="23689"/>
                </a:cubicBezTo>
                <a:cubicBezTo>
                  <a:pt x="175461" y="27800"/>
                  <a:pt x="180207" y="32308"/>
                  <a:pt x="189600" y="34524"/>
                </a:cubicBezTo>
                <a:cubicBezTo>
                  <a:pt x="200173" y="37020"/>
                  <a:pt x="216529" y="34746"/>
                  <a:pt x="225838" y="31647"/>
                </a:cubicBezTo>
                <a:cubicBezTo>
                  <a:pt x="249716" y="23697"/>
                  <a:pt x="251060" y="15721"/>
                  <a:pt x="272875" y="6545"/>
                </a:cubicBezTo>
                <a:cubicBezTo>
                  <a:pt x="275120" y="5599"/>
                  <a:pt x="278429" y="4911"/>
                  <a:pt x="280663" y="3813"/>
                </a:cubicBezTo>
                <a:cubicBezTo>
                  <a:pt x="289879" y="2135"/>
                  <a:pt x="296940" y="-623"/>
                  <a:pt x="307342" y="12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>
              <a:spcBef>
                <a:spcPts val="600"/>
              </a:spcBef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32" name="Прямоугольник 231">
            <a:extLst>
              <a:ext uri="{FF2B5EF4-FFF2-40B4-BE49-F238E27FC236}">
                <a16:creationId xmlns:a16="http://schemas.microsoft.com/office/drawing/2014/main" xmlns="" id="{925DEA47-2FD3-772A-A47C-FC2618FFB4C2}"/>
              </a:ext>
            </a:extLst>
          </p:cNvPr>
          <p:cNvSpPr/>
          <p:nvPr/>
        </p:nvSpPr>
        <p:spPr>
          <a:xfrm>
            <a:off x="1239662" y="920321"/>
            <a:ext cx="2887710" cy="369330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ru-RU" b="1" dirty="0">
                <a:solidFill>
                  <a:srgbClr val="006FBA"/>
                </a:solidFill>
              </a:rPr>
              <a:t>ОПЫТНОЕ ПРОИЗВОДСТВО</a:t>
            </a:r>
          </a:p>
        </p:txBody>
      </p:sp>
      <p:sp>
        <p:nvSpPr>
          <p:cNvPr id="233" name="Знак ''плюс'' 232">
            <a:extLst>
              <a:ext uri="{FF2B5EF4-FFF2-40B4-BE49-F238E27FC236}">
                <a16:creationId xmlns:a16="http://schemas.microsoft.com/office/drawing/2014/main" xmlns="" id="{03402EE3-3BB9-0D33-A4F6-CA9FFFC391D4}"/>
              </a:ext>
            </a:extLst>
          </p:cNvPr>
          <p:cNvSpPr/>
          <p:nvPr/>
        </p:nvSpPr>
        <p:spPr>
          <a:xfrm>
            <a:off x="3291613" y="2005839"/>
            <a:ext cx="376408" cy="376408"/>
          </a:xfrm>
          <a:prstGeom prst="mathPlus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spcBef>
                <a:spcPts val="600"/>
              </a:spcBef>
            </a:pPr>
            <a:endParaRPr lang="ru-RU" sz="1200" dirty="0">
              <a:solidFill>
                <a:schemeClr val="tx1"/>
              </a:solidFill>
            </a:endParaRPr>
          </a:p>
        </p:txBody>
      </p:sp>
      <p:grpSp>
        <p:nvGrpSpPr>
          <p:cNvPr id="235" name="Группа 234">
            <a:extLst>
              <a:ext uri="{FF2B5EF4-FFF2-40B4-BE49-F238E27FC236}">
                <a16:creationId xmlns:a16="http://schemas.microsoft.com/office/drawing/2014/main" xmlns="" id="{60D5D463-43C2-B8D5-7B6B-409ACFFB0770}"/>
              </a:ext>
            </a:extLst>
          </p:cNvPr>
          <p:cNvGrpSpPr/>
          <p:nvPr/>
        </p:nvGrpSpPr>
        <p:grpSpPr>
          <a:xfrm>
            <a:off x="4169245" y="1993489"/>
            <a:ext cx="1734735" cy="401112"/>
            <a:chOff x="3736458" y="1988171"/>
            <a:chExt cx="1734734" cy="401112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xmlns="" id="{3A2BEDE9-B5A5-154B-FA8D-6662248B2043}"/>
                </a:ext>
              </a:extLst>
            </p:cNvPr>
            <p:cNvSpPr txBox="1"/>
            <p:nvPr/>
          </p:nvSpPr>
          <p:spPr>
            <a:xfrm>
              <a:off x="4209399" y="2081004"/>
              <a:ext cx="1261793" cy="215444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>
              <a:defPPr>
                <a:defRPr lang="ru-RU"/>
              </a:defPPr>
              <a:lvl1pPr>
                <a:lnSpc>
                  <a:spcPct val="80000"/>
                </a:lnSpc>
                <a:spcBef>
                  <a:spcPct val="0"/>
                </a:spcBef>
                <a:buNone/>
                <a:defRPr sz="1000" b="0" cap="all" baseline="0">
                  <a:solidFill>
                    <a:srgbClr val="00B0F0"/>
                  </a:solidFill>
                  <a:latin typeface="+mj-lt"/>
                  <a:ea typeface="+mj-ea"/>
                </a:defRPr>
              </a:lvl1pPr>
            </a:lstStyle>
            <a:p>
              <a:r>
                <a:rPr lang="ru-RU" dirty="0"/>
                <a:t>Совместные РИД</a:t>
              </a:r>
            </a:p>
          </p:txBody>
        </p:sp>
        <p:sp>
          <p:nvSpPr>
            <p:cNvPr id="237" name="Рисунок 1190">
              <a:extLst>
                <a:ext uri="{FF2B5EF4-FFF2-40B4-BE49-F238E27FC236}">
                  <a16:creationId xmlns:a16="http://schemas.microsoft.com/office/drawing/2014/main" xmlns="" id="{B7701FC3-B7F8-1E77-DDE1-2297DE1AA78F}"/>
                </a:ext>
              </a:extLst>
            </p:cNvPr>
            <p:cNvSpPr/>
            <p:nvPr/>
          </p:nvSpPr>
          <p:spPr>
            <a:xfrm>
              <a:off x="3736458" y="1988171"/>
              <a:ext cx="478056" cy="401112"/>
            </a:xfrm>
            <a:custGeom>
              <a:avLst/>
              <a:gdLst>
                <a:gd name="connsiteX0" fmla="*/ 594839 w 726462"/>
                <a:gd name="connsiteY0" fmla="*/ 367834 h 609538"/>
                <a:gd name="connsiteX1" fmla="*/ 594839 w 726462"/>
                <a:gd name="connsiteY1" fmla="*/ 170937 h 609538"/>
                <a:gd name="connsiteX2" fmla="*/ 617253 w 726462"/>
                <a:gd name="connsiteY2" fmla="*/ 138883 h 609538"/>
                <a:gd name="connsiteX3" fmla="*/ 617253 w 726462"/>
                <a:gd name="connsiteY3" fmla="*/ 127710 h 609538"/>
                <a:gd name="connsiteX4" fmla="*/ 583071 w 726462"/>
                <a:gd name="connsiteY4" fmla="*/ 93527 h 609538"/>
                <a:gd name="connsiteX5" fmla="*/ 561183 w 726462"/>
                <a:gd name="connsiteY5" fmla="*/ 93527 h 609538"/>
                <a:gd name="connsiteX6" fmla="*/ 561183 w 726462"/>
                <a:gd name="connsiteY6" fmla="*/ 52522 h 609538"/>
                <a:gd name="connsiteX7" fmla="*/ 508387 w 726462"/>
                <a:gd name="connsiteY7" fmla="*/ -274 h 609538"/>
                <a:gd name="connsiteX8" fmla="*/ 328225 w 726462"/>
                <a:gd name="connsiteY8" fmla="*/ -274 h 609538"/>
                <a:gd name="connsiteX9" fmla="*/ 275452 w 726462"/>
                <a:gd name="connsiteY9" fmla="*/ 52522 h 609538"/>
                <a:gd name="connsiteX10" fmla="*/ 275452 w 726462"/>
                <a:gd name="connsiteY10" fmla="*/ 93527 h 609538"/>
                <a:gd name="connsiteX11" fmla="*/ 248092 w 726462"/>
                <a:gd name="connsiteY11" fmla="*/ 93527 h 609538"/>
                <a:gd name="connsiteX12" fmla="*/ 220755 w 726462"/>
                <a:gd name="connsiteY12" fmla="*/ 120887 h 609538"/>
                <a:gd name="connsiteX13" fmla="*/ 220755 w 726462"/>
                <a:gd name="connsiteY13" fmla="*/ 152117 h 609538"/>
                <a:gd name="connsiteX14" fmla="*/ 236415 w 726462"/>
                <a:gd name="connsiteY14" fmla="*/ 176798 h 609538"/>
                <a:gd name="connsiteX15" fmla="*/ 236415 w 726462"/>
                <a:gd name="connsiteY15" fmla="*/ 304507 h 609538"/>
                <a:gd name="connsiteX16" fmla="*/ 207087 w 726462"/>
                <a:gd name="connsiteY16" fmla="*/ 304507 h 609538"/>
                <a:gd name="connsiteX17" fmla="*/ 207098 w 726462"/>
                <a:gd name="connsiteY17" fmla="*/ 82950 h 609538"/>
                <a:gd name="connsiteX18" fmla="*/ 222656 w 726462"/>
                <a:gd name="connsiteY18" fmla="*/ 58314 h 609538"/>
                <a:gd name="connsiteX19" fmla="*/ 222656 w 726462"/>
                <a:gd name="connsiteY19" fmla="*/ 27086 h 609538"/>
                <a:gd name="connsiteX20" fmla="*/ 195319 w 726462"/>
                <a:gd name="connsiteY20" fmla="*/ -273 h 609538"/>
                <a:gd name="connsiteX21" fmla="*/ 117177 w 726462"/>
                <a:gd name="connsiteY21" fmla="*/ -273 h 609538"/>
                <a:gd name="connsiteX22" fmla="*/ 89818 w 726462"/>
                <a:gd name="connsiteY22" fmla="*/ 27086 h 609538"/>
                <a:gd name="connsiteX23" fmla="*/ 89818 w 726462"/>
                <a:gd name="connsiteY23" fmla="*/ 58315 h 609538"/>
                <a:gd name="connsiteX24" fmla="*/ 105501 w 726462"/>
                <a:gd name="connsiteY24" fmla="*/ 82996 h 609538"/>
                <a:gd name="connsiteX25" fmla="*/ 105501 w 726462"/>
                <a:gd name="connsiteY25" fmla="*/ 304507 h 609538"/>
                <a:gd name="connsiteX26" fmla="*/ 91672 w 726462"/>
                <a:gd name="connsiteY26" fmla="*/ 304507 h 609538"/>
                <a:gd name="connsiteX27" fmla="*/ 58589 w 726462"/>
                <a:gd name="connsiteY27" fmla="*/ 281063 h 609538"/>
                <a:gd name="connsiteX28" fmla="*/ 46821 w 726462"/>
                <a:gd name="connsiteY28" fmla="*/ 281063 h 609538"/>
                <a:gd name="connsiteX29" fmla="*/ 46821 w 726462"/>
                <a:gd name="connsiteY29" fmla="*/ 234150 h 609538"/>
                <a:gd name="connsiteX30" fmla="*/ 70265 w 726462"/>
                <a:gd name="connsiteY30" fmla="*/ 210705 h 609538"/>
                <a:gd name="connsiteX31" fmla="*/ 70265 w 726462"/>
                <a:gd name="connsiteY31" fmla="*/ 187261 h 609538"/>
                <a:gd name="connsiteX32" fmla="*/ 46821 w 726462"/>
                <a:gd name="connsiteY32" fmla="*/ 163793 h 609538"/>
                <a:gd name="connsiteX33" fmla="*/ 23468 w 726462"/>
                <a:gd name="connsiteY33" fmla="*/ 163793 h 609538"/>
                <a:gd name="connsiteX34" fmla="*/ 0 w 726462"/>
                <a:gd name="connsiteY34" fmla="*/ 187261 h 609538"/>
                <a:gd name="connsiteX35" fmla="*/ 0 w 726462"/>
                <a:gd name="connsiteY35" fmla="*/ 210705 h 609538"/>
                <a:gd name="connsiteX36" fmla="*/ 23468 w 726462"/>
                <a:gd name="connsiteY36" fmla="*/ 234150 h 609538"/>
                <a:gd name="connsiteX37" fmla="*/ 23468 w 726462"/>
                <a:gd name="connsiteY37" fmla="*/ 517500 h 609538"/>
                <a:gd name="connsiteX38" fmla="*/ 0 w 726462"/>
                <a:gd name="connsiteY38" fmla="*/ 550698 h 609538"/>
                <a:gd name="connsiteX39" fmla="*/ 0 w 726462"/>
                <a:gd name="connsiteY39" fmla="*/ 574143 h 609538"/>
                <a:gd name="connsiteX40" fmla="*/ 35144 w 726462"/>
                <a:gd name="connsiteY40" fmla="*/ 609264 h 609538"/>
                <a:gd name="connsiteX41" fmla="*/ 351669 w 726462"/>
                <a:gd name="connsiteY41" fmla="*/ 609264 h 609538"/>
                <a:gd name="connsiteX42" fmla="*/ 363369 w 726462"/>
                <a:gd name="connsiteY42" fmla="*/ 597588 h 609538"/>
                <a:gd name="connsiteX43" fmla="*/ 351669 w 726462"/>
                <a:gd name="connsiteY43" fmla="*/ 585819 h 609538"/>
                <a:gd name="connsiteX44" fmla="*/ 35144 w 726462"/>
                <a:gd name="connsiteY44" fmla="*/ 585819 h 609538"/>
                <a:gd name="connsiteX45" fmla="*/ 23468 w 726462"/>
                <a:gd name="connsiteY45" fmla="*/ 574143 h 609538"/>
                <a:gd name="connsiteX46" fmla="*/ 23468 w 726462"/>
                <a:gd name="connsiteY46" fmla="*/ 550698 h 609538"/>
                <a:gd name="connsiteX47" fmla="*/ 35144 w 726462"/>
                <a:gd name="connsiteY47" fmla="*/ 538930 h 609538"/>
                <a:gd name="connsiteX48" fmla="*/ 381342 w 726462"/>
                <a:gd name="connsiteY48" fmla="*/ 538930 h 609538"/>
                <a:gd name="connsiteX49" fmla="*/ 378755 w 726462"/>
                <a:gd name="connsiteY49" fmla="*/ 542549 h 609538"/>
                <a:gd name="connsiteX50" fmla="*/ 414586 w 726462"/>
                <a:gd name="connsiteY50" fmla="*/ 607802 h 609538"/>
                <a:gd name="connsiteX51" fmla="*/ 684313 w 726462"/>
                <a:gd name="connsiteY51" fmla="*/ 607802 h 609538"/>
                <a:gd name="connsiteX52" fmla="*/ 719881 w 726462"/>
                <a:gd name="connsiteY52" fmla="*/ 542298 h 609538"/>
                <a:gd name="connsiteX53" fmla="*/ 195318 w 726462"/>
                <a:gd name="connsiteY53" fmla="*/ 23194 h 609538"/>
                <a:gd name="connsiteX54" fmla="*/ 199302 w 726462"/>
                <a:gd name="connsiteY54" fmla="*/ 27088 h 609538"/>
                <a:gd name="connsiteX55" fmla="*/ 199302 w 726462"/>
                <a:gd name="connsiteY55" fmla="*/ 58317 h 609538"/>
                <a:gd name="connsiteX56" fmla="*/ 195318 w 726462"/>
                <a:gd name="connsiteY56" fmla="*/ 62212 h 609538"/>
                <a:gd name="connsiteX57" fmla="*/ 117177 w 726462"/>
                <a:gd name="connsiteY57" fmla="*/ 62212 h 609538"/>
                <a:gd name="connsiteX58" fmla="*/ 113285 w 726462"/>
                <a:gd name="connsiteY58" fmla="*/ 58317 h 609538"/>
                <a:gd name="connsiteX59" fmla="*/ 113285 w 726462"/>
                <a:gd name="connsiteY59" fmla="*/ 27088 h 609538"/>
                <a:gd name="connsiteX60" fmla="*/ 116960 w 726462"/>
                <a:gd name="connsiteY60" fmla="*/ 23194 h 609538"/>
                <a:gd name="connsiteX61" fmla="*/ 508387 w 726462"/>
                <a:gd name="connsiteY61" fmla="*/ 23194 h 609538"/>
                <a:gd name="connsiteX62" fmla="*/ 537716 w 726462"/>
                <a:gd name="connsiteY62" fmla="*/ 52523 h 609538"/>
                <a:gd name="connsiteX63" fmla="*/ 537716 w 726462"/>
                <a:gd name="connsiteY63" fmla="*/ 93527 h 609538"/>
                <a:gd name="connsiteX64" fmla="*/ 515736 w 726462"/>
                <a:gd name="connsiteY64" fmla="*/ 93527 h 609538"/>
                <a:gd name="connsiteX65" fmla="*/ 481554 w 726462"/>
                <a:gd name="connsiteY65" fmla="*/ 127710 h 609538"/>
                <a:gd name="connsiteX66" fmla="*/ 481554 w 726462"/>
                <a:gd name="connsiteY66" fmla="*/ 138883 h 609538"/>
                <a:gd name="connsiteX67" fmla="*/ 504060 w 726462"/>
                <a:gd name="connsiteY67" fmla="*/ 170959 h 609538"/>
                <a:gd name="connsiteX68" fmla="*/ 504060 w 726462"/>
                <a:gd name="connsiteY68" fmla="*/ 367835 h 609538"/>
                <a:gd name="connsiteX69" fmla="*/ 398170 w 726462"/>
                <a:gd name="connsiteY69" fmla="*/ 515462 h 609538"/>
                <a:gd name="connsiteX70" fmla="*/ 46821 w 726462"/>
                <a:gd name="connsiteY70" fmla="*/ 515462 h 609538"/>
                <a:gd name="connsiteX71" fmla="*/ 46821 w 726462"/>
                <a:gd name="connsiteY71" fmla="*/ 351396 h 609538"/>
                <a:gd name="connsiteX72" fmla="*/ 58589 w 726462"/>
                <a:gd name="connsiteY72" fmla="*/ 351396 h 609538"/>
                <a:gd name="connsiteX73" fmla="*/ 91695 w 726462"/>
                <a:gd name="connsiteY73" fmla="*/ 327951 h 609538"/>
                <a:gd name="connsiteX74" fmla="*/ 105501 w 726462"/>
                <a:gd name="connsiteY74" fmla="*/ 327951 h 609538"/>
                <a:gd name="connsiteX75" fmla="*/ 105501 w 726462"/>
                <a:gd name="connsiteY75" fmla="*/ 441992 h 609538"/>
                <a:gd name="connsiteX76" fmla="*/ 156282 w 726462"/>
                <a:gd name="connsiteY76" fmla="*/ 492110 h 609538"/>
                <a:gd name="connsiteX77" fmla="*/ 207087 w 726462"/>
                <a:gd name="connsiteY77" fmla="*/ 441992 h 609538"/>
                <a:gd name="connsiteX78" fmla="*/ 207087 w 726462"/>
                <a:gd name="connsiteY78" fmla="*/ 327951 h 609538"/>
                <a:gd name="connsiteX79" fmla="*/ 236415 w 726462"/>
                <a:gd name="connsiteY79" fmla="*/ 327951 h 609538"/>
                <a:gd name="connsiteX80" fmla="*/ 236415 w 726462"/>
                <a:gd name="connsiteY80" fmla="*/ 441992 h 609538"/>
                <a:gd name="connsiteX81" fmla="*/ 287220 w 726462"/>
                <a:gd name="connsiteY81" fmla="*/ 492110 h 609538"/>
                <a:gd name="connsiteX82" fmla="*/ 338001 w 726462"/>
                <a:gd name="connsiteY82" fmla="*/ 441992 h 609538"/>
                <a:gd name="connsiteX83" fmla="*/ 338001 w 726462"/>
                <a:gd name="connsiteY83" fmla="*/ 327951 h 609538"/>
                <a:gd name="connsiteX84" fmla="*/ 367261 w 726462"/>
                <a:gd name="connsiteY84" fmla="*/ 327951 h 609538"/>
                <a:gd name="connsiteX85" fmla="*/ 367261 w 726462"/>
                <a:gd name="connsiteY85" fmla="*/ 441992 h 609538"/>
                <a:gd name="connsiteX86" fmla="*/ 382051 w 726462"/>
                <a:gd name="connsiteY86" fmla="*/ 477480 h 609538"/>
                <a:gd name="connsiteX87" fmla="*/ 398673 w 726462"/>
                <a:gd name="connsiteY87" fmla="*/ 477304 h 609538"/>
                <a:gd name="connsiteX88" fmla="*/ 398582 w 726462"/>
                <a:gd name="connsiteY88" fmla="*/ 460773 h 609538"/>
                <a:gd name="connsiteX89" fmla="*/ 390706 w 726462"/>
                <a:gd name="connsiteY89" fmla="*/ 441999 h 609538"/>
                <a:gd name="connsiteX90" fmla="*/ 390706 w 726462"/>
                <a:gd name="connsiteY90" fmla="*/ 327958 h 609538"/>
                <a:gd name="connsiteX91" fmla="*/ 445402 w 726462"/>
                <a:gd name="connsiteY91" fmla="*/ 327958 h 609538"/>
                <a:gd name="connsiteX92" fmla="*/ 445402 w 726462"/>
                <a:gd name="connsiteY92" fmla="*/ 386548 h 609538"/>
                <a:gd name="connsiteX93" fmla="*/ 457170 w 726462"/>
                <a:gd name="connsiteY93" fmla="*/ 398315 h 609538"/>
                <a:gd name="connsiteX94" fmla="*/ 468847 w 726462"/>
                <a:gd name="connsiteY94" fmla="*/ 386548 h 609538"/>
                <a:gd name="connsiteX95" fmla="*/ 468847 w 726462"/>
                <a:gd name="connsiteY95" fmla="*/ 327958 h 609538"/>
                <a:gd name="connsiteX96" fmla="*/ 480615 w 726462"/>
                <a:gd name="connsiteY96" fmla="*/ 316282 h 609538"/>
                <a:gd name="connsiteX97" fmla="*/ 468847 w 726462"/>
                <a:gd name="connsiteY97" fmla="*/ 304513 h 609538"/>
                <a:gd name="connsiteX98" fmla="*/ 468847 w 726462"/>
                <a:gd name="connsiteY98" fmla="*/ 270606 h 609538"/>
                <a:gd name="connsiteX99" fmla="*/ 484507 w 726462"/>
                <a:gd name="connsiteY99" fmla="*/ 245925 h 609538"/>
                <a:gd name="connsiteX100" fmla="*/ 484507 w 726462"/>
                <a:gd name="connsiteY100" fmla="*/ 214605 h 609538"/>
                <a:gd name="connsiteX101" fmla="*/ 457170 w 726462"/>
                <a:gd name="connsiteY101" fmla="*/ 187267 h 609538"/>
                <a:gd name="connsiteX102" fmla="*/ 379028 w 726462"/>
                <a:gd name="connsiteY102" fmla="*/ 187267 h 609538"/>
                <a:gd name="connsiteX103" fmla="*/ 351668 w 726462"/>
                <a:gd name="connsiteY103" fmla="*/ 214605 h 609538"/>
                <a:gd name="connsiteX104" fmla="*/ 351668 w 726462"/>
                <a:gd name="connsiteY104" fmla="*/ 245925 h 609538"/>
                <a:gd name="connsiteX105" fmla="*/ 367260 w 726462"/>
                <a:gd name="connsiteY105" fmla="*/ 270583 h 609538"/>
                <a:gd name="connsiteX106" fmla="*/ 367260 w 726462"/>
                <a:gd name="connsiteY106" fmla="*/ 304513 h 609538"/>
                <a:gd name="connsiteX107" fmla="*/ 338000 w 726462"/>
                <a:gd name="connsiteY107" fmla="*/ 304513 h 609538"/>
                <a:gd name="connsiteX108" fmla="*/ 338000 w 726462"/>
                <a:gd name="connsiteY108" fmla="*/ 176759 h 609538"/>
                <a:gd name="connsiteX109" fmla="*/ 338023 w 726462"/>
                <a:gd name="connsiteY109" fmla="*/ 176759 h 609538"/>
                <a:gd name="connsiteX110" fmla="*/ 353569 w 726462"/>
                <a:gd name="connsiteY110" fmla="*/ 152123 h 609538"/>
                <a:gd name="connsiteX111" fmla="*/ 353569 w 726462"/>
                <a:gd name="connsiteY111" fmla="*/ 120895 h 609538"/>
                <a:gd name="connsiteX112" fmla="*/ 326232 w 726462"/>
                <a:gd name="connsiteY112" fmla="*/ 93535 h 609538"/>
                <a:gd name="connsiteX113" fmla="*/ 298895 w 726462"/>
                <a:gd name="connsiteY113" fmla="*/ 93535 h 609538"/>
                <a:gd name="connsiteX114" fmla="*/ 298895 w 726462"/>
                <a:gd name="connsiteY114" fmla="*/ 52530 h 609538"/>
                <a:gd name="connsiteX115" fmla="*/ 328224 w 726462"/>
                <a:gd name="connsiteY115" fmla="*/ 23201 h 609538"/>
                <a:gd name="connsiteX116" fmla="*/ 128945 w 726462"/>
                <a:gd name="connsiteY116" fmla="*/ 85652 h 609538"/>
                <a:gd name="connsiteX117" fmla="*/ 183619 w 726462"/>
                <a:gd name="connsiteY117" fmla="*/ 85652 h 609538"/>
                <a:gd name="connsiteX118" fmla="*/ 183619 w 726462"/>
                <a:gd name="connsiteY118" fmla="*/ 211118 h 609538"/>
                <a:gd name="connsiteX119" fmla="*/ 176270 w 726462"/>
                <a:gd name="connsiteY119" fmla="*/ 212448 h 609538"/>
                <a:gd name="connsiteX120" fmla="*/ 163128 w 726462"/>
                <a:gd name="connsiteY120" fmla="*/ 207068 h 609538"/>
                <a:gd name="connsiteX121" fmla="*/ 141149 w 726462"/>
                <a:gd name="connsiteY121" fmla="*/ 199283 h 609538"/>
                <a:gd name="connsiteX122" fmla="*/ 128945 w 726462"/>
                <a:gd name="connsiteY122" fmla="*/ 199900 h 609538"/>
                <a:gd name="connsiteX123" fmla="*/ 326233 w 726462"/>
                <a:gd name="connsiteY123" fmla="*/ 116995 h 609538"/>
                <a:gd name="connsiteX124" fmla="*/ 330126 w 726462"/>
                <a:gd name="connsiteY124" fmla="*/ 120889 h 609538"/>
                <a:gd name="connsiteX125" fmla="*/ 330126 w 726462"/>
                <a:gd name="connsiteY125" fmla="*/ 152119 h 609538"/>
                <a:gd name="connsiteX126" fmla="*/ 326233 w 726462"/>
                <a:gd name="connsiteY126" fmla="*/ 156013 h 609538"/>
                <a:gd name="connsiteX127" fmla="*/ 248092 w 726462"/>
                <a:gd name="connsiteY127" fmla="*/ 156013 h 609538"/>
                <a:gd name="connsiteX128" fmla="*/ 244200 w 726462"/>
                <a:gd name="connsiteY128" fmla="*/ 152119 h 609538"/>
                <a:gd name="connsiteX129" fmla="*/ 244200 w 726462"/>
                <a:gd name="connsiteY129" fmla="*/ 120889 h 609538"/>
                <a:gd name="connsiteX130" fmla="*/ 247680 w 726462"/>
                <a:gd name="connsiteY130" fmla="*/ 116995 h 609538"/>
                <a:gd name="connsiteX131" fmla="*/ 583071 w 726462"/>
                <a:gd name="connsiteY131" fmla="*/ 116995 h 609538"/>
                <a:gd name="connsiteX132" fmla="*/ 593786 w 726462"/>
                <a:gd name="connsiteY132" fmla="*/ 127710 h 609538"/>
                <a:gd name="connsiteX133" fmla="*/ 593786 w 726462"/>
                <a:gd name="connsiteY133" fmla="*/ 138883 h 609538"/>
                <a:gd name="connsiteX134" fmla="*/ 583071 w 726462"/>
                <a:gd name="connsiteY134" fmla="*/ 149598 h 609538"/>
                <a:gd name="connsiteX135" fmla="*/ 571898 w 726462"/>
                <a:gd name="connsiteY135" fmla="*/ 149598 h 609538"/>
                <a:gd name="connsiteX136" fmla="*/ 560130 w 726462"/>
                <a:gd name="connsiteY136" fmla="*/ 161366 h 609538"/>
                <a:gd name="connsiteX137" fmla="*/ 571395 w 726462"/>
                <a:gd name="connsiteY137" fmla="*/ 173020 h 609538"/>
                <a:gd name="connsiteX138" fmla="*/ 571395 w 726462"/>
                <a:gd name="connsiteY138" fmla="*/ 199028 h 609538"/>
                <a:gd name="connsiteX139" fmla="*/ 562649 w 726462"/>
                <a:gd name="connsiteY139" fmla="*/ 199028 h 609538"/>
                <a:gd name="connsiteX140" fmla="*/ 550972 w 726462"/>
                <a:gd name="connsiteY140" fmla="*/ 210705 h 609538"/>
                <a:gd name="connsiteX141" fmla="*/ 562649 w 726462"/>
                <a:gd name="connsiteY141" fmla="*/ 222474 h 609538"/>
                <a:gd name="connsiteX142" fmla="*/ 571395 w 726462"/>
                <a:gd name="connsiteY142" fmla="*/ 222474 h 609538"/>
                <a:gd name="connsiteX143" fmla="*/ 571395 w 726462"/>
                <a:gd name="connsiteY143" fmla="*/ 245918 h 609538"/>
                <a:gd name="connsiteX144" fmla="*/ 562649 w 726462"/>
                <a:gd name="connsiteY144" fmla="*/ 245918 h 609538"/>
                <a:gd name="connsiteX145" fmla="*/ 550972 w 726462"/>
                <a:gd name="connsiteY145" fmla="*/ 257594 h 609538"/>
                <a:gd name="connsiteX146" fmla="*/ 562649 w 726462"/>
                <a:gd name="connsiteY146" fmla="*/ 269363 h 609538"/>
                <a:gd name="connsiteX147" fmla="*/ 571395 w 726462"/>
                <a:gd name="connsiteY147" fmla="*/ 269363 h 609538"/>
                <a:gd name="connsiteX148" fmla="*/ 571395 w 726462"/>
                <a:gd name="connsiteY148" fmla="*/ 292830 h 609538"/>
                <a:gd name="connsiteX149" fmla="*/ 562649 w 726462"/>
                <a:gd name="connsiteY149" fmla="*/ 292830 h 609538"/>
                <a:gd name="connsiteX150" fmla="*/ 550972 w 726462"/>
                <a:gd name="connsiteY150" fmla="*/ 304507 h 609538"/>
                <a:gd name="connsiteX151" fmla="*/ 562649 w 726462"/>
                <a:gd name="connsiteY151" fmla="*/ 316275 h 609538"/>
                <a:gd name="connsiteX152" fmla="*/ 571395 w 726462"/>
                <a:gd name="connsiteY152" fmla="*/ 316275 h 609538"/>
                <a:gd name="connsiteX153" fmla="*/ 571395 w 726462"/>
                <a:gd name="connsiteY153" fmla="*/ 339627 h 609538"/>
                <a:gd name="connsiteX154" fmla="*/ 562649 w 726462"/>
                <a:gd name="connsiteY154" fmla="*/ 339627 h 609538"/>
                <a:gd name="connsiteX155" fmla="*/ 550972 w 726462"/>
                <a:gd name="connsiteY155" fmla="*/ 351396 h 609538"/>
                <a:gd name="connsiteX156" fmla="*/ 562649 w 726462"/>
                <a:gd name="connsiteY156" fmla="*/ 363096 h 609538"/>
                <a:gd name="connsiteX157" fmla="*/ 571395 w 726462"/>
                <a:gd name="connsiteY157" fmla="*/ 363096 h 609538"/>
                <a:gd name="connsiteX158" fmla="*/ 571395 w 726462"/>
                <a:gd name="connsiteY158" fmla="*/ 371566 h 609538"/>
                <a:gd name="connsiteX159" fmla="*/ 573547 w 726462"/>
                <a:gd name="connsiteY159" fmla="*/ 378390 h 609538"/>
                <a:gd name="connsiteX160" fmla="*/ 617551 w 726462"/>
                <a:gd name="connsiteY160" fmla="*/ 439748 h 609538"/>
                <a:gd name="connsiteX161" fmla="*/ 553559 w 726462"/>
                <a:gd name="connsiteY161" fmla="*/ 422279 h 609538"/>
                <a:gd name="connsiteX162" fmla="*/ 510631 w 726462"/>
                <a:gd name="connsiteY162" fmla="*/ 416396 h 609538"/>
                <a:gd name="connsiteX163" fmla="*/ 495772 w 726462"/>
                <a:gd name="connsiteY163" fmla="*/ 419553 h 609538"/>
                <a:gd name="connsiteX164" fmla="*/ 525261 w 726462"/>
                <a:gd name="connsiteY164" fmla="*/ 378388 h 609538"/>
                <a:gd name="connsiteX165" fmla="*/ 527505 w 726462"/>
                <a:gd name="connsiteY165" fmla="*/ 371564 h 609538"/>
                <a:gd name="connsiteX166" fmla="*/ 527505 w 726462"/>
                <a:gd name="connsiteY166" fmla="*/ 173017 h 609538"/>
                <a:gd name="connsiteX167" fmla="*/ 538677 w 726462"/>
                <a:gd name="connsiteY167" fmla="*/ 161364 h 609538"/>
                <a:gd name="connsiteX168" fmla="*/ 527001 w 726462"/>
                <a:gd name="connsiteY168" fmla="*/ 149596 h 609538"/>
                <a:gd name="connsiteX169" fmla="*/ 515737 w 726462"/>
                <a:gd name="connsiteY169" fmla="*/ 149596 h 609538"/>
                <a:gd name="connsiteX170" fmla="*/ 505022 w 726462"/>
                <a:gd name="connsiteY170" fmla="*/ 138881 h 609538"/>
                <a:gd name="connsiteX171" fmla="*/ 505022 w 726462"/>
                <a:gd name="connsiteY171" fmla="*/ 127708 h 609538"/>
                <a:gd name="connsiteX172" fmla="*/ 515187 w 726462"/>
                <a:gd name="connsiteY172" fmla="*/ 116993 h 609538"/>
                <a:gd name="connsiteX173" fmla="*/ 259768 w 726462"/>
                <a:gd name="connsiteY173" fmla="*/ 179453 h 609538"/>
                <a:gd name="connsiteX174" fmla="*/ 314557 w 726462"/>
                <a:gd name="connsiteY174" fmla="*/ 179453 h 609538"/>
                <a:gd name="connsiteX175" fmla="*/ 314557 w 726462"/>
                <a:gd name="connsiteY175" fmla="*/ 258007 h 609538"/>
                <a:gd name="connsiteX176" fmla="*/ 307207 w 726462"/>
                <a:gd name="connsiteY176" fmla="*/ 259334 h 609538"/>
                <a:gd name="connsiteX177" fmla="*/ 294042 w 726462"/>
                <a:gd name="connsiteY177" fmla="*/ 253976 h 609538"/>
                <a:gd name="connsiteX178" fmla="*/ 272063 w 726462"/>
                <a:gd name="connsiteY178" fmla="*/ 246170 h 609538"/>
                <a:gd name="connsiteX179" fmla="*/ 259768 w 726462"/>
                <a:gd name="connsiteY179" fmla="*/ 246810 h 609538"/>
                <a:gd name="connsiteX180" fmla="*/ 23468 w 726462"/>
                <a:gd name="connsiteY180" fmla="*/ 187261 h 609538"/>
                <a:gd name="connsiteX181" fmla="*/ 46821 w 726462"/>
                <a:gd name="connsiteY181" fmla="*/ 187261 h 609538"/>
                <a:gd name="connsiteX182" fmla="*/ 46821 w 726462"/>
                <a:gd name="connsiteY182" fmla="*/ 210705 h 609538"/>
                <a:gd name="connsiteX183" fmla="*/ 23468 w 726462"/>
                <a:gd name="connsiteY183" fmla="*/ 210705 h 609538"/>
                <a:gd name="connsiteX184" fmla="*/ 379029 w 726462"/>
                <a:gd name="connsiteY184" fmla="*/ 210705 h 609538"/>
                <a:gd name="connsiteX185" fmla="*/ 457170 w 726462"/>
                <a:gd name="connsiteY185" fmla="*/ 210705 h 609538"/>
                <a:gd name="connsiteX186" fmla="*/ 461063 w 726462"/>
                <a:gd name="connsiteY186" fmla="*/ 214595 h 609538"/>
                <a:gd name="connsiteX187" fmla="*/ 461063 w 726462"/>
                <a:gd name="connsiteY187" fmla="*/ 245916 h 609538"/>
                <a:gd name="connsiteX188" fmla="*/ 457170 w 726462"/>
                <a:gd name="connsiteY188" fmla="*/ 249806 h 609538"/>
                <a:gd name="connsiteX189" fmla="*/ 379029 w 726462"/>
                <a:gd name="connsiteY189" fmla="*/ 249806 h 609538"/>
                <a:gd name="connsiteX190" fmla="*/ 375137 w 726462"/>
                <a:gd name="connsiteY190" fmla="*/ 245916 h 609538"/>
                <a:gd name="connsiteX191" fmla="*/ 375137 w 726462"/>
                <a:gd name="connsiteY191" fmla="*/ 214595 h 609538"/>
                <a:gd name="connsiteX192" fmla="*/ 379029 w 726462"/>
                <a:gd name="connsiteY192" fmla="*/ 210705 h 609538"/>
                <a:gd name="connsiteX193" fmla="*/ 152299 w 726462"/>
                <a:gd name="connsiteY193" fmla="*/ 227922 h 609538"/>
                <a:gd name="connsiteX194" fmla="*/ 173500 w 726462"/>
                <a:gd name="connsiteY194" fmla="*/ 235707 h 609538"/>
                <a:gd name="connsiteX195" fmla="*/ 183619 w 726462"/>
                <a:gd name="connsiteY195" fmla="*/ 235351 h 609538"/>
                <a:gd name="connsiteX196" fmla="*/ 183619 w 726462"/>
                <a:gd name="connsiteY196" fmla="*/ 304495 h 609538"/>
                <a:gd name="connsiteX197" fmla="*/ 128945 w 726462"/>
                <a:gd name="connsiteY197" fmla="*/ 304495 h 609538"/>
                <a:gd name="connsiteX198" fmla="*/ 128945 w 726462"/>
                <a:gd name="connsiteY198" fmla="*/ 224201 h 609538"/>
                <a:gd name="connsiteX199" fmla="*/ 137440 w 726462"/>
                <a:gd name="connsiteY199" fmla="*/ 222487 h 609538"/>
                <a:gd name="connsiteX200" fmla="*/ 152299 w 726462"/>
                <a:gd name="connsiteY200" fmla="*/ 227913 h 609538"/>
                <a:gd name="connsiteX201" fmla="*/ 156305 w 726462"/>
                <a:gd name="connsiteY201" fmla="*/ 257617 h 609538"/>
                <a:gd name="connsiteX202" fmla="*/ 144537 w 726462"/>
                <a:gd name="connsiteY202" fmla="*/ 269385 h 609538"/>
                <a:gd name="connsiteX203" fmla="*/ 156305 w 726462"/>
                <a:gd name="connsiteY203" fmla="*/ 281063 h 609538"/>
                <a:gd name="connsiteX204" fmla="*/ 168005 w 726462"/>
                <a:gd name="connsiteY204" fmla="*/ 269385 h 609538"/>
                <a:gd name="connsiteX205" fmla="*/ 156305 w 726462"/>
                <a:gd name="connsiteY205" fmla="*/ 257617 h 609538"/>
                <a:gd name="connsiteX206" fmla="*/ 269476 w 726462"/>
                <a:gd name="connsiteY206" fmla="*/ 269454 h 609538"/>
                <a:gd name="connsiteX207" fmla="*/ 283236 w 726462"/>
                <a:gd name="connsiteY207" fmla="*/ 274811 h 609538"/>
                <a:gd name="connsiteX208" fmla="*/ 304345 w 726462"/>
                <a:gd name="connsiteY208" fmla="*/ 282619 h 609538"/>
                <a:gd name="connsiteX209" fmla="*/ 314557 w 726462"/>
                <a:gd name="connsiteY209" fmla="*/ 282221 h 609538"/>
                <a:gd name="connsiteX210" fmla="*/ 314557 w 726462"/>
                <a:gd name="connsiteY210" fmla="*/ 304498 h 609538"/>
                <a:gd name="connsiteX211" fmla="*/ 259768 w 726462"/>
                <a:gd name="connsiteY211" fmla="*/ 304498 h 609538"/>
                <a:gd name="connsiteX212" fmla="*/ 259768 w 726462"/>
                <a:gd name="connsiteY212" fmla="*/ 271140 h 609538"/>
                <a:gd name="connsiteX213" fmla="*/ 269476 w 726462"/>
                <a:gd name="connsiteY213" fmla="*/ 269447 h 609538"/>
                <a:gd name="connsiteX214" fmla="*/ 390706 w 726462"/>
                <a:gd name="connsiteY214" fmla="*/ 273256 h 609538"/>
                <a:gd name="connsiteX215" fmla="*/ 445402 w 726462"/>
                <a:gd name="connsiteY215" fmla="*/ 273256 h 609538"/>
                <a:gd name="connsiteX216" fmla="*/ 445402 w 726462"/>
                <a:gd name="connsiteY216" fmla="*/ 304508 h 609538"/>
                <a:gd name="connsiteX217" fmla="*/ 390706 w 726462"/>
                <a:gd name="connsiteY217" fmla="*/ 304508 h 609538"/>
                <a:gd name="connsiteX218" fmla="*/ 46821 w 726462"/>
                <a:gd name="connsiteY218" fmla="*/ 304508 h 609538"/>
                <a:gd name="connsiteX219" fmla="*/ 58589 w 726462"/>
                <a:gd name="connsiteY219" fmla="*/ 304508 h 609538"/>
                <a:gd name="connsiteX220" fmla="*/ 70265 w 726462"/>
                <a:gd name="connsiteY220" fmla="*/ 316275 h 609538"/>
                <a:gd name="connsiteX221" fmla="*/ 58589 w 726462"/>
                <a:gd name="connsiteY221" fmla="*/ 327953 h 609538"/>
                <a:gd name="connsiteX222" fmla="*/ 46821 w 726462"/>
                <a:gd name="connsiteY222" fmla="*/ 327953 h 609538"/>
                <a:gd name="connsiteX223" fmla="*/ 128946 w 726462"/>
                <a:gd name="connsiteY223" fmla="*/ 327953 h 609538"/>
                <a:gd name="connsiteX224" fmla="*/ 183619 w 726462"/>
                <a:gd name="connsiteY224" fmla="*/ 327953 h 609538"/>
                <a:gd name="connsiteX225" fmla="*/ 183619 w 726462"/>
                <a:gd name="connsiteY225" fmla="*/ 441993 h 609538"/>
                <a:gd name="connsiteX226" fmla="*/ 156282 w 726462"/>
                <a:gd name="connsiteY226" fmla="*/ 468666 h 609538"/>
                <a:gd name="connsiteX227" fmla="*/ 128946 w 726462"/>
                <a:gd name="connsiteY227" fmla="*/ 441993 h 609538"/>
                <a:gd name="connsiteX228" fmla="*/ 259768 w 726462"/>
                <a:gd name="connsiteY228" fmla="*/ 327953 h 609538"/>
                <a:gd name="connsiteX229" fmla="*/ 314557 w 726462"/>
                <a:gd name="connsiteY229" fmla="*/ 327953 h 609538"/>
                <a:gd name="connsiteX230" fmla="*/ 314557 w 726462"/>
                <a:gd name="connsiteY230" fmla="*/ 441993 h 609538"/>
                <a:gd name="connsiteX231" fmla="*/ 287220 w 726462"/>
                <a:gd name="connsiteY231" fmla="*/ 468666 h 609538"/>
                <a:gd name="connsiteX232" fmla="*/ 259768 w 726462"/>
                <a:gd name="connsiteY232" fmla="*/ 441993 h 609538"/>
                <a:gd name="connsiteX233" fmla="*/ 287220 w 726462"/>
                <a:gd name="connsiteY233" fmla="*/ 351397 h 609538"/>
                <a:gd name="connsiteX234" fmla="*/ 275452 w 726462"/>
                <a:gd name="connsiteY234" fmla="*/ 363165 h 609538"/>
                <a:gd name="connsiteX235" fmla="*/ 287220 w 726462"/>
                <a:gd name="connsiteY235" fmla="*/ 374841 h 609538"/>
                <a:gd name="connsiteX236" fmla="*/ 298896 w 726462"/>
                <a:gd name="connsiteY236" fmla="*/ 363165 h 609538"/>
                <a:gd name="connsiteX237" fmla="*/ 287220 w 726462"/>
                <a:gd name="connsiteY237" fmla="*/ 351397 h 609538"/>
                <a:gd name="connsiteX238" fmla="*/ 156305 w 726462"/>
                <a:gd name="connsiteY238" fmla="*/ 398286 h 609538"/>
                <a:gd name="connsiteX239" fmla="*/ 144537 w 726462"/>
                <a:gd name="connsiteY239" fmla="*/ 410054 h 609538"/>
                <a:gd name="connsiteX240" fmla="*/ 156305 w 726462"/>
                <a:gd name="connsiteY240" fmla="*/ 421730 h 609538"/>
                <a:gd name="connsiteX241" fmla="*/ 168005 w 726462"/>
                <a:gd name="connsiteY241" fmla="*/ 410054 h 609538"/>
                <a:gd name="connsiteX242" fmla="*/ 156305 w 726462"/>
                <a:gd name="connsiteY242" fmla="*/ 398286 h 609538"/>
                <a:gd name="connsiteX243" fmla="*/ 519995 w 726462"/>
                <a:gd name="connsiteY243" fmla="*/ 439222 h 609538"/>
                <a:gd name="connsiteX244" fmla="*/ 545500 w 726462"/>
                <a:gd name="connsiteY244" fmla="*/ 444328 h 609538"/>
                <a:gd name="connsiteX245" fmla="*/ 633921 w 726462"/>
                <a:gd name="connsiteY245" fmla="*/ 462576 h 609538"/>
                <a:gd name="connsiteX246" fmla="*/ 700317 w 726462"/>
                <a:gd name="connsiteY246" fmla="*/ 555187 h 609538"/>
                <a:gd name="connsiteX247" fmla="*/ 684313 w 726462"/>
                <a:gd name="connsiteY247" fmla="*/ 584355 h 609538"/>
                <a:gd name="connsiteX248" fmla="*/ 414585 w 726462"/>
                <a:gd name="connsiteY248" fmla="*/ 584355 h 609538"/>
                <a:gd name="connsiteX249" fmla="*/ 398582 w 726462"/>
                <a:gd name="connsiteY249" fmla="*/ 555187 h 609538"/>
                <a:gd name="connsiteX250" fmla="*/ 467427 w 726462"/>
                <a:gd name="connsiteY250" fmla="*/ 459095 h 609538"/>
                <a:gd name="connsiteX251" fmla="*/ 519995 w 726462"/>
                <a:gd name="connsiteY251" fmla="*/ 439222 h 609538"/>
                <a:gd name="connsiteX252" fmla="*/ 482080 w 726462"/>
                <a:gd name="connsiteY252" fmla="*/ 472604 h 609538"/>
                <a:gd name="connsiteX253" fmla="*/ 470816 w 726462"/>
                <a:gd name="connsiteY253" fmla="*/ 483868 h 609538"/>
                <a:gd name="connsiteX254" fmla="*/ 482080 w 726462"/>
                <a:gd name="connsiteY254" fmla="*/ 495064 h 609538"/>
                <a:gd name="connsiteX255" fmla="*/ 493276 w 726462"/>
                <a:gd name="connsiteY255" fmla="*/ 483868 h 609538"/>
                <a:gd name="connsiteX256" fmla="*/ 482080 w 726462"/>
                <a:gd name="connsiteY256" fmla="*/ 472604 h 609538"/>
                <a:gd name="connsiteX257" fmla="*/ 628037 w 726462"/>
                <a:gd name="connsiteY257" fmla="*/ 483822 h 609538"/>
                <a:gd name="connsiteX258" fmla="*/ 616773 w 726462"/>
                <a:gd name="connsiteY258" fmla="*/ 495087 h 609538"/>
                <a:gd name="connsiteX259" fmla="*/ 628037 w 726462"/>
                <a:gd name="connsiteY259" fmla="*/ 506283 h 609538"/>
                <a:gd name="connsiteX260" fmla="*/ 639210 w 726462"/>
                <a:gd name="connsiteY260" fmla="*/ 495087 h 609538"/>
                <a:gd name="connsiteX261" fmla="*/ 628037 w 726462"/>
                <a:gd name="connsiteY261" fmla="*/ 483822 h 609538"/>
                <a:gd name="connsiteX262" fmla="*/ 549461 w 726462"/>
                <a:gd name="connsiteY262" fmla="*/ 495064 h 609538"/>
                <a:gd name="connsiteX263" fmla="*/ 538196 w 726462"/>
                <a:gd name="connsiteY263" fmla="*/ 506329 h 609538"/>
                <a:gd name="connsiteX264" fmla="*/ 549461 w 726462"/>
                <a:gd name="connsiteY264" fmla="*/ 517501 h 609538"/>
                <a:gd name="connsiteX265" fmla="*/ 560656 w 726462"/>
                <a:gd name="connsiteY265" fmla="*/ 506329 h 609538"/>
                <a:gd name="connsiteX266" fmla="*/ 549461 w 726462"/>
                <a:gd name="connsiteY266" fmla="*/ 495064 h 609538"/>
                <a:gd name="connsiteX267" fmla="*/ 504540 w 726462"/>
                <a:gd name="connsiteY267" fmla="*/ 528719 h 609538"/>
                <a:gd name="connsiteX268" fmla="*/ 493276 w 726462"/>
                <a:gd name="connsiteY268" fmla="*/ 539984 h 609538"/>
                <a:gd name="connsiteX269" fmla="*/ 504540 w 726462"/>
                <a:gd name="connsiteY269" fmla="*/ 551180 h 609538"/>
                <a:gd name="connsiteX270" fmla="*/ 515713 w 726462"/>
                <a:gd name="connsiteY270" fmla="*/ 539984 h 609538"/>
                <a:gd name="connsiteX271" fmla="*/ 504540 w 726462"/>
                <a:gd name="connsiteY271" fmla="*/ 528719 h 609538"/>
                <a:gd name="connsiteX272" fmla="*/ 650474 w 726462"/>
                <a:gd name="connsiteY272" fmla="*/ 528719 h 609538"/>
                <a:gd name="connsiteX273" fmla="*/ 639210 w 726462"/>
                <a:gd name="connsiteY273" fmla="*/ 539984 h 609538"/>
                <a:gd name="connsiteX274" fmla="*/ 650474 w 726462"/>
                <a:gd name="connsiteY274" fmla="*/ 551180 h 609538"/>
                <a:gd name="connsiteX275" fmla="*/ 661670 w 726462"/>
                <a:gd name="connsiteY275" fmla="*/ 539984 h 609538"/>
                <a:gd name="connsiteX276" fmla="*/ 650474 w 726462"/>
                <a:gd name="connsiteY276" fmla="*/ 528719 h 609538"/>
                <a:gd name="connsiteX277" fmla="*/ 448470 w 726462"/>
                <a:gd name="connsiteY277" fmla="*/ 539938 h 609538"/>
                <a:gd name="connsiteX278" fmla="*/ 437183 w 726462"/>
                <a:gd name="connsiteY278" fmla="*/ 551203 h 609538"/>
                <a:gd name="connsiteX279" fmla="*/ 448470 w 726462"/>
                <a:gd name="connsiteY279" fmla="*/ 562398 h 609538"/>
                <a:gd name="connsiteX280" fmla="*/ 459643 w 726462"/>
                <a:gd name="connsiteY280" fmla="*/ 551203 h 609538"/>
                <a:gd name="connsiteX281" fmla="*/ 448470 w 726462"/>
                <a:gd name="connsiteY281" fmla="*/ 539938 h 609538"/>
                <a:gd name="connsiteX282" fmla="*/ 594312 w 726462"/>
                <a:gd name="connsiteY282" fmla="*/ 539938 h 609538"/>
                <a:gd name="connsiteX283" fmla="*/ 583048 w 726462"/>
                <a:gd name="connsiteY283" fmla="*/ 551203 h 609538"/>
                <a:gd name="connsiteX284" fmla="*/ 594312 w 726462"/>
                <a:gd name="connsiteY284" fmla="*/ 562398 h 609538"/>
                <a:gd name="connsiteX285" fmla="*/ 605508 w 726462"/>
                <a:gd name="connsiteY285" fmla="*/ 551203 h 609538"/>
                <a:gd name="connsiteX286" fmla="*/ 594312 w 726462"/>
                <a:gd name="connsiteY286" fmla="*/ 539938 h 60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726462" h="609538">
                  <a:moveTo>
                    <a:pt x="594839" y="367834"/>
                  </a:moveTo>
                  <a:lnTo>
                    <a:pt x="594839" y="170937"/>
                  </a:lnTo>
                  <a:cubicBezTo>
                    <a:pt x="607861" y="166092"/>
                    <a:pt x="617253" y="153492"/>
                    <a:pt x="617253" y="138883"/>
                  </a:cubicBezTo>
                  <a:lnTo>
                    <a:pt x="617253" y="127710"/>
                  </a:lnTo>
                  <a:cubicBezTo>
                    <a:pt x="617253" y="108978"/>
                    <a:pt x="601803" y="93527"/>
                    <a:pt x="583071" y="93527"/>
                  </a:cubicBezTo>
                  <a:lnTo>
                    <a:pt x="561183" y="93527"/>
                  </a:lnTo>
                  <a:lnTo>
                    <a:pt x="561183" y="52522"/>
                  </a:lnTo>
                  <a:cubicBezTo>
                    <a:pt x="561183" y="23528"/>
                    <a:pt x="537381" y="-274"/>
                    <a:pt x="508387" y="-274"/>
                  </a:cubicBezTo>
                  <a:lnTo>
                    <a:pt x="328225" y="-274"/>
                  </a:lnTo>
                  <a:cubicBezTo>
                    <a:pt x="299231" y="-274"/>
                    <a:pt x="275452" y="23528"/>
                    <a:pt x="275452" y="52522"/>
                  </a:cubicBezTo>
                  <a:lnTo>
                    <a:pt x="275452" y="93527"/>
                  </a:lnTo>
                  <a:lnTo>
                    <a:pt x="248092" y="93527"/>
                  </a:lnTo>
                  <a:cubicBezTo>
                    <a:pt x="233125" y="93527"/>
                    <a:pt x="220755" y="105921"/>
                    <a:pt x="220755" y="120887"/>
                  </a:cubicBezTo>
                  <a:lnTo>
                    <a:pt x="220755" y="152117"/>
                  </a:lnTo>
                  <a:cubicBezTo>
                    <a:pt x="220755" y="162917"/>
                    <a:pt x="227202" y="172372"/>
                    <a:pt x="236415" y="176798"/>
                  </a:cubicBezTo>
                  <a:cubicBezTo>
                    <a:pt x="236367" y="219461"/>
                    <a:pt x="236415" y="261967"/>
                    <a:pt x="236415" y="304507"/>
                  </a:cubicBezTo>
                  <a:lnTo>
                    <a:pt x="207087" y="304507"/>
                  </a:lnTo>
                  <a:cubicBezTo>
                    <a:pt x="207096" y="230611"/>
                    <a:pt x="207087" y="156854"/>
                    <a:pt x="207098" y="82950"/>
                  </a:cubicBezTo>
                  <a:cubicBezTo>
                    <a:pt x="216264" y="78502"/>
                    <a:pt x="222656" y="69073"/>
                    <a:pt x="222656" y="58314"/>
                  </a:cubicBezTo>
                  <a:lnTo>
                    <a:pt x="222656" y="27086"/>
                  </a:lnTo>
                  <a:cubicBezTo>
                    <a:pt x="222655" y="12119"/>
                    <a:pt x="210285" y="-273"/>
                    <a:pt x="195319" y="-273"/>
                  </a:cubicBezTo>
                  <a:lnTo>
                    <a:pt x="117177" y="-273"/>
                  </a:lnTo>
                  <a:cubicBezTo>
                    <a:pt x="102211" y="-273"/>
                    <a:pt x="89818" y="12119"/>
                    <a:pt x="89818" y="27086"/>
                  </a:cubicBezTo>
                  <a:lnTo>
                    <a:pt x="89818" y="58315"/>
                  </a:lnTo>
                  <a:cubicBezTo>
                    <a:pt x="89818" y="69117"/>
                    <a:pt x="96287" y="78571"/>
                    <a:pt x="105501" y="82996"/>
                  </a:cubicBezTo>
                  <a:cubicBezTo>
                    <a:pt x="105490" y="156885"/>
                    <a:pt x="105501" y="230661"/>
                    <a:pt x="105501" y="304507"/>
                  </a:cubicBezTo>
                  <a:lnTo>
                    <a:pt x="91672" y="304507"/>
                  </a:lnTo>
                  <a:cubicBezTo>
                    <a:pt x="86796" y="290913"/>
                    <a:pt x="73757" y="281063"/>
                    <a:pt x="58589" y="281063"/>
                  </a:cubicBezTo>
                  <a:lnTo>
                    <a:pt x="46821" y="281063"/>
                  </a:lnTo>
                  <a:lnTo>
                    <a:pt x="46821" y="234150"/>
                  </a:lnTo>
                  <a:cubicBezTo>
                    <a:pt x="59630" y="234150"/>
                    <a:pt x="70265" y="223515"/>
                    <a:pt x="70265" y="210705"/>
                  </a:cubicBezTo>
                  <a:lnTo>
                    <a:pt x="70265" y="187261"/>
                  </a:lnTo>
                  <a:cubicBezTo>
                    <a:pt x="70265" y="174452"/>
                    <a:pt x="59630" y="163793"/>
                    <a:pt x="46821" y="163793"/>
                  </a:cubicBezTo>
                  <a:lnTo>
                    <a:pt x="23468" y="163793"/>
                  </a:lnTo>
                  <a:cubicBezTo>
                    <a:pt x="10658" y="163793"/>
                    <a:pt x="0" y="174452"/>
                    <a:pt x="0" y="187261"/>
                  </a:cubicBezTo>
                  <a:lnTo>
                    <a:pt x="0" y="210705"/>
                  </a:lnTo>
                  <a:cubicBezTo>
                    <a:pt x="0" y="223515"/>
                    <a:pt x="10658" y="234150"/>
                    <a:pt x="23468" y="234150"/>
                  </a:cubicBezTo>
                  <a:lnTo>
                    <a:pt x="23468" y="517500"/>
                  </a:lnTo>
                  <a:cubicBezTo>
                    <a:pt x="9853" y="522375"/>
                    <a:pt x="0" y="535498"/>
                    <a:pt x="0" y="550698"/>
                  </a:cubicBezTo>
                  <a:lnTo>
                    <a:pt x="0" y="574143"/>
                  </a:lnTo>
                  <a:cubicBezTo>
                    <a:pt x="0" y="593426"/>
                    <a:pt x="15861" y="609264"/>
                    <a:pt x="35144" y="609264"/>
                  </a:cubicBezTo>
                  <a:lnTo>
                    <a:pt x="351669" y="609264"/>
                  </a:lnTo>
                  <a:cubicBezTo>
                    <a:pt x="358112" y="609241"/>
                    <a:pt x="363347" y="604030"/>
                    <a:pt x="363369" y="597588"/>
                  </a:cubicBezTo>
                  <a:cubicBezTo>
                    <a:pt x="363392" y="591111"/>
                    <a:pt x="358146" y="585842"/>
                    <a:pt x="351669" y="585819"/>
                  </a:cubicBezTo>
                  <a:lnTo>
                    <a:pt x="35144" y="585819"/>
                  </a:lnTo>
                  <a:cubicBezTo>
                    <a:pt x="28531" y="585819"/>
                    <a:pt x="23468" y="580756"/>
                    <a:pt x="23468" y="574143"/>
                  </a:cubicBezTo>
                  <a:lnTo>
                    <a:pt x="23468" y="550698"/>
                  </a:lnTo>
                  <a:cubicBezTo>
                    <a:pt x="23468" y="544086"/>
                    <a:pt x="28531" y="538930"/>
                    <a:pt x="35144" y="538930"/>
                  </a:cubicBezTo>
                  <a:lnTo>
                    <a:pt x="381342" y="538930"/>
                  </a:lnTo>
                  <a:lnTo>
                    <a:pt x="378755" y="542549"/>
                  </a:lnTo>
                  <a:cubicBezTo>
                    <a:pt x="361111" y="570276"/>
                    <a:pt x="381722" y="607802"/>
                    <a:pt x="414586" y="607802"/>
                  </a:cubicBezTo>
                  <a:lnTo>
                    <a:pt x="684313" y="607802"/>
                  </a:lnTo>
                  <a:cubicBezTo>
                    <a:pt x="717177" y="607802"/>
                    <a:pt x="737696" y="570276"/>
                    <a:pt x="719881" y="542298"/>
                  </a:cubicBezTo>
                  <a:close/>
                  <a:moveTo>
                    <a:pt x="195318" y="23194"/>
                  </a:moveTo>
                  <a:cubicBezTo>
                    <a:pt x="197581" y="23194"/>
                    <a:pt x="199302" y="24788"/>
                    <a:pt x="199302" y="27088"/>
                  </a:cubicBezTo>
                  <a:lnTo>
                    <a:pt x="199302" y="58317"/>
                  </a:lnTo>
                  <a:cubicBezTo>
                    <a:pt x="199302" y="60612"/>
                    <a:pt x="197615" y="62212"/>
                    <a:pt x="195318" y="62212"/>
                  </a:cubicBezTo>
                  <a:lnTo>
                    <a:pt x="117177" y="62212"/>
                  </a:lnTo>
                  <a:cubicBezTo>
                    <a:pt x="114881" y="62212"/>
                    <a:pt x="113285" y="60613"/>
                    <a:pt x="113285" y="58317"/>
                  </a:cubicBezTo>
                  <a:lnTo>
                    <a:pt x="113285" y="27088"/>
                  </a:lnTo>
                  <a:cubicBezTo>
                    <a:pt x="113285" y="24934"/>
                    <a:pt x="114667" y="23194"/>
                    <a:pt x="116960" y="23194"/>
                  </a:cubicBezTo>
                  <a:close/>
                  <a:moveTo>
                    <a:pt x="508387" y="23194"/>
                  </a:moveTo>
                  <a:cubicBezTo>
                    <a:pt x="524711" y="23194"/>
                    <a:pt x="537716" y="36200"/>
                    <a:pt x="537716" y="52523"/>
                  </a:cubicBezTo>
                  <a:lnTo>
                    <a:pt x="537716" y="93527"/>
                  </a:lnTo>
                  <a:lnTo>
                    <a:pt x="515736" y="93527"/>
                  </a:lnTo>
                  <a:cubicBezTo>
                    <a:pt x="497004" y="93527"/>
                    <a:pt x="481554" y="108978"/>
                    <a:pt x="481554" y="127710"/>
                  </a:cubicBezTo>
                  <a:lnTo>
                    <a:pt x="481554" y="138883"/>
                  </a:lnTo>
                  <a:cubicBezTo>
                    <a:pt x="481554" y="153518"/>
                    <a:pt x="491002" y="166134"/>
                    <a:pt x="504060" y="170959"/>
                  </a:cubicBezTo>
                  <a:lnTo>
                    <a:pt x="504060" y="367835"/>
                  </a:lnTo>
                  <a:lnTo>
                    <a:pt x="398170" y="515462"/>
                  </a:lnTo>
                  <a:lnTo>
                    <a:pt x="46821" y="515462"/>
                  </a:lnTo>
                  <a:lnTo>
                    <a:pt x="46821" y="351396"/>
                  </a:lnTo>
                  <a:lnTo>
                    <a:pt x="58589" y="351396"/>
                  </a:lnTo>
                  <a:cubicBezTo>
                    <a:pt x="73783" y="351396"/>
                    <a:pt x="86838" y="341558"/>
                    <a:pt x="91695" y="327951"/>
                  </a:cubicBezTo>
                  <a:lnTo>
                    <a:pt x="105501" y="327951"/>
                  </a:lnTo>
                  <a:lnTo>
                    <a:pt x="105501" y="441992"/>
                  </a:lnTo>
                  <a:cubicBezTo>
                    <a:pt x="105501" y="469500"/>
                    <a:pt x="128250" y="492110"/>
                    <a:pt x="156282" y="492110"/>
                  </a:cubicBezTo>
                  <a:cubicBezTo>
                    <a:pt x="184315" y="492110"/>
                    <a:pt x="207087" y="469500"/>
                    <a:pt x="207087" y="441992"/>
                  </a:cubicBezTo>
                  <a:lnTo>
                    <a:pt x="207087" y="327951"/>
                  </a:lnTo>
                  <a:lnTo>
                    <a:pt x="236415" y="327951"/>
                  </a:lnTo>
                  <a:lnTo>
                    <a:pt x="236415" y="441992"/>
                  </a:lnTo>
                  <a:cubicBezTo>
                    <a:pt x="236415" y="469500"/>
                    <a:pt x="259187" y="492110"/>
                    <a:pt x="287220" y="492110"/>
                  </a:cubicBezTo>
                  <a:cubicBezTo>
                    <a:pt x="315252" y="492110"/>
                    <a:pt x="338001" y="469500"/>
                    <a:pt x="338001" y="441992"/>
                  </a:cubicBezTo>
                  <a:lnTo>
                    <a:pt x="338001" y="327951"/>
                  </a:lnTo>
                  <a:lnTo>
                    <a:pt x="367261" y="327951"/>
                  </a:lnTo>
                  <a:lnTo>
                    <a:pt x="367261" y="441992"/>
                  </a:lnTo>
                  <a:cubicBezTo>
                    <a:pt x="367261" y="455747"/>
                    <a:pt x="372877" y="468425"/>
                    <a:pt x="382051" y="477480"/>
                  </a:cubicBezTo>
                  <a:cubicBezTo>
                    <a:pt x="386682" y="482034"/>
                    <a:pt x="394140" y="481948"/>
                    <a:pt x="398673" y="477304"/>
                  </a:cubicBezTo>
                  <a:cubicBezTo>
                    <a:pt x="403193" y="472708"/>
                    <a:pt x="403151" y="465320"/>
                    <a:pt x="398582" y="460773"/>
                  </a:cubicBezTo>
                  <a:cubicBezTo>
                    <a:pt x="393696" y="455952"/>
                    <a:pt x="390706" y="449418"/>
                    <a:pt x="390706" y="441999"/>
                  </a:cubicBezTo>
                  <a:lnTo>
                    <a:pt x="390706" y="327958"/>
                  </a:lnTo>
                  <a:lnTo>
                    <a:pt x="445402" y="327958"/>
                  </a:lnTo>
                  <a:lnTo>
                    <a:pt x="445402" y="386548"/>
                  </a:lnTo>
                  <a:cubicBezTo>
                    <a:pt x="445379" y="393058"/>
                    <a:pt x="450660" y="398341"/>
                    <a:pt x="457170" y="398315"/>
                  </a:cubicBezTo>
                  <a:cubicBezTo>
                    <a:pt x="463647" y="398291"/>
                    <a:pt x="468872" y="393023"/>
                    <a:pt x="468847" y="386548"/>
                  </a:cubicBezTo>
                  <a:lnTo>
                    <a:pt x="468847" y="327958"/>
                  </a:lnTo>
                  <a:cubicBezTo>
                    <a:pt x="475321" y="327982"/>
                    <a:pt x="480590" y="322756"/>
                    <a:pt x="480615" y="316282"/>
                  </a:cubicBezTo>
                  <a:cubicBezTo>
                    <a:pt x="480638" y="309772"/>
                    <a:pt x="475357" y="304488"/>
                    <a:pt x="468847" y="304513"/>
                  </a:cubicBezTo>
                  <a:lnTo>
                    <a:pt x="468847" y="270606"/>
                  </a:lnTo>
                  <a:cubicBezTo>
                    <a:pt x="478060" y="266180"/>
                    <a:pt x="484507" y="256725"/>
                    <a:pt x="484507" y="245925"/>
                  </a:cubicBezTo>
                  <a:lnTo>
                    <a:pt x="484507" y="214605"/>
                  </a:lnTo>
                  <a:cubicBezTo>
                    <a:pt x="484507" y="199637"/>
                    <a:pt x="472137" y="187267"/>
                    <a:pt x="457170" y="187267"/>
                  </a:cubicBezTo>
                  <a:lnTo>
                    <a:pt x="379028" y="187267"/>
                  </a:lnTo>
                  <a:cubicBezTo>
                    <a:pt x="364061" y="187267"/>
                    <a:pt x="351668" y="199637"/>
                    <a:pt x="351668" y="214605"/>
                  </a:cubicBezTo>
                  <a:lnTo>
                    <a:pt x="351668" y="245925"/>
                  </a:lnTo>
                  <a:cubicBezTo>
                    <a:pt x="351668" y="256701"/>
                    <a:pt x="358081" y="266144"/>
                    <a:pt x="367260" y="270583"/>
                  </a:cubicBezTo>
                  <a:lnTo>
                    <a:pt x="367260" y="304513"/>
                  </a:lnTo>
                  <a:lnTo>
                    <a:pt x="338000" y="304513"/>
                  </a:lnTo>
                  <a:lnTo>
                    <a:pt x="338000" y="176759"/>
                  </a:lnTo>
                  <a:lnTo>
                    <a:pt x="338023" y="176759"/>
                  </a:lnTo>
                  <a:cubicBezTo>
                    <a:pt x="347177" y="172312"/>
                    <a:pt x="353569" y="162881"/>
                    <a:pt x="353569" y="152123"/>
                  </a:cubicBezTo>
                  <a:lnTo>
                    <a:pt x="353569" y="120895"/>
                  </a:lnTo>
                  <a:cubicBezTo>
                    <a:pt x="353569" y="105928"/>
                    <a:pt x="341199" y="93535"/>
                    <a:pt x="326232" y="93535"/>
                  </a:cubicBezTo>
                  <a:lnTo>
                    <a:pt x="298895" y="93535"/>
                  </a:lnTo>
                  <a:lnTo>
                    <a:pt x="298895" y="52530"/>
                  </a:lnTo>
                  <a:cubicBezTo>
                    <a:pt x="298895" y="36206"/>
                    <a:pt x="311900" y="23201"/>
                    <a:pt x="328224" y="23201"/>
                  </a:cubicBezTo>
                  <a:close/>
                  <a:moveTo>
                    <a:pt x="128945" y="85652"/>
                  </a:moveTo>
                  <a:lnTo>
                    <a:pt x="183619" y="85652"/>
                  </a:lnTo>
                  <a:lnTo>
                    <a:pt x="183619" y="211118"/>
                  </a:lnTo>
                  <a:cubicBezTo>
                    <a:pt x="180540" y="212687"/>
                    <a:pt x="178488" y="212712"/>
                    <a:pt x="176270" y="212448"/>
                  </a:cubicBezTo>
                  <a:cubicBezTo>
                    <a:pt x="173090" y="212050"/>
                    <a:pt x="168807" y="210033"/>
                    <a:pt x="163128" y="207068"/>
                  </a:cubicBezTo>
                  <a:cubicBezTo>
                    <a:pt x="157449" y="204104"/>
                    <a:pt x="150366" y="200320"/>
                    <a:pt x="141149" y="199283"/>
                  </a:cubicBezTo>
                  <a:cubicBezTo>
                    <a:pt x="137301" y="198839"/>
                    <a:pt x="133190" y="199001"/>
                    <a:pt x="128945" y="199900"/>
                  </a:cubicBezTo>
                  <a:close/>
                  <a:moveTo>
                    <a:pt x="326233" y="116995"/>
                  </a:moveTo>
                  <a:cubicBezTo>
                    <a:pt x="328530" y="116995"/>
                    <a:pt x="330126" y="118594"/>
                    <a:pt x="330126" y="120889"/>
                  </a:cubicBezTo>
                  <a:lnTo>
                    <a:pt x="330126" y="152119"/>
                  </a:lnTo>
                  <a:cubicBezTo>
                    <a:pt x="330126" y="154414"/>
                    <a:pt x="328530" y="156013"/>
                    <a:pt x="326233" y="156013"/>
                  </a:cubicBezTo>
                  <a:lnTo>
                    <a:pt x="248092" y="156013"/>
                  </a:lnTo>
                  <a:cubicBezTo>
                    <a:pt x="245796" y="156013"/>
                    <a:pt x="244200" y="154419"/>
                    <a:pt x="244200" y="152119"/>
                  </a:cubicBezTo>
                  <a:lnTo>
                    <a:pt x="244200" y="120889"/>
                  </a:lnTo>
                  <a:cubicBezTo>
                    <a:pt x="244200" y="118736"/>
                    <a:pt x="245612" y="117182"/>
                    <a:pt x="247680" y="116995"/>
                  </a:cubicBezTo>
                  <a:close/>
                  <a:moveTo>
                    <a:pt x="583071" y="116995"/>
                  </a:moveTo>
                  <a:cubicBezTo>
                    <a:pt x="589133" y="116995"/>
                    <a:pt x="593786" y="121649"/>
                    <a:pt x="593786" y="127710"/>
                  </a:cubicBezTo>
                  <a:lnTo>
                    <a:pt x="593786" y="138883"/>
                  </a:lnTo>
                  <a:cubicBezTo>
                    <a:pt x="593786" y="144945"/>
                    <a:pt x="589133" y="149598"/>
                    <a:pt x="583071" y="149598"/>
                  </a:cubicBezTo>
                  <a:lnTo>
                    <a:pt x="571898" y="149598"/>
                  </a:lnTo>
                  <a:cubicBezTo>
                    <a:pt x="565388" y="149575"/>
                    <a:pt x="560105" y="154857"/>
                    <a:pt x="560130" y="161366"/>
                  </a:cubicBezTo>
                  <a:cubicBezTo>
                    <a:pt x="560165" y="167639"/>
                    <a:pt x="565126" y="172775"/>
                    <a:pt x="571395" y="173020"/>
                  </a:cubicBezTo>
                  <a:lnTo>
                    <a:pt x="571395" y="199028"/>
                  </a:lnTo>
                  <a:lnTo>
                    <a:pt x="562649" y="199028"/>
                  </a:lnTo>
                  <a:cubicBezTo>
                    <a:pt x="556206" y="199052"/>
                    <a:pt x="550994" y="204262"/>
                    <a:pt x="550972" y="210705"/>
                  </a:cubicBezTo>
                  <a:cubicBezTo>
                    <a:pt x="550949" y="217181"/>
                    <a:pt x="556172" y="222451"/>
                    <a:pt x="562649" y="222474"/>
                  </a:cubicBezTo>
                  <a:lnTo>
                    <a:pt x="571395" y="222474"/>
                  </a:lnTo>
                  <a:lnTo>
                    <a:pt x="571395" y="245918"/>
                  </a:lnTo>
                  <a:lnTo>
                    <a:pt x="562649" y="245918"/>
                  </a:lnTo>
                  <a:cubicBezTo>
                    <a:pt x="556206" y="245942"/>
                    <a:pt x="550994" y="251152"/>
                    <a:pt x="550972" y="257594"/>
                  </a:cubicBezTo>
                  <a:cubicBezTo>
                    <a:pt x="550949" y="264071"/>
                    <a:pt x="556172" y="269340"/>
                    <a:pt x="562649" y="269363"/>
                  </a:cubicBezTo>
                  <a:lnTo>
                    <a:pt x="571395" y="269363"/>
                  </a:lnTo>
                  <a:lnTo>
                    <a:pt x="571395" y="292830"/>
                  </a:lnTo>
                  <a:lnTo>
                    <a:pt x="562649" y="292830"/>
                  </a:lnTo>
                  <a:cubicBezTo>
                    <a:pt x="556206" y="292853"/>
                    <a:pt x="550994" y="298065"/>
                    <a:pt x="550972" y="304507"/>
                  </a:cubicBezTo>
                  <a:cubicBezTo>
                    <a:pt x="550949" y="310984"/>
                    <a:pt x="556172" y="316253"/>
                    <a:pt x="562649" y="316275"/>
                  </a:cubicBezTo>
                  <a:lnTo>
                    <a:pt x="571395" y="316275"/>
                  </a:lnTo>
                  <a:lnTo>
                    <a:pt x="571395" y="339627"/>
                  </a:lnTo>
                  <a:lnTo>
                    <a:pt x="562649" y="339627"/>
                  </a:lnTo>
                  <a:cubicBezTo>
                    <a:pt x="556172" y="339651"/>
                    <a:pt x="550946" y="344919"/>
                    <a:pt x="550972" y="351396"/>
                  </a:cubicBezTo>
                  <a:cubicBezTo>
                    <a:pt x="550996" y="357838"/>
                    <a:pt x="556206" y="363073"/>
                    <a:pt x="562649" y="363096"/>
                  </a:cubicBezTo>
                  <a:lnTo>
                    <a:pt x="571395" y="363096"/>
                  </a:lnTo>
                  <a:lnTo>
                    <a:pt x="571395" y="371566"/>
                  </a:lnTo>
                  <a:cubicBezTo>
                    <a:pt x="571384" y="374016"/>
                    <a:pt x="572130" y="376393"/>
                    <a:pt x="573547" y="378390"/>
                  </a:cubicBezTo>
                  <a:lnTo>
                    <a:pt x="617551" y="439748"/>
                  </a:lnTo>
                  <a:cubicBezTo>
                    <a:pt x="590283" y="439256"/>
                    <a:pt x="573802" y="429604"/>
                    <a:pt x="553559" y="422279"/>
                  </a:cubicBezTo>
                  <a:cubicBezTo>
                    <a:pt x="541144" y="417787"/>
                    <a:pt x="527069" y="414357"/>
                    <a:pt x="510631" y="416396"/>
                  </a:cubicBezTo>
                  <a:cubicBezTo>
                    <a:pt x="505852" y="416990"/>
                    <a:pt x="500926" y="418025"/>
                    <a:pt x="495772" y="419553"/>
                  </a:cubicBezTo>
                  <a:lnTo>
                    <a:pt x="525261" y="378388"/>
                  </a:lnTo>
                  <a:cubicBezTo>
                    <a:pt x="526709" y="376401"/>
                    <a:pt x="527490" y="374023"/>
                    <a:pt x="527505" y="371564"/>
                  </a:cubicBezTo>
                  <a:lnTo>
                    <a:pt x="527505" y="173017"/>
                  </a:lnTo>
                  <a:cubicBezTo>
                    <a:pt x="533737" y="172701"/>
                    <a:pt x="538648" y="167602"/>
                    <a:pt x="538677" y="161364"/>
                  </a:cubicBezTo>
                  <a:cubicBezTo>
                    <a:pt x="538701" y="154889"/>
                    <a:pt x="533475" y="149621"/>
                    <a:pt x="527001" y="149596"/>
                  </a:cubicBezTo>
                  <a:lnTo>
                    <a:pt x="515737" y="149596"/>
                  </a:lnTo>
                  <a:cubicBezTo>
                    <a:pt x="509675" y="149596"/>
                    <a:pt x="505022" y="144942"/>
                    <a:pt x="505022" y="138881"/>
                  </a:cubicBezTo>
                  <a:lnTo>
                    <a:pt x="505022" y="127708"/>
                  </a:lnTo>
                  <a:cubicBezTo>
                    <a:pt x="505022" y="121836"/>
                    <a:pt x="509402" y="117272"/>
                    <a:pt x="515187" y="116993"/>
                  </a:cubicBezTo>
                  <a:close/>
                  <a:moveTo>
                    <a:pt x="259768" y="179453"/>
                  </a:moveTo>
                  <a:lnTo>
                    <a:pt x="314557" y="179453"/>
                  </a:lnTo>
                  <a:lnTo>
                    <a:pt x="314557" y="258007"/>
                  </a:lnTo>
                  <a:cubicBezTo>
                    <a:pt x="311463" y="259584"/>
                    <a:pt x="309431" y="259605"/>
                    <a:pt x="307207" y="259334"/>
                  </a:cubicBezTo>
                  <a:cubicBezTo>
                    <a:pt x="304027" y="258936"/>
                    <a:pt x="299721" y="256940"/>
                    <a:pt x="294042" y="253976"/>
                  </a:cubicBezTo>
                  <a:cubicBezTo>
                    <a:pt x="288364" y="251012"/>
                    <a:pt x="281281" y="247203"/>
                    <a:pt x="272063" y="246170"/>
                  </a:cubicBezTo>
                  <a:cubicBezTo>
                    <a:pt x="268185" y="245726"/>
                    <a:pt x="264049" y="245888"/>
                    <a:pt x="259768" y="246810"/>
                  </a:cubicBezTo>
                  <a:close/>
                  <a:moveTo>
                    <a:pt x="23468" y="187261"/>
                  </a:moveTo>
                  <a:lnTo>
                    <a:pt x="46821" y="187261"/>
                  </a:lnTo>
                  <a:lnTo>
                    <a:pt x="46821" y="210705"/>
                  </a:lnTo>
                  <a:lnTo>
                    <a:pt x="23468" y="210705"/>
                  </a:lnTo>
                  <a:close/>
                  <a:moveTo>
                    <a:pt x="379029" y="210705"/>
                  </a:moveTo>
                  <a:lnTo>
                    <a:pt x="457170" y="210705"/>
                  </a:lnTo>
                  <a:cubicBezTo>
                    <a:pt x="459467" y="210705"/>
                    <a:pt x="461063" y="212296"/>
                    <a:pt x="461063" y="214595"/>
                  </a:cubicBezTo>
                  <a:lnTo>
                    <a:pt x="461063" y="245916"/>
                  </a:lnTo>
                  <a:cubicBezTo>
                    <a:pt x="461063" y="248212"/>
                    <a:pt x="459467" y="249806"/>
                    <a:pt x="457170" y="249806"/>
                  </a:cubicBezTo>
                  <a:lnTo>
                    <a:pt x="379029" y="249806"/>
                  </a:lnTo>
                  <a:cubicBezTo>
                    <a:pt x="376732" y="249806"/>
                    <a:pt x="375137" y="248212"/>
                    <a:pt x="375137" y="245916"/>
                  </a:cubicBezTo>
                  <a:lnTo>
                    <a:pt x="375137" y="214595"/>
                  </a:lnTo>
                  <a:cubicBezTo>
                    <a:pt x="375137" y="212296"/>
                    <a:pt x="376732" y="210705"/>
                    <a:pt x="379029" y="210705"/>
                  </a:cubicBezTo>
                  <a:close/>
                  <a:moveTo>
                    <a:pt x="152299" y="227922"/>
                  </a:moveTo>
                  <a:cubicBezTo>
                    <a:pt x="157854" y="230820"/>
                    <a:pt x="164591" y="234626"/>
                    <a:pt x="173500" y="235707"/>
                  </a:cubicBezTo>
                  <a:cubicBezTo>
                    <a:pt x="176712" y="236104"/>
                    <a:pt x="180127" y="235988"/>
                    <a:pt x="183619" y="235351"/>
                  </a:cubicBezTo>
                  <a:lnTo>
                    <a:pt x="183619" y="304495"/>
                  </a:lnTo>
                  <a:lnTo>
                    <a:pt x="128945" y="304495"/>
                  </a:lnTo>
                  <a:lnTo>
                    <a:pt x="128945" y="224201"/>
                  </a:lnTo>
                  <a:cubicBezTo>
                    <a:pt x="131891" y="222850"/>
                    <a:pt x="134255" y="222420"/>
                    <a:pt x="137440" y="222487"/>
                  </a:cubicBezTo>
                  <a:cubicBezTo>
                    <a:pt x="142388" y="222487"/>
                    <a:pt x="146743" y="225018"/>
                    <a:pt x="152299" y="227913"/>
                  </a:cubicBezTo>
                  <a:close/>
                  <a:moveTo>
                    <a:pt x="156305" y="257617"/>
                  </a:moveTo>
                  <a:cubicBezTo>
                    <a:pt x="149795" y="257594"/>
                    <a:pt x="144512" y="262875"/>
                    <a:pt x="144537" y="269385"/>
                  </a:cubicBezTo>
                  <a:cubicBezTo>
                    <a:pt x="144561" y="275860"/>
                    <a:pt x="149831" y="281087"/>
                    <a:pt x="156305" y="281063"/>
                  </a:cubicBezTo>
                  <a:cubicBezTo>
                    <a:pt x="162753" y="281051"/>
                    <a:pt x="167980" y="275833"/>
                    <a:pt x="168005" y="269385"/>
                  </a:cubicBezTo>
                  <a:cubicBezTo>
                    <a:pt x="168028" y="262902"/>
                    <a:pt x="162788" y="257630"/>
                    <a:pt x="156305" y="257617"/>
                  </a:cubicBezTo>
                  <a:close/>
                  <a:moveTo>
                    <a:pt x="269476" y="269454"/>
                  </a:moveTo>
                  <a:cubicBezTo>
                    <a:pt x="273508" y="269454"/>
                    <a:pt x="277681" y="271911"/>
                    <a:pt x="283236" y="274811"/>
                  </a:cubicBezTo>
                  <a:cubicBezTo>
                    <a:pt x="288791" y="277709"/>
                    <a:pt x="295436" y="281539"/>
                    <a:pt x="304345" y="282619"/>
                  </a:cubicBezTo>
                  <a:cubicBezTo>
                    <a:pt x="307589" y="283017"/>
                    <a:pt x="311029" y="282901"/>
                    <a:pt x="314557" y="282221"/>
                  </a:cubicBezTo>
                  <a:lnTo>
                    <a:pt x="314557" y="304498"/>
                  </a:lnTo>
                  <a:lnTo>
                    <a:pt x="259768" y="304498"/>
                  </a:lnTo>
                  <a:lnTo>
                    <a:pt x="259768" y="271140"/>
                  </a:lnTo>
                  <a:cubicBezTo>
                    <a:pt x="259768" y="271140"/>
                    <a:pt x="264411" y="269447"/>
                    <a:pt x="269476" y="269447"/>
                  </a:cubicBezTo>
                  <a:close/>
                  <a:moveTo>
                    <a:pt x="390706" y="273256"/>
                  </a:moveTo>
                  <a:lnTo>
                    <a:pt x="445402" y="273256"/>
                  </a:lnTo>
                  <a:lnTo>
                    <a:pt x="445402" y="304508"/>
                  </a:lnTo>
                  <a:lnTo>
                    <a:pt x="390706" y="304508"/>
                  </a:lnTo>
                  <a:close/>
                  <a:moveTo>
                    <a:pt x="46821" y="304508"/>
                  </a:moveTo>
                  <a:lnTo>
                    <a:pt x="58589" y="304508"/>
                  </a:lnTo>
                  <a:cubicBezTo>
                    <a:pt x="65202" y="304508"/>
                    <a:pt x="70265" y="309662"/>
                    <a:pt x="70265" y="316275"/>
                  </a:cubicBezTo>
                  <a:cubicBezTo>
                    <a:pt x="70265" y="322889"/>
                    <a:pt x="65202" y="327953"/>
                    <a:pt x="58589" y="327953"/>
                  </a:cubicBezTo>
                  <a:lnTo>
                    <a:pt x="46821" y="327953"/>
                  </a:lnTo>
                  <a:close/>
                  <a:moveTo>
                    <a:pt x="128946" y="327953"/>
                  </a:moveTo>
                  <a:lnTo>
                    <a:pt x="183619" y="327953"/>
                  </a:lnTo>
                  <a:lnTo>
                    <a:pt x="183619" y="441993"/>
                  </a:lnTo>
                  <a:cubicBezTo>
                    <a:pt x="183619" y="456831"/>
                    <a:pt x="172071" y="468666"/>
                    <a:pt x="156282" y="468666"/>
                  </a:cubicBezTo>
                  <a:cubicBezTo>
                    <a:pt x="140494" y="468666"/>
                    <a:pt x="128946" y="456831"/>
                    <a:pt x="128946" y="441993"/>
                  </a:cubicBezTo>
                  <a:close/>
                  <a:moveTo>
                    <a:pt x="259768" y="327953"/>
                  </a:moveTo>
                  <a:lnTo>
                    <a:pt x="314557" y="327953"/>
                  </a:lnTo>
                  <a:lnTo>
                    <a:pt x="314557" y="441993"/>
                  </a:lnTo>
                  <a:cubicBezTo>
                    <a:pt x="314557" y="456831"/>
                    <a:pt x="303008" y="468666"/>
                    <a:pt x="287220" y="468666"/>
                  </a:cubicBezTo>
                  <a:cubicBezTo>
                    <a:pt x="271432" y="468666"/>
                    <a:pt x="259768" y="456831"/>
                    <a:pt x="259768" y="441993"/>
                  </a:cubicBezTo>
                  <a:close/>
                  <a:moveTo>
                    <a:pt x="287220" y="351397"/>
                  </a:moveTo>
                  <a:cubicBezTo>
                    <a:pt x="280710" y="351373"/>
                    <a:pt x="275426" y="356655"/>
                    <a:pt x="275452" y="363165"/>
                  </a:cubicBezTo>
                  <a:cubicBezTo>
                    <a:pt x="275475" y="369639"/>
                    <a:pt x="280746" y="374866"/>
                    <a:pt x="287220" y="374841"/>
                  </a:cubicBezTo>
                  <a:cubicBezTo>
                    <a:pt x="293658" y="374818"/>
                    <a:pt x="298871" y="369603"/>
                    <a:pt x="298896" y="363165"/>
                  </a:cubicBezTo>
                  <a:cubicBezTo>
                    <a:pt x="298920" y="356691"/>
                    <a:pt x="293694" y="351422"/>
                    <a:pt x="287220" y="351397"/>
                  </a:cubicBezTo>
                  <a:close/>
                  <a:moveTo>
                    <a:pt x="156305" y="398286"/>
                  </a:moveTo>
                  <a:cubicBezTo>
                    <a:pt x="149795" y="398262"/>
                    <a:pt x="144512" y="403544"/>
                    <a:pt x="144537" y="410054"/>
                  </a:cubicBezTo>
                  <a:cubicBezTo>
                    <a:pt x="144561" y="416529"/>
                    <a:pt x="149831" y="421756"/>
                    <a:pt x="156305" y="421730"/>
                  </a:cubicBezTo>
                  <a:cubicBezTo>
                    <a:pt x="162753" y="421720"/>
                    <a:pt x="167980" y="416501"/>
                    <a:pt x="168005" y="410054"/>
                  </a:cubicBezTo>
                  <a:cubicBezTo>
                    <a:pt x="168028" y="403571"/>
                    <a:pt x="162788" y="398299"/>
                    <a:pt x="156305" y="398286"/>
                  </a:cubicBezTo>
                  <a:close/>
                  <a:moveTo>
                    <a:pt x="519995" y="439222"/>
                  </a:moveTo>
                  <a:cubicBezTo>
                    <a:pt x="528946" y="439082"/>
                    <a:pt x="536686" y="441141"/>
                    <a:pt x="545500" y="444328"/>
                  </a:cubicBezTo>
                  <a:cubicBezTo>
                    <a:pt x="566075" y="451773"/>
                    <a:pt x="591784" y="466219"/>
                    <a:pt x="633921" y="462576"/>
                  </a:cubicBezTo>
                  <a:lnTo>
                    <a:pt x="700317" y="555187"/>
                  </a:lnTo>
                  <a:cubicBezTo>
                    <a:pt x="708697" y="568354"/>
                    <a:pt x="699923" y="584355"/>
                    <a:pt x="684313" y="584355"/>
                  </a:cubicBezTo>
                  <a:lnTo>
                    <a:pt x="414585" y="584355"/>
                  </a:lnTo>
                  <a:cubicBezTo>
                    <a:pt x="398977" y="584355"/>
                    <a:pt x="390202" y="568354"/>
                    <a:pt x="398582" y="555187"/>
                  </a:cubicBezTo>
                  <a:lnTo>
                    <a:pt x="467427" y="459095"/>
                  </a:lnTo>
                  <a:cubicBezTo>
                    <a:pt x="481527" y="444995"/>
                    <a:pt x="501860" y="439222"/>
                    <a:pt x="519995" y="439222"/>
                  </a:cubicBezTo>
                  <a:close/>
                  <a:moveTo>
                    <a:pt x="482080" y="472604"/>
                  </a:moveTo>
                  <a:cubicBezTo>
                    <a:pt x="475850" y="472580"/>
                    <a:pt x="470793" y="477638"/>
                    <a:pt x="470816" y="483868"/>
                  </a:cubicBezTo>
                  <a:cubicBezTo>
                    <a:pt x="470828" y="490072"/>
                    <a:pt x="475877" y="495087"/>
                    <a:pt x="482080" y="495064"/>
                  </a:cubicBezTo>
                  <a:cubicBezTo>
                    <a:pt x="488257" y="495052"/>
                    <a:pt x="493261" y="490045"/>
                    <a:pt x="493276" y="483868"/>
                  </a:cubicBezTo>
                  <a:cubicBezTo>
                    <a:pt x="493299" y="477665"/>
                    <a:pt x="488284" y="472619"/>
                    <a:pt x="482080" y="472604"/>
                  </a:cubicBezTo>
                  <a:close/>
                  <a:moveTo>
                    <a:pt x="628037" y="483822"/>
                  </a:moveTo>
                  <a:cubicBezTo>
                    <a:pt x="621806" y="483799"/>
                    <a:pt x="616750" y="488856"/>
                    <a:pt x="616773" y="495087"/>
                  </a:cubicBezTo>
                  <a:cubicBezTo>
                    <a:pt x="616784" y="501291"/>
                    <a:pt x="621833" y="506305"/>
                    <a:pt x="628037" y="506283"/>
                  </a:cubicBezTo>
                  <a:cubicBezTo>
                    <a:pt x="634205" y="506259"/>
                    <a:pt x="639195" y="501255"/>
                    <a:pt x="639210" y="495087"/>
                  </a:cubicBezTo>
                  <a:cubicBezTo>
                    <a:pt x="639233" y="488892"/>
                    <a:pt x="634232" y="483850"/>
                    <a:pt x="628037" y="483822"/>
                  </a:cubicBezTo>
                  <a:close/>
                  <a:moveTo>
                    <a:pt x="549461" y="495064"/>
                  </a:moveTo>
                  <a:cubicBezTo>
                    <a:pt x="543230" y="495041"/>
                    <a:pt x="538173" y="500097"/>
                    <a:pt x="538196" y="506329"/>
                  </a:cubicBezTo>
                  <a:cubicBezTo>
                    <a:pt x="538220" y="512523"/>
                    <a:pt x="543266" y="517524"/>
                    <a:pt x="549461" y="517501"/>
                  </a:cubicBezTo>
                  <a:cubicBezTo>
                    <a:pt x="555629" y="517489"/>
                    <a:pt x="560629" y="512496"/>
                    <a:pt x="560656" y="506329"/>
                  </a:cubicBezTo>
                  <a:cubicBezTo>
                    <a:pt x="560680" y="500124"/>
                    <a:pt x="555665" y="495079"/>
                    <a:pt x="549461" y="495064"/>
                  </a:cubicBezTo>
                  <a:close/>
                  <a:moveTo>
                    <a:pt x="504540" y="528719"/>
                  </a:moveTo>
                  <a:cubicBezTo>
                    <a:pt x="498310" y="528696"/>
                    <a:pt x="493253" y="533753"/>
                    <a:pt x="493276" y="539984"/>
                  </a:cubicBezTo>
                  <a:cubicBezTo>
                    <a:pt x="493288" y="546188"/>
                    <a:pt x="498337" y="551203"/>
                    <a:pt x="504540" y="551180"/>
                  </a:cubicBezTo>
                  <a:cubicBezTo>
                    <a:pt x="510708" y="551156"/>
                    <a:pt x="515698" y="546152"/>
                    <a:pt x="515713" y="539984"/>
                  </a:cubicBezTo>
                  <a:cubicBezTo>
                    <a:pt x="515737" y="533789"/>
                    <a:pt x="510735" y="528747"/>
                    <a:pt x="504540" y="528719"/>
                  </a:cubicBezTo>
                  <a:close/>
                  <a:moveTo>
                    <a:pt x="650474" y="528719"/>
                  </a:moveTo>
                  <a:cubicBezTo>
                    <a:pt x="644244" y="528696"/>
                    <a:pt x="639187" y="533753"/>
                    <a:pt x="639210" y="539984"/>
                  </a:cubicBezTo>
                  <a:cubicBezTo>
                    <a:pt x="639221" y="546188"/>
                    <a:pt x="644270" y="551203"/>
                    <a:pt x="650474" y="551180"/>
                  </a:cubicBezTo>
                  <a:cubicBezTo>
                    <a:pt x="656651" y="551168"/>
                    <a:pt x="661655" y="546161"/>
                    <a:pt x="661670" y="539984"/>
                  </a:cubicBezTo>
                  <a:cubicBezTo>
                    <a:pt x="661693" y="533780"/>
                    <a:pt x="656678" y="528735"/>
                    <a:pt x="650474" y="528719"/>
                  </a:cubicBezTo>
                  <a:close/>
                  <a:moveTo>
                    <a:pt x="448470" y="539938"/>
                  </a:moveTo>
                  <a:cubicBezTo>
                    <a:pt x="442231" y="539904"/>
                    <a:pt x="437160" y="544963"/>
                    <a:pt x="437183" y="551203"/>
                  </a:cubicBezTo>
                  <a:cubicBezTo>
                    <a:pt x="437195" y="557416"/>
                    <a:pt x="442258" y="562434"/>
                    <a:pt x="448470" y="562398"/>
                  </a:cubicBezTo>
                  <a:cubicBezTo>
                    <a:pt x="454638" y="562375"/>
                    <a:pt x="459628" y="557371"/>
                    <a:pt x="459643" y="551203"/>
                  </a:cubicBezTo>
                  <a:cubicBezTo>
                    <a:pt x="459667" y="545008"/>
                    <a:pt x="454665" y="539966"/>
                    <a:pt x="448470" y="539938"/>
                  </a:cubicBezTo>
                  <a:close/>
                  <a:moveTo>
                    <a:pt x="594312" y="539938"/>
                  </a:moveTo>
                  <a:cubicBezTo>
                    <a:pt x="588082" y="539915"/>
                    <a:pt x="583025" y="544972"/>
                    <a:pt x="583048" y="551203"/>
                  </a:cubicBezTo>
                  <a:cubicBezTo>
                    <a:pt x="583060" y="557406"/>
                    <a:pt x="588109" y="562421"/>
                    <a:pt x="594312" y="562398"/>
                  </a:cubicBezTo>
                  <a:cubicBezTo>
                    <a:pt x="600489" y="562388"/>
                    <a:pt x="605493" y="557379"/>
                    <a:pt x="605508" y="551203"/>
                  </a:cubicBezTo>
                  <a:cubicBezTo>
                    <a:pt x="605531" y="544999"/>
                    <a:pt x="600516" y="539954"/>
                    <a:pt x="594312" y="539938"/>
                  </a:cubicBezTo>
                  <a:close/>
                </a:path>
              </a:pathLst>
            </a:custGeom>
            <a:solidFill>
              <a:srgbClr val="00B0F0"/>
            </a:solidFill>
            <a:ln w="35201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GPN_DIN Condensed (Основной текст)"/>
              </a:endParaRPr>
            </a:p>
          </p:txBody>
        </p:sp>
      </p:grpSp>
      <p:sp>
        <p:nvSpPr>
          <p:cNvPr id="238" name="Знак ''плюс'' 237">
            <a:extLst>
              <a:ext uri="{FF2B5EF4-FFF2-40B4-BE49-F238E27FC236}">
                <a16:creationId xmlns:a16="http://schemas.microsoft.com/office/drawing/2014/main" xmlns="" id="{3D85F47D-57BB-92E0-9651-5A36F0BFB610}"/>
              </a:ext>
            </a:extLst>
          </p:cNvPr>
          <p:cNvSpPr/>
          <p:nvPr/>
        </p:nvSpPr>
        <p:spPr>
          <a:xfrm>
            <a:off x="6318928" y="2005839"/>
            <a:ext cx="376408" cy="376408"/>
          </a:xfrm>
          <a:prstGeom prst="mathPlus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spcBef>
                <a:spcPts val="600"/>
              </a:spcBef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39" name="Равно 238">
            <a:extLst>
              <a:ext uri="{FF2B5EF4-FFF2-40B4-BE49-F238E27FC236}">
                <a16:creationId xmlns:a16="http://schemas.microsoft.com/office/drawing/2014/main" xmlns="" id="{78A2D3DD-4149-23C9-7A9C-36EADD45E866}"/>
              </a:ext>
            </a:extLst>
          </p:cNvPr>
          <p:cNvSpPr/>
          <p:nvPr/>
        </p:nvSpPr>
        <p:spPr>
          <a:xfrm>
            <a:off x="9342489" y="1990677"/>
            <a:ext cx="406731" cy="406731"/>
          </a:xfrm>
          <a:prstGeom prst="mathEqual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spcBef>
                <a:spcPts val="600"/>
              </a:spcBef>
            </a:pPr>
            <a:endParaRPr lang="ru-RU" sz="1200" dirty="0">
              <a:solidFill>
                <a:schemeClr val="tx1"/>
              </a:solidFill>
            </a:endParaRPr>
          </a:p>
        </p:txBody>
      </p:sp>
      <p:grpSp>
        <p:nvGrpSpPr>
          <p:cNvPr id="240" name="Группа 239">
            <a:extLst>
              <a:ext uri="{FF2B5EF4-FFF2-40B4-BE49-F238E27FC236}">
                <a16:creationId xmlns:a16="http://schemas.microsoft.com/office/drawing/2014/main" xmlns="" id="{78D6FFCB-351A-CDC6-BBDC-7D55555CD638}"/>
              </a:ext>
            </a:extLst>
          </p:cNvPr>
          <p:cNvGrpSpPr/>
          <p:nvPr/>
        </p:nvGrpSpPr>
        <p:grpSpPr>
          <a:xfrm>
            <a:off x="10250444" y="1963209"/>
            <a:ext cx="1784613" cy="461665"/>
            <a:chOff x="10077791" y="1957894"/>
            <a:chExt cx="1784613" cy="461665"/>
          </a:xfrm>
        </p:grpSpPr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xmlns="" id="{3C66A5C0-68FF-02AE-776D-AD7ADD18F9AD}"/>
                </a:ext>
              </a:extLst>
            </p:cNvPr>
            <p:cNvSpPr txBox="1"/>
            <p:nvPr/>
          </p:nvSpPr>
          <p:spPr>
            <a:xfrm>
              <a:off x="10424855" y="1957894"/>
              <a:ext cx="1437549" cy="461665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>
              <a:defPPr>
                <a:defRPr lang="ru-RU"/>
              </a:defPPr>
              <a:lvl1pPr>
                <a:lnSpc>
                  <a:spcPct val="80000"/>
                </a:lnSpc>
                <a:spcBef>
                  <a:spcPct val="0"/>
                </a:spcBef>
                <a:buNone/>
                <a:defRPr sz="1000" b="0" cap="all" baseline="0">
                  <a:solidFill>
                    <a:srgbClr val="00B0F0"/>
                  </a:solidFill>
                  <a:latin typeface="+mj-lt"/>
                  <a:ea typeface="+mj-ea"/>
                </a:defRPr>
              </a:lvl1pPr>
            </a:lstStyle>
            <a:p>
              <a:r>
                <a:rPr lang="ru-RU" dirty="0"/>
                <a:t>МАКСИМАЛЬНО БЫСТРЫЙ Выход на рынок с продуктом</a:t>
              </a:r>
            </a:p>
          </p:txBody>
        </p:sp>
        <p:sp>
          <p:nvSpPr>
            <p:cNvPr id="242" name="Полилиния: фигура 241">
              <a:extLst>
                <a:ext uri="{FF2B5EF4-FFF2-40B4-BE49-F238E27FC236}">
                  <a16:creationId xmlns:a16="http://schemas.microsoft.com/office/drawing/2014/main" xmlns="" id="{69956C46-D24F-2406-1B81-4443D4ED4A2A}"/>
                </a:ext>
              </a:extLst>
            </p:cNvPr>
            <p:cNvSpPr/>
            <p:nvPr/>
          </p:nvSpPr>
          <p:spPr>
            <a:xfrm>
              <a:off x="10077791" y="1981406"/>
              <a:ext cx="343932" cy="414643"/>
            </a:xfrm>
            <a:custGeom>
              <a:avLst/>
              <a:gdLst>
                <a:gd name="connsiteX0" fmla="*/ 9525 w 311372"/>
                <a:gd name="connsiteY0" fmla="*/ 150484 h 375389"/>
                <a:gd name="connsiteX1" fmla="*/ 9525 w 311372"/>
                <a:gd name="connsiteY1" fmla="*/ 292232 h 375389"/>
                <a:gd name="connsiteX2" fmla="*/ 150924 w 311372"/>
                <a:gd name="connsiteY2" fmla="*/ 362926 h 375389"/>
                <a:gd name="connsiteX3" fmla="*/ 150924 w 311372"/>
                <a:gd name="connsiteY3" fmla="*/ 221170 h 375389"/>
                <a:gd name="connsiteX4" fmla="*/ 301838 w 311372"/>
                <a:gd name="connsiteY4" fmla="*/ 150470 h 375389"/>
                <a:gd name="connsiteX5" fmla="*/ 160449 w 311372"/>
                <a:gd name="connsiteY5" fmla="*/ 221160 h 375389"/>
                <a:gd name="connsiteX6" fmla="*/ 160449 w 311372"/>
                <a:gd name="connsiteY6" fmla="*/ 362916 h 375389"/>
                <a:gd name="connsiteX7" fmla="*/ 301838 w 311372"/>
                <a:gd name="connsiteY7" fmla="*/ 292226 h 375389"/>
                <a:gd name="connsiteX8" fmla="*/ 122949 w 311372"/>
                <a:gd name="connsiteY8" fmla="*/ 78371 h 375389"/>
                <a:gd name="connsiteX9" fmla="*/ 129340 w 311372"/>
                <a:gd name="connsiteY9" fmla="*/ 80504 h 375389"/>
                <a:gd name="connsiteX10" fmla="*/ 127206 w 311372"/>
                <a:gd name="connsiteY10" fmla="*/ 86896 h 375389"/>
                <a:gd name="connsiteX11" fmla="*/ 15411 w 311372"/>
                <a:gd name="connsiteY11" fmla="*/ 142769 h 375389"/>
                <a:gd name="connsiteX12" fmla="*/ 155686 w 311372"/>
                <a:gd name="connsiteY12" fmla="*/ 212902 h 375389"/>
                <a:gd name="connsiteX13" fmla="*/ 295961 w 311372"/>
                <a:gd name="connsiteY13" fmla="*/ 142769 h 375389"/>
                <a:gd name="connsiteX14" fmla="*/ 185661 w 311372"/>
                <a:gd name="connsiteY14" fmla="*/ 87620 h 375389"/>
                <a:gd name="connsiteX15" fmla="*/ 183528 w 311372"/>
                <a:gd name="connsiteY15" fmla="*/ 81228 h 375389"/>
                <a:gd name="connsiteX16" fmla="*/ 189919 w 311372"/>
                <a:gd name="connsiteY16" fmla="*/ 79095 h 375389"/>
                <a:gd name="connsiteX17" fmla="*/ 308743 w 311372"/>
                <a:gd name="connsiteY17" fmla="*/ 138502 h 375389"/>
                <a:gd name="connsiteX18" fmla="*/ 311372 w 311372"/>
                <a:gd name="connsiteY18" fmla="*/ 142760 h 375389"/>
                <a:gd name="connsiteX19" fmla="*/ 311363 w 311372"/>
                <a:gd name="connsiteY19" fmla="*/ 142775 h 375389"/>
                <a:gd name="connsiteX20" fmla="*/ 311363 w 311372"/>
                <a:gd name="connsiteY20" fmla="*/ 295170 h 375389"/>
                <a:gd name="connsiteX21" fmla="*/ 309540 w 311372"/>
                <a:gd name="connsiteY21" fmla="*/ 296993 h 375389"/>
                <a:gd name="connsiteX22" fmla="*/ 308724 w 311372"/>
                <a:gd name="connsiteY22" fmla="*/ 299437 h 375389"/>
                <a:gd name="connsiteX23" fmla="*/ 157800 w 311372"/>
                <a:gd name="connsiteY23" fmla="*/ 374894 h 375389"/>
                <a:gd name="connsiteX24" fmla="*/ 155688 w 311372"/>
                <a:gd name="connsiteY24" fmla="*/ 375389 h 375389"/>
                <a:gd name="connsiteX25" fmla="*/ 155687 w 311372"/>
                <a:gd name="connsiteY25" fmla="*/ 375389 h 375389"/>
                <a:gd name="connsiteX26" fmla="*/ 155686 w 311372"/>
                <a:gd name="connsiteY26" fmla="*/ 375389 h 375389"/>
                <a:gd name="connsiteX27" fmla="*/ 153552 w 311372"/>
                <a:gd name="connsiteY27" fmla="*/ 374884 h 375389"/>
                <a:gd name="connsiteX28" fmla="*/ 2629 w 311372"/>
                <a:gd name="connsiteY28" fmla="*/ 299437 h 375389"/>
                <a:gd name="connsiteX29" fmla="*/ 1808 w 311372"/>
                <a:gd name="connsiteY29" fmla="*/ 296978 h 375389"/>
                <a:gd name="connsiteX30" fmla="*/ 0 w 311372"/>
                <a:gd name="connsiteY30" fmla="*/ 295170 h 375389"/>
                <a:gd name="connsiteX31" fmla="*/ 0 w 311372"/>
                <a:gd name="connsiteY31" fmla="*/ 142779 h 375389"/>
                <a:gd name="connsiteX32" fmla="*/ 0 w 311372"/>
                <a:gd name="connsiteY32" fmla="*/ 142770 h 375389"/>
                <a:gd name="connsiteX33" fmla="*/ 14 w 311372"/>
                <a:gd name="connsiteY33" fmla="*/ 142756 h 375389"/>
                <a:gd name="connsiteX34" fmla="*/ 2629 w 311372"/>
                <a:gd name="connsiteY34" fmla="*/ 138521 h 375389"/>
                <a:gd name="connsiteX35" fmla="*/ 155687 w 311372"/>
                <a:gd name="connsiteY35" fmla="*/ 0 h 375389"/>
                <a:gd name="connsiteX36" fmla="*/ 155690 w 311372"/>
                <a:gd name="connsiteY36" fmla="*/ 3 h 375389"/>
                <a:gd name="connsiteX37" fmla="*/ 155696 w 311372"/>
                <a:gd name="connsiteY37" fmla="*/ 0 h 375389"/>
                <a:gd name="connsiteX38" fmla="*/ 159068 w 311372"/>
                <a:gd name="connsiteY38" fmla="*/ 1391 h 375389"/>
                <a:gd name="connsiteX39" fmla="*/ 205254 w 311372"/>
                <a:gd name="connsiteY39" fmla="*/ 47587 h 375389"/>
                <a:gd name="connsiteX40" fmla="*/ 205254 w 311372"/>
                <a:gd name="connsiteY40" fmla="*/ 54321 h 375389"/>
                <a:gd name="connsiteX41" fmla="*/ 201873 w 311372"/>
                <a:gd name="connsiteY41" fmla="*/ 55721 h 375389"/>
                <a:gd name="connsiteX42" fmla="*/ 198501 w 311372"/>
                <a:gd name="connsiteY42" fmla="*/ 54331 h 375389"/>
                <a:gd name="connsiteX43" fmla="*/ 160449 w 311372"/>
                <a:gd name="connsiteY43" fmla="*/ 16270 h 375389"/>
                <a:gd name="connsiteX44" fmla="*/ 160449 w 311372"/>
                <a:gd name="connsiteY44" fmla="*/ 121329 h 375389"/>
                <a:gd name="connsiteX45" fmla="*/ 155687 w 311372"/>
                <a:gd name="connsiteY45" fmla="*/ 126092 h 375389"/>
                <a:gd name="connsiteX46" fmla="*/ 150924 w 311372"/>
                <a:gd name="connsiteY46" fmla="*/ 121329 h 375389"/>
                <a:gd name="connsiteX47" fmla="*/ 150924 w 311372"/>
                <a:gd name="connsiteY47" fmla="*/ 16267 h 375389"/>
                <a:gd name="connsiteX48" fmla="*/ 112852 w 311372"/>
                <a:gd name="connsiteY48" fmla="*/ 54331 h 375389"/>
                <a:gd name="connsiteX49" fmla="*/ 106118 w 311372"/>
                <a:gd name="connsiteY49" fmla="*/ 54331 h 375389"/>
                <a:gd name="connsiteX50" fmla="*/ 106118 w 311372"/>
                <a:gd name="connsiteY50" fmla="*/ 47596 h 375389"/>
                <a:gd name="connsiteX51" fmla="*/ 152324 w 311372"/>
                <a:gd name="connsiteY51" fmla="*/ 1400 h 375389"/>
                <a:gd name="connsiteX52" fmla="*/ 155681 w 311372"/>
                <a:gd name="connsiteY52" fmla="*/ 7 h 375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11372" h="375389">
                  <a:moveTo>
                    <a:pt x="9525" y="150484"/>
                  </a:moveTo>
                  <a:lnTo>
                    <a:pt x="9525" y="292232"/>
                  </a:lnTo>
                  <a:lnTo>
                    <a:pt x="150924" y="362926"/>
                  </a:lnTo>
                  <a:lnTo>
                    <a:pt x="150924" y="221170"/>
                  </a:lnTo>
                  <a:close/>
                  <a:moveTo>
                    <a:pt x="301838" y="150470"/>
                  </a:moveTo>
                  <a:lnTo>
                    <a:pt x="160449" y="221160"/>
                  </a:lnTo>
                  <a:lnTo>
                    <a:pt x="160449" y="362916"/>
                  </a:lnTo>
                  <a:lnTo>
                    <a:pt x="301838" y="292226"/>
                  </a:lnTo>
                  <a:close/>
                  <a:moveTo>
                    <a:pt x="122949" y="78371"/>
                  </a:moveTo>
                  <a:cubicBezTo>
                    <a:pt x="125301" y="77199"/>
                    <a:pt x="128159" y="78142"/>
                    <a:pt x="129340" y="80504"/>
                  </a:cubicBezTo>
                  <a:cubicBezTo>
                    <a:pt x="130512" y="82857"/>
                    <a:pt x="129559" y="85715"/>
                    <a:pt x="127206" y="86896"/>
                  </a:cubicBezTo>
                  <a:lnTo>
                    <a:pt x="15411" y="142769"/>
                  </a:lnTo>
                  <a:lnTo>
                    <a:pt x="155686" y="212902"/>
                  </a:lnTo>
                  <a:lnTo>
                    <a:pt x="295961" y="142769"/>
                  </a:lnTo>
                  <a:lnTo>
                    <a:pt x="185661" y="87620"/>
                  </a:lnTo>
                  <a:cubicBezTo>
                    <a:pt x="183309" y="86438"/>
                    <a:pt x="182356" y="83581"/>
                    <a:pt x="183528" y="81228"/>
                  </a:cubicBezTo>
                  <a:cubicBezTo>
                    <a:pt x="184718" y="78876"/>
                    <a:pt x="187576" y="77942"/>
                    <a:pt x="189919" y="79095"/>
                  </a:cubicBezTo>
                  <a:lnTo>
                    <a:pt x="308743" y="138502"/>
                  </a:lnTo>
                  <a:cubicBezTo>
                    <a:pt x="310353" y="139312"/>
                    <a:pt x="311372" y="140960"/>
                    <a:pt x="311372" y="142760"/>
                  </a:cubicBezTo>
                  <a:lnTo>
                    <a:pt x="311363" y="142775"/>
                  </a:lnTo>
                  <a:lnTo>
                    <a:pt x="311363" y="295170"/>
                  </a:lnTo>
                  <a:lnTo>
                    <a:pt x="309540" y="296993"/>
                  </a:lnTo>
                  <a:lnTo>
                    <a:pt x="308724" y="299437"/>
                  </a:lnTo>
                  <a:lnTo>
                    <a:pt x="157800" y="374894"/>
                  </a:lnTo>
                  <a:lnTo>
                    <a:pt x="155688" y="375389"/>
                  </a:lnTo>
                  <a:lnTo>
                    <a:pt x="155687" y="375389"/>
                  </a:lnTo>
                  <a:lnTo>
                    <a:pt x="155686" y="375389"/>
                  </a:lnTo>
                  <a:cubicBezTo>
                    <a:pt x="154962" y="375389"/>
                    <a:pt x="154229" y="375218"/>
                    <a:pt x="153552" y="374884"/>
                  </a:cubicBezTo>
                  <a:lnTo>
                    <a:pt x="2629" y="299437"/>
                  </a:lnTo>
                  <a:lnTo>
                    <a:pt x="1808" y="296978"/>
                  </a:lnTo>
                  <a:lnTo>
                    <a:pt x="0" y="295170"/>
                  </a:lnTo>
                  <a:lnTo>
                    <a:pt x="0" y="142779"/>
                  </a:lnTo>
                  <a:lnTo>
                    <a:pt x="0" y="142770"/>
                  </a:lnTo>
                  <a:lnTo>
                    <a:pt x="14" y="142756"/>
                  </a:lnTo>
                  <a:lnTo>
                    <a:pt x="2629" y="138521"/>
                  </a:lnTo>
                  <a:close/>
                  <a:moveTo>
                    <a:pt x="155687" y="0"/>
                  </a:moveTo>
                  <a:lnTo>
                    <a:pt x="155690" y="3"/>
                  </a:lnTo>
                  <a:lnTo>
                    <a:pt x="155696" y="0"/>
                  </a:lnTo>
                  <a:cubicBezTo>
                    <a:pt x="156962" y="0"/>
                    <a:pt x="158172" y="505"/>
                    <a:pt x="159068" y="1391"/>
                  </a:cubicBezTo>
                  <a:lnTo>
                    <a:pt x="205254" y="47587"/>
                  </a:lnTo>
                  <a:cubicBezTo>
                    <a:pt x="207112" y="49444"/>
                    <a:pt x="207112" y="52464"/>
                    <a:pt x="205254" y="54321"/>
                  </a:cubicBezTo>
                  <a:cubicBezTo>
                    <a:pt x="204311" y="55255"/>
                    <a:pt x="203092" y="55721"/>
                    <a:pt x="201873" y="55721"/>
                  </a:cubicBezTo>
                  <a:cubicBezTo>
                    <a:pt x="200654" y="55721"/>
                    <a:pt x="199434" y="55255"/>
                    <a:pt x="198501" y="54331"/>
                  </a:cubicBezTo>
                  <a:lnTo>
                    <a:pt x="160449" y="16270"/>
                  </a:lnTo>
                  <a:lnTo>
                    <a:pt x="160449" y="121329"/>
                  </a:lnTo>
                  <a:cubicBezTo>
                    <a:pt x="160449" y="123968"/>
                    <a:pt x="158315" y="126092"/>
                    <a:pt x="155687" y="126092"/>
                  </a:cubicBezTo>
                  <a:cubicBezTo>
                    <a:pt x="153058" y="126092"/>
                    <a:pt x="150924" y="123958"/>
                    <a:pt x="150924" y="121329"/>
                  </a:cubicBezTo>
                  <a:lnTo>
                    <a:pt x="150924" y="16267"/>
                  </a:lnTo>
                  <a:lnTo>
                    <a:pt x="112852" y="54331"/>
                  </a:lnTo>
                  <a:cubicBezTo>
                    <a:pt x="110995" y="56188"/>
                    <a:pt x="107975" y="56188"/>
                    <a:pt x="106118" y="54331"/>
                  </a:cubicBezTo>
                  <a:cubicBezTo>
                    <a:pt x="104261" y="52473"/>
                    <a:pt x="104261" y="49454"/>
                    <a:pt x="106118" y="47596"/>
                  </a:cubicBezTo>
                  <a:lnTo>
                    <a:pt x="152324" y="1400"/>
                  </a:lnTo>
                  <a:lnTo>
                    <a:pt x="155681" y="7"/>
                  </a:lnTo>
                  <a:close/>
                </a:path>
              </a:pathLst>
            </a:custGeom>
            <a:solidFill>
              <a:srgbClr val="00B0F0"/>
            </a:solidFill>
            <a:ln w="3175" cap="flat">
              <a:solidFill>
                <a:srgbClr val="00B0F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sz="1500"/>
            </a:p>
          </p:txBody>
        </p:sp>
      </p:grpSp>
      <p:grpSp>
        <p:nvGrpSpPr>
          <p:cNvPr id="243" name="Группа 242">
            <a:extLst>
              <a:ext uri="{FF2B5EF4-FFF2-40B4-BE49-F238E27FC236}">
                <a16:creationId xmlns:a16="http://schemas.microsoft.com/office/drawing/2014/main" xmlns="" id="{1A27F580-CD74-46AF-E34D-CE0CE81B67D1}"/>
              </a:ext>
            </a:extLst>
          </p:cNvPr>
          <p:cNvGrpSpPr/>
          <p:nvPr/>
        </p:nvGrpSpPr>
        <p:grpSpPr>
          <a:xfrm>
            <a:off x="366271" y="1618526"/>
            <a:ext cx="2542236" cy="1108866"/>
            <a:chOff x="366271" y="1606908"/>
            <a:chExt cx="2542236" cy="1108866"/>
          </a:xfrm>
        </p:grpSpPr>
        <p:sp>
          <p:nvSpPr>
            <p:cNvPr id="244" name="Заголовок 2">
              <a:extLst>
                <a:ext uri="{FF2B5EF4-FFF2-40B4-BE49-F238E27FC236}">
                  <a16:creationId xmlns:a16="http://schemas.microsoft.com/office/drawing/2014/main" xmlns="" id="{07D7DA22-CB29-0744-97F8-2AC6838C98EA}"/>
                </a:ext>
              </a:extLst>
            </p:cNvPr>
            <p:cNvSpPr txBox="1">
              <a:spLocks/>
            </p:cNvSpPr>
            <p:nvPr/>
          </p:nvSpPr>
          <p:spPr>
            <a:xfrm>
              <a:off x="366271" y="1606908"/>
              <a:ext cx="923531" cy="227755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>
              <a:lvl1pPr algn="l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1800" b="1" kern="1200" cap="all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100" b="0" dirty="0">
                  <a:solidFill>
                    <a:srgbClr val="00B0F0"/>
                  </a:solidFill>
                  <a:cs typeface="+mn-cs"/>
                </a:rPr>
                <a:t>Сырье</a:t>
              </a:r>
            </a:p>
          </p:txBody>
        </p:sp>
        <p:grpSp>
          <p:nvGrpSpPr>
            <p:cNvPr id="246" name="Группа 245">
              <a:extLst>
                <a:ext uri="{FF2B5EF4-FFF2-40B4-BE49-F238E27FC236}">
                  <a16:creationId xmlns:a16="http://schemas.microsoft.com/office/drawing/2014/main" xmlns="" id="{B628D74F-E63B-0559-D94C-4EF8D32397C7}"/>
                </a:ext>
              </a:extLst>
            </p:cNvPr>
            <p:cNvGrpSpPr/>
            <p:nvPr/>
          </p:nvGrpSpPr>
          <p:grpSpPr>
            <a:xfrm>
              <a:off x="500317" y="1839407"/>
              <a:ext cx="2408190" cy="876367"/>
              <a:chOff x="500317" y="1839407"/>
              <a:chExt cx="2408190" cy="876367"/>
            </a:xfrm>
          </p:grpSpPr>
          <p:pic>
            <p:nvPicPr>
              <p:cNvPr id="247" name="Рисунок 246">
                <a:extLst>
                  <a:ext uri="{FF2B5EF4-FFF2-40B4-BE49-F238E27FC236}">
                    <a16:creationId xmlns:a16="http://schemas.microsoft.com/office/drawing/2014/main" xmlns="" id="{BAB932C1-8417-36ED-2A15-6717CB4861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96" r="12604"/>
              <a:stretch>
                <a:fillRect/>
              </a:stretch>
            </p:blipFill>
            <p:spPr bwMode="auto">
              <a:xfrm>
                <a:off x="500317" y="1839407"/>
                <a:ext cx="655440" cy="65544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</a:path>
                </a:pathLst>
              </a:custGeom>
              <a:noFill/>
              <a:ln w="12700">
                <a:solidFill>
                  <a:srgbClr val="00B0F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48" name="Группа 247">
                <a:extLst>
                  <a:ext uri="{FF2B5EF4-FFF2-40B4-BE49-F238E27FC236}">
                    <a16:creationId xmlns:a16="http://schemas.microsoft.com/office/drawing/2014/main" xmlns="" id="{EB82057A-8E37-0A6D-102D-6C12925E33CB}"/>
                  </a:ext>
                </a:extLst>
              </p:cNvPr>
              <p:cNvGrpSpPr/>
              <p:nvPr/>
            </p:nvGrpSpPr>
            <p:grpSpPr>
              <a:xfrm>
                <a:off x="500317" y="1839407"/>
                <a:ext cx="1266439" cy="876367"/>
                <a:chOff x="408538" y="1839407"/>
                <a:chExt cx="1266439" cy="876367"/>
              </a:xfrm>
            </p:grpSpPr>
            <p:pic>
              <p:nvPicPr>
                <p:cNvPr id="252" name="Рисунок 251">
                  <a:extLst>
                    <a:ext uri="{FF2B5EF4-FFF2-40B4-BE49-F238E27FC236}">
                      <a16:creationId xmlns:a16="http://schemas.microsoft.com/office/drawing/2014/main" xmlns="" id="{750B1964-FD37-AD43-4221-3C0AA29C89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70" r="17784"/>
                <a:stretch>
                  <a:fillRect/>
                </a:stretch>
              </p:blipFill>
              <p:spPr bwMode="auto">
                <a:xfrm>
                  <a:off x="1019537" y="1839407"/>
                  <a:ext cx="655440" cy="65544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rgbClr val="00B0F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3" name="Заголовок 2">
                  <a:extLst>
                    <a:ext uri="{FF2B5EF4-FFF2-40B4-BE49-F238E27FC236}">
                      <a16:creationId xmlns:a16="http://schemas.microsoft.com/office/drawing/2014/main" xmlns="" id="{6EF58B5D-5C13-31BB-0737-0E7A765AFD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8538" y="2524953"/>
                  <a:ext cx="1266439" cy="190821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>
                  <a:lvl1pPr algn="l" defTabSz="914400" rtl="0" eaLnBrk="1" latinLnBrk="0" hangingPunct="1">
                    <a:lnSpc>
                      <a:spcPct val="80000"/>
                    </a:lnSpc>
                    <a:spcBef>
                      <a:spcPct val="0"/>
                    </a:spcBef>
                    <a:buNone/>
                    <a:defRPr sz="1800" b="1" kern="1200" cap="all" baseline="0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800" b="0" cap="none" dirty="0">
                      <a:solidFill>
                        <a:srgbClr val="00B0F0"/>
                      </a:solidFill>
                      <a:cs typeface="+mn-cs"/>
                    </a:rPr>
                    <a:t>СИБУР</a:t>
                  </a:r>
                </a:p>
              </p:txBody>
            </p:sp>
          </p:grpSp>
          <p:grpSp>
            <p:nvGrpSpPr>
              <p:cNvPr id="249" name="Группа 248">
                <a:extLst>
                  <a:ext uri="{FF2B5EF4-FFF2-40B4-BE49-F238E27FC236}">
                    <a16:creationId xmlns:a16="http://schemas.microsoft.com/office/drawing/2014/main" xmlns="" id="{684506E4-10E1-DBBC-0E2F-2FC044BF69A2}"/>
                  </a:ext>
                </a:extLst>
              </p:cNvPr>
              <p:cNvGrpSpPr/>
              <p:nvPr/>
            </p:nvGrpSpPr>
            <p:grpSpPr>
              <a:xfrm>
                <a:off x="2134952" y="1839407"/>
                <a:ext cx="773555" cy="864126"/>
                <a:chOff x="1953626" y="1839407"/>
                <a:chExt cx="773555" cy="864126"/>
              </a:xfrm>
            </p:grpSpPr>
            <p:pic>
              <p:nvPicPr>
                <p:cNvPr id="250" name="Рисунок 249">
                  <a:extLst>
                    <a:ext uri="{FF2B5EF4-FFF2-40B4-BE49-F238E27FC236}">
                      <a16:creationId xmlns:a16="http://schemas.microsoft.com/office/drawing/2014/main" xmlns="" id="{26EE8ADD-D407-5FD8-BF8F-D76C245B8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6775" r="16558"/>
                <a:stretch>
                  <a:fillRect/>
                </a:stretch>
              </p:blipFill>
              <p:spPr bwMode="auto">
                <a:xfrm>
                  <a:off x="1953626" y="1839407"/>
                  <a:ext cx="655440" cy="65544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rgbClr val="00B0F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1" name="Заголовок 2">
                  <a:extLst>
                    <a:ext uri="{FF2B5EF4-FFF2-40B4-BE49-F238E27FC236}">
                      <a16:creationId xmlns:a16="http://schemas.microsoft.com/office/drawing/2014/main" xmlns="" id="{E3A62117-6B62-F91C-4AC6-03EA367442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53627" y="2512712"/>
                  <a:ext cx="773554" cy="190821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>
                  <a:lvl1pPr algn="l" defTabSz="914400" rtl="0" eaLnBrk="1" latinLnBrk="0" hangingPunct="1">
                    <a:lnSpc>
                      <a:spcPct val="80000"/>
                    </a:lnSpc>
                    <a:spcBef>
                      <a:spcPct val="0"/>
                    </a:spcBef>
                    <a:buNone/>
                    <a:defRPr sz="1800" b="1" kern="1200" cap="all" baseline="0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800" b="0" cap="none" dirty="0">
                      <a:solidFill>
                        <a:srgbClr val="00B0F0"/>
                      </a:solidFill>
                      <a:cs typeface="+mn-cs"/>
                    </a:rPr>
                    <a:t>Татнефть</a:t>
                  </a:r>
                </a:p>
              </p:txBody>
            </p:sp>
          </p:grpSp>
        </p:grpSp>
      </p:grpSp>
      <p:grpSp>
        <p:nvGrpSpPr>
          <p:cNvPr id="254" name="Группа 253">
            <a:extLst>
              <a:ext uri="{FF2B5EF4-FFF2-40B4-BE49-F238E27FC236}">
                <a16:creationId xmlns:a16="http://schemas.microsoft.com/office/drawing/2014/main" xmlns="" id="{FC0E0ED9-CA6A-051D-2AEC-2A52501AABC1}"/>
              </a:ext>
            </a:extLst>
          </p:cNvPr>
          <p:cNvGrpSpPr/>
          <p:nvPr/>
        </p:nvGrpSpPr>
        <p:grpSpPr>
          <a:xfrm>
            <a:off x="7196555" y="1841662"/>
            <a:ext cx="1971784" cy="677693"/>
            <a:chOff x="7696932" y="1723135"/>
            <a:chExt cx="1971785" cy="677693"/>
          </a:xfrm>
        </p:grpSpPr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xmlns="" id="{4713419B-9A4D-8446-1933-70532AC0E44B}"/>
                </a:ext>
              </a:extLst>
            </p:cNvPr>
            <p:cNvSpPr txBox="1"/>
            <p:nvPr/>
          </p:nvSpPr>
          <p:spPr>
            <a:xfrm>
              <a:off x="8230635" y="2025844"/>
              <a:ext cx="1438082" cy="338554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>
              <a:defPPr>
                <a:defRPr lang="ru-RU"/>
              </a:defPPr>
              <a:lvl1pPr>
                <a:lnSpc>
                  <a:spcPct val="80000"/>
                </a:lnSpc>
                <a:spcBef>
                  <a:spcPct val="0"/>
                </a:spcBef>
                <a:buNone/>
                <a:defRPr sz="1000" b="0" cap="all" baseline="0">
                  <a:solidFill>
                    <a:srgbClr val="00B0F0"/>
                  </a:solidFill>
                  <a:latin typeface="+mj-lt"/>
                  <a:ea typeface="+mj-ea"/>
                </a:defRPr>
              </a:lvl1pPr>
            </a:lstStyle>
            <a:p>
              <a:r>
                <a:rPr lang="ru-RU" dirty="0"/>
                <a:t>Опытное производство </a:t>
              </a:r>
            </a:p>
          </p:txBody>
        </p:sp>
        <p:grpSp>
          <p:nvGrpSpPr>
            <p:cNvPr id="256" name="Группа 255">
              <a:extLst>
                <a:ext uri="{FF2B5EF4-FFF2-40B4-BE49-F238E27FC236}">
                  <a16:creationId xmlns:a16="http://schemas.microsoft.com/office/drawing/2014/main" xmlns="" id="{0C12CC75-15A1-C9ED-4587-80962DB4F307}"/>
                </a:ext>
              </a:extLst>
            </p:cNvPr>
            <p:cNvGrpSpPr/>
            <p:nvPr/>
          </p:nvGrpSpPr>
          <p:grpSpPr>
            <a:xfrm>
              <a:off x="7696932" y="1723135"/>
              <a:ext cx="521831" cy="677693"/>
              <a:chOff x="12838556" y="-1622710"/>
              <a:chExt cx="5695358" cy="7396454"/>
            </a:xfrm>
          </p:grpSpPr>
          <p:sp>
            <p:nvSpPr>
              <p:cNvPr id="257" name="Полилиния: фигура 256">
                <a:extLst>
                  <a:ext uri="{FF2B5EF4-FFF2-40B4-BE49-F238E27FC236}">
                    <a16:creationId xmlns:a16="http://schemas.microsoft.com/office/drawing/2014/main" xmlns="" id="{A945BE38-0F21-8930-22C1-0F024A5BEF84}"/>
                  </a:ext>
                </a:extLst>
              </p:cNvPr>
              <p:cNvSpPr/>
              <p:nvPr/>
            </p:nvSpPr>
            <p:spPr>
              <a:xfrm>
                <a:off x="13380921" y="2021769"/>
                <a:ext cx="3662866" cy="3546342"/>
              </a:xfrm>
              <a:custGeom>
                <a:avLst/>
                <a:gdLst>
                  <a:gd name="connsiteX0" fmla="*/ 666446 w 667176"/>
                  <a:gd name="connsiteY0" fmla="*/ 0 h 645951"/>
                  <a:gd name="connsiteX1" fmla="*/ 345711 w 667176"/>
                  <a:gd name="connsiteY1" fmla="*/ 0 h 645951"/>
                  <a:gd name="connsiteX2" fmla="*/ 345651 w 667176"/>
                  <a:gd name="connsiteY2" fmla="*/ 457124 h 645951"/>
                  <a:gd name="connsiteX3" fmla="*/ 394000 w 667176"/>
                  <a:gd name="connsiteY3" fmla="*/ 449806 h 645951"/>
                  <a:gd name="connsiteX4" fmla="*/ 447511 w 667176"/>
                  <a:gd name="connsiteY4" fmla="*/ 448786 h 645951"/>
                  <a:gd name="connsiteX5" fmla="*/ 529487 w 667176"/>
                  <a:gd name="connsiteY5" fmla="*/ 473588 h 645951"/>
                  <a:gd name="connsiteX6" fmla="*/ 433830 w 667176"/>
                  <a:gd name="connsiteY6" fmla="*/ 489246 h 645951"/>
                  <a:gd name="connsiteX7" fmla="*/ 356034 w 667176"/>
                  <a:gd name="connsiteY7" fmla="*/ 483108 h 645951"/>
                  <a:gd name="connsiteX8" fmla="*/ 345637 w 667176"/>
                  <a:gd name="connsiteY8" fmla="*/ 481111 h 645951"/>
                  <a:gd name="connsiteX9" fmla="*/ 318707 w 667176"/>
                  <a:gd name="connsiteY9" fmla="*/ 481136 h 645951"/>
                  <a:gd name="connsiteX10" fmla="*/ 307539 w 667176"/>
                  <a:gd name="connsiteY10" fmla="*/ 483316 h 645951"/>
                  <a:gd name="connsiteX11" fmla="*/ 283669 w 667176"/>
                  <a:gd name="connsiteY11" fmla="*/ 486816 h 645951"/>
                  <a:gd name="connsiteX12" fmla="*/ 134913 w 667176"/>
                  <a:gd name="connsiteY12" fmla="*/ 473195 h 645951"/>
                  <a:gd name="connsiteX13" fmla="*/ 217805 w 667176"/>
                  <a:gd name="connsiteY13" fmla="*/ 448765 h 645951"/>
                  <a:gd name="connsiteX14" fmla="*/ 318980 w 667176"/>
                  <a:gd name="connsiteY14" fmla="*/ 457105 h 645951"/>
                  <a:gd name="connsiteX15" fmla="*/ 318945 w 667176"/>
                  <a:gd name="connsiteY15" fmla="*/ 0 h 645951"/>
                  <a:gd name="connsiteX16" fmla="*/ 690 w 667176"/>
                  <a:gd name="connsiteY16" fmla="*/ 0 h 645951"/>
                  <a:gd name="connsiteX17" fmla="*/ 429 w 667176"/>
                  <a:gd name="connsiteY17" fmla="*/ 61355 h 645951"/>
                  <a:gd name="connsiteX18" fmla="*/ 1032 w 667176"/>
                  <a:gd name="connsiteY18" fmla="*/ 367485 h 645951"/>
                  <a:gd name="connsiteX19" fmla="*/ 31967 w 667176"/>
                  <a:gd name="connsiteY19" fmla="*/ 518712 h 645951"/>
                  <a:gd name="connsiteX20" fmla="*/ 48737 w 667176"/>
                  <a:gd name="connsiteY20" fmla="*/ 540475 h 645951"/>
                  <a:gd name="connsiteX21" fmla="*/ 59876 w 667176"/>
                  <a:gd name="connsiteY21" fmla="*/ 552166 h 645951"/>
                  <a:gd name="connsiteX22" fmla="*/ 76043 w 667176"/>
                  <a:gd name="connsiteY22" fmla="*/ 566686 h 645951"/>
                  <a:gd name="connsiteX23" fmla="*/ 93407 w 667176"/>
                  <a:gd name="connsiteY23" fmla="*/ 579986 h 645951"/>
                  <a:gd name="connsiteX24" fmla="*/ 333314 w 667176"/>
                  <a:gd name="connsiteY24" fmla="*/ 645952 h 645951"/>
                  <a:gd name="connsiteX25" fmla="*/ 533959 w 667176"/>
                  <a:gd name="connsiteY25" fmla="*/ 601468 h 645951"/>
                  <a:gd name="connsiteX26" fmla="*/ 598578 w 667176"/>
                  <a:gd name="connsiteY26" fmla="*/ 558366 h 645951"/>
                  <a:gd name="connsiteX27" fmla="*/ 621282 w 667176"/>
                  <a:gd name="connsiteY27" fmla="*/ 535351 h 645951"/>
                  <a:gd name="connsiteX28" fmla="*/ 656108 w 667176"/>
                  <a:gd name="connsiteY28" fmla="*/ 478811 h 645951"/>
                  <a:gd name="connsiteX29" fmla="*/ 666637 w 667176"/>
                  <a:gd name="connsiteY29" fmla="*/ 428189 h 645951"/>
                  <a:gd name="connsiteX30" fmla="*/ 667014 w 667176"/>
                  <a:gd name="connsiteY30" fmla="*/ 29372 h 645951"/>
                  <a:gd name="connsiteX31" fmla="*/ 666446 w 667176"/>
                  <a:gd name="connsiteY31" fmla="*/ 0 h 64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67176" h="645951">
                    <a:moveTo>
                      <a:pt x="666446" y="0"/>
                    </a:moveTo>
                    <a:lnTo>
                      <a:pt x="345711" y="0"/>
                    </a:lnTo>
                    <a:lnTo>
                      <a:pt x="345651" y="457124"/>
                    </a:lnTo>
                    <a:cubicBezTo>
                      <a:pt x="362296" y="453556"/>
                      <a:pt x="376131" y="451010"/>
                      <a:pt x="394000" y="449806"/>
                    </a:cubicBezTo>
                    <a:cubicBezTo>
                      <a:pt x="411858" y="448604"/>
                      <a:pt x="429607" y="448248"/>
                      <a:pt x="447511" y="448786"/>
                    </a:cubicBezTo>
                    <a:cubicBezTo>
                      <a:pt x="455354" y="449021"/>
                      <a:pt x="547785" y="452884"/>
                      <a:pt x="529487" y="473588"/>
                    </a:cubicBezTo>
                    <a:cubicBezTo>
                      <a:pt x="518062" y="486512"/>
                      <a:pt x="455678" y="489031"/>
                      <a:pt x="433830" y="489246"/>
                    </a:cubicBezTo>
                    <a:cubicBezTo>
                      <a:pt x="410526" y="489475"/>
                      <a:pt x="379025" y="487860"/>
                      <a:pt x="356034" y="483108"/>
                    </a:cubicBezTo>
                    <a:cubicBezTo>
                      <a:pt x="352774" y="482434"/>
                      <a:pt x="348271" y="480600"/>
                      <a:pt x="345637" y="481111"/>
                    </a:cubicBezTo>
                    <a:cubicBezTo>
                      <a:pt x="341026" y="482004"/>
                      <a:pt x="323822" y="481593"/>
                      <a:pt x="318707" y="481136"/>
                    </a:cubicBezTo>
                    <a:cubicBezTo>
                      <a:pt x="315403" y="480841"/>
                      <a:pt x="311178" y="482586"/>
                      <a:pt x="307539" y="483316"/>
                    </a:cubicBezTo>
                    <a:cubicBezTo>
                      <a:pt x="299654" y="484893"/>
                      <a:pt x="291748" y="485987"/>
                      <a:pt x="283669" y="486816"/>
                    </a:cubicBezTo>
                    <a:cubicBezTo>
                      <a:pt x="251585" y="490110"/>
                      <a:pt x="151117" y="492194"/>
                      <a:pt x="134913" y="473195"/>
                    </a:cubicBezTo>
                    <a:cubicBezTo>
                      <a:pt x="117582" y="452875"/>
                      <a:pt x="209985" y="448989"/>
                      <a:pt x="217805" y="448765"/>
                    </a:cubicBezTo>
                    <a:cubicBezTo>
                      <a:pt x="258501" y="447601"/>
                      <a:pt x="280187" y="449530"/>
                      <a:pt x="318980" y="457105"/>
                    </a:cubicBezTo>
                    <a:lnTo>
                      <a:pt x="318945" y="0"/>
                    </a:lnTo>
                    <a:lnTo>
                      <a:pt x="690" y="0"/>
                    </a:lnTo>
                    <a:cubicBezTo>
                      <a:pt x="-705" y="18695"/>
                      <a:pt x="450" y="42150"/>
                      <a:pt x="429" y="61355"/>
                    </a:cubicBezTo>
                    <a:lnTo>
                      <a:pt x="1032" y="367485"/>
                    </a:lnTo>
                    <a:cubicBezTo>
                      <a:pt x="1115" y="431220"/>
                      <a:pt x="-5736" y="461677"/>
                      <a:pt x="31967" y="518712"/>
                    </a:cubicBezTo>
                    <a:cubicBezTo>
                      <a:pt x="38795" y="529043"/>
                      <a:pt x="42078" y="532285"/>
                      <a:pt x="48737" y="540475"/>
                    </a:cubicBezTo>
                    <a:lnTo>
                      <a:pt x="59876" y="552166"/>
                    </a:lnTo>
                    <a:cubicBezTo>
                      <a:pt x="64981" y="557031"/>
                      <a:pt x="70292" y="561920"/>
                      <a:pt x="76043" y="566686"/>
                    </a:cubicBezTo>
                    <a:cubicBezTo>
                      <a:pt x="81562" y="571258"/>
                      <a:pt x="87281" y="575839"/>
                      <a:pt x="93407" y="579986"/>
                    </a:cubicBezTo>
                    <a:cubicBezTo>
                      <a:pt x="160270" y="625272"/>
                      <a:pt x="245451" y="645910"/>
                      <a:pt x="333314" y="645952"/>
                    </a:cubicBezTo>
                    <a:cubicBezTo>
                      <a:pt x="403169" y="645987"/>
                      <a:pt x="479479" y="628936"/>
                      <a:pt x="533959" y="601468"/>
                    </a:cubicBezTo>
                    <a:cubicBezTo>
                      <a:pt x="555689" y="590513"/>
                      <a:pt x="581304" y="575243"/>
                      <a:pt x="598578" y="558366"/>
                    </a:cubicBezTo>
                    <a:cubicBezTo>
                      <a:pt x="608530" y="548642"/>
                      <a:pt x="610365" y="548663"/>
                      <a:pt x="621282" y="535351"/>
                    </a:cubicBezTo>
                    <a:cubicBezTo>
                      <a:pt x="635739" y="517724"/>
                      <a:pt x="646845" y="501512"/>
                      <a:pt x="656108" y="478811"/>
                    </a:cubicBezTo>
                    <a:cubicBezTo>
                      <a:pt x="663712" y="460174"/>
                      <a:pt x="666496" y="448077"/>
                      <a:pt x="666637" y="428189"/>
                    </a:cubicBezTo>
                    <a:cubicBezTo>
                      <a:pt x="667589" y="295483"/>
                      <a:pt x="666986" y="162179"/>
                      <a:pt x="667014" y="29372"/>
                    </a:cubicBezTo>
                    <a:cubicBezTo>
                      <a:pt x="667016" y="21089"/>
                      <a:pt x="667568" y="7512"/>
                      <a:pt x="666446" y="0"/>
                    </a:cubicBezTo>
                    <a:close/>
                  </a:path>
                </a:pathLst>
              </a:custGeom>
              <a:solidFill>
                <a:srgbClr val="BEE5FF"/>
              </a:solidFill>
              <a:ln w="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8" name="Полилиния: фигура 257">
                <a:extLst>
                  <a:ext uri="{FF2B5EF4-FFF2-40B4-BE49-F238E27FC236}">
                    <a16:creationId xmlns:a16="http://schemas.microsoft.com/office/drawing/2014/main" xmlns="" id="{09A2C427-4DEC-619D-C02A-74D2BFC72C49}"/>
                  </a:ext>
                </a:extLst>
              </p:cNvPr>
              <p:cNvSpPr/>
              <p:nvPr/>
            </p:nvSpPr>
            <p:spPr>
              <a:xfrm>
                <a:off x="12838556" y="-382692"/>
                <a:ext cx="5695358" cy="5031659"/>
              </a:xfrm>
              <a:custGeom>
                <a:avLst/>
                <a:gdLst>
                  <a:gd name="connsiteX0" fmla="*/ 1037386 w 1037385"/>
                  <a:gd name="connsiteY0" fmla="*/ 867539 h 916494"/>
                  <a:gd name="connsiteX1" fmla="*/ 923165 w 1037385"/>
                  <a:gd name="connsiteY1" fmla="*/ 818584 h 916494"/>
                  <a:gd name="connsiteX2" fmla="*/ 929487 w 1037385"/>
                  <a:gd name="connsiteY2" fmla="*/ 833501 h 916494"/>
                  <a:gd name="connsiteX3" fmla="*/ 934539 w 1037385"/>
                  <a:gd name="connsiteY3" fmla="*/ 854535 h 916494"/>
                  <a:gd name="connsiteX4" fmla="*/ 935059 w 1037385"/>
                  <a:gd name="connsiteY4" fmla="*/ 859379 h 916494"/>
                  <a:gd name="connsiteX5" fmla="*/ 677327 w 1037385"/>
                  <a:gd name="connsiteY5" fmla="*/ 859379 h 916494"/>
                  <a:gd name="connsiteX6" fmla="*/ 670153 w 1037385"/>
                  <a:gd name="connsiteY6" fmla="*/ 871428 h 916494"/>
                  <a:gd name="connsiteX7" fmla="*/ 677327 w 1037385"/>
                  <a:gd name="connsiteY7" fmla="*/ 875698 h 916494"/>
                  <a:gd name="connsiteX8" fmla="*/ 935059 w 1037385"/>
                  <a:gd name="connsiteY8" fmla="*/ 875698 h 916494"/>
                  <a:gd name="connsiteX9" fmla="*/ 933683 w 1037385"/>
                  <a:gd name="connsiteY9" fmla="*/ 885897 h 916494"/>
                  <a:gd name="connsiteX10" fmla="*/ 927933 w 1037385"/>
                  <a:gd name="connsiteY10" fmla="*/ 905785 h 916494"/>
                  <a:gd name="connsiteX11" fmla="*/ 923165 w 1037385"/>
                  <a:gd name="connsiteY11" fmla="*/ 916494 h 916494"/>
                  <a:gd name="connsiteX12" fmla="*/ 1037386 w 1037385"/>
                  <a:gd name="connsiteY12" fmla="*/ 867539 h 916494"/>
                  <a:gd name="connsiteX13" fmla="*/ 266189 w 1037385"/>
                  <a:gd name="connsiteY13" fmla="*/ 345712 h 916494"/>
                  <a:gd name="connsiteX14" fmla="*/ 265590 w 1037385"/>
                  <a:gd name="connsiteY14" fmla="*/ 295601 h 916494"/>
                  <a:gd name="connsiteX15" fmla="*/ 262002 w 1037385"/>
                  <a:gd name="connsiteY15" fmla="*/ 198984 h 916494"/>
                  <a:gd name="connsiteX16" fmla="*/ 260483 w 1037385"/>
                  <a:gd name="connsiteY16" fmla="*/ 178274 h 916494"/>
                  <a:gd name="connsiteX17" fmla="*/ 254307 w 1037385"/>
                  <a:gd name="connsiteY17" fmla="*/ 126356 h 916494"/>
                  <a:gd name="connsiteX18" fmla="*/ 249112 w 1037385"/>
                  <a:gd name="connsiteY18" fmla="*/ 101025 h 916494"/>
                  <a:gd name="connsiteX19" fmla="*/ 244360 w 1037385"/>
                  <a:gd name="connsiteY19" fmla="*/ 84582 h 916494"/>
                  <a:gd name="connsiteX20" fmla="*/ 239550 w 1037385"/>
                  <a:gd name="connsiteY20" fmla="*/ 71831 h 916494"/>
                  <a:gd name="connsiteX21" fmla="*/ 234357 w 1037385"/>
                  <a:gd name="connsiteY21" fmla="*/ 60999 h 916494"/>
                  <a:gd name="connsiteX22" fmla="*/ 229448 w 1037385"/>
                  <a:gd name="connsiteY22" fmla="*/ 52740 h 916494"/>
                  <a:gd name="connsiteX23" fmla="*/ 223733 w 1037385"/>
                  <a:gd name="connsiteY23" fmla="*/ 44896 h 916494"/>
                  <a:gd name="connsiteX24" fmla="*/ 217848 w 1037385"/>
                  <a:gd name="connsiteY24" fmla="*/ 38306 h 916494"/>
                  <a:gd name="connsiteX25" fmla="*/ 211106 w 1037385"/>
                  <a:gd name="connsiteY25" fmla="*/ 32161 h 916494"/>
                  <a:gd name="connsiteX26" fmla="*/ 203447 w 1037385"/>
                  <a:gd name="connsiteY26" fmla="*/ 26548 h 916494"/>
                  <a:gd name="connsiteX27" fmla="*/ 194823 w 1037385"/>
                  <a:gd name="connsiteY27" fmla="*/ 21537 h 916494"/>
                  <a:gd name="connsiteX28" fmla="*/ 183278 w 1037385"/>
                  <a:gd name="connsiteY28" fmla="*/ 16402 h 916494"/>
                  <a:gd name="connsiteX29" fmla="*/ 170904 w 1037385"/>
                  <a:gd name="connsiteY29" fmla="*/ 12294 h 916494"/>
                  <a:gd name="connsiteX30" fmla="*/ 170392 w 1037385"/>
                  <a:gd name="connsiteY30" fmla="*/ 12148 h 916494"/>
                  <a:gd name="connsiteX31" fmla="*/ 123379 w 1037385"/>
                  <a:gd name="connsiteY31" fmla="*/ 3678 h 916494"/>
                  <a:gd name="connsiteX32" fmla="*/ 71607 w 1037385"/>
                  <a:gd name="connsiteY32" fmla="*/ 559 h 916494"/>
                  <a:gd name="connsiteX33" fmla="*/ 8163 w 1037385"/>
                  <a:gd name="connsiteY33" fmla="*/ 0 h 916494"/>
                  <a:gd name="connsiteX34" fmla="*/ 989 w 1037385"/>
                  <a:gd name="connsiteY34" fmla="*/ 12049 h 916494"/>
                  <a:gd name="connsiteX35" fmla="*/ 8163 w 1037385"/>
                  <a:gd name="connsiteY35" fmla="*/ 16318 h 916494"/>
                  <a:gd name="connsiteX36" fmla="*/ 81709 w 1037385"/>
                  <a:gd name="connsiteY36" fmla="*/ 17212 h 916494"/>
                  <a:gd name="connsiteX37" fmla="*/ 136057 w 1037385"/>
                  <a:gd name="connsiteY37" fmla="*/ 21691 h 916494"/>
                  <a:gd name="connsiteX38" fmla="*/ 182731 w 1037385"/>
                  <a:gd name="connsiteY38" fmla="*/ 33828 h 916494"/>
                  <a:gd name="connsiteX39" fmla="*/ 194174 w 1037385"/>
                  <a:gd name="connsiteY39" fmla="*/ 39984 h 916494"/>
                  <a:gd name="connsiteX40" fmla="*/ 202325 w 1037385"/>
                  <a:gd name="connsiteY40" fmla="*/ 46099 h 916494"/>
                  <a:gd name="connsiteX41" fmla="*/ 209106 w 1037385"/>
                  <a:gd name="connsiteY41" fmla="*/ 52855 h 916494"/>
                  <a:gd name="connsiteX42" fmla="*/ 215294 w 1037385"/>
                  <a:gd name="connsiteY42" fmla="*/ 60921 h 916494"/>
                  <a:gd name="connsiteX43" fmla="*/ 220464 w 1037385"/>
                  <a:gd name="connsiteY43" fmla="*/ 69626 h 916494"/>
                  <a:gd name="connsiteX44" fmla="*/ 233955 w 1037385"/>
                  <a:gd name="connsiteY44" fmla="*/ 107752 h 916494"/>
                  <a:gd name="connsiteX45" fmla="*/ 238075 w 1037385"/>
                  <a:gd name="connsiteY45" fmla="*/ 128226 h 916494"/>
                  <a:gd name="connsiteX46" fmla="*/ 238213 w 1037385"/>
                  <a:gd name="connsiteY46" fmla="*/ 129046 h 916494"/>
                  <a:gd name="connsiteX47" fmla="*/ 244560 w 1037385"/>
                  <a:gd name="connsiteY47" fmla="*/ 183820 h 916494"/>
                  <a:gd name="connsiteX48" fmla="*/ 248652 w 1037385"/>
                  <a:gd name="connsiteY48" fmla="*/ 267693 h 916494"/>
                  <a:gd name="connsiteX49" fmla="*/ 249698 w 1037385"/>
                  <a:gd name="connsiteY49" fmla="*/ 326303 h 916494"/>
                  <a:gd name="connsiteX50" fmla="*/ 250053 w 1037385"/>
                  <a:gd name="connsiteY50" fmla="*/ 393033 h 916494"/>
                  <a:gd name="connsiteX51" fmla="*/ 234907 w 1037385"/>
                  <a:gd name="connsiteY51" fmla="*/ 390599 h 916494"/>
                  <a:gd name="connsiteX52" fmla="*/ 217698 w 1037385"/>
                  <a:gd name="connsiteY52" fmla="*/ 384985 h 916494"/>
                  <a:gd name="connsiteX53" fmla="*/ 209284 w 1037385"/>
                  <a:gd name="connsiteY53" fmla="*/ 381141 h 916494"/>
                  <a:gd name="connsiteX54" fmla="*/ 258236 w 1037385"/>
                  <a:gd name="connsiteY54" fmla="*/ 495367 h 916494"/>
                  <a:gd name="connsiteX55" fmla="*/ 307189 w 1037385"/>
                  <a:gd name="connsiteY55" fmla="*/ 381141 h 916494"/>
                  <a:gd name="connsiteX56" fmla="*/ 292273 w 1037385"/>
                  <a:gd name="connsiteY56" fmla="*/ 387463 h 916494"/>
                  <a:gd name="connsiteX57" fmla="*/ 271238 w 1037385"/>
                  <a:gd name="connsiteY57" fmla="*/ 392516 h 916494"/>
                  <a:gd name="connsiteX58" fmla="*/ 266376 w 1037385"/>
                  <a:gd name="connsiteY58" fmla="*/ 393035 h 916494"/>
                  <a:gd name="connsiteX59" fmla="*/ 266189 w 1037385"/>
                  <a:gd name="connsiteY59" fmla="*/ 345712 h 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037385" h="916494">
                    <a:moveTo>
                      <a:pt x="1037386" y="867539"/>
                    </a:moveTo>
                    <a:lnTo>
                      <a:pt x="923165" y="818584"/>
                    </a:lnTo>
                    <a:cubicBezTo>
                      <a:pt x="925585" y="823447"/>
                      <a:pt x="927696" y="828370"/>
                      <a:pt x="929487" y="833501"/>
                    </a:cubicBezTo>
                    <a:cubicBezTo>
                      <a:pt x="931868" y="840382"/>
                      <a:pt x="933570" y="847316"/>
                      <a:pt x="934539" y="854535"/>
                    </a:cubicBezTo>
                    <a:cubicBezTo>
                      <a:pt x="934752" y="856144"/>
                      <a:pt x="934925" y="857763"/>
                      <a:pt x="935059" y="859379"/>
                    </a:cubicBezTo>
                    <a:lnTo>
                      <a:pt x="677327" y="859379"/>
                    </a:lnTo>
                    <a:cubicBezTo>
                      <a:pt x="671136" y="859402"/>
                      <a:pt x="667227" y="865969"/>
                      <a:pt x="670153" y="871428"/>
                    </a:cubicBezTo>
                    <a:cubicBezTo>
                      <a:pt x="671600" y="874074"/>
                      <a:pt x="674311" y="875688"/>
                      <a:pt x="677327" y="875698"/>
                    </a:cubicBezTo>
                    <a:lnTo>
                      <a:pt x="935059" y="875698"/>
                    </a:lnTo>
                    <a:cubicBezTo>
                      <a:pt x="934770" y="879126"/>
                      <a:pt x="934306" y="882514"/>
                      <a:pt x="933683" y="885897"/>
                    </a:cubicBezTo>
                    <a:cubicBezTo>
                      <a:pt x="932390" y="892736"/>
                      <a:pt x="930457" y="899298"/>
                      <a:pt x="927933" y="905785"/>
                    </a:cubicBezTo>
                    <a:cubicBezTo>
                      <a:pt x="926500" y="909438"/>
                      <a:pt x="924913" y="912980"/>
                      <a:pt x="923165" y="916494"/>
                    </a:cubicBezTo>
                    <a:lnTo>
                      <a:pt x="1037386" y="867539"/>
                    </a:lnTo>
                    <a:close/>
                    <a:moveTo>
                      <a:pt x="266189" y="345712"/>
                    </a:moveTo>
                    <a:cubicBezTo>
                      <a:pt x="266064" y="329006"/>
                      <a:pt x="265879" y="312305"/>
                      <a:pt x="265590" y="295601"/>
                    </a:cubicBezTo>
                    <a:cubicBezTo>
                      <a:pt x="265011" y="263380"/>
                      <a:pt x="264055" y="231145"/>
                      <a:pt x="262002" y="198984"/>
                    </a:cubicBezTo>
                    <a:cubicBezTo>
                      <a:pt x="261554" y="192073"/>
                      <a:pt x="261053" y="185173"/>
                      <a:pt x="260483" y="178274"/>
                    </a:cubicBezTo>
                    <a:cubicBezTo>
                      <a:pt x="259026" y="160907"/>
                      <a:pt x="257165" y="143552"/>
                      <a:pt x="254307" y="126356"/>
                    </a:cubicBezTo>
                    <a:cubicBezTo>
                      <a:pt x="252873" y="117838"/>
                      <a:pt x="251194" y="109412"/>
                      <a:pt x="249112" y="101025"/>
                    </a:cubicBezTo>
                    <a:cubicBezTo>
                      <a:pt x="247717" y="95476"/>
                      <a:pt x="246161" y="90015"/>
                      <a:pt x="244360" y="84582"/>
                    </a:cubicBezTo>
                    <a:cubicBezTo>
                      <a:pt x="242912" y="80259"/>
                      <a:pt x="241332" y="76029"/>
                      <a:pt x="239550" y="71831"/>
                    </a:cubicBezTo>
                    <a:cubicBezTo>
                      <a:pt x="237964" y="68132"/>
                      <a:pt x="236257" y="64549"/>
                      <a:pt x="234357" y="60999"/>
                    </a:cubicBezTo>
                    <a:cubicBezTo>
                      <a:pt x="232824" y="58168"/>
                      <a:pt x="231208" y="55437"/>
                      <a:pt x="229448" y="52740"/>
                    </a:cubicBezTo>
                    <a:cubicBezTo>
                      <a:pt x="227654" y="50020"/>
                      <a:pt x="225777" y="47433"/>
                      <a:pt x="223733" y="44896"/>
                    </a:cubicBezTo>
                    <a:cubicBezTo>
                      <a:pt x="221861" y="42594"/>
                      <a:pt x="219926" y="40423"/>
                      <a:pt x="217848" y="38306"/>
                    </a:cubicBezTo>
                    <a:cubicBezTo>
                      <a:pt x="215689" y="36131"/>
                      <a:pt x="213472" y="34110"/>
                      <a:pt x="211106" y="32161"/>
                    </a:cubicBezTo>
                    <a:cubicBezTo>
                      <a:pt x="208633" y="30145"/>
                      <a:pt x="206111" y="28300"/>
                      <a:pt x="203447" y="26548"/>
                    </a:cubicBezTo>
                    <a:cubicBezTo>
                      <a:pt x="200639" y="24724"/>
                      <a:pt x="197794" y="23077"/>
                      <a:pt x="194823" y="21537"/>
                    </a:cubicBezTo>
                    <a:cubicBezTo>
                      <a:pt x="191050" y="19604"/>
                      <a:pt x="187233" y="17926"/>
                      <a:pt x="183278" y="16402"/>
                    </a:cubicBezTo>
                    <a:cubicBezTo>
                      <a:pt x="179200" y="14848"/>
                      <a:pt x="175095" y="13506"/>
                      <a:pt x="170904" y="12294"/>
                    </a:cubicBezTo>
                    <a:lnTo>
                      <a:pt x="170392" y="12148"/>
                    </a:lnTo>
                    <a:cubicBezTo>
                      <a:pt x="155039" y="7812"/>
                      <a:pt x="139220" y="5360"/>
                      <a:pt x="123379" y="3678"/>
                    </a:cubicBezTo>
                    <a:cubicBezTo>
                      <a:pt x="106172" y="1884"/>
                      <a:pt x="88896" y="1032"/>
                      <a:pt x="71607" y="559"/>
                    </a:cubicBezTo>
                    <a:cubicBezTo>
                      <a:pt x="50466" y="-9"/>
                      <a:pt x="29311" y="0"/>
                      <a:pt x="8163" y="0"/>
                    </a:cubicBezTo>
                    <a:cubicBezTo>
                      <a:pt x="1975" y="23"/>
                      <a:pt x="-1936" y="6590"/>
                      <a:pt x="989" y="12049"/>
                    </a:cubicBezTo>
                    <a:cubicBezTo>
                      <a:pt x="2437" y="14695"/>
                      <a:pt x="5148" y="16307"/>
                      <a:pt x="8163" y="16318"/>
                    </a:cubicBezTo>
                    <a:cubicBezTo>
                      <a:pt x="32678" y="16318"/>
                      <a:pt x="57208" y="16295"/>
                      <a:pt x="81709" y="17212"/>
                    </a:cubicBezTo>
                    <a:cubicBezTo>
                      <a:pt x="99864" y="17907"/>
                      <a:pt x="118063" y="19103"/>
                      <a:pt x="136057" y="21691"/>
                    </a:cubicBezTo>
                    <a:cubicBezTo>
                      <a:pt x="151740" y="23996"/>
                      <a:pt x="168154" y="27377"/>
                      <a:pt x="182731" y="33828"/>
                    </a:cubicBezTo>
                    <a:cubicBezTo>
                      <a:pt x="186721" y="35620"/>
                      <a:pt x="190493" y="37617"/>
                      <a:pt x="194174" y="39984"/>
                    </a:cubicBezTo>
                    <a:cubicBezTo>
                      <a:pt x="197051" y="41855"/>
                      <a:pt x="199729" y="43854"/>
                      <a:pt x="202325" y="46099"/>
                    </a:cubicBezTo>
                    <a:cubicBezTo>
                      <a:pt x="204751" y="48221"/>
                      <a:pt x="206973" y="50437"/>
                      <a:pt x="209106" y="52855"/>
                    </a:cubicBezTo>
                    <a:cubicBezTo>
                      <a:pt x="211357" y="55432"/>
                      <a:pt x="213380" y="58085"/>
                      <a:pt x="215294" y="60921"/>
                    </a:cubicBezTo>
                    <a:cubicBezTo>
                      <a:pt x="217181" y="63747"/>
                      <a:pt x="218875" y="66622"/>
                      <a:pt x="220464" y="69626"/>
                    </a:cubicBezTo>
                    <a:cubicBezTo>
                      <a:pt x="226730" y="81589"/>
                      <a:pt x="230822" y="94654"/>
                      <a:pt x="233955" y="107752"/>
                    </a:cubicBezTo>
                    <a:cubicBezTo>
                      <a:pt x="235562" y="114538"/>
                      <a:pt x="236902" y="121350"/>
                      <a:pt x="238075" y="128226"/>
                    </a:cubicBezTo>
                    <a:lnTo>
                      <a:pt x="238213" y="129046"/>
                    </a:lnTo>
                    <a:cubicBezTo>
                      <a:pt x="241224" y="147177"/>
                      <a:pt x="243106" y="165506"/>
                      <a:pt x="244560" y="183820"/>
                    </a:cubicBezTo>
                    <a:cubicBezTo>
                      <a:pt x="246749" y="211723"/>
                      <a:pt x="247890" y="239718"/>
                      <a:pt x="248652" y="267693"/>
                    </a:cubicBezTo>
                    <a:cubicBezTo>
                      <a:pt x="249171" y="287226"/>
                      <a:pt x="249497" y="306763"/>
                      <a:pt x="249698" y="326303"/>
                    </a:cubicBezTo>
                    <a:cubicBezTo>
                      <a:pt x="249926" y="348546"/>
                      <a:pt x="250017" y="370790"/>
                      <a:pt x="250053" y="393033"/>
                    </a:cubicBezTo>
                    <a:cubicBezTo>
                      <a:pt x="244953" y="392610"/>
                      <a:pt x="239887" y="391774"/>
                      <a:pt x="234907" y="390599"/>
                    </a:cubicBezTo>
                    <a:cubicBezTo>
                      <a:pt x="228996" y="389181"/>
                      <a:pt x="223318" y="387302"/>
                      <a:pt x="217698" y="384985"/>
                    </a:cubicBezTo>
                    <a:cubicBezTo>
                      <a:pt x="214842" y="383799"/>
                      <a:pt x="212052" y="382519"/>
                      <a:pt x="209284" y="381141"/>
                    </a:cubicBezTo>
                    <a:lnTo>
                      <a:pt x="258236" y="495367"/>
                    </a:lnTo>
                    <a:lnTo>
                      <a:pt x="307189" y="381141"/>
                    </a:lnTo>
                    <a:cubicBezTo>
                      <a:pt x="302324" y="383561"/>
                      <a:pt x="297404" y="385669"/>
                      <a:pt x="292273" y="387463"/>
                    </a:cubicBezTo>
                    <a:cubicBezTo>
                      <a:pt x="285392" y="389842"/>
                      <a:pt x="278458" y="391546"/>
                      <a:pt x="271238" y="392516"/>
                    </a:cubicBezTo>
                    <a:cubicBezTo>
                      <a:pt x="269622" y="392728"/>
                      <a:pt x="268001" y="392901"/>
                      <a:pt x="266376" y="393035"/>
                    </a:cubicBezTo>
                    <a:cubicBezTo>
                      <a:pt x="266350" y="377262"/>
                      <a:pt x="266304" y="361486"/>
                      <a:pt x="266189" y="345712"/>
                    </a:cubicBezTo>
                    <a:close/>
                  </a:path>
                </a:pathLst>
              </a:custGeom>
              <a:solidFill>
                <a:srgbClr val="00B0F0"/>
              </a:solidFill>
              <a:ln w="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9" name="Полилиния: фигура 258">
                <a:extLst>
                  <a:ext uri="{FF2B5EF4-FFF2-40B4-BE49-F238E27FC236}">
                    <a16:creationId xmlns:a16="http://schemas.microsoft.com/office/drawing/2014/main" xmlns="" id="{0DC1283B-F0C7-EF4E-8BE5-C1517075199F}"/>
                  </a:ext>
                </a:extLst>
              </p:cNvPr>
              <p:cNvSpPr/>
              <p:nvPr/>
            </p:nvSpPr>
            <p:spPr>
              <a:xfrm>
                <a:off x="12971402" y="-1622710"/>
                <a:ext cx="4465669" cy="7396454"/>
              </a:xfrm>
              <a:custGeom>
                <a:avLst/>
                <a:gdLst>
                  <a:gd name="connsiteX0" fmla="*/ 1956379 w 4465669"/>
                  <a:gd name="connsiteY0" fmla="*/ 2139379 h 7396454"/>
                  <a:gd name="connsiteX1" fmla="*/ 1755710 w 4465669"/>
                  <a:gd name="connsiteY1" fmla="*/ 2142964 h 7396454"/>
                  <a:gd name="connsiteX2" fmla="*/ 1358517 w 4465669"/>
                  <a:gd name="connsiteY2" fmla="*/ 2147115 h 7396454"/>
                  <a:gd name="connsiteX3" fmla="*/ 1031323 w 4465669"/>
                  <a:gd name="connsiteY3" fmla="*/ 2228423 h 7396454"/>
                  <a:gd name="connsiteX4" fmla="*/ 778349 w 4465669"/>
                  <a:gd name="connsiteY4" fmla="*/ 2380384 h 7396454"/>
                  <a:gd name="connsiteX5" fmla="*/ 673527 w 4465669"/>
                  <a:gd name="connsiteY5" fmla="*/ 2479821 h 7396454"/>
                  <a:gd name="connsiteX6" fmla="*/ 648442 w 4465669"/>
                  <a:gd name="connsiteY6" fmla="*/ 2508474 h 7396454"/>
                  <a:gd name="connsiteX7" fmla="*/ 525096 w 4465669"/>
                  <a:gd name="connsiteY7" fmla="*/ 2689731 h 7396454"/>
                  <a:gd name="connsiteX8" fmla="*/ 431369 w 4465669"/>
                  <a:gd name="connsiteY8" fmla="*/ 2954354 h 7396454"/>
                  <a:gd name="connsiteX9" fmla="*/ 418994 w 4465669"/>
                  <a:gd name="connsiteY9" fmla="*/ 3042323 h 7396454"/>
                  <a:gd name="connsiteX10" fmla="*/ 415536 w 4465669"/>
                  <a:gd name="connsiteY10" fmla="*/ 3547721 h 7396454"/>
                  <a:gd name="connsiteX11" fmla="*/ 413318 w 4465669"/>
                  <a:gd name="connsiteY11" fmla="*/ 3644473 h 7396454"/>
                  <a:gd name="connsiteX12" fmla="*/ 411885 w 4465669"/>
                  <a:gd name="connsiteY12" fmla="*/ 3981325 h 7396454"/>
                  <a:gd name="connsiteX13" fmla="*/ 415195 w 4465669"/>
                  <a:gd name="connsiteY13" fmla="*/ 5662010 h 7396454"/>
                  <a:gd name="connsiteX14" fmla="*/ 585032 w 4465669"/>
                  <a:gd name="connsiteY14" fmla="*/ 6492264 h 7396454"/>
                  <a:gd name="connsiteX15" fmla="*/ 677101 w 4465669"/>
                  <a:gd name="connsiteY15" fmla="*/ 6611751 h 7396454"/>
                  <a:gd name="connsiteX16" fmla="*/ 738255 w 4465669"/>
                  <a:gd name="connsiteY16" fmla="*/ 6675936 h 7396454"/>
                  <a:gd name="connsiteX17" fmla="*/ 827014 w 4465669"/>
                  <a:gd name="connsiteY17" fmla="*/ 6755647 h 7396454"/>
                  <a:gd name="connsiteX18" fmla="*/ 922344 w 4465669"/>
                  <a:gd name="connsiteY18" fmla="*/ 6828666 h 7396454"/>
                  <a:gd name="connsiteX19" fmla="*/ 2239460 w 4465669"/>
                  <a:gd name="connsiteY19" fmla="*/ 7190827 h 7396454"/>
                  <a:gd name="connsiteX20" fmla="*/ 3341023 w 4465669"/>
                  <a:gd name="connsiteY20" fmla="*/ 6946605 h 7396454"/>
                  <a:gd name="connsiteX21" fmla="*/ 3695789 w 4465669"/>
                  <a:gd name="connsiteY21" fmla="*/ 6709975 h 7396454"/>
                  <a:gd name="connsiteX22" fmla="*/ 3820436 w 4465669"/>
                  <a:gd name="connsiteY22" fmla="*/ 6583620 h 7396454"/>
                  <a:gd name="connsiteX23" fmla="*/ 4011634 w 4465669"/>
                  <a:gd name="connsiteY23" fmla="*/ 6273203 h 7396454"/>
                  <a:gd name="connsiteX24" fmla="*/ 4069440 w 4465669"/>
                  <a:gd name="connsiteY24" fmla="*/ 5995282 h 7396454"/>
                  <a:gd name="connsiteX25" fmla="*/ 4071510 w 4465669"/>
                  <a:gd name="connsiteY25" fmla="*/ 3805729 h 7396454"/>
                  <a:gd name="connsiteX26" fmla="*/ 4070572 w 4465669"/>
                  <a:gd name="connsiteY26" fmla="*/ 3440208 h 7396454"/>
                  <a:gd name="connsiteX27" fmla="*/ 4063088 w 4465669"/>
                  <a:gd name="connsiteY27" fmla="*/ 3046330 h 7396454"/>
                  <a:gd name="connsiteX28" fmla="*/ 3976208 w 4465669"/>
                  <a:gd name="connsiteY28" fmla="*/ 2721107 h 7396454"/>
                  <a:gd name="connsiteX29" fmla="*/ 3644890 w 4465669"/>
                  <a:gd name="connsiteY29" fmla="*/ 2335722 h 7396454"/>
                  <a:gd name="connsiteX30" fmla="*/ 3292979 w 4465669"/>
                  <a:gd name="connsiteY30" fmla="*/ 2175202 h 7396454"/>
                  <a:gd name="connsiteX31" fmla="*/ 3207004 w 4465669"/>
                  <a:gd name="connsiteY31" fmla="*/ 2157266 h 7396454"/>
                  <a:gd name="connsiteX32" fmla="*/ 3117538 w 4465669"/>
                  <a:gd name="connsiteY32" fmla="*/ 2146401 h 7396454"/>
                  <a:gd name="connsiteX33" fmla="*/ 2716056 w 4465669"/>
                  <a:gd name="connsiteY33" fmla="*/ 2139379 h 7396454"/>
                  <a:gd name="connsiteX34" fmla="*/ 2307543 w 4465669"/>
                  <a:gd name="connsiteY34" fmla="*/ 2139379 h 7396454"/>
                  <a:gd name="connsiteX35" fmla="*/ 2307521 w 4465669"/>
                  <a:gd name="connsiteY35" fmla="*/ 3644473 h 7396454"/>
                  <a:gd name="connsiteX36" fmla="*/ 2307192 w 4465669"/>
                  <a:gd name="connsiteY36" fmla="*/ 6154139 h 7396454"/>
                  <a:gd name="connsiteX37" fmla="*/ 2572633 w 4465669"/>
                  <a:gd name="connsiteY37" fmla="*/ 6113968 h 7396454"/>
                  <a:gd name="connsiteX38" fmla="*/ 2866414 w 4465669"/>
                  <a:gd name="connsiteY38" fmla="*/ 6108362 h 7396454"/>
                  <a:gd name="connsiteX39" fmla="*/ 3316466 w 4465669"/>
                  <a:gd name="connsiteY39" fmla="*/ 6244528 h 7396454"/>
                  <a:gd name="connsiteX40" fmla="*/ 2791304 w 4465669"/>
                  <a:gd name="connsiteY40" fmla="*/ 6330493 h 7396454"/>
                  <a:gd name="connsiteX41" fmla="*/ 2364196 w 4465669"/>
                  <a:gd name="connsiteY41" fmla="*/ 6296800 h 7396454"/>
                  <a:gd name="connsiteX42" fmla="*/ 2307115 w 4465669"/>
                  <a:gd name="connsiteY42" fmla="*/ 6285830 h 7396454"/>
                  <a:gd name="connsiteX43" fmla="*/ 2159266 w 4465669"/>
                  <a:gd name="connsiteY43" fmla="*/ 6285973 h 7396454"/>
                  <a:gd name="connsiteX44" fmla="*/ 2097952 w 4465669"/>
                  <a:gd name="connsiteY44" fmla="*/ 6297942 h 7396454"/>
                  <a:gd name="connsiteX45" fmla="*/ 1966898 w 4465669"/>
                  <a:gd name="connsiteY45" fmla="*/ 6317157 h 7396454"/>
                  <a:gd name="connsiteX46" fmla="*/ 1150217 w 4465669"/>
                  <a:gd name="connsiteY46" fmla="*/ 6242376 h 7396454"/>
                  <a:gd name="connsiteX47" fmla="*/ 1605303 w 4465669"/>
                  <a:gd name="connsiteY47" fmla="*/ 6108253 h 7396454"/>
                  <a:gd name="connsiteX48" fmla="*/ 2160765 w 4465669"/>
                  <a:gd name="connsiteY48" fmla="*/ 6154040 h 7396454"/>
                  <a:gd name="connsiteX49" fmla="*/ 2160573 w 4465669"/>
                  <a:gd name="connsiteY49" fmla="*/ 3644473 h 7396454"/>
                  <a:gd name="connsiteX50" fmla="*/ 2160638 w 4465669"/>
                  <a:gd name="connsiteY50" fmla="*/ 2139379 h 7396454"/>
                  <a:gd name="connsiteX51" fmla="*/ 1929508 w 4465669"/>
                  <a:gd name="connsiteY51" fmla="*/ 1069613 h 7396454"/>
                  <a:gd name="connsiteX52" fmla="*/ 1929508 w 4465669"/>
                  <a:gd name="connsiteY52" fmla="*/ 1079287 h 7396454"/>
                  <a:gd name="connsiteX53" fmla="*/ 2037249 w 4465669"/>
                  <a:gd name="connsiteY53" fmla="*/ 1187028 h 7396454"/>
                  <a:gd name="connsiteX54" fmla="*/ 2428417 w 4465669"/>
                  <a:gd name="connsiteY54" fmla="*/ 1187028 h 7396454"/>
                  <a:gd name="connsiteX55" fmla="*/ 2536158 w 4465669"/>
                  <a:gd name="connsiteY55" fmla="*/ 1079287 h 7396454"/>
                  <a:gd name="connsiteX56" fmla="*/ 2536158 w 4465669"/>
                  <a:gd name="connsiteY56" fmla="*/ 1070575 h 7396454"/>
                  <a:gd name="connsiteX57" fmla="*/ 2227447 w 4465669"/>
                  <a:gd name="connsiteY57" fmla="*/ 327823 h 7396454"/>
                  <a:gd name="connsiteX58" fmla="*/ 1931034 w 4465669"/>
                  <a:gd name="connsiteY58" fmla="*/ 329275 h 7396454"/>
                  <a:gd name="connsiteX59" fmla="*/ 1929508 w 4465669"/>
                  <a:gd name="connsiteY59" fmla="*/ 329327 h 7396454"/>
                  <a:gd name="connsiteX60" fmla="*/ 1929508 w 4465669"/>
                  <a:gd name="connsiteY60" fmla="*/ 976682 h 7396454"/>
                  <a:gd name="connsiteX61" fmla="*/ 2536158 w 4465669"/>
                  <a:gd name="connsiteY61" fmla="*/ 978236 h 7396454"/>
                  <a:gd name="connsiteX62" fmla="*/ 2536158 w 4465669"/>
                  <a:gd name="connsiteY62" fmla="*/ 328835 h 7396454"/>
                  <a:gd name="connsiteX63" fmla="*/ 2531177 w 4465669"/>
                  <a:gd name="connsiteY63" fmla="*/ 328814 h 7396454"/>
                  <a:gd name="connsiteX64" fmla="*/ 2227447 w 4465669"/>
                  <a:gd name="connsiteY64" fmla="*/ 327823 h 7396454"/>
                  <a:gd name="connsiteX65" fmla="*/ 2037249 w 4465669"/>
                  <a:gd name="connsiteY65" fmla="*/ 52990 h 7396454"/>
                  <a:gd name="connsiteX66" fmla="*/ 1929508 w 4465669"/>
                  <a:gd name="connsiteY66" fmla="*/ 160731 h 7396454"/>
                  <a:gd name="connsiteX67" fmla="*/ 1929508 w 4465669"/>
                  <a:gd name="connsiteY67" fmla="*/ 237481 h 7396454"/>
                  <a:gd name="connsiteX68" fmla="*/ 2536158 w 4465669"/>
                  <a:gd name="connsiteY68" fmla="*/ 237481 h 7396454"/>
                  <a:gd name="connsiteX69" fmla="*/ 2536158 w 4465669"/>
                  <a:gd name="connsiteY69" fmla="*/ 160731 h 7396454"/>
                  <a:gd name="connsiteX70" fmla="*/ 2428417 w 4465669"/>
                  <a:gd name="connsiteY70" fmla="*/ 52990 h 7396454"/>
                  <a:gd name="connsiteX71" fmla="*/ 2013712 w 4465669"/>
                  <a:gd name="connsiteY71" fmla="*/ 0 h 7396454"/>
                  <a:gd name="connsiteX72" fmla="*/ 2044215 w 4465669"/>
                  <a:gd name="connsiteY72" fmla="*/ 0 h 7396454"/>
                  <a:gd name="connsiteX73" fmla="*/ 2421451 w 4465669"/>
                  <a:gd name="connsiteY73" fmla="*/ 0 h 7396454"/>
                  <a:gd name="connsiteX74" fmla="*/ 2454464 w 4465669"/>
                  <a:gd name="connsiteY74" fmla="*/ 0 h 7396454"/>
                  <a:gd name="connsiteX75" fmla="*/ 2557562 w 4465669"/>
                  <a:gd name="connsiteY75" fmla="*/ 50987 h 7396454"/>
                  <a:gd name="connsiteX76" fmla="*/ 2601385 w 4465669"/>
                  <a:gd name="connsiteY76" fmla="*/ 236509 h 7396454"/>
                  <a:gd name="connsiteX77" fmla="*/ 2683797 w 4465669"/>
                  <a:gd name="connsiteY77" fmla="*/ 279519 h 7396454"/>
                  <a:gd name="connsiteX78" fmla="*/ 2601385 w 4465669"/>
                  <a:gd name="connsiteY78" fmla="*/ 329682 h 7396454"/>
                  <a:gd name="connsiteX79" fmla="*/ 2601385 w 4465669"/>
                  <a:gd name="connsiteY79" fmla="*/ 978312 h 7396454"/>
                  <a:gd name="connsiteX80" fmla="*/ 2630048 w 4465669"/>
                  <a:gd name="connsiteY80" fmla="*/ 978312 h 7396454"/>
                  <a:gd name="connsiteX81" fmla="*/ 2601385 w 4465669"/>
                  <a:gd name="connsiteY81" fmla="*/ 1071479 h 7396454"/>
                  <a:gd name="connsiteX82" fmla="*/ 2584689 w 4465669"/>
                  <a:gd name="connsiteY82" fmla="*/ 1169456 h 7396454"/>
                  <a:gd name="connsiteX83" fmla="*/ 2307543 w 4465669"/>
                  <a:gd name="connsiteY83" fmla="*/ 1261410 h 7396454"/>
                  <a:gd name="connsiteX84" fmla="*/ 2307543 w 4465669"/>
                  <a:gd name="connsiteY84" fmla="*/ 1931534 h 7396454"/>
                  <a:gd name="connsiteX85" fmla="*/ 2508212 w 4465669"/>
                  <a:gd name="connsiteY85" fmla="*/ 1935125 h 7396454"/>
                  <a:gd name="connsiteX86" fmla="*/ 2726806 w 4465669"/>
                  <a:gd name="connsiteY86" fmla="*/ 1931534 h 7396454"/>
                  <a:gd name="connsiteX87" fmla="*/ 2837904 w 4465669"/>
                  <a:gd name="connsiteY87" fmla="*/ 1931545 h 7396454"/>
                  <a:gd name="connsiteX88" fmla="*/ 3339288 w 4465669"/>
                  <a:gd name="connsiteY88" fmla="*/ 1974802 h 7396454"/>
                  <a:gd name="connsiteX89" fmla="*/ 3658319 w 4465669"/>
                  <a:gd name="connsiteY89" fmla="*/ 2100119 h 7396454"/>
                  <a:gd name="connsiteX90" fmla="*/ 3910210 w 4465669"/>
                  <a:gd name="connsiteY90" fmla="*/ 2288996 h 7396454"/>
                  <a:gd name="connsiteX91" fmla="*/ 4107954 w 4465669"/>
                  <a:gd name="connsiteY91" fmla="*/ 2535601 h 7396454"/>
                  <a:gd name="connsiteX92" fmla="*/ 4273848 w 4465669"/>
                  <a:gd name="connsiteY92" fmla="*/ 3032649 h 7396454"/>
                  <a:gd name="connsiteX93" fmla="*/ 4278416 w 4465669"/>
                  <a:gd name="connsiteY93" fmla="*/ 3250266 h 7396454"/>
                  <a:gd name="connsiteX94" fmla="*/ 4278400 w 4465669"/>
                  <a:gd name="connsiteY94" fmla="*/ 3691063 h 7396454"/>
                  <a:gd name="connsiteX95" fmla="*/ 4339872 w 4465669"/>
                  <a:gd name="connsiteY95" fmla="*/ 3719183 h 7396454"/>
                  <a:gd name="connsiteX96" fmla="*/ 4278400 w 4465669"/>
                  <a:gd name="connsiteY96" fmla="*/ 4103173 h 7396454"/>
                  <a:gd name="connsiteX97" fmla="*/ 4278400 w 4465669"/>
                  <a:gd name="connsiteY97" fmla="*/ 4411355 h 7396454"/>
                  <a:gd name="connsiteX98" fmla="*/ 4409564 w 4465669"/>
                  <a:gd name="connsiteY98" fmla="*/ 4739621 h 7396454"/>
                  <a:gd name="connsiteX99" fmla="*/ 4278400 w 4465669"/>
                  <a:gd name="connsiteY99" fmla="*/ 4841380 h 7396454"/>
                  <a:gd name="connsiteX100" fmla="*/ 4278400 w 4465669"/>
                  <a:gd name="connsiteY100" fmla="*/ 5135239 h 7396454"/>
                  <a:gd name="connsiteX101" fmla="*/ 4406510 w 4465669"/>
                  <a:gd name="connsiteY101" fmla="*/ 5200626 h 7396454"/>
                  <a:gd name="connsiteX102" fmla="*/ 4352202 w 4465669"/>
                  <a:gd name="connsiteY102" fmla="*/ 5538729 h 7396454"/>
                  <a:gd name="connsiteX103" fmla="*/ 4278400 w 4465669"/>
                  <a:gd name="connsiteY103" fmla="*/ 5561673 h 7396454"/>
                  <a:gd name="connsiteX104" fmla="*/ 4282012 w 4465669"/>
                  <a:gd name="connsiteY104" fmla="*/ 5984560 h 7396454"/>
                  <a:gd name="connsiteX105" fmla="*/ 4096352 w 4465669"/>
                  <a:gd name="connsiteY105" fmla="*/ 6558607 h 7396454"/>
                  <a:gd name="connsiteX106" fmla="*/ 4070572 w 4465669"/>
                  <a:gd name="connsiteY106" fmla="*/ 6600908 h 7396454"/>
                  <a:gd name="connsiteX107" fmla="*/ 4092844 w 4465669"/>
                  <a:gd name="connsiteY107" fmla="*/ 6628798 h 7396454"/>
                  <a:gd name="connsiteX108" fmla="*/ 4111248 w 4465669"/>
                  <a:gd name="connsiteY108" fmla="*/ 6660559 h 7396454"/>
                  <a:gd name="connsiteX109" fmla="*/ 4064372 w 4465669"/>
                  <a:gd name="connsiteY109" fmla="*/ 6910068 h 7396454"/>
                  <a:gd name="connsiteX110" fmla="*/ 3916486 w 4465669"/>
                  <a:gd name="connsiteY110" fmla="*/ 6970020 h 7396454"/>
                  <a:gd name="connsiteX111" fmla="*/ 3773139 w 4465669"/>
                  <a:gd name="connsiteY111" fmla="*/ 6916255 h 7396454"/>
                  <a:gd name="connsiteX112" fmla="*/ 3710085 w 4465669"/>
                  <a:gd name="connsiteY112" fmla="*/ 6964288 h 7396454"/>
                  <a:gd name="connsiteX113" fmla="*/ 3644143 w 4465669"/>
                  <a:gd name="connsiteY113" fmla="*/ 7009434 h 7396454"/>
                  <a:gd name="connsiteX114" fmla="*/ 3660663 w 4465669"/>
                  <a:gd name="connsiteY114" fmla="*/ 7053843 h 7396454"/>
                  <a:gd name="connsiteX115" fmla="*/ 3443474 w 4465669"/>
                  <a:gd name="connsiteY115" fmla="*/ 7331951 h 7396454"/>
                  <a:gd name="connsiteX116" fmla="*/ 3260730 w 4465669"/>
                  <a:gd name="connsiteY116" fmla="*/ 7210114 h 7396454"/>
                  <a:gd name="connsiteX117" fmla="*/ 3232094 w 4465669"/>
                  <a:gd name="connsiteY117" fmla="*/ 7220902 h 7396454"/>
                  <a:gd name="connsiteX118" fmla="*/ 2809257 w 4465669"/>
                  <a:gd name="connsiteY118" fmla="*/ 7339154 h 7396454"/>
                  <a:gd name="connsiteX119" fmla="*/ 2558287 w 4465669"/>
                  <a:gd name="connsiteY119" fmla="*/ 7378441 h 7396454"/>
                  <a:gd name="connsiteX120" fmla="*/ 2289634 w 4465669"/>
                  <a:gd name="connsiteY120" fmla="*/ 7396454 h 7396454"/>
                  <a:gd name="connsiteX121" fmla="*/ 1878178 w 4465669"/>
                  <a:gd name="connsiteY121" fmla="*/ 7377909 h 7396454"/>
                  <a:gd name="connsiteX122" fmla="*/ 1230471 w 4465669"/>
                  <a:gd name="connsiteY122" fmla="*/ 7219354 h 7396454"/>
                  <a:gd name="connsiteX123" fmla="*/ 1178787 w 4465669"/>
                  <a:gd name="connsiteY123" fmla="*/ 7199364 h 7396454"/>
                  <a:gd name="connsiteX124" fmla="*/ 1017532 w 4465669"/>
                  <a:gd name="connsiteY124" fmla="*/ 7278203 h 7396454"/>
                  <a:gd name="connsiteX125" fmla="*/ 806113 w 4465669"/>
                  <a:gd name="connsiteY125" fmla="*/ 6998684 h 7396454"/>
                  <a:gd name="connsiteX126" fmla="*/ 731332 w 4465669"/>
                  <a:gd name="connsiteY126" fmla="*/ 6944464 h 7396454"/>
                  <a:gd name="connsiteX127" fmla="*/ 610385 w 4465669"/>
                  <a:gd name="connsiteY127" fmla="*/ 6906862 h 7396454"/>
                  <a:gd name="connsiteX128" fmla="*/ 358087 w 4465669"/>
                  <a:gd name="connsiteY128" fmla="*/ 6798119 h 7396454"/>
                  <a:gd name="connsiteX129" fmla="*/ 336956 w 4465669"/>
                  <a:gd name="connsiteY129" fmla="*/ 6669255 h 7396454"/>
                  <a:gd name="connsiteX130" fmla="*/ 354524 w 4465669"/>
                  <a:gd name="connsiteY130" fmla="*/ 6607985 h 7396454"/>
                  <a:gd name="connsiteX131" fmla="*/ 383276 w 4465669"/>
                  <a:gd name="connsiteY131" fmla="*/ 6561484 h 7396454"/>
                  <a:gd name="connsiteX132" fmla="*/ 328336 w 4465669"/>
                  <a:gd name="connsiteY132" fmla="*/ 6462349 h 7396454"/>
                  <a:gd name="connsiteX133" fmla="*/ 280391 w 4465669"/>
                  <a:gd name="connsiteY133" fmla="*/ 6356203 h 7396454"/>
                  <a:gd name="connsiteX134" fmla="*/ 207691 w 4465669"/>
                  <a:gd name="connsiteY134" fmla="*/ 5812527 h 7396454"/>
                  <a:gd name="connsiteX135" fmla="*/ 204117 w 4465669"/>
                  <a:gd name="connsiteY135" fmla="*/ 5662010 h 7396454"/>
                  <a:gd name="connsiteX136" fmla="*/ 204117 w 4465669"/>
                  <a:gd name="connsiteY136" fmla="*/ 5511509 h 7396454"/>
                  <a:gd name="connsiteX137" fmla="*/ 39205 w 4465669"/>
                  <a:gd name="connsiteY137" fmla="*/ 5171001 h 7396454"/>
                  <a:gd name="connsiteX138" fmla="*/ 204117 w 4465669"/>
                  <a:gd name="connsiteY138" fmla="*/ 5077900 h 7396454"/>
                  <a:gd name="connsiteX139" fmla="*/ 204117 w 4465669"/>
                  <a:gd name="connsiteY139" fmla="*/ 4780467 h 7396454"/>
                  <a:gd name="connsiteX140" fmla="*/ 74550 w 4465669"/>
                  <a:gd name="connsiteY140" fmla="*/ 4709359 h 7396454"/>
                  <a:gd name="connsiteX141" fmla="*/ 37130 w 4465669"/>
                  <a:gd name="connsiteY141" fmla="*/ 4646431 h 7396454"/>
                  <a:gd name="connsiteX142" fmla="*/ 204117 w 4465669"/>
                  <a:gd name="connsiteY142" fmla="*/ 4354022 h 7396454"/>
                  <a:gd name="connsiteX143" fmla="*/ 204117 w 4465669"/>
                  <a:gd name="connsiteY143" fmla="*/ 4052999 h 7396454"/>
                  <a:gd name="connsiteX144" fmla="*/ 139542 w 4465669"/>
                  <a:gd name="connsiteY144" fmla="*/ 4027986 h 7396454"/>
                  <a:gd name="connsiteX145" fmla="*/ 90268 w 4465669"/>
                  <a:gd name="connsiteY145" fmla="*/ 3987672 h 7396454"/>
                  <a:gd name="connsiteX146" fmla="*/ 35697 w 4465669"/>
                  <a:gd name="connsiteY146" fmla="*/ 3827228 h 7396454"/>
                  <a:gd name="connsiteX147" fmla="*/ 207691 w 4465669"/>
                  <a:gd name="connsiteY147" fmla="*/ 3630139 h 7396454"/>
                  <a:gd name="connsiteX148" fmla="*/ 291113 w 4465669"/>
                  <a:gd name="connsiteY148" fmla="*/ 2703006 h 7396454"/>
                  <a:gd name="connsiteX149" fmla="*/ 432890 w 4465669"/>
                  <a:gd name="connsiteY149" fmla="*/ 2447001 h 7396454"/>
                  <a:gd name="connsiteX150" fmla="*/ 583412 w 4465669"/>
                  <a:gd name="connsiteY150" fmla="*/ 2278608 h 7396454"/>
                  <a:gd name="connsiteX151" fmla="*/ 671490 w 4465669"/>
                  <a:gd name="connsiteY151" fmla="*/ 2205414 h 7396454"/>
                  <a:gd name="connsiteX152" fmla="*/ 763812 w 4465669"/>
                  <a:gd name="connsiteY152" fmla="*/ 2140065 h 7396454"/>
                  <a:gd name="connsiteX153" fmla="*/ 1512042 w 4465669"/>
                  <a:gd name="connsiteY153" fmla="*/ 1931534 h 7396454"/>
                  <a:gd name="connsiteX154" fmla="*/ 2160638 w 4465669"/>
                  <a:gd name="connsiteY154" fmla="*/ 1931534 h 7396454"/>
                  <a:gd name="connsiteX155" fmla="*/ 2160638 w 4465669"/>
                  <a:gd name="connsiteY155" fmla="*/ 1261410 h 7396454"/>
                  <a:gd name="connsiteX156" fmla="*/ 1945514 w 4465669"/>
                  <a:gd name="connsiteY156" fmla="*/ 1236430 h 7396454"/>
                  <a:gd name="connsiteX157" fmla="*/ 1915500 w 4465669"/>
                  <a:gd name="connsiteY157" fmla="*/ 1212702 h 7396454"/>
                  <a:gd name="connsiteX158" fmla="*/ 1910328 w 4465669"/>
                  <a:gd name="connsiteY158" fmla="*/ 1207124 h 7396454"/>
                  <a:gd name="connsiteX159" fmla="*/ 1883399 w 4465669"/>
                  <a:gd name="connsiteY159" fmla="*/ 1169549 h 7396454"/>
                  <a:gd name="connsiteX160" fmla="*/ 1866797 w 4465669"/>
                  <a:gd name="connsiteY160" fmla="*/ 1071479 h 7396454"/>
                  <a:gd name="connsiteX161" fmla="*/ 1784374 w 4465669"/>
                  <a:gd name="connsiteY161" fmla="*/ 1021311 h 7396454"/>
                  <a:gd name="connsiteX162" fmla="*/ 1866797 w 4465669"/>
                  <a:gd name="connsiteY162" fmla="*/ 978312 h 7396454"/>
                  <a:gd name="connsiteX163" fmla="*/ 1866797 w 4465669"/>
                  <a:gd name="connsiteY163" fmla="*/ 329682 h 7396454"/>
                  <a:gd name="connsiteX164" fmla="*/ 1784374 w 4465669"/>
                  <a:gd name="connsiteY164" fmla="*/ 286683 h 7396454"/>
                  <a:gd name="connsiteX165" fmla="*/ 1866797 w 4465669"/>
                  <a:gd name="connsiteY165" fmla="*/ 236509 h 7396454"/>
                  <a:gd name="connsiteX166" fmla="*/ 1866797 w 4465669"/>
                  <a:gd name="connsiteY166" fmla="*/ 157682 h 7396454"/>
                  <a:gd name="connsiteX167" fmla="*/ 1912431 w 4465669"/>
                  <a:gd name="connsiteY167" fmla="*/ 49214 h 7396454"/>
                  <a:gd name="connsiteX168" fmla="*/ 2013712 w 4465669"/>
                  <a:gd name="connsiteY168" fmla="*/ 0 h 7396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4465669" h="7396454">
                    <a:moveTo>
                      <a:pt x="1956379" y="2139379"/>
                    </a:moveTo>
                    <a:cubicBezTo>
                      <a:pt x="1885288" y="2139379"/>
                      <a:pt x="1823771" y="2142964"/>
                      <a:pt x="1755710" y="2142964"/>
                    </a:cubicBezTo>
                    <a:cubicBezTo>
                      <a:pt x="1620708" y="2142964"/>
                      <a:pt x="1488248" y="2134054"/>
                      <a:pt x="1358517" y="2147115"/>
                    </a:cubicBezTo>
                    <a:cubicBezTo>
                      <a:pt x="1241171" y="2158924"/>
                      <a:pt x="1123732" y="2191217"/>
                      <a:pt x="1031323" y="2228423"/>
                    </a:cubicBezTo>
                    <a:cubicBezTo>
                      <a:pt x="964898" y="2255160"/>
                      <a:pt x="833201" y="2329090"/>
                      <a:pt x="778349" y="2380384"/>
                    </a:cubicBezTo>
                    <a:cubicBezTo>
                      <a:pt x="742614" y="2413803"/>
                      <a:pt x="702871" y="2441385"/>
                      <a:pt x="673527" y="2479821"/>
                    </a:cubicBezTo>
                    <a:cubicBezTo>
                      <a:pt x="665023" y="2490966"/>
                      <a:pt x="657024" y="2497346"/>
                      <a:pt x="648442" y="2508474"/>
                    </a:cubicBezTo>
                    <a:cubicBezTo>
                      <a:pt x="573546" y="2605655"/>
                      <a:pt x="588847" y="2582953"/>
                      <a:pt x="525096" y="2689731"/>
                    </a:cubicBezTo>
                    <a:cubicBezTo>
                      <a:pt x="485677" y="2755782"/>
                      <a:pt x="445577" y="2874402"/>
                      <a:pt x="431369" y="2954354"/>
                    </a:cubicBezTo>
                    <a:cubicBezTo>
                      <a:pt x="426615" y="2981130"/>
                      <a:pt x="419785" y="3015295"/>
                      <a:pt x="418994" y="3042323"/>
                    </a:cubicBezTo>
                    <a:cubicBezTo>
                      <a:pt x="414092" y="3209952"/>
                      <a:pt x="415508" y="3379306"/>
                      <a:pt x="415536" y="3547721"/>
                    </a:cubicBezTo>
                    <a:cubicBezTo>
                      <a:pt x="414794" y="3579970"/>
                      <a:pt x="414059" y="3612224"/>
                      <a:pt x="413318" y="3644473"/>
                    </a:cubicBezTo>
                    <a:cubicBezTo>
                      <a:pt x="405659" y="3747111"/>
                      <a:pt x="412000" y="3875887"/>
                      <a:pt x="411885" y="3981325"/>
                    </a:cubicBezTo>
                    <a:lnTo>
                      <a:pt x="415195" y="5662010"/>
                    </a:lnTo>
                    <a:cubicBezTo>
                      <a:pt x="415651" y="6011928"/>
                      <a:pt x="378038" y="6179141"/>
                      <a:pt x="585032" y="6492264"/>
                    </a:cubicBezTo>
                    <a:cubicBezTo>
                      <a:pt x="622518" y="6548983"/>
                      <a:pt x="640542" y="6566782"/>
                      <a:pt x="677101" y="6611751"/>
                    </a:cubicBezTo>
                    <a:lnTo>
                      <a:pt x="738255" y="6675936"/>
                    </a:lnTo>
                    <a:cubicBezTo>
                      <a:pt x="766282" y="6702646"/>
                      <a:pt x="795440" y="6729482"/>
                      <a:pt x="827014" y="6755647"/>
                    </a:cubicBezTo>
                    <a:cubicBezTo>
                      <a:pt x="857314" y="6780748"/>
                      <a:pt x="888712" y="6805899"/>
                      <a:pt x="922344" y="6828666"/>
                    </a:cubicBezTo>
                    <a:cubicBezTo>
                      <a:pt x="1289429" y="7077297"/>
                      <a:pt x="1757077" y="7190602"/>
                      <a:pt x="2239460" y="7190827"/>
                    </a:cubicBezTo>
                    <a:cubicBezTo>
                      <a:pt x="2622972" y="7191019"/>
                      <a:pt x="3041922" y="7097413"/>
                      <a:pt x="3341023" y="6946605"/>
                    </a:cubicBezTo>
                    <a:cubicBezTo>
                      <a:pt x="3460324" y="6886461"/>
                      <a:pt x="3600952" y="6802632"/>
                      <a:pt x="3695789" y="6709975"/>
                    </a:cubicBezTo>
                    <a:cubicBezTo>
                      <a:pt x="3750426" y="6656589"/>
                      <a:pt x="3760501" y="6656705"/>
                      <a:pt x="3820436" y="6583620"/>
                    </a:cubicBezTo>
                    <a:cubicBezTo>
                      <a:pt x="3899802" y="6486840"/>
                      <a:pt x="3960780" y="6397834"/>
                      <a:pt x="4011634" y="6273203"/>
                    </a:cubicBezTo>
                    <a:cubicBezTo>
                      <a:pt x="4053382" y="6170889"/>
                      <a:pt x="4068666" y="6104470"/>
                      <a:pt x="4069440" y="5995282"/>
                    </a:cubicBezTo>
                    <a:cubicBezTo>
                      <a:pt x="4074666" y="5266711"/>
                      <a:pt x="4071356" y="4534861"/>
                      <a:pt x="4071510" y="3805729"/>
                    </a:cubicBezTo>
                    <a:cubicBezTo>
                      <a:pt x="4071532" y="3684019"/>
                      <a:pt x="4070572" y="3562138"/>
                      <a:pt x="4070572" y="3440208"/>
                    </a:cubicBezTo>
                    <a:cubicBezTo>
                      <a:pt x="4070572" y="3261752"/>
                      <a:pt x="4078900" y="3239797"/>
                      <a:pt x="4063088" y="3046330"/>
                    </a:cubicBezTo>
                    <a:cubicBezTo>
                      <a:pt x="4054574" y="2942111"/>
                      <a:pt x="4020776" y="2809509"/>
                      <a:pt x="3976208" y="2721107"/>
                    </a:cubicBezTo>
                    <a:cubicBezTo>
                      <a:pt x="3899094" y="2568108"/>
                      <a:pt x="3787704" y="2431267"/>
                      <a:pt x="3644890" y="2335722"/>
                    </a:cubicBezTo>
                    <a:cubicBezTo>
                      <a:pt x="3534912" y="2262144"/>
                      <a:pt x="3424330" y="2207962"/>
                      <a:pt x="3292979" y="2175202"/>
                    </a:cubicBezTo>
                    <a:cubicBezTo>
                      <a:pt x="3265710" y="2168411"/>
                      <a:pt x="3236162" y="2162136"/>
                      <a:pt x="3207004" y="2157266"/>
                    </a:cubicBezTo>
                    <a:cubicBezTo>
                      <a:pt x="3182288" y="2153132"/>
                      <a:pt x="3144373" y="2146730"/>
                      <a:pt x="3117538" y="2146401"/>
                    </a:cubicBezTo>
                    <a:lnTo>
                      <a:pt x="2716056" y="2139379"/>
                    </a:lnTo>
                    <a:lnTo>
                      <a:pt x="2307543" y="2139379"/>
                    </a:lnTo>
                    <a:cubicBezTo>
                      <a:pt x="2307538" y="2641077"/>
                      <a:pt x="2307526" y="3142775"/>
                      <a:pt x="2307521" y="3644473"/>
                    </a:cubicBezTo>
                    <a:cubicBezTo>
                      <a:pt x="2307411" y="4481030"/>
                      <a:pt x="2307301" y="5317582"/>
                      <a:pt x="2307192" y="6154139"/>
                    </a:cubicBezTo>
                    <a:cubicBezTo>
                      <a:pt x="2398574" y="6134556"/>
                      <a:pt x="2474530" y="6120572"/>
                      <a:pt x="2572633" y="6113968"/>
                    </a:cubicBezTo>
                    <a:cubicBezTo>
                      <a:pt x="2670675" y="6107363"/>
                      <a:pt x="2768119" y="6105409"/>
                      <a:pt x="2866414" y="6108362"/>
                    </a:cubicBezTo>
                    <a:cubicBezTo>
                      <a:pt x="2909473" y="6109658"/>
                      <a:pt x="3416930" y="6130866"/>
                      <a:pt x="3316466" y="6244528"/>
                    </a:cubicBezTo>
                    <a:cubicBezTo>
                      <a:pt x="3253747" y="6315483"/>
                      <a:pt x="2911252" y="6329318"/>
                      <a:pt x="2791304" y="6330493"/>
                    </a:cubicBezTo>
                    <a:cubicBezTo>
                      <a:pt x="2663362" y="6331750"/>
                      <a:pt x="2490418" y="6322889"/>
                      <a:pt x="2364196" y="6296800"/>
                    </a:cubicBezTo>
                    <a:lnTo>
                      <a:pt x="2307115" y="6285830"/>
                    </a:lnTo>
                    <a:cubicBezTo>
                      <a:pt x="2281800" y="6290739"/>
                      <a:pt x="2187348" y="6288482"/>
                      <a:pt x="2159266" y="6285973"/>
                    </a:cubicBezTo>
                    <a:cubicBezTo>
                      <a:pt x="2141127" y="6284348"/>
                      <a:pt x="2117931" y="6293934"/>
                      <a:pt x="2097952" y="6297942"/>
                    </a:cubicBezTo>
                    <a:cubicBezTo>
                      <a:pt x="2054663" y="6306594"/>
                      <a:pt x="2011258" y="6312606"/>
                      <a:pt x="1966898" y="6317157"/>
                    </a:cubicBezTo>
                    <a:cubicBezTo>
                      <a:pt x="1790759" y="6335236"/>
                      <a:pt x="1239178" y="6346683"/>
                      <a:pt x="1150217" y="6242376"/>
                    </a:cubicBezTo>
                    <a:cubicBezTo>
                      <a:pt x="1055068" y="6130817"/>
                      <a:pt x="1562370" y="6109482"/>
                      <a:pt x="1605303" y="6108253"/>
                    </a:cubicBezTo>
                    <a:cubicBezTo>
                      <a:pt x="1828728" y="6101857"/>
                      <a:pt x="1947787" y="6112447"/>
                      <a:pt x="2160765" y="6154040"/>
                    </a:cubicBezTo>
                    <a:cubicBezTo>
                      <a:pt x="2160699" y="5317516"/>
                      <a:pt x="2160638" y="4480998"/>
                      <a:pt x="2160573" y="3644473"/>
                    </a:cubicBezTo>
                    <a:lnTo>
                      <a:pt x="2160638" y="2139379"/>
                    </a:lnTo>
                    <a:close/>
                    <a:moveTo>
                      <a:pt x="1929508" y="1069613"/>
                    </a:moveTo>
                    <a:lnTo>
                      <a:pt x="1929508" y="1079287"/>
                    </a:lnTo>
                    <a:cubicBezTo>
                      <a:pt x="1929508" y="1138791"/>
                      <a:pt x="1977745" y="1187028"/>
                      <a:pt x="2037249" y="1187028"/>
                    </a:cubicBezTo>
                    <a:lnTo>
                      <a:pt x="2428417" y="1187028"/>
                    </a:lnTo>
                    <a:cubicBezTo>
                      <a:pt x="2487921" y="1187028"/>
                      <a:pt x="2536158" y="1138791"/>
                      <a:pt x="2536158" y="1079287"/>
                    </a:cubicBezTo>
                    <a:lnTo>
                      <a:pt x="2536158" y="1070575"/>
                    </a:lnTo>
                    <a:close/>
                    <a:moveTo>
                      <a:pt x="2227447" y="327823"/>
                    </a:moveTo>
                    <a:cubicBezTo>
                      <a:pt x="2107069" y="327667"/>
                      <a:pt x="1987910" y="327918"/>
                      <a:pt x="1931034" y="329275"/>
                    </a:cubicBezTo>
                    <a:lnTo>
                      <a:pt x="1929508" y="329327"/>
                    </a:lnTo>
                    <a:lnTo>
                      <a:pt x="1929508" y="976682"/>
                    </a:lnTo>
                    <a:lnTo>
                      <a:pt x="2536158" y="978236"/>
                    </a:lnTo>
                    <a:lnTo>
                      <a:pt x="2536158" y="328835"/>
                    </a:lnTo>
                    <a:lnTo>
                      <a:pt x="2531177" y="328814"/>
                    </a:lnTo>
                    <a:cubicBezTo>
                      <a:pt x="2469422" y="328542"/>
                      <a:pt x="2347825" y="327979"/>
                      <a:pt x="2227447" y="327823"/>
                    </a:cubicBezTo>
                    <a:close/>
                    <a:moveTo>
                      <a:pt x="2037249" y="52990"/>
                    </a:moveTo>
                    <a:cubicBezTo>
                      <a:pt x="1977745" y="52990"/>
                      <a:pt x="1929508" y="101227"/>
                      <a:pt x="1929508" y="160731"/>
                    </a:cubicBezTo>
                    <a:lnTo>
                      <a:pt x="1929508" y="237481"/>
                    </a:lnTo>
                    <a:lnTo>
                      <a:pt x="2536158" y="237481"/>
                    </a:lnTo>
                    <a:lnTo>
                      <a:pt x="2536158" y="160731"/>
                    </a:lnTo>
                    <a:cubicBezTo>
                      <a:pt x="2536158" y="101227"/>
                      <a:pt x="2487921" y="52990"/>
                      <a:pt x="2428417" y="52990"/>
                    </a:cubicBezTo>
                    <a:close/>
                    <a:moveTo>
                      <a:pt x="2013712" y="0"/>
                    </a:moveTo>
                    <a:lnTo>
                      <a:pt x="2044215" y="0"/>
                    </a:lnTo>
                    <a:lnTo>
                      <a:pt x="2421451" y="0"/>
                    </a:lnTo>
                    <a:lnTo>
                      <a:pt x="2454464" y="0"/>
                    </a:lnTo>
                    <a:cubicBezTo>
                      <a:pt x="2500493" y="0"/>
                      <a:pt x="2533642" y="26880"/>
                      <a:pt x="2557562" y="50987"/>
                    </a:cubicBezTo>
                    <a:cubicBezTo>
                      <a:pt x="2607067" y="100887"/>
                      <a:pt x="2601385" y="167822"/>
                      <a:pt x="2601385" y="236509"/>
                    </a:cubicBezTo>
                    <a:cubicBezTo>
                      <a:pt x="2631772" y="236509"/>
                      <a:pt x="2683797" y="240270"/>
                      <a:pt x="2683797" y="279519"/>
                    </a:cubicBezTo>
                    <a:cubicBezTo>
                      <a:pt x="2683797" y="325905"/>
                      <a:pt x="2638580" y="329682"/>
                      <a:pt x="2601385" y="329682"/>
                    </a:cubicBezTo>
                    <a:lnTo>
                      <a:pt x="2601385" y="978312"/>
                    </a:lnTo>
                    <a:lnTo>
                      <a:pt x="2630048" y="978312"/>
                    </a:lnTo>
                    <a:cubicBezTo>
                      <a:pt x="2692098" y="978312"/>
                      <a:pt x="2722206" y="1071479"/>
                      <a:pt x="2601385" y="1071479"/>
                    </a:cubicBezTo>
                    <a:cubicBezTo>
                      <a:pt x="2601385" y="1103168"/>
                      <a:pt x="2598448" y="1144169"/>
                      <a:pt x="2584689" y="1169456"/>
                    </a:cubicBezTo>
                    <a:cubicBezTo>
                      <a:pt x="2526340" y="1276683"/>
                      <a:pt x="2419113" y="1261410"/>
                      <a:pt x="2307543" y="1261410"/>
                    </a:cubicBezTo>
                    <a:lnTo>
                      <a:pt x="2307543" y="1931534"/>
                    </a:lnTo>
                    <a:cubicBezTo>
                      <a:pt x="2378964" y="1931534"/>
                      <a:pt x="2438734" y="1935125"/>
                      <a:pt x="2508212" y="1935125"/>
                    </a:cubicBezTo>
                    <a:cubicBezTo>
                      <a:pt x="2585260" y="1935125"/>
                      <a:pt x="2652673" y="1931534"/>
                      <a:pt x="2726806" y="1931534"/>
                    </a:cubicBezTo>
                    <a:cubicBezTo>
                      <a:pt x="2762278" y="1931534"/>
                      <a:pt x="2803108" y="1933439"/>
                      <a:pt x="2837904" y="1931545"/>
                    </a:cubicBezTo>
                    <a:cubicBezTo>
                      <a:pt x="2997057" y="1922953"/>
                      <a:pt x="3183808" y="1940615"/>
                      <a:pt x="3339288" y="1974802"/>
                    </a:cubicBezTo>
                    <a:cubicBezTo>
                      <a:pt x="3439900" y="1996927"/>
                      <a:pt x="3568061" y="2047782"/>
                      <a:pt x="3658319" y="2100119"/>
                    </a:cubicBezTo>
                    <a:cubicBezTo>
                      <a:pt x="3751398" y="2154098"/>
                      <a:pt x="3835952" y="2214731"/>
                      <a:pt x="3910210" y="2288996"/>
                    </a:cubicBezTo>
                    <a:cubicBezTo>
                      <a:pt x="3986358" y="2365144"/>
                      <a:pt x="4051730" y="2441676"/>
                      <a:pt x="4107954" y="2535601"/>
                    </a:cubicBezTo>
                    <a:cubicBezTo>
                      <a:pt x="4211190" y="2708051"/>
                      <a:pt x="4248204" y="2838804"/>
                      <a:pt x="4273848" y="3032649"/>
                    </a:cubicBezTo>
                    <a:cubicBezTo>
                      <a:pt x="4275370" y="3105190"/>
                      <a:pt x="4276894" y="3177725"/>
                      <a:pt x="4278416" y="3250266"/>
                    </a:cubicBezTo>
                    <a:cubicBezTo>
                      <a:pt x="4277866" y="3397154"/>
                      <a:pt x="4278400" y="3544163"/>
                      <a:pt x="4278400" y="3691063"/>
                    </a:cubicBezTo>
                    <a:cubicBezTo>
                      <a:pt x="4297226" y="3692622"/>
                      <a:pt x="4326624" y="3710020"/>
                      <a:pt x="4339872" y="3719183"/>
                    </a:cubicBezTo>
                    <a:cubicBezTo>
                      <a:pt x="4497488" y="3828079"/>
                      <a:pt x="4436942" y="4066235"/>
                      <a:pt x="4278400" y="4103173"/>
                    </a:cubicBezTo>
                    <a:lnTo>
                      <a:pt x="4278400" y="4411355"/>
                    </a:lnTo>
                    <a:cubicBezTo>
                      <a:pt x="4428922" y="4446421"/>
                      <a:pt x="4484382" y="4614127"/>
                      <a:pt x="4409564" y="4739621"/>
                    </a:cubicBezTo>
                    <a:cubicBezTo>
                      <a:pt x="4361256" y="4820627"/>
                      <a:pt x="4278400" y="4824053"/>
                      <a:pt x="4278400" y="4841380"/>
                    </a:cubicBezTo>
                    <a:lnTo>
                      <a:pt x="4278400" y="5135239"/>
                    </a:lnTo>
                    <a:cubicBezTo>
                      <a:pt x="4331274" y="5135239"/>
                      <a:pt x="4373198" y="5167592"/>
                      <a:pt x="4406510" y="5200626"/>
                    </a:cubicBezTo>
                    <a:cubicBezTo>
                      <a:pt x="4505310" y="5298586"/>
                      <a:pt x="4475736" y="5465694"/>
                      <a:pt x="4352202" y="5538729"/>
                    </a:cubicBezTo>
                    <a:cubicBezTo>
                      <a:pt x="4336600" y="5547942"/>
                      <a:pt x="4300634" y="5561179"/>
                      <a:pt x="4278400" y="5561673"/>
                    </a:cubicBezTo>
                    <a:cubicBezTo>
                      <a:pt x="4279602" y="5702637"/>
                      <a:pt x="4280810" y="5843596"/>
                      <a:pt x="4282012" y="5984560"/>
                    </a:cubicBezTo>
                    <a:cubicBezTo>
                      <a:pt x="4283038" y="6184324"/>
                      <a:pt x="4200818" y="6391993"/>
                      <a:pt x="4096352" y="6558607"/>
                    </a:cubicBezTo>
                    <a:cubicBezTo>
                      <a:pt x="4088622" y="6570932"/>
                      <a:pt x="4074118" y="6587611"/>
                      <a:pt x="4070572" y="6600908"/>
                    </a:cubicBezTo>
                    <a:cubicBezTo>
                      <a:pt x="4077632" y="6611455"/>
                      <a:pt x="4084362" y="6616100"/>
                      <a:pt x="4092844" y="6628798"/>
                    </a:cubicBezTo>
                    <a:cubicBezTo>
                      <a:pt x="4100652" y="6640465"/>
                      <a:pt x="4104746" y="6647003"/>
                      <a:pt x="4111248" y="6660559"/>
                    </a:cubicBezTo>
                    <a:cubicBezTo>
                      <a:pt x="4151864" y="6745074"/>
                      <a:pt x="4129008" y="6848013"/>
                      <a:pt x="4064372" y="6910068"/>
                    </a:cubicBezTo>
                    <a:cubicBezTo>
                      <a:pt x="4033946" y="6939276"/>
                      <a:pt x="3974686" y="6970020"/>
                      <a:pt x="3916486" y="6970020"/>
                    </a:cubicBezTo>
                    <a:cubicBezTo>
                      <a:pt x="3856792" y="6970020"/>
                      <a:pt x="3816176" y="6945073"/>
                      <a:pt x="3773139" y="6916255"/>
                    </a:cubicBezTo>
                    <a:cubicBezTo>
                      <a:pt x="3751667" y="6930645"/>
                      <a:pt x="3732995" y="6948521"/>
                      <a:pt x="3710085" y="6964288"/>
                    </a:cubicBezTo>
                    <a:cubicBezTo>
                      <a:pt x="3686939" y="6980226"/>
                      <a:pt x="3666719" y="6994319"/>
                      <a:pt x="3644143" y="7009434"/>
                    </a:cubicBezTo>
                    <a:cubicBezTo>
                      <a:pt x="3647734" y="7024823"/>
                      <a:pt x="3655755" y="7037044"/>
                      <a:pt x="3660663" y="7053843"/>
                    </a:cubicBezTo>
                    <a:cubicBezTo>
                      <a:pt x="3703497" y="7200682"/>
                      <a:pt x="3593475" y="7331951"/>
                      <a:pt x="3443474" y="7331951"/>
                    </a:cubicBezTo>
                    <a:cubicBezTo>
                      <a:pt x="3376528" y="7331951"/>
                      <a:pt x="3275790" y="7274766"/>
                      <a:pt x="3260730" y="7210114"/>
                    </a:cubicBezTo>
                    <a:cubicBezTo>
                      <a:pt x="3251145" y="7212343"/>
                      <a:pt x="3240966" y="7217350"/>
                      <a:pt x="3232094" y="7220902"/>
                    </a:cubicBezTo>
                    <a:cubicBezTo>
                      <a:pt x="3116560" y="7267085"/>
                      <a:pt x="2930407" y="7319071"/>
                      <a:pt x="2809257" y="7339154"/>
                    </a:cubicBezTo>
                    <a:cubicBezTo>
                      <a:pt x="2728086" y="7352605"/>
                      <a:pt x="2645552" y="7370964"/>
                      <a:pt x="2558287" y="7378441"/>
                    </a:cubicBezTo>
                    <a:cubicBezTo>
                      <a:pt x="2471208" y="7385908"/>
                      <a:pt x="2384657" y="7396454"/>
                      <a:pt x="2289634" y="7396454"/>
                    </a:cubicBezTo>
                    <a:cubicBezTo>
                      <a:pt x="2142395" y="7396454"/>
                      <a:pt x="2023589" y="7393819"/>
                      <a:pt x="1878178" y="7377909"/>
                    </a:cubicBezTo>
                    <a:cubicBezTo>
                      <a:pt x="1655285" y="7353516"/>
                      <a:pt x="1437948" y="7298269"/>
                      <a:pt x="1230471" y="7219354"/>
                    </a:cubicBezTo>
                    <a:cubicBezTo>
                      <a:pt x="1213951" y="7213068"/>
                      <a:pt x="1194302" y="7202977"/>
                      <a:pt x="1178787" y="7199364"/>
                    </a:cubicBezTo>
                    <a:cubicBezTo>
                      <a:pt x="1152281" y="7238954"/>
                      <a:pt x="1084731" y="7278203"/>
                      <a:pt x="1017532" y="7278203"/>
                    </a:cubicBezTo>
                    <a:cubicBezTo>
                      <a:pt x="861420" y="7278203"/>
                      <a:pt x="772151" y="7144496"/>
                      <a:pt x="806113" y="6998684"/>
                    </a:cubicBezTo>
                    <a:cubicBezTo>
                      <a:pt x="781303" y="6985546"/>
                      <a:pt x="753468" y="6962109"/>
                      <a:pt x="731332" y="6944464"/>
                    </a:cubicBezTo>
                    <a:cubicBezTo>
                      <a:pt x="639834" y="6871456"/>
                      <a:pt x="685226" y="6884435"/>
                      <a:pt x="610385" y="6906862"/>
                    </a:cubicBezTo>
                    <a:cubicBezTo>
                      <a:pt x="510789" y="6936717"/>
                      <a:pt x="402908" y="6886032"/>
                      <a:pt x="358087" y="6798119"/>
                    </a:cubicBezTo>
                    <a:cubicBezTo>
                      <a:pt x="338778" y="6760237"/>
                      <a:pt x="331224" y="6721433"/>
                      <a:pt x="336956" y="6669255"/>
                    </a:cubicBezTo>
                    <a:cubicBezTo>
                      <a:pt x="339640" y="6644709"/>
                      <a:pt x="345460" y="6626394"/>
                      <a:pt x="354524" y="6607985"/>
                    </a:cubicBezTo>
                    <a:lnTo>
                      <a:pt x="383276" y="6561484"/>
                    </a:lnTo>
                    <a:cubicBezTo>
                      <a:pt x="365400" y="6527698"/>
                      <a:pt x="346184" y="6498161"/>
                      <a:pt x="328336" y="6462349"/>
                    </a:cubicBezTo>
                    <a:cubicBezTo>
                      <a:pt x="310268" y="6426103"/>
                      <a:pt x="295983" y="6395133"/>
                      <a:pt x="280391" y="6356203"/>
                    </a:cubicBezTo>
                    <a:cubicBezTo>
                      <a:pt x="190364" y="6131284"/>
                      <a:pt x="207691" y="6057551"/>
                      <a:pt x="207691" y="5812527"/>
                    </a:cubicBezTo>
                    <a:cubicBezTo>
                      <a:pt x="207691" y="5757675"/>
                      <a:pt x="204117" y="5715764"/>
                      <a:pt x="204117" y="5662010"/>
                    </a:cubicBezTo>
                    <a:lnTo>
                      <a:pt x="204117" y="5511509"/>
                    </a:lnTo>
                    <a:cubicBezTo>
                      <a:pt x="38030" y="5497691"/>
                      <a:pt x="-58667" y="5306091"/>
                      <a:pt x="39205" y="5171001"/>
                    </a:cubicBezTo>
                    <a:cubicBezTo>
                      <a:pt x="74045" y="5122902"/>
                      <a:pt x="132443" y="5079497"/>
                      <a:pt x="204117" y="5077900"/>
                    </a:cubicBezTo>
                    <a:lnTo>
                      <a:pt x="204117" y="4780467"/>
                    </a:lnTo>
                    <a:cubicBezTo>
                      <a:pt x="155881" y="4780467"/>
                      <a:pt x="97010" y="4737161"/>
                      <a:pt x="74550" y="4709359"/>
                    </a:cubicBezTo>
                    <a:cubicBezTo>
                      <a:pt x="59540" y="4690802"/>
                      <a:pt x="47017" y="4670807"/>
                      <a:pt x="37130" y="4646431"/>
                    </a:cubicBezTo>
                    <a:cubicBezTo>
                      <a:pt x="-11864" y="4525517"/>
                      <a:pt x="58338" y="4387978"/>
                      <a:pt x="204117" y="4354022"/>
                    </a:cubicBezTo>
                    <a:lnTo>
                      <a:pt x="204117" y="4052999"/>
                    </a:lnTo>
                    <a:cubicBezTo>
                      <a:pt x="184303" y="4051352"/>
                      <a:pt x="152636" y="4036808"/>
                      <a:pt x="139542" y="4027986"/>
                    </a:cubicBezTo>
                    <a:lnTo>
                      <a:pt x="90268" y="3987672"/>
                    </a:lnTo>
                    <a:cubicBezTo>
                      <a:pt x="46929" y="3944102"/>
                      <a:pt x="35697" y="3890881"/>
                      <a:pt x="35697" y="3827228"/>
                    </a:cubicBezTo>
                    <a:cubicBezTo>
                      <a:pt x="35697" y="3727385"/>
                      <a:pt x="118169" y="3650990"/>
                      <a:pt x="207691" y="3630139"/>
                    </a:cubicBezTo>
                    <a:cubicBezTo>
                      <a:pt x="207691" y="3317696"/>
                      <a:pt x="172208" y="2999209"/>
                      <a:pt x="291113" y="2703006"/>
                    </a:cubicBezTo>
                    <a:cubicBezTo>
                      <a:pt x="328116" y="2610843"/>
                      <a:pt x="374947" y="2526246"/>
                      <a:pt x="432890" y="2447001"/>
                    </a:cubicBezTo>
                    <a:cubicBezTo>
                      <a:pt x="466165" y="2401505"/>
                      <a:pt x="538437" y="2314503"/>
                      <a:pt x="583412" y="2278608"/>
                    </a:cubicBezTo>
                    <a:cubicBezTo>
                      <a:pt x="612455" y="2253661"/>
                      <a:pt x="640795" y="2228357"/>
                      <a:pt x="671490" y="2205414"/>
                    </a:cubicBezTo>
                    <a:cubicBezTo>
                      <a:pt x="703179" y="2181719"/>
                      <a:pt x="730382" y="2161537"/>
                      <a:pt x="763812" y="2140065"/>
                    </a:cubicBezTo>
                    <a:cubicBezTo>
                      <a:pt x="983696" y="1998876"/>
                      <a:pt x="1217251" y="1931534"/>
                      <a:pt x="1512042" y="1931534"/>
                    </a:cubicBezTo>
                    <a:lnTo>
                      <a:pt x="2160638" y="1931534"/>
                    </a:lnTo>
                    <a:lnTo>
                      <a:pt x="2160638" y="1261410"/>
                    </a:lnTo>
                    <a:cubicBezTo>
                      <a:pt x="2085095" y="1261410"/>
                      <a:pt x="2012488" y="1270853"/>
                      <a:pt x="1945514" y="1236430"/>
                    </a:cubicBezTo>
                    <a:lnTo>
                      <a:pt x="1915500" y="1212702"/>
                    </a:lnTo>
                    <a:cubicBezTo>
                      <a:pt x="1913468" y="1210659"/>
                      <a:pt x="1912162" y="1209139"/>
                      <a:pt x="1910328" y="1207124"/>
                    </a:cubicBezTo>
                    <a:lnTo>
                      <a:pt x="1883399" y="1169549"/>
                    </a:lnTo>
                    <a:cubicBezTo>
                      <a:pt x="1869877" y="1141940"/>
                      <a:pt x="1866797" y="1104931"/>
                      <a:pt x="1866797" y="1071479"/>
                    </a:cubicBezTo>
                    <a:cubicBezTo>
                      <a:pt x="1829107" y="1071479"/>
                      <a:pt x="1784374" y="1066785"/>
                      <a:pt x="1784374" y="1021311"/>
                    </a:cubicBezTo>
                    <a:cubicBezTo>
                      <a:pt x="1784374" y="980645"/>
                      <a:pt x="1835942" y="978312"/>
                      <a:pt x="1866797" y="978312"/>
                    </a:cubicBezTo>
                    <a:lnTo>
                      <a:pt x="1866797" y="329682"/>
                    </a:lnTo>
                    <a:cubicBezTo>
                      <a:pt x="1836409" y="329682"/>
                      <a:pt x="1784374" y="325932"/>
                      <a:pt x="1784374" y="286683"/>
                    </a:cubicBezTo>
                    <a:cubicBezTo>
                      <a:pt x="1784374" y="240297"/>
                      <a:pt x="1829601" y="236509"/>
                      <a:pt x="1866797" y="236509"/>
                    </a:cubicBezTo>
                    <a:lnTo>
                      <a:pt x="1866797" y="157682"/>
                    </a:lnTo>
                    <a:cubicBezTo>
                      <a:pt x="1866797" y="110928"/>
                      <a:pt x="1888384" y="73200"/>
                      <a:pt x="1912431" y="49214"/>
                    </a:cubicBezTo>
                    <a:cubicBezTo>
                      <a:pt x="1935956" y="25738"/>
                      <a:pt x="1968842" y="0"/>
                      <a:pt x="2013712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8" name="Полилиния: фигура 219">
            <a:extLst>
              <a:ext uri="{FF2B5EF4-FFF2-40B4-BE49-F238E27FC236}">
                <a16:creationId xmlns:a16="http://schemas.microsoft.com/office/drawing/2014/main" xmlns="" id="{E8F3D47D-C521-9373-B798-70E30CF63901}"/>
              </a:ext>
            </a:extLst>
          </p:cNvPr>
          <p:cNvSpPr/>
          <p:nvPr/>
        </p:nvSpPr>
        <p:spPr>
          <a:xfrm>
            <a:off x="7385551" y="6159353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69" name="Полилиния: фигура 68">
            <a:extLst>
              <a:ext uri="{FF2B5EF4-FFF2-40B4-BE49-F238E27FC236}">
                <a16:creationId xmlns:a16="http://schemas.microsoft.com/office/drawing/2014/main" xmlns="" id="{D3F205EC-3C98-4FDC-8DA5-B6F3C2D41714}"/>
              </a:ext>
            </a:extLst>
          </p:cNvPr>
          <p:cNvSpPr/>
          <p:nvPr/>
        </p:nvSpPr>
        <p:spPr>
          <a:xfrm>
            <a:off x="332857" y="5138989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70" name="Полилиния: фигура 69">
            <a:extLst>
              <a:ext uri="{FF2B5EF4-FFF2-40B4-BE49-F238E27FC236}">
                <a16:creationId xmlns:a16="http://schemas.microsoft.com/office/drawing/2014/main" xmlns="" id="{5F6B89D9-FBB5-46F6-A7AE-06BE9E131955}"/>
              </a:ext>
            </a:extLst>
          </p:cNvPr>
          <p:cNvSpPr/>
          <p:nvPr/>
        </p:nvSpPr>
        <p:spPr>
          <a:xfrm>
            <a:off x="332857" y="6128620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71" name="Полилиния: фигура 70">
            <a:extLst>
              <a:ext uri="{FF2B5EF4-FFF2-40B4-BE49-F238E27FC236}">
                <a16:creationId xmlns:a16="http://schemas.microsoft.com/office/drawing/2014/main" xmlns="" id="{4C236826-60FE-4EFB-8391-C2DCF82F5401}"/>
              </a:ext>
            </a:extLst>
          </p:cNvPr>
          <p:cNvSpPr/>
          <p:nvPr/>
        </p:nvSpPr>
        <p:spPr>
          <a:xfrm>
            <a:off x="5066349" y="5105299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72" name="Полилиния: фигура 71">
            <a:extLst>
              <a:ext uri="{FF2B5EF4-FFF2-40B4-BE49-F238E27FC236}">
                <a16:creationId xmlns:a16="http://schemas.microsoft.com/office/drawing/2014/main" xmlns="" id="{58D038D5-6BF5-4D7E-B2F0-F57E309A3C5F}"/>
              </a:ext>
            </a:extLst>
          </p:cNvPr>
          <p:cNvSpPr/>
          <p:nvPr/>
        </p:nvSpPr>
        <p:spPr>
          <a:xfrm>
            <a:off x="5052945" y="5346217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74" name="Полилиния: фигура 73">
            <a:extLst>
              <a:ext uri="{FF2B5EF4-FFF2-40B4-BE49-F238E27FC236}">
                <a16:creationId xmlns:a16="http://schemas.microsoft.com/office/drawing/2014/main" xmlns="" id="{92F4594F-B7FB-4B33-A7B8-45D072BC553C}"/>
              </a:ext>
            </a:extLst>
          </p:cNvPr>
          <p:cNvSpPr/>
          <p:nvPr/>
        </p:nvSpPr>
        <p:spPr>
          <a:xfrm>
            <a:off x="9822385" y="5136563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28FEA352-3D54-B1CD-AF5F-69D58AA35D10}"/>
              </a:ext>
            </a:extLst>
          </p:cNvPr>
          <p:cNvSpPr/>
          <p:nvPr/>
        </p:nvSpPr>
        <p:spPr>
          <a:xfrm>
            <a:off x="2638807" y="5986719"/>
            <a:ext cx="2160000" cy="339163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272BB"/>
              </a:gs>
            </a:gsLst>
            <a:lin ang="16200000" scaled="1"/>
          </a:gradFill>
        </p:spPr>
        <p:txBody>
          <a:bodyPr wrap="square" lIns="107997" tIns="71998" rIns="71998" bIns="35999" anchor="ctr" anchorCtr="0">
            <a:noAutofit/>
          </a:bodyPr>
          <a:lstStyle/>
          <a:p>
            <a:pPr algn="ctr" defTabSz="888978"/>
            <a:r>
              <a:rPr lang="ru-RU" sz="1100" dirty="0">
                <a:solidFill>
                  <a:schemeClr val="bg1"/>
                </a:solidFill>
                <a:latin typeface="GPN_DIN Condensed (Основной текст)"/>
              </a:rPr>
              <a:t>Химия ГРП</a:t>
            </a:r>
          </a:p>
        </p:txBody>
      </p:sp>
      <p:graphicFrame>
        <p:nvGraphicFramePr>
          <p:cNvPr id="77" name="Таблица 76">
            <a:extLst>
              <a:ext uri="{FF2B5EF4-FFF2-40B4-BE49-F238E27FC236}">
                <a16:creationId xmlns:a16="http://schemas.microsoft.com/office/drawing/2014/main" xmlns="" id="{D6EE4064-D6BE-4770-7195-B8B8EE4DB7F5}"/>
              </a:ext>
            </a:extLst>
          </p:cNvPr>
          <p:cNvGraphicFramePr>
            <a:graphicFrameLocks noGrp="1"/>
          </p:cNvGraphicFramePr>
          <p:nvPr/>
        </p:nvGraphicFramePr>
        <p:xfrm>
          <a:off x="4955673" y="5904531"/>
          <a:ext cx="2330858" cy="84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672">
                  <a:extLst>
                    <a:ext uri="{9D8B030D-6E8A-4147-A177-3AD203B41FA5}">
                      <a16:colId xmlns:a16="http://schemas.microsoft.com/office/drawing/2014/main" xmlns="" val="2194743340"/>
                    </a:ext>
                  </a:extLst>
                </a:gridCol>
                <a:gridCol w="1495687">
                  <a:extLst>
                    <a:ext uri="{9D8B030D-6E8A-4147-A177-3AD203B41FA5}">
                      <a16:colId xmlns:a16="http://schemas.microsoft.com/office/drawing/2014/main" xmlns="" val="3292609659"/>
                    </a:ext>
                  </a:extLst>
                </a:gridCol>
                <a:gridCol w="593499">
                  <a:extLst>
                    <a:ext uri="{9D8B030D-6E8A-4147-A177-3AD203B41FA5}">
                      <a16:colId xmlns:a16="http://schemas.microsoft.com/office/drawing/2014/main" xmlns="" val="1578807979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endParaRPr lang="ru-RU" sz="9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b="0" dirty="0" err="1">
                          <a:solidFill>
                            <a:srgbClr val="000000"/>
                          </a:solidFill>
                          <a:latin typeface="+mn-lt"/>
                        </a:rPr>
                        <a:t>Гелеобразователи</a:t>
                      </a:r>
                      <a:r>
                        <a:rPr lang="ru-RU" sz="9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на основе ИПС</a:t>
                      </a:r>
                      <a:endParaRPr lang="ru-RU" sz="90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+mn-lt"/>
                        </a:rPr>
                        <a:t>TRL </a:t>
                      </a:r>
                      <a:r>
                        <a:rPr lang="ru-RU" sz="900" b="0" dirty="0">
                          <a:latin typeface="+mn-lt"/>
                        </a:rPr>
                        <a:t>5</a:t>
                      </a:r>
                      <a:endParaRPr lang="en-US" sz="900" b="0" dirty="0">
                        <a:latin typeface="+mn-lt"/>
                      </a:endParaRPr>
                    </a:p>
                    <a:p>
                      <a:endParaRPr lang="en-US" sz="9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11428148"/>
                  </a:ext>
                </a:extLst>
              </a:tr>
              <a:tr h="233680">
                <a:tc>
                  <a:txBody>
                    <a:bodyPr/>
                    <a:lstStyle/>
                    <a:p>
                      <a:endParaRPr lang="ru-RU" sz="9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b="0" dirty="0">
                          <a:solidFill>
                            <a:srgbClr val="000000"/>
                          </a:solidFill>
                          <a:latin typeface="+mn-lt"/>
                        </a:rPr>
                        <a:t>ВУПАВ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+mn-lt"/>
                        </a:rPr>
                        <a:t>TRL </a:t>
                      </a:r>
                      <a:r>
                        <a:rPr lang="ru-RU" sz="900" b="0" dirty="0">
                          <a:latin typeface="+mn-lt"/>
                        </a:rPr>
                        <a:t>5</a:t>
                      </a:r>
                      <a:endParaRPr lang="en-US" sz="9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3680">
                <a:tc>
                  <a:txBody>
                    <a:bodyPr/>
                    <a:lstStyle/>
                    <a:p>
                      <a:endParaRPr lang="ru-RU" sz="9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900" b="0" dirty="0" err="1">
                          <a:solidFill>
                            <a:srgbClr val="000000"/>
                          </a:solidFill>
                          <a:latin typeface="+mn-lt"/>
                        </a:rPr>
                        <a:t>Файбер</a:t>
                      </a:r>
                      <a:r>
                        <a:rPr lang="ru-RU" sz="900" b="0" dirty="0">
                          <a:solidFill>
                            <a:srgbClr val="000000"/>
                          </a:solidFill>
                          <a:latin typeface="+mn-lt"/>
                        </a:rPr>
                        <a:t>-волокна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+mn-lt"/>
                        </a:rPr>
                        <a:t>TRL </a:t>
                      </a:r>
                      <a:r>
                        <a:rPr lang="ru-RU" sz="900" b="0" dirty="0">
                          <a:latin typeface="+mn-lt"/>
                        </a:rPr>
                        <a:t>5</a:t>
                      </a:r>
                      <a:endParaRPr lang="en-US" sz="9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10595026"/>
                  </a:ext>
                </a:extLst>
              </a:tr>
            </a:tbl>
          </a:graphicData>
        </a:graphic>
      </p:graphicFrame>
      <p:sp>
        <p:nvSpPr>
          <p:cNvPr id="78" name="Полилиния: фигура 218">
            <a:extLst>
              <a:ext uri="{FF2B5EF4-FFF2-40B4-BE49-F238E27FC236}">
                <a16:creationId xmlns:a16="http://schemas.microsoft.com/office/drawing/2014/main" xmlns="" id="{7956DCBC-D930-A56B-68B9-0836E6AFAB61}"/>
              </a:ext>
            </a:extLst>
          </p:cNvPr>
          <p:cNvSpPr/>
          <p:nvPr/>
        </p:nvSpPr>
        <p:spPr>
          <a:xfrm>
            <a:off x="5042833" y="5971300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79" name="Полилиния: фигура 218">
            <a:extLst>
              <a:ext uri="{FF2B5EF4-FFF2-40B4-BE49-F238E27FC236}">
                <a16:creationId xmlns:a16="http://schemas.microsoft.com/office/drawing/2014/main" xmlns="" id="{7956DCBC-D930-A56B-68B9-0836E6AFAB61}"/>
              </a:ext>
            </a:extLst>
          </p:cNvPr>
          <p:cNvSpPr/>
          <p:nvPr/>
        </p:nvSpPr>
        <p:spPr>
          <a:xfrm>
            <a:off x="5042833" y="6291819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80" name="Полилиния: фигура 218">
            <a:extLst>
              <a:ext uri="{FF2B5EF4-FFF2-40B4-BE49-F238E27FC236}">
                <a16:creationId xmlns:a16="http://schemas.microsoft.com/office/drawing/2014/main" xmlns="" id="{7956DCBC-D930-A56B-68B9-0836E6AFAB61}"/>
              </a:ext>
            </a:extLst>
          </p:cNvPr>
          <p:cNvSpPr/>
          <p:nvPr/>
        </p:nvSpPr>
        <p:spPr>
          <a:xfrm>
            <a:off x="5042833" y="6536920"/>
            <a:ext cx="157651" cy="166528"/>
          </a:xfrm>
          <a:custGeom>
            <a:avLst/>
            <a:gdLst>
              <a:gd name="connsiteX0" fmla="*/ 1027995 w 2359998"/>
              <a:gd name="connsiteY0" fmla="*/ 1027207 h 2492938"/>
              <a:gd name="connsiteX1" fmla="*/ 1180762 w 2359998"/>
              <a:gd name="connsiteY1" fmla="*/ 976404 h 2492938"/>
              <a:gd name="connsiteX2" fmla="*/ 1180668 w 2359998"/>
              <a:gd name="connsiteY2" fmla="*/ 910152 h 2492938"/>
              <a:gd name="connsiteX3" fmla="*/ 1104331 w 2359998"/>
              <a:gd name="connsiteY3" fmla="*/ 925420 h 2492938"/>
              <a:gd name="connsiteX4" fmla="*/ 1027995 w 2359998"/>
              <a:gd name="connsiteY4" fmla="*/ 910152 h 2492938"/>
              <a:gd name="connsiteX5" fmla="*/ 1027995 w 2359998"/>
              <a:gd name="connsiteY5" fmla="*/ 1027207 h 2492938"/>
              <a:gd name="connsiteX6" fmla="*/ 1419856 w 2359998"/>
              <a:gd name="connsiteY6" fmla="*/ 2218115 h 2492938"/>
              <a:gd name="connsiteX7" fmla="*/ 1455479 w 2359998"/>
              <a:gd name="connsiteY7" fmla="*/ 2411511 h 2492938"/>
              <a:gd name="connsiteX8" fmla="*/ 1170491 w 2359998"/>
              <a:gd name="connsiteY8" fmla="*/ 2411511 h 2492938"/>
              <a:gd name="connsiteX9" fmla="*/ 1195915 w 2359998"/>
              <a:gd name="connsiteY9" fmla="*/ 2386042 h 2492938"/>
              <a:gd name="connsiteX10" fmla="*/ 1384248 w 2359998"/>
              <a:gd name="connsiteY10" fmla="*/ 2238490 h 2492938"/>
              <a:gd name="connsiteX11" fmla="*/ 1419856 w 2359998"/>
              <a:gd name="connsiteY11" fmla="*/ 2218115 h 2492938"/>
              <a:gd name="connsiteX12" fmla="*/ 788810 w 2359998"/>
              <a:gd name="connsiteY12" fmla="*/ 2213026 h 2492938"/>
              <a:gd name="connsiteX13" fmla="*/ 977774 w 2359998"/>
              <a:gd name="connsiteY13" fmla="*/ 2359948 h 2492938"/>
              <a:gd name="connsiteX14" fmla="*/ 1009115 w 2359998"/>
              <a:gd name="connsiteY14" fmla="*/ 2384590 h 2492938"/>
              <a:gd name="connsiteX15" fmla="*/ 1038172 w 2359998"/>
              <a:gd name="connsiteY15" fmla="*/ 2411511 h 2492938"/>
              <a:gd name="connsiteX16" fmla="*/ 753187 w 2359998"/>
              <a:gd name="connsiteY16" fmla="*/ 2411511 h 2492938"/>
              <a:gd name="connsiteX17" fmla="*/ 788810 w 2359998"/>
              <a:gd name="connsiteY17" fmla="*/ 2213026 h 2492938"/>
              <a:gd name="connsiteX18" fmla="*/ 834611 w 2359998"/>
              <a:gd name="connsiteY18" fmla="*/ 2141775 h 2492938"/>
              <a:gd name="connsiteX19" fmla="*/ 934247 w 2359998"/>
              <a:gd name="connsiteY19" fmla="*/ 2068376 h 2492938"/>
              <a:gd name="connsiteX20" fmla="*/ 968383 w 2359998"/>
              <a:gd name="connsiteY20" fmla="*/ 2041446 h 2492938"/>
              <a:gd name="connsiteX21" fmla="*/ 999612 w 2359998"/>
              <a:gd name="connsiteY21" fmla="*/ 2016689 h 2492938"/>
              <a:gd name="connsiteX22" fmla="*/ 1034265 w 2359998"/>
              <a:gd name="connsiteY22" fmla="*/ 1990275 h 2492938"/>
              <a:gd name="connsiteX23" fmla="*/ 1104331 w 2359998"/>
              <a:gd name="connsiteY23" fmla="*/ 1938201 h 2492938"/>
              <a:gd name="connsiteX24" fmla="*/ 1136459 w 2359998"/>
              <a:gd name="connsiteY24" fmla="*/ 1962055 h 2492938"/>
              <a:gd name="connsiteX25" fmla="*/ 1368965 w 2359998"/>
              <a:gd name="connsiteY25" fmla="*/ 2146864 h 2492938"/>
              <a:gd name="connsiteX26" fmla="*/ 1239511 w 2359998"/>
              <a:gd name="connsiteY26" fmla="*/ 2251512 h 2492938"/>
              <a:gd name="connsiteX27" fmla="*/ 1104331 w 2359998"/>
              <a:gd name="connsiteY27" fmla="*/ 2355528 h 2492938"/>
              <a:gd name="connsiteX28" fmla="*/ 1005493 w 2359998"/>
              <a:gd name="connsiteY28" fmla="*/ 2281334 h 2492938"/>
              <a:gd name="connsiteX29" fmla="*/ 905157 w 2359998"/>
              <a:gd name="connsiteY29" fmla="*/ 2203548 h 2492938"/>
              <a:gd name="connsiteX30" fmla="*/ 834611 w 2359998"/>
              <a:gd name="connsiteY30" fmla="*/ 2151953 h 2492938"/>
              <a:gd name="connsiteX31" fmla="*/ 834611 w 2359998"/>
              <a:gd name="connsiteY31" fmla="*/ 2141775 h 2492938"/>
              <a:gd name="connsiteX32" fmla="*/ 1328251 w 2359998"/>
              <a:gd name="connsiteY32" fmla="*/ 1760073 h 2492938"/>
              <a:gd name="connsiteX33" fmla="*/ 824430 w 2359998"/>
              <a:gd name="connsiteY33" fmla="*/ 2050167 h 2492938"/>
              <a:gd name="connsiteX34" fmla="*/ 1328251 w 2359998"/>
              <a:gd name="connsiteY34" fmla="*/ 1760073 h 2492938"/>
              <a:gd name="connsiteX35" fmla="*/ 1328251 w 2359998"/>
              <a:gd name="connsiteY35" fmla="*/ 1760073 h 2492938"/>
              <a:gd name="connsiteX36" fmla="*/ 1384233 w 2359998"/>
              <a:gd name="connsiteY36" fmla="*/ 2055256 h 2492938"/>
              <a:gd name="connsiteX37" fmla="*/ 1227172 w 2359998"/>
              <a:gd name="connsiteY37" fmla="*/ 1932407 h 2492938"/>
              <a:gd name="connsiteX38" fmla="*/ 1170491 w 2359998"/>
              <a:gd name="connsiteY38" fmla="*/ 1892395 h 2492938"/>
              <a:gd name="connsiteX39" fmla="*/ 1285312 w 2359998"/>
              <a:gd name="connsiteY39" fmla="*/ 1793472 h 2492938"/>
              <a:gd name="connsiteX40" fmla="*/ 1328251 w 2359998"/>
              <a:gd name="connsiteY40" fmla="*/ 1760073 h 2492938"/>
              <a:gd name="connsiteX41" fmla="*/ 824430 w 2359998"/>
              <a:gd name="connsiteY41" fmla="*/ 2050167 h 2492938"/>
              <a:gd name="connsiteX42" fmla="*/ 835884 w 2359998"/>
              <a:gd name="connsiteY42" fmla="*/ 1980187 h 2492938"/>
              <a:gd name="connsiteX43" fmla="*/ 875325 w 2359998"/>
              <a:gd name="connsiteY43" fmla="*/ 1765162 h 2492938"/>
              <a:gd name="connsiteX44" fmla="*/ 919668 w 2359998"/>
              <a:gd name="connsiteY44" fmla="*/ 1792068 h 2492938"/>
              <a:gd name="connsiteX45" fmla="*/ 1038172 w 2359998"/>
              <a:gd name="connsiteY45" fmla="*/ 1887306 h 2492938"/>
              <a:gd name="connsiteX46" fmla="*/ 881115 w 2359998"/>
              <a:gd name="connsiteY46" fmla="*/ 2010155 h 2492938"/>
              <a:gd name="connsiteX47" fmla="*/ 824430 w 2359998"/>
              <a:gd name="connsiteY47" fmla="*/ 2050167 h 2492938"/>
              <a:gd name="connsiteX48" fmla="*/ 905857 w 2359998"/>
              <a:gd name="connsiteY48" fmla="*/ 1678645 h 2492938"/>
              <a:gd name="connsiteX49" fmla="*/ 1099245 w 2359998"/>
              <a:gd name="connsiteY49" fmla="*/ 1531053 h 2492938"/>
              <a:gd name="connsiteX50" fmla="*/ 1151734 w 2359998"/>
              <a:gd name="connsiteY50" fmla="*/ 1565077 h 2492938"/>
              <a:gd name="connsiteX51" fmla="*/ 1249054 w 2359998"/>
              <a:gd name="connsiteY51" fmla="*/ 1640790 h 2492938"/>
              <a:gd name="connsiteX52" fmla="*/ 1297719 w 2359998"/>
              <a:gd name="connsiteY52" fmla="*/ 1678645 h 2492938"/>
              <a:gd name="connsiteX53" fmla="*/ 1104331 w 2359998"/>
              <a:gd name="connsiteY53" fmla="*/ 1836414 h 2492938"/>
              <a:gd name="connsiteX54" fmla="*/ 905857 w 2359998"/>
              <a:gd name="connsiteY54" fmla="*/ 1678645 h 2492938"/>
              <a:gd name="connsiteX55" fmla="*/ 1262092 w 2359998"/>
              <a:gd name="connsiteY55" fmla="*/ 1408909 h 2492938"/>
              <a:gd name="connsiteX56" fmla="*/ 1292628 w 2359998"/>
              <a:gd name="connsiteY56" fmla="*/ 1571768 h 2492938"/>
              <a:gd name="connsiteX57" fmla="*/ 1170491 w 2359998"/>
              <a:gd name="connsiteY57" fmla="*/ 1480161 h 2492938"/>
              <a:gd name="connsiteX58" fmla="*/ 1213430 w 2359998"/>
              <a:gd name="connsiteY58" fmla="*/ 1441673 h 2492938"/>
              <a:gd name="connsiteX59" fmla="*/ 1262092 w 2359998"/>
              <a:gd name="connsiteY59" fmla="*/ 1408909 h 2492938"/>
              <a:gd name="connsiteX60" fmla="*/ 916038 w 2359998"/>
              <a:gd name="connsiteY60" fmla="*/ 1571768 h 2492938"/>
              <a:gd name="connsiteX61" fmla="*/ 946571 w 2359998"/>
              <a:gd name="connsiteY61" fmla="*/ 1408909 h 2492938"/>
              <a:gd name="connsiteX62" fmla="*/ 994518 w 2359998"/>
              <a:gd name="connsiteY62" fmla="*/ 1442385 h 2492938"/>
              <a:gd name="connsiteX63" fmla="*/ 1038172 w 2359998"/>
              <a:gd name="connsiteY63" fmla="*/ 1480161 h 2492938"/>
              <a:gd name="connsiteX64" fmla="*/ 916038 w 2359998"/>
              <a:gd name="connsiteY64" fmla="*/ 1571768 h 2492938"/>
              <a:gd name="connsiteX65" fmla="*/ 671760 w 2359998"/>
              <a:gd name="connsiteY65" fmla="*/ 2411511 h 2492938"/>
              <a:gd name="connsiteX66" fmla="*/ 167938 w 2359998"/>
              <a:gd name="connsiteY66" fmla="*/ 2411511 h 2492938"/>
              <a:gd name="connsiteX67" fmla="*/ 40714 w 2359998"/>
              <a:gd name="connsiteY67" fmla="*/ 2452225 h 2492938"/>
              <a:gd name="connsiteX68" fmla="*/ 96695 w 2359998"/>
              <a:gd name="connsiteY68" fmla="*/ 2492939 h 2492938"/>
              <a:gd name="connsiteX69" fmla="*/ 2305355 w 2359998"/>
              <a:gd name="connsiteY69" fmla="*/ 2492939 h 2492938"/>
              <a:gd name="connsiteX70" fmla="*/ 2315536 w 2359998"/>
              <a:gd name="connsiteY70" fmla="*/ 2411511 h 2492938"/>
              <a:gd name="connsiteX71" fmla="*/ 2223931 w 2359998"/>
              <a:gd name="connsiteY71" fmla="*/ 2411511 h 2492938"/>
              <a:gd name="connsiteX72" fmla="*/ 1796450 w 2359998"/>
              <a:gd name="connsiteY72" fmla="*/ 2253740 h 2492938"/>
              <a:gd name="connsiteX73" fmla="*/ 1709936 w 2359998"/>
              <a:gd name="connsiteY73" fmla="*/ 2411511 h 2492938"/>
              <a:gd name="connsiteX74" fmla="*/ 1536903 w 2359998"/>
              <a:gd name="connsiteY74" fmla="*/ 2411511 h 2492938"/>
              <a:gd name="connsiteX75" fmla="*/ 1427101 w 2359998"/>
              <a:gd name="connsiteY75" fmla="*/ 1849529 h 2492938"/>
              <a:gd name="connsiteX76" fmla="*/ 1371934 w 2359998"/>
              <a:gd name="connsiteY76" fmla="*/ 1568799 h 2492938"/>
              <a:gd name="connsiteX77" fmla="*/ 1330402 w 2359998"/>
              <a:gd name="connsiteY77" fmla="*/ 1355868 h 2492938"/>
              <a:gd name="connsiteX78" fmla="*/ 1318074 w 2359998"/>
              <a:gd name="connsiteY78" fmla="*/ 1281673 h 2492938"/>
              <a:gd name="connsiteX79" fmla="*/ 1236646 w 2359998"/>
              <a:gd name="connsiteY79" fmla="*/ 1281673 h 2492938"/>
              <a:gd name="connsiteX80" fmla="*/ 1228948 w 2359998"/>
              <a:gd name="connsiteY80" fmla="*/ 1329958 h 2492938"/>
              <a:gd name="connsiteX81" fmla="*/ 1104331 w 2359998"/>
              <a:gd name="connsiteY81" fmla="*/ 1424176 h 2492938"/>
              <a:gd name="connsiteX82" fmla="*/ 966926 w 2359998"/>
              <a:gd name="connsiteY82" fmla="*/ 1317299 h 2492938"/>
              <a:gd name="connsiteX83" fmla="*/ 972016 w 2359998"/>
              <a:gd name="connsiteY83" fmla="*/ 1281673 h 2492938"/>
              <a:gd name="connsiteX84" fmla="*/ 890589 w 2359998"/>
              <a:gd name="connsiteY84" fmla="*/ 1281673 h 2492938"/>
              <a:gd name="connsiteX85" fmla="*/ 671760 w 2359998"/>
              <a:gd name="connsiteY85" fmla="*/ 2411511 h 2492938"/>
              <a:gd name="connsiteX86" fmla="*/ 71250 w 2359998"/>
              <a:gd name="connsiteY86" fmla="*/ 1500517 h 2492938"/>
              <a:gd name="connsiteX87" fmla="*/ 153868 w 2359998"/>
              <a:gd name="connsiteY87" fmla="*/ 1713076 h 2492938"/>
              <a:gd name="connsiteX88" fmla="*/ 517896 w 2359998"/>
              <a:gd name="connsiteY88" fmla="*/ 1713076 h 2492938"/>
              <a:gd name="connsiteX89" fmla="*/ 600513 w 2359998"/>
              <a:gd name="connsiteY89" fmla="*/ 1510697 h 2492938"/>
              <a:gd name="connsiteX90" fmla="*/ 438875 w 2359998"/>
              <a:gd name="connsiteY90" fmla="*/ 1199031 h 2492938"/>
              <a:gd name="connsiteX91" fmla="*/ 330793 w 2359998"/>
              <a:gd name="connsiteY91" fmla="*/ 1134086 h 2492938"/>
              <a:gd name="connsiteX92" fmla="*/ 237716 w 2359998"/>
              <a:gd name="connsiteY92" fmla="*/ 1193684 h 2492938"/>
              <a:gd name="connsiteX93" fmla="*/ 71250 w 2359998"/>
              <a:gd name="connsiteY93" fmla="*/ 1500517 h 2492938"/>
              <a:gd name="connsiteX94" fmla="*/ 1959297 w 2359998"/>
              <a:gd name="connsiteY94" fmla="*/ 1139175 h 2492938"/>
              <a:gd name="connsiteX95" fmla="*/ 1928765 w 2359998"/>
              <a:gd name="connsiteY95" fmla="*/ 1134086 h 2492938"/>
              <a:gd name="connsiteX96" fmla="*/ 1928765 w 2359998"/>
              <a:gd name="connsiteY96" fmla="*/ 2045078 h 2492938"/>
              <a:gd name="connsiteX97" fmla="*/ 1826982 w 2359998"/>
              <a:gd name="connsiteY97" fmla="*/ 2177400 h 2492938"/>
              <a:gd name="connsiteX98" fmla="*/ 2111971 w 2359998"/>
              <a:gd name="connsiteY98" fmla="*/ 2177400 h 2492938"/>
              <a:gd name="connsiteX99" fmla="*/ 2010189 w 2359998"/>
              <a:gd name="connsiteY99" fmla="*/ 2045078 h 2492938"/>
              <a:gd name="connsiteX100" fmla="*/ 2010210 w 2359998"/>
              <a:gd name="connsiteY100" fmla="*/ 1190049 h 2492938"/>
              <a:gd name="connsiteX101" fmla="*/ 1959297 w 2359998"/>
              <a:gd name="connsiteY101" fmla="*/ 1139175 h 2492938"/>
              <a:gd name="connsiteX102" fmla="*/ 936390 w 2359998"/>
              <a:gd name="connsiteY102" fmla="*/ 676043 h 2492938"/>
              <a:gd name="connsiteX103" fmla="*/ 1255414 w 2359998"/>
              <a:gd name="connsiteY103" fmla="*/ 750789 h 2492938"/>
              <a:gd name="connsiteX104" fmla="*/ 1114509 w 2359998"/>
              <a:gd name="connsiteY104" fmla="*/ 518274 h 2492938"/>
              <a:gd name="connsiteX105" fmla="*/ 980798 w 2359998"/>
              <a:gd name="connsiteY105" fmla="*/ 567768 h 2492938"/>
              <a:gd name="connsiteX106" fmla="*/ 936390 w 2359998"/>
              <a:gd name="connsiteY106" fmla="*/ 676043 h 2492938"/>
              <a:gd name="connsiteX107" fmla="*/ 290076 w 2359998"/>
              <a:gd name="connsiteY107" fmla="*/ 44963 h 2492938"/>
              <a:gd name="connsiteX108" fmla="*/ 299030 w 2359998"/>
              <a:gd name="connsiteY108" fmla="*/ 71639 h 2492938"/>
              <a:gd name="connsiteX109" fmla="*/ 513999 w 2359998"/>
              <a:gd name="connsiteY109" fmla="*/ 447023 h 2492938"/>
              <a:gd name="connsiteX110" fmla="*/ 615782 w 2359998"/>
              <a:gd name="connsiteY110" fmla="*/ 60234 h 2492938"/>
              <a:gd name="connsiteX111" fmla="*/ 339026 w 2359998"/>
              <a:gd name="connsiteY111" fmla="*/ 27750 h 2492938"/>
              <a:gd name="connsiteX112" fmla="*/ 290076 w 2359998"/>
              <a:gd name="connsiteY112" fmla="*/ 44963 h 2492938"/>
              <a:gd name="connsiteX113" fmla="*/ 86514 w 2359998"/>
              <a:gd name="connsiteY113" fmla="*/ 767651 h 2492938"/>
              <a:gd name="connsiteX114" fmla="*/ 370341 w 2359998"/>
              <a:gd name="connsiteY114" fmla="*/ 934436 h 2492938"/>
              <a:gd name="connsiteX115" fmla="*/ 469299 w 2359998"/>
              <a:gd name="connsiteY115" fmla="*/ 605897 h 2492938"/>
              <a:gd name="connsiteX116" fmla="*/ 483467 w 2359998"/>
              <a:gd name="connsiteY116" fmla="*/ 548809 h 2492938"/>
              <a:gd name="connsiteX117" fmla="*/ 86514 w 2359998"/>
              <a:gd name="connsiteY117" fmla="*/ 767651 h 2492938"/>
              <a:gd name="connsiteX118" fmla="*/ 0 w 2359998"/>
              <a:gd name="connsiteY118" fmla="*/ 497917 h 2492938"/>
              <a:gd name="connsiteX119" fmla="*/ 45804 w 2359998"/>
              <a:gd name="connsiteY119" fmla="*/ 706577 h 2492938"/>
              <a:gd name="connsiteX120" fmla="*/ 396949 w 2359998"/>
              <a:gd name="connsiteY120" fmla="*/ 513182 h 2492938"/>
              <a:gd name="connsiteX121" fmla="*/ 354059 w 2359998"/>
              <a:gd name="connsiteY121" fmla="*/ 495005 h 2492938"/>
              <a:gd name="connsiteX122" fmla="*/ 306412 w 2359998"/>
              <a:gd name="connsiteY122" fmla="*/ 481580 h 2492938"/>
              <a:gd name="connsiteX123" fmla="*/ 112007 w 2359998"/>
              <a:gd name="connsiteY123" fmla="*/ 426620 h 2492938"/>
              <a:gd name="connsiteX124" fmla="*/ 10178 w 2359998"/>
              <a:gd name="connsiteY124" fmla="*/ 401216 h 2492938"/>
              <a:gd name="connsiteX125" fmla="*/ 0 w 2359998"/>
              <a:gd name="connsiteY125" fmla="*/ 497917 h 2492938"/>
              <a:gd name="connsiteX126" fmla="*/ 30536 w 2359998"/>
              <a:gd name="connsiteY126" fmla="*/ 329968 h 2492938"/>
              <a:gd name="connsiteX127" fmla="*/ 222874 w 2359998"/>
              <a:gd name="connsiteY127" fmla="*/ 381908 h 2492938"/>
              <a:gd name="connsiteX128" fmla="*/ 417307 w 2359998"/>
              <a:gd name="connsiteY128" fmla="*/ 436841 h 2492938"/>
              <a:gd name="connsiteX129" fmla="*/ 223920 w 2359998"/>
              <a:gd name="connsiteY129" fmla="*/ 85679 h 2492938"/>
              <a:gd name="connsiteX130" fmla="*/ 108320 w 2359998"/>
              <a:gd name="connsiteY130" fmla="*/ 188911 h 2492938"/>
              <a:gd name="connsiteX131" fmla="*/ 47146 w 2359998"/>
              <a:gd name="connsiteY131" fmla="*/ 290594 h 2492938"/>
              <a:gd name="connsiteX132" fmla="*/ 30536 w 2359998"/>
              <a:gd name="connsiteY132" fmla="*/ 329968 h 2492938"/>
              <a:gd name="connsiteX133" fmla="*/ 854966 w 2359998"/>
              <a:gd name="connsiteY133" fmla="*/ 1134086 h 2492938"/>
              <a:gd name="connsiteX134" fmla="*/ 921125 w 2359998"/>
              <a:gd name="connsiteY134" fmla="*/ 1210425 h 2492938"/>
              <a:gd name="connsiteX135" fmla="*/ 1292628 w 2359998"/>
              <a:gd name="connsiteY135" fmla="*/ 1210425 h 2492938"/>
              <a:gd name="connsiteX136" fmla="*/ 1307896 w 2359998"/>
              <a:gd name="connsiteY136" fmla="*/ 1098459 h 2492938"/>
              <a:gd name="connsiteX137" fmla="*/ 900770 w 2359998"/>
              <a:gd name="connsiteY137" fmla="*/ 1098459 h 2492938"/>
              <a:gd name="connsiteX138" fmla="*/ 854966 w 2359998"/>
              <a:gd name="connsiteY138" fmla="*/ 1134086 h 2492938"/>
              <a:gd name="connsiteX139" fmla="*/ 1842251 w 2359998"/>
              <a:gd name="connsiteY139" fmla="*/ 935601 h 2492938"/>
              <a:gd name="connsiteX140" fmla="*/ 1842251 w 2359998"/>
              <a:gd name="connsiteY140" fmla="*/ 966135 h 2492938"/>
              <a:gd name="connsiteX141" fmla="*/ 1938942 w 2359998"/>
              <a:gd name="connsiteY141" fmla="*/ 1062834 h 2492938"/>
              <a:gd name="connsiteX142" fmla="*/ 2065665 w 2359998"/>
              <a:gd name="connsiteY142" fmla="*/ 991070 h 2492938"/>
              <a:gd name="connsiteX143" fmla="*/ 1917740 w 2359998"/>
              <a:gd name="connsiteY143" fmla="*/ 838042 h 2492938"/>
              <a:gd name="connsiteX144" fmla="*/ 1842251 w 2359998"/>
              <a:gd name="connsiteY144" fmla="*/ 935601 h 2492938"/>
              <a:gd name="connsiteX145" fmla="*/ 1323164 w 2359998"/>
              <a:gd name="connsiteY145" fmla="*/ 788009 h 2492938"/>
              <a:gd name="connsiteX146" fmla="*/ 1657132 w 2359998"/>
              <a:gd name="connsiteY146" fmla="*/ 886618 h 2492938"/>
              <a:gd name="connsiteX147" fmla="*/ 1771001 w 2359998"/>
              <a:gd name="connsiteY147" fmla="*/ 920330 h 2492938"/>
              <a:gd name="connsiteX148" fmla="*/ 1796450 w 2359998"/>
              <a:gd name="connsiteY148" fmla="*/ 843990 h 2492938"/>
              <a:gd name="connsiteX149" fmla="*/ 1739822 w 2359998"/>
              <a:gd name="connsiteY149" fmla="*/ 829370 h 2492938"/>
              <a:gd name="connsiteX150" fmla="*/ 1685565 w 2359998"/>
              <a:gd name="connsiteY150" fmla="*/ 812375 h 2492938"/>
              <a:gd name="connsiteX151" fmla="*/ 1572530 w 2359998"/>
              <a:gd name="connsiteY151" fmla="*/ 777827 h 2492938"/>
              <a:gd name="connsiteX152" fmla="*/ 1348610 w 2359998"/>
              <a:gd name="connsiteY152" fmla="*/ 711666 h 2492938"/>
              <a:gd name="connsiteX153" fmla="*/ 1323164 w 2359998"/>
              <a:gd name="connsiteY153" fmla="*/ 788009 h 2492938"/>
              <a:gd name="connsiteX154" fmla="*/ 559800 w 2359998"/>
              <a:gd name="connsiteY154" fmla="*/ 553898 h 2492938"/>
              <a:gd name="connsiteX155" fmla="*/ 634224 w 2359998"/>
              <a:gd name="connsiteY155" fmla="*/ 576164 h 2492938"/>
              <a:gd name="connsiteX156" fmla="*/ 712473 w 2359998"/>
              <a:gd name="connsiteY156" fmla="*/ 599702 h 2492938"/>
              <a:gd name="connsiteX157" fmla="*/ 865147 w 2359998"/>
              <a:gd name="connsiteY157" fmla="*/ 645505 h 2492938"/>
              <a:gd name="connsiteX158" fmla="*/ 875898 w 2359998"/>
              <a:gd name="connsiteY158" fmla="*/ 605365 h 2492938"/>
              <a:gd name="connsiteX159" fmla="*/ 890589 w 2359998"/>
              <a:gd name="connsiteY159" fmla="*/ 569166 h 2492938"/>
              <a:gd name="connsiteX160" fmla="*/ 814920 w 2359998"/>
              <a:gd name="connsiteY160" fmla="*/ 548145 h 2492938"/>
              <a:gd name="connsiteX161" fmla="*/ 580155 w 2359998"/>
              <a:gd name="connsiteY161" fmla="*/ 477557 h 2492938"/>
              <a:gd name="connsiteX162" fmla="*/ 559800 w 2359998"/>
              <a:gd name="connsiteY162" fmla="*/ 553898 h 249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2359998" h="2492938">
                <a:moveTo>
                  <a:pt x="1027995" y="1027207"/>
                </a:moveTo>
                <a:cubicBezTo>
                  <a:pt x="1202474" y="1027207"/>
                  <a:pt x="1181621" y="1040214"/>
                  <a:pt x="1180762" y="976404"/>
                </a:cubicBezTo>
                <a:cubicBezTo>
                  <a:pt x="1180463" y="954363"/>
                  <a:pt x="1180668" y="932208"/>
                  <a:pt x="1180668" y="910152"/>
                </a:cubicBezTo>
                <a:cubicBezTo>
                  <a:pt x="1157070" y="912117"/>
                  <a:pt x="1126779" y="925420"/>
                  <a:pt x="1104331" y="925420"/>
                </a:cubicBezTo>
                <a:cubicBezTo>
                  <a:pt x="1074452" y="925420"/>
                  <a:pt x="1053166" y="912247"/>
                  <a:pt x="1027995" y="910152"/>
                </a:cubicBezTo>
                <a:lnTo>
                  <a:pt x="1027995" y="1027207"/>
                </a:lnTo>
                <a:close/>
                <a:moveTo>
                  <a:pt x="1419856" y="2218115"/>
                </a:moveTo>
                <a:lnTo>
                  <a:pt x="1455479" y="2411511"/>
                </a:lnTo>
                <a:lnTo>
                  <a:pt x="1170491" y="2411511"/>
                </a:lnTo>
                <a:cubicBezTo>
                  <a:pt x="1175369" y="2398032"/>
                  <a:pt x="1182963" y="2395652"/>
                  <a:pt x="1195915" y="2386042"/>
                </a:cubicBezTo>
                <a:lnTo>
                  <a:pt x="1384248" y="2238490"/>
                </a:lnTo>
                <a:cubicBezTo>
                  <a:pt x="1399494" y="2226482"/>
                  <a:pt x="1398325" y="2219907"/>
                  <a:pt x="1419856" y="2218115"/>
                </a:cubicBezTo>
                <a:close/>
                <a:moveTo>
                  <a:pt x="788810" y="2213026"/>
                </a:moveTo>
                <a:lnTo>
                  <a:pt x="977774" y="2359948"/>
                </a:lnTo>
                <a:cubicBezTo>
                  <a:pt x="989226" y="2369087"/>
                  <a:pt x="996376" y="2375282"/>
                  <a:pt x="1009115" y="2384590"/>
                </a:cubicBezTo>
                <a:cubicBezTo>
                  <a:pt x="1021944" y="2393962"/>
                  <a:pt x="1029983" y="2399273"/>
                  <a:pt x="1038172" y="2411511"/>
                </a:cubicBezTo>
                <a:lnTo>
                  <a:pt x="753187" y="2411511"/>
                </a:lnTo>
                <a:cubicBezTo>
                  <a:pt x="753898" y="2379521"/>
                  <a:pt x="788096" y="2245144"/>
                  <a:pt x="788810" y="2213026"/>
                </a:cubicBezTo>
                <a:close/>
                <a:moveTo>
                  <a:pt x="834611" y="2141775"/>
                </a:moveTo>
                <a:cubicBezTo>
                  <a:pt x="849457" y="2137810"/>
                  <a:pt x="911745" y="2085943"/>
                  <a:pt x="934247" y="2068376"/>
                </a:cubicBezTo>
                <a:cubicBezTo>
                  <a:pt x="947549" y="2057987"/>
                  <a:pt x="954663" y="2051628"/>
                  <a:pt x="968383" y="2041446"/>
                </a:cubicBezTo>
                <a:cubicBezTo>
                  <a:pt x="981527" y="2031700"/>
                  <a:pt x="986971" y="2026558"/>
                  <a:pt x="999612" y="2016689"/>
                </a:cubicBezTo>
                <a:cubicBezTo>
                  <a:pt x="1012856" y="2006345"/>
                  <a:pt x="1021800" y="2000534"/>
                  <a:pt x="1034265" y="1990275"/>
                </a:cubicBezTo>
                <a:cubicBezTo>
                  <a:pt x="1056294" y="1972147"/>
                  <a:pt x="1079781" y="1951192"/>
                  <a:pt x="1104331" y="1938201"/>
                </a:cubicBezTo>
                <a:cubicBezTo>
                  <a:pt x="1117550" y="1947053"/>
                  <a:pt x="1123413" y="1951338"/>
                  <a:pt x="1136459" y="1962055"/>
                </a:cubicBezTo>
                <a:cubicBezTo>
                  <a:pt x="1172208" y="1991426"/>
                  <a:pt x="1357673" y="2130004"/>
                  <a:pt x="1368965" y="2146864"/>
                </a:cubicBezTo>
                <a:cubicBezTo>
                  <a:pt x="1358571" y="2162385"/>
                  <a:pt x="1261259" y="2235152"/>
                  <a:pt x="1239511" y="2251512"/>
                </a:cubicBezTo>
                <a:lnTo>
                  <a:pt x="1104331" y="2355528"/>
                </a:lnTo>
                <a:cubicBezTo>
                  <a:pt x="1080004" y="2342655"/>
                  <a:pt x="1031682" y="2301786"/>
                  <a:pt x="1005493" y="2281334"/>
                </a:cubicBezTo>
                <a:lnTo>
                  <a:pt x="905157" y="2203548"/>
                </a:lnTo>
                <a:cubicBezTo>
                  <a:pt x="890773" y="2192044"/>
                  <a:pt x="849215" y="2155853"/>
                  <a:pt x="834611" y="2151953"/>
                </a:cubicBezTo>
                <a:lnTo>
                  <a:pt x="834611" y="2141775"/>
                </a:lnTo>
                <a:close/>
                <a:moveTo>
                  <a:pt x="1328251" y="1760073"/>
                </a:moveTo>
                <a:lnTo>
                  <a:pt x="824430" y="2050167"/>
                </a:lnTo>
                <a:lnTo>
                  <a:pt x="1328251" y="1760073"/>
                </a:lnTo>
                <a:close/>
                <a:moveTo>
                  <a:pt x="1328251" y="1760073"/>
                </a:moveTo>
                <a:lnTo>
                  <a:pt x="1384233" y="2055256"/>
                </a:lnTo>
                <a:lnTo>
                  <a:pt x="1227172" y="1932407"/>
                </a:lnTo>
                <a:cubicBezTo>
                  <a:pt x="1211544" y="1920764"/>
                  <a:pt x="1188479" y="1897200"/>
                  <a:pt x="1170491" y="1892395"/>
                </a:cubicBezTo>
                <a:cubicBezTo>
                  <a:pt x="1176530" y="1869782"/>
                  <a:pt x="1262103" y="1810931"/>
                  <a:pt x="1285312" y="1793472"/>
                </a:cubicBezTo>
                <a:cubicBezTo>
                  <a:pt x="1300353" y="1782159"/>
                  <a:pt x="1315152" y="1768847"/>
                  <a:pt x="1328251" y="1760073"/>
                </a:cubicBezTo>
                <a:close/>
                <a:moveTo>
                  <a:pt x="824430" y="2050167"/>
                </a:moveTo>
                <a:cubicBezTo>
                  <a:pt x="824430" y="2025337"/>
                  <a:pt x="831147" y="2003850"/>
                  <a:pt x="835884" y="1980187"/>
                </a:cubicBezTo>
                <a:lnTo>
                  <a:pt x="875325" y="1765162"/>
                </a:lnTo>
                <a:cubicBezTo>
                  <a:pt x="895113" y="1766811"/>
                  <a:pt x="903523" y="1780016"/>
                  <a:pt x="919668" y="1792068"/>
                </a:cubicBezTo>
                <a:lnTo>
                  <a:pt x="1038172" y="1887306"/>
                </a:lnTo>
                <a:lnTo>
                  <a:pt x="881115" y="2010155"/>
                </a:lnTo>
                <a:cubicBezTo>
                  <a:pt x="868084" y="2020562"/>
                  <a:pt x="837126" y="2046777"/>
                  <a:pt x="824430" y="2050167"/>
                </a:cubicBezTo>
                <a:close/>
                <a:moveTo>
                  <a:pt x="905857" y="1678645"/>
                </a:moveTo>
                <a:cubicBezTo>
                  <a:pt x="937710" y="1661789"/>
                  <a:pt x="1059602" y="1557598"/>
                  <a:pt x="1099245" y="1531053"/>
                </a:cubicBezTo>
                <a:cubicBezTo>
                  <a:pt x="1120512" y="1536008"/>
                  <a:pt x="1135521" y="1551910"/>
                  <a:pt x="1151734" y="1565077"/>
                </a:cubicBezTo>
                <a:lnTo>
                  <a:pt x="1249054" y="1640790"/>
                </a:lnTo>
                <a:cubicBezTo>
                  <a:pt x="1267013" y="1654300"/>
                  <a:pt x="1280326" y="1666995"/>
                  <a:pt x="1297719" y="1678645"/>
                </a:cubicBezTo>
                <a:cubicBezTo>
                  <a:pt x="1282913" y="1700756"/>
                  <a:pt x="1142292" y="1803417"/>
                  <a:pt x="1104331" y="1836414"/>
                </a:cubicBezTo>
                <a:lnTo>
                  <a:pt x="905857" y="1678645"/>
                </a:lnTo>
                <a:close/>
                <a:moveTo>
                  <a:pt x="1262092" y="1408909"/>
                </a:moveTo>
                <a:cubicBezTo>
                  <a:pt x="1262092" y="1425987"/>
                  <a:pt x="1288184" y="1562498"/>
                  <a:pt x="1292628" y="1571768"/>
                </a:cubicBezTo>
                <a:cubicBezTo>
                  <a:pt x="1274817" y="1567011"/>
                  <a:pt x="1190619" y="1493638"/>
                  <a:pt x="1170491" y="1480161"/>
                </a:cubicBezTo>
                <a:cubicBezTo>
                  <a:pt x="1181848" y="1463198"/>
                  <a:pt x="1195962" y="1454813"/>
                  <a:pt x="1213430" y="1441673"/>
                </a:cubicBezTo>
                <a:cubicBezTo>
                  <a:pt x="1230629" y="1428735"/>
                  <a:pt x="1240604" y="1414647"/>
                  <a:pt x="1262092" y="1408909"/>
                </a:cubicBezTo>
                <a:close/>
                <a:moveTo>
                  <a:pt x="916038" y="1571768"/>
                </a:moveTo>
                <a:cubicBezTo>
                  <a:pt x="916828" y="1536217"/>
                  <a:pt x="943194" y="1449486"/>
                  <a:pt x="946571" y="1408909"/>
                </a:cubicBezTo>
                <a:cubicBezTo>
                  <a:pt x="963758" y="1413498"/>
                  <a:pt x="980069" y="1431101"/>
                  <a:pt x="994518" y="1442385"/>
                </a:cubicBezTo>
                <a:cubicBezTo>
                  <a:pt x="1011626" y="1455744"/>
                  <a:pt x="1026883" y="1463297"/>
                  <a:pt x="1038172" y="1480161"/>
                </a:cubicBezTo>
                <a:cubicBezTo>
                  <a:pt x="995214" y="1508927"/>
                  <a:pt x="958516" y="1543318"/>
                  <a:pt x="916038" y="1571768"/>
                </a:cubicBezTo>
                <a:close/>
                <a:moveTo>
                  <a:pt x="671760" y="2411511"/>
                </a:moveTo>
                <a:lnTo>
                  <a:pt x="167938" y="2411511"/>
                </a:lnTo>
                <a:cubicBezTo>
                  <a:pt x="111855" y="2411511"/>
                  <a:pt x="40714" y="2396971"/>
                  <a:pt x="40714" y="2452225"/>
                </a:cubicBezTo>
                <a:cubicBezTo>
                  <a:pt x="40714" y="2483138"/>
                  <a:pt x="66401" y="2492939"/>
                  <a:pt x="96695" y="2492939"/>
                </a:cubicBezTo>
                <a:lnTo>
                  <a:pt x="2305355" y="2492939"/>
                </a:lnTo>
                <a:cubicBezTo>
                  <a:pt x="2378971" y="2492939"/>
                  <a:pt x="2374011" y="2411511"/>
                  <a:pt x="2315536" y="2411511"/>
                </a:cubicBezTo>
                <a:lnTo>
                  <a:pt x="2223931" y="2411511"/>
                </a:lnTo>
                <a:cubicBezTo>
                  <a:pt x="2223931" y="2219048"/>
                  <a:pt x="2227918" y="2253740"/>
                  <a:pt x="1796450" y="2253740"/>
                </a:cubicBezTo>
                <a:cubicBezTo>
                  <a:pt x="1707663" y="2253740"/>
                  <a:pt x="1709936" y="2344493"/>
                  <a:pt x="1709936" y="2411511"/>
                </a:cubicBezTo>
                <a:lnTo>
                  <a:pt x="1536903" y="2411511"/>
                </a:lnTo>
                <a:cubicBezTo>
                  <a:pt x="1502258" y="2262773"/>
                  <a:pt x="1456634" y="2008248"/>
                  <a:pt x="1427101" y="1849529"/>
                </a:cubicBezTo>
                <a:cubicBezTo>
                  <a:pt x="1409347" y="1754154"/>
                  <a:pt x="1391041" y="1664334"/>
                  <a:pt x="1371934" y="1568799"/>
                </a:cubicBezTo>
                <a:lnTo>
                  <a:pt x="1330402" y="1355868"/>
                </a:lnTo>
                <a:cubicBezTo>
                  <a:pt x="1326112" y="1331805"/>
                  <a:pt x="1318547" y="1302777"/>
                  <a:pt x="1318074" y="1281673"/>
                </a:cubicBezTo>
                <a:lnTo>
                  <a:pt x="1236646" y="1281673"/>
                </a:lnTo>
                <a:cubicBezTo>
                  <a:pt x="1240200" y="1324349"/>
                  <a:pt x="1253192" y="1308359"/>
                  <a:pt x="1228948" y="1329958"/>
                </a:cubicBezTo>
                <a:lnTo>
                  <a:pt x="1104331" y="1424176"/>
                </a:lnTo>
                <a:lnTo>
                  <a:pt x="966926" y="1317299"/>
                </a:lnTo>
                <a:cubicBezTo>
                  <a:pt x="966926" y="1299756"/>
                  <a:pt x="970692" y="1297594"/>
                  <a:pt x="972016" y="1281673"/>
                </a:cubicBezTo>
                <a:lnTo>
                  <a:pt x="890589" y="1281673"/>
                </a:lnTo>
                <a:lnTo>
                  <a:pt x="671760" y="2411511"/>
                </a:lnTo>
                <a:close/>
                <a:moveTo>
                  <a:pt x="71250" y="1500517"/>
                </a:moveTo>
                <a:cubicBezTo>
                  <a:pt x="71250" y="1588334"/>
                  <a:pt x="88881" y="1653115"/>
                  <a:pt x="153868" y="1713076"/>
                </a:cubicBezTo>
                <a:cubicBezTo>
                  <a:pt x="257342" y="1808553"/>
                  <a:pt x="414410" y="1808533"/>
                  <a:pt x="517896" y="1713076"/>
                </a:cubicBezTo>
                <a:cubicBezTo>
                  <a:pt x="574357" y="1660989"/>
                  <a:pt x="600513" y="1595512"/>
                  <a:pt x="600513" y="1510697"/>
                </a:cubicBezTo>
                <a:cubicBezTo>
                  <a:pt x="600513" y="1432371"/>
                  <a:pt x="495885" y="1268244"/>
                  <a:pt x="438875" y="1199031"/>
                </a:cubicBezTo>
                <a:cubicBezTo>
                  <a:pt x="405950" y="1159056"/>
                  <a:pt x="391984" y="1134086"/>
                  <a:pt x="330793" y="1134086"/>
                </a:cubicBezTo>
                <a:cubicBezTo>
                  <a:pt x="283188" y="1134086"/>
                  <a:pt x="259070" y="1164883"/>
                  <a:pt x="237716" y="1193684"/>
                </a:cubicBezTo>
                <a:cubicBezTo>
                  <a:pt x="189780" y="1258326"/>
                  <a:pt x="71250" y="1420647"/>
                  <a:pt x="71250" y="1500517"/>
                </a:cubicBezTo>
                <a:close/>
                <a:moveTo>
                  <a:pt x="1959297" y="1139175"/>
                </a:moveTo>
                <a:cubicBezTo>
                  <a:pt x="1940133" y="1139175"/>
                  <a:pt x="1949679" y="1135825"/>
                  <a:pt x="1928765" y="1134086"/>
                </a:cubicBezTo>
                <a:lnTo>
                  <a:pt x="1928765" y="2045078"/>
                </a:lnTo>
                <a:cubicBezTo>
                  <a:pt x="1880432" y="2049099"/>
                  <a:pt x="1828400" y="2113773"/>
                  <a:pt x="1826982" y="2177400"/>
                </a:cubicBezTo>
                <a:lnTo>
                  <a:pt x="2111971" y="2177400"/>
                </a:lnTo>
                <a:cubicBezTo>
                  <a:pt x="2106715" y="2114232"/>
                  <a:pt x="2058883" y="2049130"/>
                  <a:pt x="2010189" y="2045078"/>
                </a:cubicBezTo>
                <a:lnTo>
                  <a:pt x="2010210" y="1190049"/>
                </a:lnTo>
                <a:cubicBezTo>
                  <a:pt x="2010679" y="1101147"/>
                  <a:pt x="2008154" y="1139175"/>
                  <a:pt x="1959297" y="1139175"/>
                </a:cubicBezTo>
                <a:close/>
                <a:moveTo>
                  <a:pt x="936390" y="676043"/>
                </a:moveTo>
                <a:cubicBezTo>
                  <a:pt x="936390" y="866518"/>
                  <a:pt x="1178799" y="913618"/>
                  <a:pt x="1255414" y="750789"/>
                </a:cubicBezTo>
                <a:cubicBezTo>
                  <a:pt x="1310577" y="633543"/>
                  <a:pt x="1212698" y="518274"/>
                  <a:pt x="1114509" y="518274"/>
                </a:cubicBezTo>
                <a:cubicBezTo>
                  <a:pt x="1062557" y="518274"/>
                  <a:pt x="1018571" y="526838"/>
                  <a:pt x="980798" y="567768"/>
                </a:cubicBezTo>
                <a:cubicBezTo>
                  <a:pt x="960847" y="589389"/>
                  <a:pt x="936390" y="635775"/>
                  <a:pt x="936390" y="676043"/>
                </a:cubicBezTo>
                <a:close/>
                <a:moveTo>
                  <a:pt x="290076" y="44963"/>
                </a:moveTo>
                <a:cubicBezTo>
                  <a:pt x="291558" y="62749"/>
                  <a:pt x="291226" y="58165"/>
                  <a:pt x="299030" y="71639"/>
                </a:cubicBezTo>
                <a:cubicBezTo>
                  <a:pt x="327106" y="120133"/>
                  <a:pt x="500066" y="436810"/>
                  <a:pt x="513999" y="447023"/>
                </a:cubicBezTo>
                <a:cubicBezTo>
                  <a:pt x="533225" y="364498"/>
                  <a:pt x="615782" y="124331"/>
                  <a:pt x="615782" y="60234"/>
                </a:cubicBezTo>
                <a:cubicBezTo>
                  <a:pt x="615782" y="-36607"/>
                  <a:pt x="399452" y="7565"/>
                  <a:pt x="339026" y="27750"/>
                </a:cubicBezTo>
                <a:cubicBezTo>
                  <a:pt x="320781" y="33845"/>
                  <a:pt x="305614" y="41344"/>
                  <a:pt x="290076" y="44963"/>
                </a:cubicBezTo>
                <a:close/>
                <a:moveTo>
                  <a:pt x="86514" y="767651"/>
                </a:moveTo>
                <a:cubicBezTo>
                  <a:pt x="98009" y="816988"/>
                  <a:pt x="297396" y="1017538"/>
                  <a:pt x="370341" y="934436"/>
                </a:cubicBezTo>
                <a:cubicBezTo>
                  <a:pt x="390390" y="911592"/>
                  <a:pt x="454074" y="659937"/>
                  <a:pt x="469299" y="605897"/>
                </a:cubicBezTo>
                <a:cubicBezTo>
                  <a:pt x="473805" y="589907"/>
                  <a:pt x="481782" y="569020"/>
                  <a:pt x="483467" y="548809"/>
                </a:cubicBezTo>
                <a:lnTo>
                  <a:pt x="86514" y="767651"/>
                </a:lnTo>
                <a:close/>
                <a:moveTo>
                  <a:pt x="0" y="497917"/>
                </a:moveTo>
                <a:cubicBezTo>
                  <a:pt x="0" y="613155"/>
                  <a:pt x="32741" y="650511"/>
                  <a:pt x="45804" y="706577"/>
                </a:cubicBezTo>
                <a:lnTo>
                  <a:pt x="396949" y="513182"/>
                </a:lnTo>
                <a:cubicBezTo>
                  <a:pt x="386414" y="498804"/>
                  <a:pt x="402800" y="508455"/>
                  <a:pt x="354059" y="495005"/>
                </a:cubicBezTo>
                <a:cubicBezTo>
                  <a:pt x="334054" y="489487"/>
                  <a:pt x="325659" y="486476"/>
                  <a:pt x="306412" y="481580"/>
                </a:cubicBezTo>
                <a:lnTo>
                  <a:pt x="112007" y="426620"/>
                </a:lnTo>
                <a:cubicBezTo>
                  <a:pt x="86785" y="420064"/>
                  <a:pt x="34249" y="401756"/>
                  <a:pt x="10178" y="401216"/>
                </a:cubicBezTo>
                <a:cubicBezTo>
                  <a:pt x="7612" y="432035"/>
                  <a:pt x="0" y="462983"/>
                  <a:pt x="0" y="497917"/>
                </a:cubicBezTo>
                <a:close/>
                <a:moveTo>
                  <a:pt x="30536" y="329968"/>
                </a:moveTo>
                <a:lnTo>
                  <a:pt x="222874" y="381908"/>
                </a:lnTo>
                <a:cubicBezTo>
                  <a:pt x="285281" y="398882"/>
                  <a:pt x="352450" y="421733"/>
                  <a:pt x="417307" y="436841"/>
                </a:cubicBezTo>
                <a:cubicBezTo>
                  <a:pt x="412047" y="414279"/>
                  <a:pt x="236298" y="109075"/>
                  <a:pt x="223920" y="85679"/>
                </a:cubicBezTo>
                <a:cubicBezTo>
                  <a:pt x="180800" y="108496"/>
                  <a:pt x="139942" y="151834"/>
                  <a:pt x="108320" y="188911"/>
                </a:cubicBezTo>
                <a:lnTo>
                  <a:pt x="47146" y="290594"/>
                </a:lnTo>
                <a:cubicBezTo>
                  <a:pt x="40923" y="304552"/>
                  <a:pt x="36388" y="317766"/>
                  <a:pt x="30536" y="329968"/>
                </a:cubicBezTo>
                <a:close/>
                <a:moveTo>
                  <a:pt x="854966" y="1134086"/>
                </a:moveTo>
                <a:cubicBezTo>
                  <a:pt x="854966" y="1176827"/>
                  <a:pt x="849089" y="1210425"/>
                  <a:pt x="921125" y="1210425"/>
                </a:cubicBezTo>
                <a:lnTo>
                  <a:pt x="1292628" y="1210425"/>
                </a:lnTo>
                <a:cubicBezTo>
                  <a:pt x="1380229" y="1210425"/>
                  <a:pt x="1365245" y="1098459"/>
                  <a:pt x="1307896" y="1098459"/>
                </a:cubicBezTo>
                <a:lnTo>
                  <a:pt x="900770" y="1098459"/>
                </a:lnTo>
                <a:cubicBezTo>
                  <a:pt x="879784" y="1098459"/>
                  <a:pt x="854966" y="1115566"/>
                  <a:pt x="854966" y="1134086"/>
                </a:cubicBezTo>
                <a:close/>
                <a:moveTo>
                  <a:pt x="1842251" y="935601"/>
                </a:moveTo>
                <a:lnTo>
                  <a:pt x="1842251" y="966135"/>
                </a:lnTo>
                <a:cubicBezTo>
                  <a:pt x="1842251" y="1006757"/>
                  <a:pt x="1898322" y="1062834"/>
                  <a:pt x="1938942" y="1062834"/>
                </a:cubicBezTo>
                <a:cubicBezTo>
                  <a:pt x="1993744" y="1062834"/>
                  <a:pt x="2041511" y="1054480"/>
                  <a:pt x="2065665" y="991070"/>
                </a:cubicBezTo>
                <a:cubicBezTo>
                  <a:pt x="2101660" y="896578"/>
                  <a:pt x="2016697" y="805700"/>
                  <a:pt x="1917740" y="838042"/>
                </a:cubicBezTo>
                <a:cubicBezTo>
                  <a:pt x="1881680" y="849827"/>
                  <a:pt x="1842251" y="889273"/>
                  <a:pt x="1842251" y="935601"/>
                </a:cubicBezTo>
                <a:close/>
                <a:moveTo>
                  <a:pt x="1323164" y="788009"/>
                </a:moveTo>
                <a:cubicBezTo>
                  <a:pt x="1347235" y="790013"/>
                  <a:pt x="1614160" y="872624"/>
                  <a:pt x="1657132" y="886618"/>
                </a:cubicBezTo>
                <a:cubicBezTo>
                  <a:pt x="1695299" y="899044"/>
                  <a:pt x="1733133" y="911507"/>
                  <a:pt x="1771001" y="920330"/>
                </a:cubicBezTo>
                <a:cubicBezTo>
                  <a:pt x="1774183" y="882106"/>
                  <a:pt x="1791143" y="863857"/>
                  <a:pt x="1796450" y="843990"/>
                </a:cubicBezTo>
                <a:cubicBezTo>
                  <a:pt x="1781012" y="842705"/>
                  <a:pt x="1753344" y="833529"/>
                  <a:pt x="1739822" y="829370"/>
                </a:cubicBezTo>
                <a:cubicBezTo>
                  <a:pt x="1719770" y="823201"/>
                  <a:pt x="1707374" y="818424"/>
                  <a:pt x="1685565" y="812375"/>
                </a:cubicBezTo>
                <a:cubicBezTo>
                  <a:pt x="1649534" y="802385"/>
                  <a:pt x="1609791" y="788039"/>
                  <a:pt x="1572530" y="777827"/>
                </a:cubicBezTo>
                <a:lnTo>
                  <a:pt x="1348610" y="711666"/>
                </a:lnTo>
                <a:cubicBezTo>
                  <a:pt x="1338736" y="711666"/>
                  <a:pt x="1323168" y="787960"/>
                  <a:pt x="1323164" y="788009"/>
                </a:cubicBezTo>
                <a:close/>
                <a:moveTo>
                  <a:pt x="559800" y="553898"/>
                </a:moveTo>
                <a:cubicBezTo>
                  <a:pt x="582168" y="559107"/>
                  <a:pt x="610060" y="568299"/>
                  <a:pt x="634224" y="576164"/>
                </a:cubicBezTo>
                <a:cubicBezTo>
                  <a:pt x="661175" y="584942"/>
                  <a:pt x="686833" y="592674"/>
                  <a:pt x="712473" y="599702"/>
                </a:cubicBezTo>
                <a:cubicBezTo>
                  <a:pt x="762571" y="613431"/>
                  <a:pt x="814047" y="633601"/>
                  <a:pt x="865147" y="645505"/>
                </a:cubicBezTo>
                <a:cubicBezTo>
                  <a:pt x="871381" y="632511"/>
                  <a:pt x="870436" y="620618"/>
                  <a:pt x="875898" y="605365"/>
                </a:cubicBezTo>
                <a:cubicBezTo>
                  <a:pt x="880996" y="591139"/>
                  <a:pt x="886631" y="586162"/>
                  <a:pt x="890589" y="569166"/>
                </a:cubicBezTo>
                <a:cubicBezTo>
                  <a:pt x="871035" y="567537"/>
                  <a:pt x="833514" y="554444"/>
                  <a:pt x="814920" y="548145"/>
                </a:cubicBezTo>
                <a:lnTo>
                  <a:pt x="580155" y="477557"/>
                </a:lnTo>
                <a:cubicBezTo>
                  <a:pt x="578232" y="500686"/>
                  <a:pt x="565107" y="531117"/>
                  <a:pt x="559800" y="5538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31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algn="ctr"/>
            <a:endParaRPr lang="ru-RU" sz="1200" dirty="0">
              <a:solidFill>
                <a:srgbClr val="00B0F0"/>
              </a:solidFill>
            </a:endParaRP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2F26C179-AC6B-4382-9850-85202005E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448" y="729118"/>
            <a:ext cx="1293289" cy="402143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0F25DEFB-0BEB-44BE-81A5-B25BA383A0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7105" y="1174306"/>
            <a:ext cx="792795" cy="38942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xmlns="" id="{8C1EE5D1-EF0C-4159-998D-8B566CD20B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1472" y="758658"/>
            <a:ext cx="932877" cy="347295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06E17625-1634-425F-8086-E3494D970F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2217" y="797391"/>
            <a:ext cx="1184067" cy="311381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40E7EBC0-188C-4E23-96B8-206CAE3E28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7533" b="25197"/>
          <a:stretch/>
        </p:blipFill>
        <p:spPr>
          <a:xfrm>
            <a:off x="8912911" y="1264709"/>
            <a:ext cx="1034968" cy="327147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D87EF52C-1C69-4C2F-8D5D-217F66234B4D}"/>
              </a:ext>
            </a:extLst>
          </p:cNvPr>
          <p:cNvSpPr txBox="1"/>
          <p:nvPr/>
        </p:nvSpPr>
        <p:spPr>
          <a:xfrm>
            <a:off x="10122379" y="1213502"/>
            <a:ext cx="1726895" cy="311031"/>
          </a:xfrm>
          <a:prstGeom prst="rect">
            <a:avLst/>
          </a:prstGeom>
          <a:noFill/>
        </p:spPr>
        <p:txBody>
          <a:bodyPr wrap="none" lIns="0" tIns="0" rIns="0" bIns="35999" rtlCol="0">
            <a:no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ru-RU" sz="1100" b="1" dirty="0">
                <a:solidFill>
                  <a:srgbClr val="0065B5"/>
                </a:solidFill>
              </a:rPr>
              <a:t>Малые нефтяные компании</a:t>
            </a:r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ru-RU" sz="1100" b="1" dirty="0">
                <a:solidFill>
                  <a:srgbClr val="0065B5"/>
                </a:solidFill>
              </a:rPr>
              <a:t>Республики Татарстан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7668697-2062-45FB-9787-25CC52BB3486}"/>
              </a:ext>
            </a:extLst>
          </p:cNvPr>
          <p:cNvSpPr txBox="1"/>
          <p:nvPr/>
        </p:nvSpPr>
        <p:spPr>
          <a:xfrm>
            <a:off x="5664101" y="930188"/>
            <a:ext cx="863801" cy="914400"/>
          </a:xfrm>
          <a:prstGeom prst="rect">
            <a:avLst/>
          </a:prstGeom>
          <a:noFill/>
        </p:spPr>
        <p:txBody>
          <a:bodyPr wrap="none" lIns="0" tIns="0" rIns="0" bIns="35999" rtlCol="0">
            <a:no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ru-RU" sz="1100" b="1" dirty="0"/>
              <a:t>Текущие потребители </a:t>
            </a:r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ru-RU" sz="1100" b="1" dirty="0"/>
              <a:t>продукции:</a:t>
            </a:r>
          </a:p>
        </p:txBody>
      </p:sp>
      <p:pic>
        <p:nvPicPr>
          <p:cNvPr id="86" name="Рисунок 10" descr="Изображение выглядит как фотография, люди, знак&#10;&#10;Автоматически созданное описание">
            <a:extLst>
              <a:ext uri="{FF2B5EF4-FFF2-40B4-BE49-F238E27FC236}">
                <a16:creationId xmlns:a16="http://schemas.microsoft.com/office/drawing/2014/main" xmlns="" id="{C14F37F6-F514-47CB-9366-E6BC341F85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065" y="139205"/>
            <a:ext cx="588992" cy="5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03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47801" y="25400"/>
            <a:ext cx="10465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549F"/>
                </a:solidFill>
                <a:latin typeface="+mj-lt"/>
              </a:rPr>
              <a:t>СОСТАВ КАФЕДРЫ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231284"/>
              </p:ext>
            </p:extLst>
          </p:nvPr>
        </p:nvGraphicFramePr>
        <p:xfrm>
          <a:off x="1229474" y="2365697"/>
          <a:ext cx="10566012" cy="1969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32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65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65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322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82471">
                  <a:extLst>
                    <a:ext uri="{9D8B030D-6E8A-4147-A177-3AD203B41FA5}">
                      <a16:colId xmlns:a16="http://schemas.microsoft.com/office/drawing/2014/main" xmlns="" val="3865909116"/>
                    </a:ext>
                  </a:extLst>
                </a:gridCol>
                <a:gridCol w="982471">
                  <a:extLst>
                    <a:ext uri="{9D8B030D-6E8A-4147-A177-3AD203B41FA5}">
                      <a16:colId xmlns:a16="http://schemas.microsoft.com/office/drawing/2014/main" xmlns="" val="1335968843"/>
                    </a:ext>
                  </a:extLst>
                </a:gridCol>
                <a:gridCol w="982471">
                  <a:extLst>
                    <a:ext uri="{9D8B030D-6E8A-4147-A177-3AD203B41FA5}">
                      <a16:colId xmlns:a16="http://schemas.microsoft.com/office/drawing/2014/main" xmlns="" val="566931370"/>
                    </a:ext>
                  </a:extLst>
                </a:gridCol>
              </a:tblGrid>
              <a:tr h="34067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Категория сотрудников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средний возраст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464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Преподаватели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39,3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39,4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40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</a:t>
                      </a:r>
                      <a:r>
                        <a:rPr lang="ru-RU" sz="1100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Инженеры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42,4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40,3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40</a:t>
                      </a:r>
                      <a:endParaRPr lang="ru-RU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Научные работники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34,7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35,3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</a:t>
                      </a:r>
                      <a:r>
                        <a:rPr lang="ru-RU" sz="1100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</a:t>
                      </a:r>
                      <a:r>
                        <a:rPr lang="ru-RU" sz="11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4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</a:t>
                      </a:r>
                      <a:r>
                        <a:rPr lang="ru-RU" sz="11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возраст</a:t>
                      </a:r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: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38,8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38,3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38,7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lang="ru-RU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40,3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40,3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517675"/>
              </p:ext>
            </p:extLst>
          </p:nvPr>
        </p:nvGraphicFramePr>
        <p:xfrm>
          <a:off x="1305298" y="4698829"/>
          <a:ext cx="10608279" cy="1576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8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5365">
                  <a:extLst>
                    <a:ext uri="{9D8B030D-6E8A-4147-A177-3AD203B41FA5}">
                      <a16:colId xmlns:a16="http://schemas.microsoft.com/office/drawing/2014/main" xmlns="" val="180245328"/>
                    </a:ext>
                  </a:extLst>
                </a:gridCol>
                <a:gridCol w="11753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332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37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83793">
                  <a:extLst>
                    <a:ext uri="{9D8B030D-6E8A-4147-A177-3AD203B41FA5}">
                      <a16:colId xmlns:a16="http://schemas.microsoft.com/office/drawing/2014/main" xmlns="" val="461505865"/>
                    </a:ext>
                  </a:extLst>
                </a:gridCol>
                <a:gridCol w="983793">
                  <a:extLst>
                    <a:ext uri="{9D8B030D-6E8A-4147-A177-3AD203B41FA5}">
                      <a16:colId xmlns:a16="http://schemas.microsoft.com/office/drawing/2014/main" xmlns="" val="2622412036"/>
                    </a:ext>
                  </a:extLst>
                </a:gridCol>
              </a:tblGrid>
              <a:tr h="31698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Категория сотрудников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</a:rPr>
                        <a:t>остепененность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388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03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Преподаватели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90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03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УВП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03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Научные работники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5</a:t>
                      </a:r>
                      <a:r>
                        <a:rPr lang="en-US" sz="1100" dirty="0"/>
                        <a:t>5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60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836537"/>
              </p:ext>
            </p:extLst>
          </p:nvPr>
        </p:nvGraphicFramePr>
        <p:xfrm>
          <a:off x="1263030" y="628786"/>
          <a:ext cx="10608279" cy="142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8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5365">
                  <a:extLst>
                    <a:ext uri="{9D8B030D-6E8A-4147-A177-3AD203B41FA5}">
                      <a16:colId xmlns:a16="http://schemas.microsoft.com/office/drawing/2014/main" xmlns="" val="180245328"/>
                    </a:ext>
                  </a:extLst>
                </a:gridCol>
                <a:gridCol w="11753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332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37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83793">
                  <a:extLst>
                    <a:ext uri="{9D8B030D-6E8A-4147-A177-3AD203B41FA5}">
                      <a16:colId xmlns:a16="http://schemas.microsoft.com/office/drawing/2014/main" xmlns="" val="3472977284"/>
                    </a:ext>
                  </a:extLst>
                </a:gridCol>
                <a:gridCol w="983793">
                  <a:extLst>
                    <a:ext uri="{9D8B030D-6E8A-4147-A177-3AD203B41FA5}">
                      <a16:colId xmlns:a16="http://schemas.microsoft.com/office/drawing/2014/main" xmlns="" val="4142919166"/>
                    </a:ext>
                  </a:extLst>
                </a:gridCol>
              </a:tblGrid>
              <a:tr h="31796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Категория сотрудников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05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5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ППС ставок</a:t>
                      </a:r>
                      <a:r>
                        <a:rPr lang="ru-RU" sz="1100" baseline="0" dirty="0"/>
                        <a:t> / количество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15</a:t>
                      </a:r>
                      <a:r>
                        <a:rPr lang="ru-RU" sz="1100" dirty="0"/>
                        <a:t>,</a:t>
                      </a:r>
                      <a:r>
                        <a:rPr lang="en-US" sz="1100" dirty="0"/>
                        <a:t>65</a:t>
                      </a:r>
                      <a:r>
                        <a:rPr lang="ru-RU" sz="1100" dirty="0"/>
                        <a:t>/28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16,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/3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17,5/34</a:t>
                      </a:r>
                      <a:endParaRPr lang="ru-RU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  <a:r>
                        <a:rPr lang="ru-RU" sz="1000" dirty="0"/>
                        <a:t>8</a:t>
                      </a:r>
                      <a:r>
                        <a:rPr lang="en-US" sz="1000" dirty="0"/>
                        <a:t>,5/3</a:t>
                      </a:r>
                      <a:r>
                        <a:rPr lang="ru-RU" sz="10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19,5/36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19,5/36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УВП ставок</a:t>
                      </a:r>
                      <a:r>
                        <a:rPr lang="ru-RU" sz="1100" baseline="0" dirty="0"/>
                        <a:t> / количество</a:t>
                      </a:r>
                      <a:endParaRPr lang="ru-RU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4,4/5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5,4/6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6/7</a:t>
                      </a:r>
                      <a:endParaRPr lang="ru-RU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6/7</a:t>
                      </a:r>
                      <a:endParaRPr lang="ru-RU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7/8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7/8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17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НР ставок</a:t>
                      </a:r>
                      <a:r>
                        <a:rPr lang="ru-RU" sz="1100" baseline="0" dirty="0"/>
                        <a:t> / количество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21,6/25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24,1/28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25/30</a:t>
                      </a:r>
                      <a:endParaRPr lang="ru-RU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  <a:r>
                        <a:rPr lang="ru-RU" sz="1000" dirty="0"/>
                        <a:t>6</a:t>
                      </a:r>
                      <a:r>
                        <a:rPr lang="en-US" sz="1000" dirty="0"/>
                        <a:t>/3</a:t>
                      </a:r>
                      <a:r>
                        <a:rPr lang="ru-RU" sz="10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27/32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27/32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541959A-E308-4566-A221-405E15B625A9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25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13296" y="184324"/>
            <a:ext cx="1025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549F"/>
                </a:solidFill>
                <a:latin typeface="+mj-lt"/>
              </a:rPr>
              <a:t>ИТОГИ РАБОТЫ КАФЕДРЫ ЗА 2023 И ПЛАНЫ</a:t>
            </a:r>
          </a:p>
        </p:txBody>
      </p:sp>
      <p:graphicFrame>
        <p:nvGraphicFramePr>
          <p:cNvPr id="12" name="Table 1"/>
          <p:cNvGraphicFramePr/>
          <p:nvPr>
            <p:extLst>
              <p:ext uri="{D42A27DB-BD31-4B8C-83A1-F6EECF244321}">
                <p14:modId xmlns:p14="http://schemas.microsoft.com/office/powerpoint/2010/main" val="1061164828"/>
              </p:ext>
            </p:extLst>
          </p:nvPr>
        </p:nvGraphicFramePr>
        <p:xfrm>
          <a:off x="1487168" y="1470845"/>
          <a:ext cx="10327993" cy="4119775"/>
        </p:xfrm>
        <a:graphic>
          <a:graphicData uri="http://schemas.openxmlformats.org/drawingml/2006/table">
            <a:tbl>
              <a:tblPr/>
              <a:tblGrid>
                <a:gridCol w="27274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93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0319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111611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113118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11311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31183">
                  <a:extLst>
                    <a:ext uri="{9D8B030D-6E8A-4147-A177-3AD203B41FA5}">
                      <a16:colId xmlns:a16="http://schemas.microsoft.com/office/drawing/2014/main" xmlns="" val="3957754081"/>
                    </a:ext>
                  </a:extLst>
                </a:gridCol>
                <a:gridCol w="1131183">
                  <a:extLst>
                    <a:ext uri="{9D8B030D-6E8A-4147-A177-3AD203B41FA5}">
                      <a16:colId xmlns:a16="http://schemas.microsoft.com/office/drawing/2014/main" xmlns="" val="3541606316"/>
                    </a:ext>
                  </a:extLst>
                </a:gridCol>
              </a:tblGrid>
              <a:tr h="568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Целевые показатели</a:t>
                      </a:r>
                      <a:endParaRPr lang="ru-RU" sz="1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Ед. изм.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  <a:endParaRPr lang="ru-RU" sz="1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  <a:endParaRPr lang="ru-RU" sz="1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  <a:endParaRPr lang="ru-RU" sz="1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  <a:endParaRPr lang="ru-RU" sz="1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  <a:endParaRPr lang="ru-RU" sz="1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2028</a:t>
                      </a:r>
                      <a:endParaRPr lang="ru-RU" sz="1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9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Количество статей в </a:t>
                      </a:r>
                      <a:r>
                        <a:rPr lang="ru-RU" sz="1200" b="1" strike="noStrike" spc="-1" dirty="0" err="1">
                          <a:solidFill>
                            <a:srgbClr val="000000"/>
                          </a:solidFill>
                          <a:latin typeface="+mj-lt"/>
                        </a:rPr>
                        <a:t>WoS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/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Scopus</a:t>
                      </a:r>
                      <a:endParaRPr lang="ru-RU" sz="1200" b="1" strike="noStrike" spc="-1" dirty="0">
                        <a:latin typeface="+mj-lt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Ед.</a:t>
                      </a:r>
                      <a:endParaRPr lang="ru-RU" sz="1200" b="0" strike="noStrike" spc="-1" dirty="0">
                        <a:latin typeface="+mj-lt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/13</a:t>
                      </a: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b="1" i="1" strike="noStrike" kern="1200" spc="-1" baseline="300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110/130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115/140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/14</a:t>
                      </a: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/14</a:t>
                      </a: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en-US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/1</a:t>
                      </a: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7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Количество статей в </a:t>
                      </a:r>
                      <a:r>
                        <a:rPr lang="en-US" sz="1200" b="1" strike="noStrike" spc="-1" dirty="0" err="1">
                          <a:solidFill>
                            <a:srgbClr val="000000"/>
                          </a:solidFill>
                          <a:latin typeface="+mj-lt"/>
                        </a:rPr>
                        <a:t>WoS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/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Scopus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 на 1 НПР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 (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по</a:t>
                      </a:r>
                      <a:r>
                        <a:rPr lang="ru-RU" sz="1200" b="1" strike="noStrike" spc="-1" baseline="0" dirty="0">
                          <a:solidFill>
                            <a:srgbClr val="000000"/>
                          </a:solidFill>
                          <a:latin typeface="+mj-lt"/>
                        </a:rPr>
                        <a:t> ставкам)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 в год</a:t>
                      </a:r>
                      <a:endParaRPr lang="ru-RU" sz="1200" b="1" strike="noStrike" spc="-1" dirty="0">
                        <a:latin typeface="+mj-lt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Ед.</a:t>
                      </a:r>
                      <a:endParaRPr lang="ru-RU" sz="1200" b="0" strike="noStrike" spc="-1" dirty="0">
                        <a:latin typeface="+mj-lt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7,0/8,6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6,7/7,9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6,6/8,0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6,4/7,8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6,3/7,6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6,4/7,7</a:t>
                      </a:r>
                      <a:endParaRPr lang="ru-RU" sz="1600" b="0" strike="noStrike" kern="1200" spc="-1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08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Выполненные проекты хоздоговорных работ</a:t>
                      </a:r>
                      <a:endParaRPr lang="ru-RU" sz="1200" b="1" strike="noStrike" spc="-1" dirty="0">
                        <a:latin typeface="+mj-lt"/>
                      </a:endParaRPr>
                    </a:p>
                  </a:txBody>
                  <a:tcPr marL="6120" marR="61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9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млн. руб.</a:t>
                      </a:r>
                      <a:endParaRPr lang="ru-RU" sz="1200" b="0" strike="noStrike" spc="-1" dirty="0">
                        <a:latin typeface="+mj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j-lt"/>
                        </a:rPr>
                        <a:t>190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200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200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200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200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6678933"/>
                  </a:ext>
                </a:extLst>
              </a:tr>
              <a:tr h="542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Выполненные гранты</a:t>
                      </a:r>
                      <a:r>
                        <a:rPr lang="ru-RU" sz="1200" b="1" strike="noStrike" spc="-1" baseline="0" dirty="0">
                          <a:solidFill>
                            <a:srgbClr val="000000"/>
                          </a:solidFill>
                          <a:latin typeface="+mj-lt"/>
                        </a:rPr>
                        <a:t> и др. бюджетные НИР 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120" marR="61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kern="1200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  <a:endParaRPr lang="ru-RU" sz="1200" b="0" strike="noStrike" kern="1200" spc="-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>
                        <a:latin typeface="+mj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kern="1200" spc="-1" dirty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165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165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165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165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4381937"/>
                  </a:ext>
                </a:extLst>
              </a:tr>
              <a:tr h="552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latin typeface="+mj-lt"/>
                        </a:rPr>
                        <a:t>Созданные</a:t>
                      </a:r>
                      <a:r>
                        <a:rPr lang="ru-RU" sz="1200" b="1" strike="noStrike" spc="-1" baseline="0" dirty="0">
                          <a:latin typeface="+mj-lt"/>
                        </a:rPr>
                        <a:t> Цифровые образовательные ресурсы</a:t>
                      </a:r>
                      <a:endParaRPr lang="ru-RU" sz="1200" b="1" strike="noStrike" spc="-1" dirty="0">
                        <a:latin typeface="+mj-lt"/>
                      </a:endParaRPr>
                    </a:p>
                  </a:txBody>
                  <a:tcPr marL="6120" marR="61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1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Ед.</a:t>
                      </a:r>
                      <a:endParaRPr lang="ru-RU" sz="1200" b="0" strike="noStrike" spc="-1" dirty="0">
                        <a:latin typeface="+mj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j-lt"/>
                        </a:rPr>
                        <a:t>3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j-lt"/>
                        </a:rPr>
                        <a:t>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i="1" strike="noStrike" spc="-1" dirty="0">
                          <a:solidFill>
                            <a:srgbClr val="002060"/>
                          </a:solidFill>
                          <a:latin typeface="+mn-lt"/>
                        </a:rPr>
                        <a:t>5</a:t>
                      </a:r>
                      <a:endParaRPr lang="ru-RU" sz="1600" b="0" strike="noStrike" spc="-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5896120"/>
                  </a:ext>
                </a:extLst>
              </a:tr>
              <a:tr h="862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 dirty="0">
                          <a:latin typeface="+mj-lt"/>
                        </a:rPr>
                        <a:t>Количество аспирантов на кафедре</a:t>
                      </a:r>
                      <a:r>
                        <a:rPr lang="ru-RU" sz="1200" b="1" strike="noStrike" spc="-1" baseline="0" dirty="0">
                          <a:latin typeface="+mj-lt"/>
                        </a:rPr>
                        <a:t> / доля от числа НПР (по ставкам)</a:t>
                      </a:r>
                      <a:endParaRPr lang="ru-RU" sz="1200" b="1" strike="noStrike" spc="-1" dirty="0">
                        <a:latin typeface="+mj-lt"/>
                      </a:endParaRPr>
                    </a:p>
                  </a:txBody>
                  <a:tcPr marL="6120" marR="61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1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200" b="1" strike="noStrike" kern="1200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Ед./Ед.</a:t>
                      </a:r>
                      <a:endParaRPr lang="ru-RU" sz="1200" b="0" strike="noStrike" kern="1200" spc="-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1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sz="1200" b="0" strike="noStrike" spc="-1" dirty="0">
                        <a:latin typeface="+mj-lt"/>
                      </a:endParaRP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rgbClr val="002060"/>
                          </a:solidFill>
                          <a:latin typeface="+mj-lt"/>
                        </a:rPr>
                        <a:t>28/1,8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rgbClr val="002060"/>
                          </a:solidFill>
                          <a:latin typeface="+mj-lt"/>
                        </a:rPr>
                        <a:t>50/3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60/3,4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62/3,4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62/3,2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kern="1200" spc="-1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62/3,2</a:t>
                      </a:r>
                    </a:p>
                  </a:txBody>
                  <a:tcPr marL="6120" marR="6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3140522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914EF22-E2AA-4F18-8046-466766331623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0873" y="6006353"/>
            <a:ext cx="3447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* главы книги проиндексированы в </a:t>
            </a:r>
            <a:r>
              <a:rPr lang="en-US" sz="1400" dirty="0"/>
              <a:t>Scopus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80574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1B2AA13F-583B-43BB-9541-BF576DAFB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9C4CA3A-FE32-4EE0-8621-81D1AB982337}"/>
              </a:ext>
            </a:extLst>
          </p:cNvPr>
          <p:cNvSpPr txBox="1"/>
          <p:nvPr/>
        </p:nvSpPr>
        <p:spPr>
          <a:xfrm>
            <a:off x="3897086" y="2689903"/>
            <a:ext cx="43978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Спасибо за внимание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914EF22-E2AA-4F18-8046-466766331623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768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A7CF38-C8DA-41CC-90D7-19B87D0B1F70}">
  <ds:schemaRefs>
    <ds:schemaRef ds:uri="http://purl.org/dc/terms/"/>
    <ds:schemaRef ds:uri="65f5be5a-0317-4c33-b4cf-edd04de31070"/>
    <ds:schemaRef ds:uri="http://purl.org/dc/dcmitype/"/>
    <ds:schemaRef ds:uri="ca3c29d9-38b7-4bc7-908d-7dc65310443b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1463</Words>
  <Application>Microsoft Office PowerPoint</Application>
  <PresentationFormat>Произвольный</PresentationFormat>
  <Paragraphs>377</Paragraphs>
  <Slides>13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Серия  международных конференций «Термические методы увеличения нефтеотдачи: лабораторные исследования, моделирование и промысловые испытания» (ThEOR2023)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126</cp:revision>
  <cp:lastPrinted>2024-01-23T12:32:22Z</cp:lastPrinted>
  <dcterms:created xsi:type="dcterms:W3CDTF">2022-05-17T06:19:58Z</dcterms:created>
  <dcterms:modified xsi:type="dcterms:W3CDTF">2024-06-21T06:40:36Z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