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495"/>
    <a:srgbClr val="09369B"/>
    <a:srgbClr val="150B99"/>
    <a:srgbClr val="170CAC"/>
    <a:srgbClr val="04186C"/>
    <a:srgbClr val="0D1563"/>
    <a:srgbClr val="111C81"/>
    <a:srgbClr val="0B19A3"/>
    <a:srgbClr val="10329E"/>
    <a:srgbClr val="01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36F8A-82F2-41D0-B9B1-6AA46D06E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C50969-F03B-48C3-9D46-1A9B1DE3B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BCC223-2506-42BF-AB30-821DAAC28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CA0F45-DF86-4B0D-AB89-514E581C1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113EA3-C070-4F06-AB82-7619B085D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68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E02DD-C600-4181-9A57-50674366D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01AAB0-4741-455F-A105-2F313681A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7AC0AB-3F18-40DB-AACC-C149E3576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1563B2-FE01-44DD-AC6F-47654CA99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3F0A03-5957-47A1-8E48-C7E36A615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3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1B1B7-2C18-4609-9048-833E04243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82B189-B68C-4B8B-98FB-9410EA349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A246A5-B44C-4F1B-AED8-3F1E54690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A17EFA-0B39-4841-8E14-BF64F606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79CF63-40E5-45BD-BB11-329B3494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34559-44C0-4B1D-9744-EA90366D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670DDB-5272-4FE6-AF72-CCEA694CB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62CECA-F0A8-4005-8FBC-9525FBFF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0A1C27-CDDC-47ED-87B9-748E0D986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211175-7AC0-40A9-91F1-4BDA967A1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8D8502-92FF-443A-8AD8-510434326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03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1C6D7-1A4B-41EE-A83D-1E5831CC9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175C89-5DBE-459E-B13B-FC86F611C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6C487D-2BA6-4970-993E-A048865EB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63F26E1-37A6-40D7-856B-920B757A65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8B49477-60C1-47BB-9917-6D496FF98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D47570-9046-4577-B454-BF895BC6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723984-D944-456F-AC97-CD05F2B7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E897CF-E258-4E33-8F14-7C0EBB5E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16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1095D-7CA2-4B28-916D-837E8AD97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8CCAD33-F4F6-4DA1-895A-661F699A0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428BA1-B392-424D-982F-D57C698D7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57D8DB-3FE4-4087-82F9-8B460B90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04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55EE4B2-761A-4FFE-91E6-11FD5039A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0F6B47E-910D-41E7-B58E-495015350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A63CCF-44E5-409B-B5B0-DC4C499DB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89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DF94C-8DA7-44DC-812F-A13BE84A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F153D2-005A-4FDE-AF8B-E2C5E82D1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5BD8D4-9914-4504-B668-6B1B0540F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8B0FBD-B098-4F9C-93CB-F5A6F2AB3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36FA4F-8F86-42FC-B020-D1F7006B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B38155-24DA-4BC0-8B31-02C9E989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72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D53B1-8051-45BA-9688-542315557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4EC499-B70A-4170-8F53-5D241194E9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3542D7-D3CC-4C09-BC2B-5DB5CC2CF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9E2296-A4AB-45B4-BF14-D87EF6F7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43DCF4-1F41-4B08-B19A-2F724CC5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FFFE5C-770B-43D2-933A-B4DF92A4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23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64BEFA-C033-427B-8371-CF72455C3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892A95-2429-4994-BA42-51CD26511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A5F91C-9F73-42E7-9FDB-DAEF4F258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A4FE95-0342-4FEC-BF48-46C2251AD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715876-DAA2-48A2-A5CE-98DAE517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09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A8ADEAA-0ADE-44F6-A8CB-6BBF423BA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BD4704-4801-47ED-9A1F-91BF6D6C5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E20B9B-FF91-48E5-8847-9B823456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8F1366-3D2D-48C3-ABE9-ACCAB5B1E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A03ADA-08BD-4AB2-B4CF-67B2ABEF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0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315DC8-E18B-4C3C-9590-9A6A84AFF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D305EF-F453-4CA3-B451-3508EAF5E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74CD66-2287-4646-9925-D14542E46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4B348-AC5B-44F6-AA4A-99498C7E5E84}" type="datetimeFigureOut">
              <a:rPr lang="ru-RU" smtClean="0"/>
              <a:pPr/>
              <a:t>29.11.2025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10CDF3-3D84-4BFB-89AE-C3646450E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C11FCF-FEB4-45F1-B1DF-9694366A1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80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fpro-715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F2EDA-4992-4741-821E-ED34431123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DE390A-30C5-44DE-8430-C16EE664AE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F3C84A-BE05-4785-9D9F-8B209F4725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500AED-C099-4DB4-AF7E-D54307DF1E66}"/>
              </a:ext>
            </a:extLst>
          </p:cNvPr>
          <p:cNvSpPr txBox="1"/>
          <p:nvPr/>
        </p:nvSpPr>
        <p:spPr>
          <a:xfrm>
            <a:off x="5828184" y="2420660"/>
            <a:ext cx="40481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t-RU" sz="28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38.04.01 ЭКОНОМИКА</a:t>
            </a:r>
            <a:endParaRPr lang="ru-RU" sz="2800" dirty="0">
              <a:solidFill>
                <a:srgbClr val="0145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686800-B5CB-44B4-98A3-2D97D2C1C659}"/>
              </a:ext>
            </a:extLst>
          </p:cNvPr>
          <p:cNvSpPr txBox="1"/>
          <p:nvPr/>
        </p:nvSpPr>
        <p:spPr>
          <a:xfrm>
            <a:off x="5828183" y="3367902"/>
            <a:ext cx="4048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ПРОФИЛЬ ЭКОНОМИКА И УПРАВЛЕНИЕ ОРГАНИЗАЦИЕЙ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85401E-6B7E-4ACF-9C7C-17CC6B859A7A}"/>
              </a:ext>
            </a:extLst>
          </p:cNvPr>
          <p:cNvSpPr txBox="1"/>
          <p:nvPr/>
        </p:nvSpPr>
        <p:spPr>
          <a:xfrm>
            <a:off x="5828182" y="4632326"/>
            <a:ext cx="40481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Контакты</a:t>
            </a:r>
            <a:r>
              <a:rPr lang="en-US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 кафедра экономики производства </a:t>
            </a:r>
          </a:p>
          <a:p>
            <a:r>
              <a:rPr lang="en-US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kafpro-715@yandex.ru</a:t>
            </a:r>
            <a:endParaRPr lang="en-US" sz="1600" dirty="0">
              <a:solidFill>
                <a:srgbClr val="01458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/>
              <a:t>+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7 (905)3185835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793" y="492335"/>
            <a:ext cx="9144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378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DF4E0-55AB-4917-AACB-6A12C5AB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A4A5D2E-511C-4755-A447-6FB8F86DF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0337" cy="693019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008AC5-CCEE-449E-BFAC-C0DF1FFFFB34}"/>
              </a:ext>
            </a:extLst>
          </p:cNvPr>
          <p:cNvSpPr txBox="1"/>
          <p:nvPr/>
        </p:nvSpPr>
        <p:spPr>
          <a:xfrm>
            <a:off x="590079" y="1690688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Преимущества программы</a:t>
            </a:r>
            <a:r>
              <a:rPr lang="en-US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chemeClr val="bg1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591A1F-51EC-41C4-B0E7-8DBA6FAC83A5}"/>
              </a:ext>
            </a:extLst>
          </p:cNvPr>
          <p:cNvSpPr txBox="1"/>
          <p:nvPr/>
        </p:nvSpPr>
        <p:spPr>
          <a:xfrm>
            <a:off x="6542145" y="1588062"/>
            <a:ext cx="4676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Базовые дисциплины</a:t>
            </a:r>
            <a:r>
              <a:rPr lang="en-US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07250F-6237-4808-A932-498289F0208A}"/>
              </a:ext>
            </a:extLst>
          </p:cNvPr>
          <p:cNvSpPr txBox="1"/>
          <p:nvPr/>
        </p:nvSpPr>
        <p:spPr>
          <a:xfrm>
            <a:off x="6492115" y="3161466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Дисциплины профиля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770F92-2C1F-4EB3-9DAD-A9382718EF98}"/>
              </a:ext>
            </a:extLst>
          </p:cNvPr>
          <p:cNvSpPr txBox="1"/>
          <p:nvPr/>
        </p:nvSpPr>
        <p:spPr>
          <a:xfrm>
            <a:off x="6492115" y="1873518"/>
            <a:ext cx="5131300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sz="16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Микроэкономика (продвинутый уровень)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Макроэкономика (продвинутый уровень)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Эконометрика (продвинутый уровень)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Академическая коммуникация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Методы анализа данных</a:t>
            </a:r>
            <a:r>
              <a:rPr lang="en-US" sz="14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;</a:t>
            </a:r>
            <a:endParaRPr lang="ru-RU" sz="1400" dirty="0">
              <a:solidFill>
                <a:srgbClr val="014587"/>
              </a:solidFill>
              <a:effectLst/>
              <a:latin typeface="RF Dewi Extended Semibold" panose="00000705000000000000" pitchFamily="2" charset="-52"/>
            </a:endParaRP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Модели эффективного менеджмента</a:t>
            </a:r>
            <a:endParaRPr lang="en-US" sz="14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39AC49-025F-4E87-805F-4418D6A46FD0}"/>
              </a:ext>
            </a:extLst>
          </p:cNvPr>
          <p:cNvSpPr txBox="1"/>
          <p:nvPr/>
        </p:nvSpPr>
        <p:spPr>
          <a:xfrm>
            <a:off x="6492115" y="3643811"/>
            <a:ext cx="547452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sz="14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Экономика производства и отраслевых экосистем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Отраслевой и стратегический анализ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Управление затратами и методы калькулирования себестоимости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  <a:endParaRPr lang="ru-RU" sz="14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Циркулярная экономика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Тайм-менеджмент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Комплексный экономический анализ;</a:t>
            </a: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Современные методы экономического планирования</a:t>
            </a:r>
            <a:r>
              <a:rPr lang="en-US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4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Развитие производственных систем в промышленных и сервисных компаниях</a:t>
            </a:r>
            <a:endParaRPr lang="en-US" sz="14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fontAlgn="t"/>
            <a:endParaRPr lang="en-US" sz="14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CB06D0-175A-46B4-9A89-61D30A06C657}"/>
              </a:ext>
            </a:extLst>
          </p:cNvPr>
          <p:cNvSpPr txBox="1"/>
          <p:nvPr/>
        </p:nvSpPr>
        <p:spPr>
          <a:xfrm>
            <a:off x="590079" y="2069227"/>
            <a:ext cx="515372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Стратегический уровень подготовки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Углублённые знания и практические инструменты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Универсальность и гибкость карьеры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Практико-ориентированное обучение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Возможность развития управленческой карьеры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Развитие </a:t>
            </a:r>
            <a:r>
              <a:rPr lang="ru-RU" sz="18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</a:t>
            </a:r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skills</a:t>
            </a:r>
            <a:endParaRPr lang="ru-RU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Возможности международного роста</a:t>
            </a:r>
          </a:p>
          <a:p>
            <a:r>
              <a:rPr lang="ru-R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fontAlgn="t"/>
            <a:endParaRPr lang="en-US" sz="16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5175" y="820139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ИНФОРМАЦИЯ О НАПРАВЛЕНИИ</a:t>
            </a:r>
          </a:p>
        </p:txBody>
      </p:sp>
    </p:spTree>
    <p:extLst>
      <p:ext uri="{BB962C8B-B14F-4D97-AF65-F5344CB8AC3E}">
        <p14:creationId xmlns:p14="http://schemas.microsoft.com/office/powerpoint/2010/main" val="2570002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10265-4D66-498F-9640-661BBC18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59017C-D079-4FA1-8BA7-095AC0044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3FF5BC-26C2-4B6C-BDB5-1FA694A8B85F}"/>
              </a:ext>
            </a:extLst>
          </p:cNvPr>
          <p:cNvSpPr txBox="1"/>
          <p:nvPr/>
        </p:nvSpPr>
        <p:spPr>
          <a:xfrm>
            <a:off x="590078" y="1690688"/>
            <a:ext cx="532383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Перечень ключевых профессий</a:t>
            </a:r>
            <a:r>
              <a:rPr lang="en-US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chemeClr val="bg1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BE599A-77EE-4BB0-9903-78B14FB0B998}"/>
              </a:ext>
            </a:extLst>
          </p:cNvPr>
          <p:cNvSpPr txBox="1"/>
          <p:nvPr/>
        </p:nvSpPr>
        <p:spPr>
          <a:xfrm>
            <a:off x="6542145" y="1690687"/>
            <a:ext cx="5250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Потенциальные работодатели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2D59D2-BF30-4D90-866E-EA7A71494D44}"/>
              </a:ext>
            </a:extLst>
          </p:cNvPr>
          <p:cNvSpPr txBox="1"/>
          <p:nvPr/>
        </p:nvSpPr>
        <p:spPr>
          <a:xfrm>
            <a:off x="6435266" y="2133354"/>
            <a:ext cx="51431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Сетевая компания</a:t>
            </a:r>
            <a:r>
              <a:rPr lang="en-US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Группа компаний </a:t>
            </a:r>
            <a:r>
              <a:rPr lang="en-US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DANAFLEX;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АО «</a:t>
            </a:r>
            <a:r>
              <a:rPr lang="ru-RU" dirty="0" err="1">
                <a:solidFill>
                  <a:srgbClr val="014587"/>
                </a:solidFill>
                <a:latin typeface="RF Dewi Extended Semibold" panose="00000705000000000000" pitchFamily="2" charset="-52"/>
              </a:rPr>
              <a:t>ПОЗиС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»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АО КМПО</a:t>
            </a:r>
            <a:r>
              <a:rPr lang="en-US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sz="18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ПАО «Татнефть» </a:t>
            </a:r>
            <a:r>
              <a:rPr lang="en-US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ПАО «СИБУР Холдинг»</a:t>
            </a:r>
            <a:r>
              <a:rPr lang="en-US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АО «</a:t>
            </a:r>
            <a:r>
              <a:rPr lang="ru-RU" dirty="0" err="1">
                <a:solidFill>
                  <a:srgbClr val="014587"/>
                </a:solidFill>
                <a:latin typeface="RF Dewi Extended Semibold" panose="00000705000000000000" pitchFamily="2" charset="-52"/>
              </a:rPr>
              <a:t>АйСиЭл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 — КПО ВС»;</a:t>
            </a:r>
            <a:endParaRPr lang="en-US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 ГАУ  "Технопарк в сфере высоких технологий "ИТ-парк«;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Управляющая компания «Просто молоко»;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ПАО «КАМАЗ»;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Ак-Барс холдинг;</a:t>
            </a:r>
          </a:p>
          <a:p>
            <a:pPr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АО «Завод </a:t>
            </a:r>
            <a:r>
              <a:rPr lang="ru-RU" dirty="0" err="1">
                <a:solidFill>
                  <a:srgbClr val="014587"/>
                </a:solidFill>
                <a:latin typeface="RF Dewi Extended Semibold" panose="00000705000000000000" pitchFamily="2" charset="-52"/>
              </a:rPr>
              <a:t>Элекон</a:t>
            </a:r>
            <a:r>
              <a:rPr lang="ru-RU">
                <a:solidFill>
                  <a:srgbClr val="014587"/>
                </a:solidFill>
                <a:latin typeface="RF Dewi Extended Semibold" panose="00000705000000000000" pitchFamily="2" charset="-52"/>
              </a:rPr>
              <a:t>:</a:t>
            </a:r>
            <a:endParaRPr lang="ru-RU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AF14FF-3926-4D48-91A4-AEAF9E049F60}"/>
              </a:ext>
            </a:extLst>
          </p:cNvPr>
          <p:cNvSpPr txBox="1"/>
          <p:nvPr/>
        </p:nvSpPr>
        <p:spPr>
          <a:xfrm>
            <a:off x="590079" y="2235978"/>
            <a:ext cx="467618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директор</a:t>
            </a:r>
          </a:p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</a:t>
            </a:r>
            <a:r>
              <a:rPr lang="ru-RU" dirty="0">
                <a:solidFill>
                  <a:schemeClr val="bg1"/>
                </a:solidFill>
              </a:rPr>
              <a:t>заместитель директора по экономическим вопросам</a:t>
            </a:r>
            <a:endParaRPr lang="ru-RU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руководитель экономического подразделения</a:t>
            </a:r>
          </a:p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ведущий экономист</a:t>
            </a:r>
          </a:p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финансовый экономист</a:t>
            </a:r>
          </a:p>
          <a:p>
            <a:r>
              <a:rPr lang="ru-RU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экономист-аналитик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655" y="853101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0034" y="422214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b="1" dirty="0">
              <a:solidFill>
                <a:srgbClr val="093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F Dewi Extended Ultrabold" pitchFamily="2" charset="-5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592" y="503150"/>
            <a:ext cx="506855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КАРЬЕРНЫЕ ПЕРСПЕКТИВЫ</a:t>
            </a:r>
          </a:p>
        </p:txBody>
      </p:sp>
    </p:spTree>
    <p:extLst>
      <p:ext uri="{BB962C8B-B14F-4D97-AF65-F5344CB8AC3E}">
        <p14:creationId xmlns:p14="http://schemas.microsoft.com/office/powerpoint/2010/main" val="31112821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253</Words>
  <Application>Microsoft Office PowerPoint</Application>
  <PresentationFormat>Широкоэкранный</PresentationFormat>
  <Paragraphs>52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RF Dewi Extended Semibold</vt:lpstr>
      <vt:lpstr>RF Dewi Extended Ultrabold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 Иванов</dc:creator>
  <cp:lastModifiedBy>Пугачева Мария Александровна</cp:lastModifiedBy>
  <cp:revision>21</cp:revision>
  <dcterms:created xsi:type="dcterms:W3CDTF">2025-04-13T12:30:36Z</dcterms:created>
  <dcterms:modified xsi:type="dcterms:W3CDTF">2025-11-29T07:28:49Z</dcterms:modified>
</cp:coreProperties>
</file>