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67" r:id="rId4"/>
    <p:sldMasterId id="2147483679" r:id="rId5"/>
    <p:sldMasterId id="2147483691" r:id="rId6"/>
  </p:sldMasterIdLst>
  <p:notesMasterIdLst>
    <p:notesMasterId r:id="rId8"/>
  </p:notesMasterIdLst>
  <p:sldIdLst>
    <p:sldId id="540" r:id="rId7"/>
    <p:sldId id="523" r:id="rId9"/>
    <p:sldId id="553" r:id="rId10"/>
    <p:sldId id="543" r:id="rId11"/>
    <p:sldId id="545" r:id="rId12"/>
    <p:sldId id="546" r:id="rId13"/>
    <p:sldId id="547" r:id="rId14"/>
    <p:sldId id="548" r:id="rId15"/>
    <p:sldId id="549" r:id="rId16"/>
    <p:sldId id="550" r:id="rId17"/>
    <p:sldId id="551" r:id="rId18"/>
    <p:sldId id="552" r:id="rId19"/>
    <p:sldId id="267" r:id="rId20"/>
  </p:sldIdLst>
  <p:sldSz cx="12192000" cy="6858000"/>
  <p:notesSz cx="6810375" cy="994219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74" autoAdjust="0"/>
  </p:normalViewPr>
  <p:slideViewPr>
    <p:cSldViewPr snapToGrid="0" showGuides="1">
      <p:cViewPr varScale="1">
        <p:scale>
          <a:sx n="75" d="100"/>
          <a:sy n="75" d="100"/>
        </p:scale>
        <p:origin x="90" y="3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B61CE-E4CD-4D39-B36A-648F79E161C0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42CA5-CF62-4D06-89CE-2B8E56E7B762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7A570D4-9143-4E91-8959-8D963457B763}" type="slidenum">
              <a:rPr kumimoji="0" lang="ru-RU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ru-RU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A69E-4BAD-46F8-9103-A9C89D835C2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DDFD-E783-478B-9F16-B449862FF59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A69E-4BAD-46F8-9103-A9C89D835C2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DDFD-E783-478B-9F16-B449862FF59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A69E-4BAD-46F8-9103-A9C89D835C2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DDFD-E783-478B-9F16-B449862FF59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A69E-4BAD-46F8-9103-A9C89D835C29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DDFD-E783-478B-9F16-B449862FF59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A69E-4BAD-46F8-9103-A9C89D835C29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DDFD-E783-478B-9F16-B449862FF59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A69E-4BAD-46F8-9103-A9C89D835C29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DDFD-E783-478B-9F16-B449862FF59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A69E-4BAD-46F8-9103-A9C89D835C29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DDFD-E783-478B-9F16-B449862FF59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A69E-4BAD-46F8-9103-A9C89D835C29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DDFD-E783-478B-9F16-B449862FF59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A69E-4BAD-46F8-9103-A9C89D835C29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DDFD-E783-478B-9F16-B449862FF59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A69E-4BAD-46F8-9103-A9C89D835C2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DDFD-E783-478B-9F16-B449862FF59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A69E-4BAD-46F8-9103-A9C89D835C2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DDFD-E783-478B-9F16-B449862FF59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7" y="2125989"/>
            <a:ext cx="1036320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9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50"/>
            <a:ext cx="390144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50"/>
            <a:ext cx="280416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50"/>
            <a:ext cx="280416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50"/>
            <a:ext cx="390144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50"/>
            <a:ext cx="280416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50"/>
            <a:ext cx="280416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9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9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145280" y="6377950"/>
            <a:ext cx="390144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609600" y="6377950"/>
            <a:ext cx="280416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50"/>
            <a:ext cx="280416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145280" y="6377950"/>
            <a:ext cx="390144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609600" y="6377950"/>
            <a:ext cx="280416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8778241" y="6377950"/>
            <a:ext cx="280416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145280" y="6377950"/>
            <a:ext cx="390144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600" y="6377950"/>
            <a:ext cx="280416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778241" y="6377950"/>
            <a:ext cx="280416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34"/>
            <a:ext cx="10515600" cy="27699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96" y="2135811"/>
            <a:ext cx="5157787" cy="36926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3765" indent="0">
              <a:buNone/>
              <a:defRPr sz="1935" b="1"/>
            </a:lvl3pPr>
            <a:lvl4pPr marL="1370965" indent="0">
              <a:buNone/>
              <a:defRPr sz="1600" b="1"/>
            </a:lvl4pPr>
            <a:lvl5pPr marL="1827530" indent="0">
              <a:buNone/>
              <a:defRPr sz="1600" b="1"/>
            </a:lvl5pPr>
            <a:lvl6pPr marL="2284730" indent="0">
              <a:buNone/>
              <a:defRPr sz="1600" b="1"/>
            </a:lvl6pPr>
            <a:lvl7pPr marL="2741930" indent="0">
              <a:buNone/>
              <a:defRPr sz="1600" b="1"/>
            </a:lvl7pPr>
            <a:lvl8pPr marL="3198495" indent="0">
              <a:buNone/>
              <a:defRPr sz="1600" b="1"/>
            </a:lvl8pPr>
            <a:lvl9pPr marL="3655695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96" y="2505085"/>
            <a:ext cx="5157787" cy="13849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5" y="2135811"/>
            <a:ext cx="5183188" cy="36926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3765" indent="0">
              <a:buNone/>
              <a:defRPr sz="1935" b="1"/>
            </a:lvl3pPr>
            <a:lvl4pPr marL="1370965" indent="0">
              <a:buNone/>
              <a:defRPr sz="1600" b="1"/>
            </a:lvl4pPr>
            <a:lvl5pPr marL="1827530" indent="0">
              <a:buNone/>
              <a:defRPr sz="1600" b="1"/>
            </a:lvl5pPr>
            <a:lvl6pPr marL="2284730" indent="0">
              <a:buNone/>
              <a:defRPr sz="1600" b="1"/>
            </a:lvl6pPr>
            <a:lvl7pPr marL="2741930" indent="0">
              <a:buNone/>
              <a:defRPr sz="1600" b="1"/>
            </a:lvl7pPr>
            <a:lvl8pPr marL="3198495" indent="0">
              <a:buNone/>
              <a:defRPr sz="1600" b="1"/>
            </a:lvl8pPr>
            <a:lvl9pPr marL="3655695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5" y="2505085"/>
            <a:ext cx="5183188" cy="13849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09600" y="6377944"/>
            <a:ext cx="2804160" cy="174343"/>
          </a:xfrm>
        </p:spPr>
        <p:txBody>
          <a:bodyPr/>
          <a:lstStyle/>
          <a:p>
            <a:pPr defTabSz="554355"/>
            <a:fld id="{2770CB91-4F0C-4C9B-81F3-A9BF542AA3C7}" type="datetimeFigureOut">
              <a:rPr lang="ru-RU" sz="1135" smtClean="0">
                <a:solidFill>
                  <a:prstClr val="black">
                    <a:tint val="75000"/>
                  </a:prstClr>
                </a:solidFill>
              </a:rPr>
            </a:fld>
            <a:endParaRPr lang="ru-RU" sz="1135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45280" y="6377944"/>
            <a:ext cx="3901440" cy="174343"/>
          </a:xfrm>
        </p:spPr>
        <p:txBody>
          <a:bodyPr/>
          <a:lstStyle/>
          <a:p>
            <a:pPr defTabSz="554355"/>
            <a:endParaRPr lang="ru-RU" sz="1135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778241" y="6377944"/>
            <a:ext cx="2804160" cy="174343"/>
          </a:xfrm>
        </p:spPr>
        <p:txBody>
          <a:bodyPr/>
          <a:lstStyle/>
          <a:p>
            <a:pPr defTabSz="554355"/>
            <a:fld id="{39D03F69-8869-4184-BEEE-CAE1FC9438C5}" type="slidenum">
              <a:rPr lang="ru-RU" sz="1135" smtClean="0">
                <a:solidFill>
                  <a:prstClr val="black">
                    <a:tint val="75000"/>
                  </a:prstClr>
                </a:solidFill>
              </a:rPr>
            </a:fld>
            <a:endParaRPr lang="ru-RU" sz="1135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565" indent="0" algn="ctr">
              <a:buNone/>
              <a:defRPr sz="2000"/>
            </a:lvl2pPr>
            <a:lvl3pPr marL="913130" indent="0" algn="ctr">
              <a:buNone/>
              <a:defRPr sz="1800"/>
            </a:lvl3pPr>
            <a:lvl4pPr marL="1370330" indent="0" algn="ctr">
              <a:buNone/>
              <a:defRPr sz="1600"/>
            </a:lvl4pPr>
            <a:lvl5pPr marL="1826895" indent="0" algn="ctr">
              <a:buNone/>
              <a:defRPr sz="1600"/>
            </a:lvl5pPr>
            <a:lvl6pPr marL="2283460" indent="0" algn="ctr">
              <a:buNone/>
              <a:defRPr sz="1600"/>
            </a:lvl6pPr>
            <a:lvl7pPr marL="2740025" indent="0" algn="ctr">
              <a:buNone/>
              <a:defRPr sz="1600"/>
            </a:lvl7pPr>
            <a:lvl8pPr marL="3196590" indent="0" algn="ctr">
              <a:buNone/>
              <a:defRPr sz="1600"/>
            </a:lvl8pPr>
            <a:lvl9pPr marL="3653155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68A22-3F10-4E83-93CC-F9F670D1B152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B9EDC-3D0D-4662-A425-4EEA2BBAF59B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EEED3-8FAA-4F53-A0DB-50096968F742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6E3DE-3303-437E-B463-5B5958CAEF1D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5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7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56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1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3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68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34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002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65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31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3F522-089E-4015-8E57-13604C7469D8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DB1E9-8462-4894-B28C-58BE4B4085B7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8485D-D079-4D73-BE96-EEBACD6EF084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04993-61DE-41C9-8A55-05B14C9ADC38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34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801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565" indent="0">
              <a:buNone/>
              <a:defRPr sz="2000" b="1"/>
            </a:lvl2pPr>
            <a:lvl3pPr marL="913130" indent="0">
              <a:buNone/>
              <a:defRPr sz="1800" b="1"/>
            </a:lvl3pPr>
            <a:lvl4pPr marL="1370330" indent="0">
              <a:buNone/>
              <a:defRPr sz="1600" b="1"/>
            </a:lvl4pPr>
            <a:lvl5pPr marL="1826895" indent="0">
              <a:buNone/>
              <a:defRPr sz="1600" b="1"/>
            </a:lvl5pPr>
            <a:lvl6pPr marL="2283460" indent="0">
              <a:buNone/>
              <a:defRPr sz="1600" b="1"/>
            </a:lvl6pPr>
            <a:lvl7pPr marL="2740025" indent="0">
              <a:buNone/>
              <a:defRPr sz="1600" b="1"/>
            </a:lvl7pPr>
            <a:lvl8pPr marL="3196590" indent="0">
              <a:buNone/>
              <a:defRPr sz="1600" b="1"/>
            </a:lvl8pPr>
            <a:lvl9pPr marL="3653155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801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565" indent="0">
              <a:buNone/>
              <a:defRPr sz="2000" b="1"/>
            </a:lvl2pPr>
            <a:lvl3pPr marL="913130" indent="0">
              <a:buNone/>
              <a:defRPr sz="1800" b="1"/>
            </a:lvl3pPr>
            <a:lvl4pPr marL="1370330" indent="0">
              <a:buNone/>
              <a:defRPr sz="1600" b="1"/>
            </a:lvl4pPr>
            <a:lvl5pPr marL="1826895" indent="0">
              <a:buNone/>
              <a:defRPr sz="1600" b="1"/>
            </a:lvl5pPr>
            <a:lvl6pPr marL="2283460" indent="0">
              <a:buNone/>
              <a:defRPr sz="1600" b="1"/>
            </a:lvl6pPr>
            <a:lvl7pPr marL="2740025" indent="0">
              <a:buNone/>
              <a:defRPr sz="1600" b="1"/>
            </a:lvl7pPr>
            <a:lvl8pPr marL="3196590" indent="0">
              <a:buNone/>
              <a:defRPr sz="1600" b="1"/>
            </a:lvl8pPr>
            <a:lvl9pPr marL="3653155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E41C0-9531-4BAF-8997-FEFB58652424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66542-05FC-4370-B350-4D367437560E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00054-C172-4BE6-9B5E-F1F8C47D8846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ABDE8-E688-4F3A-A567-3A8FA7265E99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4B466-5B38-4D2F-86CC-33125CDB3100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11C1A-7715-44E0-A114-F81D565327D9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801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3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801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565" indent="0">
              <a:buNone/>
              <a:defRPr sz="1400"/>
            </a:lvl2pPr>
            <a:lvl3pPr marL="913130" indent="0">
              <a:buNone/>
              <a:defRPr sz="1200"/>
            </a:lvl3pPr>
            <a:lvl4pPr marL="1370330" indent="0">
              <a:buNone/>
              <a:defRPr sz="1000"/>
            </a:lvl4pPr>
            <a:lvl5pPr marL="1826895" indent="0">
              <a:buNone/>
              <a:defRPr sz="1000"/>
            </a:lvl5pPr>
            <a:lvl6pPr marL="2283460" indent="0">
              <a:buNone/>
              <a:defRPr sz="1000"/>
            </a:lvl6pPr>
            <a:lvl7pPr marL="2740025" indent="0">
              <a:buNone/>
              <a:defRPr sz="1000"/>
            </a:lvl7pPr>
            <a:lvl8pPr marL="3196590" indent="0">
              <a:buNone/>
              <a:defRPr sz="1000"/>
            </a:lvl8pPr>
            <a:lvl9pPr marL="3653155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0E8DC-21E8-43A8-BFDB-87612C5EF863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74717-4794-4446-A7F3-004F7569338F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801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38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565" indent="0">
              <a:buNone/>
              <a:defRPr sz="2800"/>
            </a:lvl2pPr>
            <a:lvl3pPr marL="913130" indent="0">
              <a:buNone/>
              <a:defRPr sz="2400"/>
            </a:lvl3pPr>
            <a:lvl4pPr marL="1370330" indent="0">
              <a:buNone/>
              <a:defRPr sz="2000"/>
            </a:lvl4pPr>
            <a:lvl5pPr marL="1826895" indent="0">
              <a:buNone/>
              <a:defRPr sz="2000"/>
            </a:lvl5pPr>
            <a:lvl6pPr marL="2283460" indent="0">
              <a:buNone/>
              <a:defRPr sz="2000"/>
            </a:lvl6pPr>
            <a:lvl7pPr marL="2740025" indent="0">
              <a:buNone/>
              <a:defRPr sz="2000"/>
            </a:lvl7pPr>
            <a:lvl8pPr marL="3196590" indent="0">
              <a:buNone/>
              <a:defRPr sz="2000"/>
            </a:lvl8pPr>
            <a:lvl9pPr marL="3653155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801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565" indent="0">
              <a:buNone/>
              <a:defRPr sz="1400"/>
            </a:lvl2pPr>
            <a:lvl3pPr marL="913130" indent="0">
              <a:buNone/>
              <a:defRPr sz="1200"/>
            </a:lvl3pPr>
            <a:lvl4pPr marL="1370330" indent="0">
              <a:buNone/>
              <a:defRPr sz="1000"/>
            </a:lvl4pPr>
            <a:lvl5pPr marL="1826895" indent="0">
              <a:buNone/>
              <a:defRPr sz="1000"/>
            </a:lvl5pPr>
            <a:lvl6pPr marL="2283460" indent="0">
              <a:buNone/>
              <a:defRPr sz="1000"/>
            </a:lvl6pPr>
            <a:lvl7pPr marL="2740025" indent="0">
              <a:buNone/>
              <a:defRPr sz="1000"/>
            </a:lvl7pPr>
            <a:lvl8pPr marL="3196590" indent="0">
              <a:buNone/>
              <a:defRPr sz="1000"/>
            </a:lvl8pPr>
            <a:lvl9pPr marL="3653155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69CB6-C860-4B29-B101-36CF07E70195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5C75C-6378-4A83-BF75-36BB7F8E6550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C5F23-AC7D-48E1-A6EB-864931D271BA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6E338-4C88-4871-A117-C34D0D5AF069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03537-C68A-435A-B1DE-00AD5BAEFDDC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72DC0-8AD6-4E1D-B201-9949B24136AF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1730-ADF5-4AA4-AD94-C07D5887B3D1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C2B3-2E47-4390-9E23-C2D9CF4D0181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29D0-2F25-4E34-B3D2-D5F38E511900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ACA2-C7E4-45B0-9310-831BB1F5D73E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79D-5DA6-4A17-8A9E-2F4C7816D6D9}" type="datetime1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3BD8-014F-4503-9D0A-339D6CA82A64}" type="datetime1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E63C-F2C5-4A2F-B995-69315E414DDF}" type="datetime1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E7686-0A76-4622-A5A9-555E67CC4591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0AD4-D4E2-4910-BC69-D1E1FB4F8A25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D79F-0950-456C-AC60-FAD58A2CB8B5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8246-FC40-4AB2-AD4D-02C2DF2DEA0A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565" indent="0" algn="ctr">
              <a:buNone/>
              <a:defRPr sz="2000"/>
            </a:lvl2pPr>
            <a:lvl3pPr marL="913130" indent="0" algn="ctr">
              <a:buNone/>
              <a:defRPr sz="1800"/>
            </a:lvl3pPr>
            <a:lvl4pPr marL="1370330" indent="0" algn="ctr">
              <a:buNone/>
              <a:defRPr sz="1600"/>
            </a:lvl4pPr>
            <a:lvl5pPr marL="1826895" indent="0" algn="ctr">
              <a:buNone/>
              <a:defRPr sz="1600"/>
            </a:lvl5pPr>
            <a:lvl6pPr marL="2283460" indent="0" algn="ctr">
              <a:buNone/>
              <a:defRPr sz="1600"/>
            </a:lvl6pPr>
            <a:lvl7pPr marL="2740025" indent="0" algn="ctr">
              <a:buNone/>
              <a:defRPr sz="1600"/>
            </a:lvl7pPr>
            <a:lvl8pPr marL="3196590" indent="0" algn="ctr">
              <a:buNone/>
              <a:defRPr sz="1600"/>
            </a:lvl8pPr>
            <a:lvl9pPr marL="3653155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68A22-3F10-4E83-93CC-F9F670D1B152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B9EDC-3D0D-4662-A425-4EEA2BBAF59B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EEED3-8FAA-4F53-A0DB-50096968F742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6E3DE-3303-437E-B463-5B5958CAEF1D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5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7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56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1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3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68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34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002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65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31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3F522-089E-4015-8E57-13604C7469D8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DB1E9-8462-4894-B28C-58BE4B4085B7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8485D-D079-4D73-BE96-EEBACD6EF084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04993-61DE-41C9-8A55-05B14C9ADC38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34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801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565" indent="0">
              <a:buNone/>
              <a:defRPr sz="2000" b="1"/>
            </a:lvl2pPr>
            <a:lvl3pPr marL="913130" indent="0">
              <a:buNone/>
              <a:defRPr sz="1800" b="1"/>
            </a:lvl3pPr>
            <a:lvl4pPr marL="1370330" indent="0">
              <a:buNone/>
              <a:defRPr sz="1600" b="1"/>
            </a:lvl4pPr>
            <a:lvl5pPr marL="1826895" indent="0">
              <a:buNone/>
              <a:defRPr sz="1600" b="1"/>
            </a:lvl5pPr>
            <a:lvl6pPr marL="2283460" indent="0">
              <a:buNone/>
              <a:defRPr sz="1600" b="1"/>
            </a:lvl6pPr>
            <a:lvl7pPr marL="2740025" indent="0">
              <a:buNone/>
              <a:defRPr sz="1600" b="1"/>
            </a:lvl7pPr>
            <a:lvl8pPr marL="3196590" indent="0">
              <a:buNone/>
              <a:defRPr sz="1600" b="1"/>
            </a:lvl8pPr>
            <a:lvl9pPr marL="3653155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801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565" indent="0">
              <a:buNone/>
              <a:defRPr sz="2000" b="1"/>
            </a:lvl2pPr>
            <a:lvl3pPr marL="913130" indent="0">
              <a:buNone/>
              <a:defRPr sz="1800" b="1"/>
            </a:lvl3pPr>
            <a:lvl4pPr marL="1370330" indent="0">
              <a:buNone/>
              <a:defRPr sz="1600" b="1"/>
            </a:lvl4pPr>
            <a:lvl5pPr marL="1826895" indent="0">
              <a:buNone/>
              <a:defRPr sz="1600" b="1"/>
            </a:lvl5pPr>
            <a:lvl6pPr marL="2283460" indent="0">
              <a:buNone/>
              <a:defRPr sz="1600" b="1"/>
            </a:lvl6pPr>
            <a:lvl7pPr marL="2740025" indent="0">
              <a:buNone/>
              <a:defRPr sz="1600" b="1"/>
            </a:lvl7pPr>
            <a:lvl8pPr marL="3196590" indent="0">
              <a:buNone/>
              <a:defRPr sz="1600" b="1"/>
            </a:lvl8pPr>
            <a:lvl9pPr marL="3653155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E41C0-9531-4BAF-8997-FEFB58652424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66542-05FC-4370-B350-4D367437560E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00054-C172-4BE6-9B5E-F1F8C47D8846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ABDE8-E688-4F3A-A567-3A8FA7265E99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4B466-5B38-4D2F-86CC-33125CDB3100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11C1A-7715-44E0-A114-F81D565327D9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801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3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801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565" indent="0">
              <a:buNone/>
              <a:defRPr sz="1400"/>
            </a:lvl2pPr>
            <a:lvl3pPr marL="913130" indent="0">
              <a:buNone/>
              <a:defRPr sz="1200"/>
            </a:lvl3pPr>
            <a:lvl4pPr marL="1370330" indent="0">
              <a:buNone/>
              <a:defRPr sz="1000"/>
            </a:lvl4pPr>
            <a:lvl5pPr marL="1826895" indent="0">
              <a:buNone/>
              <a:defRPr sz="1000"/>
            </a:lvl5pPr>
            <a:lvl6pPr marL="2283460" indent="0">
              <a:buNone/>
              <a:defRPr sz="1000"/>
            </a:lvl6pPr>
            <a:lvl7pPr marL="2740025" indent="0">
              <a:buNone/>
              <a:defRPr sz="1000"/>
            </a:lvl7pPr>
            <a:lvl8pPr marL="3196590" indent="0">
              <a:buNone/>
              <a:defRPr sz="1000"/>
            </a:lvl8pPr>
            <a:lvl9pPr marL="3653155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0E8DC-21E8-43A8-BFDB-87612C5EF863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74717-4794-4446-A7F3-004F7569338F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801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38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565" indent="0">
              <a:buNone/>
              <a:defRPr sz="2800"/>
            </a:lvl2pPr>
            <a:lvl3pPr marL="913130" indent="0">
              <a:buNone/>
              <a:defRPr sz="2400"/>
            </a:lvl3pPr>
            <a:lvl4pPr marL="1370330" indent="0">
              <a:buNone/>
              <a:defRPr sz="2000"/>
            </a:lvl4pPr>
            <a:lvl5pPr marL="1826895" indent="0">
              <a:buNone/>
              <a:defRPr sz="2000"/>
            </a:lvl5pPr>
            <a:lvl6pPr marL="2283460" indent="0">
              <a:buNone/>
              <a:defRPr sz="2000"/>
            </a:lvl6pPr>
            <a:lvl7pPr marL="2740025" indent="0">
              <a:buNone/>
              <a:defRPr sz="2000"/>
            </a:lvl7pPr>
            <a:lvl8pPr marL="3196590" indent="0">
              <a:buNone/>
              <a:defRPr sz="2000"/>
            </a:lvl8pPr>
            <a:lvl9pPr marL="3653155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801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565" indent="0">
              <a:buNone/>
              <a:defRPr sz="1400"/>
            </a:lvl2pPr>
            <a:lvl3pPr marL="913130" indent="0">
              <a:buNone/>
              <a:defRPr sz="1200"/>
            </a:lvl3pPr>
            <a:lvl4pPr marL="1370330" indent="0">
              <a:buNone/>
              <a:defRPr sz="1000"/>
            </a:lvl4pPr>
            <a:lvl5pPr marL="1826895" indent="0">
              <a:buNone/>
              <a:defRPr sz="1000"/>
            </a:lvl5pPr>
            <a:lvl6pPr marL="2283460" indent="0">
              <a:buNone/>
              <a:defRPr sz="1000"/>
            </a:lvl6pPr>
            <a:lvl7pPr marL="2740025" indent="0">
              <a:buNone/>
              <a:defRPr sz="1000"/>
            </a:lvl7pPr>
            <a:lvl8pPr marL="3196590" indent="0">
              <a:buNone/>
              <a:defRPr sz="1000"/>
            </a:lvl8pPr>
            <a:lvl9pPr marL="3653155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69CB6-C860-4B29-B101-36CF07E70195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5C75C-6378-4A83-BF75-36BB7F8E6550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C5F23-AC7D-48E1-A6EB-864931D271BA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6E338-4C88-4871-A117-C34D0D5AF069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03537-C68A-435A-B1DE-00AD5BAEFDDC}" type="datetimeFigureOut">
              <a:rPr lang="ru-RU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72DC0-8AD6-4E1D-B201-9949B24136AF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8.xml"/><Relationship Id="rId8" Type="http://schemas.openxmlformats.org/officeDocument/2006/relationships/slideLayout" Target="../slideLayouts/slideLayout47.xml"/><Relationship Id="rId7" Type="http://schemas.openxmlformats.org/officeDocument/2006/relationships/slideLayout" Target="../slideLayouts/slideLayout46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4A69E-4BAD-46F8-9103-A9C89D835C2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CDDFD-E783-478B-9F16-B449862FF59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9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9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9"/>
            <a:ext cx="3901440" cy="1743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54355"/>
            <a:endParaRPr lang="ru-RU" sz="1135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9"/>
            <a:ext cx="2804160" cy="1743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54355"/>
            <a:fld id="{1D8BD707-D9CF-40AE-B4C6-C98DA3205C09}" type="datetimeFigureOut">
              <a:rPr lang="en-US" sz="1135" smtClean="0">
                <a:solidFill>
                  <a:prstClr val="black">
                    <a:tint val="75000"/>
                  </a:prstClr>
                </a:solidFill>
              </a:rPr>
            </a:fld>
            <a:endParaRPr lang="en-US" sz="1135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9"/>
            <a:ext cx="2804160" cy="1743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54355"/>
            <a:fld id="{B6F15528-21DE-4FAA-801E-634DDDAF4B2B}" type="slidenum">
              <a:rPr lang="ru-RU" sz="1135" smtClean="0">
                <a:solidFill>
                  <a:prstClr val="black">
                    <a:tint val="75000"/>
                  </a:prstClr>
                </a:solidFill>
              </a:rPr>
            </a:fld>
            <a:endParaRPr lang="ru-RU" sz="1135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6860">
        <a:defRPr>
          <a:latin typeface="+mn-lt"/>
          <a:ea typeface="+mn-ea"/>
          <a:cs typeface="+mn-cs"/>
        </a:defRPr>
      </a:lvl2pPr>
      <a:lvl3pPr marL="554355">
        <a:defRPr>
          <a:latin typeface="+mn-lt"/>
          <a:ea typeface="+mn-ea"/>
          <a:cs typeface="+mn-cs"/>
        </a:defRPr>
      </a:lvl3pPr>
      <a:lvl4pPr marL="831215">
        <a:defRPr>
          <a:latin typeface="+mn-lt"/>
          <a:ea typeface="+mn-ea"/>
          <a:cs typeface="+mn-cs"/>
        </a:defRPr>
      </a:lvl4pPr>
      <a:lvl5pPr marL="1108710">
        <a:defRPr>
          <a:latin typeface="+mn-lt"/>
          <a:ea typeface="+mn-ea"/>
          <a:cs typeface="+mn-cs"/>
        </a:defRPr>
      </a:lvl5pPr>
      <a:lvl6pPr marL="1385570">
        <a:defRPr>
          <a:latin typeface="+mn-lt"/>
          <a:ea typeface="+mn-ea"/>
          <a:cs typeface="+mn-cs"/>
        </a:defRPr>
      </a:lvl6pPr>
      <a:lvl7pPr marL="1662430">
        <a:defRPr>
          <a:latin typeface="+mn-lt"/>
          <a:ea typeface="+mn-ea"/>
          <a:cs typeface="+mn-cs"/>
        </a:defRPr>
      </a:lvl7pPr>
      <a:lvl8pPr marL="1939925">
        <a:defRPr>
          <a:latin typeface="+mn-lt"/>
          <a:ea typeface="+mn-ea"/>
          <a:cs typeface="+mn-cs"/>
        </a:defRPr>
      </a:lvl8pPr>
      <a:lvl9pPr marL="221678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6860">
        <a:defRPr>
          <a:latin typeface="+mn-lt"/>
          <a:ea typeface="+mn-ea"/>
          <a:cs typeface="+mn-cs"/>
        </a:defRPr>
      </a:lvl2pPr>
      <a:lvl3pPr marL="554355">
        <a:defRPr>
          <a:latin typeface="+mn-lt"/>
          <a:ea typeface="+mn-ea"/>
          <a:cs typeface="+mn-cs"/>
        </a:defRPr>
      </a:lvl3pPr>
      <a:lvl4pPr marL="831215">
        <a:defRPr>
          <a:latin typeface="+mn-lt"/>
          <a:ea typeface="+mn-ea"/>
          <a:cs typeface="+mn-cs"/>
        </a:defRPr>
      </a:lvl4pPr>
      <a:lvl5pPr marL="1108710">
        <a:defRPr>
          <a:latin typeface="+mn-lt"/>
          <a:ea typeface="+mn-ea"/>
          <a:cs typeface="+mn-cs"/>
        </a:defRPr>
      </a:lvl5pPr>
      <a:lvl6pPr marL="1385570">
        <a:defRPr>
          <a:latin typeface="+mn-lt"/>
          <a:ea typeface="+mn-ea"/>
          <a:cs typeface="+mn-cs"/>
        </a:defRPr>
      </a:lvl6pPr>
      <a:lvl7pPr marL="1662430">
        <a:defRPr>
          <a:latin typeface="+mn-lt"/>
          <a:ea typeface="+mn-ea"/>
          <a:cs typeface="+mn-cs"/>
        </a:defRPr>
      </a:lvl7pPr>
      <a:lvl8pPr marL="1939925">
        <a:defRPr>
          <a:latin typeface="+mn-lt"/>
          <a:ea typeface="+mn-ea"/>
          <a:cs typeface="+mn-cs"/>
        </a:defRPr>
      </a:lvl8pPr>
      <a:lvl9pPr marL="2216785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34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6998" tIns="68507" rIns="136998" bIns="68507" numCol="1" anchor="ctr" anchorCtr="0" compatLnSpc="1"/>
          <a:lstStyle/>
          <a:p>
            <a:pPr lvl="0"/>
            <a:r>
              <a:rPr lang="ru-RU" altLang="ru-RU"/>
              <a:t>Образец заголовка</a:t>
            </a:r>
            <a:endParaRPr lang="ru-RU" altLang="ru-RU"/>
          </a:p>
        </p:txBody>
      </p:sp>
      <p:sp>
        <p:nvSpPr>
          <p:cNvPr id="1027" name="Текст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6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6998" tIns="68507" rIns="136998" bIns="68507" numCol="1" anchor="t" anchorCtr="0" compatLnSpc="1"/>
          <a:lstStyle/>
          <a:p>
            <a:pPr lvl="0"/>
            <a:r>
              <a:rPr lang="ru-RU" altLang="ru-RU"/>
              <a:t>Образец текста</a:t>
            </a:r>
            <a:endParaRPr lang="ru-RU" altLang="ru-RU"/>
          </a:p>
          <a:p>
            <a:pPr lvl="1"/>
            <a:r>
              <a:rPr lang="ru-RU" altLang="ru-RU"/>
              <a:t>Второй уровень</a:t>
            </a:r>
            <a:endParaRPr lang="ru-RU" altLang="ru-RU"/>
          </a:p>
          <a:p>
            <a:pPr lvl="2"/>
            <a:r>
              <a:rPr lang="ru-RU" altLang="ru-RU"/>
              <a:t>Третий уровень</a:t>
            </a:r>
            <a:endParaRPr lang="ru-RU" altLang="ru-RU"/>
          </a:p>
          <a:p>
            <a:pPr lvl="3"/>
            <a:r>
              <a:rPr lang="ru-RU" altLang="ru-RU"/>
              <a:t>Четвертый уровень</a:t>
            </a:r>
            <a:endParaRPr lang="ru-RU" altLang="ru-RU"/>
          </a:p>
          <a:p>
            <a:pPr lvl="4"/>
            <a:r>
              <a:rPr lang="ru-RU" altLang="ru-RU"/>
              <a:t>Пятый уровень</a:t>
            </a:r>
            <a:endParaRPr lang="ru-RU" alt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 vert="horz" lIns="136998" tIns="68507" rIns="136998" bIns="68507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3130">
              <a:defRPr/>
            </a:pPr>
            <a:fld id="{0728C7F0-4DC6-4276-A7C5-79883086330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63"/>
            <a:ext cx="4114800" cy="365125"/>
          </a:xfrm>
          <a:prstGeom prst="rect">
            <a:avLst/>
          </a:prstGeom>
        </p:spPr>
        <p:txBody>
          <a:bodyPr vert="horz" lIns="136998" tIns="68507" rIns="136998" bIns="68507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313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63"/>
            <a:ext cx="2743200" cy="365125"/>
          </a:xfrm>
          <a:prstGeom prst="rect">
            <a:avLst/>
          </a:prstGeom>
        </p:spPr>
        <p:txBody>
          <a:bodyPr vert="horz" wrap="square" lIns="136998" tIns="68507" rIns="136998" bIns="68507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 defTabSz="913130">
              <a:defRPr/>
            </a:pPr>
            <a:fld id="{EF7C951F-BCE5-4C25-9816-0D32EC47BE58}" type="slidenum">
              <a:rPr lang="ru-RU" altLang="ru-RU" smtClean="0"/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6565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313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033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6895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165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486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1425" indent="-228600" algn="l" defTabSz="91313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625" indent="-228600" algn="l" defTabSz="91313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190" indent="-228600" algn="l" defTabSz="91313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755" indent="-228600" algn="l" defTabSz="91313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8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4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0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5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FA74F-CDCD-48C6-9815-C62AD65B59F3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B619A-63F2-4565-BA44-1FA177EA2625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34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6998" tIns="68507" rIns="136998" bIns="68507" numCol="1" anchor="ctr" anchorCtr="0" compatLnSpc="1"/>
          <a:lstStyle/>
          <a:p>
            <a:pPr lvl="0"/>
            <a:r>
              <a:rPr lang="ru-RU" altLang="ru-RU"/>
              <a:t>Образец заголовка</a:t>
            </a:r>
            <a:endParaRPr lang="ru-RU" altLang="ru-RU"/>
          </a:p>
        </p:txBody>
      </p:sp>
      <p:sp>
        <p:nvSpPr>
          <p:cNvPr id="1027" name="Текст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6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6998" tIns="68507" rIns="136998" bIns="68507" numCol="1" anchor="t" anchorCtr="0" compatLnSpc="1"/>
          <a:lstStyle/>
          <a:p>
            <a:pPr lvl="0"/>
            <a:r>
              <a:rPr lang="ru-RU" altLang="ru-RU"/>
              <a:t>Образец текста</a:t>
            </a:r>
            <a:endParaRPr lang="ru-RU" altLang="ru-RU"/>
          </a:p>
          <a:p>
            <a:pPr lvl="1"/>
            <a:r>
              <a:rPr lang="ru-RU" altLang="ru-RU"/>
              <a:t>Второй уровень</a:t>
            </a:r>
            <a:endParaRPr lang="ru-RU" altLang="ru-RU"/>
          </a:p>
          <a:p>
            <a:pPr lvl="2"/>
            <a:r>
              <a:rPr lang="ru-RU" altLang="ru-RU"/>
              <a:t>Третий уровень</a:t>
            </a:r>
            <a:endParaRPr lang="ru-RU" altLang="ru-RU"/>
          </a:p>
          <a:p>
            <a:pPr lvl="3"/>
            <a:r>
              <a:rPr lang="ru-RU" altLang="ru-RU"/>
              <a:t>Четвертый уровень</a:t>
            </a:r>
            <a:endParaRPr lang="ru-RU" altLang="ru-RU"/>
          </a:p>
          <a:p>
            <a:pPr lvl="4"/>
            <a:r>
              <a:rPr lang="ru-RU" altLang="ru-RU"/>
              <a:t>Пятый уровень</a:t>
            </a:r>
            <a:endParaRPr lang="ru-RU" alt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 vert="horz" lIns="136998" tIns="68507" rIns="136998" bIns="68507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3130">
              <a:defRPr/>
            </a:pPr>
            <a:fld id="{0728C7F0-4DC6-4276-A7C5-79883086330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63"/>
            <a:ext cx="4114800" cy="365125"/>
          </a:xfrm>
          <a:prstGeom prst="rect">
            <a:avLst/>
          </a:prstGeom>
        </p:spPr>
        <p:txBody>
          <a:bodyPr vert="horz" lIns="136998" tIns="68507" rIns="136998" bIns="68507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313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63"/>
            <a:ext cx="2743200" cy="365125"/>
          </a:xfrm>
          <a:prstGeom prst="rect">
            <a:avLst/>
          </a:prstGeom>
        </p:spPr>
        <p:txBody>
          <a:bodyPr vert="horz" wrap="square" lIns="136998" tIns="68507" rIns="136998" bIns="68507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 defTabSz="913130">
              <a:defRPr/>
            </a:pPr>
            <a:fld id="{EF7C951F-BCE5-4C25-9816-0D32EC47BE58}" type="slidenum">
              <a:rPr lang="ru-RU" altLang="ru-RU"/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6565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313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033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6895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165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486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1425" indent="-228600" algn="l" defTabSz="91313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625" indent="-228600" algn="l" defTabSz="91313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190" indent="-228600" algn="l" defTabSz="91313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755" indent="-228600" algn="l" defTabSz="91313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8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4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0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5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0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1099927"/>
            <a:ext cx="4463820" cy="1025668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592" tIns="59798" rIns="119592" bIns="59798" rtlCol="0" anchor="ctr"/>
          <a:lstStyle/>
          <a:p>
            <a:pPr algn="ctr" defTabSz="1195705"/>
            <a:endParaRPr lang="ru-RU" sz="120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7401" y="1121646"/>
            <a:ext cx="7112620" cy="982538"/>
          </a:xfrm>
          <a:prstGeom prst="rect">
            <a:avLst/>
          </a:prstGeom>
          <a:noFill/>
          <a:ln>
            <a:noFill/>
          </a:ln>
        </p:spPr>
        <p:txBody>
          <a:bodyPr wrap="square" lIns="119592" tIns="59798" rIns="119592" bIns="59798" rtlCol="0" anchor="ctr">
            <a:spAutoFit/>
          </a:bodyPr>
          <a:lstStyle/>
          <a:p>
            <a:pPr defTabSz="1195705"/>
            <a:r>
              <a:rPr lang="ru-RU" sz="2800" b="1" cap="all" dirty="0">
                <a:solidFill>
                  <a:prstClr val="white">
                    <a:lumMod val="50000"/>
                  </a:prstClr>
                </a:solidFill>
              </a:rPr>
              <a:t>КОНЦЕПЦИЯ ДОРОЖНОЙ КАРТЫ </a:t>
            </a:r>
            <a:endParaRPr lang="ru-RU" sz="2800" b="1" cap="all" dirty="0">
              <a:solidFill>
                <a:prstClr val="white">
                  <a:lumMod val="50000"/>
                </a:prstClr>
              </a:solidFill>
            </a:endParaRPr>
          </a:p>
          <a:p>
            <a:pPr defTabSz="1195705"/>
            <a:r>
              <a:rPr lang="ru-RU" sz="2800" b="1" cap="all" dirty="0">
                <a:solidFill>
                  <a:prstClr val="white">
                    <a:lumMod val="50000"/>
                  </a:prstClr>
                </a:solidFill>
              </a:rPr>
              <a:t>КАФЕДРЫ ПЕДАГОГИКИ на 2024-2028 ГГ.</a:t>
            </a:r>
            <a:endParaRPr lang="ru-RU" sz="2800" b="1" cap="all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5891" y="4548674"/>
            <a:ext cx="6854099" cy="777226"/>
          </a:xfrm>
          <a:prstGeom prst="rect">
            <a:avLst/>
          </a:prstGeom>
          <a:noFill/>
        </p:spPr>
        <p:txBody>
          <a:bodyPr wrap="square" lIns="119592" tIns="59798" rIns="119592" bIns="59798" rtlCol="0">
            <a:spAutoFit/>
          </a:bodyPr>
          <a:lstStyle/>
          <a:p>
            <a:pPr defTabSz="1195705"/>
            <a:r>
              <a:rPr lang="ru-RU" sz="2135" b="1" dirty="0">
                <a:solidFill>
                  <a:srgbClr val="00549F"/>
                </a:solidFill>
              </a:rPr>
              <a:t>Валеева Роза Алексеевна</a:t>
            </a:r>
            <a:endParaRPr lang="ru-RU" sz="2135" b="1" dirty="0">
              <a:solidFill>
                <a:srgbClr val="00549F"/>
              </a:solidFill>
            </a:endParaRPr>
          </a:p>
          <a:p>
            <a:pPr defTabSz="1195705"/>
            <a:r>
              <a:rPr lang="ru-RU" sz="2135" dirty="0">
                <a:solidFill>
                  <a:prstClr val="white">
                    <a:lumMod val="50000"/>
                  </a:prstClr>
                </a:solidFill>
              </a:rPr>
              <a:t>доктор педагогических наук, профессор</a:t>
            </a:r>
            <a:endParaRPr lang="ru-RU" sz="2135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74" y="1393534"/>
            <a:ext cx="3628869" cy="488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4"/>
          <p:cNvGrpSpPr/>
          <p:nvPr/>
        </p:nvGrpSpPr>
        <p:grpSpPr>
          <a:xfrm>
            <a:off x="-13093" y="459"/>
            <a:ext cx="1526504" cy="2642700"/>
            <a:chOff x="0" y="0"/>
            <a:chExt cx="2517140" cy="4358005"/>
          </a:xfrm>
        </p:grpSpPr>
        <p:sp>
          <p:nvSpPr>
            <p:cNvPr id="7" name="object 10"/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546735"/>
              <a:endParaRPr sz="12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pic>
          <p:nvPicPr>
            <p:cNvPr id="8" name="object 11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9" name="Прямоугольник 8"/>
          <p:cNvSpPr/>
          <p:nvPr/>
        </p:nvSpPr>
        <p:spPr>
          <a:xfrm>
            <a:off x="1872202" y="544066"/>
            <a:ext cx="9358506" cy="430857"/>
          </a:xfrm>
          <a:prstGeom prst="rect">
            <a:avLst/>
          </a:prstGeom>
        </p:spPr>
        <p:txBody>
          <a:bodyPr wrap="square" lIns="60930" tIns="30465" rIns="60930" bIns="30465">
            <a:spAutoFit/>
          </a:bodyPr>
          <a:lstStyle/>
          <a:p>
            <a:pPr algn="ctr" defTabSz="606425"/>
            <a:r>
              <a:rPr lang="ru-RU" sz="2400" b="1" dirty="0">
                <a:solidFill>
                  <a:srgbClr val="1F497D"/>
                </a:solidFill>
                <a:latin typeface="Calibri" panose="020F0502020204030204"/>
              </a:rPr>
              <a:t>Цели и задачи программы развития кафедры педагогики</a:t>
            </a:r>
            <a:endParaRPr lang="ru-RU" sz="2400" b="1" dirty="0">
              <a:solidFill>
                <a:srgbClr val="1F497D"/>
              </a:solidFill>
              <a:latin typeface="Calibri" panose="020F0502020204030204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36379" y="1158544"/>
            <a:ext cx="10788160" cy="5504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ru-RU" b="1" dirty="0"/>
              <a:t>Цель кафедры </a:t>
            </a:r>
            <a:r>
              <a:rPr lang="ru-RU" dirty="0"/>
              <a:t>– подготовка высококвалифицированных специалистов: </a:t>
            </a:r>
            <a:endParaRPr lang="ru-RU" dirty="0"/>
          </a:p>
          <a:p>
            <a:pPr marL="285750" indent="-285750" algn="just">
              <a:spcAft>
                <a:spcPts val="1400"/>
              </a:spcAft>
              <a:buFont typeface="Wingdings" panose="05000000000000000000" pitchFamily="2" charset="2"/>
              <a:buChar char="ü"/>
            </a:pPr>
            <a:r>
              <a:rPr lang="ru-RU" dirty="0"/>
              <a:t>осуществляющих профессиональную деятельность направленную на решение комплексных задач социальной педагогики, </a:t>
            </a:r>
            <a:r>
              <a:rPr lang="ru-RU" dirty="0" err="1"/>
              <a:t>превентологии</a:t>
            </a:r>
            <a:r>
              <a:rPr lang="ru-RU" dirty="0"/>
              <a:t>, дополнительного образования, психологии и педагогики организации работы с молодежью;</a:t>
            </a:r>
            <a:endParaRPr lang="ru-RU" dirty="0"/>
          </a:p>
          <a:p>
            <a:pPr marL="285750" indent="-285750" algn="just">
              <a:spcAft>
                <a:spcPts val="1400"/>
              </a:spcAft>
              <a:buFont typeface="Wingdings" panose="05000000000000000000" pitchFamily="2" charset="2"/>
              <a:buChar char="ü"/>
            </a:pPr>
            <a:r>
              <a:rPr lang="ru-RU" dirty="0"/>
              <a:t>осуществляющих профессиональную деятельность в учреждениях образования (общеобразовательные школы, дошкольные образовательные учреждения, коррекционные образовательные учреждения, инклюзивное образование); социальной сферы; здравоохранения; культуры (центры детского творчества, художественные и спортивные образовательные учреждения).</a:t>
            </a:r>
            <a:endParaRPr lang="ru-RU" dirty="0"/>
          </a:p>
          <a:p>
            <a:pPr algn="just">
              <a:spcAft>
                <a:spcPts val="1400"/>
              </a:spcAft>
            </a:pPr>
            <a:r>
              <a:rPr lang="ru-RU" b="1" dirty="0"/>
              <a:t>Задачи кафедры:</a:t>
            </a:r>
            <a:endParaRPr lang="ru-RU" b="1" dirty="0"/>
          </a:p>
          <a:p>
            <a:pPr marL="285750" indent="-285750" algn="just">
              <a:spcAft>
                <a:spcPts val="1400"/>
              </a:spcAft>
              <a:buFont typeface="Wingdings" panose="05000000000000000000" pitchFamily="2" charset="2"/>
              <a:buChar char="ü"/>
            </a:pPr>
            <a:r>
              <a:rPr lang="ru-RU" dirty="0"/>
              <a:t>организация и проведение фундаментальных, прикладных, поисковых научных исследований и иных научных работ по профилю кафедры;</a:t>
            </a:r>
            <a:endParaRPr lang="ru-RU" dirty="0"/>
          </a:p>
          <a:p>
            <a:pPr marL="285750" indent="-285750" algn="just">
              <a:spcAft>
                <a:spcPts val="1400"/>
              </a:spcAft>
              <a:buFont typeface="Wingdings" panose="05000000000000000000" pitchFamily="2" charset="2"/>
              <a:buChar char="ü"/>
            </a:pPr>
            <a:r>
              <a:rPr lang="ru-RU" dirty="0"/>
              <a:t>модернизация технологии обучения и внедрение перспективных форм организации учебного процесса;</a:t>
            </a:r>
            <a:endParaRPr lang="ru-RU" dirty="0"/>
          </a:p>
          <a:p>
            <a:pPr marL="285750" indent="-285750" algn="just">
              <a:spcAft>
                <a:spcPts val="1400"/>
              </a:spcAft>
              <a:buFont typeface="Wingdings" panose="05000000000000000000" pitchFamily="2" charset="2"/>
              <a:buChar char="ü"/>
            </a:pPr>
            <a:r>
              <a:rPr lang="ru-RU" dirty="0"/>
              <a:t>организация и проведение воспитательной работы с обучающимися;</a:t>
            </a:r>
            <a:endParaRPr lang="ru-RU" dirty="0"/>
          </a:p>
          <a:p>
            <a:pPr marL="285750" indent="-285750" algn="just">
              <a:spcAft>
                <a:spcPts val="1400"/>
              </a:spcAft>
              <a:buFont typeface="Wingdings" panose="05000000000000000000" pitchFamily="2" charset="2"/>
              <a:buChar char="ü"/>
            </a:pPr>
            <a:r>
              <a:rPr lang="ru-RU" dirty="0"/>
              <a:t>учебно-методическое и организационно-консультационное обеспечение и сопровождение учебных дисциплин.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64307" y="1321809"/>
          <a:ext cx="11344425" cy="2327997"/>
        </p:xfrm>
        <a:graphic>
          <a:graphicData uri="http://schemas.openxmlformats.org/drawingml/2006/table">
            <a:tbl>
              <a:tblPr/>
              <a:tblGrid>
                <a:gridCol w="1827892"/>
                <a:gridCol w="1463066"/>
                <a:gridCol w="1128020"/>
                <a:gridCol w="1515247"/>
                <a:gridCol w="1164366"/>
                <a:gridCol w="847725"/>
                <a:gridCol w="1533525"/>
                <a:gridCol w="1864584"/>
              </a:tblGrid>
              <a:tr h="733512">
                <a:tc>
                  <a:txBody>
                    <a:bodyPr/>
                    <a:lstStyle/>
                    <a:p>
                      <a:pPr algn="ctr" fontAlgn="ctr"/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</a:txBody>
                  <a:tcPr marL="1992" marR="1992" marT="19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Публикации в ядре РИНЦ (ед.) / на 1 НПР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</a:txBody>
                  <a:tcPr marL="1992" marR="1992" marT="19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Объем НИР 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(млн руб.)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</a:txBody>
                  <a:tcPr marL="1992" marR="1992" marT="19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Объем ХД 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(млн руб.)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</a:txBody>
                  <a:tcPr marL="1992" marR="1992" marT="19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Объем ДПО 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(млн руб.)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</a:txBody>
                  <a:tcPr marL="1992" marR="1992" marT="19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РИД (ед.)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</a:txBody>
                  <a:tcPr marL="1992" marR="1992" marT="19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Объем средств</a:t>
                      </a:r>
                      <a:r>
                        <a:rPr lang="ru-RU" sz="13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 </a:t>
                      </a:r>
                      <a:endParaRPr lang="ru-RU" sz="1300" b="1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  <a:p>
                      <a:pPr algn="ctr" fontAlgn="ctr"/>
                      <a:r>
                        <a:rPr lang="ru-RU" sz="13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от </a:t>
                      </a:r>
                      <a:r>
                        <a:rPr lang="ru-RU" sz="13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реализ</a:t>
                      </a:r>
                      <a:r>
                        <a:rPr lang="ru-RU" sz="13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. РИД</a:t>
                      </a:r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 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(тыс. руб.)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</a:txBody>
                  <a:tcPr marL="1992" marR="1992" marT="19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Онлайн курсы на внешних сервисах</a:t>
                      </a:r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 (ед.)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</a:txBody>
                  <a:tcPr marL="1992" marR="1992" marT="19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8157">
                <a:tc>
                  <a:txBody>
                    <a:bodyPr/>
                    <a:lstStyle/>
                    <a:p>
                      <a:pPr marL="71755" algn="l" fontAlgn="ctr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Факт за 2023 г.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13,3 / 0,88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0, 280 – Грант «</a:t>
                      </a:r>
                      <a:r>
                        <a:rPr lang="ru-RU" sz="13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Алгарыш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»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2 заявки (Образовательный </a:t>
                      </a:r>
                      <a:r>
                        <a:rPr lang="ru-RU" sz="13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интенсив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. Нулевой километр + Проект Курс 2.0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1,5 млн.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(Философия</a:t>
                      </a:r>
                      <a:r>
                        <a:rPr lang="ru-RU" sz="13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90204" pitchFamily="34" charset="0"/>
                        </a:rPr>
                        <a:t> согласия для 5-11 классов + Родительский университет для родителей 5-11 классов)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9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6" name="object 4"/>
          <p:cNvGrpSpPr/>
          <p:nvPr/>
        </p:nvGrpSpPr>
        <p:grpSpPr>
          <a:xfrm>
            <a:off x="-13093" y="459"/>
            <a:ext cx="1526504" cy="2642700"/>
            <a:chOff x="0" y="0"/>
            <a:chExt cx="2517140" cy="4358005"/>
          </a:xfrm>
        </p:grpSpPr>
        <p:sp>
          <p:nvSpPr>
            <p:cNvPr id="7" name="object 10"/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546735"/>
              <a:endParaRPr sz="1200">
                <a:solidFill>
                  <a:prstClr val="black"/>
                </a:solidFill>
              </a:endParaRPr>
            </a:p>
          </p:txBody>
        </p:sp>
        <p:pic>
          <p:nvPicPr>
            <p:cNvPr id="8" name="object 11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9" name="Прямоугольник 8"/>
          <p:cNvSpPr/>
          <p:nvPr/>
        </p:nvSpPr>
        <p:spPr>
          <a:xfrm>
            <a:off x="3532081" y="373675"/>
            <a:ext cx="5385645" cy="738633"/>
          </a:xfrm>
          <a:prstGeom prst="rect">
            <a:avLst/>
          </a:prstGeom>
        </p:spPr>
        <p:txBody>
          <a:bodyPr wrap="none" lIns="60930" tIns="30465" rIns="60930" bIns="30465">
            <a:spAutoFit/>
          </a:bodyPr>
          <a:lstStyle/>
          <a:p>
            <a:pPr algn="ctr" defTabSz="606425"/>
            <a:r>
              <a:rPr lang="ru-RU" sz="2000" b="1" dirty="0">
                <a:solidFill>
                  <a:srgbClr val="1F497D"/>
                </a:solidFill>
              </a:rPr>
              <a:t>Показатели деятельности кафедры педагогики</a:t>
            </a:r>
            <a:endParaRPr lang="ru-RU" sz="2000" b="1" dirty="0">
              <a:solidFill>
                <a:srgbClr val="1F497D"/>
              </a:solidFill>
            </a:endParaRPr>
          </a:p>
          <a:p>
            <a:pPr algn="ctr" defTabSz="606425"/>
            <a:endParaRPr lang="ru-RU" sz="2400" b="1" dirty="0">
              <a:solidFill>
                <a:srgbClr val="1F497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8996" y="3730438"/>
            <a:ext cx="11691816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solidFill>
                  <a:prstClr val="black"/>
                </a:solidFill>
              </a:rPr>
              <a:t>Прочие сильные стороны кафедры с указанием количественных показателей за 2023 год (социальная активность, профориентационная работа и т.п.):</a:t>
            </a:r>
            <a:endParaRPr lang="ru-RU" sz="1300" b="1" dirty="0">
              <a:solidFill>
                <a:prstClr val="black"/>
              </a:solidFill>
            </a:endParaRPr>
          </a:p>
          <a:p>
            <a:r>
              <a:rPr lang="ru-RU" sz="1300" dirty="0">
                <a:solidFill>
                  <a:prstClr val="black"/>
                </a:solidFill>
              </a:rPr>
              <a:t>1. Организации и проведение Международной олимпиады Ассоциации «Глобальные университеты» для абитуриентов магистратуры и аспирантуры Open </a:t>
            </a:r>
            <a:r>
              <a:rPr lang="ru-RU" sz="1300" dirty="0" err="1">
                <a:solidFill>
                  <a:prstClr val="black"/>
                </a:solidFill>
              </a:rPr>
              <a:t>Doors</a:t>
            </a:r>
            <a:r>
              <a:rPr lang="ru-RU" sz="1300" dirty="0">
                <a:solidFill>
                  <a:prstClr val="black"/>
                </a:solidFill>
              </a:rPr>
              <a:t> 2023</a:t>
            </a:r>
            <a:endParaRPr lang="ru-RU" sz="1300" dirty="0">
              <a:solidFill>
                <a:prstClr val="black"/>
              </a:solidFill>
            </a:endParaRPr>
          </a:p>
          <a:p>
            <a:r>
              <a:rPr lang="ru-RU" sz="1300" dirty="0">
                <a:solidFill>
                  <a:prstClr val="black"/>
                </a:solidFill>
              </a:rPr>
              <a:t>2. Методологические семинары для педагогов и специалистов </a:t>
            </a:r>
            <a:r>
              <a:rPr lang="ru-RU" sz="1300" dirty="0" err="1">
                <a:solidFill>
                  <a:prstClr val="black"/>
                </a:solidFill>
              </a:rPr>
              <a:t>Раифского</a:t>
            </a:r>
            <a:r>
              <a:rPr lang="ru-RU" sz="1300" dirty="0">
                <a:solidFill>
                  <a:prstClr val="black"/>
                </a:solidFill>
              </a:rPr>
              <a:t> учебно-воспитательного учреждения закрытого типа РТ</a:t>
            </a:r>
            <a:endParaRPr lang="ru-RU" sz="1300" dirty="0">
              <a:solidFill>
                <a:prstClr val="black"/>
              </a:solidFill>
            </a:endParaRPr>
          </a:p>
          <a:p>
            <a:r>
              <a:rPr lang="ru-RU" sz="1300" dirty="0">
                <a:solidFill>
                  <a:prstClr val="black"/>
                </a:solidFill>
              </a:rPr>
              <a:t>3. Разработка учебно-методического комплекса «Философия согласия» для 5-11 классов </a:t>
            </a:r>
            <a:r>
              <a:rPr lang="ru-RU" sz="1300" dirty="0" err="1">
                <a:solidFill>
                  <a:prstClr val="black"/>
                </a:solidFill>
              </a:rPr>
              <a:t>полилингвального</a:t>
            </a:r>
            <a:r>
              <a:rPr lang="ru-RU" sz="1300" dirty="0">
                <a:solidFill>
                  <a:prstClr val="black"/>
                </a:solidFill>
              </a:rPr>
              <a:t> комплекса «</a:t>
            </a:r>
            <a:r>
              <a:rPr lang="ru-RU" sz="1300" dirty="0" err="1">
                <a:solidFill>
                  <a:prstClr val="black"/>
                </a:solidFill>
              </a:rPr>
              <a:t>Адымнар</a:t>
            </a:r>
            <a:r>
              <a:rPr lang="ru-RU" sz="1300" dirty="0">
                <a:solidFill>
                  <a:prstClr val="black"/>
                </a:solidFill>
              </a:rPr>
              <a:t>» - по ХД с </a:t>
            </a:r>
            <a:r>
              <a:rPr lang="ru-RU" sz="1300" dirty="0" err="1">
                <a:solidFill>
                  <a:prstClr val="black"/>
                </a:solidFill>
              </a:rPr>
              <a:t>Мин.образования</a:t>
            </a:r>
            <a:r>
              <a:rPr lang="ru-RU" sz="1300" dirty="0">
                <a:solidFill>
                  <a:prstClr val="black"/>
                </a:solidFill>
              </a:rPr>
              <a:t> преподавателям кафедры выплачено более 1 млн руб.</a:t>
            </a:r>
            <a:endParaRPr lang="ru-RU" sz="1300" dirty="0">
              <a:solidFill>
                <a:prstClr val="black"/>
              </a:solidFill>
            </a:endParaRPr>
          </a:p>
          <a:p>
            <a:r>
              <a:rPr lang="ru-RU" sz="1300" dirty="0">
                <a:solidFill>
                  <a:prstClr val="black"/>
                </a:solidFill>
              </a:rPr>
              <a:t>4. Разработка учебно-методического комплекса «Родительский университет» для родителей 5-11 классов </a:t>
            </a:r>
            <a:r>
              <a:rPr lang="ru-RU" sz="1300" dirty="0" err="1">
                <a:solidFill>
                  <a:prstClr val="black"/>
                </a:solidFill>
              </a:rPr>
              <a:t>полилингвального</a:t>
            </a:r>
            <a:r>
              <a:rPr lang="ru-RU" sz="1300" dirty="0">
                <a:solidFill>
                  <a:prstClr val="black"/>
                </a:solidFill>
              </a:rPr>
              <a:t> комплекса «</a:t>
            </a:r>
            <a:r>
              <a:rPr lang="ru-RU" sz="1300" dirty="0" err="1">
                <a:solidFill>
                  <a:prstClr val="black"/>
                </a:solidFill>
              </a:rPr>
              <a:t>Адымнар</a:t>
            </a:r>
            <a:r>
              <a:rPr lang="ru-RU" sz="1300" dirty="0">
                <a:solidFill>
                  <a:prstClr val="black"/>
                </a:solidFill>
              </a:rPr>
              <a:t>» - по ХД с </a:t>
            </a:r>
            <a:r>
              <a:rPr lang="ru-RU" sz="1300" dirty="0" err="1">
                <a:solidFill>
                  <a:prstClr val="black"/>
                </a:solidFill>
              </a:rPr>
              <a:t>Мин.образования</a:t>
            </a:r>
            <a:r>
              <a:rPr lang="ru-RU" sz="1300" dirty="0">
                <a:solidFill>
                  <a:prstClr val="black"/>
                </a:solidFill>
              </a:rPr>
              <a:t> преподавателям кафедры выплачено около 500 </a:t>
            </a:r>
            <a:r>
              <a:rPr lang="ru-RU" sz="1300" dirty="0" err="1">
                <a:solidFill>
                  <a:prstClr val="black"/>
                </a:solidFill>
              </a:rPr>
              <a:t>тыс.руб</a:t>
            </a:r>
            <a:r>
              <a:rPr lang="ru-RU" sz="1300" dirty="0">
                <a:solidFill>
                  <a:prstClr val="black"/>
                </a:solidFill>
              </a:rPr>
              <a:t>.</a:t>
            </a:r>
            <a:endParaRPr lang="ru-RU" sz="1300" dirty="0">
              <a:solidFill>
                <a:prstClr val="black"/>
              </a:solidFill>
            </a:endParaRPr>
          </a:p>
          <a:p>
            <a:r>
              <a:rPr lang="ru-RU" sz="1300" dirty="0">
                <a:solidFill>
                  <a:prstClr val="black"/>
                </a:solidFill>
              </a:rPr>
              <a:t>5. Подготовка и проведение секции «Педагогика» Всероссийской (с международным участием) конференции учащихся им. Н.И. Лобачевского</a:t>
            </a:r>
            <a:endParaRPr lang="ru-RU" sz="1300" dirty="0">
              <a:solidFill>
                <a:prstClr val="black"/>
              </a:solidFill>
            </a:endParaRPr>
          </a:p>
          <a:p>
            <a:r>
              <a:rPr lang="ru-RU" sz="1300" dirty="0">
                <a:solidFill>
                  <a:prstClr val="black"/>
                </a:solidFill>
              </a:rPr>
              <a:t>6. Подготовка конференции в рамках </a:t>
            </a:r>
            <a:r>
              <a:rPr lang="en-US" sz="1300" dirty="0">
                <a:solidFill>
                  <a:prstClr val="black"/>
                </a:solidFill>
              </a:rPr>
              <a:t>IFTE-2023 </a:t>
            </a:r>
            <a:r>
              <a:rPr lang="ru-RU" sz="1300" dirty="0">
                <a:solidFill>
                  <a:prstClr val="black"/>
                </a:solidFill>
              </a:rPr>
              <a:t>на тему «Воспитание в современных социокультурных условиях: традиции, новые вызовы, ответственность» (рецензирование аннотаций, компоновка секций). Подготовка рукописи научных трудов </a:t>
            </a:r>
            <a:r>
              <a:rPr lang="en-US" sz="1300" dirty="0">
                <a:solidFill>
                  <a:prstClr val="black"/>
                </a:solidFill>
              </a:rPr>
              <a:t>IFTE-2023 (</a:t>
            </a:r>
            <a:r>
              <a:rPr lang="ru-RU" sz="1300" dirty="0">
                <a:solidFill>
                  <a:prstClr val="black"/>
                </a:solidFill>
              </a:rPr>
              <a:t>рецензирование статей, редактирование тома для печати)</a:t>
            </a:r>
            <a:endParaRPr lang="ru-RU" sz="13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4"/>
          <p:cNvGrpSpPr/>
          <p:nvPr/>
        </p:nvGrpSpPr>
        <p:grpSpPr>
          <a:xfrm>
            <a:off x="-13093" y="406"/>
            <a:ext cx="1526504" cy="2642699"/>
            <a:chOff x="0" y="0"/>
            <a:chExt cx="2517140" cy="4358005"/>
          </a:xfrm>
        </p:grpSpPr>
        <p:sp>
          <p:nvSpPr>
            <p:cNvPr id="8" name="object 10"/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553085"/>
              <a:endParaRPr sz="12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pic>
          <p:nvPicPr>
            <p:cNvPr id="9" name="object 11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2494657" y="844082"/>
            <a:ext cx="7202681" cy="430857"/>
          </a:xfrm>
          <a:prstGeom prst="rect">
            <a:avLst/>
          </a:prstGeom>
        </p:spPr>
        <p:txBody>
          <a:bodyPr wrap="none" lIns="60930" tIns="30465" rIns="60930" bIns="30465">
            <a:spAutoFit/>
          </a:bodyPr>
          <a:lstStyle/>
          <a:p>
            <a:pPr algn="ctr" defTabSz="606425"/>
            <a:r>
              <a:rPr lang="ru-RU" sz="2400" b="1" dirty="0">
                <a:solidFill>
                  <a:srgbClr val="1F497D"/>
                </a:solidFill>
                <a:latin typeface="Calibri" panose="020F0502020204030204"/>
              </a:rPr>
              <a:t>Ключевые показатели эффективности кафедры (</a:t>
            </a:r>
            <a:r>
              <a:rPr lang="en-US" sz="2400" b="1" dirty="0">
                <a:solidFill>
                  <a:srgbClr val="1F497D"/>
                </a:solidFill>
                <a:latin typeface="Calibri" panose="020F0502020204030204"/>
              </a:rPr>
              <a:t>KPI)</a:t>
            </a:r>
            <a:endParaRPr lang="en-US" sz="2400" b="1" dirty="0">
              <a:solidFill>
                <a:srgbClr val="1F497D"/>
              </a:solidFill>
              <a:latin typeface="Calibri" panose="020F0502020204030204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965998" y="1712139"/>
          <a:ext cx="10260000" cy="37800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860000"/>
                <a:gridCol w="1080000"/>
                <a:gridCol w="1080000"/>
                <a:gridCol w="1080000"/>
                <a:gridCol w="1080000"/>
                <a:gridCol w="1080000"/>
              </a:tblGrid>
              <a:tr h="540000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Кафедра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</a:tr>
              <a:tr h="540000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Численность ставок ППС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15,5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16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16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16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16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</a:tr>
              <a:tr h="540000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Количество публикаций в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Scopus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Wos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503050405090304"/>
                        </a:rPr>
                        <a:t>16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503050405090304"/>
                        </a:rPr>
                        <a:t>16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503050405090304"/>
                        </a:rPr>
                        <a:t>16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503050405090304"/>
                        </a:rPr>
                        <a:t>16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</a:tr>
              <a:tr h="540000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Общее количество разработанных ЭОР, учебно-методических пособий, монографий и т.д. (на 1 ППС)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1,2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1,5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1,5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1,5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</a:tr>
              <a:tr h="540000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Общее число участий с докладами в международных конференциях 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503050405090304"/>
                        </a:rPr>
                        <a:t>16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503050405090304"/>
                        </a:rPr>
                        <a:t>16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503050405090304"/>
                        </a:rPr>
                        <a:t>16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503050405090304"/>
                        </a:rPr>
                        <a:t>16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</a:tr>
              <a:tr h="540000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Средний показатель цитируемости за последние 5 лет (на 1 ППС)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20,7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35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</a:tr>
              <a:tr h="540000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Количество ППС до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effectLst/>
                        </a:rPr>
                        <a:t> 39 лет (в % от общего количества ППС кафедры)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40%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40%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40%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40%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40%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4"/>
          <p:cNvGrpSpPr/>
          <p:nvPr/>
        </p:nvGrpSpPr>
        <p:grpSpPr>
          <a:xfrm>
            <a:off x="-13093" y="459"/>
            <a:ext cx="1526504" cy="2642700"/>
            <a:chOff x="0" y="0"/>
            <a:chExt cx="2517140" cy="4358005"/>
          </a:xfrm>
        </p:grpSpPr>
        <p:sp>
          <p:nvSpPr>
            <p:cNvPr id="7" name="object 10"/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marL="0" marR="0" lvl="0" indent="0" algn="l" defTabSz="5467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" name="object 11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9" name="Прямоугольник 8"/>
          <p:cNvSpPr/>
          <p:nvPr/>
        </p:nvSpPr>
        <p:spPr>
          <a:xfrm>
            <a:off x="2671393" y="659470"/>
            <a:ext cx="6849207" cy="800189"/>
          </a:xfrm>
          <a:prstGeom prst="rect">
            <a:avLst/>
          </a:prstGeom>
        </p:spPr>
        <p:txBody>
          <a:bodyPr wrap="square" lIns="60930" tIns="30465" rIns="60930" bIns="30465">
            <a:spAutoFit/>
          </a:bodyPr>
          <a:lstStyle/>
          <a:p>
            <a:pPr marL="0" marR="0" lvl="0" indent="0" algn="ctr" defTabSz="6064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Кадровый потенциал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ea typeface="+mn-ea"/>
              <a:cs typeface="+mn-cs"/>
            </a:endParaRPr>
          </a:p>
          <a:p>
            <a:pPr algn="ctr" defTabSz="606425"/>
            <a:r>
              <a:rPr lang="ru-RU" sz="2400" b="1" dirty="0">
                <a:solidFill>
                  <a:srgbClr val="FF0000"/>
                </a:solidFill>
              </a:rPr>
              <a:t>Вклад в стратегию КФУ «Приоритет 2030»</a:t>
            </a:r>
            <a:r>
              <a:rPr lang="ru-RU" sz="2400" dirty="0"/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 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875996" y="1895330"/>
          <a:ext cx="10440000" cy="41400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40000"/>
                <a:gridCol w="1080000"/>
                <a:gridCol w="1080000"/>
                <a:gridCol w="1080000"/>
                <a:gridCol w="1080000"/>
                <a:gridCol w="1080000"/>
              </a:tblGrid>
              <a:tr h="54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Кафедра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</a:tr>
              <a:tr h="54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</a:rPr>
                        <a:t>Количество сотрудников ППС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</a:rPr>
                        <a:t>штатные / внештатные, чел.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15,5 / 1</a:t>
                      </a:r>
                      <a:endParaRPr lang="ru-RU" sz="1600" b="0" kern="1200" noProof="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16 / 1</a:t>
                      </a:r>
                      <a:endParaRPr lang="ru-RU" sz="1600" b="0" kern="1200" noProof="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16 / 1</a:t>
                      </a:r>
                      <a:endParaRPr lang="ru-RU" sz="1600" b="0" kern="1200" noProof="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16 / 1</a:t>
                      </a:r>
                      <a:endParaRPr lang="ru-RU" sz="1600" b="0" kern="1200" noProof="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16 / 1</a:t>
                      </a:r>
                      <a:endParaRPr lang="ru-RU" sz="1600" b="0" kern="1200" noProof="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54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</a:rPr>
                        <a:t>Количество  ППС, имеющего ученую степень кандидата или доктора наук – человек / %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15,5 / 100%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16 / 100%</a:t>
                      </a:r>
                      <a:endParaRPr lang="ru-RU" sz="1600" b="0" kern="1200" noProof="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16 / 100%</a:t>
                      </a:r>
                      <a:endParaRPr lang="ru-RU" sz="1600" b="0" kern="1200" noProof="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16 / 100%</a:t>
                      </a:r>
                      <a:endParaRPr lang="ru-RU" sz="1600" b="0" kern="1200" noProof="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16 /100%</a:t>
                      </a:r>
                      <a:endParaRPr lang="ru-RU" sz="1600" b="0" kern="1200" noProof="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54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Общая численность аспирантов (очной формы обучения)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54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Число планируемых защит кандидатских и докторских диссертаций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90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</a:rPr>
                        <a:t>Доля штатного ППС, прошедшего повышение квалификации, профессиональную переподготовку, стажировку от общей штатной численности ППС/%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15,5 / 100% 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16 / 100%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16 / 100%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16 / 100%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16 / 100%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54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</a:rPr>
                        <a:t>Количество сотрудников  ППС в возрасте до 39 лет, чел.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6,5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7,5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7,5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7,5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7,5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4"/>
          <p:cNvGrpSpPr/>
          <p:nvPr/>
        </p:nvGrpSpPr>
        <p:grpSpPr>
          <a:xfrm>
            <a:off x="-13093" y="459"/>
            <a:ext cx="1526504" cy="2642700"/>
            <a:chOff x="0" y="0"/>
            <a:chExt cx="2517140" cy="4358005"/>
          </a:xfrm>
        </p:grpSpPr>
        <p:sp>
          <p:nvSpPr>
            <p:cNvPr id="7" name="object 10"/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marL="0" marR="0" lvl="0" indent="0" algn="l" defTabSz="5467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" name="object 11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9" name="Прямоугольник 8"/>
          <p:cNvSpPr/>
          <p:nvPr/>
        </p:nvSpPr>
        <p:spPr>
          <a:xfrm>
            <a:off x="2585424" y="315593"/>
            <a:ext cx="6849207" cy="677078"/>
          </a:xfrm>
          <a:prstGeom prst="rect">
            <a:avLst/>
          </a:prstGeom>
        </p:spPr>
        <p:txBody>
          <a:bodyPr wrap="square" lIns="60930" tIns="30465" rIns="60930" bIns="30465">
            <a:spAutoFit/>
          </a:bodyPr>
          <a:lstStyle/>
          <a:p>
            <a:pPr marL="0" marR="0" lvl="0" indent="0" algn="ctr" defTabSz="6064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Образовательная деятельность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064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Вклад в стратегию КФУ «Приоритет 2030»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Таблица 13"/>
          <p:cNvGraphicFramePr>
            <a:graphicFrameLocks noGrp="1"/>
          </p:cNvGraphicFramePr>
          <p:nvPr/>
        </p:nvGraphicFramePr>
        <p:xfrm>
          <a:off x="976805" y="1059565"/>
          <a:ext cx="10440000" cy="5599440"/>
        </p:xfrm>
        <a:graphic>
          <a:graphicData uri="http://schemas.openxmlformats.org/drawingml/2006/table">
            <a:tbl>
              <a:tblPr firstRow="1" bandRow="1"/>
              <a:tblGrid>
                <a:gridCol w="674195"/>
                <a:gridCol w="6885805"/>
                <a:gridCol w="2880000"/>
              </a:tblGrid>
              <a:tr h="936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</a:rPr>
                        <a:t>1. 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ru-RU" sz="1500" dirty="0">
                          <a:latin typeface="+mn-lt"/>
                        </a:rPr>
                        <a:t>44.03.05 Педагогическое образование</a:t>
                      </a:r>
                      <a:endParaRPr lang="ru-RU" sz="1500" dirty="0">
                        <a:latin typeface="+mn-lt"/>
                      </a:endParaRPr>
                    </a:p>
                    <a:p>
                      <a:pPr algn="l"/>
                      <a:r>
                        <a:rPr lang="ru-RU" sz="1500" dirty="0">
                          <a:latin typeface="+mn-lt"/>
                        </a:rPr>
                        <a:t>(с двумя профилями подготовки)</a:t>
                      </a:r>
                      <a:endParaRPr lang="ru-RU" sz="1500" dirty="0">
                        <a:latin typeface="+mn-lt"/>
                      </a:endParaRPr>
                    </a:p>
                    <a:p>
                      <a:pPr algn="l"/>
                      <a:r>
                        <a:rPr lang="ru-RU" sz="1500" dirty="0">
                          <a:latin typeface="+mn-lt"/>
                        </a:rPr>
                        <a:t>Дополнительное образование и иностранный (английский) язык </a:t>
                      </a:r>
                      <a:endParaRPr lang="ru-RU" sz="15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ru-RU" sz="1500" dirty="0" err="1">
                          <a:latin typeface="+mn-lt"/>
                        </a:rPr>
                        <a:t>бакалавриат</a:t>
                      </a:r>
                      <a:endParaRPr lang="ru-RU" sz="1500" dirty="0">
                        <a:latin typeface="+mn-lt"/>
                      </a:endParaRPr>
                    </a:p>
                    <a:p>
                      <a:pPr algn="l"/>
                      <a:r>
                        <a:rPr lang="ru-RU" sz="1500" dirty="0">
                          <a:latin typeface="+mn-lt"/>
                        </a:rPr>
                        <a:t>очно – 5 лет</a:t>
                      </a:r>
                      <a:endParaRPr lang="ru-RU" sz="1500" dirty="0">
                        <a:latin typeface="+mn-lt"/>
                      </a:endParaRPr>
                    </a:p>
                    <a:p>
                      <a:pPr algn="l"/>
                      <a:r>
                        <a:rPr lang="ru-RU" sz="1500" dirty="0">
                          <a:latin typeface="+mn-lt"/>
                        </a:rPr>
                        <a:t>контингент –  88 студентов </a:t>
                      </a:r>
                      <a:endParaRPr lang="ru-RU" sz="15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2435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</a:rPr>
                        <a:t>2. 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latin typeface="+mn-lt"/>
                        </a:rPr>
                        <a:t>44.03.02 Психолого-педагогическое образование</a:t>
                      </a:r>
                      <a:endParaRPr lang="ru-RU" sz="1500" dirty="0">
                        <a:latin typeface="+mn-lt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latin typeface="+mn-lt"/>
                        </a:rPr>
                        <a:t>профиль Психология и педагогика организации работы с молодежью </a:t>
                      </a:r>
                      <a:endParaRPr lang="ru-RU" sz="15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бакалавриат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заочно – 5 лет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контингент –  105 студентов 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</a:rPr>
                        <a:t>3. 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latin typeface="+mn-lt"/>
                        </a:rPr>
                        <a:t>44.03.02 Психолого-педагогическое образование</a:t>
                      </a:r>
                      <a:endParaRPr lang="ru-RU" sz="1500" dirty="0">
                        <a:latin typeface="+mn-lt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latin typeface="+mn-lt"/>
                        </a:rPr>
                        <a:t>профиль 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Лечебная педагогика и психологическое консультирование </a:t>
                      </a:r>
                      <a:endParaRPr lang="ru-RU" sz="15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ru-RU" sz="1500" dirty="0" err="1">
                          <a:latin typeface="+mn-lt"/>
                        </a:rPr>
                        <a:t>баклавриат</a:t>
                      </a:r>
                      <a:r>
                        <a:rPr lang="ru-RU" sz="1500" dirty="0">
                          <a:latin typeface="+mn-lt"/>
                        </a:rPr>
                        <a:t> </a:t>
                      </a:r>
                      <a:endParaRPr lang="ru-RU" sz="1500" dirty="0">
                        <a:latin typeface="+mn-lt"/>
                      </a:endParaRPr>
                    </a:p>
                    <a:p>
                      <a:pPr algn="l"/>
                      <a:r>
                        <a:rPr lang="ru-RU" sz="1500" dirty="0">
                          <a:latin typeface="+mn-lt"/>
                        </a:rPr>
                        <a:t>заочно – 4,5 года </a:t>
                      </a:r>
                      <a:endParaRPr lang="ru-RU" sz="1500" dirty="0">
                        <a:latin typeface="+mn-lt"/>
                      </a:endParaRPr>
                    </a:p>
                    <a:p>
                      <a:pPr algn="l"/>
                      <a:r>
                        <a:rPr lang="ru-RU" sz="1500" dirty="0">
                          <a:latin typeface="+mn-lt"/>
                        </a:rPr>
                        <a:t>контингент –  33  студента  </a:t>
                      </a:r>
                      <a:endParaRPr lang="ru-RU" sz="15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44.04.02 Психолого-педагогическое образование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профиль Психология и социальная педагогика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магистратура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заочно – 2,5 года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контингент –   27 студентов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44.04.02 Психолого-педагогическое образование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Профиль Профилактика и коррекция социальных отклонений (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превентология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магистратура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очно – 2 года 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контингент –    23 студента  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44.05.01 Педагогика и психология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девиантного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поведения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Профиль Психолого-педагогическая профилактика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девиантного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поведения несовершеннолетних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Специалитет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Очно – 5 лет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Контингент  55 студентов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44.05.01 Педагогика и психология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девиантного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поведения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Профиль Психолого-педагогическая профилактика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девиантного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поведения несовершеннолетних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Специалитет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Заочно – 5,5 лет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Контингент  23 студента</a:t>
                      </a:r>
                      <a:endParaRPr lang="ru-RU" sz="15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4"/>
          <p:cNvGrpSpPr/>
          <p:nvPr/>
        </p:nvGrpSpPr>
        <p:grpSpPr>
          <a:xfrm>
            <a:off x="-13093" y="459"/>
            <a:ext cx="1526504" cy="2642700"/>
            <a:chOff x="0" y="0"/>
            <a:chExt cx="2517140" cy="4358005"/>
          </a:xfrm>
        </p:grpSpPr>
        <p:sp>
          <p:nvSpPr>
            <p:cNvPr id="7" name="object 10"/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marL="0" marR="0" lvl="0" indent="0" algn="l" defTabSz="5467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" name="object 11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9" name="Прямоугольник 8"/>
          <p:cNvSpPr/>
          <p:nvPr/>
        </p:nvSpPr>
        <p:spPr>
          <a:xfrm>
            <a:off x="2671392" y="589104"/>
            <a:ext cx="6849207" cy="800189"/>
          </a:xfrm>
          <a:prstGeom prst="rect">
            <a:avLst/>
          </a:prstGeom>
        </p:spPr>
        <p:txBody>
          <a:bodyPr wrap="square" lIns="60930" tIns="30465" rIns="60930" bIns="30465">
            <a:spAutoFit/>
          </a:bodyPr>
          <a:lstStyle/>
          <a:p>
            <a:pPr marL="0" marR="0" lvl="0" indent="0" algn="ctr" defTabSz="6064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Образовательная деятельность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064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Вклад в стратегию КФУ «Приоритет 2030»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505996" y="1584230"/>
          <a:ext cx="9180000" cy="487007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80000"/>
                <a:gridCol w="1260000"/>
                <a:gridCol w="1260000"/>
                <a:gridCol w="1260000"/>
                <a:gridCol w="1260000"/>
                <a:gridCol w="1260000"/>
              </a:tblGrid>
              <a:tr h="54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Показатели / индикаторы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>
                        <a:defRPr b="1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</a:tr>
              <a:tr h="72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Количество реализуемых ОПОП ВО специалитет / магистратура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 / 2</a:t>
                      </a:r>
                      <a:endParaRPr lang="ru-RU" sz="160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 / 2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 / 2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 / 2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 / 2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</a:tr>
              <a:tr h="72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Количество программ дополнительного образования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 </a:t>
                      </a:r>
                      <a:endParaRPr lang="ru-RU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 panose="020F0502020204030204"/>
                          <a:cs typeface="Times New Roman" panose="02020503050405090304"/>
                        </a:rPr>
                        <a:t>1</a:t>
                      </a:r>
                      <a:endParaRPr lang="ru-RU" sz="160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 panose="020F0502020204030204"/>
                          <a:cs typeface="Times New Roman" panose="02020503050405090304"/>
                        </a:rPr>
                        <a:t>1</a:t>
                      </a:r>
                      <a:endParaRPr lang="ru-RU" sz="160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 panose="020F0502020204030204"/>
                          <a:cs typeface="Times New Roman" panose="02020503050405090304"/>
                        </a:rPr>
                        <a:t>1</a:t>
                      </a:r>
                      <a:endParaRPr lang="ru-RU" sz="160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 panose="020F0502020204030204"/>
                          <a:cs typeface="Times New Roman" panose="02020503050405090304"/>
                        </a:rPr>
                        <a:t>1</a:t>
                      </a:r>
                      <a:endParaRPr lang="ru-RU" sz="160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</a:tr>
              <a:tr h="72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Численность лиц, обучающихся по программе специалитета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Очно -55 </a:t>
                      </a:r>
                      <a:r>
                        <a:rPr lang="ru-RU" sz="1600" dirty="0">
                          <a:effectLst/>
                          <a:latin typeface="+mn-lt"/>
                          <a:ea typeface="Calibri" panose="020F0502020204030204"/>
                          <a:cs typeface="Times New Roman" panose="02020503050405090304"/>
                        </a:rPr>
                        <a:t>Заочно- 23</a:t>
                      </a:r>
                      <a:endParaRPr lang="ru-RU" sz="160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Очно  60–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/>
                          <a:cs typeface="Times New Roman" panose="02020503050405090304"/>
                        </a:rPr>
                        <a:t>Заочно- 30 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Очно  60–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/>
                          <a:cs typeface="Times New Roman" panose="02020503050405090304"/>
                        </a:rPr>
                        <a:t>Заочно- 30 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Очно  60 –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/>
                          <a:cs typeface="Times New Roman" panose="02020503050405090304"/>
                        </a:rPr>
                        <a:t>Заочно- 30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Очно – </a:t>
                      </a:r>
                      <a:r>
                        <a:rPr kumimoji="0" lang="ru-RU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60 </a:t>
                      </a:r>
                      <a:r>
                        <a:rPr kumimoji="0" lang="ru-RU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/>
                          <a:cs typeface="Times New Roman" panose="02020503050405090304"/>
                        </a:rPr>
                        <a:t>Заочно-30 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</a:tr>
              <a:tr h="88703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Численность лиц, обучающихся по программам магистратуры</a:t>
                      </a:r>
                      <a:endParaRPr lang="ru-RU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Очно - 23–</a:t>
                      </a:r>
                      <a:r>
                        <a:rPr lang="ru-RU" sz="1600" dirty="0">
                          <a:effectLst/>
                        </a:rPr>
                        <a:t>Заочно </a:t>
                      </a:r>
                      <a:r>
                        <a:rPr lang="ru-RU" sz="1600">
                          <a:effectLst/>
                        </a:rPr>
                        <a:t>–  27</a:t>
                      </a:r>
                      <a:endParaRPr lang="ru-RU" sz="160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Очно –  30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Заочно –30  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Очно –  30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Заочно – 30  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Очно  30–Заочно – 30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Очно  30–Заочно – 30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</a:tr>
              <a:tr h="126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Доля выпускников, трудоустроившихся по специальности в течении трех лет после окончания ВУЗа / %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2021г. – 65 %</a:t>
                      </a:r>
                      <a:endParaRPr lang="ru-RU" sz="1600" dirty="0">
                        <a:effectLst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2022г. – 70 %</a:t>
                      </a:r>
                      <a:endParaRPr lang="ru-RU" sz="1600" dirty="0">
                        <a:effectLst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2023г. – 75 %</a:t>
                      </a:r>
                      <a:endParaRPr lang="ru-RU" sz="160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77 %</a:t>
                      </a:r>
                      <a:endParaRPr lang="ru-RU" sz="160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78 %</a:t>
                      </a:r>
                      <a:endParaRPr lang="ru-RU" sz="160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79 %</a:t>
                      </a:r>
                      <a:endParaRPr lang="ru-RU" sz="160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80 %                   </a:t>
                      </a:r>
                      <a:endParaRPr lang="ru-RU" sz="160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4"/>
          <p:cNvGrpSpPr/>
          <p:nvPr/>
        </p:nvGrpSpPr>
        <p:grpSpPr>
          <a:xfrm>
            <a:off x="-13093" y="459"/>
            <a:ext cx="1526504" cy="2642700"/>
            <a:chOff x="0" y="0"/>
            <a:chExt cx="2517140" cy="4358005"/>
          </a:xfrm>
        </p:grpSpPr>
        <p:sp>
          <p:nvSpPr>
            <p:cNvPr id="7" name="object 10"/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marL="0" marR="0" lvl="0" indent="0" algn="l" defTabSz="5467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" name="object 11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9" name="Прямоугольник 8"/>
          <p:cNvSpPr/>
          <p:nvPr/>
        </p:nvSpPr>
        <p:spPr>
          <a:xfrm>
            <a:off x="2671392" y="589104"/>
            <a:ext cx="6849207" cy="800189"/>
          </a:xfrm>
          <a:prstGeom prst="rect">
            <a:avLst/>
          </a:prstGeom>
        </p:spPr>
        <p:txBody>
          <a:bodyPr wrap="square" lIns="60930" tIns="30465" rIns="60930" bIns="30465">
            <a:spAutoFit/>
          </a:bodyPr>
          <a:lstStyle/>
          <a:p>
            <a:pPr marL="0" marR="0" lvl="0" indent="0" algn="ctr" defTabSz="6064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Научно-исследовательская деятельность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064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Вклад в стратегию КФУ «Приоритет 2030»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750159" y="1784838"/>
          <a:ext cx="10440000" cy="43200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960000"/>
                <a:gridCol w="1080000"/>
                <a:gridCol w="1080000"/>
                <a:gridCol w="1080000"/>
                <a:gridCol w="1080000"/>
                <a:gridCol w="1080000"/>
                <a:gridCol w="1080000"/>
              </a:tblGrid>
              <a:tr h="72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Показатели / индикаторы, 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2023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2024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2025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2026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2027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2028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</a:tr>
              <a:tr h="144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Количество статей, изданных в научной периодике, индексируемой в международных и российских научных журналах </a:t>
                      </a:r>
                      <a:r>
                        <a:rPr lang="en-US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Scopus</a:t>
                      </a: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US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Web of Science</a:t>
                      </a: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/ВАК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15/6/6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16/6/8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16/6/8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16/7/9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16/7/9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16/7/9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</a:tr>
              <a:tr h="72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Научная деятельность, участие в международных конференциях 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1295" algn="l"/>
                        </a:tabLst>
                      </a:pPr>
                      <a:r>
                        <a:rPr lang="ru-RU" sz="1600" b="0" dirty="0">
                          <a:effectLst/>
                        </a:rPr>
                        <a:t>10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/>
                          <a:cs typeface="Times New Roman" panose="02020503050405090304"/>
                        </a:rPr>
                        <a:t>11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11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12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12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12 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</a:tr>
              <a:tr h="72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Количество грантов, полученных сотрудниками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/>
                          <a:cs typeface="Times New Roman" panose="02020503050405090304"/>
                        </a:rPr>
                        <a:t>-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</a:tr>
              <a:tr h="72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НИРС, количество студентов, включенных в научную работу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30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35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3</a:t>
                      </a:r>
                      <a:r>
                        <a:rPr lang="en-US" sz="1600" b="0" dirty="0">
                          <a:effectLst/>
                          <a:latin typeface="+mn-lt"/>
                          <a:ea typeface="Calibri" panose="020F0502020204030204"/>
                          <a:cs typeface="Times New Roman" panose="02020503050405090304"/>
                        </a:rPr>
                        <a:t>5</a:t>
                      </a:r>
                      <a:endParaRPr lang="en-US" sz="1600" b="0" dirty="0">
                        <a:effectLst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35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40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40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4"/>
          <p:cNvGrpSpPr/>
          <p:nvPr/>
        </p:nvGrpSpPr>
        <p:grpSpPr>
          <a:xfrm>
            <a:off x="-13093" y="459"/>
            <a:ext cx="1526504" cy="2642700"/>
            <a:chOff x="0" y="0"/>
            <a:chExt cx="2517140" cy="4358005"/>
          </a:xfrm>
        </p:grpSpPr>
        <p:sp>
          <p:nvSpPr>
            <p:cNvPr id="7" name="object 10"/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marL="0" marR="0" lvl="0" indent="0" algn="l" defTabSz="5467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" name="object 11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9" name="Прямоугольник 8"/>
          <p:cNvSpPr/>
          <p:nvPr/>
        </p:nvSpPr>
        <p:spPr>
          <a:xfrm>
            <a:off x="3155703" y="659470"/>
            <a:ext cx="5880583" cy="800189"/>
          </a:xfrm>
          <a:prstGeom prst="rect">
            <a:avLst/>
          </a:prstGeom>
        </p:spPr>
        <p:txBody>
          <a:bodyPr wrap="square" lIns="60930" tIns="30465" rIns="60930" bIns="30465">
            <a:spAutoFit/>
          </a:bodyPr>
          <a:lstStyle/>
          <a:p>
            <a:pPr marL="0" marR="0" lvl="0" indent="0" algn="ctr" defTabSz="6064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Научно-исследовательская деятельность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064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Вклад в стратегию КФУ «Приоритет 2030»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7325" y="1920952"/>
            <a:ext cx="1035733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defRPr/>
            </a:pPr>
            <a:r>
              <a:rPr lang="ru-RU" sz="2000" dirty="0">
                <a:solidFill>
                  <a:prstClr val="black"/>
                </a:solidFill>
                <a:latin typeface="Calibri" panose="020F0502020204030204"/>
              </a:rPr>
              <a:t>Валеева Р.А., д-р. </a:t>
            </a:r>
            <a:r>
              <a:rPr lang="ru-RU" sz="2000" dirty="0" err="1">
                <a:solidFill>
                  <a:prstClr val="black"/>
                </a:solidFill>
                <a:latin typeface="Calibri" panose="020F0502020204030204"/>
              </a:rPr>
              <a:t>пед</a:t>
            </a:r>
            <a:r>
              <a:rPr lang="ru-RU" sz="2000" dirty="0">
                <a:solidFill>
                  <a:prstClr val="black"/>
                </a:solidFill>
                <a:latin typeface="Calibri" panose="020F0502020204030204"/>
              </a:rPr>
              <a:t>. наук, профессор</a:t>
            </a:r>
            <a:endParaRPr lang="ru-RU" sz="2000" dirty="0">
              <a:solidFill>
                <a:prstClr val="black"/>
              </a:solidFill>
              <a:latin typeface="Calibri" panose="020F0502020204030204"/>
            </a:endParaRPr>
          </a:p>
          <a:p>
            <a:pPr lvl="0" algn="just">
              <a:spcAft>
                <a:spcPts val="1600"/>
              </a:spcAft>
              <a:defRPr/>
            </a:pPr>
            <a:r>
              <a:rPr lang="ru-RU" sz="2000" dirty="0">
                <a:solidFill>
                  <a:prstClr val="black"/>
                </a:solidFill>
              </a:rPr>
              <a:t>Главный редактор журнала «Образование и саморазвитие», индексируемый в </a:t>
            </a:r>
            <a:r>
              <a:rPr lang="en-US" sz="2000" dirty="0">
                <a:solidFill>
                  <a:prstClr val="black"/>
                </a:solidFill>
              </a:rPr>
              <a:t>Scopus</a:t>
            </a:r>
            <a:endParaRPr lang="ru-RU" sz="2000" dirty="0">
              <a:solidFill>
                <a:prstClr val="black"/>
              </a:solidFill>
            </a:endParaRPr>
          </a:p>
          <a:p>
            <a:pPr lvl="0" algn="just">
              <a:spcAft>
                <a:spcPts val="1600"/>
              </a:spcAft>
              <a:defRPr/>
            </a:pPr>
            <a:r>
              <a:rPr lang="ru-RU" sz="2000" dirty="0">
                <a:solidFill>
                  <a:prstClr val="black"/>
                </a:solidFill>
              </a:rPr>
              <a:t>Председатель </a:t>
            </a:r>
            <a:r>
              <a:rPr lang="ru-RU" sz="2000" dirty="0" err="1">
                <a:solidFill>
                  <a:prstClr val="black"/>
                </a:solidFill>
              </a:rPr>
              <a:t>дисс</a:t>
            </a:r>
            <a:r>
              <a:rPr lang="ru-RU" sz="2000" dirty="0">
                <a:solidFill>
                  <a:prstClr val="black"/>
                </a:solidFill>
              </a:rPr>
              <a:t>. совета КФУ.058.1</a:t>
            </a:r>
            <a:endParaRPr lang="ru-RU" sz="2000" dirty="0">
              <a:solidFill>
                <a:prstClr val="black"/>
              </a:solidFill>
            </a:endParaRPr>
          </a:p>
          <a:p>
            <a:pPr lvl="0" algn="just">
              <a:spcAft>
                <a:spcPts val="1600"/>
              </a:spcAft>
              <a:defRPr/>
            </a:pPr>
            <a:r>
              <a:rPr lang="ru-RU" sz="2000" dirty="0">
                <a:solidFill>
                  <a:prstClr val="black"/>
                </a:solidFill>
              </a:rPr>
              <a:t> Президент Международного форума по педагогическому образованию IFTE</a:t>
            </a:r>
            <a:endParaRPr lang="ru-RU" sz="2000" dirty="0">
              <a:solidFill>
                <a:prstClr val="black"/>
              </a:solidFill>
            </a:endParaRPr>
          </a:p>
          <a:p>
            <a:pPr lvl="0" algn="just">
              <a:spcAft>
                <a:spcPts val="1600"/>
              </a:spcAft>
              <a:defRPr/>
            </a:pPr>
            <a:r>
              <a:rPr lang="ru-RU" sz="2000" dirty="0">
                <a:solidFill>
                  <a:prstClr val="black"/>
                </a:solidFill>
              </a:rPr>
              <a:t>Редактирование двух монографий в издательствах </a:t>
            </a:r>
            <a:r>
              <a:rPr lang="ru-RU" sz="2000" dirty="0" err="1">
                <a:solidFill>
                  <a:prstClr val="black"/>
                </a:solidFill>
              </a:rPr>
              <a:t>Routledge</a:t>
            </a:r>
            <a:r>
              <a:rPr lang="ru-RU" sz="2000" dirty="0">
                <a:solidFill>
                  <a:prstClr val="black"/>
                </a:solidFill>
              </a:rPr>
              <a:t> и </a:t>
            </a:r>
            <a:r>
              <a:rPr lang="ru-RU" sz="2000" dirty="0" err="1">
                <a:solidFill>
                  <a:prstClr val="black"/>
                </a:solidFill>
              </a:rPr>
              <a:t>Emerald</a:t>
            </a:r>
            <a:endParaRPr lang="ru-RU" sz="2000" dirty="0">
              <a:solidFill>
                <a:prstClr val="black"/>
              </a:solidFill>
            </a:endParaRPr>
          </a:p>
          <a:p>
            <a:pPr lvl="0" algn="just">
              <a:spcAft>
                <a:spcPts val="1600"/>
              </a:spcAft>
              <a:defRPr/>
            </a:pPr>
            <a:r>
              <a:rPr lang="ru-RU" sz="2000" dirty="0">
                <a:solidFill>
                  <a:prstClr val="black"/>
                </a:solidFill>
              </a:rPr>
              <a:t>Организация работы WERA-IRN по трансформации педагогического образования стран BRICS</a:t>
            </a:r>
            <a:endParaRPr lang="ru-RU" sz="2000" dirty="0">
              <a:solidFill>
                <a:prstClr val="black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4"/>
          <p:cNvGrpSpPr/>
          <p:nvPr/>
        </p:nvGrpSpPr>
        <p:grpSpPr>
          <a:xfrm>
            <a:off x="-13093" y="459"/>
            <a:ext cx="1526504" cy="2642700"/>
            <a:chOff x="0" y="0"/>
            <a:chExt cx="2517140" cy="4358005"/>
          </a:xfrm>
        </p:grpSpPr>
        <p:sp>
          <p:nvSpPr>
            <p:cNvPr id="7" name="object 10"/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marL="0" marR="0" lvl="0" indent="0" algn="l" defTabSz="5467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" name="object 11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9" name="Прямоугольник 8"/>
          <p:cNvSpPr/>
          <p:nvPr/>
        </p:nvSpPr>
        <p:spPr>
          <a:xfrm>
            <a:off x="2842104" y="589104"/>
            <a:ext cx="6507780" cy="800189"/>
          </a:xfrm>
          <a:prstGeom prst="rect">
            <a:avLst/>
          </a:prstGeom>
        </p:spPr>
        <p:txBody>
          <a:bodyPr wrap="square" lIns="60930" tIns="30465" rIns="60930" bIns="30465">
            <a:spAutoFit/>
          </a:bodyPr>
          <a:lstStyle/>
          <a:p>
            <a:pPr marL="0" marR="0" lvl="0" indent="0" algn="ctr" defTabSz="6064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Планируемые результаты программы развития кафедры в сфере «ОБРАЗОВАНИЕ»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9920" y="1860267"/>
            <a:ext cx="1049214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rtl="0" eaLnBrk="1" fontAlgn="t" latinLnBrk="0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0" i="0" u="none" strike="noStrike" kern="1200" dirty="0">
                <a:solidFill>
                  <a:srgbClr val="222A35"/>
                </a:solidFill>
                <a:effectLst/>
              </a:rPr>
              <a:t>Увеличение доли студентов получивших бесплатную дополнительную квалификацию</a:t>
            </a:r>
            <a:r>
              <a:rPr lang="ru-RU" sz="2000" dirty="0"/>
              <a:t> </a:t>
            </a:r>
            <a:r>
              <a:rPr lang="ru-RU" sz="2000" b="0" i="0" u="none" strike="noStrike" kern="1200" dirty="0">
                <a:solidFill>
                  <a:srgbClr val="222A35"/>
                </a:solidFill>
                <a:effectLst/>
              </a:rPr>
              <a:t>и цифровые компетенций.</a:t>
            </a:r>
            <a:endParaRPr lang="ru-RU" sz="2000" b="0" i="0" u="none" strike="noStrike" dirty="0">
              <a:effectLst/>
            </a:endParaRPr>
          </a:p>
          <a:p>
            <a:pPr marL="457200" marR="0" indent="-457200" algn="just" rtl="0" eaLnBrk="1" fontAlgn="auto" latinLnBrk="0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0" i="0" u="none" strike="noStrike" kern="1200" dirty="0">
                <a:solidFill>
                  <a:srgbClr val="222A35"/>
                </a:solidFill>
                <a:effectLst/>
              </a:rPr>
              <a:t>Увеличение количества обучающихся, принятых на обучение, прибывших из других субъектов РФ</a:t>
            </a:r>
            <a:endParaRPr lang="ru-RU" sz="2000" b="0" i="0" u="none" strike="noStrike" dirty="0">
              <a:effectLst/>
            </a:endParaRPr>
          </a:p>
          <a:p>
            <a:pPr marL="457200" indent="-457200" algn="just" rtl="0" eaLnBrk="1" fontAlgn="ctr" latinLnBrk="0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0" i="0" u="none" strike="noStrike" kern="1200" dirty="0">
                <a:solidFill>
                  <a:srgbClr val="222A35"/>
                </a:solidFill>
                <a:effectLst/>
              </a:rPr>
              <a:t>Увеличение доли обучающихся по договорам о целевом обучении.</a:t>
            </a:r>
            <a:endParaRPr lang="ru-RU" sz="2000" b="0" i="0" u="none" strike="noStrike" dirty="0">
              <a:effectLst/>
            </a:endParaRPr>
          </a:p>
          <a:p>
            <a:pPr marL="457200" indent="-457200" algn="just" rtl="0" eaLnBrk="1" fontAlgn="ctr" latinLnBrk="0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0" i="0" u="none" strike="noStrike" kern="1200" dirty="0">
                <a:solidFill>
                  <a:srgbClr val="222A35"/>
                </a:solidFill>
                <a:effectLst/>
              </a:rPr>
              <a:t>Увеличение доли цифровых образовательных ресурсов, используемых в учебном процессе, в общей численности цифровых образовательных ресурсов</a:t>
            </a:r>
            <a:endParaRPr lang="ru-RU" sz="2000" b="0" i="0" u="none" strike="noStrike" dirty="0">
              <a:effectLst/>
            </a:endParaRPr>
          </a:p>
          <a:p>
            <a:pPr marL="457200" indent="-457200" algn="just" rtl="0" eaLnBrk="1" fontAlgn="t" latinLnBrk="0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0" i="0" u="none" strike="noStrike" kern="1200" dirty="0">
                <a:solidFill>
                  <a:srgbClr val="222A35"/>
                </a:solidFill>
                <a:effectLst/>
              </a:rPr>
              <a:t>Реализация программ дополнительного профессионального образования.</a:t>
            </a:r>
            <a:endParaRPr lang="ru-RU" sz="2000" b="0" i="0" u="none" strike="noStrike" dirty="0">
              <a:effectLst/>
            </a:endParaRPr>
          </a:p>
          <a:p>
            <a:pPr marL="457200" indent="-457200" algn="just" rtl="0" eaLnBrk="1" fontAlgn="t" latinLnBrk="0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0" i="0" u="none" strike="noStrike" kern="1200" dirty="0">
                <a:solidFill>
                  <a:srgbClr val="222A35"/>
                </a:solidFill>
                <a:effectLst/>
              </a:rPr>
              <a:t>Увеличение численности лиц, прошедших обучение по программам повышения квалификации и (или) программам проф. переподготовки, в т.ч. посредством  онлайн курсов.</a:t>
            </a:r>
            <a:endParaRPr lang="ru-RU" sz="2000" b="0" i="0" u="none" strike="noStrike" dirty="0">
              <a:effectLst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4"/>
          <p:cNvGrpSpPr/>
          <p:nvPr/>
        </p:nvGrpSpPr>
        <p:grpSpPr>
          <a:xfrm>
            <a:off x="-13093" y="459"/>
            <a:ext cx="1526504" cy="2642700"/>
            <a:chOff x="0" y="0"/>
            <a:chExt cx="2517140" cy="4358005"/>
          </a:xfrm>
        </p:grpSpPr>
        <p:sp>
          <p:nvSpPr>
            <p:cNvPr id="7" name="object 10"/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marL="0" marR="0" lvl="0" indent="0" algn="l" defTabSz="5467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" name="object 11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9" name="Прямоугольник 8"/>
          <p:cNvSpPr/>
          <p:nvPr/>
        </p:nvSpPr>
        <p:spPr>
          <a:xfrm>
            <a:off x="2842104" y="699292"/>
            <a:ext cx="6507780" cy="800189"/>
          </a:xfrm>
          <a:prstGeom prst="rect">
            <a:avLst/>
          </a:prstGeom>
        </p:spPr>
        <p:txBody>
          <a:bodyPr wrap="square" lIns="60930" tIns="30465" rIns="60930" bIns="30465">
            <a:spAutoFit/>
          </a:bodyPr>
          <a:lstStyle/>
          <a:p>
            <a:pPr marL="0" marR="0" lvl="0" indent="0" algn="ctr" defTabSz="6064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Планируемые результаты программы развития кафедры в сфере «Наука»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9920" y="1939398"/>
            <a:ext cx="10492148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rtl="0" eaLnBrk="1" fontAlgn="t" latinLnBrk="0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400" b="0" i="0" u="none" strike="noStrike" kern="1200" dirty="0">
                <a:solidFill>
                  <a:srgbClr val="222A35"/>
                </a:solidFill>
                <a:effectLst/>
              </a:rPr>
              <a:t>Публикационная активность в «ядре» Российского индекса научного цитирования (РИНЦ).</a:t>
            </a:r>
            <a:endParaRPr lang="ru-RU" sz="2400" b="0" i="0" u="none" strike="noStrike" dirty="0">
              <a:effectLst/>
            </a:endParaRPr>
          </a:p>
          <a:p>
            <a:pPr marL="457200" indent="-457200" algn="just" rtl="0" eaLnBrk="1" fontAlgn="t" latinLnBrk="0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400" b="0" i="0" u="none" strike="noStrike" kern="1200" dirty="0">
                <a:solidFill>
                  <a:srgbClr val="222A35"/>
                </a:solidFill>
                <a:effectLst/>
              </a:rPr>
              <a:t>Публикации в 1-2 квартиле «ядра» Российского индекса научного цитирования (РИНЦ)  в расчете на 1 научно-педагогического работника</a:t>
            </a:r>
            <a:endParaRPr lang="ru-RU" sz="2400" b="0" i="0" u="none" strike="noStrike" dirty="0">
              <a:effectLst/>
            </a:endParaRPr>
          </a:p>
          <a:p>
            <a:pPr marL="457200" indent="-457200" algn="just" rtl="0" eaLnBrk="1" fontAlgn="t" latinLnBrk="0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400" b="0" i="0" u="none" strike="noStrike" kern="1200" dirty="0">
                <a:solidFill>
                  <a:srgbClr val="222A35"/>
                </a:solidFill>
                <a:effectLst/>
              </a:rPr>
              <a:t>Увеличение объема средств от выполнения научно-исследовательских работ по тематике кафедры.</a:t>
            </a:r>
            <a:endParaRPr lang="ru-RU" sz="2400" b="0" i="0" u="none" strike="noStrike" dirty="0">
              <a:effectLst/>
            </a:endParaRPr>
          </a:p>
          <a:p>
            <a:pPr marL="457200" indent="-457200" algn="just" rtl="0" eaLnBrk="1" fontAlgn="t" latinLnBrk="0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400" b="0" i="0" u="none" strike="noStrike" kern="1200" dirty="0">
                <a:solidFill>
                  <a:srgbClr val="222A35"/>
                </a:solidFill>
                <a:effectLst/>
              </a:rPr>
              <a:t>Привлечение средств за выполнение научно-исследовательских работ услуг по договорам с реальным сектором экономики и за счет бюджета субъекта Российской Федерации и местных бюджетов.</a:t>
            </a:r>
            <a:endParaRPr lang="ru-RU" sz="2400" b="0" i="0" u="none" strike="noStrike" dirty="0">
              <a:effectLst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4"/>
          <p:cNvGrpSpPr/>
          <p:nvPr/>
        </p:nvGrpSpPr>
        <p:grpSpPr>
          <a:xfrm>
            <a:off x="-13093" y="459"/>
            <a:ext cx="1526504" cy="2642700"/>
            <a:chOff x="0" y="0"/>
            <a:chExt cx="2517140" cy="4358005"/>
          </a:xfrm>
        </p:grpSpPr>
        <p:sp>
          <p:nvSpPr>
            <p:cNvPr id="7" name="object 10"/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marL="0" marR="0" lvl="0" indent="0" algn="l" defTabSz="5467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" name="object 11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9" name="Прямоугольник 8"/>
          <p:cNvSpPr/>
          <p:nvPr/>
        </p:nvSpPr>
        <p:spPr>
          <a:xfrm>
            <a:off x="2842104" y="589104"/>
            <a:ext cx="6507780" cy="1169521"/>
          </a:xfrm>
          <a:prstGeom prst="rect">
            <a:avLst/>
          </a:prstGeom>
        </p:spPr>
        <p:txBody>
          <a:bodyPr wrap="square" lIns="60930" tIns="30465" rIns="60930" bIns="30465">
            <a:spAutoFit/>
          </a:bodyPr>
          <a:lstStyle/>
          <a:p>
            <a:pPr marL="0" marR="0" lvl="0" indent="0" algn="ctr" defTabSz="6064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Планируемые результаты программы развития кафедры в сфере «Кадры»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064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«Интернационализация»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9920" y="2255921"/>
            <a:ext cx="10492148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rtl="0" eaLnBrk="1" fontAlgn="t" latinLnBrk="0" hangingPunct="1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ru-RU" sz="2400" b="0" i="0" u="none" strike="noStrike" kern="1200" dirty="0">
                <a:solidFill>
                  <a:srgbClr val="000000"/>
                </a:solidFill>
                <a:effectLst/>
              </a:rPr>
              <a:t>Увеличение доли педагогических работников до 39 лет в общей численности профессорско-преподавательского состава. </a:t>
            </a:r>
            <a:endParaRPr lang="ru-RU" sz="2400" b="0" i="0" u="none" strike="noStrike" dirty="0">
              <a:effectLst/>
            </a:endParaRPr>
          </a:p>
          <a:p>
            <a:pPr marL="457200" marR="0" indent="-457200" algn="just" rtl="0" eaLnBrk="1" fontAlgn="auto" latinLnBrk="0" hangingPunct="1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ru-RU" sz="2400" b="0" i="0" u="none" strike="noStrike" kern="1200" dirty="0">
                <a:solidFill>
                  <a:srgbClr val="000000"/>
                </a:solidFill>
                <a:effectLst/>
              </a:rPr>
              <a:t>Увеличение доли иностранцев и лиц без гражданства, обучающихся по основным образовательным реализуемых кафедрой.</a:t>
            </a:r>
            <a:endParaRPr lang="ru-RU" sz="2400" b="0" i="0" u="none" strike="noStrike" dirty="0">
              <a:effectLst/>
            </a:endParaRPr>
          </a:p>
          <a:p>
            <a:pPr marL="457200" indent="-457200" algn="just" rtl="0" eaLnBrk="1" fontAlgn="ctr" latinLnBrk="0" hangingPunct="1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ru-RU" sz="2400" b="0" i="0" u="none" strike="noStrike" kern="1200" dirty="0">
                <a:solidFill>
                  <a:srgbClr val="000000"/>
                </a:solidFill>
                <a:effectLst/>
              </a:rPr>
              <a:t>Увеличение доли публикаций, индексируемых в «ядре» Российского индекса научного цитирования, в соавторстве с зарубежными учеными </a:t>
            </a:r>
            <a:endParaRPr lang="ru-RU" sz="2400" b="0" i="0" u="none" strike="noStrike" dirty="0">
              <a:effectLst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>
            <a:fillRect/>
          </a:stretch>
        </p:blipFill>
        <p:spPr bwMode="auto">
          <a:xfrm>
            <a:off x="0" y="2381"/>
            <a:ext cx="12192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03" y="548680"/>
            <a:ext cx="1536171" cy="149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255574" y="3056899"/>
            <a:ext cx="7692792" cy="74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4" tIns="60930" rIns="121894" bIns="6093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Tx/>
              <a:buNone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rial" panose="020B0604020202090204"/>
                <a:cs typeface="Arial" panose="020B0604020202090204"/>
                <a:sym typeface="Arial" panose="020B0604020202090204"/>
              </a:rPr>
              <a:t>Спасибо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rial" panose="020B0604020202090204"/>
                <a:cs typeface="Arial" panose="020B0604020202090204"/>
                <a:sym typeface="Arial" panose="020B0604020202090204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rial" panose="020B0604020202090204"/>
                <a:cs typeface="Arial" panose="020B0604020202090204"/>
                <a:sym typeface="Arial" panose="020B0604020202090204"/>
              </a:rPr>
              <a:t>за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rial" panose="020B0604020202090204"/>
                <a:cs typeface="Arial" panose="020B0604020202090204"/>
                <a:sym typeface="Arial" panose="020B0604020202090204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rial" panose="020B0604020202090204"/>
                <a:cs typeface="Arial" panose="020B0604020202090204"/>
                <a:sym typeface="Arial" panose="020B0604020202090204"/>
              </a:rPr>
              <a:t>внимание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rial" panose="020B0604020202090204"/>
                <a:cs typeface="Arial" panose="020B0604020202090204"/>
                <a:sym typeface="Arial" panose="020B0604020202090204"/>
              </a:rPr>
              <a:t>!</a:t>
            </a:r>
            <a:endParaRPr kumimoji="0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8664</Words>
  <Application>WPS 表格</Application>
  <PresentationFormat>Широкоэкранный</PresentationFormat>
  <Paragraphs>493</Paragraphs>
  <Slides>13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13</vt:i4>
      </vt:variant>
    </vt:vector>
  </HeadingPairs>
  <TitlesOfParts>
    <vt:vector size="33" baseType="lpstr">
      <vt:lpstr>Arial</vt:lpstr>
      <vt:lpstr>宋体</vt:lpstr>
      <vt:lpstr>Wingdings</vt:lpstr>
      <vt:lpstr>Calibri Light</vt:lpstr>
      <vt:lpstr>Helvetica Neue</vt:lpstr>
      <vt:lpstr>Calibri</vt:lpstr>
      <vt:lpstr>Times New Roman</vt:lpstr>
      <vt:lpstr>Arial</vt:lpstr>
      <vt:lpstr>微软雅黑</vt:lpstr>
      <vt:lpstr>汉仪旗黑</vt:lpstr>
      <vt:lpstr>宋体</vt:lpstr>
      <vt:lpstr>Arial Unicode MS</vt:lpstr>
      <vt:lpstr>等线</vt:lpstr>
      <vt:lpstr>汉仪中等线KW</vt:lpstr>
      <vt:lpstr>汉仪书宋二KW</vt:lpstr>
      <vt:lpstr>Тема Office</vt:lpstr>
      <vt:lpstr>16_Office Theme</vt:lpstr>
      <vt:lpstr>2_Тема Office</vt:lpstr>
      <vt:lpstr>1_Тема Office</vt:lpstr>
      <vt:lpstr>3_Тема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ХРН</dc:creator>
  <cp:lastModifiedBy>王玥Лилия</cp:lastModifiedBy>
  <cp:revision>85</cp:revision>
  <cp:lastPrinted>2024-06-16T12:56:05Z</cp:lastPrinted>
  <dcterms:created xsi:type="dcterms:W3CDTF">2024-06-16T12:56:05Z</dcterms:created>
  <dcterms:modified xsi:type="dcterms:W3CDTF">2024-06-16T12:56:05Z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F643D3AA40D70B43E5E06E664DA047FC_43</vt:lpwstr>
  </property>
  <property fmtid="{D5CDD505-2E9C-101B-9397-08002B2CF9AE}" pid="3" name="KSOProductBuildVer">
    <vt:lpwstr>2052-6.7.1.8828</vt:lpwstr>
  </property>
</Properties>
</file>