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826" r:id="rId2"/>
    <p:sldId id="876" r:id="rId3"/>
    <p:sldId id="875" r:id="rId4"/>
    <p:sldId id="871" r:id="rId5"/>
    <p:sldId id="867" r:id="rId6"/>
    <p:sldId id="866" r:id="rId7"/>
    <p:sldId id="865" r:id="rId8"/>
    <p:sldId id="877" r:id="rId9"/>
    <p:sldId id="862" r:id="rId10"/>
    <p:sldId id="842" r:id="rId11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265" userDrawn="1">
          <p15:clr>
            <a:srgbClr val="F26B43"/>
          </p15:clr>
        </p15:guide>
        <p15:guide id="3" pos="937" userDrawn="1">
          <p15:clr>
            <a:srgbClr val="F26B43"/>
          </p15:clr>
        </p15:guide>
        <p15:guide id="4" orient="horz" pos="384" userDrawn="1">
          <p15:clr>
            <a:srgbClr val="F26B43"/>
          </p15:clr>
        </p15:guide>
        <p15:guide id="5" orient="horz" pos="2880" userDrawn="1">
          <p15:clr>
            <a:srgbClr val="F26B43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4" userDrawn="1">
          <p15:clr>
            <a:srgbClr val="A4A3A4"/>
          </p15:clr>
        </p15:guide>
        <p15:guide id="2" pos="2148" userDrawn="1">
          <p15:clr>
            <a:srgbClr val="A4A3A4"/>
          </p15:clr>
        </p15:guide>
        <p15:guide id="3" orient="horz" pos="3132" userDrawn="1">
          <p15:clr>
            <a:srgbClr val="A4A3A4"/>
          </p15:clr>
        </p15:guide>
        <p15:guide id="4" pos="2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29"/>
    <a:srgbClr val="304073"/>
    <a:srgbClr val="0055AB"/>
    <a:srgbClr val="0070C0"/>
    <a:srgbClr val="A0D1FF"/>
    <a:srgbClr val="0099D6"/>
    <a:srgbClr val="F7F8FC"/>
    <a:srgbClr val="FF8935"/>
    <a:srgbClr val="FEEBD4"/>
    <a:srgbClr val="FFB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9" autoAdjust="0"/>
    <p:restoredTop sz="86176" autoAdjust="0"/>
  </p:normalViewPr>
  <p:slideViewPr>
    <p:cSldViewPr>
      <p:cViewPr varScale="1">
        <p:scale>
          <a:sx n="72" d="100"/>
          <a:sy n="72" d="100"/>
        </p:scale>
        <p:origin x="1090" y="53"/>
      </p:cViewPr>
      <p:guideLst>
        <p:guide pos="7265"/>
        <p:guide pos="937"/>
        <p:guide orient="horz" pos="384"/>
        <p:guide orient="horz" pos="2880"/>
      </p:guideLst>
    </p:cSldViewPr>
  </p:slideViewPr>
  <p:outlineViewPr>
    <p:cViewPr>
      <p:scale>
        <a:sx n="33" d="100"/>
        <a:sy n="33" d="100"/>
      </p:scale>
      <p:origin x="0" y="6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2" d="100"/>
        <a:sy n="72" d="100"/>
      </p:scale>
      <p:origin x="0" y="2248"/>
    </p:cViewPr>
  </p:sorterViewPr>
  <p:notesViewPr>
    <p:cSldViewPr>
      <p:cViewPr varScale="1">
        <p:scale>
          <a:sx n="67" d="100"/>
          <a:sy n="67" d="100"/>
        </p:scale>
        <p:origin x="-3168" y="-77"/>
      </p:cViewPr>
      <p:guideLst>
        <p:guide orient="horz" pos="2884"/>
        <p:guide pos="2148"/>
        <p:guide orient="horz" pos="3132"/>
        <p:guide pos="213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irpmihajlova\Documents\!&#1044;&#1080;&#1089;&#1082;%20D\&#1048;&#1056;&#1048;&#1053;&#1040;\&#1055;&#1088;&#1077;&#1079;&#1077;&#1085;&#1090;&#1072;&#1094;&#1080;&#1080;\&#1054;&#1090;&#1095;&#1077;&#1090;%20&#1076;&#1080;&#1088;&#1077;&#1082;&#1090;&#1086;&#1088;&#1072;\&#1071;&#1085;&#1074;&#1072;&#1088;&#1100;%202023\&#1076;&#1083;&#1103;%20&#1086;&#1090;&#1095;&#1077;&#1090;&#1072;\&#1054;&#1090;&#1095;&#1080;&#1089;&#1083;&#1077;&#1085;&#1080;&#1077;%2001.01.2022-31.08.2022_&#1089;%20&#1087;&#1088;&#1080;&#1095;&#1080;&#1085;&#1086;&#1081;%20&#1086;&#1090;&#1095;&#1080;&#1089;&#1083;&#1077;&#1085;&#1080;&#1103;_&#1048;&#1058;&#1054;&#1043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761813552990697E-2"/>
          <c:y val="7.9200483137050706E-2"/>
          <c:w val="0.391318039366299"/>
          <c:h val="0.78314655168162595"/>
        </c:manualLayout>
      </c:layout>
      <c:doughnutChart>
        <c:varyColors val="1"/>
        <c:ser>
          <c:idx val="0"/>
          <c:order val="0"/>
          <c:spPr>
            <a:solidFill>
              <a:schemeClr val="accent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B97-4C42-A2D1-B818516CD109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166-4B7E-87DA-0120AB4AAA52}"/>
              </c:ext>
            </c:extLst>
          </c:dPt>
          <c:dPt>
            <c:idx val="2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97-4C42-A2D1-B818516CD109}"/>
              </c:ext>
            </c:extLst>
          </c:dPt>
          <c:cat>
            <c:strRef>
              <c:f>Лист1!$B$2:$B$4</c:f>
              <c:strCache>
                <c:ptCount val="3"/>
                <c:pt idx="0">
                  <c:v>Общее образование</c:v>
                </c:pt>
                <c:pt idx="1">
                  <c:v>Среднее профессиональное образование</c:v>
                </c:pt>
                <c:pt idx="2">
                  <c:v>Высшее образование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567</c:v>
                </c:pt>
                <c:pt idx="1">
                  <c:v>278</c:v>
                </c:pt>
                <c:pt idx="2">
                  <c:v>4292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66-4B7E-87DA-0120AB4AA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56746934041499"/>
          <c:y val="0.21378110818985199"/>
          <c:w val="0.65988510020782398"/>
          <c:h val="0.77865807978295898"/>
        </c:manualLayout>
      </c:layout>
      <c:doughnut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  <a:effectLst/>
          </c:spPr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B2-4FD5-AC64-13BC0AA162B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800D-423C-8C98-2F1BB316D5EB}"/>
              </c:ext>
            </c:extLst>
          </c:dPt>
          <c:cat>
            <c:strRef>
              <c:f>Лист1!$A$2:$A$3</c:f>
              <c:strCache>
                <c:ptCount val="2"/>
                <c:pt idx="0">
                  <c:v>1
</c:v>
                </c:pt>
                <c:pt idx="1">
                  <c:v>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228</c:v>
                </c:pt>
                <c:pt idx="1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B2-4FD5-AC64-13BC0AA16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2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0.15072</cdr:x>
      <cdr:y>0.37646</cdr:y>
    </cdr:from>
    <cdr:to>
      <cdr:x>0.31729</cdr:x>
      <cdr:y>0.55531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845433" y="971742"/>
          <a:ext cx="934345" cy="461664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algn="ctr">
            <a:defRPr/>
          </a:pPr>
          <a:r>
            <a:rPr lang="ru-RU" sz="2400" dirty="0" smtClean="0">
              <a:solidFill>
                <a:srgbClr val="4F81BD">
                  <a:lumMod val="50000"/>
                </a:srgbClr>
              </a:solidFill>
              <a:latin typeface="Arial" charset="0"/>
              <a:ea typeface="Arial" charset="0"/>
              <a:cs typeface="Arial" charset="0"/>
            </a:rPr>
            <a:t>255</a:t>
          </a:r>
          <a:endParaRPr lang="ru-RU" sz="2400" dirty="0">
            <a:solidFill>
              <a:srgbClr val="4F81BD">
                <a:lumMod val="50000"/>
              </a:srgbClr>
            </a:solidFill>
            <a:latin typeface="Arial" charset="0"/>
            <a:ea typeface="Arial" charset="0"/>
            <a:cs typeface="Arial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8E1EC-263C-43FD-8C14-323091A951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290CB-0B65-4633-A0E1-A51B7E42ED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825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642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90CB-0B65-4633-A0E1-A51B7E42EDE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562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4926" indent="-282664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0656" indent="-226131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2918" indent="-226131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35180" indent="-226131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87442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39705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391967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44229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2955" fontAlgn="base">
              <a:spcBef>
                <a:spcPct val="0"/>
              </a:spcBef>
              <a:spcAft>
                <a:spcPct val="0"/>
              </a:spcAft>
              <a:defRPr/>
            </a:pPr>
            <a:fld id="{D62E2165-68FA-4C0B-8EC8-D69976DEF9EF}" type="slidenum">
              <a:rPr lang="ru-RU" smtClean="0">
                <a:solidFill>
                  <a:srgbClr val="000000"/>
                </a:solidFill>
              </a:rPr>
              <a:pPr defTabSz="902955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522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547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4926" indent="-282664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0656" indent="-226131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2918" indent="-226131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35180" indent="-226131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87442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39705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391967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44229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2955" fontAlgn="base">
              <a:spcBef>
                <a:spcPct val="0"/>
              </a:spcBef>
              <a:spcAft>
                <a:spcPct val="0"/>
              </a:spcAft>
              <a:defRPr/>
            </a:pPr>
            <a:fld id="{D62E2165-68FA-4C0B-8EC8-D69976DEF9EF}" type="slidenum">
              <a:rPr lang="ru-RU" smtClean="0">
                <a:solidFill>
                  <a:srgbClr val="000000"/>
                </a:solidFill>
              </a:rPr>
              <a:pPr defTabSz="902955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01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4926" indent="-282664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0656" indent="-226131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2918" indent="-226131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35180" indent="-226131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87442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39705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391967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44229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2955" fontAlgn="base">
              <a:spcBef>
                <a:spcPct val="0"/>
              </a:spcBef>
              <a:spcAft>
                <a:spcPct val="0"/>
              </a:spcAft>
              <a:defRPr/>
            </a:pPr>
            <a:fld id="{D62E2165-68FA-4C0B-8EC8-D69976DEF9EF}" type="slidenum">
              <a:rPr lang="ru-RU" smtClean="0">
                <a:solidFill>
                  <a:srgbClr val="000000"/>
                </a:solidFill>
              </a:rPr>
              <a:pPr defTabSz="902955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40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4926" indent="-282664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0656" indent="-226131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2918" indent="-226131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35180" indent="-226131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87442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39705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391967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44229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2955" fontAlgn="base">
              <a:spcBef>
                <a:spcPct val="0"/>
              </a:spcBef>
              <a:spcAft>
                <a:spcPct val="0"/>
              </a:spcAft>
              <a:defRPr/>
            </a:pPr>
            <a:fld id="{D62E2165-68FA-4C0B-8EC8-D69976DEF9EF}" type="slidenum">
              <a:rPr lang="ru-RU" smtClean="0">
                <a:solidFill>
                  <a:srgbClr val="000000"/>
                </a:solidFill>
              </a:rPr>
              <a:pPr defTabSz="902955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838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4926" indent="-282664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0656" indent="-226131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2918" indent="-226131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35180" indent="-226131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87442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39705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391967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44229" indent="-226131" defTabSz="9029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2955" fontAlgn="base">
              <a:spcBef>
                <a:spcPct val="0"/>
              </a:spcBef>
              <a:spcAft>
                <a:spcPct val="0"/>
              </a:spcAft>
              <a:defRPr/>
            </a:pPr>
            <a:fld id="{817E75A4-18BE-4F65-8E97-EEC873CF5C2B}" type="slidenum">
              <a:rPr lang="ru-RU" smtClean="0">
                <a:solidFill>
                  <a:srgbClr val="000000"/>
                </a:solidFill>
              </a:rPr>
              <a:pPr defTabSz="902955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540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90CB-0B65-4633-A0E1-A51B7E42EDE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654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642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5BD667-F670-4286-9EA6-E178733A71CB}"/>
              </a:ext>
            </a:extLst>
          </p:cNvPr>
          <p:cNvSpPr txBox="1"/>
          <p:nvPr userDrawn="1"/>
        </p:nvSpPr>
        <p:spPr>
          <a:xfrm rot="10800000" flipV="1">
            <a:off x="82550" y="6102874"/>
            <a:ext cx="680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fld id="{260E2A6B-A809-4840-BF14-8648BC0BDF87}" type="slidenum">
              <a:rPr lang="id-ID" sz="1400" b="0" i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 Обычный" charset="0"/>
                <a:ea typeface="Calibri Жирный" charset="0"/>
                <a:cs typeface="Arial Обычный" charset="0"/>
              </a:rPr>
              <a:pPr algn="r">
                <a:lnSpc>
                  <a:spcPct val="100000"/>
                </a:lnSpc>
              </a:pPr>
              <a:t>‹#›</a:t>
            </a:fld>
            <a:endParaRPr lang="id-ID" sz="6600" b="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 Обычный" charset="0"/>
              <a:ea typeface="Calibri Жирный" charset="0"/>
              <a:cs typeface="Arial Обычный" charset="0"/>
            </a:endParaRPr>
          </a:p>
        </p:txBody>
      </p:sp>
      <p:cxnSp>
        <p:nvCxnSpPr>
          <p:cNvPr id="3" name="Straight Connector 11">
            <a:extLst>
              <a:ext uri="{FF2B5EF4-FFF2-40B4-BE49-F238E27FC236}">
                <a16:creationId xmlns:a16="http://schemas.microsoft.com/office/drawing/2014/main" id="{DD9AD298-8808-476A-8A34-2491677D5B4D}"/>
              </a:ext>
            </a:extLst>
          </p:cNvPr>
          <p:cNvCxnSpPr>
            <a:cxnSpLocks/>
          </p:cNvCxnSpPr>
          <p:nvPr userDrawn="1"/>
        </p:nvCxnSpPr>
        <p:spPr>
          <a:xfrm>
            <a:off x="887981" y="445748"/>
            <a:ext cx="0" cy="5966505"/>
          </a:xfrm>
          <a:prstGeom prst="line">
            <a:avLst/>
          </a:prstGeom>
          <a:ln>
            <a:solidFill>
              <a:schemeClr val="bg1">
                <a:lumMod val="65000"/>
                <a:alpha val="2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8FBEDE-E1CD-4EB4-90E0-7904430CD2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43" y="451176"/>
            <a:ext cx="38823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564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05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BEC15B46-7F77-4985-8D7D-FBC7F3245FB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59119" y="4551739"/>
            <a:ext cx="1210330" cy="1210330"/>
          </a:xfrm>
          <a:custGeom>
            <a:avLst/>
            <a:gdLst>
              <a:gd name="connsiteX0" fmla="*/ 605165 w 1210330"/>
              <a:gd name="connsiteY0" fmla="*/ 0 h 1210330"/>
              <a:gd name="connsiteX1" fmla="*/ 1210330 w 1210330"/>
              <a:gd name="connsiteY1" fmla="*/ 605165 h 1210330"/>
              <a:gd name="connsiteX2" fmla="*/ 605165 w 1210330"/>
              <a:gd name="connsiteY2" fmla="*/ 1210330 h 1210330"/>
              <a:gd name="connsiteX3" fmla="*/ 0 w 1210330"/>
              <a:gd name="connsiteY3" fmla="*/ 605165 h 1210330"/>
              <a:gd name="connsiteX4" fmla="*/ 605165 w 1210330"/>
              <a:gd name="connsiteY4" fmla="*/ 0 h 121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0330" h="1210330">
                <a:moveTo>
                  <a:pt x="605165" y="0"/>
                </a:moveTo>
                <a:cubicBezTo>
                  <a:pt x="939388" y="0"/>
                  <a:pt x="1210330" y="270942"/>
                  <a:pt x="1210330" y="605165"/>
                </a:cubicBezTo>
                <a:cubicBezTo>
                  <a:pt x="1210330" y="939388"/>
                  <a:pt x="939388" y="1210330"/>
                  <a:pt x="605165" y="1210330"/>
                </a:cubicBezTo>
                <a:cubicBezTo>
                  <a:pt x="270942" y="1210330"/>
                  <a:pt x="0" y="939388"/>
                  <a:pt x="0" y="605165"/>
                </a:cubicBezTo>
                <a:cubicBezTo>
                  <a:pt x="0" y="270942"/>
                  <a:pt x="270942" y="0"/>
                  <a:pt x="605165" y="0"/>
                </a:cubicBezTo>
                <a:close/>
              </a:path>
            </a:pathLst>
          </a:custGeom>
          <a:solidFill>
            <a:schemeClr val="bg1">
              <a:lumMod val="65000"/>
              <a:alpha val="10000"/>
            </a:schemeClr>
          </a:solidFill>
          <a:ln w="76200">
            <a:solidFill>
              <a:schemeClr val="bg1"/>
            </a:solidFill>
          </a:ln>
          <a:effectLst>
            <a:outerShdw blurRad="762000" dist="584200" dir="8700000" sx="91000" sy="91000" algn="tr" rotWithShape="0">
              <a:prstClr val="black">
                <a:alpha val="9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Calibri Обычный" charset="0"/>
              </a:defRPr>
            </a:lvl1pPr>
          </a:lstStyle>
          <a:p>
            <a:r>
              <a:rPr lang="x-none" dirty="0"/>
              <a:t>Image placeholder</a:t>
            </a:r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EB25563-FDFB-4539-938B-115C226628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4362" y="3249978"/>
            <a:ext cx="1065906" cy="1065906"/>
          </a:xfrm>
          <a:custGeom>
            <a:avLst/>
            <a:gdLst>
              <a:gd name="connsiteX0" fmla="*/ 532953 w 1065906"/>
              <a:gd name="connsiteY0" fmla="*/ 0 h 1065906"/>
              <a:gd name="connsiteX1" fmla="*/ 1065906 w 1065906"/>
              <a:gd name="connsiteY1" fmla="*/ 532953 h 1065906"/>
              <a:gd name="connsiteX2" fmla="*/ 532953 w 1065906"/>
              <a:gd name="connsiteY2" fmla="*/ 1065906 h 1065906"/>
              <a:gd name="connsiteX3" fmla="*/ 0 w 1065906"/>
              <a:gd name="connsiteY3" fmla="*/ 532953 h 1065906"/>
              <a:gd name="connsiteX4" fmla="*/ 532953 w 1065906"/>
              <a:gd name="connsiteY4" fmla="*/ 0 h 106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906" h="1065906">
                <a:moveTo>
                  <a:pt x="532953" y="0"/>
                </a:moveTo>
                <a:cubicBezTo>
                  <a:pt x="827295" y="0"/>
                  <a:pt x="1065906" y="238611"/>
                  <a:pt x="1065906" y="532953"/>
                </a:cubicBezTo>
                <a:cubicBezTo>
                  <a:pt x="1065906" y="827295"/>
                  <a:pt x="827295" y="1065906"/>
                  <a:pt x="532953" y="1065906"/>
                </a:cubicBezTo>
                <a:cubicBezTo>
                  <a:pt x="238611" y="1065906"/>
                  <a:pt x="0" y="827295"/>
                  <a:pt x="0" y="532953"/>
                </a:cubicBezTo>
                <a:cubicBezTo>
                  <a:pt x="0" y="238611"/>
                  <a:pt x="238611" y="0"/>
                  <a:pt x="532953" y="0"/>
                </a:cubicBezTo>
                <a:close/>
              </a:path>
            </a:pathLst>
          </a:custGeom>
          <a:solidFill>
            <a:schemeClr val="bg1">
              <a:lumMod val="65000"/>
              <a:alpha val="10000"/>
            </a:schemeClr>
          </a:solidFill>
          <a:ln w="76200">
            <a:solidFill>
              <a:schemeClr val="bg1"/>
            </a:solidFill>
          </a:ln>
          <a:effectLst>
            <a:outerShdw blurRad="762000" dist="584200" dir="8700000" sx="91000" sy="91000" algn="tr" rotWithShape="0">
              <a:prstClr val="black">
                <a:alpha val="9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Calibri Обычный" charset="0"/>
              </a:defRPr>
            </a:lvl1pPr>
          </a:lstStyle>
          <a:p>
            <a:r>
              <a:rPr lang="x-none" dirty="0"/>
              <a:t>Image placeholder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515FE50-184F-4BA1-8567-151180F5E85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51712" y="2585548"/>
            <a:ext cx="1210330" cy="1210330"/>
          </a:xfrm>
          <a:custGeom>
            <a:avLst/>
            <a:gdLst>
              <a:gd name="connsiteX0" fmla="*/ 605165 w 1210330"/>
              <a:gd name="connsiteY0" fmla="*/ 0 h 1210330"/>
              <a:gd name="connsiteX1" fmla="*/ 1210330 w 1210330"/>
              <a:gd name="connsiteY1" fmla="*/ 605165 h 1210330"/>
              <a:gd name="connsiteX2" fmla="*/ 605165 w 1210330"/>
              <a:gd name="connsiteY2" fmla="*/ 1210330 h 1210330"/>
              <a:gd name="connsiteX3" fmla="*/ 0 w 1210330"/>
              <a:gd name="connsiteY3" fmla="*/ 605165 h 1210330"/>
              <a:gd name="connsiteX4" fmla="*/ 605165 w 1210330"/>
              <a:gd name="connsiteY4" fmla="*/ 0 h 121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0330" h="1210330">
                <a:moveTo>
                  <a:pt x="605165" y="0"/>
                </a:moveTo>
                <a:cubicBezTo>
                  <a:pt x="939388" y="0"/>
                  <a:pt x="1210330" y="270942"/>
                  <a:pt x="1210330" y="605165"/>
                </a:cubicBezTo>
                <a:cubicBezTo>
                  <a:pt x="1210330" y="939388"/>
                  <a:pt x="939388" y="1210330"/>
                  <a:pt x="605165" y="1210330"/>
                </a:cubicBezTo>
                <a:cubicBezTo>
                  <a:pt x="270942" y="1210330"/>
                  <a:pt x="0" y="939388"/>
                  <a:pt x="0" y="605165"/>
                </a:cubicBezTo>
                <a:cubicBezTo>
                  <a:pt x="0" y="270942"/>
                  <a:pt x="270942" y="0"/>
                  <a:pt x="605165" y="0"/>
                </a:cubicBezTo>
                <a:close/>
              </a:path>
            </a:pathLst>
          </a:custGeom>
          <a:solidFill>
            <a:schemeClr val="bg1">
              <a:lumMod val="65000"/>
              <a:alpha val="10000"/>
            </a:schemeClr>
          </a:solidFill>
          <a:ln w="76200">
            <a:solidFill>
              <a:schemeClr val="bg1"/>
            </a:solidFill>
          </a:ln>
          <a:effectLst>
            <a:outerShdw blurRad="762000" dist="584200" dir="8700000" sx="91000" sy="91000" algn="tr" rotWithShape="0">
              <a:prstClr val="black">
                <a:alpha val="9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Calibri Обычный" charset="0"/>
              </a:defRPr>
            </a:lvl1pPr>
          </a:lstStyle>
          <a:p>
            <a:r>
              <a:rPr lang="x-none" dirty="0"/>
              <a:t>Image placeholder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4DED0B7-9D23-4209-833A-3E5CEE5231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35364" y="1605986"/>
            <a:ext cx="1450510" cy="1450510"/>
          </a:xfrm>
          <a:custGeom>
            <a:avLst/>
            <a:gdLst>
              <a:gd name="connsiteX0" fmla="*/ 725255 w 1450510"/>
              <a:gd name="connsiteY0" fmla="*/ 0 h 1450510"/>
              <a:gd name="connsiteX1" fmla="*/ 1450510 w 1450510"/>
              <a:gd name="connsiteY1" fmla="*/ 725255 h 1450510"/>
              <a:gd name="connsiteX2" fmla="*/ 725255 w 1450510"/>
              <a:gd name="connsiteY2" fmla="*/ 1450510 h 1450510"/>
              <a:gd name="connsiteX3" fmla="*/ 0 w 1450510"/>
              <a:gd name="connsiteY3" fmla="*/ 725255 h 1450510"/>
              <a:gd name="connsiteX4" fmla="*/ 725255 w 1450510"/>
              <a:gd name="connsiteY4" fmla="*/ 0 h 1450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0510" h="1450510">
                <a:moveTo>
                  <a:pt x="725255" y="0"/>
                </a:moveTo>
                <a:cubicBezTo>
                  <a:pt x="1125802" y="0"/>
                  <a:pt x="1450510" y="324708"/>
                  <a:pt x="1450510" y="725255"/>
                </a:cubicBezTo>
                <a:cubicBezTo>
                  <a:pt x="1450510" y="1125802"/>
                  <a:pt x="1125802" y="1450510"/>
                  <a:pt x="725255" y="1450510"/>
                </a:cubicBezTo>
                <a:cubicBezTo>
                  <a:pt x="324708" y="1450510"/>
                  <a:pt x="0" y="1125802"/>
                  <a:pt x="0" y="725255"/>
                </a:cubicBezTo>
                <a:cubicBezTo>
                  <a:pt x="0" y="324708"/>
                  <a:pt x="324708" y="0"/>
                  <a:pt x="725255" y="0"/>
                </a:cubicBezTo>
                <a:close/>
              </a:path>
            </a:pathLst>
          </a:custGeom>
          <a:solidFill>
            <a:schemeClr val="bg1">
              <a:lumMod val="65000"/>
              <a:alpha val="10000"/>
            </a:schemeClr>
          </a:solidFill>
          <a:ln w="76200">
            <a:solidFill>
              <a:schemeClr val="bg1"/>
            </a:solidFill>
          </a:ln>
          <a:effectLst>
            <a:outerShdw blurRad="762000" dist="584200" dir="8700000" sx="91000" sy="91000" algn="tr" rotWithShape="0">
              <a:prstClr val="black">
                <a:alpha val="9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Calibri Обычный" charset="0"/>
              </a:defRPr>
            </a:lvl1pPr>
          </a:lstStyle>
          <a:p>
            <a:r>
              <a:rPr lang="x-none" dirty="0"/>
              <a:t>Image placeholder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360B9F4-9AAB-4B0B-8AD8-9B11FB0421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6375" y="494559"/>
            <a:ext cx="1450510" cy="1450510"/>
          </a:xfrm>
          <a:custGeom>
            <a:avLst/>
            <a:gdLst>
              <a:gd name="connsiteX0" fmla="*/ 725255 w 1450510"/>
              <a:gd name="connsiteY0" fmla="*/ 0 h 1450510"/>
              <a:gd name="connsiteX1" fmla="*/ 1450510 w 1450510"/>
              <a:gd name="connsiteY1" fmla="*/ 725255 h 1450510"/>
              <a:gd name="connsiteX2" fmla="*/ 725255 w 1450510"/>
              <a:gd name="connsiteY2" fmla="*/ 1450510 h 1450510"/>
              <a:gd name="connsiteX3" fmla="*/ 0 w 1450510"/>
              <a:gd name="connsiteY3" fmla="*/ 725255 h 1450510"/>
              <a:gd name="connsiteX4" fmla="*/ 725255 w 1450510"/>
              <a:gd name="connsiteY4" fmla="*/ 0 h 1450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0510" h="1450510">
                <a:moveTo>
                  <a:pt x="725255" y="0"/>
                </a:moveTo>
                <a:cubicBezTo>
                  <a:pt x="1125802" y="0"/>
                  <a:pt x="1450510" y="324708"/>
                  <a:pt x="1450510" y="725255"/>
                </a:cubicBezTo>
                <a:cubicBezTo>
                  <a:pt x="1450510" y="1125802"/>
                  <a:pt x="1125802" y="1450510"/>
                  <a:pt x="725255" y="1450510"/>
                </a:cubicBezTo>
                <a:cubicBezTo>
                  <a:pt x="324708" y="1450510"/>
                  <a:pt x="0" y="1125802"/>
                  <a:pt x="0" y="725255"/>
                </a:cubicBezTo>
                <a:cubicBezTo>
                  <a:pt x="0" y="324708"/>
                  <a:pt x="324708" y="0"/>
                  <a:pt x="725255" y="0"/>
                </a:cubicBezTo>
                <a:close/>
              </a:path>
            </a:pathLst>
          </a:custGeom>
          <a:solidFill>
            <a:schemeClr val="bg1">
              <a:lumMod val="65000"/>
              <a:alpha val="10000"/>
            </a:schemeClr>
          </a:solidFill>
          <a:ln w="76200">
            <a:solidFill>
              <a:schemeClr val="bg1"/>
            </a:solidFill>
          </a:ln>
          <a:effectLst>
            <a:outerShdw blurRad="762000" dist="584200" dir="8700000" sx="91000" sy="91000" algn="tr" rotWithShape="0">
              <a:prstClr val="black">
                <a:alpha val="9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Calibri Обычный" charset="0"/>
              </a:defRPr>
            </a:lvl1pPr>
          </a:lstStyle>
          <a:p>
            <a:r>
              <a:rPr lang="x-none" dirty="0"/>
              <a:t>Image placeholder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5B4DEDD-B55C-4EE1-A819-682ABC11683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49790" y="4224435"/>
            <a:ext cx="1789590" cy="1789592"/>
          </a:xfrm>
          <a:custGeom>
            <a:avLst/>
            <a:gdLst>
              <a:gd name="connsiteX0" fmla="*/ 894795 w 1789590"/>
              <a:gd name="connsiteY0" fmla="*/ 0 h 1789592"/>
              <a:gd name="connsiteX1" fmla="*/ 1789590 w 1789590"/>
              <a:gd name="connsiteY1" fmla="*/ 894796 h 1789592"/>
              <a:gd name="connsiteX2" fmla="*/ 894795 w 1789590"/>
              <a:gd name="connsiteY2" fmla="*/ 1789592 h 1789592"/>
              <a:gd name="connsiteX3" fmla="*/ 0 w 1789590"/>
              <a:gd name="connsiteY3" fmla="*/ 894796 h 1789592"/>
              <a:gd name="connsiteX4" fmla="*/ 894795 w 1789590"/>
              <a:gd name="connsiteY4" fmla="*/ 0 h 178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9590" h="1789592">
                <a:moveTo>
                  <a:pt x="894795" y="0"/>
                </a:moveTo>
                <a:cubicBezTo>
                  <a:pt x="1388977" y="0"/>
                  <a:pt x="1789590" y="400614"/>
                  <a:pt x="1789590" y="894796"/>
                </a:cubicBezTo>
                <a:cubicBezTo>
                  <a:pt x="1789590" y="1388978"/>
                  <a:pt x="1388977" y="1789592"/>
                  <a:pt x="894795" y="1789592"/>
                </a:cubicBezTo>
                <a:cubicBezTo>
                  <a:pt x="400613" y="1789592"/>
                  <a:pt x="0" y="1388978"/>
                  <a:pt x="0" y="894796"/>
                </a:cubicBezTo>
                <a:cubicBezTo>
                  <a:pt x="0" y="400614"/>
                  <a:pt x="400613" y="0"/>
                  <a:pt x="894795" y="0"/>
                </a:cubicBezTo>
                <a:close/>
              </a:path>
            </a:pathLst>
          </a:custGeom>
          <a:solidFill>
            <a:schemeClr val="bg1">
              <a:lumMod val="65000"/>
              <a:alpha val="10000"/>
            </a:schemeClr>
          </a:solidFill>
          <a:ln w="76200">
            <a:solidFill>
              <a:schemeClr val="bg1"/>
            </a:solidFill>
          </a:ln>
          <a:effectLst>
            <a:outerShdw blurRad="762000" dist="584200" dir="8700000" sx="91000" sy="91000" algn="tr" rotWithShape="0">
              <a:prstClr val="black">
                <a:alpha val="9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Calibri Обычный" charset="0"/>
              </a:defRPr>
            </a:lvl1pPr>
          </a:lstStyle>
          <a:p>
            <a:r>
              <a:rPr lang="x-none" dirty="0"/>
              <a:t>Image placeholder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A771758-F5B0-43E3-B98E-CB0AD1561A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70251" y="2203250"/>
            <a:ext cx="2451498" cy="2451500"/>
          </a:xfrm>
          <a:custGeom>
            <a:avLst/>
            <a:gdLst>
              <a:gd name="connsiteX0" fmla="*/ 1225749 w 2451498"/>
              <a:gd name="connsiteY0" fmla="*/ 0 h 2451500"/>
              <a:gd name="connsiteX1" fmla="*/ 2451498 w 2451498"/>
              <a:gd name="connsiteY1" fmla="*/ 1225750 h 2451500"/>
              <a:gd name="connsiteX2" fmla="*/ 1225749 w 2451498"/>
              <a:gd name="connsiteY2" fmla="*/ 2451500 h 2451500"/>
              <a:gd name="connsiteX3" fmla="*/ 0 w 2451498"/>
              <a:gd name="connsiteY3" fmla="*/ 1225750 h 2451500"/>
              <a:gd name="connsiteX4" fmla="*/ 1225749 w 2451498"/>
              <a:gd name="connsiteY4" fmla="*/ 0 h 245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1498" h="2451500">
                <a:moveTo>
                  <a:pt x="1225749" y="0"/>
                </a:moveTo>
                <a:cubicBezTo>
                  <a:pt x="1902711" y="0"/>
                  <a:pt x="2451498" y="548787"/>
                  <a:pt x="2451498" y="1225750"/>
                </a:cubicBezTo>
                <a:cubicBezTo>
                  <a:pt x="2451498" y="1902713"/>
                  <a:pt x="1902711" y="2451500"/>
                  <a:pt x="1225749" y="2451500"/>
                </a:cubicBezTo>
                <a:cubicBezTo>
                  <a:pt x="548787" y="2451500"/>
                  <a:pt x="0" y="1902713"/>
                  <a:pt x="0" y="1225750"/>
                </a:cubicBezTo>
                <a:cubicBezTo>
                  <a:pt x="0" y="548787"/>
                  <a:pt x="548787" y="0"/>
                  <a:pt x="1225749" y="0"/>
                </a:cubicBezTo>
                <a:close/>
              </a:path>
            </a:pathLst>
          </a:custGeom>
          <a:solidFill>
            <a:schemeClr val="accent1"/>
          </a:solidFill>
          <a:ln w="76200">
            <a:solidFill>
              <a:schemeClr val="bg1"/>
            </a:solidFill>
          </a:ln>
          <a:effectLst>
            <a:outerShdw blurRad="762000" dist="584200" dir="8700000" sx="91000" sy="91000" algn="tr" rotWithShape="0">
              <a:prstClr val="black">
                <a:alpha val="9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Calibri Обычный" charset="0"/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D57BCE-4F20-4324-BC85-D9DF113E2A0A}"/>
              </a:ext>
            </a:extLst>
          </p:cNvPr>
          <p:cNvSpPr txBox="1"/>
          <p:nvPr userDrawn="1"/>
        </p:nvSpPr>
        <p:spPr>
          <a:xfrm rot="10800000" flipV="1">
            <a:off x="82550" y="6102874"/>
            <a:ext cx="680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fld id="{260E2A6B-A809-4840-BF14-8648BC0BDF87}" type="slidenum">
              <a:rPr lang="id-ID" sz="1400" b="0" i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 Обычный" charset="0"/>
                <a:ea typeface="Calibri Жирный" charset="0"/>
                <a:cs typeface="Arial Обычный" charset="0"/>
              </a:rPr>
              <a:pPr algn="r">
                <a:lnSpc>
                  <a:spcPct val="100000"/>
                </a:lnSpc>
              </a:pPr>
              <a:t>‹#›</a:t>
            </a:fld>
            <a:endParaRPr lang="id-ID" sz="6600" b="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 Обычный" charset="0"/>
              <a:ea typeface="Calibri Жирный" charset="0"/>
              <a:cs typeface="Arial Обычный" charset="0"/>
            </a:endParaRPr>
          </a:p>
        </p:txBody>
      </p:sp>
      <p:cxnSp>
        <p:nvCxnSpPr>
          <p:cNvPr id="11" name="Straight Connector 11">
            <a:extLst>
              <a:ext uri="{FF2B5EF4-FFF2-40B4-BE49-F238E27FC236}">
                <a16:creationId xmlns:a16="http://schemas.microsoft.com/office/drawing/2014/main" id="{F657334C-ADD5-46D1-AB1F-7D53A8BA39CC}"/>
              </a:ext>
            </a:extLst>
          </p:cNvPr>
          <p:cNvCxnSpPr>
            <a:cxnSpLocks/>
          </p:cNvCxnSpPr>
          <p:nvPr userDrawn="1"/>
        </p:nvCxnSpPr>
        <p:spPr>
          <a:xfrm>
            <a:off x="887981" y="445748"/>
            <a:ext cx="0" cy="5966505"/>
          </a:xfrm>
          <a:prstGeom prst="line">
            <a:avLst/>
          </a:prstGeom>
          <a:ln>
            <a:solidFill>
              <a:schemeClr val="bg1">
                <a:lumMod val="65000"/>
                <a:alpha val="2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A5DC58C-D133-48EB-A899-1C9DCB7AF1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43" y="451176"/>
            <a:ext cx="38823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1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Calibri Обычный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Calibri Обычный" charset="0"/>
              </a:defRPr>
            </a:lvl1pPr>
            <a:lvl2pPr>
              <a:defRPr b="0" i="0">
                <a:latin typeface="Calibri Обычный" charset="0"/>
              </a:defRPr>
            </a:lvl2pPr>
            <a:lvl3pPr>
              <a:defRPr b="0" i="0">
                <a:latin typeface="Calibri Обычный" charset="0"/>
              </a:defRPr>
            </a:lvl3pPr>
            <a:lvl4pPr>
              <a:defRPr b="0" i="0">
                <a:latin typeface="Calibri Обычный" charset="0"/>
              </a:defRPr>
            </a:lvl4pPr>
            <a:lvl5pPr>
              <a:defRPr b="0" i="0">
                <a:latin typeface="Calibri Обычный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Calibri Обычный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Calibri Обычный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Calibri Обычный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662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0" i="0">
                <a:latin typeface="Calibri Обычный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Calibri Обычный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Calibri Обычный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Calibri Обычный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Calibri Обычный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24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99000">
              <a:srgbClr val="F2F4F8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3148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85" r:id="rId3"/>
    <p:sldLayoutId id="2147483687" r:id="rId4"/>
    <p:sldLayoutId id="214748368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-3703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90600" y="3168854"/>
            <a:ext cx="1074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кафедры истории Татарстана, антропологии и этнографии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Высшей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международных отношений и мировой истории 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ИМОИиВ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КФУ</a:t>
            </a:r>
          </a:p>
          <a:p>
            <a:pPr algn="ctr">
              <a:buClr>
                <a:srgbClr val="000000"/>
              </a:buClr>
              <a:buSzPts val="1100"/>
            </a:pP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rgbClr val="000000"/>
              </a:buClr>
              <a:buSzPts val="1100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2024-2029 гг.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3119671" y="2744115"/>
            <a:ext cx="59526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151667" y="5261399"/>
            <a:ext cx="3976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840">
              <a:defRPr/>
            </a:pPr>
            <a:r>
              <a:rPr lang="ru-RU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Гатин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Марат </a:t>
            </a:r>
            <a:r>
              <a:rPr lang="ru-RU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Салаватович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1218840">
              <a:defRPr/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канд.ист.наук, доцент кафедры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Татарстана, </a:t>
            </a:r>
          </a:p>
          <a:p>
            <a:pPr algn="r" defTabSz="1218840">
              <a:defRPr/>
            </a:pP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антропологии и этнографии 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502" y="1413584"/>
            <a:ext cx="4610063" cy="62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9400833" y="28592"/>
            <a:ext cx="2736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Данные на 01.01.2023</a:t>
            </a:r>
          </a:p>
        </p:txBody>
      </p: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879810" y="316753"/>
            <a:ext cx="11220521" cy="387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08000" tIns="72000" rIns="108000" bIns="72000" anchor="ctr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>
              <a:spcAft>
                <a:spcPts val="400"/>
              </a:spcAft>
            </a:pP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Кафедра 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истории Татарстана, антропологии и 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этнографии в 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цифрах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786815" y="1050598"/>
            <a:ext cx="0" cy="5535287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Группа 27"/>
          <p:cNvGrpSpPr/>
          <p:nvPr/>
        </p:nvGrpSpPr>
        <p:grpSpPr>
          <a:xfrm>
            <a:off x="5871053" y="665066"/>
            <a:ext cx="6553774" cy="2672776"/>
            <a:chOff x="6290383" y="808228"/>
            <a:chExt cx="6553774" cy="2672776"/>
          </a:xfrm>
        </p:grpSpPr>
        <p:sp>
          <p:nvSpPr>
            <p:cNvPr id="95" name="Прямоугольник 94"/>
            <p:cNvSpPr>
              <a:spLocks noChangeArrowheads="1"/>
            </p:cNvSpPr>
            <p:nvPr/>
          </p:nvSpPr>
          <p:spPr bwMode="auto">
            <a:xfrm>
              <a:off x="6290383" y="808228"/>
              <a:ext cx="1888903" cy="526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08000" tIns="72000" rIns="108000" bIns="72000"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>
                <a:spcAft>
                  <a:spcPts val="400"/>
                </a:spcAft>
              </a:pPr>
              <a:endPara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  <a:p>
              <a:pPr>
                <a:spcAft>
                  <a:spcPts val="400"/>
                </a:spcAft>
              </a:pPr>
              <a:r>
                <a:rPr lang="ru-RU" altLang="ru-RU" sz="1600" b="1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Контингент обучающихся</a:t>
              </a:r>
              <a:endParaRPr lang="ru-RU" alt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92" name="Диаграмма 9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21370649"/>
                </p:ext>
              </p:extLst>
            </p:nvPr>
          </p:nvGraphicFramePr>
          <p:xfrm>
            <a:off x="7234834" y="899712"/>
            <a:ext cx="5609323" cy="25812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3" name="Пятиугольник 92"/>
            <p:cNvSpPr>
              <a:spLocks noChangeArrowheads="1"/>
            </p:cNvSpPr>
            <p:nvPr/>
          </p:nvSpPr>
          <p:spPr bwMode="auto">
            <a:xfrm flipH="1">
              <a:off x="9187698" y="1026868"/>
              <a:ext cx="2263223" cy="358102"/>
            </a:xfrm>
            <a:prstGeom prst="homePlate">
              <a:avLst>
                <a:gd name="adj" fmla="val 44238"/>
              </a:avLst>
            </a:prstGeom>
            <a:solidFill>
              <a:schemeClr val="bg1">
                <a:alpha val="70000"/>
              </a:schemeClr>
            </a:solidFill>
            <a:ln w="3175">
              <a:solidFill>
                <a:schemeClr val="accent1"/>
              </a:solidFill>
            </a:ln>
          </p:spPr>
          <p:txBody>
            <a:bodyPr wrap="square" lIns="108000" tIns="72000" rIns="108000" bIns="72000"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>
                <a:defRPr/>
              </a:pP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    </a:t>
              </a: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Россияне  242  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Пятиугольник 76"/>
            <p:cNvSpPr>
              <a:spLocks noChangeArrowheads="1"/>
            </p:cNvSpPr>
            <p:nvPr/>
          </p:nvSpPr>
          <p:spPr bwMode="auto">
            <a:xfrm flipH="1">
              <a:off x="9459981" y="1473363"/>
              <a:ext cx="2379346" cy="379944"/>
            </a:xfrm>
            <a:prstGeom prst="homePlate">
              <a:avLst>
                <a:gd name="adj" fmla="val 44238"/>
              </a:avLst>
            </a:prstGeom>
            <a:solidFill>
              <a:schemeClr val="bg1">
                <a:alpha val="70000"/>
              </a:schemeClr>
            </a:solidFill>
            <a:ln w="3175">
              <a:solidFill>
                <a:schemeClr val="accent1"/>
              </a:solidFill>
            </a:ln>
          </p:spPr>
          <p:txBody>
            <a:bodyPr wrap="square" lIns="108000" tIns="72000" rIns="108000" bIns="72000"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>
                <a:defRPr/>
              </a:pP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  <a:p>
              <a:pPr>
                <a:defRPr/>
              </a:pP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Иностранцы  13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0" y="1021390"/>
            <a:ext cx="5677786" cy="5564495"/>
            <a:chOff x="112274" y="581915"/>
            <a:chExt cx="5151939" cy="5023406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82" name="Группа 81"/>
            <p:cNvGrpSpPr/>
            <p:nvPr/>
          </p:nvGrpSpPr>
          <p:grpSpPr>
            <a:xfrm>
              <a:off x="112274" y="1123537"/>
              <a:ext cx="5107939" cy="4481784"/>
              <a:chOff x="3765859" y="222243"/>
              <a:chExt cx="5423493" cy="4566180"/>
            </a:xfrm>
            <a:grpFill/>
          </p:grpSpPr>
          <p:grpSp>
            <p:nvGrpSpPr>
              <p:cNvPr id="88" name="Группа 87"/>
              <p:cNvGrpSpPr/>
              <p:nvPr/>
            </p:nvGrpSpPr>
            <p:grpSpPr>
              <a:xfrm>
                <a:off x="3765859" y="222243"/>
                <a:ext cx="4676649" cy="4566180"/>
                <a:chOff x="3726623" y="821087"/>
                <a:chExt cx="4371766" cy="4268495"/>
              </a:xfrm>
              <a:grpFill/>
            </p:grpSpPr>
            <p:graphicFrame>
              <p:nvGraphicFramePr>
                <p:cNvPr id="97" name="Диаграмма 96"/>
                <p:cNvGraphicFramePr/>
                <p:nvPr>
                  <p:extLst>
                    <p:ext uri="{D42A27DB-BD31-4B8C-83A1-F6EECF244321}">
                      <p14:modId xmlns:p14="http://schemas.microsoft.com/office/powerpoint/2010/main" val="1334599549"/>
                    </p:ext>
                  </p:extLst>
                </p:nvPr>
              </p:nvGraphicFramePr>
              <p:xfrm>
                <a:off x="3726623" y="821087"/>
                <a:ext cx="4371766" cy="4268495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99" name="Прямоугольник 98"/>
                <p:cNvSpPr/>
                <p:nvPr/>
              </p:nvSpPr>
              <p:spPr>
                <a:xfrm>
                  <a:off x="5962117" y="2809258"/>
                  <a:ext cx="183355" cy="322442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lvl="0" algn="ctr">
                    <a:defRPr/>
                  </a:pPr>
                  <a:endParaRPr lang="ru-RU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ea typeface="Arial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9" name="Прямоугольник 88"/>
              <p:cNvSpPr/>
              <p:nvPr/>
            </p:nvSpPr>
            <p:spPr>
              <a:xfrm>
                <a:off x="5489412" y="2460566"/>
                <a:ext cx="1440475" cy="99078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sz="1600" b="1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ea typeface="Arial" charset="0"/>
                    <a:cs typeface="Times New Roman" panose="02020603050405020304" pitchFamily="18" charset="0"/>
                  </a:rPr>
                  <a:t>ППС</a:t>
                </a:r>
              </a:p>
              <a:p>
                <a:pPr algn="ctr"/>
                <a:r>
                  <a:rPr lang="ru-RU" sz="16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 штатных + 15 совместителей</a:t>
                </a:r>
                <a:endParaRPr lang="en-US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Прямоугольник 90"/>
              <p:cNvSpPr>
                <a:spLocks noChangeArrowheads="1"/>
              </p:cNvSpPr>
              <p:nvPr/>
            </p:nvSpPr>
            <p:spPr bwMode="auto">
              <a:xfrm>
                <a:off x="7372537" y="2487758"/>
                <a:ext cx="1816815" cy="62417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/>
                </a:solidFill>
              </a:ln>
            </p:spPr>
            <p:txBody>
              <a:bodyPr wrap="square" lIns="108000" tIns="72000" rIns="108000" bIns="72000" anchor="ctr"/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</a:defRPr>
                </a:lvl9pPr>
              </a:lstStyle>
              <a:p>
                <a:pPr algn="ctr">
                  <a:defRPr/>
                </a:pPr>
                <a:r>
                  <a:rPr lang="ru-RU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ea typeface="Arial" charset="0"/>
                    <a:cs typeface="Times New Roman" panose="02020603050405020304" pitchFamily="18" charset="0"/>
                  </a:rPr>
                  <a:t>Средний возраст</a:t>
                </a:r>
              </a:p>
              <a:p>
                <a:pPr algn="ctr">
                  <a:defRPr/>
                </a:pPr>
                <a:r>
                  <a:rPr lang="ru-RU" sz="16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ea typeface="Arial" charset="0"/>
                    <a:cs typeface="Times New Roman" panose="02020603050405020304" pitchFamily="18" charset="0"/>
                  </a:rPr>
                  <a:t>38 </a:t>
                </a:r>
                <a:r>
                  <a:rPr lang="ru-RU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ea typeface="Arial" charset="0"/>
                    <a:cs typeface="Times New Roman" panose="02020603050405020304" pitchFamily="18" charset="0"/>
                  </a:rPr>
                  <a:t>лет</a:t>
                </a:r>
              </a:p>
            </p:txBody>
          </p:sp>
        </p:grpSp>
        <p:cxnSp>
          <p:nvCxnSpPr>
            <p:cNvPr id="85" name="Прямая соединительная линия 84"/>
            <p:cNvCxnSpPr/>
            <p:nvPr/>
          </p:nvCxnSpPr>
          <p:spPr>
            <a:xfrm>
              <a:off x="2190421" y="1736898"/>
              <a:ext cx="2852221" cy="0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Прямоугольник 53"/>
            <p:cNvSpPr/>
            <p:nvPr/>
          </p:nvSpPr>
          <p:spPr bwMode="auto">
            <a:xfrm>
              <a:off x="2190421" y="581915"/>
              <a:ext cx="3073792" cy="115498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Профессора 4 (15%)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  <a:p>
              <a:pPr>
                <a:defRPr/>
              </a:pP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Доценты 15 (56%)</a:t>
              </a:r>
            </a:p>
            <a:p>
              <a:pPr>
                <a:defRPr/>
              </a:pP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Старшие преподаватели 3 (11%)</a:t>
              </a:r>
            </a:p>
            <a:p>
              <a:pPr>
                <a:defRPr/>
              </a:pP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Ассистенты 5 (18%)</a:t>
              </a:r>
            </a:p>
            <a:p>
              <a:pPr>
                <a:defRPr/>
              </a:pP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Прямоугольник 53"/>
            <p:cNvSpPr/>
            <p:nvPr/>
          </p:nvSpPr>
          <p:spPr bwMode="auto">
            <a:xfrm>
              <a:off x="2403998" y="1830440"/>
              <a:ext cx="2743748" cy="41197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>
                <a:defRPr/>
              </a:pPr>
              <a:r>
                <a:rPr lang="ru-RU" sz="1600" dirty="0" err="1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Остепененность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 НПР </a:t>
              </a: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82 %</a:t>
              </a:r>
              <a:endParaRPr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6209874" y="3032436"/>
            <a:ext cx="4757941" cy="1853416"/>
            <a:chOff x="6235204" y="3053346"/>
            <a:chExt cx="3482539" cy="1713111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6413197" y="3053346"/>
              <a:ext cx="3304546" cy="3129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ru-RU" sz="16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Доля </a:t>
              </a:r>
              <a:r>
                <a:rPr lang="ru-RU" altLang="ru-RU" sz="1600" b="1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бакалавров, магистрантов и аспирантов</a:t>
              </a:r>
              <a:r>
                <a:rPr lang="en-US" altLang="ru-RU" sz="1600" b="1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 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7670829" y="3507335"/>
              <a:ext cx="856177" cy="914104"/>
              <a:chOff x="2485723" y="3153582"/>
              <a:chExt cx="893590" cy="914104"/>
            </a:xfrm>
          </p:grpSpPr>
          <p:sp>
            <p:nvSpPr>
              <p:cNvPr id="121" name="Прямоугольник 120"/>
              <p:cNvSpPr/>
              <p:nvPr/>
            </p:nvSpPr>
            <p:spPr>
              <a:xfrm>
                <a:off x="2485724" y="3541335"/>
                <a:ext cx="893589" cy="52635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16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105</a:t>
                </a:r>
                <a:endParaRPr lang="ru-RU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Прямоугольник 121"/>
              <p:cNvSpPr/>
              <p:nvPr/>
            </p:nvSpPr>
            <p:spPr>
              <a:xfrm>
                <a:off x="2485723" y="3153582"/>
                <a:ext cx="893588" cy="38775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16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ru-RU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20" name="TextBox 119"/>
            <p:cNvSpPr txBox="1"/>
            <p:nvPr/>
          </p:nvSpPr>
          <p:spPr>
            <a:xfrm flipH="1">
              <a:off x="8309656" y="3531064"/>
              <a:ext cx="689160" cy="312925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% 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Прямоугольник 126"/>
            <p:cNvSpPr/>
            <p:nvPr/>
          </p:nvSpPr>
          <p:spPr>
            <a:xfrm>
              <a:off x="6235204" y="3462434"/>
              <a:ext cx="1137056" cy="312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alt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Аспиранты</a:t>
              </a:r>
              <a:r>
                <a:rPr lang="en-US" alt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 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" name="Прямоугольник 127"/>
            <p:cNvSpPr/>
            <p:nvPr/>
          </p:nvSpPr>
          <p:spPr>
            <a:xfrm>
              <a:off x="6261838" y="3866645"/>
              <a:ext cx="1243059" cy="312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alt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Магистранты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70830" y="4427903"/>
              <a:ext cx="856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2024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6290384" y="4877708"/>
            <a:ext cx="4114838" cy="1751692"/>
            <a:chOff x="6290384" y="2983006"/>
            <a:chExt cx="3226259" cy="1675652"/>
          </a:xfrm>
        </p:grpSpPr>
        <p:sp>
          <p:nvSpPr>
            <p:cNvPr id="153" name="Прямоугольник 152"/>
            <p:cNvSpPr/>
            <p:nvPr/>
          </p:nvSpPr>
          <p:spPr>
            <a:xfrm>
              <a:off x="6390146" y="2983006"/>
              <a:ext cx="312649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ru-RU" sz="16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Соотношение бюджет/контракт</a:t>
              </a:r>
            </a:p>
          </p:txBody>
        </p:sp>
        <p:grpSp>
          <p:nvGrpSpPr>
            <p:cNvPr id="154" name="Группа 153"/>
            <p:cNvGrpSpPr/>
            <p:nvPr/>
          </p:nvGrpSpPr>
          <p:grpSpPr>
            <a:xfrm>
              <a:off x="7673844" y="3435382"/>
              <a:ext cx="856176" cy="890284"/>
              <a:chOff x="2488869" y="3081629"/>
              <a:chExt cx="893589" cy="890284"/>
            </a:xfrm>
          </p:grpSpPr>
          <p:sp>
            <p:nvSpPr>
              <p:cNvPr id="171" name="Прямоугольник 170"/>
              <p:cNvSpPr/>
              <p:nvPr/>
            </p:nvSpPr>
            <p:spPr>
              <a:xfrm>
                <a:off x="2488869" y="3542967"/>
                <a:ext cx="893589" cy="42894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16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106</a:t>
                </a:r>
                <a:endParaRPr lang="ru-RU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2" name="Прямоугольник 171"/>
              <p:cNvSpPr/>
              <p:nvPr/>
            </p:nvSpPr>
            <p:spPr>
              <a:xfrm>
                <a:off x="2488869" y="3081629"/>
                <a:ext cx="893589" cy="4613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16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149</a:t>
                </a:r>
                <a:endParaRPr lang="ru-RU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6" name="Группа 155"/>
            <p:cNvGrpSpPr/>
            <p:nvPr/>
          </p:nvGrpSpPr>
          <p:grpSpPr>
            <a:xfrm>
              <a:off x="8392295" y="3524073"/>
              <a:ext cx="792675" cy="787973"/>
              <a:chOff x="5826586" y="3228512"/>
              <a:chExt cx="792675" cy="787973"/>
            </a:xfrm>
          </p:grpSpPr>
          <p:sp>
            <p:nvSpPr>
              <p:cNvPr id="164" name="TextBox 163"/>
              <p:cNvSpPr txBox="1"/>
              <p:nvPr/>
            </p:nvSpPr>
            <p:spPr>
              <a:xfrm flipH="1">
                <a:off x="5884184" y="3228512"/>
                <a:ext cx="735075" cy="323857"/>
              </a:xfrm>
              <a:prstGeom prst="homePlat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6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58 %</a:t>
                </a:r>
                <a:endParaRPr lang="ru-RU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9" name="TextBox 178"/>
              <p:cNvSpPr txBox="1"/>
              <p:nvPr/>
            </p:nvSpPr>
            <p:spPr>
              <a:xfrm flipH="1">
                <a:off x="5826586" y="3692628"/>
                <a:ext cx="792675" cy="323857"/>
              </a:xfrm>
              <a:prstGeom prst="homePlat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6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42 %</a:t>
                </a:r>
                <a:endParaRPr lang="ru-RU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7" name="Прямоугольник 156"/>
            <p:cNvSpPr/>
            <p:nvPr/>
          </p:nvSpPr>
          <p:spPr>
            <a:xfrm>
              <a:off x="6577052" y="3524074"/>
              <a:ext cx="99529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altLang="ru-RU" sz="16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Контракт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8" name="Прямоугольник 157"/>
            <p:cNvSpPr/>
            <p:nvPr/>
          </p:nvSpPr>
          <p:spPr>
            <a:xfrm>
              <a:off x="6290384" y="3978655"/>
              <a:ext cx="1281966" cy="323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alt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Бюджет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7670830" y="4320104"/>
              <a:ext cx="856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2024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10669029" y="1094041"/>
            <a:ext cx="496917" cy="2568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algn="ctr"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95 %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10971254" y="1557712"/>
            <a:ext cx="496917" cy="2568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algn="ctr"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5 %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 flipH="1">
            <a:off x="9093813" y="3991876"/>
            <a:ext cx="937531" cy="33855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41 %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8" name="Группа 97"/>
          <p:cNvGrpSpPr/>
          <p:nvPr/>
        </p:nvGrpSpPr>
        <p:grpSpPr>
          <a:xfrm>
            <a:off x="0" y="0"/>
            <a:ext cx="827584" cy="6858000"/>
            <a:chOff x="0" y="0"/>
            <a:chExt cx="827584" cy="6858000"/>
          </a:xfrm>
        </p:grpSpPr>
        <p:sp>
          <p:nvSpPr>
            <p:cNvPr id="101" name="Прямоугольник 100"/>
            <p:cNvSpPr/>
            <p:nvPr/>
          </p:nvSpPr>
          <p:spPr>
            <a:xfrm>
              <a:off x="0" y="0"/>
              <a:ext cx="827584" cy="6858000"/>
            </a:xfrm>
            <a:prstGeom prst="rect">
              <a:avLst/>
            </a:prstGeom>
            <a:gradFill flip="none" rotWithShape="1">
              <a:gsLst>
                <a:gs pos="0">
                  <a:srgbClr val="00549F">
                    <a:shade val="30000"/>
                    <a:satMod val="115000"/>
                  </a:srgbClr>
                </a:gs>
                <a:gs pos="50000">
                  <a:srgbClr val="00549F">
                    <a:shade val="67500"/>
                    <a:satMod val="115000"/>
                  </a:srgbClr>
                </a:gs>
                <a:gs pos="100000">
                  <a:srgbClr val="00549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2" name="Picture 2" descr="C:\Users\MSShafigullin\Desktop\2020\Презентация КФУ\kfu_logo_circle_rus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67" y="164637"/>
              <a:ext cx="55305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4" name="Прямоугольник 103"/>
          <p:cNvSpPr/>
          <p:nvPr/>
        </p:nvSpPr>
        <p:spPr>
          <a:xfrm>
            <a:off x="4572000" y="0"/>
            <a:ext cx="7620000" cy="34314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кафедры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Татарстана, антропологии и этнографии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157207" y="4333512"/>
            <a:ext cx="20285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Бакалавры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8171265" y="4394314"/>
            <a:ext cx="1169731" cy="4195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 flipH="1">
            <a:off x="9093813" y="4447343"/>
            <a:ext cx="941549" cy="338554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58 %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52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33286"/>
            <a:ext cx="2931584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153400" y="370780"/>
            <a:ext cx="4038600" cy="400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 defTabSz="1218840">
              <a:defRPr/>
            </a:pPr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Образовательная политика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0"/>
            <a:ext cx="827584" cy="6858000"/>
            <a:chOff x="0" y="0"/>
            <a:chExt cx="827584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827584" cy="6858000"/>
            </a:xfrm>
            <a:prstGeom prst="rect">
              <a:avLst/>
            </a:prstGeom>
            <a:gradFill flip="none" rotWithShape="1">
              <a:gsLst>
                <a:gs pos="0">
                  <a:srgbClr val="00549F">
                    <a:shade val="30000"/>
                    <a:satMod val="115000"/>
                  </a:srgbClr>
                </a:gs>
                <a:gs pos="50000">
                  <a:srgbClr val="00549F">
                    <a:shade val="67500"/>
                    <a:satMod val="115000"/>
                  </a:srgbClr>
                </a:gs>
                <a:gs pos="100000">
                  <a:srgbClr val="00549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libri Обычный" charset="0"/>
              </a:endParaRPr>
            </a:p>
          </p:txBody>
        </p:sp>
        <p:pic>
          <p:nvPicPr>
            <p:cNvPr id="9" name="Picture 2" descr="C:\Users\MSShafigullin\Desktop\2020\Презентация КФУ\kfu_logo_circle_ru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67" y="164637"/>
              <a:ext cx="55305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399513"/>
              </p:ext>
            </p:extLst>
          </p:nvPr>
        </p:nvGraphicFramePr>
        <p:xfrm>
          <a:off x="1137141" y="5105400"/>
          <a:ext cx="10815659" cy="1013478"/>
        </p:xfrm>
        <a:graphic>
          <a:graphicData uri="http://schemas.openxmlformats.org/drawingml/2006/table">
            <a:tbl>
              <a:tblPr firstRow="1" firstCol="1" bandRow="1"/>
              <a:tblGrid>
                <a:gridCol w="9301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4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Планируемые ОПОП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8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46.04.01 История, программа «История и культура татарского народа».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baseline="0" dirty="0" smtClean="0">
                          <a:solidFill>
                            <a:srgbClr val="304073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2026</a:t>
                      </a:r>
                      <a:endParaRPr lang="ru-RU" sz="1600" b="0" kern="1200" baseline="0" dirty="0">
                        <a:solidFill>
                          <a:srgbClr val="304073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878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dirty="0">
                        <a:solidFill>
                          <a:srgbClr val="304073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kern="1200" baseline="0" dirty="0">
                        <a:solidFill>
                          <a:srgbClr val="304073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FDA01824-5675-42F1-915F-862810F13BF9}"/>
              </a:ext>
            </a:extLst>
          </p:cNvPr>
          <p:cNvSpPr txBox="1"/>
          <p:nvPr/>
        </p:nvSpPr>
        <p:spPr>
          <a:xfrm>
            <a:off x="1143626" y="1061998"/>
            <a:ext cx="10809174" cy="34470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1219170" eaLnBrk="1" hangingPunct="1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профессиональные образовательные программы, реализуемые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кафедрой</a:t>
            </a:r>
          </a:p>
          <a:p>
            <a:pPr algn="ctr" defTabSz="1219170" eaLnBrk="1" hangingPunct="1"/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19170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46.03.01 История, профиль: «История тюркских народов».</a:t>
            </a:r>
          </a:p>
          <a:p>
            <a:pPr defTabSz="121917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46.03.03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Антропология и этнология, профиль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«Антропология и этнология».</a:t>
            </a:r>
          </a:p>
          <a:p>
            <a:pPr algn="ctr" defTabSz="1219170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Магистратура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1917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46.04.01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История, программа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История, экономика и культура тюркских народов».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19170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46.04.03 Антропология и этнология, программа «Этническая история народов Поволжья и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Приуралья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19170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50.04.03 История искусств, программа «История искусств тюрко-мусульманского мира».</a:t>
            </a:r>
          </a:p>
          <a:p>
            <a:pPr algn="ctr" defTabSz="1219170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Аспирантура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defTabSz="121917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5.6.4. Этнология, антропология 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этнография.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16219"/>
            <a:ext cx="7620000" cy="34314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кафедры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Татарстана, антропологии и этнографии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832" y="119019"/>
            <a:ext cx="4526542" cy="6586581"/>
          </a:xfrm>
          <a:prstGeom prst="rect">
            <a:avLst/>
          </a:prstGeom>
        </p:spPr>
      </p:pic>
      <p:sp>
        <p:nvSpPr>
          <p:cNvPr id="49" name="Пятиугольник 48"/>
          <p:cNvSpPr/>
          <p:nvPr/>
        </p:nvSpPr>
        <p:spPr>
          <a:xfrm rot="5400000">
            <a:off x="7850580" y="-1798689"/>
            <a:ext cx="1585428" cy="6483840"/>
          </a:xfrm>
          <a:prstGeom prst="homePlate">
            <a:avLst>
              <a:gd name="adj" fmla="val 26282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Научная тема кафедры: 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Источниковедение, историография, история, антропология и этнология 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народов Поволжья и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Приуралья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664693" y="64221"/>
            <a:ext cx="11220521" cy="431127"/>
            <a:chOff x="1005591" y="-197911"/>
            <a:chExt cx="11300708" cy="597246"/>
          </a:xfrm>
        </p:grpSpPr>
        <p:sp>
          <p:nvSpPr>
            <p:cNvPr id="47" name="Прямоугольник 46"/>
            <p:cNvSpPr>
              <a:spLocks noChangeArrowheads="1"/>
            </p:cNvSpPr>
            <p:nvPr/>
          </p:nvSpPr>
          <p:spPr bwMode="auto">
            <a:xfrm>
              <a:off x="1005591" y="-197911"/>
              <a:ext cx="11300708" cy="537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108000" tIns="72000" rIns="108000" bIns="72000"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>
                <a:spcAft>
                  <a:spcPts val="400"/>
                </a:spcAft>
              </a:pPr>
              <a:r>
                <a:rPr lang="ru-RU" altLang="ru-RU" sz="16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Научный портрет кафедры</a:t>
              </a:r>
            </a:p>
          </p:txBody>
        </p:sp>
        <p:cxnSp>
          <p:nvCxnSpPr>
            <p:cNvPr id="48" name="Прямая соединительная линия 47"/>
            <p:cNvCxnSpPr/>
            <p:nvPr/>
          </p:nvCxnSpPr>
          <p:spPr>
            <a:xfrm>
              <a:off x="1403553" y="399335"/>
              <a:ext cx="10483771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Прямоугольник 52"/>
          <p:cNvSpPr/>
          <p:nvPr/>
        </p:nvSpPr>
        <p:spPr>
          <a:xfrm>
            <a:off x="5448622" y="4084589"/>
            <a:ext cx="64980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Тюркологический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кружок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Этнофорум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» 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448622" y="3281615"/>
            <a:ext cx="628617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Студенческие научные общества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5402149" y="5276353"/>
            <a:ext cx="67898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Всероссийские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Бусыгинские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 чтения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Музей</a:t>
            </a:r>
          </a:p>
          <a:p>
            <a:pPr algn="ctr"/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Этнографический музей КФУ 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1447800" y="4685460"/>
            <a:ext cx="10744201" cy="574131"/>
            <a:chOff x="6206145" y="2864267"/>
            <a:chExt cx="6106823" cy="574131"/>
          </a:xfrm>
        </p:grpSpPr>
        <p:cxnSp>
          <p:nvCxnSpPr>
            <p:cNvPr id="73" name="Прямая соединительная линия 72"/>
            <p:cNvCxnSpPr/>
            <p:nvPr/>
          </p:nvCxnSpPr>
          <p:spPr>
            <a:xfrm flipV="1">
              <a:off x="6206145" y="3407729"/>
              <a:ext cx="5761807" cy="3066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Прямоугольник 73"/>
            <p:cNvSpPr/>
            <p:nvPr/>
          </p:nvSpPr>
          <p:spPr>
            <a:xfrm>
              <a:off x="8241752" y="2864267"/>
              <a:ext cx="40712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20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Arial" charset="0"/>
                  <a:cs typeface="Times New Roman" panose="02020603050405020304" pitchFamily="18" charset="0"/>
                </a:rPr>
                <a:t>Конференции</a:t>
              </a:r>
              <a:endParaRPr lang="is-IS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0" y="0"/>
            <a:ext cx="827584" cy="6858000"/>
            <a:chOff x="0" y="0"/>
            <a:chExt cx="827584" cy="6858000"/>
          </a:xfrm>
        </p:grpSpPr>
        <p:sp>
          <p:nvSpPr>
            <p:cNvPr id="59" name="Прямоугольник 58"/>
            <p:cNvSpPr/>
            <p:nvPr/>
          </p:nvSpPr>
          <p:spPr>
            <a:xfrm>
              <a:off x="0" y="0"/>
              <a:ext cx="827584" cy="6858000"/>
            </a:xfrm>
            <a:prstGeom prst="rect">
              <a:avLst/>
            </a:prstGeom>
            <a:gradFill flip="none" rotWithShape="1">
              <a:gsLst>
                <a:gs pos="0">
                  <a:srgbClr val="00549F">
                    <a:shade val="30000"/>
                    <a:satMod val="115000"/>
                  </a:srgbClr>
                </a:gs>
                <a:gs pos="50000">
                  <a:srgbClr val="00549F">
                    <a:shade val="67500"/>
                    <a:satMod val="115000"/>
                  </a:srgbClr>
                </a:gs>
                <a:gs pos="100000">
                  <a:srgbClr val="00549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0" name="Picture 2" descr="C:\Users\MSShafigullin\Desktop\2020\Презентация КФУ\kfu_logo_circle_ru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67" y="164637"/>
              <a:ext cx="55305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Прямоугольник 22"/>
          <p:cNvSpPr/>
          <p:nvPr/>
        </p:nvSpPr>
        <p:spPr>
          <a:xfrm>
            <a:off x="5448622" y="2053106"/>
            <a:ext cx="639210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  <a:p>
            <a:pPr algn="ctr"/>
            <a:r>
              <a:rPr lang="tt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Научный журнал кафедры  </a:t>
            </a:r>
            <a:endParaRPr lang="ru-RU" alt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448622" y="2616288"/>
            <a:ext cx="65015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«Тюркологические исследования», главный редактор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Р.Р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Фахрутдинов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3121" y="3007445"/>
            <a:ext cx="1704835" cy="22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0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33286"/>
            <a:ext cx="2931584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772400" y="461572"/>
            <a:ext cx="4424516" cy="369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 defTabSz="1218840">
              <a:defRPr/>
            </a:pPr>
            <a:r>
              <a:rPr lang="ru-RU" sz="1600" b="1" dirty="0">
                <a:solidFill>
                  <a:srgbClr val="002060"/>
                </a:solidFill>
                <a:latin typeface="PT Sans" panose="020B0503020203020204" pitchFamily="34" charset="-52"/>
              </a:rPr>
              <a:t>Научно-исследовательская политика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0"/>
            <a:ext cx="827584" cy="6858000"/>
            <a:chOff x="0" y="0"/>
            <a:chExt cx="827584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827584" cy="6858000"/>
            </a:xfrm>
            <a:prstGeom prst="rect">
              <a:avLst/>
            </a:prstGeom>
            <a:gradFill flip="none" rotWithShape="1">
              <a:gsLst>
                <a:gs pos="0">
                  <a:srgbClr val="00549F">
                    <a:shade val="30000"/>
                    <a:satMod val="115000"/>
                  </a:srgbClr>
                </a:gs>
                <a:gs pos="50000">
                  <a:srgbClr val="00549F">
                    <a:shade val="67500"/>
                    <a:satMod val="115000"/>
                  </a:srgbClr>
                </a:gs>
                <a:gs pos="100000">
                  <a:srgbClr val="00549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libri Обычный" charset="0"/>
              </a:endParaRPr>
            </a:p>
          </p:txBody>
        </p:sp>
        <p:pic>
          <p:nvPicPr>
            <p:cNvPr id="9" name="Picture 2" descr="C:\Users\MSShafigullin\Desktop\2020\Презентация КФУ\kfu_logo_circle_ru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67" y="164637"/>
              <a:ext cx="55305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2176144" y="886087"/>
            <a:ext cx="8489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научной эффективности 2024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2029гг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424479"/>
              </p:ext>
            </p:extLst>
          </p:nvPr>
        </p:nvGraphicFramePr>
        <p:xfrm>
          <a:off x="1010535" y="1600200"/>
          <a:ext cx="10820400" cy="49149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866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6756206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51765668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607697001"/>
                    </a:ext>
                  </a:extLst>
                </a:gridCol>
                <a:gridCol w="1162935">
                  <a:extLst>
                    <a:ext uri="{9D8B030D-6E8A-4147-A177-3AD203B41FA5}">
                      <a16:colId xmlns:a16="http://schemas.microsoft.com/office/drawing/2014/main" val="2076274194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Издания</a:t>
                      </a:r>
                      <a:endParaRPr lang="ru-RU" sz="2400" b="0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2400" b="0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2400" b="0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2400" b="0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2400" b="0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endParaRPr lang="ru-RU" sz="2400" b="0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</a:t>
                      </a:r>
                      <a:endParaRPr lang="ru-RU" sz="2400" b="0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Ядро</a:t>
                      </a:r>
                      <a:r>
                        <a:rPr lang="ru-RU" sz="2400" b="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baseline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РИНЦа</a:t>
                      </a:r>
                      <a:endParaRPr lang="ru-RU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</a:t>
                      </a:r>
                      <a:endParaRPr lang="ru-RU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РИНЦ</a:t>
                      </a:r>
                      <a:endParaRPr lang="ru-RU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Монографий</a:t>
                      </a:r>
                      <a:endParaRPr lang="ru-RU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0122541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Учебных </a:t>
                      </a:r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пособий</a:t>
                      </a:r>
                      <a:endParaRPr lang="ru-RU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0474631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38666"/>
            <a:ext cx="7620660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6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33286"/>
            <a:ext cx="2931584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772400" y="461572"/>
            <a:ext cx="4424516" cy="369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 defTabSz="1218840">
              <a:defRPr/>
            </a:pPr>
            <a:r>
              <a:rPr lang="ru-RU" sz="1600" b="1" dirty="0">
                <a:solidFill>
                  <a:srgbClr val="002060"/>
                </a:solidFill>
                <a:latin typeface="PT Sans" panose="020B0503020203020204" pitchFamily="34" charset="-52"/>
              </a:rPr>
              <a:t>Научно-исследовательская политика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0"/>
            <a:ext cx="827584" cy="6858000"/>
            <a:chOff x="0" y="0"/>
            <a:chExt cx="827584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827584" cy="6858000"/>
            </a:xfrm>
            <a:prstGeom prst="rect">
              <a:avLst/>
            </a:prstGeom>
            <a:gradFill flip="none" rotWithShape="1">
              <a:gsLst>
                <a:gs pos="0">
                  <a:srgbClr val="00549F">
                    <a:shade val="30000"/>
                    <a:satMod val="115000"/>
                  </a:srgbClr>
                </a:gs>
                <a:gs pos="50000">
                  <a:srgbClr val="00549F">
                    <a:shade val="67500"/>
                    <a:satMod val="115000"/>
                  </a:srgbClr>
                </a:gs>
                <a:gs pos="100000">
                  <a:srgbClr val="00549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libri Обычный" charset="0"/>
              </a:endParaRPr>
            </a:p>
          </p:txBody>
        </p:sp>
        <p:pic>
          <p:nvPicPr>
            <p:cNvPr id="9" name="Picture 2" descr="C:\Users\MSShafigullin\Desktop\2020\Презентация КФУ\kfu_logo_circle_ru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67" y="164637"/>
              <a:ext cx="55305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593398"/>
              </p:ext>
            </p:extLst>
          </p:nvPr>
        </p:nvGraphicFramePr>
        <p:xfrm>
          <a:off x="1340507" y="1981200"/>
          <a:ext cx="10134600" cy="353435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2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64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91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2298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650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Ядро </a:t>
                      </a:r>
                      <a:r>
                        <a:rPr lang="ru-RU" sz="24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РИНЦа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24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25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24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</a:t>
                      </a:r>
                      <a:endParaRPr lang="ru-RU" sz="2400" b="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400" b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298">
                <a:tc gridSpan="7"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82950" y="1068627"/>
            <a:ext cx="6449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публикационной активности кафедры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 НПР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480" y="7418"/>
            <a:ext cx="7620660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57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33286"/>
            <a:ext cx="2931584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772400" y="461572"/>
            <a:ext cx="4424516" cy="369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 defTabSz="1218840">
              <a:defRPr/>
            </a:pPr>
            <a:r>
              <a:rPr lang="ru-RU" sz="1600" b="1" dirty="0">
                <a:solidFill>
                  <a:srgbClr val="002060"/>
                </a:solidFill>
                <a:latin typeface="PT Sans" panose="020B0503020203020204" pitchFamily="34" charset="-52"/>
              </a:rPr>
              <a:t>Научно-исследовательская политика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0"/>
            <a:ext cx="827584" cy="6858000"/>
            <a:chOff x="0" y="0"/>
            <a:chExt cx="827584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827584" cy="6858000"/>
            </a:xfrm>
            <a:prstGeom prst="rect">
              <a:avLst/>
            </a:prstGeom>
            <a:gradFill flip="none" rotWithShape="1">
              <a:gsLst>
                <a:gs pos="0">
                  <a:srgbClr val="00549F">
                    <a:shade val="30000"/>
                    <a:satMod val="115000"/>
                  </a:srgbClr>
                </a:gs>
                <a:gs pos="50000">
                  <a:srgbClr val="00549F">
                    <a:shade val="67500"/>
                    <a:satMod val="115000"/>
                  </a:srgbClr>
                </a:gs>
                <a:gs pos="100000">
                  <a:srgbClr val="00549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libri Обычный" charset="0"/>
              </a:endParaRPr>
            </a:p>
          </p:txBody>
        </p:sp>
        <p:pic>
          <p:nvPicPr>
            <p:cNvPr id="9" name="Picture 2" descr="C:\Users\MSShafigullin\Desktop\2020\Презентация КФУ\kfu_logo_circle_ru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67" y="164637"/>
              <a:ext cx="55305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Группа 35"/>
          <p:cNvGrpSpPr/>
          <p:nvPr/>
        </p:nvGrpSpPr>
        <p:grpSpPr bwMode="auto">
          <a:xfrm>
            <a:off x="752101" y="2295731"/>
            <a:ext cx="10217905" cy="1986666"/>
            <a:chOff x="2732633" y="705021"/>
            <a:chExt cx="9254926" cy="1282938"/>
          </a:xfrm>
        </p:grpSpPr>
        <p:sp>
          <p:nvSpPr>
            <p:cNvPr id="37" name="Google Shape;655;p26"/>
            <p:cNvSpPr txBox="1"/>
            <p:nvPr/>
          </p:nvSpPr>
          <p:spPr bwMode="auto">
            <a:xfrm>
              <a:off x="2732633" y="1741954"/>
              <a:ext cx="1289941" cy="938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Montserrat"/>
                <a:buNone/>
                <a:defRPr/>
              </a:pPr>
              <a:endParaRPr sz="2000" b="1" dirty="0">
                <a:solidFill>
                  <a:schemeClr val="accent2">
                    <a:lumMod val="50000"/>
                  </a:schemeClr>
                </a:solidFill>
                <a:latin typeface="PT Sans"/>
                <a:ea typeface="PT Sans"/>
                <a:cs typeface="PT Sans"/>
              </a:endParaRPr>
            </a:p>
          </p:txBody>
        </p:sp>
        <p:grpSp>
          <p:nvGrpSpPr>
            <p:cNvPr id="12" name="Группа 37"/>
            <p:cNvGrpSpPr/>
            <p:nvPr/>
          </p:nvGrpSpPr>
          <p:grpSpPr bwMode="auto">
            <a:xfrm>
              <a:off x="4158642" y="1087398"/>
              <a:ext cx="1733932" cy="900561"/>
              <a:chOff x="6091237" y="1827210"/>
              <a:chExt cx="1504950" cy="4590743"/>
            </a:xfrm>
            <a:solidFill>
              <a:srgbClr val="B8EFFF"/>
            </a:solidFill>
          </p:grpSpPr>
          <p:sp>
            <p:nvSpPr>
              <p:cNvPr id="32" name="Google Shape;636;p26"/>
              <p:cNvSpPr/>
              <p:nvPr/>
            </p:nvSpPr>
            <p:spPr bwMode="auto">
              <a:xfrm>
                <a:off x="6091237" y="1827210"/>
                <a:ext cx="1504950" cy="4590743"/>
              </a:xfrm>
              <a:custGeom>
                <a:avLst/>
                <a:gdLst/>
                <a:ahLst/>
                <a:cxnLst/>
                <a:rect l="l" t="t" r="r" b="b"/>
                <a:pathLst>
                  <a:path w="948" h="2890" extrusionOk="0">
                    <a:moveTo>
                      <a:pt x="474" y="0"/>
                    </a:moveTo>
                    <a:lnTo>
                      <a:pt x="236" y="91"/>
                    </a:lnTo>
                    <a:lnTo>
                      <a:pt x="0" y="182"/>
                    </a:lnTo>
                    <a:lnTo>
                      <a:pt x="0" y="2890"/>
                    </a:lnTo>
                    <a:lnTo>
                      <a:pt x="948" y="2890"/>
                    </a:lnTo>
                    <a:lnTo>
                      <a:pt x="948" y="182"/>
                    </a:lnTo>
                    <a:lnTo>
                      <a:pt x="712" y="91"/>
                    </a:lnTo>
                    <a:lnTo>
                      <a:pt x="474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600" b="0" i="0" u="none">
                  <a:solidFill>
                    <a:schemeClr val="dk1"/>
                  </a:solidFill>
                  <a:latin typeface="PT Sans"/>
                  <a:ea typeface="PT Sans"/>
                  <a:cs typeface="PT Sans"/>
                </a:endParaRPr>
              </a:p>
            </p:txBody>
          </p:sp>
          <p:sp>
            <p:nvSpPr>
              <p:cNvPr id="33" name="Google Shape;649;p26"/>
              <p:cNvSpPr txBox="1"/>
              <p:nvPr/>
            </p:nvSpPr>
            <p:spPr bwMode="auto">
              <a:xfrm>
                <a:off x="6091237" y="2793153"/>
                <a:ext cx="1393273" cy="14026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ts val="2300"/>
                  <a:defRPr/>
                </a:pPr>
                <a:r>
                  <a:rPr lang="ru-RU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PT Sans"/>
                    <a:ea typeface="PT Sans"/>
                    <a:cs typeface="PT Sans"/>
                  </a:rPr>
                  <a:t>45</a:t>
                </a:r>
                <a:endParaRPr lang="fi-FI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PT Sans"/>
                  <a:ea typeface="PT Sans"/>
                  <a:cs typeface="PT Sans"/>
                </a:endParaRPr>
              </a:p>
            </p:txBody>
          </p:sp>
          <p:sp>
            <p:nvSpPr>
              <p:cNvPr id="34" name="Google Shape;655;p26"/>
              <p:cNvSpPr txBox="1"/>
              <p:nvPr/>
            </p:nvSpPr>
            <p:spPr bwMode="auto">
              <a:xfrm>
                <a:off x="6285828" y="4830206"/>
                <a:ext cx="1119592" cy="6059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5300"/>
                  <a:buFont typeface="Montserrat"/>
                  <a:buNone/>
                  <a:defRPr/>
                </a:pPr>
                <a:r>
                  <a:rPr lang="en-US" sz="2000" b="1" dirty="0">
                    <a:solidFill>
                      <a:schemeClr val="accent2">
                        <a:lumMod val="50000"/>
                      </a:schemeClr>
                    </a:solidFill>
                    <a:latin typeface="PT Sans"/>
                    <a:ea typeface="PT Sans"/>
                    <a:cs typeface="PT Sans"/>
                  </a:rPr>
                  <a:t>2025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PT Sans"/>
                  <a:ea typeface="PT Sans"/>
                  <a:cs typeface="PT Sans"/>
                </a:endParaRPr>
              </a:p>
            </p:txBody>
          </p:sp>
        </p:grpSp>
        <p:grpSp>
          <p:nvGrpSpPr>
            <p:cNvPr id="16" name="Группа 38"/>
            <p:cNvGrpSpPr/>
            <p:nvPr/>
          </p:nvGrpSpPr>
          <p:grpSpPr bwMode="auto">
            <a:xfrm>
              <a:off x="5733442" y="990085"/>
              <a:ext cx="1733932" cy="997311"/>
              <a:chOff x="6091237" y="1827212"/>
              <a:chExt cx="1504950" cy="4587875"/>
            </a:xfrm>
          </p:grpSpPr>
          <p:sp>
            <p:nvSpPr>
              <p:cNvPr id="29" name="Google Shape;636;p26"/>
              <p:cNvSpPr/>
              <p:nvPr/>
            </p:nvSpPr>
            <p:spPr bwMode="auto">
              <a:xfrm>
                <a:off x="6091237" y="1827212"/>
                <a:ext cx="1504950" cy="4587875"/>
              </a:xfrm>
              <a:custGeom>
                <a:avLst/>
                <a:gdLst/>
                <a:ahLst/>
                <a:cxnLst/>
                <a:rect l="l" t="t" r="r" b="b"/>
                <a:pathLst>
                  <a:path w="948" h="2890" extrusionOk="0">
                    <a:moveTo>
                      <a:pt x="474" y="0"/>
                    </a:moveTo>
                    <a:lnTo>
                      <a:pt x="236" y="91"/>
                    </a:lnTo>
                    <a:lnTo>
                      <a:pt x="0" y="182"/>
                    </a:lnTo>
                    <a:lnTo>
                      <a:pt x="0" y="2890"/>
                    </a:lnTo>
                    <a:lnTo>
                      <a:pt x="948" y="2890"/>
                    </a:lnTo>
                    <a:lnTo>
                      <a:pt x="948" y="182"/>
                    </a:lnTo>
                    <a:lnTo>
                      <a:pt x="712" y="91"/>
                    </a:lnTo>
                    <a:lnTo>
                      <a:pt x="474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600" b="0" i="0" u="none">
                  <a:solidFill>
                    <a:schemeClr val="dk1"/>
                  </a:solidFill>
                  <a:latin typeface="PT Sans"/>
                  <a:ea typeface="PT Sans"/>
                  <a:cs typeface="PT Sans"/>
                </a:endParaRPr>
              </a:p>
            </p:txBody>
          </p:sp>
          <p:sp>
            <p:nvSpPr>
              <p:cNvPr id="30" name="Google Shape;649;p26"/>
              <p:cNvSpPr txBox="1"/>
              <p:nvPr/>
            </p:nvSpPr>
            <p:spPr bwMode="auto">
              <a:xfrm>
                <a:off x="6102869" y="2793153"/>
                <a:ext cx="1381641" cy="14026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ts val="2300"/>
                  <a:defRPr/>
                </a:pPr>
                <a:r>
                  <a:rPr lang="ru-RU" sz="2400" b="1" dirty="0" smtClean="0">
                    <a:solidFill>
                      <a:schemeClr val="lt1"/>
                    </a:solidFill>
                    <a:latin typeface="PT Sans"/>
                    <a:ea typeface="PT Sans"/>
                    <a:cs typeface="PT Sans"/>
                  </a:rPr>
                  <a:t>49</a:t>
                </a:r>
                <a:endParaRPr lang="fi-FI" sz="2400" b="1" dirty="0">
                  <a:solidFill>
                    <a:schemeClr val="lt1"/>
                  </a:solidFill>
                  <a:latin typeface="PT Sans"/>
                  <a:ea typeface="PT Sans"/>
                  <a:cs typeface="PT Sans"/>
                </a:endParaRPr>
              </a:p>
            </p:txBody>
          </p:sp>
          <p:sp>
            <p:nvSpPr>
              <p:cNvPr id="31" name="Google Shape;655;p26"/>
              <p:cNvSpPr txBox="1"/>
              <p:nvPr/>
            </p:nvSpPr>
            <p:spPr bwMode="auto">
              <a:xfrm>
                <a:off x="6285828" y="4830206"/>
                <a:ext cx="1119592" cy="6059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5300"/>
                  <a:buFont typeface="Montserrat"/>
                  <a:buNone/>
                  <a:defRPr/>
                </a:pPr>
                <a:r>
                  <a:rPr lang="en-US" sz="2000" b="1" dirty="0">
                    <a:solidFill>
                      <a:schemeClr val="bg1"/>
                    </a:solidFill>
                    <a:latin typeface="PT Sans"/>
                    <a:ea typeface="PT Sans"/>
                    <a:cs typeface="PT Sans"/>
                  </a:rPr>
                  <a:t>2026</a:t>
                </a:r>
                <a:endParaRPr sz="2000" b="1" dirty="0">
                  <a:solidFill>
                    <a:schemeClr val="bg1"/>
                  </a:solidFill>
                  <a:latin typeface="PT Sans"/>
                  <a:ea typeface="PT Sans"/>
                  <a:cs typeface="PT Sans"/>
                </a:endParaRPr>
              </a:p>
            </p:txBody>
          </p:sp>
        </p:grpSp>
        <p:grpSp>
          <p:nvGrpSpPr>
            <p:cNvPr id="17" name="Группа 39"/>
            <p:cNvGrpSpPr/>
            <p:nvPr/>
          </p:nvGrpSpPr>
          <p:grpSpPr bwMode="auto">
            <a:xfrm>
              <a:off x="7238394" y="913820"/>
              <a:ext cx="1739420" cy="1073575"/>
              <a:chOff x="7596185" y="1476375"/>
              <a:chExt cx="1509712" cy="4938712"/>
            </a:xfrm>
          </p:grpSpPr>
          <p:sp>
            <p:nvSpPr>
              <p:cNvPr id="26" name="Google Shape;637;p26"/>
              <p:cNvSpPr/>
              <p:nvPr/>
            </p:nvSpPr>
            <p:spPr bwMode="auto">
              <a:xfrm>
                <a:off x="7596185" y="1476375"/>
                <a:ext cx="1509712" cy="4938712"/>
              </a:xfrm>
              <a:custGeom>
                <a:avLst/>
                <a:gdLst/>
                <a:ahLst/>
                <a:cxnLst/>
                <a:rect l="l" t="t" r="r" b="b"/>
                <a:pathLst>
                  <a:path w="951" h="3111" extrusionOk="0">
                    <a:moveTo>
                      <a:pt x="238" y="90"/>
                    </a:moveTo>
                    <a:lnTo>
                      <a:pt x="0" y="181"/>
                    </a:lnTo>
                    <a:lnTo>
                      <a:pt x="0" y="3111"/>
                    </a:lnTo>
                    <a:lnTo>
                      <a:pt x="951" y="3111"/>
                    </a:lnTo>
                    <a:lnTo>
                      <a:pt x="951" y="181"/>
                    </a:lnTo>
                    <a:lnTo>
                      <a:pt x="713" y="90"/>
                    </a:lnTo>
                    <a:lnTo>
                      <a:pt x="477" y="0"/>
                    </a:lnTo>
                    <a:lnTo>
                      <a:pt x="238" y="90"/>
                    </a:lnTo>
                    <a:close/>
                  </a:path>
                </a:pathLst>
              </a:custGeom>
              <a:solidFill>
                <a:srgbClr val="00A2F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600" b="0" i="0" u="none">
                  <a:solidFill>
                    <a:schemeClr val="dk1"/>
                  </a:solidFill>
                  <a:latin typeface="PT Sans"/>
                  <a:ea typeface="PT Sans"/>
                  <a:cs typeface="PT Sans"/>
                </a:endParaRPr>
              </a:p>
            </p:txBody>
          </p:sp>
          <p:sp>
            <p:nvSpPr>
              <p:cNvPr id="27" name="Google Shape;650;p26"/>
              <p:cNvSpPr txBox="1"/>
              <p:nvPr/>
            </p:nvSpPr>
            <p:spPr bwMode="auto">
              <a:xfrm>
                <a:off x="7654078" y="2549408"/>
                <a:ext cx="1290836" cy="14026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ts val="2300"/>
                  <a:defRPr/>
                </a:pPr>
                <a:r>
                  <a:rPr lang="ru-RU" sz="2400" b="1" dirty="0" smtClean="0">
                    <a:solidFill>
                      <a:schemeClr val="lt1"/>
                    </a:solidFill>
                    <a:latin typeface="PT Sans"/>
                    <a:ea typeface="PT Sans"/>
                    <a:cs typeface="PT Sans"/>
                  </a:rPr>
                  <a:t>54</a:t>
                </a:r>
                <a:endParaRPr lang="is-IS" sz="2400" b="1" dirty="0">
                  <a:solidFill>
                    <a:schemeClr val="lt1"/>
                  </a:solidFill>
                  <a:latin typeface="PT Sans"/>
                  <a:ea typeface="PT Sans"/>
                  <a:cs typeface="PT Sans"/>
                </a:endParaRPr>
              </a:p>
            </p:txBody>
          </p:sp>
          <p:sp>
            <p:nvSpPr>
              <p:cNvPr id="28" name="Google Shape;656;p26"/>
              <p:cNvSpPr txBox="1"/>
              <p:nvPr/>
            </p:nvSpPr>
            <p:spPr bwMode="auto">
              <a:xfrm>
                <a:off x="7785661" y="4859853"/>
                <a:ext cx="1123736" cy="6059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ts val="5300"/>
                  <a:defRPr/>
                </a:pPr>
                <a:r>
                  <a:rPr lang="is-IS" sz="2000" b="1" dirty="0">
                    <a:solidFill>
                      <a:schemeClr val="lt1"/>
                    </a:solidFill>
                    <a:latin typeface="PT Sans"/>
                    <a:ea typeface="PT Sans"/>
                    <a:cs typeface="PT Sans"/>
                  </a:rPr>
                  <a:t>2027</a:t>
                </a:r>
                <a:endParaRPr lang="is-IS" sz="2800" b="1" dirty="0">
                  <a:latin typeface="PT Sans"/>
                  <a:ea typeface="PT Sans"/>
                  <a:cs typeface="PT Sans"/>
                </a:endParaRPr>
              </a:p>
            </p:txBody>
          </p:sp>
        </p:grpSp>
        <p:grpSp>
          <p:nvGrpSpPr>
            <p:cNvPr id="18" name="Группа 40"/>
            <p:cNvGrpSpPr/>
            <p:nvPr/>
          </p:nvGrpSpPr>
          <p:grpSpPr bwMode="auto">
            <a:xfrm>
              <a:off x="8748575" y="834794"/>
              <a:ext cx="1733932" cy="1152601"/>
              <a:chOff x="9105902" y="1112837"/>
              <a:chExt cx="1504950" cy="5302250"/>
            </a:xfrm>
            <a:solidFill>
              <a:srgbClr val="F37121"/>
            </a:solidFill>
          </p:grpSpPr>
          <p:sp>
            <p:nvSpPr>
              <p:cNvPr id="23" name="Google Shape;644;p26"/>
              <p:cNvSpPr/>
              <p:nvPr/>
            </p:nvSpPr>
            <p:spPr bwMode="auto">
              <a:xfrm>
                <a:off x="9105902" y="1112837"/>
                <a:ext cx="1504950" cy="5302250"/>
              </a:xfrm>
              <a:custGeom>
                <a:avLst/>
                <a:gdLst/>
                <a:ahLst/>
                <a:cxnLst/>
                <a:rect l="l" t="t" r="r" b="b"/>
                <a:pathLst>
                  <a:path w="948" h="3340" extrusionOk="0">
                    <a:moveTo>
                      <a:pt x="238" y="90"/>
                    </a:moveTo>
                    <a:lnTo>
                      <a:pt x="0" y="181"/>
                    </a:lnTo>
                    <a:lnTo>
                      <a:pt x="0" y="3340"/>
                    </a:lnTo>
                    <a:lnTo>
                      <a:pt x="948" y="3340"/>
                    </a:lnTo>
                    <a:lnTo>
                      <a:pt x="948" y="181"/>
                    </a:lnTo>
                    <a:lnTo>
                      <a:pt x="712" y="90"/>
                    </a:lnTo>
                    <a:lnTo>
                      <a:pt x="474" y="0"/>
                    </a:lnTo>
                    <a:lnTo>
                      <a:pt x="238" y="90"/>
                    </a:lnTo>
                    <a:close/>
                  </a:path>
                </a:pathLst>
              </a:custGeom>
              <a:solidFill>
                <a:srgbClr val="0088C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600" b="0" i="0" u="none">
                  <a:solidFill>
                    <a:schemeClr val="dk1"/>
                  </a:solidFill>
                  <a:latin typeface="PT Sans"/>
                  <a:ea typeface="PT Sans"/>
                  <a:cs typeface="PT Sans"/>
                </a:endParaRPr>
              </a:p>
            </p:txBody>
          </p:sp>
          <p:sp>
            <p:nvSpPr>
              <p:cNvPr id="24" name="Google Shape;651;p26"/>
              <p:cNvSpPr txBox="1"/>
              <p:nvPr/>
            </p:nvSpPr>
            <p:spPr bwMode="auto">
              <a:xfrm>
                <a:off x="9193749" y="2277489"/>
                <a:ext cx="1264146" cy="1416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>
                  <a:buClr>
                    <a:srgbClr val="FFFFFF"/>
                  </a:buClr>
                  <a:buSzPts val="2300"/>
                  <a:defRPr/>
                </a:pPr>
                <a:r>
                  <a:rPr lang="ru-RU" sz="2400" b="1" dirty="0" smtClean="0">
                    <a:solidFill>
                      <a:srgbClr val="FFFFFF"/>
                    </a:solidFill>
                    <a:latin typeface="PT Sans"/>
                    <a:ea typeface="PT Sans"/>
                    <a:cs typeface="PT Sans"/>
                  </a:rPr>
                  <a:t>61</a:t>
                </a:r>
                <a:endParaRPr lang="is-IS" sz="2400" b="1" dirty="0">
                  <a:solidFill>
                    <a:srgbClr val="FFFFFF"/>
                  </a:solidFill>
                  <a:latin typeface="PT Sans"/>
                  <a:ea typeface="PT Sans"/>
                  <a:cs typeface="PT Sans"/>
                </a:endParaRPr>
              </a:p>
            </p:txBody>
          </p:sp>
          <p:sp>
            <p:nvSpPr>
              <p:cNvPr id="25" name="Google Shape;657;p26"/>
              <p:cNvSpPr txBox="1"/>
              <p:nvPr/>
            </p:nvSpPr>
            <p:spPr bwMode="auto">
              <a:xfrm>
                <a:off x="9277152" y="4831093"/>
                <a:ext cx="1114070" cy="6347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lvl="0" algn="ctr">
                  <a:buClr>
                    <a:prstClr val="white"/>
                  </a:buClr>
                  <a:buSzPts val="5300"/>
                  <a:defRPr/>
                </a:pPr>
                <a:r>
                  <a:rPr lang="is-IS" sz="2000" b="1" dirty="0">
                    <a:solidFill>
                      <a:prstClr val="white"/>
                    </a:solidFill>
                    <a:latin typeface="PT Sans"/>
                    <a:ea typeface="PT Sans"/>
                    <a:cs typeface="PT Sans"/>
                  </a:rPr>
                  <a:t>2028</a:t>
                </a:r>
                <a:endParaRPr lang="is-IS" sz="2000" b="1" dirty="0">
                  <a:solidFill>
                    <a:prstClr val="black"/>
                  </a:solidFill>
                  <a:latin typeface="PT Sans"/>
                  <a:ea typeface="PT Sans"/>
                  <a:cs typeface="PT Sans"/>
                </a:endParaRPr>
              </a:p>
            </p:txBody>
          </p:sp>
        </p:grpSp>
        <p:grpSp>
          <p:nvGrpSpPr>
            <p:cNvPr id="19" name="Группа 41"/>
            <p:cNvGrpSpPr/>
            <p:nvPr/>
          </p:nvGrpSpPr>
          <p:grpSpPr bwMode="auto">
            <a:xfrm>
              <a:off x="10253055" y="705021"/>
              <a:ext cx="1734504" cy="1282375"/>
              <a:chOff x="9105899" y="1112837"/>
              <a:chExt cx="1505447" cy="5302250"/>
            </a:xfrm>
            <a:solidFill>
              <a:srgbClr val="F37121"/>
            </a:solidFill>
          </p:grpSpPr>
          <p:sp>
            <p:nvSpPr>
              <p:cNvPr id="20" name="Google Shape;644;p26"/>
              <p:cNvSpPr/>
              <p:nvPr/>
            </p:nvSpPr>
            <p:spPr bwMode="auto">
              <a:xfrm>
                <a:off x="9105899" y="1112837"/>
                <a:ext cx="1504950" cy="5302250"/>
              </a:xfrm>
              <a:custGeom>
                <a:avLst/>
                <a:gdLst/>
                <a:ahLst/>
                <a:cxnLst/>
                <a:rect l="l" t="t" r="r" b="b"/>
                <a:pathLst>
                  <a:path w="948" h="3340" extrusionOk="0">
                    <a:moveTo>
                      <a:pt x="238" y="90"/>
                    </a:moveTo>
                    <a:lnTo>
                      <a:pt x="0" y="181"/>
                    </a:lnTo>
                    <a:lnTo>
                      <a:pt x="0" y="3340"/>
                    </a:lnTo>
                    <a:lnTo>
                      <a:pt x="948" y="3340"/>
                    </a:lnTo>
                    <a:lnTo>
                      <a:pt x="948" y="181"/>
                    </a:lnTo>
                    <a:lnTo>
                      <a:pt x="712" y="90"/>
                    </a:lnTo>
                    <a:lnTo>
                      <a:pt x="474" y="0"/>
                    </a:lnTo>
                    <a:lnTo>
                      <a:pt x="238" y="90"/>
                    </a:lnTo>
                    <a:close/>
                  </a:path>
                </a:pathLst>
              </a:custGeom>
              <a:solidFill>
                <a:srgbClr val="1E519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600" b="0" i="0" u="none">
                  <a:solidFill>
                    <a:schemeClr val="dk1"/>
                  </a:solidFill>
                  <a:latin typeface="PT Sans"/>
                  <a:ea typeface="PT Sans"/>
                  <a:cs typeface="PT Sans"/>
                </a:endParaRPr>
              </a:p>
            </p:txBody>
          </p:sp>
          <p:sp>
            <p:nvSpPr>
              <p:cNvPr id="21" name="Google Shape;651;p26"/>
              <p:cNvSpPr txBox="1"/>
              <p:nvPr/>
            </p:nvSpPr>
            <p:spPr bwMode="auto">
              <a:xfrm>
                <a:off x="9111074" y="2342449"/>
                <a:ext cx="1500272" cy="1416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>
                  <a:buClr>
                    <a:srgbClr val="FFFFFF"/>
                  </a:buClr>
                  <a:buSzPts val="2300"/>
                  <a:defRPr/>
                </a:pPr>
                <a:r>
                  <a:rPr lang="ru-RU" sz="2400" b="1" dirty="0" smtClean="0">
                    <a:solidFill>
                      <a:srgbClr val="FFFFFF"/>
                    </a:solidFill>
                    <a:latin typeface="PT Sans"/>
                    <a:ea typeface="PT Sans"/>
                    <a:cs typeface="PT Sans"/>
                  </a:rPr>
                  <a:t>64</a:t>
                </a:r>
                <a:endParaRPr lang="is-IS" sz="2400" b="1" dirty="0">
                  <a:solidFill>
                    <a:srgbClr val="FFFFFF"/>
                  </a:solidFill>
                  <a:latin typeface="PT Sans"/>
                  <a:ea typeface="PT Sans"/>
                  <a:cs typeface="PT Sans"/>
                </a:endParaRPr>
              </a:p>
            </p:txBody>
          </p:sp>
          <p:sp>
            <p:nvSpPr>
              <p:cNvPr id="22" name="Google Shape;657;p26"/>
              <p:cNvSpPr txBox="1"/>
              <p:nvPr/>
            </p:nvSpPr>
            <p:spPr bwMode="auto">
              <a:xfrm>
                <a:off x="9277152" y="4988111"/>
                <a:ext cx="1114070" cy="6347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lvl="0" algn="ctr">
                  <a:buClr>
                    <a:prstClr val="white"/>
                  </a:buClr>
                  <a:buSzPts val="5300"/>
                  <a:defRPr/>
                </a:pPr>
                <a:r>
                  <a:rPr lang="is-IS" sz="2000" b="1" dirty="0">
                    <a:solidFill>
                      <a:schemeClr val="bg1"/>
                    </a:solidFill>
                    <a:latin typeface="PT Sans"/>
                    <a:ea typeface="PT Sans"/>
                    <a:cs typeface="PT Sans"/>
                  </a:rPr>
                  <a:t>2029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1428714" y="890499"/>
            <a:ext cx="104511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доходов от НИР и НИОКР в расчете на 1 НПР, в тыс. руб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5884" y="4463775"/>
            <a:ext cx="3016497" cy="2140740"/>
          </a:xfrm>
          <a:prstGeom prst="rect">
            <a:avLst/>
          </a:prstGeom>
        </p:spPr>
      </p:pic>
      <p:pic>
        <p:nvPicPr>
          <p:cNvPr id="40" name="Picture 6" descr="https://avatars.mds.yandex.net/i?id=f54fed1aed027d0e644da13b4254764545a2a9a2fac4e3f9-12855379-images-thumbs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653" y="4611365"/>
            <a:ext cx="2971038" cy="199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https://avatars.mds.yandex.net/i?id=3d95406b93f40b9552cbe64d45921b189d0a7513-12543315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737" y="4686431"/>
            <a:ext cx="2483926" cy="155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0873" y="39245"/>
            <a:ext cx="7620660" cy="43285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518891" y="1565095"/>
            <a:ext cx="10215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РНФ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23-18-00147, проект «Социально-политическая организация евразийского пространства в Средние века (исторический опыт Золотой Орды и Ирана XIII-XIV вв.)» </a:t>
            </a:r>
          </a:p>
        </p:txBody>
      </p:sp>
    </p:spTree>
    <p:extLst>
      <p:ext uri="{BB962C8B-B14F-4D97-AF65-F5344CB8AC3E}">
        <p14:creationId xmlns:p14="http://schemas.microsoft.com/office/powerpoint/2010/main" val="114633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033" y="507786"/>
            <a:ext cx="2931584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246704" y="1971575"/>
            <a:ext cx="2726340" cy="1107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вызовы в области подготовки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исторических и этнологических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0"/>
            <a:ext cx="827584" cy="6858000"/>
            <a:chOff x="0" y="0"/>
            <a:chExt cx="827584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827584" cy="6858000"/>
            </a:xfrm>
            <a:prstGeom prst="rect">
              <a:avLst/>
            </a:prstGeom>
            <a:gradFill flip="none" rotWithShape="1">
              <a:gsLst>
                <a:gs pos="0">
                  <a:srgbClr val="00549F">
                    <a:shade val="30000"/>
                    <a:satMod val="115000"/>
                  </a:srgbClr>
                </a:gs>
                <a:gs pos="50000">
                  <a:srgbClr val="00549F">
                    <a:shade val="67500"/>
                    <a:satMod val="115000"/>
                  </a:srgbClr>
                </a:gs>
                <a:gs pos="100000">
                  <a:srgbClr val="00549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libri Обычный" charset="0"/>
              </a:endParaRPr>
            </a:p>
          </p:txBody>
        </p:sp>
        <p:pic>
          <p:nvPicPr>
            <p:cNvPr id="9" name="Picture 2" descr="C:\Users\MSShafigullin\Desktop\2020\Презентация КФУ\kfu_logo_circle_ru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67" y="164637"/>
              <a:ext cx="55305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017603" y="1971575"/>
            <a:ext cx="2546755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цели развития РФ в области подготовки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исторических и этнологических 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19999" y="501376"/>
            <a:ext cx="457200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Стратегические задачи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90999" y="1971575"/>
            <a:ext cx="4572001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b="1" dirty="0">
                <a:solidFill>
                  <a:srgbClr val="30407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высококвалифицированных </a:t>
            </a:r>
            <a:r>
              <a:rPr lang="ru-RU" b="1" dirty="0" smtClean="0">
                <a:solidFill>
                  <a:srgbClr val="30407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 </a:t>
            </a:r>
            <a:r>
              <a:rPr lang="ru-RU" b="1" dirty="0">
                <a:solidFill>
                  <a:srgbClr val="30407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</a:t>
            </a:r>
            <a:r>
              <a:rPr lang="ru-RU" b="1" dirty="0" smtClean="0">
                <a:solidFill>
                  <a:srgbClr val="30407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истории, антропологии и этнологии</a:t>
            </a:r>
            <a:endParaRPr lang="ru-RU" b="1" dirty="0">
              <a:solidFill>
                <a:srgbClr val="30407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786443" y="4129198"/>
            <a:ext cx="3028687" cy="191427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спектра научно-исследовательского сотрудничества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российскими и иностранными учреждениями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736514" y="4800330"/>
            <a:ext cx="2597601" cy="16004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Модернизации образовательного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9519079" y="4153180"/>
            <a:ext cx="2453965" cy="160047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и популяризация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исторических и этнологических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знаний</a:t>
            </a:r>
          </a:p>
        </p:txBody>
      </p:sp>
      <p:cxnSp>
        <p:nvCxnSpPr>
          <p:cNvPr id="36" name="Прямая со стрелкой 35"/>
          <p:cNvCxnSpPr/>
          <p:nvPr/>
        </p:nvCxnSpPr>
        <p:spPr>
          <a:xfrm flipH="1">
            <a:off x="2911400" y="3331446"/>
            <a:ext cx="1409699" cy="8779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cxnSpLocks/>
          </p:cNvCxnSpPr>
          <p:nvPr/>
        </p:nvCxnSpPr>
        <p:spPr>
          <a:xfrm flipH="1">
            <a:off x="4876800" y="3338480"/>
            <a:ext cx="1300531" cy="1461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8610600" y="3290350"/>
            <a:ext cx="1618276" cy="8944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Стрелка вправо 44"/>
          <p:cNvSpPr/>
          <p:nvPr/>
        </p:nvSpPr>
        <p:spPr>
          <a:xfrm>
            <a:off x="3707064" y="2344187"/>
            <a:ext cx="368808" cy="32316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лево 45"/>
          <p:cNvSpPr/>
          <p:nvPr/>
        </p:nvSpPr>
        <p:spPr>
          <a:xfrm>
            <a:off x="8859301" y="2365169"/>
            <a:ext cx="319337" cy="323161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312C8F78-663A-49F9-8BEF-DA61205438B6}"/>
              </a:ext>
            </a:extLst>
          </p:cNvPr>
          <p:cNvSpPr/>
          <p:nvPr/>
        </p:nvSpPr>
        <p:spPr>
          <a:xfrm>
            <a:off x="6334115" y="4775800"/>
            <a:ext cx="3178109" cy="162499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квалификационного потенциала кафедры, направленное на повышение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преподавания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315EC476-192A-4E96-BAEE-E800518E67D0}"/>
              </a:ext>
            </a:extLst>
          </p:cNvPr>
          <p:cNvCxnSpPr/>
          <p:nvPr/>
        </p:nvCxnSpPr>
        <p:spPr>
          <a:xfrm>
            <a:off x="7239000" y="3331446"/>
            <a:ext cx="380999" cy="1468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340" y="84489"/>
            <a:ext cx="7620660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9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827584" cy="6858000"/>
            <a:chOff x="0" y="0"/>
            <a:chExt cx="827584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827584" cy="6858000"/>
            </a:xfrm>
            <a:prstGeom prst="rect">
              <a:avLst/>
            </a:prstGeom>
            <a:solidFill>
              <a:srgbClr val="30407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libri Обычный" charset="0"/>
              </a:endParaRPr>
            </a:p>
          </p:txBody>
        </p:sp>
        <p:pic>
          <p:nvPicPr>
            <p:cNvPr id="5" name="Picture 2" descr="C:\Users\MSShafigullin\Desktop\2020\Презентация КФУ\kfu_logo_circle_rus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67" y="164637"/>
              <a:ext cx="55305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950674" y="609600"/>
            <a:ext cx="11150949" cy="602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Сотрудничество кафедры с российскими и зарубежными образовательными и научными организациями: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Высшая школа экономики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Почекаев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Р.Ю., профессор, д.и.н., заведующий кафедрой)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Институт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российской истории РАН, г. Москва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(Беляков А.В.,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ведущий научный сотрудник, д.и.н.)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Государственный музей Востока, г. Москва (Зайцев И.В., профессор, д.и.н., заместитель директора)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Институт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истории им. Ш.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Марджани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АН РТ, г. Казань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(Измайлов И.Л., ведущий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научный сотрудник, д.и.н.)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Институт археологии им. А.Х.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Халикова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АН РТ, г. Казань (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Ситдиков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А.Г., д.и.н., действительный член (академик) Академии наук Республики Татарстан)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Воронежский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государственный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университет (Селезнев Ю.В.,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д.и.н., профессор,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заведующий кафедрой).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Научный институт изучения улуса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Джучи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г. Астана, Казахстан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Сабитов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Ж.С.,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PhD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директор института).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Евразийский национальный университет им. Л.Н. Гумилева,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г. Астана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Казахстан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Мустакимов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И.А., ведущий научный сотрудник).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Самаркандский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государственный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университет,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Узбекистан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Вафаева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Д.Б., заведующая кафедрой).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defRPr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340" y="77346"/>
            <a:ext cx="7620660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46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90600" y="3168854"/>
            <a:ext cx="1074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ru-RU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Игътибарыгыз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өчен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рәхмәт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3119671" y="2744115"/>
            <a:ext cx="59526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502" y="1413584"/>
            <a:ext cx="4610063" cy="62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4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#2021 00 Blue green orange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4D69FA"/>
      </a:accent1>
      <a:accent2>
        <a:srgbClr val="2859DF"/>
      </a:accent2>
      <a:accent3>
        <a:srgbClr val="03D990"/>
      </a:accent3>
      <a:accent4>
        <a:srgbClr val="35D94B"/>
      </a:accent4>
      <a:accent5>
        <a:srgbClr val="FF6626"/>
      </a:accent5>
      <a:accent6>
        <a:srgbClr val="FF2F30"/>
      </a:accent6>
      <a:hlink>
        <a:srgbClr val="0563C1"/>
      </a:hlink>
      <a:folHlink>
        <a:srgbClr val="954F72"/>
      </a:folHlink>
    </a:clrScheme>
    <a:fontScheme name="2021 inter 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23946</TotalTime>
  <Words>683</Words>
  <Application>Microsoft Office PowerPoint</Application>
  <PresentationFormat>Широкоэкранный</PresentationFormat>
  <Paragraphs>190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Arial Обычный</vt:lpstr>
      <vt:lpstr>Calibri</vt:lpstr>
      <vt:lpstr>Calibri Жирный</vt:lpstr>
      <vt:lpstr>Calibri Обычный</vt:lpstr>
      <vt:lpstr>Inter</vt:lpstr>
      <vt:lpstr>Montserrat</vt:lpstr>
      <vt:lpstr>PT Sans</vt:lpstr>
      <vt:lpstr>Times New Roman</vt:lpstr>
      <vt:lpstr>Default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WATER MELON</dc:creator>
  <cp:lastModifiedBy>Marat</cp:lastModifiedBy>
  <cp:revision>1995</cp:revision>
  <cp:lastPrinted>2024-06-20T05:16:27Z</cp:lastPrinted>
  <dcterms:created xsi:type="dcterms:W3CDTF">2020-07-20T03:31:05Z</dcterms:created>
  <dcterms:modified xsi:type="dcterms:W3CDTF">2024-09-24T08:59:51Z</dcterms:modified>
</cp:coreProperties>
</file>