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2" r:id="rId2"/>
    <p:sldId id="281" r:id="rId3"/>
    <p:sldId id="256" r:id="rId4"/>
    <p:sldId id="301" r:id="rId5"/>
    <p:sldId id="285" r:id="rId6"/>
    <p:sldId id="269" r:id="rId7"/>
    <p:sldId id="261" r:id="rId8"/>
    <p:sldId id="262" r:id="rId9"/>
    <p:sldId id="315" r:id="rId10"/>
    <p:sldId id="263" r:id="rId11"/>
    <p:sldId id="283" r:id="rId12"/>
    <p:sldId id="284" r:id="rId13"/>
    <p:sldId id="257" r:id="rId14"/>
    <p:sldId id="277" r:id="rId15"/>
    <p:sldId id="307" r:id="rId16"/>
    <p:sldId id="299" r:id="rId17"/>
    <p:sldId id="308" r:id="rId18"/>
    <p:sldId id="309" r:id="rId19"/>
    <p:sldId id="264" r:id="rId20"/>
    <p:sldId id="311" r:id="rId21"/>
    <p:sldId id="312" r:id="rId22"/>
    <p:sldId id="275" r:id="rId23"/>
    <p:sldId id="314" r:id="rId24"/>
    <p:sldId id="291" r:id="rId25"/>
    <p:sldId id="313" r:id="rId26"/>
    <p:sldId id="316" r:id="rId27"/>
    <p:sldId id="302" r:id="rId28"/>
    <p:sldId id="303" r:id="rId29"/>
    <p:sldId id="304" r:id="rId30"/>
    <p:sldId id="305" r:id="rId31"/>
    <p:sldId id="286" r:id="rId32"/>
    <p:sldId id="287" r:id="rId33"/>
    <p:sldId id="279" r:id="rId34"/>
    <p:sldId id="274" r:id="rId35"/>
    <p:sldId id="288" r:id="rId36"/>
    <p:sldId id="294" r:id="rId37"/>
    <p:sldId id="293" r:id="rId38"/>
    <p:sldId id="296" r:id="rId39"/>
    <p:sldId id="295" r:id="rId40"/>
    <p:sldId id="292" r:id="rId41"/>
    <p:sldId id="298" r:id="rId42"/>
    <p:sldId id="306" r:id="rId43"/>
    <p:sldId id="297" r:id="rId44"/>
    <p:sldId id="300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EFB979-B363-4A24-980A-5E91585B6211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66E63E-669F-48A6-875F-72694EFBC0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EFB979-B363-4A24-980A-5E91585B6211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66E63E-669F-48A6-875F-72694EFBC0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EFB979-B363-4A24-980A-5E91585B6211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66E63E-669F-48A6-875F-72694EFBC0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EFB979-B363-4A24-980A-5E91585B6211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66E63E-669F-48A6-875F-72694EFBC0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EFB979-B363-4A24-980A-5E91585B6211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66E63E-669F-48A6-875F-72694EFBC0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EFB979-B363-4A24-980A-5E91585B6211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66E63E-669F-48A6-875F-72694EFBC0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EFB979-B363-4A24-980A-5E91585B6211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66E63E-669F-48A6-875F-72694EFBC0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EFB979-B363-4A24-980A-5E91585B6211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66E63E-669F-48A6-875F-72694EFBC0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EFB979-B363-4A24-980A-5E91585B6211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66E63E-669F-48A6-875F-72694EFBC07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EFB979-B363-4A24-980A-5E91585B6211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66E63E-669F-48A6-875F-72694EFBC0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EFB979-B363-4A24-980A-5E91585B6211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66E63E-669F-48A6-875F-72694EFBC0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3EFB979-B363-4A24-980A-5E91585B6211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066E63E-669F-48A6-875F-72694EFBC07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commons.wikimedia.org/wiki/File:Martinus_Beijerinck.png?uselang=ru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4941168"/>
            <a:ext cx="7920880" cy="1036712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Вирусы – враги и… друзья?</a:t>
            </a:r>
            <a:endParaRPr lang="ru-RU" sz="3600" dirty="0"/>
          </a:p>
        </p:txBody>
      </p:sp>
      <p:pic>
        <p:nvPicPr>
          <p:cNvPr id="2050" name="Picture 2" descr="https://pp.vk.me/c626918/v626918791/20dcf/hRv71pc1-t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6326228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92080" y="4298771"/>
            <a:ext cx="35043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Ильинская Ольга Николаевна, д.б.н., проф., академик АН РТ, зав. каф. микробиологии, руководитель Центра Персонифицированной Медицины Казанского федерального университета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01740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517232"/>
            <a:ext cx="8183880" cy="1051560"/>
          </a:xfrm>
        </p:spPr>
        <p:txBody>
          <a:bodyPr/>
          <a:lstStyle/>
          <a:p>
            <a:r>
              <a:rPr lang="ru-RU" dirty="0"/>
              <a:t>История </a:t>
            </a:r>
            <a:r>
              <a:rPr lang="ru-RU" dirty="0" smtClean="0"/>
              <a:t>вирусологии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3474712"/>
          </a:xfrm>
        </p:spPr>
        <p:txBody>
          <a:bodyPr/>
          <a:lstStyle/>
          <a:p>
            <a:pPr marL="0" indent="0">
              <a:buNone/>
            </a:pPr>
            <a:r>
              <a:rPr lang="ru-RU" sz="1800" b="1" dirty="0" smtClean="0"/>
              <a:t>Д.И. Ивановский </a:t>
            </a:r>
          </a:p>
          <a:p>
            <a:pPr marL="0" indent="0">
              <a:buNone/>
            </a:pPr>
            <a:r>
              <a:rPr lang="ru-RU" sz="1800" b="1" dirty="0" smtClean="0"/>
              <a:t>(1864-1920)</a:t>
            </a:r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</p:txBody>
      </p:sp>
      <p:pic>
        <p:nvPicPr>
          <p:cNvPr id="3074" name="Picture 2" descr="C:\Users\Ильинская\Desktop\200px-Dmitry_Iosifovich_Ivanovsk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603" y="764704"/>
            <a:ext cx="1883960" cy="1949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1742771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1892- вирус табачной мозаики </a:t>
            </a:r>
          </a:p>
          <a:p>
            <a:r>
              <a:rPr lang="ru-RU" dirty="0" smtClean="0">
                <a:solidFill>
                  <a:prstClr val="black"/>
                </a:solidFill>
              </a:rPr>
              <a:t>1939 –электронная микроскопия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3076" name="Picture 4" descr="C:\Users\Ильинская\Desktop\untitle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0416" y="764704"/>
            <a:ext cx="2358048" cy="1949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artinus Beijerinck.pn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852936"/>
            <a:ext cx="1781984" cy="267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84944" y="3140968"/>
            <a:ext cx="37273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Мартин </a:t>
            </a:r>
            <a:r>
              <a:rPr lang="ru-RU" b="1" dirty="0" err="1"/>
              <a:t>Виллем</a:t>
            </a:r>
            <a:r>
              <a:rPr lang="ru-RU" b="1" dirty="0"/>
              <a:t> </a:t>
            </a:r>
            <a:r>
              <a:rPr lang="ru-RU" b="1" dirty="0" err="1" smtClean="0"/>
              <a:t>Бейеринк</a:t>
            </a:r>
            <a:r>
              <a:rPr lang="ru-RU" b="1" dirty="0" smtClean="0"/>
              <a:t> </a:t>
            </a:r>
          </a:p>
          <a:p>
            <a:r>
              <a:rPr lang="ru-RU" b="1" dirty="0" smtClean="0"/>
              <a:t>(1851 – 1931)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11560" y="3866258"/>
            <a:ext cx="53085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…вирус </a:t>
            </a:r>
            <a:r>
              <a:rPr lang="ru-RU" dirty="0"/>
              <a:t>является некой жидкой материей, </a:t>
            </a:r>
            <a:r>
              <a:rPr lang="ru-RU" i="1" dirty="0" err="1" smtClean="0"/>
              <a:t>сontagium</a:t>
            </a:r>
            <a:r>
              <a:rPr lang="ru-RU" i="1" dirty="0" smtClean="0"/>
              <a:t> </a:t>
            </a:r>
            <a:r>
              <a:rPr lang="ru-RU" i="1" dirty="0" err="1"/>
              <a:t>vivum</a:t>
            </a:r>
            <a:r>
              <a:rPr lang="ru-RU" i="1" dirty="0"/>
              <a:t> </a:t>
            </a:r>
            <a:r>
              <a:rPr lang="ru-RU" i="1" dirty="0" err="1"/>
              <a:t>fluidum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73531" y="4653136"/>
            <a:ext cx="518457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Член Нидерландской королевской академии наук (1884</a:t>
            </a:r>
            <a:r>
              <a:rPr lang="ru-RU" sz="1400" dirty="0" smtClean="0"/>
              <a:t>), </a:t>
            </a:r>
            <a:r>
              <a:rPr lang="ru-RU" sz="1400" dirty="0"/>
              <a:t>иностранный член Лондонского королевского общества (1926</a:t>
            </a:r>
            <a:r>
              <a:rPr lang="ru-RU" sz="1400" dirty="0" smtClean="0"/>
              <a:t>), </a:t>
            </a:r>
            <a:r>
              <a:rPr lang="ru-RU" sz="1400" dirty="0"/>
              <a:t>иностранный член-корреспондент Российской академии наук (1924), иностранный почётный член АН СССР (1929</a:t>
            </a:r>
            <a:r>
              <a:rPr lang="ru-RU" sz="1400" dirty="0" smtClean="0"/>
              <a:t>)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63811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630382" y="260648"/>
            <a:ext cx="3075035" cy="7200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ВИРУСЫ</a:t>
            </a:r>
            <a:endParaRPr lang="ru-RU" dirty="0"/>
          </a:p>
        </p:txBody>
      </p:sp>
      <p:pic>
        <p:nvPicPr>
          <p:cNvPr id="4098" name="Picture 2" descr="C:\Users\Ильинская\Desktop\0015-015-Znachenie-viruso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39505"/>
            <a:ext cx="3168351" cy="227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Ильинская\Desktop\0018-018-Zabolevanija-zhivotnyk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53036"/>
            <a:ext cx="3168351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Ильинская\Desktop\0021-021-Zabolevanija-rastenij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194" y="1103133"/>
            <a:ext cx="3312368" cy="232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Ильинская\Desktop\1402513956_2323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1218" y="4869160"/>
            <a:ext cx="3480821" cy="1522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65074" y="3573016"/>
            <a:ext cx="44233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Вирусы </a:t>
            </a:r>
            <a:r>
              <a:rPr lang="ru-RU" dirty="0" err="1" smtClean="0"/>
              <a:t>процист</a:t>
            </a:r>
            <a:endParaRPr lang="ru-RU" dirty="0" smtClean="0"/>
          </a:p>
          <a:p>
            <a:r>
              <a:rPr lang="ru-RU" dirty="0" smtClean="0"/>
              <a:t>Вирусы бактерий (</a:t>
            </a:r>
            <a:r>
              <a:rPr lang="ru-RU" dirty="0" err="1" smtClean="0"/>
              <a:t>бактероифаги</a:t>
            </a:r>
            <a:r>
              <a:rPr lang="ru-RU" dirty="0" smtClean="0"/>
              <a:t>)</a:t>
            </a:r>
          </a:p>
          <a:p>
            <a:r>
              <a:rPr lang="ru-RU" dirty="0" smtClean="0"/>
              <a:t>Вирусы архей (</a:t>
            </a:r>
            <a:r>
              <a:rPr lang="ru-RU" dirty="0" err="1" smtClean="0"/>
              <a:t>археофаги</a:t>
            </a:r>
            <a:r>
              <a:rPr lang="ru-RU" dirty="0" smtClean="0"/>
              <a:t>)</a:t>
            </a:r>
            <a:br>
              <a:rPr lang="ru-RU" dirty="0" smtClean="0"/>
            </a:br>
            <a:r>
              <a:rPr lang="ru-RU" dirty="0" smtClean="0"/>
              <a:t>Вирусы вирусов (</a:t>
            </a:r>
            <a:r>
              <a:rPr lang="ru-RU" dirty="0" err="1" smtClean="0"/>
              <a:t>вирофаги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379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1601"/>
            <a:ext cx="8183880" cy="1051560"/>
          </a:xfrm>
        </p:spPr>
        <p:txBody>
          <a:bodyPr/>
          <a:lstStyle/>
          <a:p>
            <a:r>
              <a:rPr lang="ru-RU" dirty="0" smtClean="0"/>
              <a:t>Причины смертности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3656"/>
            <a:ext cx="6336704" cy="5982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6442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9992" y="4983480"/>
            <a:ext cx="4186808" cy="1051560"/>
          </a:xfrm>
        </p:spPr>
        <p:txBody>
          <a:bodyPr/>
          <a:lstStyle/>
          <a:p>
            <a:r>
              <a:rPr lang="ru-RU" dirty="0" smtClean="0"/>
              <a:t>План лекции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48680"/>
            <a:ext cx="8183880" cy="468052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ru-RU" dirty="0" smtClean="0">
              <a:solidFill>
                <a:srgbClr val="FF0000"/>
              </a:solidFill>
            </a:endParaRPr>
          </a:p>
          <a:p>
            <a:r>
              <a:rPr lang="ru-RU" sz="3500" dirty="0" smtClean="0"/>
              <a:t>Характеристика вирусов</a:t>
            </a:r>
          </a:p>
          <a:p>
            <a:r>
              <a:rPr lang="ru-RU" sz="3500" dirty="0" smtClean="0"/>
              <a:t>Классификация вирусов</a:t>
            </a:r>
          </a:p>
          <a:p>
            <a:r>
              <a:rPr lang="ru-RU" sz="3500" dirty="0" smtClean="0"/>
              <a:t>Жизненный цикл вирусов</a:t>
            </a:r>
          </a:p>
          <a:p>
            <a:r>
              <a:rPr lang="ru-RU" sz="3500" dirty="0" err="1" smtClean="0"/>
              <a:t>Коронавирусы</a:t>
            </a:r>
            <a:endParaRPr lang="ru-RU" sz="3500" dirty="0" smtClean="0"/>
          </a:p>
          <a:p>
            <a:r>
              <a:rPr lang="ru-RU" sz="3500" dirty="0" smtClean="0"/>
              <a:t>Вакцины</a:t>
            </a:r>
          </a:p>
          <a:p>
            <a:r>
              <a:rPr lang="ru-RU" sz="3500" dirty="0" smtClean="0"/>
              <a:t>Онкогенные вирусы</a:t>
            </a:r>
          </a:p>
          <a:p>
            <a:r>
              <a:rPr lang="ru-RU" sz="3500" dirty="0" smtClean="0"/>
              <a:t>Эндогенные </a:t>
            </a:r>
            <a:r>
              <a:rPr lang="ru-RU" sz="3500" dirty="0" err="1" smtClean="0"/>
              <a:t>ретровирусы</a:t>
            </a:r>
            <a:endParaRPr lang="ru-RU" sz="3500" dirty="0" smtClean="0"/>
          </a:p>
          <a:p>
            <a:r>
              <a:rPr lang="ru-RU" sz="3500" dirty="0" smtClean="0"/>
              <a:t>Антивирусные препараты</a:t>
            </a:r>
          </a:p>
          <a:p>
            <a:r>
              <a:rPr lang="ru-RU" sz="3500" dirty="0" smtClean="0"/>
              <a:t>Вирусы в генной инженерии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985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6147" name="Picture 3" descr="C:\Users\Ильинская\Desktop\0006-006-Osobennosti-viruso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634"/>
            <a:ext cx="8784976" cy="6606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491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805264"/>
            <a:ext cx="8183880" cy="58981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Определение вирусов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90936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Вирусы - мельчайшие микробы, относящиеся к царству </a:t>
            </a:r>
            <a:r>
              <a:rPr lang="ru-RU" b="1" i="1" dirty="0" err="1">
                <a:solidFill>
                  <a:srgbClr val="FF0000"/>
                </a:solidFill>
              </a:rPr>
              <a:t>Virae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dirty="0"/>
              <a:t>(от лат. </a:t>
            </a:r>
            <a:r>
              <a:rPr lang="ru-RU" b="1" i="1" dirty="0" err="1"/>
              <a:t>virus</a:t>
            </a:r>
            <a:r>
              <a:rPr lang="ru-RU" b="1" i="1" dirty="0"/>
              <a:t> </a:t>
            </a:r>
            <a:r>
              <a:rPr lang="ru-RU" b="1" dirty="0"/>
              <a:t>- яд). </a:t>
            </a:r>
            <a:endParaRPr lang="ru-RU" b="1" dirty="0" smtClean="0"/>
          </a:p>
          <a:p>
            <a:r>
              <a:rPr lang="ru-RU" b="1" dirty="0" smtClean="0"/>
              <a:t>Они </a:t>
            </a:r>
            <a:r>
              <a:rPr lang="ru-RU" b="1" dirty="0"/>
              <a:t>не имеют клеточного строения и состоят из </a:t>
            </a:r>
            <a:r>
              <a:rPr lang="ru-RU" b="1" dirty="0" smtClean="0">
                <a:solidFill>
                  <a:srgbClr val="FF0000"/>
                </a:solidFill>
              </a:rPr>
              <a:t>ДНК или </a:t>
            </a:r>
            <a:r>
              <a:rPr lang="ru-RU" b="1" dirty="0">
                <a:solidFill>
                  <a:srgbClr val="FF0000"/>
                </a:solidFill>
              </a:rPr>
              <a:t>РНК-генома</a:t>
            </a:r>
            <a:r>
              <a:rPr lang="ru-RU" b="1" dirty="0"/>
              <a:t>, окруженного белками. </a:t>
            </a:r>
            <a:endParaRPr lang="ru-RU" b="1" dirty="0" smtClean="0"/>
          </a:p>
          <a:p>
            <a:r>
              <a:rPr lang="ru-RU" b="1" dirty="0" smtClean="0"/>
              <a:t>Являясь </a:t>
            </a:r>
            <a:r>
              <a:rPr lang="ru-RU" b="1" dirty="0"/>
              <a:t>автономными генетическими структурами и облигатными </a:t>
            </a:r>
            <a:r>
              <a:rPr lang="ru-RU" b="1" dirty="0">
                <a:solidFill>
                  <a:srgbClr val="FF0000"/>
                </a:solidFill>
              </a:rPr>
              <a:t>внутриклеточными паразитами</a:t>
            </a:r>
            <a:r>
              <a:rPr lang="ru-RU" b="1" dirty="0"/>
              <a:t>, вирусы размножаются в цитоплазме или ядре клетки и не имеют собственной метаболической системы. </a:t>
            </a:r>
            <a:endParaRPr lang="ru-RU" b="1" dirty="0" smtClean="0"/>
          </a:p>
          <a:p>
            <a:r>
              <a:rPr lang="ru-RU" b="1" dirty="0" smtClean="0"/>
              <a:t>Для </a:t>
            </a:r>
            <a:r>
              <a:rPr lang="ru-RU" b="1" dirty="0"/>
              <a:t>них характерен особый разобщенный (</a:t>
            </a:r>
            <a:r>
              <a:rPr lang="ru-RU" b="1" dirty="0">
                <a:solidFill>
                  <a:srgbClr val="FF0000"/>
                </a:solidFill>
              </a:rPr>
              <a:t>дизъюнктивный</a:t>
            </a:r>
            <a:r>
              <a:rPr lang="ru-RU" b="1" dirty="0"/>
              <a:t>) способ </a:t>
            </a:r>
            <a:r>
              <a:rPr lang="ru-RU" b="1" dirty="0" smtClean="0"/>
              <a:t>репродукции: </a:t>
            </a:r>
            <a:r>
              <a:rPr lang="ru-RU" b="1" dirty="0"/>
              <a:t>в разных частях </a:t>
            </a:r>
            <a:r>
              <a:rPr lang="ru-RU" b="1" dirty="0" err="1"/>
              <a:t>вирусинфицированной</a:t>
            </a:r>
            <a:r>
              <a:rPr lang="ru-RU" b="1" dirty="0"/>
              <a:t> клетки синтезируются вирусные компоненты, а затем происходят их </a:t>
            </a:r>
            <a:r>
              <a:rPr lang="ru-RU" b="1" dirty="0">
                <a:solidFill>
                  <a:srgbClr val="FF0000"/>
                </a:solidFill>
              </a:rPr>
              <a:t>сборка</a:t>
            </a:r>
            <a:r>
              <a:rPr lang="ru-RU" b="1" dirty="0"/>
              <a:t> и формирование вирусных </a:t>
            </a:r>
            <a:r>
              <a:rPr lang="ru-RU" b="1" dirty="0" smtClean="0"/>
              <a:t>частиц.</a:t>
            </a:r>
          </a:p>
          <a:p>
            <a:r>
              <a:rPr lang="ru-RU" b="1" dirty="0" smtClean="0"/>
              <a:t>Зрелая </a:t>
            </a:r>
            <a:r>
              <a:rPr lang="ru-RU" b="1" dirty="0"/>
              <a:t>вирусная частица называется </a:t>
            </a:r>
            <a:r>
              <a:rPr lang="ru-RU" b="1" dirty="0">
                <a:solidFill>
                  <a:srgbClr val="FF0000"/>
                </a:solidFill>
              </a:rPr>
              <a:t>вирионом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21600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Размер вирусов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1"/>
            <a:ext cx="8183880" cy="3897071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Размер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вирусов </a:t>
            </a:r>
            <a:r>
              <a:rPr lang="ru-RU" dirty="0">
                <a:solidFill>
                  <a:srgbClr val="FF0000"/>
                </a:solidFill>
              </a:rPr>
              <a:t>от 15 до 400 </a:t>
            </a:r>
            <a:r>
              <a:rPr lang="ru-RU" dirty="0" err="1">
                <a:solidFill>
                  <a:srgbClr val="FF0000"/>
                </a:solidFill>
              </a:rPr>
              <a:t>нм</a:t>
            </a:r>
            <a:r>
              <a:rPr lang="ru-RU" dirty="0">
                <a:solidFill>
                  <a:srgbClr val="FF0000"/>
                </a:solidFill>
              </a:rPr>
              <a:t> </a:t>
            </a:r>
            <a:endParaRPr lang="ru-RU" dirty="0"/>
          </a:p>
          <a:p>
            <a:r>
              <a:rPr lang="ru-RU" dirty="0" smtClean="0"/>
              <a:t> </a:t>
            </a:r>
            <a:r>
              <a:rPr lang="ru-RU" dirty="0"/>
              <a:t>К маленьким вирусам, размер которых сходен с размером рибосом, относят </a:t>
            </a:r>
            <a:r>
              <a:rPr lang="ru-RU" dirty="0" err="1"/>
              <a:t>парвовирусы</a:t>
            </a:r>
            <a:r>
              <a:rPr lang="ru-RU" dirty="0"/>
              <a:t> и вирус </a:t>
            </a:r>
            <a:r>
              <a:rPr lang="ru-RU" dirty="0" smtClean="0"/>
              <a:t>полиомиелита. Самым </a:t>
            </a:r>
            <a:r>
              <a:rPr lang="ru-RU" dirty="0"/>
              <a:t>маленьким </a:t>
            </a:r>
            <a:r>
              <a:rPr lang="ru-RU" dirty="0" err="1"/>
              <a:t>одноцепочечным</a:t>
            </a:r>
            <a:r>
              <a:rPr lang="ru-RU" dirty="0"/>
              <a:t> ДНК-геномом обладает </a:t>
            </a:r>
            <a:r>
              <a:rPr lang="ru-RU" dirty="0" err="1"/>
              <a:t>цирковирус</a:t>
            </a:r>
            <a:r>
              <a:rPr lang="ru-RU" dirty="0"/>
              <a:t> из семейства </a:t>
            </a:r>
            <a:r>
              <a:rPr lang="en-US" i="1" dirty="0" err="1" smtClean="0"/>
              <a:t>Circoviridae</a:t>
            </a:r>
            <a:r>
              <a:rPr lang="ru-RU" i="1" dirty="0"/>
              <a:t> </a:t>
            </a:r>
            <a:r>
              <a:rPr lang="ru-RU" dirty="0" smtClean="0"/>
              <a:t>(поражает попугаев, свиней): </a:t>
            </a:r>
            <a:r>
              <a:rPr lang="ru-RU" dirty="0"/>
              <a:t>его геном кодирует лишь два белка и содержит всего 2000 нуклеотидов.</a:t>
            </a:r>
            <a:endParaRPr lang="ru-RU" dirty="0" smtClean="0"/>
          </a:p>
          <a:p>
            <a:r>
              <a:rPr lang="ru-RU" dirty="0"/>
              <a:t>К наиболее крупным - вирус натуральной оспы (350 </a:t>
            </a:r>
            <a:r>
              <a:rPr lang="ru-RU" dirty="0" err="1"/>
              <a:t>нм</a:t>
            </a:r>
            <a:r>
              <a:rPr lang="ru-RU" dirty="0" smtClean="0"/>
              <a:t>). Один </a:t>
            </a:r>
            <a:r>
              <a:rPr lang="ru-RU" dirty="0"/>
              <a:t>из самых крупных геномов обнаружен у </a:t>
            </a:r>
            <a:r>
              <a:rPr lang="en-US" i="1" dirty="0" err="1" smtClean="0"/>
              <a:t>Mimivirus</a:t>
            </a:r>
            <a:r>
              <a:rPr lang="ru-RU" i="1" dirty="0" smtClean="0"/>
              <a:t> </a:t>
            </a:r>
            <a:r>
              <a:rPr lang="ru-RU" dirty="0" smtClean="0"/>
              <a:t>(поражает амеб</a:t>
            </a:r>
            <a:r>
              <a:rPr lang="ru-RU" i="1" dirty="0" smtClean="0"/>
              <a:t>)</a:t>
            </a:r>
            <a:r>
              <a:rPr lang="ru-RU" dirty="0" smtClean="0"/>
              <a:t>: </a:t>
            </a:r>
            <a:r>
              <a:rPr lang="ru-RU" dirty="0"/>
              <a:t>он содержит свыше 1,2 млн </a:t>
            </a:r>
            <a:r>
              <a:rPr lang="ru-RU" dirty="0" smtClean="0"/>
              <a:t>пар оснований и </a:t>
            </a:r>
            <a:r>
              <a:rPr lang="ru-RU" dirty="0"/>
              <a:t>кодирует более тысячи </a:t>
            </a:r>
            <a:r>
              <a:rPr lang="ru-RU" dirty="0" smtClean="0"/>
              <a:t>белков.</a:t>
            </a:r>
            <a:endParaRPr lang="ru-RU" dirty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27584" y="4293096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11960" y="479715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Пример названия - вирус гриппа </a:t>
            </a:r>
            <a:r>
              <a:rPr lang="en-US" dirty="0" smtClean="0"/>
              <a:t>A (H1N1) </a:t>
            </a:r>
            <a:r>
              <a:rPr lang="ru-RU" dirty="0" smtClean="0"/>
              <a:t>штамм Шанхай 132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203848" y="4427423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Номенклатура унитарная, не бинарная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81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oilinsk\Desktop\7e74e400406b5a5b7fbc33e93c435fa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638"/>
            <a:ext cx="8712968" cy="6534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7679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155" y="5705201"/>
            <a:ext cx="8183880" cy="661824"/>
          </a:xfrm>
        </p:spPr>
        <p:txBody>
          <a:bodyPr/>
          <a:lstStyle/>
          <a:p>
            <a:r>
              <a:rPr lang="ru-RU" dirty="0" smtClean="0"/>
              <a:t>Форма вирусов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4076" y="572325"/>
            <a:ext cx="8183880" cy="4187952"/>
          </a:xfrm>
        </p:spPr>
        <p:txBody>
          <a:bodyPr/>
          <a:lstStyle/>
          <a:p>
            <a:r>
              <a:rPr lang="ru-RU" sz="1600" dirty="0"/>
              <a:t>Вирусы </a:t>
            </a:r>
            <a:r>
              <a:rPr lang="ru-RU" sz="1600" dirty="0" smtClean="0"/>
              <a:t>отличаются по форме вирионов, которые имеют </a:t>
            </a:r>
            <a:r>
              <a:rPr lang="ru-RU" sz="1600" dirty="0"/>
              <a:t>вид </a:t>
            </a:r>
            <a:endParaRPr lang="ru-RU" sz="1600" dirty="0" smtClean="0"/>
          </a:p>
          <a:p>
            <a:r>
              <a:rPr lang="ru-RU" sz="1600" dirty="0" smtClean="0"/>
              <a:t>палочек </a:t>
            </a:r>
            <a:r>
              <a:rPr lang="ru-RU" sz="1600" dirty="0"/>
              <a:t>(вирус табачной мозаики</a:t>
            </a:r>
            <a:r>
              <a:rPr lang="ru-RU" sz="1600" dirty="0" smtClean="0"/>
              <a:t>),</a:t>
            </a:r>
          </a:p>
          <a:p>
            <a:r>
              <a:rPr lang="ru-RU" sz="1600" dirty="0" smtClean="0"/>
              <a:t>пули </a:t>
            </a:r>
            <a:r>
              <a:rPr lang="ru-RU" sz="1600" dirty="0"/>
              <a:t>(вирус бешенства), </a:t>
            </a:r>
            <a:endParaRPr lang="ru-RU" sz="1600" dirty="0" smtClean="0"/>
          </a:p>
          <a:p>
            <a:r>
              <a:rPr lang="ru-RU" sz="1600" dirty="0" smtClean="0"/>
              <a:t>сферы </a:t>
            </a:r>
            <a:r>
              <a:rPr lang="ru-RU" sz="1600" dirty="0"/>
              <a:t>(вирусы полиомиелита, </a:t>
            </a:r>
            <a:r>
              <a:rPr lang="ru-RU" sz="1600" dirty="0" smtClean="0"/>
              <a:t>ВИЧ)</a:t>
            </a:r>
          </a:p>
          <a:p>
            <a:r>
              <a:rPr lang="ru-RU" sz="1600" dirty="0" smtClean="0"/>
              <a:t>нити </a:t>
            </a:r>
            <a:r>
              <a:rPr lang="ru-RU" sz="1600" dirty="0"/>
              <a:t>(</a:t>
            </a:r>
            <a:r>
              <a:rPr lang="ru-RU" sz="1600" dirty="0" err="1"/>
              <a:t>филовирусы</a:t>
            </a:r>
            <a:r>
              <a:rPr lang="ru-RU" sz="1600" dirty="0"/>
              <a:t>), </a:t>
            </a:r>
            <a:endParaRPr lang="ru-RU" sz="1600" dirty="0" smtClean="0"/>
          </a:p>
          <a:p>
            <a:r>
              <a:rPr lang="ru-RU" sz="1600" dirty="0" smtClean="0"/>
              <a:t>сперматозоида </a:t>
            </a:r>
            <a:r>
              <a:rPr lang="ru-RU" sz="1600" dirty="0"/>
              <a:t>(многие бактериофаги).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7722" y="2420888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Типы симметрии: кубический, спиральный, </a:t>
            </a:r>
            <a:r>
              <a:rPr lang="ru-RU" b="1" dirty="0" err="1" smtClean="0">
                <a:solidFill>
                  <a:srgbClr val="FF0000"/>
                </a:solidFill>
              </a:rPr>
              <a:t>смешаный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9750" y="2852936"/>
            <a:ext cx="781269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Вирионы имеют </a:t>
            </a:r>
            <a:r>
              <a:rPr lang="ru-RU" dirty="0">
                <a:solidFill>
                  <a:srgbClr val="0070C0"/>
                </a:solidFill>
              </a:rPr>
              <a:t>спиральный</a:t>
            </a:r>
            <a:r>
              <a:rPr lang="ru-RU" dirty="0"/>
              <a:t>, </a:t>
            </a:r>
            <a:r>
              <a:rPr lang="ru-RU" dirty="0" err="1"/>
              <a:t>икосаэдрический</a:t>
            </a:r>
            <a:r>
              <a:rPr lang="ru-RU" dirty="0"/>
              <a:t> (</a:t>
            </a:r>
            <a:r>
              <a:rPr lang="ru-RU" dirty="0">
                <a:solidFill>
                  <a:srgbClr val="0070C0"/>
                </a:solidFill>
              </a:rPr>
              <a:t>кубический</a:t>
            </a:r>
            <a:r>
              <a:rPr lang="ru-RU" dirty="0"/>
              <a:t>) или </a:t>
            </a:r>
            <a:r>
              <a:rPr lang="ru-RU" dirty="0">
                <a:solidFill>
                  <a:srgbClr val="0070C0"/>
                </a:solidFill>
              </a:rPr>
              <a:t>сложный</a:t>
            </a:r>
            <a:r>
              <a:rPr lang="ru-RU" dirty="0"/>
              <a:t> тип симметрии </a:t>
            </a:r>
            <a:r>
              <a:rPr lang="ru-RU" dirty="0" err="1"/>
              <a:t>капсида</a:t>
            </a:r>
            <a:r>
              <a:rPr lang="ru-RU" dirty="0"/>
              <a:t> (</a:t>
            </a:r>
            <a:r>
              <a:rPr lang="ru-RU" dirty="0" err="1"/>
              <a:t>нуклеокапсида</a:t>
            </a:r>
            <a:r>
              <a:rPr lang="ru-RU" dirty="0"/>
              <a:t>). Спиральный тип симметрии обусловлен винтообразной структурой </a:t>
            </a:r>
            <a:r>
              <a:rPr lang="ru-RU" dirty="0" err="1"/>
              <a:t>нуклеокапсида</a:t>
            </a:r>
            <a:r>
              <a:rPr lang="ru-RU" dirty="0"/>
              <a:t> (например, у вирусов гриппа, </a:t>
            </a:r>
            <a:r>
              <a:rPr lang="ru-RU" dirty="0" err="1"/>
              <a:t>коронавирусов</a:t>
            </a:r>
            <a:r>
              <a:rPr lang="ru-RU" dirty="0"/>
              <a:t>): </a:t>
            </a:r>
            <a:r>
              <a:rPr lang="ru-RU" dirty="0" err="1"/>
              <a:t>капсомеры</a:t>
            </a:r>
            <a:r>
              <a:rPr lang="ru-RU" dirty="0"/>
              <a:t> уложены по спирали вместе с нуклеиновой кислотой. </a:t>
            </a:r>
            <a:r>
              <a:rPr lang="ru-RU" dirty="0" err="1"/>
              <a:t>Икосаэдрический</a:t>
            </a:r>
            <a:r>
              <a:rPr lang="ru-RU" dirty="0"/>
              <a:t> </a:t>
            </a:r>
            <a:r>
              <a:rPr lang="ru-RU" dirty="0" smtClean="0"/>
              <a:t>(20 граней) тип </a:t>
            </a:r>
            <a:r>
              <a:rPr lang="ru-RU" dirty="0"/>
              <a:t>симметрии обусловлен образованием изометрически полого тела из </a:t>
            </a:r>
            <a:r>
              <a:rPr lang="ru-RU" dirty="0" err="1"/>
              <a:t>капсида</a:t>
            </a:r>
            <a:r>
              <a:rPr lang="ru-RU" dirty="0"/>
              <a:t>, содержащего вирусную нуклеиновую кислоту (например, у вируса герпеса).</a:t>
            </a:r>
          </a:p>
          <a:p>
            <a:endParaRPr lang="ru-RU" dirty="0"/>
          </a:p>
        </p:txBody>
      </p:sp>
      <p:pic>
        <p:nvPicPr>
          <p:cNvPr id="1026" name="Picture 2" descr="C:\Users\oilinsk\Desktop\Без названия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5445224"/>
            <a:ext cx="1223201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77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4717152" cy="1051560"/>
          </a:xfrm>
        </p:spPr>
        <p:txBody>
          <a:bodyPr>
            <a:noAutofit/>
          </a:bodyPr>
          <a:lstStyle/>
          <a:p>
            <a:r>
              <a:rPr lang="ru-RU" sz="1600" dirty="0" smtClean="0"/>
              <a:t>Схематичное строение Т-фага кишечной палочки со смешанным типом симметрии. 1 - </a:t>
            </a:r>
            <a:r>
              <a:rPr lang="ru-RU" sz="1600" dirty="0" err="1" smtClean="0"/>
              <a:t>кубоидальная</a:t>
            </a:r>
            <a:r>
              <a:rPr lang="ru-RU" sz="1600" dirty="0" smtClean="0"/>
              <a:t> </a:t>
            </a:r>
            <a:r>
              <a:rPr lang="ru-RU" sz="1600" dirty="0" err="1" smtClean="0"/>
              <a:t>капсидная</a:t>
            </a:r>
            <a:r>
              <a:rPr lang="ru-RU" sz="1600" dirty="0" smtClean="0"/>
              <a:t> головка, 2 - </a:t>
            </a:r>
            <a:r>
              <a:rPr lang="ru-RU" sz="1600" dirty="0" err="1" smtClean="0"/>
              <a:t>двухнитчатая</a:t>
            </a:r>
            <a:r>
              <a:rPr lang="ru-RU" sz="1600" dirty="0" smtClean="0"/>
              <a:t> ДНК, 3 - стержень, 4 - спиралеобразный сокращающийся </a:t>
            </a:r>
            <a:r>
              <a:rPr lang="ru-RU" sz="1600" dirty="0" err="1" smtClean="0"/>
              <a:t>капсид</a:t>
            </a:r>
            <a:r>
              <a:rPr lang="ru-RU" sz="1600" dirty="0" smtClean="0"/>
              <a:t> (чехол), 5- базальная пластинка, 6 - хвостовые фибриллы.</a:t>
            </a:r>
            <a:endParaRPr lang="ru-RU" sz="1600" dirty="0"/>
          </a:p>
        </p:txBody>
      </p:sp>
      <p:pic>
        <p:nvPicPr>
          <p:cNvPr id="23554" name="Picture 2" descr="C:\Users\Ольга\Desktop\pict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692696"/>
            <a:ext cx="2540000" cy="3187700"/>
          </a:xfrm>
          <a:prstGeom prst="rect">
            <a:avLst/>
          </a:prstGeom>
          <a:noFill/>
        </p:spPr>
      </p:pic>
      <p:pic>
        <p:nvPicPr>
          <p:cNvPr id="23555" name="Picture 3" descr="C:\Users\Ольга\Desktop\imagesP87QAH6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620688"/>
            <a:ext cx="3456384" cy="2448272"/>
          </a:xfrm>
          <a:prstGeom prst="rect">
            <a:avLst/>
          </a:prstGeom>
          <a:noFill/>
        </p:spPr>
      </p:pic>
      <p:pic>
        <p:nvPicPr>
          <p:cNvPr id="23556" name="Picture 4" descr="C:\Users\Ольга\Desktop\imagesFJ6CU6D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3284984"/>
            <a:ext cx="3460838" cy="25922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9974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Лизогения</a:t>
            </a:r>
            <a:endParaRPr lang="ru-RU" dirty="0"/>
          </a:p>
        </p:txBody>
      </p:sp>
      <p:pic>
        <p:nvPicPr>
          <p:cNvPr id="10242" name="Picture 2" descr="C:\Users\Ильинская\Desktop\slide_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0628"/>
            <a:ext cx="8928992" cy="6696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995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373216"/>
            <a:ext cx="8183880" cy="1051560"/>
          </a:xfrm>
        </p:spPr>
        <p:txBody>
          <a:bodyPr>
            <a:normAutofit/>
          </a:bodyPr>
          <a:lstStyle/>
          <a:p>
            <a:r>
              <a:rPr lang="ru-RU" dirty="0" smtClean="0"/>
              <a:t>Состав вирусов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986880"/>
          </a:xfrm>
        </p:spPr>
        <p:txBody>
          <a:bodyPr>
            <a:noAutofit/>
          </a:bodyPr>
          <a:lstStyle/>
          <a:p>
            <a:r>
              <a:rPr lang="ru-RU" sz="1600" b="1" dirty="0" smtClean="0"/>
              <a:t>Вирусы состоят из следующих основных компонентов:</a:t>
            </a:r>
          </a:p>
          <a:p>
            <a:r>
              <a:rPr lang="ru-RU" sz="1600" b="1" dirty="0" smtClean="0"/>
              <a:t>1. </a:t>
            </a:r>
            <a:r>
              <a:rPr lang="ru-RU" sz="1600" b="1" dirty="0" smtClean="0">
                <a:solidFill>
                  <a:srgbClr val="FF0000"/>
                </a:solidFill>
              </a:rPr>
              <a:t>Сердцевина</a:t>
            </a:r>
            <a:r>
              <a:rPr lang="ru-RU" sz="1600" b="1" dirty="0" smtClean="0"/>
              <a:t> - генетический материал (</a:t>
            </a:r>
            <a:r>
              <a:rPr lang="ru-RU" sz="1600" b="1" dirty="0" smtClean="0">
                <a:solidFill>
                  <a:srgbClr val="FF0000"/>
                </a:solidFill>
              </a:rPr>
              <a:t>ДНК либо РНК</a:t>
            </a:r>
            <a:r>
              <a:rPr lang="ru-RU" sz="1600" b="1" dirty="0" smtClean="0"/>
              <a:t>), который несет информацию о нескольких типах белков, необходимых для образования нового вируса.</a:t>
            </a:r>
            <a:r>
              <a:rPr lang="ru-RU" sz="1600" b="1" dirty="0"/>
              <a:t> Различают ДНК- и РНК-содержащие вирусы, которые </a:t>
            </a:r>
            <a:r>
              <a:rPr lang="ru-RU" sz="1600" b="1" dirty="0">
                <a:solidFill>
                  <a:srgbClr val="FF0000"/>
                </a:solidFill>
              </a:rPr>
              <a:t>гаплоидны</a:t>
            </a:r>
            <a:r>
              <a:rPr lang="ru-RU" sz="1600" b="1" dirty="0"/>
              <a:t>, т.е. имеют один набор генов. </a:t>
            </a:r>
            <a:r>
              <a:rPr lang="ru-RU" sz="1600" b="1" dirty="0">
                <a:solidFill>
                  <a:srgbClr val="FF0000"/>
                </a:solidFill>
              </a:rPr>
              <a:t>Диплоидный </a:t>
            </a:r>
            <a:r>
              <a:rPr lang="ru-RU" sz="1600" b="1" dirty="0"/>
              <a:t>геном имеют только </a:t>
            </a:r>
            <a:r>
              <a:rPr lang="ru-RU" sz="1600" b="1" dirty="0" err="1"/>
              <a:t>ретровирусы</a:t>
            </a:r>
            <a:r>
              <a:rPr lang="ru-RU" sz="1600" b="1" dirty="0"/>
              <a:t>. Геном вирусов содержит от 6 до 200 генов и представлен различными видами нуклеиновых кислот: </a:t>
            </a:r>
            <a:r>
              <a:rPr lang="ru-RU" sz="1600" b="1" dirty="0" err="1"/>
              <a:t>двунитевыми</a:t>
            </a:r>
            <a:r>
              <a:rPr lang="ru-RU" sz="1600" b="1" dirty="0"/>
              <a:t>, однонитевыми, линейными, кольцевыми, фрагментированными.</a:t>
            </a:r>
          </a:p>
          <a:p>
            <a:endParaRPr lang="ru-RU" sz="1600" b="1" dirty="0" smtClean="0"/>
          </a:p>
          <a:p>
            <a:r>
              <a:rPr lang="ru-RU" sz="1600" b="1" dirty="0" smtClean="0"/>
              <a:t>2. </a:t>
            </a:r>
            <a:r>
              <a:rPr lang="ru-RU" sz="1600" b="1" dirty="0" smtClean="0">
                <a:solidFill>
                  <a:srgbClr val="FF0000"/>
                </a:solidFill>
              </a:rPr>
              <a:t>Белковая оболочка</a:t>
            </a:r>
            <a:r>
              <a:rPr lang="ru-RU" sz="1600" b="1" dirty="0" smtClean="0"/>
              <a:t>, которую называют </a:t>
            </a:r>
            <a:r>
              <a:rPr lang="ru-RU" sz="1600" b="1" dirty="0" err="1" smtClean="0"/>
              <a:t>капсидом</a:t>
            </a:r>
            <a:r>
              <a:rPr lang="ru-RU" sz="1600" b="1" dirty="0" smtClean="0"/>
              <a:t> (от латинского </a:t>
            </a:r>
            <a:r>
              <a:rPr lang="ru-RU" sz="1600" b="1" dirty="0" err="1" smtClean="0"/>
              <a:t>капса</a:t>
            </a:r>
            <a:r>
              <a:rPr lang="ru-RU" sz="1600" b="1" dirty="0" smtClean="0"/>
              <a:t> - ящик). Она часто построена из идентичных повторяющихся субъединиц - </a:t>
            </a:r>
            <a:r>
              <a:rPr lang="ru-RU" sz="1600" b="1" dirty="0" err="1" smtClean="0"/>
              <a:t>капсомеров</a:t>
            </a:r>
            <a:r>
              <a:rPr lang="ru-RU" sz="1600" b="1" dirty="0" smtClean="0"/>
              <a:t>. </a:t>
            </a:r>
            <a:r>
              <a:rPr lang="ru-RU" sz="1600" b="1" dirty="0" err="1" smtClean="0"/>
              <a:t>Капсомеры</a:t>
            </a:r>
            <a:r>
              <a:rPr lang="ru-RU" sz="1600" b="1" dirty="0" smtClean="0"/>
              <a:t> образуют структуры с высокой степенью симметрии.</a:t>
            </a:r>
          </a:p>
          <a:p>
            <a:endParaRPr lang="ru-RU" sz="1600" b="1" dirty="0" smtClean="0"/>
          </a:p>
          <a:p>
            <a:r>
              <a:rPr lang="ru-RU" sz="1600" b="1" dirty="0" smtClean="0"/>
              <a:t>3. Дополнительная </a:t>
            </a:r>
            <a:r>
              <a:rPr lang="ru-RU" sz="1600" b="1" dirty="0" smtClean="0">
                <a:solidFill>
                  <a:srgbClr val="FF0000"/>
                </a:solidFill>
              </a:rPr>
              <a:t>липопротеидная оболочка</a:t>
            </a:r>
            <a:r>
              <a:rPr lang="ru-RU" sz="1600" b="1" dirty="0" smtClean="0"/>
              <a:t>. Она образована из плазматической мембраны клетки-хозяина и встречается только у сравнительно больших вирусов (грипп, герпес).</a:t>
            </a:r>
          </a:p>
          <a:p>
            <a:pPr marL="0" indent="0">
              <a:buNone/>
            </a:pPr>
            <a:r>
              <a:rPr lang="ru-RU" sz="1600" dirty="0" smtClean="0"/>
              <a:t> </a:t>
            </a:r>
            <a:endParaRPr lang="ru-RU" sz="1600" b="1" dirty="0" smtClean="0"/>
          </a:p>
        </p:txBody>
      </p:sp>
    </p:spTree>
    <p:extLst>
      <p:ext uri="{BB962C8B-B14F-4D97-AF65-F5344CB8AC3E}">
        <p14:creationId xmlns:p14="http://schemas.microsoft.com/office/powerpoint/2010/main" val="304278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562" y="5949280"/>
            <a:ext cx="8183880" cy="5178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Простые и сложные вирусы</a:t>
            </a:r>
            <a:endParaRPr lang="ru-RU" dirty="0"/>
          </a:p>
        </p:txBody>
      </p:sp>
      <p:pic>
        <p:nvPicPr>
          <p:cNvPr id="14338" name="Picture 2" descr="C:\Users\Ильинская\Desktop\image01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59930"/>
            <a:ext cx="4536504" cy="5245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Ильинская\Desktop\untitl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844824"/>
            <a:ext cx="3263991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489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oilinsk\Desktop\slide-2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352928" cy="6094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869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733256"/>
            <a:ext cx="8183880" cy="733832"/>
          </a:xfrm>
        </p:spPr>
        <p:txBody>
          <a:bodyPr/>
          <a:lstStyle/>
          <a:p>
            <a:r>
              <a:rPr lang="ru-RU" dirty="0" smtClean="0"/>
              <a:t>Разнообразие вирусов</a:t>
            </a:r>
            <a:endParaRPr lang="ru-RU" dirty="0"/>
          </a:p>
        </p:txBody>
      </p:sp>
      <p:pic>
        <p:nvPicPr>
          <p:cNvPr id="8194" name="Picture 2" descr="C:\Users\Админ\Desktop\1d98d596b4d8b1b9dab0b4a209d6f84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8712968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5453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oilinsk\Desktop\e8bd4894f3eb8c6a595ff7e68bab6642-800x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8424936" cy="6098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59718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oilinsk\Desktop\unname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98" y="0"/>
            <a:ext cx="8793698" cy="6669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99716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9464" y="843561"/>
            <a:ext cx="83430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Геном вирусов может включаться </a:t>
            </a:r>
            <a:r>
              <a:rPr lang="ru-RU" dirty="0">
                <a:solidFill>
                  <a:srgbClr val="FF0000"/>
                </a:solidFill>
              </a:rPr>
              <a:t>в геном </a:t>
            </a:r>
            <a:r>
              <a:rPr lang="ru-RU" dirty="0"/>
              <a:t>клетки в виде </a:t>
            </a:r>
            <a:r>
              <a:rPr lang="ru-RU" dirty="0" err="1" smtClean="0"/>
              <a:t>провируса</a:t>
            </a:r>
            <a:r>
              <a:rPr lang="ru-RU" dirty="0" smtClean="0"/>
              <a:t> (</a:t>
            </a:r>
            <a:r>
              <a:rPr lang="ru-RU" dirty="0" err="1" smtClean="0"/>
              <a:t>ретровирусы</a:t>
            </a:r>
            <a:r>
              <a:rPr lang="ru-RU" dirty="0" smtClean="0"/>
              <a:t>: ВИЧ, Т-</a:t>
            </a:r>
            <a:r>
              <a:rPr lang="ru-RU" dirty="0" err="1" smtClean="0"/>
              <a:t>лимфотропный</a:t>
            </a:r>
            <a:r>
              <a:rPr lang="ru-RU" dirty="0" smtClean="0"/>
              <a:t>; аденоассоциированные вирусы). </a:t>
            </a:r>
            <a:r>
              <a:rPr lang="ru-RU" dirty="0"/>
              <a:t>Нуклеиновые кислоты некоторых вирусов, например вирусов герпеса, могут находиться </a:t>
            </a:r>
            <a:r>
              <a:rPr lang="ru-RU" dirty="0">
                <a:solidFill>
                  <a:srgbClr val="FF0000"/>
                </a:solidFill>
              </a:rPr>
              <a:t>в цитоплазме </a:t>
            </a:r>
            <a:r>
              <a:rPr lang="ru-RU" dirty="0"/>
              <a:t>инфицированных </a:t>
            </a:r>
            <a:r>
              <a:rPr lang="ru-RU" dirty="0" smtClean="0"/>
              <a:t>клеток.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043608" y="4293096"/>
            <a:ext cx="71287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В </a:t>
            </a:r>
            <a:r>
              <a:rPr lang="ru-RU" sz="1400" dirty="0"/>
              <a:t>однонитевых РНК-содержащих </a:t>
            </a:r>
            <a:r>
              <a:rPr lang="ru-RU" sz="1400" dirty="0" smtClean="0"/>
              <a:t>вирусах различают:</a:t>
            </a:r>
          </a:p>
          <a:p>
            <a:r>
              <a:rPr lang="ru-RU" sz="1400" dirty="0" smtClean="0">
                <a:solidFill>
                  <a:srgbClr val="FF0000"/>
                </a:solidFill>
              </a:rPr>
              <a:t>Плюс-нить</a:t>
            </a:r>
            <a:r>
              <a:rPr lang="ru-RU" sz="1400" dirty="0" smtClean="0"/>
              <a:t> которая, </a:t>
            </a:r>
            <a:r>
              <a:rPr lang="ru-RU" sz="1400" dirty="0"/>
              <a:t>кроме </a:t>
            </a:r>
            <a:r>
              <a:rPr lang="ru-RU" sz="1400" dirty="0" smtClean="0"/>
              <a:t>наследственной </a:t>
            </a:r>
            <a:r>
              <a:rPr lang="ru-RU" sz="1400" dirty="0"/>
              <a:t>функции, выполняет функцию информационной, или матричной </a:t>
            </a:r>
            <a:r>
              <a:rPr lang="ru-RU" sz="1400" dirty="0" smtClean="0"/>
              <a:t>РНК; </a:t>
            </a:r>
            <a:r>
              <a:rPr lang="ru-RU" sz="1400" dirty="0"/>
              <a:t>она является матрицей для белкового синтеза на рибосомах инфицированной </a:t>
            </a:r>
            <a:r>
              <a:rPr lang="ru-RU" sz="1400" dirty="0" smtClean="0"/>
              <a:t>клетки</a:t>
            </a:r>
            <a:r>
              <a:rPr lang="ru-RU" sz="1400" dirty="0"/>
              <a:t> </a:t>
            </a:r>
            <a:r>
              <a:rPr lang="ru-RU" sz="1400" dirty="0" smtClean="0"/>
              <a:t>(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полиомиелит, клещевой энцефалит</a:t>
            </a:r>
            <a:r>
              <a:rPr lang="ru-RU" sz="1400" dirty="0" smtClean="0"/>
              <a:t>). </a:t>
            </a:r>
          </a:p>
          <a:p>
            <a:r>
              <a:rPr lang="ru-RU" sz="1400" dirty="0" smtClean="0">
                <a:solidFill>
                  <a:srgbClr val="FF0000"/>
                </a:solidFill>
              </a:rPr>
              <a:t>Минус-нить</a:t>
            </a:r>
            <a:r>
              <a:rPr lang="ru-RU" sz="1400" dirty="0" smtClean="0"/>
              <a:t> РНК-содержащих </a:t>
            </a:r>
            <a:r>
              <a:rPr lang="ru-RU" sz="1400" dirty="0"/>
              <a:t>вирусов выполняет только наследственную функцию; для синтеза белка на минус-нити РНК синтезируется комплементарная ей </a:t>
            </a:r>
            <a:r>
              <a:rPr lang="ru-RU" sz="1400" dirty="0" smtClean="0"/>
              <a:t>нить (</a:t>
            </a:r>
            <a:r>
              <a:rPr lang="ru-RU" sz="1400" dirty="0" smtClean="0">
                <a:solidFill>
                  <a:srgbClr val="7030A0"/>
                </a:solidFill>
              </a:rPr>
              <a:t>грипп, бешенство</a:t>
            </a:r>
            <a:r>
              <a:rPr lang="ru-RU" sz="1400" dirty="0" smtClean="0"/>
              <a:t>)</a:t>
            </a:r>
          </a:p>
          <a:p>
            <a:r>
              <a:rPr lang="ru-RU" sz="1400" dirty="0" smtClean="0">
                <a:solidFill>
                  <a:srgbClr val="FF0000"/>
                </a:solidFill>
              </a:rPr>
              <a:t>2 РНК-нити </a:t>
            </a:r>
            <a:r>
              <a:rPr lang="ru-RU" sz="1400" dirty="0" smtClean="0"/>
              <a:t>(ВИЧ)</a:t>
            </a:r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3131840" y="473053"/>
            <a:ext cx="2412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ГЕНОМ ВИРУСОВ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2110" y="2708920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ДНК</a:t>
            </a:r>
            <a:r>
              <a:rPr lang="ru-RU" dirty="0">
                <a:solidFill>
                  <a:srgbClr val="00B050"/>
                </a:solidFill>
              </a:rPr>
              <a:t> – </a:t>
            </a:r>
            <a:r>
              <a:rPr lang="ru-RU" b="1" dirty="0" smtClean="0">
                <a:solidFill>
                  <a:srgbClr val="00B050"/>
                </a:solidFill>
              </a:rPr>
              <a:t>РНК</a:t>
            </a:r>
            <a:r>
              <a:rPr lang="ru-RU" dirty="0">
                <a:solidFill>
                  <a:srgbClr val="00B050"/>
                </a:solidFill>
              </a:rPr>
              <a:t> – </a:t>
            </a:r>
            <a:r>
              <a:rPr lang="ru-RU" b="1" dirty="0" smtClean="0">
                <a:solidFill>
                  <a:srgbClr val="00B050"/>
                </a:solidFill>
              </a:rPr>
              <a:t>БЕЛОК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42580" y="3213854"/>
            <a:ext cx="3402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(-)РНК </a:t>
            </a:r>
            <a:r>
              <a:rPr lang="ru-RU" dirty="0">
                <a:solidFill>
                  <a:srgbClr val="7030A0"/>
                </a:solidFill>
              </a:rPr>
              <a:t>–</a:t>
            </a:r>
            <a:r>
              <a:rPr lang="ru-RU" dirty="0" smtClean="0">
                <a:solidFill>
                  <a:srgbClr val="7030A0"/>
                </a:solidFill>
              </a:rPr>
              <a:t> (+)РНК </a:t>
            </a:r>
            <a:r>
              <a:rPr lang="ru-RU" dirty="0">
                <a:solidFill>
                  <a:srgbClr val="7030A0"/>
                </a:solidFill>
              </a:rPr>
              <a:t>– </a:t>
            </a:r>
            <a:r>
              <a:rPr lang="ru-RU" dirty="0" smtClean="0">
                <a:solidFill>
                  <a:srgbClr val="7030A0"/>
                </a:solidFill>
              </a:rPr>
              <a:t>БЕЛОК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41384" y="2812286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(+)РНК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–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БЕЛОК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95096" y="2410510"/>
            <a:ext cx="3051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РНК – ДНК - БЕЛОК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9592" y="3136910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ДНК-</a:t>
            </a:r>
            <a:r>
              <a:rPr lang="ru-RU" sz="1400" dirty="0" err="1" smtClean="0"/>
              <a:t>содержашие</a:t>
            </a:r>
            <a:r>
              <a:rPr lang="ru-RU" sz="1400" dirty="0" smtClean="0"/>
              <a:t> вирусы: </a:t>
            </a:r>
          </a:p>
          <a:p>
            <a:r>
              <a:rPr lang="ru-RU" sz="1400" dirty="0" smtClean="0">
                <a:solidFill>
                  <a:srgbClr val="00B050"/>
                </a:solidFill>
              </a:rPr>
              <a:t>герпес, гепатит, папиллома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89319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oilinsk\Desktop\82omu-rpydtm7f_jk3dcqqzfej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32" y="188640"/>
            <a:ext cx="8991263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7042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oilinsk\Desktop\slide-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568952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03029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517232"/>
            <a:ext cx="8784976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Жизненный цикл вируса гепатита С</a:t>
            </a:r>
            <a:endParaRPr lang="ru-RU" dirty="0"/>
          </a:p>
        </p:txBody>
      </p:sp>
      <p:pic>
        <p:nvPicPr>
          <p:cNvPr id="12291" name="Picture 3" descr="C:\Users\Ильинская\Desktop\HepC_replication_rus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908720"/>
            <a:ext cx="6343294" cy="4757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5626814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(+)РНК-содержащий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579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021288"/>
            <a:ext cx="8183880" cy="37379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Синтез ДНК на матрице РНК</a:t>
            </a:r>
            <a:endParaRPr lang="ru-RU" dirty="0"/>
          </a:p>
        </p:txBody>
      </p:sp>
      <p:pic>
        <p:nvPicPr>
          <p:cNvPr id="8194" name="Picture 2" descr="C:\Users\oilinsk\Desktop\img2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76672"/>
            <a:ext cx="7488832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6694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301208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Жизненный цикл вируса </a:t>
            </a:r>
            <a:r>
              <a:rPr lang="ru-RU" dirty="0" smtClean="0"/>
              <a:t>иммунодефицита человека</a:t>
            </a:r>
            <a:endParaRPr lang="ru-RU" dirty="0"/>
          </a:p>
        </p:txBody>
      </p:sp>
      <p:pic>
        <p:nvPicPr>
          <p:cNvPr id="4" name="Picture 5" descr="C:\Users\Админ\Desktop\unnamed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554870"/>
            <a:ext cx="6336704" cy="4368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9512" y="495046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± РНК-содержащий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426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oilinsk\Desktop\slide-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1"/>
            <a:ext cx="8640960" cy="6336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2150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373216"/>
            <a:ext cx="8183880" cy="661824"/>
          </a:xfrm>
        </p:spPr>
        <p:txBody>
          <a:bodyPr/>
          <a:lstStyle/>
          <a:p>
            <a:pPr algn="ctr"/>
            <a:r>
              <a:rPr lang="ru-RU" dirty="0" smtClean="0"/>
              <a:t>Происхождение жизни</a:t>
            </a:r>
            <a:endParaRPr lang="ru-RU" dirty="0"/>
          </a:p>
        </p:txBody>
      </p:sp>
      <p:pic>
        <p:nvPicPr>
          <p:cNvPr id="11266" name="Picture 2" descr="C:\Users\oilinsk\Desktop\Fig.1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8"/>
            <a:ext cx="8496944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91941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1880" y="5378589"/>
            <a:ext cx="5410944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Заболевания и передача инфекции</a:t>
            </a:r>
            <a:endParaRPr lang="ru-RU" dirty="0"/>
          </a:p>
        </p:txBody>
      </p:sp>
      <p:pic>
        <p:nvPicPr>
          <p:cNvPr id="1026" name="Picture 2" descr="C:\Users\Ольга\Desktop\images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00808"/>
            <a:ext cx="4464496" cy="334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Ольга\Desktop\im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579" y="332656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Ольга\Desktop\ima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2286000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Ольга\Desktop\imag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60" y="4387041"/>
            <a:ext cx="265488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5099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517232"/>
            <a:ext cx="3276992" cy="1051560"/>
          </a:xfrm>
        </p:spPr>
        <p:txBody>
          <a:bodyPr/>
          <a:lstStyle/>
          <a:p>
            <a:r>
              <a:rPr lang="ru-RU" dirty="0"/>
              <a:t>«Испанка»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С</a:t>
            </a:r>
            <a:r>
              <a:rPr lang="ru-RU" sz="2400" dirty="0" smtClean="0"/>
              <a:t>амая массовая пандемия гриппа </a:t>
            </a:r>
            <a:r>
              <a:rPr lang="ru-RU" sz="2400" dirty="0"/>
              <a:t>за всю историю человечества </a:t>
            </a:r>
            <a:r>
              <a:rPr lang="ru-RU" sz="2400" dirty="0" smtClean="0"/>
              <a:t>В </a:t>
            </a:r>
            <a:r>
              <a:rPr lang="ru-RU" sz="2400" dirty="0"/>
              <a:t>1918–1919 </a:t>
            </a:r>
            <a:r>
              <a:rPr lang="ru-RU" sz="2400" dirty="0" smtClean="0"/>
              <a:t>гг. во </a:t>
            </a:r>
            <a:r>
              <a:rPr lang="ru-RU" sz="2400" dirty="0"/>
              <a:t>всём мире испанкой было заражено около 550 миллионов человек, или 29,5% населения </a:t>
            </a:r>
            <a:r>
              <a:rPr lang="ru-RU" sz="2400" dirty="0" smtClean="0"/>
              <a:t>планеты. </a:t>
            </a:r>
            <a:r>
              <a:rPr lang="ru-RU" sz="2400" dirty="0"/>
              <a:t>Умерло </a:t>
            </a:r>
            <a:r>
              <a:rPr lang="ru-RU" sz="2400" dirty="0" smtClean="0"/>
              <a:t>более 50 млн </a:t>
            </a:r>
            <a:r>
              <a:rPr lang="ru-RU" sz="2400" dirty="0"/>
              <a:t>человек или </a:t>
            </a:r>
            <a:r>
              <a:rPr lang="ru-RU" sz="2400" dirty="0" smtClean="0"/>
              <a:t>2,7% </a:t>
            </a:r>
            <a:r>
              <a:rPr lang="ru-RU" sz="2400" dirty="0"/>
              <a:t>населения </a:t>
            </a:r>
            <a:r>
              <a:rPr lang="ru-RU" sz="2400" dirty="0" smtClean="0"/>
              <a:t>Земли.</a:t>
            </a:r>
            <a:endParaRPr lang="ru-RU" sz="2400" dirty="0"/>
          </a:p>
        </p:txBody>
      </p:sp>
      <p:pic>
        <p:nvPicPr>
          <p:cNvPr id="1027" name="Picture 3" descr="C:\Users\Админ\Desktop\scale_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862088"/>
            <a:ext cx="5062695" cy="3463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52694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373216"/>
            <a:ext cx="4896544" cy="1051560"/>
          </a:xfrm>
        </p:spPr>
        <p:txBody>
          <a:bodyPr/>
          <a:lstStyle/>
          <a:p>
            <a:r>
              <a:rPr lang="ru-RU" dirty="0" smtClean="0"/>
              <a:t>«Свиной» грипп</a:t>
            </a:r>
            <a:endParaRPr lang="ru-RU" dirty="0"/>
          </a:p>
        </p:txBody>
      </p:sp>
      <p:pic>
        <p:nvPicPr>
          <p:cNvPr id="2050" name="Picture 2" descr="C:\Users\Админ\Desktop\slide-5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76672"/>
            <a:ext cx="5400600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836712"/>
            <a:ext cx="28803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 оценкам ВОЗ, </a:t>
            </a:r>
            <a:r>
              <a:rPr lang="ru-RU" dirty="0" smtClean="0"/>
              <a:t>в </a:t>
            </a:r>
            <a:r>
              <a:rPr lang="ru-RU" dirty="0"/>
              <a:t>2009 году случилось </a:t>
            </a:r>
            <a:r>
              <a:rPr lang="ru-RU" b="1" dirty="0"/>
              <a:t>18 449 </a:t>
            </a:r>
            <a:r>
              <a:rPr lang="ru-RU" dirty="0"/>
              <a:t>смертей от вируса </a:t>
            </a:r>
            <a:r>
              <a:rPr lang="ru-RU" dirty="0" smtClean="0"/>
              <a:t>гриппа; лабораторно </a:t>
            </a:r>
            <a:r>
              <a:rPr lang="ru-RU" dirty="0"/>
              <a:t>подтвержденных инфекций вирусом H1N1 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3356992"/>
            <a:ext cx="27363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статье, опубликованной в журнале PLOS </a:t>
            </a:r>
            <a:r>
              <a:rPr lang="ru-RU" dirty="0" err="1"/>
              <a:t>Medicine</a:t>
            </a:r>
            <a:r>
              <a:rPr lang="ru-RU" dirty="0"/>
              <a:t>, называется примерная цифра — </a:t>
            </a:r>
            <a:r>
              <a:rPr lang="ru-RU" b="1" dirty="0"/>
              <a:t>203 тыс. </a:t>
            </a:r>
            <a:r>
              <a:rPr lang="ru-RU" dirty="0"/>
              <a:t>смертей</a:t>
            </a:r>
          </a:p>
        </p:txBody>
      </p:sp>
    </p:spTree>
    <p:extLst>
      <p:ext uri="{BB962C8B-B14F-4D97-AF65-F5344CB8AC3E}">
        <p14:creationId xmlns:p14="http://schemas.microsoft.com/office/powerpoint/2010/main" val="13582326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45224"/>
            <a:ext cx="8183880" cy="1051560"/>
          </a:xfrm>
        </p:spPr>
        <p:txBody>
          <a:bodyPr/>
          <a:lstStyle/>
          <a:p>
            <a:r>
              <a:rPr lang="ru-RU" dirty="0" smtClean="0"/>
              <a:t>Эпидемии гриппа</a:t>
            </a:r>
            <a:endParaRPr lang="ru-RU" dirty="0"/>
          </a:p>
        </p:txBody>
      </p:sp>
      <p:pic>
        <p:nvPicPr>
          <p:cNvPr id="1026" name="Picture 2" descr="C:\Users\Админ\Desktop\og_og_145487994325486670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8784976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36475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692696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err="1">
                <a:solidFill>
                  <a:srgbClr val="FF0000"/>
                </a:solidFill>
              </a:rPr>
              <a:t>Коронавирусы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dirty="0"/>
              <a:t>(лат. </a:t>
            </a:r>
            <a:r>
              <a:rPr lang="ru-RU" dirty="0" err="1"/>
              <a:t>Coronaviridae</a:t>
            </a:r>
            <a:r>
              <a:rPr lang="ru-RU" dirty="0"/>
              <a:t>) — семейство, включающее на январь 2020 года 40 видов РНК-содержащих вирусов, объединённых в два </a:t>
            </a:r>
            <a:r>
              <a:rPr lang="ru-RU" dirty="0" smtClean="0"/>
              <a:t>подсемейства, </a:t>
            </a:r>
            <a:r>
              <a:rPr lang="ru-RU" dirty="0"/>
              <a:t>которые поражают человека и животных. Название связано со строением вируса, шиповидные отростки которого напоминают </a:t>
            </a:r>
            <a:r>
              <a:rPr lang="ru-RU" dirty="0" smtClean="0"/>
              <a:t>корону. </a:t>
            </a:r>
            <a:endParaRPr lang="ru-RU" dirty="0"/>
          </a:p>
        </p:txBody>
      </p:sp>
      <p:pic>
        <p:nvPicPr>
          <p:cNvPr id="3074" name="Picture 2" descr="C:\Users\Админ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710387"/>
            <a:ext cx="3378146" cy="250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Админ\Desktop\untitl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717032"/>
            <a:ext cx="2940174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851920" y="3732332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>
                <a:solidFill>
                  <a:srgbClr val="FF0000"/>
                </a:solidFill>
              </a:rPr>
              <a:t>вирус SARS-</a:t>
            </a:r>
            <a:r>
              <a:rPr lang="ru-RU" sz="1400" dirty="0" err="1">
                <a:solidFill>
                  <a:srgbClr val="FF0000"/>
                </a:solidFill>
              </a:rPr>
              <a:t>CoV</a:t>
            </a:r>
            <a:r>
              <a:rPr lang="ru-RU" sz="1400" dirty="0"/>
              <a:t>, возбудитель атипичной </a:t>
            </a:r>
            <a:r>
              <a:rPr lang="ru-RU" sz="1400" dirty="0" smtClean="0"/>
              <a:t>пневмонии</a:t>
            </a:r>
            <a:r>
              <a:rPr lang="en-US" sz="1400" dirty="0"/>
              <a:t> (</a:t>
            </a:r>
            <a:r>
              <a:rPr lang="en-US" sz="1400" i="1" dirty="0"/>
              <a:t>Severe acute respiratory </a:t>
            </a:r>
            <a:r>
              <a:rPr lang="en-US" sz="1400" i="1" dirty="0" smtClean="0"/>
              <a:t>syndrome</a:t>
            </a:r>
            <a:r>
              <a:rPr lang="en-US" sz="1400" dirty="0" smtClean="0"/>
              <a:t>) </a:t>
            </a:r>
            <a:r>
              <a:rPr lang="ru-RU" sz="1400" dirty="0" smtClean="0"/>
              <a:t>зарегистрирован </a:t>
            </a:r>
            <a:r>
              <a:rPr lang="ru-RU" sz="1400" dirty="0"/>
              <a:t>в 2002 году;</a:t>
            </a:r>
          </a:p>
          <a:p>
            <a:r>
              <a:rPr lang="ru-RU" sz="1400" dirty="0">
                <a:solidFill>
                  <a:srgbClr val="FF0000"/>
                </a:solidFill>
              </a:rPr>
              <a:t>вирус MERS-</a:t>
            </a:r>
            <a:r>
              <a:rPr lang="ru-RU" sz="1400" dirty="0" err="1">
                <a:solidFill>
                  <a:srgbClr val="FF0000"/>
                </a:solidFill>
              </a:rPr>
              <a:t>CoV</a:t>
            </a:r>
            <a:r>
              <a:rPr lang="ru-RU" sz="1400" dirty="0"/>
              <a:t>, </a:t>
            </a:r>
            <a:r>
              <a:rPr lang="en-US" sz="1400" dirty="0"/>
              <a:t>(</a:t>
            </a:r>
            <a:r>
              <a:rPr lang="en-US" sz="1400" i="1" dirty="0"/>
              <a:t>Middle East respiratory </a:t>
            </a:r>
            <a:r>
              <a:rPr lang="en-US" sz="1400" i="1" dirty="0" smtClean="0"/>
              <a:t>syndrome</a:t>
            </a:r>
            <a:r>
              <a:rPr lang="en-US" sz="1400" dirty="0" smtClean="0"/>
              <a:t>) </a:t>
            </a:r>
            <a:r>
              <a:rPr lang="ru-RU" sz="1400" dirty="0" smtClean="0"/>
              <a:t>возбудитель </a:t>
            </a:r>
            <a:r>
              <a:rPr lang="ru-RU" sz="1400" dirty="0"/>
              <a:t>ближневосточного респираторного синдрома, вспышка которого произошла в 2015 году;</a:t>
            </a:r>
          </a:p>
          <a:p>
            <a:r>
              <a:rPr lang="ru-RU" sz="1400" dirty="0">
                <a:solidFill>
                  <a:srgbClr val="FF0000"/>
                </a:solidFill>
              </a:rPr>
              <a:t>вирус 2019-nCoV</a:t>
            </a:r>
            <a:r>
              <a:rPr lang="ru-RU" sz="1400" dirty="0"/>
              <a:t>, ответственный за вспышку пневмонии нового типа в 2019—2020 годах.</a:t>
            </a:r>
          </a:p>
        </p:txBody>
      </p:sp>
    </p:spTree>
    <p:extLst>
      <p:ext uri="{BB962C8B-B14F-4D97-AF65-F5344CB8AC3E}">
        <p14:creationId xmlns:p14="http://schemas.microsoft.com/office/powerpoint/2010/main" val="124193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23928" y="2852936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Люди заражаются </a:t>
            </a:r>
            <a:r>
              <a:rPr lang="ru-RU" dirty="0" err="1"/>
              <a:t>коронавирусами</a:t>
            </a:r>
            <a:r>
              <a:rPr lang="ru-RU" dirty="0"/>
              <a:t> от животных: переносчиками вируса, вызывающего MERS, были одногорбые </a:t>
            </a:r>
            <a:r>
              <a:rPr lang="ru-RU" dirty="0">
                <a:solidFill>
                  <a:srgbClr val="FF0000"/>
                </a:solidFill>
              </a:rPr>
              <a:t>верблюды</a:t>
            </a:r>
            <a:r>
              <a:rPr lang="ru-RU" dirty="0"/>
              <a:t>, а SARS-</a:t>
            </a:r>
            <a:r>
              <a:rPr lang="ru-RU" dirty="0" err="1"/>
              <a:t>CoV</a:t>
            </a:r>
            <a:r>
              <a:rPr lang="ru-RU" dirty="0"/>
              <a:t> распространяли </a:t>
            </a:r>
            <a:r>
              <a:rPr lang="ru-RU" dirty="0">
                <a:solidFill>
                  <a:srgbClr val="FF0000"/>
                </a:solidFill>
              </a:rPr>
              <a:t>циветты</a:t>
            </a:r>
            <a:r>
              <a:rPr lang="ru-RU" dirty="0"/>
              <a:t> — мелкие лазающие по ветвям хищники, а также </a:t>
            </a:r>
            <a:r>
              <a:rPr lang="ru-RU" dirty="0">
                <a:solidFill>
                  <a:srgbClr val="FF0000"/>
                </a:solidFill>
              </a:rPr>
              <a:t>летучие мыши</a:t>
            </a:r>
            <a:r>
              <a:rPr lang="ru-RU" dirty="0"/>
              <a:t>. Заразившиеся люди употребляли в пищу мясо животных-возбудителей, которые были инфицированы вирусом.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1560" y="1220852"/>
            <a:ext cx="59766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SARS – </a:t>
            </a:r>
            <a:r>
              <a:rPr lang="ru-RU" dirty="0" smtClean="0"/>
              <a:t>10%</a:t>
            </a:r>
          </a:p>
          <a:p>
            <a:r>
              <a:rPr lang="en-US" dirty="0" smtClean="0"/>
              <a:t>MERS – 35%</a:t>
            </a:r>
            <a:endParaRPr lang="ru-RU" dirty="0" smtClean="0"/>
          </a:p>
          <a:p>
            <a:r>
              <a:rPr lang="en-US" dirty="0" smtClean="0"/>
              <a:t>2019-nCoVID, </a:t>
            </a:r>
            <a:r>
              <a:rPr lang="ru-RU" dirty="0"/>
              <a:t>или </a:t>
            </a:r>
            <a:r>
              <a:rPr lang="ru-RU" dirty="0" err="1"/>
              <a:t>уханьский</a:t>
            </a:r>
            <a:r>
              <a:rPr lang="ru-RU" dirty="0"/>
              <a:t> </a:t>
            </a:r>
            <a:r>
              <a:rPr lang="ru-RU" dirty="0" err="1"/>
              <a:t>коронавирус</a:t>
            </a:r>
            <a:r>
              <a:rPr lang="ru-RU" dirty="0"/>
              <a:t> </a:t>
            </a:r>
            <a:r>
              <a:rPr lang="ru-RU" dirty="0" smtClean="0"/>
              <a:t>– 2%</a:t>
            </a:r>
          </a:p>
          <a:p>
            <a:r>
              <a:rPr lang="ru-RU" dirty="0" smtClean="0"/>
              <a:t>Сезонный грипп в России – 0,007%</a:t>
            </a:r>
          </a:p>
          <a:p>
            <a:r>
              <a:rPr lang="ru-RU" dirty="0" smtClean="0"/>
              <a:t>Сезонный грипп в мире – 650 000 человек</a:t>
            </a:r>
            <a:endParaRPr lang="ru-RU" dirty="0"/>
          </a:p>
        </p:txBody>
      </p:sp>
      <p:pic>
        <p:nvPicPr>
          <p:cNvPr id="4098" name="Picture 2" descr="C:\Users\Админ\Desktop\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90539"/>
            <a:ext cx="1857375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Админ\Desktop\0c6d38dd288452397aeca0f6e3f7e0c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728789"/>
            <a:ext cx="1857375" cy="1124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15616" y="548680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Заражение и смертность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100" name="Picture 4" descr="C:\Users\Админ\Desktop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8538" y="490539"/>
            <a:ext cx="1387055" cy="1272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Админ\Desktop\untitled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35" y="2924944"/>
            <a:ext cx="317970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7574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3792" y="5445224"/>
            <a:ext cx="8183880" cy="1051560"/>
          </a:xfrm>
        </p:spPr>
        <p:txBody>
          <a:bodyPr/>
          <a:lstStyle/>
          <a:p>
            <a:r>
              <a:rPr lang="ru-RU" dirty="0" smtClean="0"/>
              <a:t>Онкогенные вирусы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331949"/>
              </p:ext>
            </p:extLst>
          </p:nvPr>
        </p:nvGraphicFramePr>
        <p:xfrm>
          <a:off x="1373364" y="1628800"/>
          <a:ext cx="6624736" cy="4173134"/>
        </p:xfrm>
        <a:graphic>
          <a:graphicData uri="http://schemas.openxmlformats.org/drawingml/2006/table">
            <a:tbl>
              <a:tblPr/>
              <a:tblGrid>
                <a:gridCol w="3312368"/>
                <a:gridCol w="3312368"/>
              </a:tblGrid>
              <a:tr h="286163">
                <a:tc>
                  <a:txBody>
                    <a:bodyPr/>
                    <a:lstStyle/>
                    <a:p>
                      <a:r>
                        <a:rPr lang="ru-RU" sz="1400" dirty="0"/>
                        <a:t>Вирус</a:t>
                      </a:r>
                    </a:p>
                  </a:txBody>
                  <a:tcPr marL="69797" marR="69797" marT="34899" marB="348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Соответствующие типы рака</a:t>
                      </a:r>
                    </a:p>
                  </a:txBody>
                  <a:tcPr marL="69797" marR="69797" marT="34899" marB="348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74909">
                <a:tc>
                  <a:txBody>
                    <a:bodyPr/>
                    <a:lstStyle/>
                    <a:p>
                      <a:r>
                        <a:rPr lang="ru-RU" sz="1400" dirty="0"/>
                        <a:t>Вирусы гепатита, в том </a:t>
                      </a:r>
                      <a:r>
                        <a:rPr lang="ru-RU" sz="1400" dirty="0" smtClean="0"/>
                        <a:t>числе вирус гепатита В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(ДНК)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и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вирус гепатита С (РНК)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69797" marR="69797" marT="34899" marB="348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Гепатоцеллюлярная карцинома (рак печени)</a:t>
                      </a:r>
                      <a:endParaRPr lang="ru-RU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69797" marR="69797" marT="34899" marB="348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358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Т-</a:t>
                      </a:r>
                      <a:r>
                        <a:rPr lang="ru-RU" sz="1400" dirty="0" err="1" smtClean="0"/>
                        <a:t>лимфотропный</a:t>
                      </a:r>
                      <a:r>
                        <a:rPr lang="ru-RU" sz="1400" dirty="0" smtClean="0"/>
                        <a:t> вирус человека (РНК)</a:t>
                      </a:r>
                      <a:endParaRPr lang="ru-RU" sz="1400" dirty="0"/>
                    </a:p>
                  </a:txBody>
                  <a:tcPr marL="69797" marR="69797" marT="34899" marB="348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Тропический спастический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парапарез</a:t>
                      </a:r>
                      <a:r>
                        <a:rPr lang="ru-RU" sz="14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и Т-клеточный лейкоз взрослых</a:t>
                      </a:r>
                      <a:endParaRPr lang="ru-RU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69797" marR="69797" marT="34899" marB="348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74909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Папилломавирусы</a:t>
                      </a:r>
                      <a:r>
                        <a:rPr lang="ru-RU" sz="1400" dirty="0" smtClean="0"/>
                        <a:t> человека (ДНК)</a:t>
                      </a:r>
                      <a:endParaRPr lang="ru-RU" sz="1400" dirty="0"/>
                    </a:p>
                  </a:txBody>
                  <a:tcPr marL="69797" marR="69797" marT="34899" marB="348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Рак </a:t>
                      </a:r>
                      <a:r>
                        <a:rPr lang="ru-RU" sz="1400" dirty="0" smtClean="0"/>
                        <a:t>шейки матки, </a:t>
                      </a:r>
                      <a:r>
                        <a:rPr lang="ru-RU" sz="1400" dirty="0"/>
                        <a:t>кожи, </a:t>
                      </a:r>
                      <a:r>
                        <a:rPr lang="ru-RU" sz="1400" dirty="0" smtClean="0"/>
                        <a:t>ануса и пениса. Рак </a:t>
                      </a:r>
                      <a:r>
                        <a:rPr lang="ru-RU" sz="1400" dirty="0"/>
                        <a:t>рта, глотки и, возможно, </a:t>
                      </a:r>
                      <a:r>
                        <a:rPr lang="ru-RU" sz="1400" dirty="0" smtClean="0"/>
                        <a:t>рак легких</a:t>
                      </a:r>
                      <a:endParaRPr lang="ru-RU" sz="1400" dirty="0"/>
                    </a:p>
                  </a:txBody>
                  <a:tcPr marL="69797" marR="69797" marT="34899" marB="348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2059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Герпесвирус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/>
                        <a:t>человека типа </a:t>
                      </a:r>
                      <a:r>
                        <a:rPr lang="ru-RU" sz="1400" dirty="0" smtClean="0"/>
                        <a:t>8 (ДНК)</a:t>
                      </a:r>
                      <a:endParaRPr lang="ru-RU" sz="1400" dirty="0"/>
                    </a:p>
                  </a:txBody>
                  <a:tcPr marL="69797" marR="69797" marT="34899" marB="348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Саркома </a:t>
                      </a:r>
                      <a:r>
                        <a:rPr lang="ru-RU" sz="1400" dirty="0" err="1" smtClean="0"/>
                        <a:t>Капоши</a:t>
                      </a:r>
                      <a:r>
                        <a:rPr lang="ru-RU" sz="1400" dirty="0" smtClean="0"/>
                        <a:t> и </a:t>
                      </a:r>
                      <a:r>
                        <a:rPr lang="ru-RU" sz="1400" dirty="0" err="1" smtClean="0"/>
                        <a:t>лимфома</a:t>
                      </a:r>
                      <a:r>
                        <a:rPr lang="ru-RU" sz="1400" dirty="0" smtClean="0"/>
                        <a:t> брюшной полости</a:t>
                      </a:r>
                      <a:endParaRPr lang="ru-RU" sz="1400" dirty="0"/>
                    </a:p>
                  </a:txBody>
                  <a:tcPr marL="69797" marR="69797" marT="34899" marB="348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6081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Вирус Эпштейна –</a:t>
                      </a:r>
                      <a:r>
                        <a:rPr lang="ru-RU" sz="1400" dirty="0" err="1" smtClean="0"/>
                        <a:t>Барр</a:t>
                      </a:r>
                      <a:r>
                        <a:rPr lang="ru-RU" sz="1400" dirty="0" smtClean="0"/>
                        <a:t> (ДНК)</a:t>
                      </a:r>
                      <a:endParaRPr lang="ru-RU" sz="1400" dirty="0"/>
                    </a:p>
                  </a:txBody>
                  <a:tcPr marL="69797" marR="69797" marT="34899" marB="348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Лимфома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Беркитта</a:t>
                      </a:r>
                      <a:r>
                        <a:rPr lang="ru-RU" sz="1400" dirty="0" smtClean="0"/>
                        <a:t>, </a:t>
                      </a:r>
                      <a:r>
                        <a:rPr lang="ru-RU" sz="1400" dirty="0" err="1" smtClean="0"/>
                        <a:t>лимфогрануломатоз</a:t>
                      </a:r>
                      <a:r>
                        <a:rPr lang="ru-RU" sz="1400" dirty="0" smtClean="0"/>
                        <a:t>, </a:t>
                      </a:r>
                      <a:r>
                        <a:rPr lang="ru-RU" sz="1400" dirty="0" err="1" smtClean="0"/>
                        <a:t>посттрансплационная</a:t>
                      </a:r>
                      <a:r>
                        <a:rPr lang="ru-RU" sz="1400" baseline="0" dirty="0" smtClean="0"/>
                        <a:t> и </a:t>
                      </a:r>
                      <a:r>
                        <a:rPr lang="ru-RU" sz="1400" baseline="0" dirty="0" err="1" smtClean="0"/>
                        <a:t>лимфопролиферативная</a:t>
                      </a:r>
                      <a:r>
                        <a:rPr lang="ru-RU" sz="1400" baseline="0" dirty="0" smtClean="0"/>
                        <a:t> болезнь,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назофарингеальная</a:t>
                      </a:r>
                      <a:r>
                        <a:rPr lang="ru-RU" sz="1400" dirty="0" smtClean="0"/>
                        <a:t> карцинома.</a:t>
                      </a:r>
                      <a:endParaRPr lang="ru-RU" sz="1400" dirty="0"/>
                    </a:p>
                  </a:txBody>
                  <a:tcPr marL="69797" marR="69797" marT="34899" marB="348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01256" y="476672"/>
            <a:ext cx="8568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76" lvl="0" indent="-265176">
              <a:spcBef>
                <a:spcPts val="250"/>
              </a:spcBef>
              <a:buClr>
                <a:srgbClr val="F07F09"/>
              </a:buClr>
              <a:buSzPct val="80000"/>
              <a:buFont typeface="Wingdings 2"/>
              <a:buChar char=""/>
            </a:pPr>
            <a:r>
              <a:rPr lang="ru-RU" sz="1400" b="1" dirty="0">
                <a:solidFill>
                  <a:prstClr val="black"/>
                </a:solidFill>
              </a:rPr>
              <a:t>Вирусы могут вызывать рак у человека и других видов, хотя он возникает лишь у небольшой части инфицированных. Раковые вирусы относятся к различным семействам; они включают и РНК-, и ДНК-содержащие вирусы, поэтому </a:t>
            </a:r>
            <a:r>
              <a:rPr lang="ru-RU" sz="1400" b="1" dirty="0">
                <a:solidFill>
                  <a:srgbClr val="FF0000"/>
                </a:solidFill>
              </a:rPr>
              <a:t>единого типа «</a:t>
            </a:r>
            <a:r>
              <a:rPr lang="ru-RU" sz="1400" b="1" dirty="0" err="1">
                <a:solidFill>
                  <a:srgbClr val="FF0000"/>
                </a:solidFill>
              </a:rPr>
              <a:t>онковирус</a:t>
            </a:r>
            <a:r>
              <a:rPr lang="ru-RU" sz="1400" b="1" dirty="0">
                <a:solidFill>
                  <a:srgbClr val="FF0000"/>
                </a:solidFill>
              </a:rPr>
              <a:t>» </a:t>
            </a:r>
            <a:r>
              <a:rPr lang="ru-RU" sz="1400" b="1" dirty="0">
                <a:solidFill>
                  <a:prstClr val="black"/>
                </a:solidFill>
              </a:rPr>
              <a:t>не существует. </a:t>
            </a:r>
          </a:p>
        </p:txBody>
      </p:sp>
    </p:spTree>
    <p:extLst>
      <p:ext uri="{BB962C8B-B14F-4D97-AF65-F5344CB8AC3E}">
        <p14:creationId xmlns:p14="http://schemas.microsoft.com/office/powerpoint/2010/main" val="157337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301208"/>
            <a:ext cx="8183880" cy="1051560"/>
          </a:xfrm>
        </p:spPr>
        <p:txBody>
          <a:bodyPr/>
          <a:lstStyle/>
          <a:p>
            <a:r>
              <a:rPr lang="ru-RU" dirty="0" smtClean="0"/>
              <a:t>Онкогенный вирус (</a:t>
            </a:r>
            <a:r>
              <a:rPr lang="en-US" dirty="0" smtClean="0"/>
              <a:t>ds-DNA)</a:t>
            </a:r>
            <a:endParaRPr lang="ru-RU" dirty="0"/>
          </a:p>
        </p:txBody>
      </p:sp>
      <p:pic>
        <p:nvPicPr>
          <p:cNvPr id="15362" name="Picture 2" descr="C:\Users\Ильинская\Desktop\virus_papiloma_VPCH_tipy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7794099" cy="5002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288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995403"/>
            <a:ext cx="6552728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FF0000"/>
                </a:solidFill>
              </a:rPr>
              <a:t>живые</a:t>
            </a:r>
            <a:r>
              <a:rPr lang="ru-RU" dirty="0">
                <a:solidFill>
                  <a:srgbClr val="FF0000"/>
                </a:solidFill>
              </a:rPr>
              <a:t>, но ослабленные штаммы</a:t>
            </a:r>
            <a:r>
              <a:rPr lang="ru-RU" dirty="0"/>
              <a:t> </a:t>
            </a:r>
            <a:r>
              <a:rPr lang="ru-RU" dirty="0" smtClean="0"/>
              <a:t>бактерий </a:t>
            </a:r>
            <a:r>
              <a:rPr lang="ru-RU" dirty="0"/>
              <a:t>или вирусов (от ветряной оспы, гриппа, жёлтой лихорадки, кори, краснухи, полиомиелита, </a:t>
            </a:r>
            <a:r>
              <a:rPr lang="ru-RU" dirty="0" err="1"/>
              <a:t>ротавирусной</a:t>
            </a:r>
            <a:r>
              <a:rPr lang="ru-RU" dirty="0"/>
              <a:t> инфекции, эпидемического паротита);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FF0000"/>
                </a:solidFill>
              </a:rPr>
              <a:t>убитые (инактивированные) </a:t>
            </a:r>
            <a:r>
              <a:rPr lang="ru-RU" dirty="0" smtClean="0"/>
              <a:t>бактерии или </a:t>
            </a:r>
            <a:r>
              <a:rPr lang="ru-RU" dirty="0"/>
              <a:t>вирусы (от бешенства, брюшного тифа, гепатита А, гриппа, клещевого энцефалита, коклюша, полиомиелита);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FF0000"/>
                </a:solidFill>
              </a:rPr>
              <a:t>анатоксины</a:t>
            </a:r>
            <a:r>
              <a:rPr lang="ru-RU" dirty="0"/>
              <a:t> (</a:t>
            </a:r>
            <a:r>
              <a:rPr lang="ru-RU" dirty="0" err="1"/>
              <a:t>токсоиды</a:t>
            </a:r>
            <a:r>
              <a:rPr lang="ru-RU" dirty="0"/>
              <a:t>, ослабленные или изменённые токсины) </a:t>
            </a:r>
            <a:r>
              <a:rPr lang="ru-RU" dirty="0" smtClean="0"/>
              <a:t>бактерий </a:t>
            </a:r>
            <a:r>
              <a:rPr lang="ru-RU" dirty="0"/>
              <a:t>(от дифтерии, столбняка);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FF0000"/>
                </a:solidFill>
              </a:rPr>
              <a:t>субъединичные</a:t>
            </a:r>
            <a:r>
              <a:rPr lang="ru-RU" dirty="0"/>
              <a:t>, в том числе синтетические вакцины, генно-инженерные и молекулярные (от </a:t>
            </a:r>
            <a:r>
              <a:rPr lang="ru-RU" dirty="0" err="1" smtClean="0"/>
              <a:t>Hib</a:t>
            </a:r>
            <a:r>
              <a:rPr lang="ru-RU" dirty="0" smtClean="0"/>
              <a:t>-гемофильной инфекции, </a:t>
            </a:r>
            <a:r>
              <a:rPr lang="ru-RU" dirty="0"/>
              <a:t>гриппа, ВПЧ, гепатита B, коклюша, пневмококковой и менингококковой инфекции). </a:t>
            </a:r>
            <a:endParaRPr lang="ru-RU" dirty="0" smtClean="0"/>
          </a:p>
          <a:p>
            <a:pPr algn="r"/>
            <a:r>
              <a:rPr lang="ru-RU" sz="1400" dirty="0" err="1" smtClean="0"/>
              <a:t>Виросомальные</a:t>
            </a:r>
            <a:r>
              <a:rPr lang="ru-RU" sz="1400" dirty="0" smtClean="0"/>
              <a:t> противовирусные</a:t>
            </a:r>
          </a:p>
          <a:p>
            <a:pPr algn="r"/>
            <a:r>
              <a:rPr lang="ru-RU" sz="1400" dirty="0" smtClean="0"/>
              <a:t>Расщеплённые </a:t>
            </a:r>
            <a:r>
              <a:rPr lang="ru-RU" sz="1400" dirty="0"/>
              <a:t>противовирусные </a:t>
            </a:r>
            <a:endParaRPr lang="ru-RU" sz="1400" dirty="0" smtClean="0"/>
          </a:p>
          <a:p>
            <a:pPr algn="r"/>
            <a:r>
              <a:rPr lang="ru-RU" sz="1400" dirty="0" smtClean="0"/>
              <a:t>Химические</a:t>
            </a:r>
          </a:p>
          <a:p>
            <a:pPr algn="r"/>
            <a:r>
              <a:rPr lang="ru-RU" sz="1400" dirty="0" smtClean="0"/>
              <a:t>Рекомбинантные</a:t>
            </a:r>
            <a:endParaRPr lang="ru-RU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81688" y="332656"/>
            <a:ext cx="4680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ВАКЦИНЫ – АКТИВАТОРЫ ПРИОБРЕТЕННОГО ИММУНИТЕТА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5122" name="Picture 2" descr="C:\Users\Админ\Desktop\220px-SalkatPit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4602" y="3429744"/>
            <a:ext cx="1863135" cy="230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164288" y="5733256"/>
            <a:ext cx="1663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Джонас</a:t>
            </a:r>
            <a:r>
              <a:rPr lang="ru-RU" sz="1400" dirty="0"/>
              <a:t> </a:t>
            </a:r>
            <a:r>
              <a:rPr lang="ru-RU" sz="1400" dirty="0" err="1" smtClean="0"/>
              <a:t>Солк</a:t>
            </a:r>
            <a:r>
              <a:rPr lang="ru-RU" sz="1400" dirty="0" smtClean="0"/>
              <a:t> (1914 -1995) </a:t>
            </a:r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6920371" y="6456530"/>
            <a:ext cx="1863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1943- против гриппа</a:t>
            </a:r>
            <a:endParaRPr lang="ru-RU" sz="1200" dirty="0"/>
          </a:p>
        </p:txBody>
      </p:sp>
      <p:pic>
        <p:nvPicPr>
          <p:cNvPr id="5123" name="Picture 3" descr="C:\Users\Админ\Desktop\untitl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4638" y="185961"/>
            <a:ext cx="1943100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804248" y="2564904"/>
            <a:ext cx="19792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Эдвард </a:t>
            </a:r>
            <a:r>
              <a:rPr lang="ru-RU" sz="1400" dirty="0" err="1" smtClean="0"/>
              <a:t>Дженнер</a:t>
            </a:r>
            <a:endParaRPr lang="ru-RU" sz="1400" dirty="0" smtClean="0"/>
          </a:p>
          <a:p>
            <a:r>
              <a:rPr lang="ru-RU" sz="1400" dirty="0" smtClean="0"/>
              <a:t>(1749 – 1823)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67190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246939"/>
            <a:ext cx="7344816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Противовирусные препараты прямого действия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626840"/>
          </a:xfrm>
        </p:spPr>
        <p:txBody>
          <a:bodyPr>
            <a:normAutofit fontScale="92500" lnSpcReduction="10000"/>
          </a:bodyPr>
          <a:lstStyle/>
          <a:p>
            <a:r>
              <a:rPr lang="ru-RU" sz="1600" dirty="0" err="1" smtClean="0">
                <a:solidFill>
                  <a:srgbClr val="FF0000"/>
                </a:solidFill>
              </a:rPr>
              <a:t>Римантадин</a:t>
            </a:r>
            <a:r>
              <a:rPr lang="ru-RU" sz="1600" dirty="0" smtClean="0"/>
              <a:t> - Подавляет </a:t>
            </a:r>
            <a:r>
              <a:rPr lang="ru-RU" sz="1600" dirty="0"/>
              <a:t>раннюю стадию </a:t>
            </a:r>
            <a:r>
              <a:rPr lang="ru-RU" sz="1600" dirty="0" smtClean="0"/>
              <a:t>репродукции после </a:t>
            </a:r>
            <a:r>
              <a:rPr lang="ru-RU" sz="1600" dirty="0"/>
              <a:t>проникновения вируса в клетку и до начальной транскрипции </a:t>
            </a:r>
            <a:r>
              <a:rPr lang="ru-RU" sz="1600" dirty="0" smtClean="0"/>
              <a:t>РНК; </a:t>
            </a:r>
            <a:r>
              <a:rPr lang="ru-RU" sz="1600" dirty="0"/>
              <a:t>индуцирует выработку интерферонов альфа и гамма, увеличивает функциональную активность </a:t>
            </a:r>
            <a:r>
              <a:rPr lang="ru-RU" sz="1600" dirty="0" smtClean="0"/>
              <a:t>лимфоцитов. Около </a:t>
            </a:r>
            <a:r>
              <a:rPr lang="ru-RU" sz="1600" dirty="0"/>
              <a:t>100% современных штаммов вируса гриппа A(H3N2) и A(H1N1) устойчивы к действию препарата, и </a:t>
            </a:r>
            <a:r>
              <a:rPr lang="ru-RU" sz="1600" u="sng" dirty="0"/>
              <a:t>его назначение более не </a:t>
            </a:r>
            <a:r>
              <a:rPr lang="ru-RU" sz="1600" u="sng" dirty="0" smtClean="0"/>
              <a:t>рекомендуется.</a:t>
            </a:r>
          </a:p>
          <a:p>
            <a:pPr marL="0" indent="0">
              <a:buNone/>
            </a:pPr>
            <a:endParaRPr lang="ru-RU" sz="1600" u="sng" dirty="0" smtClean="0"/>
          </a:p>
          <a:p>
            <a:r>
              <a:rPr lang="ru-RU" sz="1600" dirty="0" err="1" smtClean="0">
                <a:solidFill>
                  <a:srgbClr val="FF0000"/>
                </a:solidFill>
              </a:rPr>
              <a:t>Рибавирин</a:t>
            </a:r>
            <a:r>
              <a:rPr lang="ru-RU" sz="1600" dirty="0" smtClean="0"/>
              <a:t> – синтетический нуклеозид, препятствует</a:t>
            </a:r>
          </a:p>
          <a:p>
            <a:pPr marL="0" indent="0">
              <a:buNone/>
            </a:pPr>
            <a:r>
              <a:rPr lang="ru-RU" sz="1600" dirty="0" smtClean="0"/>
              <a:t> </a:t>
            </a:r>
            <a:r>
              <a:rPr lang="ru-RU" sz="1600" dirty="0"/>
              <a:t>репликации геномов </a:t>
            </a:r>
            <a:r>
              <a:rPr lang="ru-RU" sz="1600" dirty="0" smtClean="0"/>
              <a:t>вирусов. Побочный эффект </a:t>
            </a:r>
          </a:p>
          <a:p>
            <a:pPr marL="0" indent="0">
              <a:buNone/>
            </a:pPr>
            <a:r>
              <a:rPr lang="ru-RU" sz="1600" dirty="0" smtClean="0"/>
              <a:t>– гемолитическая анемия. </a:t>
            </a:r>
            <a:r>
              <a:rPr lang="ru-RU" sz="1600" dirty="0" err="1" smtClean="0"/>
              <a:t>Тератоген</a:t>
            </a:r>
            <a:r>
              <a:rPr lang="ru-RU" sz="1600" dirty="0" smtClean="0"/>
              <a:t>.</a:t>
            </a:r>
          </a:p>
          <a:p>
            <a:pPr marL="0" indent="0">
              <a:buNone/>
            </a:pPr>
            <a:endParaRPr lang="ru-RU" sz="1600" dirty="0" smtClean="0"/>
          </a:p>
          <a:p>
            <a:r>
              <a:rPr lang="ru-RU" sz="1600" dirty="0" smtClean="0">
                <a:solidFill>
                  <a:srgbClr val="FF0000"/>
                </a:solidFill>
              </a:rPr>
              <a:t>Ацикловир</a:t>
            </a:r>
            <a:r>
              <a:rPr lang="ru-RU" sz="1600" dirty="0" smtClean="0"/>
              <a:t> </a:t>
            </a:r>
            <a:r>
              <a:rPr lang="ru-RU" sz="1600" dirty="0"/>
              <a:t>- аналог </a:t>
            </a:r>
            <a:r>
              <a:rPr lang="ru-RU" sz="1600" dirty="0" err="1" smtClean="0"/>
              <a:t>гуанозина</a:t>
            </a:r>
            <a:r>
              <a:rPr lang="ru-RU" sz="1600" dirty="0"/>
              <a:t>, препятствует</a:t>
            </a:r>
          </a:p>
          <a:p>
            <a:pPr marL="0" indent="0">
              <a:buNone/>
            </a:pPr>
            <a:r>
              <a:rPr lang="ru-RU" sz="1600" dirty="0" smtClean="0"/>
              <a:t>репликации </a:t>
            </a:r>
            <a:r>
              <a:rPr lang="ru-RU" sz="1600" dirty="0"/>
              <a:t>геномов вирусов</a:t>
            </a:r>
            <a:r>
              <a:rPr lang="ru-RU" sz="1600" dirty="0" smtClean="0"/>
              <a:t>.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r>
              <a:rPr lang="ru-RU" sz="1600" dirty="0" err="1" smtClean="0">
                <a:solidFill>
                  <a:srgbClr val="FF0000"/>
                </a:solidFill>
              </a:rPr>
              <a:t>Азидотимидин</a:t>
            </a:r>
            <a:r>
              <a:rPr lang="ru-RU" sz="1600" dirty="0" smtClean="0"/>
              <a:t>— </a:t>
            </a:r>
            <a:r>
              <a:rPr lang="ru-RU" sz="1600" dirty="0"/>
              <a:t>3'-азидо-3'-дезокситимидин, противовирусный препарат, </a:t>
            </a:r>
            <a:r>
              <a:rPr lang="ru-RU" sz="1600" dirty="0" err="1"/>
              <a:t>нуклеозидный</a:t>
            </a:r>
            <a:r>
              <a:rPr lang="ru-RU" sz="1600" dirty="0"/>
              <a:t> ингибитор обратной транскриптазы вируса иммунодефицита человека. Первый антиретровирусный </a:t>
            </a:r>
            <a:r>
              <a:rPr lang="ru-RU" sz="1600" dirty="0" smtClean="0"/>
              <a:t>препарат. </a:t>
            </a:r>
            <a:endParaRPr lang="ru-RU" sz="1600" dirty="0"/>
          </a:p>
        </p:txBody>
      </p:sp>
      <p:pic>
        <p:nvPicPr>
          <p:cNvPr id="1026" name="Picture 2" descr="C:\Users\Админ\Desktop\Ribavirin_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060848"/>
            <a:ext cx="897589" cy="86409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27" name="Picture 3" descr="C:\Users\Админ\Desktop\290px-Aciclovir_structure_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530" y="3068960"/>
            <a:ext cx="1152127" cy="965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Админ\Desktop\untitled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469165"/>
            <a:ext cx="664468" cy="75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Админ\Desktop\200px-Zidovudine_Structural_Formulae_V_2_svg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768" y="4653136"/>
            <a:ext cx="1099635" cy="118760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78507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6184" y="5467583"/>
            <a:ext cx="3421008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Стимуляция </a:t>
            </a:r>
            <a:br>
              <a:rPr lang="ru-RU" dirty="0" smtClean="0"/>
            </a:br>
            <a:r>
              <a:rPr lang="ru-RU" dirty="0" smtClean="0"/>
              <a:t>иммунитета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390676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3300" dirty="0" smtClean="0">
                <a:solidFill>
                  <a:srgbClr val="FF0000"/>
                </a:solidFill>
              </a:rPr>
              <a:t>Иммуностимуляторы </a:t>
            </a:r>
            <a:r>
              <a:rPr lang="ru-RU" sz="3300" dirty="0"/>
              <a:t>— вещества, стимулирующие неспецифическую резистентность </a:t>
            </a:r>
            <a:r>
              <a:rPr lang="ru-RU" sz="3300" dirty="0" smtClean="0"/>
              <a:t>организма </a:t>
            </a:r>
            <a:r>
              <a:rPr lang="ru-RU" sz="3300" dirty="0"/>
              <a:t>и иммунитет (гуморальные и клеточные иммунные реакции</a:t>
            </a:r>
            <a:r>
              <a:rPr lang="ru-RU" sz="3300" dirty="0" smtClean="0"/>
              <a:t>).</a:t>
            </a:r>
          </a:p>
          <a:p>
            <a:pPr marL="0" indent="0">
              <a:buNone/>
            </a:pPr>
            <a:endParaRPr lang="ru-RU" sz="1800" dirty="0"/>
          </a:p>
          <a:p>
            <a:r>
              <a:rPr lang="ru-RU" dirty="0"/>
              <a:t>подразделяются на </a:t>
            </a:r>
            <a:r>
              <a:rPr lang="ru-RU" b="1" dirty="0"/>
              <a:t>продукты жизнедеятельности </a:t>
            </a:r>
            <a:r>
              <a:rPr lang="ru-RU" dirty="0"/>
              <a:t>микроорганизмов, растений и животных (полисахариды, фосфолипиды мембран, </a:t>
            </a:r>
            <a:r>
              <a:rPr lang="ru-RU" dirty="0" err="1"/>
              <a:t>гликопептиды</a:t>
            </a:r>
            <a:r>
              <a:rPr lang="ru-RU" dirty="0"/>
              <a:t>, модифицированные токсины, ДНК и РНК микроорганизмов, вакцины и др</a:t>
            </a:r>
            <a:r>
              <a:rPr lang="ru-RU" dirty="0" smtClean="0"/>
              <a:t>.,</a:t>
            </a:r>
          </a:p>
          <a:p>
            <a:r>
              <a:rPr lang="ru-RU" b="1" dirty="0" smtClean="0"/>
              <a:t>пептидные </a:t>
            </a:r>
            <a:r>
              <a:rPr lang="ru-RU" b="1" dirty="0"/>
              <a:t>эндогенные стимуляторы </a:t>
            </a:r>
            <a:r>
              <a:rPr lang="ru-RU" dirty="0"/>
              <a:t>иммунитета (препараты тимуса, селезёнки, костного мозга, </a:t>
            </a:r>
            <a:r>
              <a:rPr lang="ru-RU" dirty="0" err="1"/>
              <a:t>интерлейкины</a:t>
            </a:r>
            <a:r>
              <a:rPr lang="ru-RU" dirty="0"/>
              <a:t> и др</a:t>
            </a:r>
            <a:r>
              <a:rPr lang="ru-RU" dirty="0" smtClean="0"/>
              <a:t>., </a:t>
            </a:r>
            <a:r>
              <a:rPr lang="ru-RU" dirty="0"/>
              <a:t>синтетические стимуляторы иммунитета (</a:t>
            </a:r>
            <a:r>
              <a:rPr lang="ru-RU" dirty="0" err="1"/>
              <a:t>левамизол</a:t>
            </a:r>
            <a:r>
              <a:rPr lang="ru-RU" dirty="0"/>
              <a:t>, </a:t>
            </a:r>
            <a:r>
              <a:rPr lang="ru-RU" dirty="0" err="1"/>
              <a:t>леакадин</a:t>
            </a:r>
            <a:r>
              <a:rPr lang="ru-RU" dirty="0"/>
              <a:t>, </a:t>
            </a:r>
            <a:r>
              <a:rPr lang="ru-RU" dirty="0" err="1"/>
              <a:t>тимоген</a:t>
            </a:r>
            <a:r>
              <a:rPr lang="ru-RU" dirty="0" smtClean="0"/>
              <a:t>), </a:t>
            </a:r>
          </a:p>
          <a:p>
            <a:r>
              <a:rPr lang="ru-RU" b="1" dirty="0" smtClean="0"/>
              <a:t>стимуляторы </a:t>
            </a:r>
            <a:r>
              <a:rPr lang="ru-RU" b="1" dirty="0"/>
              <a:t>метаболических процессов </a:t>
            </a:r>
            <a:r>
              <a:rPr lang="ru-RU" dirty="0" smtClean="0"/>
              <a:t>(</a:t>
            </a:r>
            <a:r>
              <a:rPr lang="ru-RU" dirty="0"/>
              <a:t>анаболические гормоны, </a:t>
            </a:r>
            <a:r>
              <a:rPr lang="ru-RU" dirty="0" err="1"/>
              <a:t>рибоксил</a:t>
            </a:r>
            <a:r>
              <a:rPr lang="ru-RU" dirty="0"/>
              <a:t>, </a:t>
            </a:r>
            <a:r>
              <a:rPr lang="ru-RU" dirty="0" err="1"/>
              <a:t>плазмол</a:t>
            </a:r>
            <a:r>
              <a:rPr lang="ru-RU" dirty="0"/>
              <a:t>, витамины и др</a:t>
            </a:r>
            <a:r>
              <a:rPr lang="ru-RU" dirty="0" smtClean="0"/>
              <a:t>.). </a:t>
            </a:r>
            <a:endParaRPr lang="ru-RU" dirty="0"/>
          </a:p>
          <a:p>
            <a:endParaRPr lang="ru-RU" dirty="0"/>
          </a:p>
          <a:p>
            <a:r>
              <a:rPr lang="ru-RU" b="1" dirty="0"/>
              <a:t>Лекарственные средства</a:t>
            </a:r>
            <a:r>
              <a:rPr lang="ru-RU" dirty="0"/>
              <a:t>, применяющиеся для фармакологической коррекции </a:t>
            </a:r>
            <a:r>
              <a:rPr lang="ru-RU" dirty="0" err="1"/>
              <a:t>дизадаптационных</a:t>
            </a:r>
            <a:r>
              <a:rPr lang="ru-RU" dirty="0"/>
              <a:t> расстройств </a:t>
            </a:r>
            <a:r>
              <a:rPr lang="ru-RU" dirty="0" smtClean="0"/>
              <a:t>- группы, </a:t>
            </a:r>
            <a:r>
              <a:rPr lang="ru-RU" dirty="0"/>
              <a:t>относящихся к </a:t>
            </a:r>
            <a:r>
              <a:rPr lang="ru-RU" dirty="0" err="1"/>
              <a:t>антигипоксантам</a:t>
            </a:r>
            <a:r>
              <a:rPr lang="ru-RU" dirty="0"/>
              <a:t>, </a:t>
            </a:r>
            <a:r>
              <a:rPr lang="ru-RU" dirty="0" err="1"/>
              <a:t>психоэнергизаторам</a:t>
            </a:r>
            <a:r>
              <a:rPr lang="ru-RU" dirty="0"/>
              <a:t>, </a:t>
            </a:r>
            <a:r>
              <a:rPr lang="ru-RU" dirty="0" err="1"/>
              <a:t>актопротекторам</a:t>
            </a:r>
            <a:r>
              <a:rPr lang="ru-RU" dirty="0"/>
              <a:t> (</a:t>
            </a:r>
            <a:r>
              <a:rPr lang="ru-RU" dirty="0" err="1"/>
              <a:t>пирроксан</a:t>
            </a:r>
            <a:r>
              <a:rPr lang="ru-RU" dirty="0"/>
              <a:t>, </a:t>
            </a:r>
            <a:r>
              <a:rPr lang="ru-RU" dirty="0" err="1"/>
              <a:t>цитохром</a:t>
            </a:r>
            <a:r>
              <a:rPr lang="ru-RU" dirty="0"/>
              <a:t> С, </a:t>
            </a:r>
            <a:r>
              <a:rPr lang="ru-RU" dirty="0" err="1"/>
              <a:t>олифен</a:t>
            </a:r>
            <a:r>
              <a:rPr lang="ru-RU" dirty="0"/>
              <a:t>, </a:t>
            </a:r>
            <a:r>
              <a:rPr lang="ru-RU" dirty="0" err="1"/>
              <a:t>бемитил</a:t>
            </a:r>
            <a:r>
              <a:rPr lang="ru-RU" dirty="0"/>
              <a:t>, </a:t>
            </a:r>
            <a:r>
              <a:rPr lang="ru-RU" dirty="0" err="1"/>
              <a:t>пирацетам</a:t>
            </a:r>
            <a:r>
              <a:rPr lang="ru-RU" dirty="0"/>
              <a:t>, </a:t>
            </a:r>
            <a:r>
              <a:rPr lang="ru-RU" dirty="0" err="1"/>
              <a:t>оротат</a:t>
            </a:r>
            <a:r>
              <a:rPr lang="ru-RU" dirty="0"/>
              <a:t> калия</a:t>
            </a:r>
            <a:r>
              <a:rPr lang="ru-RU" dirty="0" smtClean="0"/>
              <a:t>, инозин)</a:t>
            </a:r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098" name="Picture 2" descr="C:\Users\Админ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379606"/>
            <a:ext cx="3528392" cy="1926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4293096"/>
            <a:ext cx="47029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 smtClean="0"/>
              <a:t>Интерфероны</a:t>
            </a:r>
            <a:r>
              <a:rPr lang="ru-RU" sz="1500" dirty="0" smtClean="0"/>
              <a:t> – белки, выделяемые </a:t>
            </a:r>
            <a:r>
              <a:rPr lang="ru-RU" sz="1500" dirty="0"/>
              <a:t>клетками организма в ответ на вторжение вируса, </a:t>
            </a:r>
            <a:r>
              <a:rPr lang="ru-RU" sz="1500" dirty="0" smtClean="0"/>
              <a:t>применяются </a:t>
            </a:r>
            <a:r>
              <a:rPr lang="ru-RU" sz="1500" dirty="0"/>
              <a:t>для предотвращения и лечения вирусных </a:t>
            </a:r>
            <a:r>
              <a:rPr lang="ru-RU" sz="1500" dirty="0" smtClean="0"/>
              <a:t>инфекций (лейкопения, </a:t>
            </a:r>
            <a:r>
              <a:rPr lang="ru-RU" sz="1500" dirty="0" err="1" smtClean="0"/>
              <a:t>трмобоцитопения</a:t>
            </a:r>
            <a:r>
              <a:rPr lang="ru-RU" sz="1500" dirty="0" smtClean="0"/>
              <a:t>, депрессия)</a:t>
            </a:r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246776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Привычки, </a:t>
            </a:r>
            <a:br>
              <a:rPr lang="ru-RU" dirty="0" smtClean="0"/>
            </a:br>
            <a:r>
              <a:rPr lang="ru-RU" dirty="0" smtClean="0"/>
              <a:t>убивающие </a:t>
            </a:r>
            <a:br>
              <a:rPr lang="ru-RU" dirty="0" smtClean="0"/>
            </a:br>
            <a:r>
              <a:rPr lang="ru-RU" dirty="0" smtClean="0"/>
              <a:t>иммунитет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Курение</a:t>
            </a:r>
          </a:p>
          <a:p>
            <a:r>
              <a:rPr lang="ru-RU" dirty="0" smtClean="0"/>
              <a:t>Алкоголь</a:t>
            </a:r>
          </a:p>
          <a:p>
            <a:r>
              <a:rPr lang="ru-RU" dirty="0" err="1" smtClean="0"/>
              <a:t>Фастфуд</a:t>
            </a:r>
            <a:endParaRPr lang="ru-RU" dirty="0" smtClean="0"/>
          </a:p>
          <a:p>
            <a:r>
              <a:rPr lang="ru-RU" dirty="0" smtClean="0"/>
              <a:t>Стресс</a:t>
            </a:r>
          </a:p>
          <a:p>
            <a:r>
              <a:rPr lang="ru-RU" dirty="0" smtClean="0"/>
              <a:t>Хронический недосып</a:t>
            </a:r>
          </a:p>
          <a:p>
            <a:r>
              <a:rPr lang="ru-RU" dirty="0" smtClean="0"/>
              <a:t>Холодные ноги</a:t>
            </a:r>
            <a:endParaRPr lang="ru-RU" dirty="0"/>
          </a:p>
        </p:txBody>
      </p:sp>
      <p:pic>
        <p:nvPicPr>
          <p:cNvPr id="5122" name="Picture 2" descr="C:\Users\Админ\Desktop\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573016"/>
            <a:ext cx="5424042" cy="2845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Админ\Desktop\untitled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659" y="2780928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Админ\Desktop\untitle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620688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Админ\Desktop\imagesGHDEB03V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2324" y="980728"/>
            <a:ext cx="2967644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272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960" y="5339128"/>
            <a:ext cx="2700928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Народные </a:t>
            </a:r>
            <a:br>
              <a:rPr lang="ru-RU" dirty="0" smtClean="0"/>
            </a:br>
            <a:r>
              <a:rPr lang="ru-RU" dirty="0" smtClean="0"/>
              <a:t>средства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Имбирь, мед, прополис, лимон, курага, чернослив, орехи</a:t>
            </a:r>
          </a:p>
          <a:p>
            <a:r>
              <a:rPr lang="ru-RU" dirty="0" smtClean="0"/>
              <a:t>Ягоды</a:t>
            </a:r>
            <a:r>
              <a:rPr lang="ru-RU" dirty="0"/>
              <a:t>: клюква, облепиха, брусника, красная и черная смородина, </a:t>
            </a:r>
            <a:r>
              <a:rPr lang="ru-RU" dirty="0" smtClean="0"/>
              <a:t>земляника, шиповник</a:t>
            </a:r>
          </a:p>
          <a:p>
            <a:r>
              <a:rPr lang="ru-RU" dirty="0" smtClean="0"/>
              <a:t>Лук, чеснок</a:t>
            </a:r>
          </a:p>
          <a:p>
            <a:r>
              <a:rPr lang="ru-RU" dirty="0" smtClean="0"/>
              <a:t>Приправы - корица, куркума, </a:t>
            </a:r>
            <a:r>
              <a:rPr lang="ru-RU" dirty="0"/>
              <a:t>лавровый </a:t>
            </a:r>
            <a:r>
              <a:rPr lang="ru-RU" dirty="0" smtClean="0"/>
              <a:t>лист, перец</a:t>
            </a:r>
          </a:p>
          <a:p>
            <a:r>
              <a:rPr lang="ru-RU" dirty="0" smtClean="0"/>
              <a:t>Сок алоэ</a:t>
            </a:r>
          </a:p>
          <a:p>
            <a:r>
              <a:rPr lang="ru-RU" dirty="0"/>
              <a:t>Лекарственные  травы </a:t>
            </a:r>
            <a:r>
              <a:rPr lang="ru-RU" dirty="0" smtClean="0"/>
              <a:t>- эхинацея </a:t>
            </a:r>
            <a:r>
              <a:rPr lang="ru-RU" dirty="0"/>
              <a:t>пурпурная, женьшень, </a:t>
            </a:r>
            <a:r>
              <a:rPr lang="ru-RU" dirty="0" smtClean="0"/>
              <a:t>солодка</a:t>
            </a:r>
            <a:r>
              <a:rPr lang="ru-RU" dirty="0"/>
              <a:t>, зверобой </a:t>
            </a:r>
            <a:r>
              <a:rPr lang="ru-RU" dirty="0" smtClean="0"/>
              <a:t>…</a:t>
            </a:r>
            <a:endParaRPr lang="ru-RU" dirty="0"/>
          </a:p>
        </p:txBody>
      </p:sp>
      <p:pic>
        <p:nvPicPr>
          <p:cNvPr id="2050" name="Picture 2" descr="C:\Users\Админ\Desktop\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8069" y="4437111"/>
            <a:ext cx="2638425" cy="180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дмин\Desktop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421872"/>
            <a:ext cx="2514600" cy="18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005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5229200"/>
            <a:ext cx="3456384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Эндогенные </a:t>
            </a:r>
            <a:br>
              <a:rPr lang="ru-RU" dirty="0" smtClean="0"/>
            </a:br>
            <a:r>
              <a:rPr lang="ru-RU" dirty="0" err="1" smtClean="0"/>
              <a:t>ретровирусы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человека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476672"/>
            <a:ext cx="8183880" cy="4187952"/>
          </a:xfrm>
        </p:spPr>
        <p:txBody>
          <a:bodyPr>
            <a:normAutofit fontScale="92500"/>
          </a:bodyPr>
          <a:lstStyle/>
          <a:p>
            <a:r>
              <a:rPr lang="ru-RU" sz="2000" dirty="0"/>
              <a:t>Вирусные последовательности, которые осели в человеческой ДНК, называют </a:t>
            </a:r>
            <a:r>
              <a:rPr lang="ru-RU" sz="2000" dirty="0">
                <a:solidFill>
                  <a:srgbClr val="FF0000"/>
                </a:solidFill>
              </a:rPr>
              <a:t>HERV</a:t>
            </a:r>
            <a:r>
              <a:rPr lang="ru-RU" sz="2000" dirty="0"/>
              <a:t> – </a:t>
            </a:r>
            <a:r>
              <a:rPr lang="ru-RU" sz="2000" dirty="0" err="1"/>
              <a:t>human</a:t>
            </a:r>
            <a:r>
              <a:rPr lang="ru-RU" sz="2000" dirty="0"/>
              <a:t> </a:t>
            </a:r>
            <a:r>
              <a:rPr lang="ru-RU" sz="2000" dirty="0" err="1"/>
              <a:t>endogenous</a:t>
            </a:r>
            <a:r>
              <a:rPr lang="ru-RU" sz="2000" dirty="0"/>
              <a:t> </a:t>
            </a:r>
            <a:r>
              <a:rPr lang="ru-RU" sz="2000" dirty="0" err="1"/>
              <a:t>retroviruses</a:t>
            </a:r>
            <a:r>
              <a:rPr lang="ru-RU" sz="2000" dirty="0"/>
              <a:t>, или </a:t>
            </a:r>
            <a:r>
              <a:rPr lang="ru-RU" sz="2000" dirty="0">
                <a:solidFill>
                  <a:srgbClr val="FF0000"/>
                </a:solidFill>
              </a:rPr>
              <a:t>эндогенные </a:t>
            </a:r>
            <a:r>
              <a:rPr lang="ru-RU" sz="2000" dirty="0" err="1">
                <a:solidFill>
                  <a:srgbClr val="FF0000"/>
                </a:solidFill>
              </a:rPr>
              <a:t>ретровирусы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dirty="0"/>
              <a:t>человека. </a:t>
            </a:r>
            <a:endParaRPr lang="ru-RU" sz="2000" dirty="0" smtClean="0"/>
          </a:p>
          <a:p>
            <a:r>
              <a:rPr lang="ru-RU" sz="2000" dirty="0" smtClean="0"/>
              <a:t>На </a:t>
            </a:r>
            <a:r>
              <a:rPr lang="ru-RU" sz="2000" dirty="0"/>
              <a:t>их долю приходится 8% генома, однако далеко не все из них описаны </a:t>
            </a:r>
            <a:endParaRPr lang="ru-RU" sz="2000" dirty="0" smtClean="0"/>
          </a:p>
          <a:p>
            <a:r>
              <a:rPr lang="ru-RU" sz="2000" dirty="0" smtClean="0"/>
              <a:t>Достоверно </a:t>
            </a:r>
            <a:r>
              <a:rPr lang="ru-RU" sz="2000" dirty="0"/>
              <a:t>известно о семнадцати вирусных фрагментах </a:t>
            </a:r>
            <a:endParaRPr lang="ru-RU" sz="2000" dirty="0" smtClean="0"/>
          </a:p>
          <a:p>
            <a:r>
              <a:rPr lang="ru-RU" sz="2000" dirty="0"/>
              <a:t>Xq21 </a:t>
            </a:r>
            <a:r>
              <a:rPr lang="ru-RU" sz="2000" dirty="0" smtClean="0"/>
              <a:t>– полноценный спящий вирус нашли </a:t>
            </a:r>
            <a:r>
              <a:rPr lang="ru-RU" sz="2000" dirty="0"/>
              <a:t>только у 50 из </a:t>
            </a:r>
            <a:r>
              <a:rPr lang="ru-RU" sz="2000" dirty="0" smtClean="0"/>
              <a:t>2500 человек</a:t>
            </a:r>
          </a:p>
          <a:p>
            <a:r>
              <a:rPr lang="ru-RU" sz="2000" dirty="0" smtClean="0"/>
              <a:t>В </a:t>
            </a:r>
            <a:r>
              <a:rPr lang="ru-RU" sz="2000" dirty="0"/>
              <a:t>африканских геномах следов HERV заметно больше, чем в азиатских, американских или </a:t>
            </a:r>
            <a:r>
              <a:rPr lang="ru-RU" sz="2000" dirty="0" smtClean="0"/>
              <a:t>европейских</a:t>
            </a:r>
          </a:p>
          <a:p>
            <a:r>
              <a:rPr lang="ru-RU" sz="2000" dirty="0" err="1" smtClean="0"/>
              <a:t>Эндоретровирусы</a:t>
            </a:r>
            <a:r>
              <a:rPr lang="ru-RU" sz="2000" dirty="0" smtClean="0"/>
              <a:t> </a:t>
            </a:r>
            <a:r>
              <a:rPr lang="ru-RU" sz="2000" dirty="0"/>
              <a:t>помогают иммунитету: оказалось, что они стимулируют в ДНК иммунных клеток </a:t>
            </a:r>
            <a:r>
              <a:rPr lang="ru-RU" sz="2000" dirty="0" smtClean="0"/>
              <a:t>синтез </a:t>
            </a:r>
            <a:r>
              <a:rPr lang="ru-RU" sz="2000" dirty="0"/>
              <a:t>антител в ответ на появления в организме чужеродных молекул. </a:t>
            </a:r>
          </a:p>
        </p:txBody>
      </p:sp>
      <p:pic>
        <p:nvPicPr>
          <p:cNvPr id="3074" name="Picture 2" descr="C:\Users\Админ\Desktop\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653136"/>
            <a:ext cx="2628900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Админ\Desktop\images7C9MQ4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25144"/>
            <a:ext cx="2476500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3716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Виротерапия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48282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 err="1" smtClean="0">
                <a:solidFill>
                  <a:srgbClr val="FF0000"/>
                </a:solidFill>
              </a:rPr>
              <a:t>Онколитические</a:t>
            </a:r>
            <a:r>
              <a:rPr lang="ru-RU" dirty="0" smtClean="0">
                <a:solidFill>
                  <a:srgbClr val="FF0000"/>
                </a:solidFill>
              </a:rPr>
              <a:t> вирусы </a:t>
            </a:r>
            <a:r>
              <a:rPr lang="ru-RU" dirty="0" smtClean="0"/>
              <a:t>способны </a:t>
            </a:r>
            <a:r>
              <a:rPr lang="ru-RU" dirty="0"/>
              <a:t>размножаться в раковых клетках, </a:t>
            </a:r>
            <a:r>
              <a:rPr lang="ru-RU" dirty="0" smtClean="0"/>
              <a:t>напрямую </a:t>
            </a:r>
            <a:r>
              <a:rPr lang="ru-RU" dirty="0"/>
              <a:t>стимулируют врожденный и адаптивный противоопухолевый иммунитет, способны уничтожать стволовые клетки опухолей. </a:t>
            </a:r>
            <a:endParaRPr lang="ru-RU" dirty="0" smtClean="0"/>
          </a:p>
          <a:p>
            <a:r>
              <a:rPr lang="ru-RU" dirty="0"/>
              <a:t>В Латвии в 2004 году был зарегистрирован первый генетически </a:t>
            </a:r>
            <a:r>
              <a:rPr lang="ru-RU" dirty="0" err="1"/>
              <a:t>немодифицированный</a:t>
            </a:r>
            <a:r>
              <a:rPr lang="ru-RU" dirty="0"/>
              <a:t> </a:t>
            </a:r>
            <a:r>
              <a:rPr lang="ru-RU" dirty="0" err="1"/>
              <a:t>энтеровирус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Ригвир</a:t>
            </a:r>
            <a:r>
              <a:rPr lang="ru-RU" dirty="0"/>
              <a:t> </a:t>
            </a:r>
            <a:r>
              <a:rPr lang="ru-RU" dirty="0" smtClean="0"/>
              <a:t>для </a:t>
            </a:r>
            <a:r>
              <a:rPr lang="ru-RU" dirty="0"/>
              <a:t>лечения </a:t>
            </a:r>
            <a:r>
              <a:rPr lang="ru-RU" dirty="0" smtClean="0"/>
              <a:t>меланомы</a:t>
            </a:r>
          </a:p>
          <a:p>
            <a:r>
              <a:rPr lang="ru-RU" dirty="0"/>
              <a:t>В 2005 году в Китае был зарегистрирован генетически модифицированный </a:t>
            </a:r>
            <a:r>
              <a:rPr lang="ru-RU" dirty="0">
                <a:solidFill>
                  <a:srgbClr val="FF0000"/>
                </a:solidFill>
              </a:rPr>
              <a:t>аденовирус H101 </a:t>
            </a:r>
            <a:r>
              <a:rPr lang="ru-RU" dirty="0"/>
              <a:t>(позже известный как </a:t>
            </a:r>
            <a:r>
              <a:rPr lang="ru-RU" dirty="0" err="1"/>
              <a:t>Oncorine</a:t>
            </a:r>
            <a:r>
              <a:rPr lang="ru-RU" dirty="0"/>
              <a:t>) для лечения злокачественных опухолей головы и </a:t>
            </a:r>
            <a:r>
              <a:rPr lang="ru-RU" dirty="0" smtClean="0"/>
              <a:t>шеи</a:t>
            </a:r>
          </a:p>
          <a:p>
            <a:r>
              <a:rPr lang="ru-RU" dirty="0"/>
              <a:t>В </a:t>
            </a:r>
            <a:r>
              <a:rPr lang="ru-RU" dirty="0" smtClean="0"/>
              <a:t>2015 году </a:t>
            </a:r>
            <a:r>
              <a:rPr lang="ru-RU" dirty="0"/>
              <a:t>Управление по контролю качества пищевых продуктов и лекарственных препаратов США </a:t>
            </a:r>
            <a:r>
              <a:rPr lang="ru-RU" dirty="0" smtClean="0"/>
              <a:t>одобрило </a:t>
            </a:r>
            <a:r>
              <a:rPr lang="ru-RU" dirty="0"/>
              <a:t>первый антираковый препарат </a:t>
            </a:r>
            <a:r>
              <a:rPr lang="ru-RU" dirty="0" err="1">
                <a:solidFill>
                  <a:srgbClr val="FF0000"/>
                </a:solidFill>
              </a:rPr>
              <a:t>Imlygic</a:t>
            </a:r>
            <a:r>
              <a:rPr lang="ru-RU" dirty="0"/>
              <a:t> на основе вируса герпеса для лечения неоперабельной меланомы.</a:t>
            </a:r>
            <a:endParaRPr lang="ru-RU" dirty="0" smtClean="0"/>
          </a:p>
          <a:p>
            <a:r>
              <a:rPr lang="ru-RU" dirty="0" smtClean="0"/>
              <a:t>Сконструирован </a:t>
            </a:r>
            <a:r>
              <a:rPr lang="ru-RU" dirty="0"/>
              <a:t>рекомбинантный штамм </a:t>
            </a:r>
            <a:r>
              <a:rPr lang="ru-RU" dirty="0">
                <a:solidFill>
                  <a:srgbClr val="FF0000"/>
                </a:solidFill>
              </a:rPr>
              <a:t>вируса </a:t>
            </a:r>
            <a:r>
              <a:rPr lang="ru-RU" dirty="0" err="1">
                <a:solidFill>
                  <a:srgbClr val="FF0000"/>
                </a:solidFill>
              </a:rPr>
              <a:t>осповакцины</a:t>
            </a:r>
            <a:r>
              <a:rPr lang="ru-RU" dirty="0"/>
              <a:t>, продуцирующий иммуностимулирующий и </a:t>
            </a:r>
            <a:r>
              <a:rPr lang="ru-RU" dirty="0" err="1"/>
              <a:t>онкотоксический</a:t>
            </a:r>
            <a:r>
              <a:rPr lang="ru-RU" dirty="0"/>
              <a:t> </a:t>
            </a:r>
            <a:r>
              <a:rPr lang="ru-RU" dirty="0" smtClean="0"/>
              <a:t>белки (НПО «Вектор»)</a:t>
            </a:r>
            <a:endParaRPr lang="ru-RU" dirty="0"/>
          </a:p>
        </p:txBody>
      </p:sp>
      <p:pic>
        <p:nvPicPr>
          <p:cNvPr id="7170" name="Picture 2" descr="C:\Users\Админ\Desktop\unnam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160" y="4581128"/>
            <a:ext cx="1649152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Админ\Desktop\63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581128"/>
            <a:ext cx="2670944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53598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380766"/>
            <a:ext cx="3853056" cy="1051560"/>
          </a:xfrm>
        </p:spPr>
        <p:txBody>
          <a:bodyPr/>
          <a:lstStyle/>
          <a:p>
            <a:r>
              <a:rPr lang="ru-RU" dirty="0" smtClean="0"/>
              <a:t>Фаготерапия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2466600"/>
          </a:xfrm>
        </p:spPr>
        <p:txBody>
          <a:bodyPr>
            <a:normAutofit/>
          </a:bodyPr>
          <a:lstStyle/>
          <a:p>
            <a:r>
              <a:rPr lang="ru-RU" sz="1800" dirty="0"/>
              <a:t>Бактериофаги – </a:t>
            </a:r>
            <a:r>
              <a:rPr lang="ru-RU" sz="1800" dirty="0" smtClean="0"/>
              <a:t>природные антибактериальные </a:t>
            </a:r>
            <a:r>
              <a:rPr lang="ru-RU" sz="1800" dirty="0"/>
              <a:t>агенты </a:t>
            </a:r>
            <a:endParaRPr lang="ru-RU" sz="1800" dirty="0" smtClean="0"/>
          </a:p>
          <a:p>
            <a:r>
              <a:rPr lang="ru-RU" sz="1800" dirty="0" smtClean="0"/>
              <a:t>Безопасны </a:t>
            </a:r>
            <a:r>
              <a:rPr lang="ru-RU" sz="1800" dirty="0"/>
              <a:t>и не токсичны, не имеют побочных </a:t>
            </a:r>
            <a:r>
              <a:rPr lang="ru-RU" sz="1800" dirty="0" smtClean="0"/>
              <a:t>эффектов</a:t>
            </a:r>
          </a:p>
          <a:p>
            <a:r>
              <a:rPr lang="ru-RU" sz="1800" dirty="0"/>
              <a:t>Бактериофаги совместимы со всеми лекарственными </a:t>
            </a:r>
            <a:r>
              <a:rPr lang="ru-RU" sz="1800" dirty="0" smtClean="0"/>
              <a:t>препаратами</a:t>
            </a:r>
          </a:p>
          <a:p>
            <a:r>
              <a:rPr lang="ru-RU" sz="1800" dirty="0"/>
              <a:t>Воздействует лишь на чувствительные к ним болезнетворные </a:t>
            </a:r>
            <a:r>
              <a:rPr lang="ru-RU" sz="1800" dirty="0" smtClean="0"/>
              <a:t>бактерии</a:t>
            </a:r>
          </a:p>
          <a:p>
            <a:r>
              <a:rPr lang="ru-RU" sz="1800" dirty="0"/>
              <a:t>Бактериофаги выводятся из организма естественным путем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11960" y="5517232"/>
            <a:ext cx="4320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Каждые </a:t>
            </a:r>
            <a:r>
              <a:rPr lang="ru-RU" dirty="0"/>
              <a:t>двое суток они уничтожают половину мировой популяции бактерий </a:t>
            </a:r>
          </a:p>
        </p:txBody>
      </p:sp>
      <p:pic>
        <p:nvPicPr>
          <p:cNvPr id="1026" name="Picture 2" descr="C:\Users\Админ\Desktop\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780928"/>
            <a:ext cx="4155905" cy="2671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дмин\Desktop\084c9f2d0c4f0962cc63500ff6fb0a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80928"/>
            <a:ext cx="3380234" cy="2996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74131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3288" y="5651456"/>
            <a:ext cx="4104456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Редактирование </a:t>
            </a:r>
            <a:br>
              <a:rPr lang="ru-RU" dirty="0" smtClean="0"/>
            </a:br>
            <a:r>
              <a:rPr lang="ru-RU" dirty="0" smtClean="0"/>
              <a:t>генома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Для </a:t>
            </a:r>
            <a:r>
              <a:rPr lang="ru-RU" dirty="0"/>
              <a:t>генного инженера </a:t>
            </a:r>
            <a:r>
              <a:rPr lang="ru-RU" dirty="0">
                <a:solidFill>
                  <a:srgbClr val="FF0000"/>
                </a:solidFill>
              </a:rPr>
              <a:t>вирусы не враги</a:t>
            </a:r>
            <a:r>
              <a:rPr lang="ru-RU" dirty="0"/>
              <a:t>. Это помощники. Без них генный инженер как без рук. Они для него и скальпель, и игла, и ножницы, и нитки</a:t>
            </a:r>
            <a:r>
              <a:rPr lang="ru-RU" dirty="0" smtClean="0"/>
              <a:t>.</a:t>
            </a:r>
          </a:p>
          <a:p>
            <a:r>
              <a:rPr lang="ru-RU" dirty="0"/>
              <a:t>Вирус </a:t>
            </a:r>
            <a:r>
              <a:rPr lang="ru-RU" dirty="0" smtClean="0"/>
              <a:t>- </a:t>
            </a:r>
            <a:r>
              <a:rPr lang="ru-RU" dirty="0" smtClean="0">
                <a:solidFill>
                  <a:srgbClr val="FF0000"/>
                </a:solidFill>
              </a:rPr>
              <a:t>транспортное средство </a:t>
            </a:r>
            <a:r>
              <a:rPr lang="ru-RU" dirty="0"/>
              <a:t>для «перевозки» необходимой </a:t>
            </a:r>
            <a:r>
              <a:rPr lang="ru-RU" dirty="0" smtClean="0"/>
              <a:t>информации</a:t>
            </a:r>
            <a:r>
              <a:rPr lang="ru-RU" dirty="0"/>
              <a:t>. В практике генной терапии наследственных и инфекционных болезней приобрели векторные системы на основе </a:t>
            </a:r>
            <a:r>
              <a:rPr lang="ru-RU" dirty="0" err="1"/>
              <a:t>лентивирусов</a:t>
            </a:r>
            <a:r>
              <a:rPr lang="ru-RU" dirty="0"/>
              <a:t>, аденовирусов, аденоассоциированных вирусов, </a:t>
            </a:r>
            <a:r>
              <a:rPr lang="ru-RU" dirty="0" err="1"/>
              <a:t>ортопоксвирусов</a:t>
            </a:r>
            <a:r>
              <a:rPr lang="ru-RU" dirty="0"/>
              <a:t>, </a:t>
            </a:r>
            <a:r>
              <a:rPr lang="ru-RU" dirty="0" err="1"/>
              <a:t>герпесвирусов</a:t>
            </a:r>
            <a:r>
              <a:rPr lang="ru-RU" dirty="0"/>
              <a:t> и отдельных </a:t>
            </a:r>
            <a:r>
              <a:rPr lang="ru-RU" dirty="0" smtClean="0"/>
              <a:t>РНК-вирусов.</a:t>
            </a:r>
          </a:p>
          <a:p>
            <a:r>
              <a:rPr lang="ru-RU" dirty="0" smtClean="0"/>
              <a:t>Вирусные </a:t>
            </a:r>
            <a:r>
              <a:rPr lang="ru-RU" dirty="0" smtClean="0">
                <a:solidFill>
                  <a:srgbClr val="FF0000"/>
                </a:solidFill>
              </a:rPr>
              <a:t>промоторы </a:t>
            </a:r>
            <a:r>
              <a:rPr lang="ru-RU" dirty="0" smtClean="0"/>
              <a:t>(стартер инициации  транскрипции) для биосинтеза целевых белков: конструирование продуцентов</a:t>
            </a:r>
          </a:p>
          <a:p>
            <a:r>
              <a:rPr lang="ru-RU" dirty="0" smtClean="0"/>
              <a:t>В </a:t>
            </a:r>
            <a:r>
              <a:rPr lang="ru-RU" dirty="0"/>
              <a:t>2009 году </a:t>
            </a:r>
            <a:r>
              <a:rPr lang="ru-RU" dirty="0" smtClean="0"/>
              <a:t>в </a:t>
            </a:r>
            <a:r>
              <a:rPr lang="ru-RU" dirty="0"/>
              <a:t>журнале </a:t>
            </a:r>
            <a:r>
              <a:rPr lang="ru-RU" dirty="0" err="1"/>
              <a:t>Nature</a:t>
            </a:r>
            <a:r>
              <a:rPr lang="ru-RU" dirty="0"/>
              <a:t> появилась публикация об успешном применении </a:t>
            </a:r>
            <a:r>
              <a:rPr lang="ru-RU" dirty="0" err="1"/>
              <a:t>генноинженерных</a:t>
            </a:r>
            <a:r>
              <a:rPr lang="ru-RU" dirty="0"/>
              <a:t> вирусных векторов для излечения взрослого самца обезьяны </a:t>
            </a:r>
            <a:r>
              <a:rPr lang="ru-RU" dirty="0">
                <a:solidFill>
                  <a:srgbClr val="FF0000"/>
                </a:solidFill>
              </a:rPr>
              <a:t>от </a:t>
            </a:r>
            <a:r>
              <a:rPr lang="ru-RU" dirty="0" smtClean="0">
                <a:solidFill>
                  <a:srgbClr val="FF0000"/>
                </a:solidFill>
              </a:rPr>
              <a:t>дальтонизма</a:t>
            </a:r>
          </a:p>
          <a:p>
            <a:r>
              <a:rPr lang="ru-RU" dirty="0"/>
              <a:t>В 2013 году </a:t>
            </a:r>
            <a:r>
              <a:rPr lang="ru-RU" dirty="0" smtClean="0"/>
              <a:t>исследователи </a:t>
            </a:r>
            <a:r>
              <a:rPr lang="ru-RU" dirty="0"/>
              <a:t>сумели отредактировать аномальный ген в стволовых клетках пациента, больного </a:t>
            </a:r>
            <a:r>
              <a:rPr lang="ru-RU" dirty="0" err="1">
                <a:solidFill>
                  <a:srgbClr val="FF0000"/>
                </a:solidFill>
              </a:rPr>
              <a:t>муковисцидозом</a:t>
            </a:r>
            <a:r>
              <a:rPr lang="ru-RU" dirty="0" smtClean="0"/>
              <a:t>.</a:t>
            </a:r>
          </a:p>
          <a:p>
            <a:r>
              <a:rPr lang="ru-RU" dirty="0" smtClean="0"/>
              <a:t>В </a:t>
            </a:r>
            <a:r>
              <a:rPr lang="ru-RU" dirty="0"/>
              <a:t>конце 2018 года в Китае родились двое детей, геном которых был </a:t>
            </a:r>
            <a:r>
              <a:rPr lang="ru-RU" dirty="0">
                <a:solidFill>
                  <a:srgbClr val="FF0000"/>
                </a:solidFill>
              </a:rPr>
              <a:t>искусственно изменён </a:t>
            </a:r>
            <a:r>
              <a:rPr lang="ru-RU" dirty="0"/>
              <a:t>(выключен ген CCR5) на стадии эмбриона методом </a:t>
            </a:r>
            <a:r>
              <a:rPr lang="ru-RU" dirty="0" smtClean="0"/>
              <a:t>CRISPR/Cas9 (</a:t>
            </a:r>
            <a:r>
              <a:rPr lang="en-US" i="1" dirty="0" smtClean="0"/>
              <a:t>clustered </a:t>
            </a:r>
            <a:r>
              <a:rPr lang="en-US" i="1" dirty="0"/>
              <a:t>regularly interspaced short palindromic </a:t>
            </a:r>
            <a:r>
              <a:rPr lang="en-US" i="1" dirty="0" smtClean="0"/>
              <a:t>repeats</a:t>
            </a:r>
            <a:r>
              <a:rPr lang="ru-RU" dirty="0" smtClean="0"/>
              <a:t>). </a:t>
            </a:r>
            <a:r>
              <a:rPr lang="ru-RU" dirty="0"/>
              <a:t>Р</a:t>
            </a:r>
            <a:r>
              <a:rPr lang="ru-RU" dirty="0" smtClean="0"/>
              <a:t>епарация </a:t>
            </a:r>
            <a:r>
              <a:rPr lang="ru-RU" dirty="0" err="1"/>
              <a:t>двуцепочечного</a:t>
            </a:r>
            <a:r>
              <a:rPr lang="ru-RU" dirty="0"/>
              <a:t> разрыва, произведённого </a:t>
            </a:r>
            <a:r>
              <a:rPr lang="ru-RU" dirty="0" smtClean="0"/>
              <a:t>Cas9, </a:t>
            </a:r>
            <a:r>
              <a:rPr lang="ru-RU" dirty="0"/>
              <a:t>приводит </a:t>
            </a:r>
            <a:r>
              <a:rPr lang="ru-RU" dirty="0" smtClean="0"/>
              <a:t>к утрате </a:t>
            </a:r>
            <a:r>
              <a:rPr lang="ru-RU" dirty="0"/>
              <a:t>функции </a:t>
            </a:r>
            <a:r>
              <a:rPr lang="ru-RU" dirty="0" smtClean="0"/>
              <a:t>гена-мишени.</a:t>
            </a:r>
            <a:endParaRPr lang="ru-RU" dirty="0"/>
          </a:p>
        </p:txBody>
      </p:sp>
      <p:pic>
        <p:nvPicPr>
          <p:cNvPr id="6146" name="Picture 2" descr="C:\Users\Админ\Desktop\42-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439404"/>
            <a:ext cx="4248472" cy="244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0" y="4509120"/>
            <a:ext cx="40324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Изучение </a:t>
            </a:r>
            <a:r>
              <a:rPr lang="ru-RU" sz="1100" dirty="0"/>
              <a:t>фагов и механизмов, с помощью которых бактерии защищаются от врагов, открыло </a:t>
            </a:r>
            <a:r>
              <a:rPr lang="ru-RU" sz="1100" dirty="0" smtClean="0"/>
              <a:t>один </a:t>
            </a:r>
            <a:r>
              <a:rPr lang="ru-RU" sz="1100" dirty="0"/>
              <a:t>из самых эффективных инструментов редактирования генома – CRISPR-CAS, основанный на системе «бактериального иммунитета». </a:t>
            </a:r>
          </a:p>
        </p:txBody>
      </p:sp>
    </p:spTree>
    <p:extLst>
      <p:ext uri="{BB962C8B-B14F-4D97-AF65-F5344CB8AC3E}">
        <p14:creationId xmlns:p14="http://schemas.microsoft.com/office/powerpoint/2010/main" val="25460580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437112"/>
            <a:ext cx="3240360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9218" name="Picture 2" descr="C:\Users\Админ\Desktop\untitled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005064"/>
            <a:ext cx="2844906" cy="1893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Админ\Desktop\images2K19HSE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18" y="404664"/>
            <a:ext cx="8266519" cy="3444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62237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863</TotalTime>
  <Words>2060</Words>
  <Application>Microsoft Office PowerPoint</Application>
  <PresentationFormat>Экран (4:3)</PresentationFormat>
  <Paragraphs>191</Paragraphs>
  <Slides>44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Аспект</vt:lpstr>
      <vt:lpstr>Вирусы – враги и… друзья?</vt:lpstr>
      <vt:lpstr>История вирусологии</vt:lpstr>
      <vt:lpstr>ВИРУСЫ</vt:lpstr>
      <vt:lpstr>Причины смертности</vt:lpstr>
      <vt:lpstr>План лекции</vt:lpstr>
      <vt:lpstr>Презентация PowerPoint</vt:lpstr>
      <vt:lpstr>Определение вирусов</vt:lpstr>
      <vt:lpstr>Размер вирусов</vt:lpstr>
      <vt:lpstr>Презентация PowerPoint</vt:lpstr>
      <vt:lpstr>Форма вирусов</vt:lpstr>
      <vt:lpstr>Схематичное строение Т-фага кишечной палочки со смешанным типом симметрии. 1 - кубоидальная капсидная головка, 2 - двухнитчатая ДНК, 3 - стержень, 4 - спиралеобразный сокращающийся капсид (чехол), 5- базальная пластинка, 6 - хвостовые фибриллы.</vt:lpstr>
      <vt:lpstr>Презентация PowerPoint</vt:lpstr>
      <vt:lpstr>Состав вирусов</vt:lpstr>
      <vt:lpstr>Простые и сложные вирусы</vt:lpstr>
      <vt:lpstr>Презентация PowerPoint</vt:lpstr>
      <vt:lpstr>Разнообразие вирусов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Жизненный цикл вируса гепатита С</vt:lpstr>
      <vt:lpstr>Синтез ДНК на матрице РНК</vt:lpstr>
      <vt:lpstr>Жизненный цикл вируса иммунодефицита человека</vt:lpstr>
      <vt:lpstr>Презентация PowerPoint</vt:lpstr>
      <vt:lpstr>Происхождение жизни</vt:lpstr>
      <vt:lpstr>Заболевания и передача инфекции</vt:lpstr>
      <vt:lpstr>«Испанка»</vt:lpstr>
      <vt:lpstr>«Свиной» грипп</vt:lpstr>
      <vt:lpstr>Эпидемии гриппа</vt:lpstr>
      <vt:lpstr>Презентация PowerPoint</vt:lpstr>
      <vt:lpstr>Презентация PowerPoint</vt:lpstr>
      <vt:lpstr>Онкогенные вирусы</vt:lpstr>
      <vt:lpstr>Онкогенный вирус (ds-DNA)</vt:lpstr>
      <vt:lpstr>Презентация PowerPoint</vt:lpstr>
      <vt:lpstr>Противовирусные препараты прямого действия</vt:lpstr>
      <vt:lpstr>Стимуляция  иммунитета</vt:lpstr>
      <vt:lpstr>Привычки,  убивающие  иммунитет</vt:lpstr>
      <vt:lpstr>Народные  средства</vt:lpstr>
      <vt:lpstr>Эндогенные  ретровирусы  человека</vt:lpstr>
      <vt:lpstr>Виротерапия</vt:lpstr>
      <vt:lpstr>Фаготерапия</vt:lpstr>
      <vt:lpstr>Редактирование  генома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ВИРУСЫ</dc:title>
  <dc:creator>Ильинская</dc:creator>
  <cp:lastModifiedBy>Ильинская Ольга Николаевна</cp:lastModifiedBy>
  <cp:revision>94</cp:revision>
  <dcterms:created xsi:type="dcterms:W3CDTF">2016-11-11T09:46:50Z</dcterms:created>
  <dcterms:modified xsi:type="dcterms:W3CDTF">2021-04-08T14:04:52Z</dcterms:modified>
</cp:coreProperties>
</file>