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5" r:id="rId3"/>
    <p:sldId id="294" r:id="rId4"/>
    <p:sldId id="286" r:id="rId5"/>
    <p:sldId id="287" r:id="rId6"/>
    <p:sldId id="288" r:id="rId7"/>
    <p:sldId id="289" r:id="rId8"/>
    <p:sldId id="290" r:id="rId9"/>
    <p:sldId id="308" r:id="rId10"/>
    <p:sldId id="304" r:id="rId11"/>
    <p:sldId id="305" r:id="rId12"/>
    <p:sldId id="309" r:id="rId13"/>
    <p:sldId id="313" r:id="rId14"/>
    <p:sldId id="314" r:id="rId15"/>
    <p:sldId id="300" r:id="rId16"/>
    <p:sldId id="301" r:id="rId17"/>
    <p:sldId id="30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66"/>
    <p:restoredTop sz="94599"/>
  </p:normalViewPr>
  <p:slideViewPr>
    <p:cSldViewPr snapToGrid="0" snapToObjects="1">
      <p:cViewPr varScale="1">
        <p:scale>
          <a:sx n="35" d="100"/>
          <a:sy n="35" d="100"/>
        </p:scale>
        <p:origin x="208" y="1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1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3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493FB-3949-E843-922A-50BF4449BE0F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64BDB-574F-3B47-A875-B14A1FB52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4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418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0409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2731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3517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1285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9460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038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055A7A-2F91-CE41-9CD5-8BF9D06F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CF99DD-6AC8-7240-9EA4-F4B4C3344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C3163C-A14E-894E-A111-83FCCC55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F4A67F-74F0-3C40-A91E-F5E32407D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03F66C-6BC9-E446-B390-154867A7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2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79E6C3-AD86-4942-A741-4428499D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B502E3-FE01-7F44-92E6-54A5D5F1F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B8AB81-0411-8D4D-AC57-DFC44DD3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233E2B-A801-DF41-9B1B-394248A1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15EB32-12F1-F546-8E47-B8ED39A8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22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606CC-C41E-114B-B9DB-796B19D3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ED467A-063A-7C4E-83EB-CA656BBC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8CE315-0FF2-2243-B115-024929DBB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29D4E6-9BA5-F543-9B43-77253C6E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8B319D-FF06-C44D-88E9-82FEAA10B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46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60EF0-FBFF-F743-A0C1-338152129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9C6156-CD5B-474B-ABBE-3B1A99806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2FF42B-8712-BF47-B189-292F66635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55691-C1DB-914D-A79F-7C0C6EA1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4674AF-B975-0B42-AABA-D35AC6C1C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49D96E-06BB-AC4B-8B2C-83F958A92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7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A642E-C304-FA49-8D40-5C86257A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1FB39C-E644-E94A-AE17-E143C766D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33262A-FC8A-884E-B0C3-63EAAF438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2EF8984-EE70-4247-AD6D-31709BD6B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A6D1996-B11D-534E-8315-43B90AF78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00AFE0-9D86-DE44-8722-F55421BA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6F81E2-2738-D54A-8508-0144C7F3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3E6627-D90D-D546-95B3-07501300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20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611CA-235F-4C4F-B681-45AA8664E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6AEA67-7B66-B649-8474-BAE08D196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666A2A-424A-D246-BA87-9F7F0FFEE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1043AA-2521-4243-AC61-A4A51752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250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4E76B1-8EB8-4149-AA33-E4B097F0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4ADCF43-ABB2-854F-A8F8-EE9330F8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477873-3AAC-1B44-B29C-25559113B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9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306C5-FDED-F142-869C-167197EED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20E7C-3CCC-B64E-8A3C-5ED447E48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6ADA47-44AD-664F-B435-23CA74FA6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4C7884-0256-EF46-8D91-2D61E26BB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020F43-D060-264F-A7F3-F3DA706B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AC329E-B18C-3D4A-8755-6CE9AFF15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222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77F3D-503D-3247-B55A-8F1C9CB2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0DE178A-EC32-B646-A30E-22D15E3E0E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F0CC5F-F9F4-8F4A-811D-711794CC0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6B2C32-DACC-744B-999C-1DBCC0DC1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BCB1C6-6582-FA47-94D4-199AD61B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0BA6D8-FF14-DD49-A73F-0A9EB515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74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3C8AD-94FE-FD41-BACF-0BAEA227D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5A5144-A98D-4C43-B664-E150E083A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5B028D-8250-2943-B389-12EABB3DD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8E074E-F70D-2F47-A80E-036A888C4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232252-CE73-DF48-A7B7-598708C6F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30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0FB8549-8505-8C4B-AFC9-687EA2633A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791248-668C-5842-9F7A-51619178F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C33298-F196-1B42-9E81-2A91CBB26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79A045-6208-E94C-AD7D-A7D4D121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8773A-7268-9E41-84DF-A882269D8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290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17600" y="1905000"/>
            <a:ext cx="10676467" cy="4191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20C9-15A8-483A-A969-5421B16A8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355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B2504-73CB-9842-B823-11520AE9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AB8264-F596-C845-92BC-8C544B11C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DEC3C3-D1F2-8C40-A7B4-CF737C415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D66B4-7E09-9943-93F9-A399CB412AF2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A841FA-95A2-624A-A93D-988819086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948903-0023-2F4A-A72D-19059BCBE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48063-3269-3840-AAA9-81EC2901A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58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7.jpe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wmf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9.wmf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11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6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jpeg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18.wmf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20.wmf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jpeg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jpeg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jpeg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jpeg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8.emf"/><Relationship Id="rId4" Type="http://schemas.openxmlformats.org/officeDocument/2006/relationships/oleObject" Target="../embeddings/oleObject2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8.emf"/><Relationship Id="rId4" Type="http://schemas.openxmlformats.org/officeDocument/2006/relationships/oleObject" Target="../embeddings/oleObject2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49.jpeg"/><Relationship Id="rId4" Type="http://schemas.openxmlformats.org/officeDocument/2006/relationships/image" Target="../media/image45.emf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A83C3-BF5D-A143-87E2-0E453A7F4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Дополнительные материалы к разделу Механика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19EFDA-68F2-1844-A853-5009DCA4B9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9EC592-2CCA-B34E-937B-23FF26277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0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18864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Пример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9936" y="2056780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/>
              <a:t>На рисунке изображена система тел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sz="2400" kern="0" dirty="0"/>
              <a:t> </a:t>
            </a:r>
            <a:r>
              <a:rPr lang="ru-RU" altLang="ru-RU" sz="2400" kern="0" dirty="0"/>
              <a:t>и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dirty="0"/>
              <a:t> связанных нерастяжимой нитью. Сила трения между телом </a:t>
            </a:r>
            <a:r>
              <a:rPr lang="en-US" altLang="ru-RU" sz="2400" kern="0" dirty="0"/>
              <a:t>m</a:t>
            </a:r>
            <a:r>
              <a:rPr lang="ru-RU" altLang="ru-RU" sz="2400" kern="0" baseline="-25000" dirty="0"/>
              <a:t>1 </a:t>
            </a:r>
            <a:r>
              <a:rPr lang="ru-RU" altLang="ru-RU" sz="2400" kern="0" dirty="0"/>
              <a:t>и столом отсутствует. С каким ускорением движется груз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kern="0" baseline="-25000" dirty="0"/>
              <a:t> </a:t>
            </a:r>
            <a:r>
              <a:rPr lang="en-US" altLang="ru-RU" sz="2400" kern="0" dirty="0"/>
              <a:t>=</a:t>
            </a:r>
            <a:r>
              <a:rPr lang="ru-RU" altLang="ru-RU" sz="2400" kern="0" dirty="0"/>
              <a:t>?</a:t>
            </a:r>
            <a:r>
              <a:rPr lang="en-US" altLang="ru-RU" sz="2400" kern="0" dirty="0"/>
              <a:t>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kern="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baseline="-25000" dirty="0"/>
              <a:t> </a:t>
            </a:r>
            <a:r>
              <a:rPr lang="en-US" altLang="ru-RU" sz="2400" kern="0" dirty="0"/>
              <a:t>=</a:t>
            </a:r>
            <a:r>
              <a:rPr lang="ru-RU" altLang="ru-RU" sz="2400" kern="0" dirty="0"/>
              <a:t>?</a:t>
            </a:r>
            <a:endParaRPr lang="ru-RU" sz="2400" dirty="0"/>
          </a:p>
        </p:txBody>
      </p:sp>
      <p:pic>
        <p:nvPicPr>
          <p:cNvPr id="8" name="Рисунок 7" descr="2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1504" y="2060849"/>
            <a:ext cx="3816425" cy="230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0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18864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Пример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9936" y="2056780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/>
              <a:t>На рисунке изображена система тел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sz="2400" kern="0" dirty="0"/>
              <a:t> </a:t>
            </a:r>
            <a:r>
              <a:rPr lang="ru-RU" altLang="ru-RU" sz="2400" kern="0" dirty="0"/>
              <a:t>и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dirty="0"/>
              <a:t> связанных нерастяжимой нитью. Сила трения между телом </a:t>
            </a:r>
            <a:r>
              <a:rPr lang="en-US" altLang="ru-RU" sz="2400" kern="0" dirty="0"/>
              <a:t>m</a:t>
            </a:r>
            <a:r>
              <a:rPr lang="ru-RU" altLang="ru-RU" sz="2400" kern="0" baseline="-25000" dirty="0"/>
              <a:t>1 </a:t>
            </a:r>
            <a:r>
              <a:rPr lang="ru-RU" altLang="ru-RU" sz="2400" kern="0" dirty="0"/>
              <a:t>и столом отсутствует. С каким ускорением движется груз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kern="0" baseline="-25000" dirty="0"/>
              <a:t> </a:t>
            </a:r>
            <a:r>
              <a:rPr lang="en-US" altLang="ru-RU" sz="2400" kern="0" dirty="0"/>
              <a:t>=</a:t>
            </a:r>
            <a:r>
              <a:rPr lang="ru-RU" altLang="ru-RU" sz="2400" kern="0" dirty="0"/>
              <a:t>?</a:t>
            </a:r>
            <a:r>
              <a:rPr lang="en-US" altLang="ru-RU" sz="2400" kern="0" dirty="0"/>
              <a:t>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kern="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baseline="-25000" dirty="0"/>
              <a:t> </a:t>
            </a:r>
            <a:r>
              <a:rPr lang="en-US" altLang="ru-RU" sz="2400" kern="0" dirty="0"/>
              <a:t>=</a:t>
            </a:r>
            <a:r>
              <a:rPr lang="ru-RU" altLang="ru-RU" sz="2400" kern="0" dirty="0"/>
              <a:t>?</a:t>
            </a:r>
            <a:endParaRPr lang="ru-RU" sz="2400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794125" y="4724400"/>
          <a:ext cx="482123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1497950" imgH="431613" progId="Equation.DSMT4">
                  <p:embed/>
                </p:oleObj>
              </mc:Choice>
              <mc:Fallback>
                <p:oleObj name="Equation" r:id="rId3" imgW="1497950" imgH="431613" progId="Equation.DSMT4">
                  <p:embed/>
                  <p:pic>
                    <p:nvPicPr>
                      <p:cNvPr id="368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25" y="4724400"/>
                        <a:ext cx="4821238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 descr="2-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31504" y="2060849"/>
            <a:ext cx="3816425" cy="230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82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188640"/>
            <a:ext cx="8964612" cy="138038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sz="3600" dirty="0">
                <a:solidFill>
                  <a:srgbClr val="C00000"/>
                </a:solidFill>
                <a:latin typeface="Arial Black" pitchFamily="34" charset="0"/>
              </a:rPr>
              <a:t>2</a:t>
            </a:r>
            <a:b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Разложение сил на составляющие </a:t>
            </a:r>
          </a:p>
        </p:txBody>
      </p:sp>
      <p:pic>
        <p:nvPicPr>
          <p:cNvPr id="9" name="Рисунок 8" descr="2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0260" y="2841623"/>
            <a:ext cx="8637740" cy="222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83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18864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alt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2-18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1545" y="3789040"/>
            <a:ext cx="4357321" cy="1728192"/>
          </a:xfrm>
          <a:prstGeom prst="rect">
            <a:avLst/>
          </a:prstGeom>
        </p:spPr>
      </p:pic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044700" y="4076700"/>
          <a:ext cx="151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4" imgW="761669" imgH="253890" progId="Equation.DSMT4">
                  <p:embed/>
                </p:oleObj>
              </mc:Choice>
              <mc:Fallback>
                <p:oleObj name="Equation" r:id="rId4" imgW="761669" imgH="253890" progId="Equation.DSMT4">
                  <p:embed/>
                  <p:pic>
                    <p:nvPicPr>
                      <p:cNvPr id="38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4076700"/>
                        <a:ext cx="15113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5068888" y="4127500"/>
          <a:ext cx="5699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6" imgW="291973" imgH="228501" progId="Equation.DSMT4">
                  <p:embed/>
                </p:oleObj>
              </mc:Choice>
              <mc:Fallback>
                <p:oleObj name="Equation" r:id="rId6" imgW="291973" imgH="228501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8888" y="4127500"/>
                        <a:ext cx="56991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16080" y="4005065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/>
              <a:t>Идеально гладкая поверхность, как по ней перемещаться?</a:t>
            </a:r>
            <a:endParaRPr lang="ru-RU" sz="2400" dirty="0"/>
          </a:p>
        </p:txBody>
      </p:sp>
      <p:pic>
        <p:nvPicPr>
          <p:cNvPr id="11" name="Рисунок 10" descr="2-1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19586" y="1340768"/>
            <a:ext cx="869689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77200" y="6304236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Пример 4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070100" y="3644900"/>
          <a:ext cx="43068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4" imgW="1701800" imgH="254000" progId="Equation.DSMT4">
                  <p:embed/>
                </p:oleObj>
              </mc:Choice>
              <mc:Fallback>
                <p:oleObj name="Equation" r:id="rId4" imgW="1701800" imgH="254000" progId="Equation.DSMT4">
                  <p:embed/>
                  <p:pic>
                    <p:nvPicPr>
                      <p:cNvPr id="38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3644900"/>
                        <a:ext cx="4306888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67611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/>
              <a:t>тогда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75720" y="3284985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/>
              <a:t>Пушка откатная</a:t>
            </a:r>
            <a:endParaRPr lang="ru-RU" sz="24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8329468" y="3345873"/>
          <a:ext cx="17033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quation" r:id="rId6" imgW="672808" imgH="393529" progId="Equation.DSMT4">
                  <p:embed/>
                </p:oleObj>
              </mc:Choice>
              <mc:Fallback>
                <p:oleObj name="Equation" r:id="rId6" imgW="672808" imgH="393529" progId="Equation.DSMT4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9468" y="3345873"/>
                        <a:ext cx="170338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 descr="2-1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95601" y="908721"/>
            <a:ext cx="6840760" cy="2379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560" y="4221089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кг</a:t>
            </a:r>
          </a:p>
          <a:p>
            <a:r>
              <a:rPr lang="en-US" sz="2400" i="1" dirty="0" err="1">
                <a:latin typeface="Symbol" pitchFamily="18" charset="2"/>
                <a:cs typeface="Times New Roman" pitchFamily="18" charset="0"/>
              </a:rPr>
              <a:t>u</a:t>
            </a:r>
            <a:r>
              <a:rPr lang="en-US" sz="2400" i="1" baseline="-250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/c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>
            <p:extLst/>
          </p:nvPr>
        </p:nvGraphicFramePr>
        <p:xfrm>
          <a:off x="4651375" y="4140200"/>
          <a:ext cx="3117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Equation" r:id="rId9" imgW="1511300" imgH="393700" progId="Equation.DSMT4">
                  <p:embed/>
                </p:oleObj>
              </mc:Choice>
              <mc:Fallback>
                <p:oleObj name="Equation" r:id="rId9" imgW="1511300" imgH="393700" progId="Equation.DSMT4">
                  <p:embed/>
                  <p:pic>
                    <p:nvPicPr>
                      <p:cNvPr id="1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75" y="4140200"/>
                        <a:ext cx="3117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/>
          </p:nvPr>
        </p:nvGraphicFramePr>
        <p:xfrm>
          <a:off x="4371975" y="4940300"/>
          <a:ext cx="385603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11" imgW="1866900" imgH="228600" progId="Equation.DSMT4">
                  <p:embed/>
                </p:oleObj>
              </mc:Choice>
              <mc:Fallback>
                <p:oleObj name="Equation" r:id="rId11" imgW="1866900" imgH="228600" progId="Equation.DSMT4">
                  <p:embed/>
                  <p:pic>
                    <p:nvPicPr>
                      <p:cNvPr id="1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1975" y="4940300"/>
                        <a:ext cx="3856038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>
            <p:extLst/>
          </p:nvPr>
        </p:nvGraphicFramePr>
        <p:xfrm>
          <a:off x="2389189" y="5497514"/>
          <a:ext cx="732472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quation" r:id="rId13" imgW="3543120" imgH="393480" progId="Equation.DSMT4">
                  <p:embed/>
                </p:oleObj>
              </mc:Choice>
              <mc:Fallback>
                <p:oleObj name="Equation" r:id="rId13" imgW="3543120" imgH="393480" progId="Equation.DSMT4">
                  <p:embed/>
                  <p:pic>
                    <p:nvPicPr>
                      <p:cNvPr id="1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9189" y="5497514"/>
                        <a:ext cx="732472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4346576" y="6235700"/>
          <a:ext cx="18970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15" imgW="889000" imgH="228600" progId="Equation.DSMT4">
                  <p:embed/>
                </p:oleObj>
              </mc:Choice>
              <mc:Fallback>
                <p:oleObj name="Equation" r:id="rId15" imgW="889000" imgH="228600" progId="Equation.DSMT4">
                  <p:embed/>
                  <p:pic>
                    <p:nvPicPr>
                      <p:cNvPr id="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6" y="6235700"/>
                        <a:ext cx="189706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2807422" y="1740334"/>
          <a:ext cx="41751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17" imgW="165028" imgH="228501" progId="Equation.DSMT4">
                  <p:embed/>
                </p:oleObj>
              </mc:Choice>
              <mc:Fallback>
                <p:oleObj name="Equation" r:id="rId17" imgW="165028" imgH="228501" progId="Equation.DSMT4">
                  <p:embed/>
                  <p:pic>
                    <p:nvPicPr>
                      <p:cNvPr id="1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7422" y="1740334"/>
                        <a:ext cx="417512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59" name="Object 123"/>
          <p:cNvGraphicFramePr>
            <a:graphicFrameLocks noChangeAspect="1"/>
          </p:cNvGraphicFramePr>
          <p:nvPr/>
        </p:nvGraphicFramePr>
        <p:xfrm>
          <a:off x="8232920" y="975881"/>
          <a:ext cx="41751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19" imgW="165028" imgH="228501" progId="Equation.DSMT4">
                  <p:embed/>
                </p:oleObj>
              </mc:Choice>
              <mc:Fallback>
                <p:oleObj name="Equation" r:id="rId19" imgW="165028" imgH="228501" progId="Equation.DSMT4">
                  <p:embed/>
                  <p:pic>
                    <p:nvPicPr>
                      <p:cNvPr id="40059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2920" y="975881"/>
                        <a:ext cx="417512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2386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alt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0964" name="Object 2"/>
          <p:cNvGraphicFramePr>
            <a:graphicFrameLocks noChangeAspect="1"/>
          </p:cNvGraphicFramePr>
          <p:nvPr/>
        </p:nvGraphicFramePr>
        <p:xfrm>
          <a:off x="5751514" y="4419600"/>
          <a:ext cx="458628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4" imgW="2349500" imgH="444500" progId="Equation.DSMT4">
                  <p:embed/>
                </p:oleObj>
              </mc:Choice>
              <mc:Fallback>
                <p:oleObj name="Equation" r:id="rId4" imgW="2349500" imgH="444500" progId="Equation.DSMT4">
                  <p:embed/>
                  <p:pic>
                    <p:nvPicPr>
                      <p:cNvPr id="4096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4" y="4419600"/>
                        <a:ext cx="4586287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073034" y="2442205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kern="0" dirty="0"/>
              <a:t>Скорость пули – 300 м/с</a:t>
            </a:r>
          </a:p>
          <a:p>
            <a:r>
              <a:rPr lang="ru-RU" sz="2400" dirty="0"/>
              <a:t>Масса пули </a:t>
            </a:r>
            <a:r>
              <a:rPr lang="en-US" sz="2400" dirty="0"/>
              <a:t> </a:t>
            </a:r>
            <a:r>
              <a:rPr lang="ru-RU" sz="2400" dirty="0"/>
              <a:t>     = </a:t>
            </a:r>
            <a:r>
              <a:rPr lang="en-US" sz="2400" dirty="0"/>
              <a:t>0</a:t>
            </a:r>
            <a:r>
              <a:rPr lang="ru-RU" sz="2400" dirty="0"/>
              <a:t>,03</a:t>
            </a:r>
            <a:r>
              <a:rPr lang="en-US" sz="2400" dirty="0"/>
              <a:t> </a:t>
            </a:r>
            <a:r>
              <a:rPr lang="ru-RU" sz="2400" dirty="0"/>
              <a:t>кг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dirty="0">
                <a:latin typeface="Symbol" pitchFamily="18" charset="2"/>
                <a:cs typeface="Times New Roman" pitchFamily="18" charset="0"/>
              </a:rPr>
              <a:t>u</a:t>
            </a:r>
            <a:r>
              <a:rPr lang="ru-RU" sz="2400" i="1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9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кг м/с</a:t>
            </a: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>Масса ружья – 3 кг</a:t>
            </a:r>
          </a:p>
        </p:txBody>
      </p:sp>
      <p:pic>
        <p:nvPicPr>
          <p:cNvPr id="20" name="Рисунок 19" descr="2-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44347" y="1474394"/>
            <a:ext cx="3820100" cy="3888432"/>
          </a:xfrm>
          <a:prstGeom prst="rect">
            <a:avLst/>
          </a:prstGeom>
        </p:spPr>
      </p:pic>
      <p:graphicFrame>
        <p:nvGraphicFramePr>
          <p:cNvPr id="40989" name="Object 29"/>
          <p:cNvGraphicFramePr>
            <a:graphicFrameLocks noChangeAspect="1"/>
          </p:cNvGraphicFramePr>
          <p:nvPr/>
        </p:nvGraphicFramePr>
        <p:xfrm>
          <a:off x="4935827" y="1577975"/>
          <a:ext cx="3222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7" imgW="165028" imgH="228501" progId="Equation.DSMT4">
                  <p:embed/>
                </p:oleObj>
              </mc:Choice>
              <mc:Fallback>
                <p:oleObj name="Equation" r:id="rId7" imgW="165028" imgH="228501" progId="Equation.DSMT4">
                  <p:embed/>
                  <p:pic>
                    <p:nvPicPr>
                      <p:cNvPr id="4098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5827" y="1577975"/>
                        <a:ext cx="32226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0" name="Object 30"/>
          <p:cNvGraphicFramePr>
            <a:graphicFrameLocks noChangeAspect="1"/>
          </p:cNvGraphicFramePr>
          <p:nvPr/>
        </p:nvGraphicFramePr>
        <p:xfrm>
          <a:off x="2844368" y="3225945"/>
          <a:ext cx="3460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9" imgW="177646" imgH="241091" progId="Equation.DSMT4">
                  <p:embed/>
                </p:oleObj>
              </mc:Choice>
              <mc:Fallback>
                <p:oleObj name="Equation" r:id="rId9" imgW="177646" imgH="241091" progId="Equation.DSMT4">
                  <p:embed/>
                  <p:pic>
                    <p:nvPicPr>
                      <p:cNvPr id="4099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368" y="3225945"/>
                        <a:ext cx="346075" cy="46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4" name="Object 44"/>
          <p:cNvGraphicFramePr>
            <a:graphicFrameLocks noChangeAspect="1"/>
          </p:cNvGraphicFramePr>
          <p:nvPr/>
        </p:nvGraphicFramePr>
        <p:xfrm>
          <a:off x="7103197" y="1509424"/>
          <a:ext cx="1600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11" imgW="799753" imgH="241195" progId="Equation.DSMT4">
                  <p:embed/>
                </p:oleObj>
              </mc:Choice>
              <mc:Fallback>
                <p:oleObj name="Equation" r:id="rId11" imgW="799753" imgH="241195" progId="Equation.DSMT4">
                  <p:embed/>
                  <p:pic>
                    <p:nvPicPr>
                      <p:cNvPr id="41004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3197" y="1509424"/>
                        <a:ext cx="16002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5" name="Object 45"/>
          <p:cNvGraphicFramePr>
            <a:graphicFrameLocks noChangeAspect="1"/>
          </p:cNvGraphicFramePr>
          <p:nvPr>
            <p:extLst/>
          </p:nvPr>
        </p:nvGraphicFramePr>
        <p:xfrm>
          <a:off x="8005763" y="2934935"/>
          <a:ext cx="355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13" imgW="355446" imgH="291973" progId="Equation.DSMT4">
                  <p:embed/>
                </p:oleObj>
              </mc:Choice>
              <mc:Fallback>
                <p:oleObj name="Equation" r:id="rId13" imgW="355446" imgH="291973" progId="Equation.DSMT4">
                  <p:embed/>
                  <p:pic>
                    <p:nvPicPr>
                      <p:cNvPr id="4100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5763" y="2934935"/>
                        <a:ext cx="3556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7504113" y="3397250"/>
          <a:ext cx="762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15" imgW="76035" imgH="114052" progId="Equation.DSMT4">
                  <p:embed/>
                </p:oleObj>
              </mc:Choice>
              <mc:Fallback>
                <p:oleObj name="Equation" r:id="rId15" imgW="76035" imgH="114052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4113" y="3397250"/>
                        <a:ext cx="76200" cy="11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0783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sz="3600" dirty="0">
                <a:solidFill>
                  <a:srgbClr val="C00000"/>
                </a:solidFill>
                <a:latin typeface="Arial Black" pitchFamily="34" charset="0"/>
              </a:rPr>
              <a:t>5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 (продолжение)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3512" y="479715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тело немного шелохнется, но если не прижимать плотно: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3512" y="2708921"/>
            <a:ext cx="8424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/>
              <a:t>Контакт с телом (половиной туловища)</a:t>
            </a:r>
            <a:r>
              <a:rPr lang="en-US" altLang="ru-RU" sz="2400" kern="0" dirty="0"/>
              <a:t> M =</a:t>
            </a:r>
            <a:r>
              <a:rPr lang="ru-RU" altLang="ru-RU" sz="2400" kern="0" dirty="0"/>
              <a:t> 80 кг/2 = 40 кг</a:t>
            </a:r>
            <a:endParaRPr lang="ru-RU" sz="24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8371609" y="1323110"/>
          <a:ext cx="1600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4" imgW="799753" imgH="241195" progId="Equation.DSMT4">
                  <p:embed/>
                </p:oleObj>
              </mc:Choice>
              <mc:Fallback>
                <p:oleObj name="Equation" r:id="rId4" imgW="799753" imgH="241195" progId="Equation.DSMT4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1609" y="1323110"/>
                        <a:ext cx="16002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 descr="2-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72566" y="1008033"/>
            <a:ext cx="3240360" cy="1409523"/>
          </a:xfrm>
          <a:prstGeom prst="rect">
            <a:avLst/>
          </a:prstGeom>
        </p:spPr>
      </p:pic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3362325" y="3784600"/>
          <a:ext cx="57594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7" imgW="2743200" imgH="444240" progId="Equation.DSMT4">
                  <p:embed/>
                </p:oleObj>
              </mc:Choice>
              <mc:Fallback>
                <p:oleObj name="Equation" r:id="rId7" imgW="2743200" imgH="444240" progId="Equation.DSMT4">
                  <p:embed/>
                  <p:pic>
                    <p:nvPicPr>
                      <p:cNvPr id="1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2325" y="3784600"/>
                        <a:ext cx="575945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03512" y="3356993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Если ружье прижать плотно:</a:t>
            </a: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1778001" y="5219700"/>
          <a:ext cx="103981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9" imgW="495085" imgH="393529" progId="Equation.DSMT4">
                  <p:embed/>
                </p:oleObj>
              </mc:Choice>
              <mc:Fallback>
                <p:oleObj name="Equation" r:id="rId9" imgW="495085" imgH="393529" progId="Equation.DSMT4">
                  <p:embed/>
                  <p:pic>
                    <p:nvPicPr>
                      <p:cNvPr id="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1" y="5219700"/>
                        <a:ext cx="1039813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/>
          </p:nvPr>
        </p:nvGraphicFramePr>
        <p:xfrm>
          <a:off x="3419475" y="5372100"/>
          <a:ext cx="47434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11" imgW="2260600" imgH="241300" progId="Equation.DSMT4">
                  <p:embed/>
                </p:oleObj>
              </mc:Choice>
              <mc:Fallback>
                <p:oleObj name="Equation" r:id="rId11" imgW="2260600" imgH="241300" progId="Equation.DSMT4">
                  <p:embed/>
                  <p:pic>
                    <p:nvPicPr>
                      <p:cNvPr id="1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5372100"/>
                        <a:ext cx="47434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703512" y="6021289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Все зависит от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если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= 0,1, то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= 90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кг</a:t>
            </a:r>
            <a:r>
              <a:rPr lang="ru-RU" sz="2400" dirty="0" err="1">
                <a:latin typeface="Arial" pitchFamily="34" charset="0"/>
                <a:cs typeface="Arial" pitchFamily="34" charset="0"/>
                <a:sym typeface="Symbol"/>
              </a:rPr>
              <a:t>м</a:t>
            </a:r>
            <a:r>
              <a:rPr lang="ru-RU" sz="2400" dirty="0">
                <a:latin typeface="Arial" pitchFamily="34" charset="0"/>
                <a:cs typeface="Arial" pitchFamily="34" charset="0"/>
                <a:sym typeface="Symbol"/>
              </a:rPr>
              <a:t>/с</a:t>
            </a:r>
            <a:r>
              <a:rPr lang="ru-RU" sz="2400" baseline="30000" dirty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ru-RU" sz="24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i="1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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 кг</a:t>
            </a:r>
          </a:p>
        </p:txBody>
      </p:sp>
    </p:spTree>
    <p:extLst>
      <p:ext uri="{BB962C8B-B14F-4D97-AF65-F5344CB8AC3E}">
        <p14:creationId xmlns:p14="http://schemas.microsoft.com/office/powerpoint/2010/main" val="298207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31504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1 - перегрузки</a:t>
            </a:r>
          </a:p>
        </p:txBody>
      </p:sp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7275514" y="1689100"/>
          <a:ext cx="20224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927100" imgH="419100" progId="Equation.DSMT4">
                  <p:embed/>
                </p:oleObj>
              </mc:Choice>
              <mc:Fallback>
                <p:oleObj name="Equation" r:id="rId4" imgW="927100" imgH="419100" progId="Equation.DSMT4">
                  <p:embed/>
                  <p:pic>
                    <p:nvPicPr>
                      <p:cNvPr id="3687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4" y="1689100"/>
                        <a:ext cx="2022475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3"/>
          <p:cNvSpPr txBox="1">
            <a:spLocks noRot="1" noChangeArrowheads="1"/>
          </p:cNvSpPr>
          <p:nvPr/>
        </p:nvSpPr>
        <p:spPr bwMode="auto">
          <a:xfrm>
            <a:off x="6528048" y="3203684"/>
            <a:ext cx="396044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масса пилота</a:t>
            </a:r>
          </a:p>
          <a:p>
            <a:pPr fontAlgn="base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en-US" altLang="ru-RU" sz="2400" i="1" kern="0" dirty="0">
                <a:latin typeface="Symbol" pitchFamily="18" charset="2"/>
                <a:cs typeface="Times New Roman" pitchFamily="18" charset="0"/>
              </a:rPr>
              <a:t>u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линейная скорость в нижней точке траектории</a:t>
            </a:r>
          </a:p>
          <a:p>
            <a:pPr fontAlgn="base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радиус окружности в нижней точке мертвой петли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sz="2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7568" y="5363925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</a:rPr>
              <a:t>Фрагмент «Мертвой петли»- выход из пикирования</a:t>
            </a:r>
          </a:p>
        </p:txBody>
      </p:sp>
      <p:pic>
        <p:nvPicPr>
          <p:cNvPr id="9" name="Рисунок 8" descr="3-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6033" y="1266664"/>
            <a:ext cx="4207082" cy="377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1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>
                <a:solidFill>
                  <a:srgbClr val="C00000"/>
                </a:solidFill>
                <a:latin typeface="Arial Black" pitchFamily="34" charset="0"/>
              </a:rPr>
              <a:t>2 - </a:t>
            </a: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центрифуга</a:t>
            </a: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4655841" y="5258396"/>
          <a:ext cx="233203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1066800" imgH="482600" progId="Equation.DSMT4">
                  <p:embed/>
                </p:oleObj>
              </mc:Choice>
              <mc:Fallback>
                <p:oleObj name="Equation" r:id="rId4" imgW="1066800" imgH="482600" progId="Equation.DSMT4">
                  <p:embed/>
                  <p:pic>
                    <p:nvPicPr>
                      <p:cNvPr id="430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5841" y="5258396"/>
                        <a:ext cx="2332037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"/>
          <p:cNvSpPr txBox="1">
            <a:spLocks noRot="1" noChangeArrowheads="1"/>
          </p:cNvSpPr>
          <p:nvPr/>
        </p:nvSpPr>
        <p:spPr bwMode="auto">
          <a:xfrm>
            <a:off x="2351584" y="980728"/>
            <a:ext cx="7704856" cy="45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Подготовка пилотов и космонавтов к перегрузкам</a:t>
            </a:r>
          </a:p>
        </p:txBody>
      </p:sp>
      <p:pic>
        <p:nvPicPr>
          <p:cNvPr id="8" name="Рисунок 7" descr="3-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73653" y="1865745"/>
            <a:ext cx="7763582" cy="309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99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188640"/>
            <a:ext cx="8964612" cy="9361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>
                <a:solidFill>
                  <a:srgbClr val="C00000"/>
                </a:solidFill>
                <a:latin typeface="Arial Black" pitchFamily="34" charset="0"/>
              </a:rPr>
              <a:t>3</a:t>
            </a: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 - центрифугирование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47528" y="1556793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/>
              <a:t>Разделение суспензий (</a:t>
            </a:r>
            <a:r>
              <a:rPr lang="ru-RU" altLang="ru-RU" sz="2400" kern="0" dirty="0" err="1"/>
              <a:t>гетерофазных</a:t>
            </a:r>
            <a:r>
              <a:rPr lang="ru-RU" altLang="ru-RU" sz="2400" kern="0" dirty="0"/>
              <a:t> растворов), например, выделение компонентов крови</a:t>
            </a:r>
            <a:endParaRPr lang="ru-RU" sz="2400" dirty="0"/>
          </a:p>
        </p:txBody>
      </p:sp>
      <p:pic>
        <p:nvPicPr>
          <p:cNvPr id="12" name="Рисунок 11" descr="OrV-ae7tC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0" y="2564905"/>
            <a:ext cx="2520280" cy="2187091"/>
          </a:xfrm>
          <a:prstGeom prst="rect">
            <a:avLst/>
          </a:prstGeom>
        </p:spPr>
      </p:pic>
      <p:sp>
        <p:nvSpPr>
          <p:cNvPr id="14" name="Rectangle 3"/>
          <p:cNvSpPr txBox="1">
            <a:spLocks noRot="1" noChangeArrowheads="1"/>
          </p:cNvSpPr>
          <p:nvPr/>
        </p:nvSpPr>
        <p:spPr bwMode="auto">
          <a:xfrm>
            <a:off x="1703512" y="4869160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ru-RU" altLang="ru-RU" sz="1600" kern="0" dirty="0">
                <a:latin typeface="Arial" pitchFamily="34" charset="0"/>
                <a:cs typeface="Arial" pitchFamily="34" charset="0"/>
              </a:rPr>
              <a:t>Цветами выделены основные компоненты крови после отстоя до центрифугирования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711624" y="306896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711624" y="314096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711624" y="328498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2711624" y="378904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711624" y="3573016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711624" y="342900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711624" y="400506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711624" y="436510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2711624" y="422108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"/>
          <p:cNvSpPr txBox="1">
            <a:spLocks noRot="1" noChangeArrowheads="1"/>
          </p:cNvSpPr>
          <p:nvPr/>
        </p:nvSpPr>
        <p:spPr bwMode="auto">
          <a:xfrm>
            <a:off x="4799856" y="4653136"/>
            <a:ext cx="574782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i="1" kern="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–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масса 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kern="0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 элемента  крови</a:t>
            </a:r>
          </a:p>
          <a:p>
            <a:pPr>
              <a:lnSpc>
                <a:spcPct val="80000"/>
              </a:lnSpc>
              <a:spcBef>
                <a:spcPts val="800"/>
              </a:spcBef>
              <a:buClr>
                <a:schemeClr val="hlink"/>
              </a:buClr>
              <a:defRPr/>
            </a:pPr>
            <a:r>
              <a:rPr lang="en-US" altLang="ru-RU" sz="2400" i="1" kern="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sz="2400" i="1" kern="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400" kern="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расстояние </a:t>
            </a:r>
            <a:r>
              <a:rPr lang="en-US" altLang="ru-RU" sz="24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элемента крови </a:t>
            </a:r>
            <a:r>
              <a:rPr lang="en-US" altLang="ru-RU" sz="2400" i="1" kern="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i="1" kern="0" baseline="-25000" dirty="0">
                <a:latin typeface="Times New Roman" pitchFamily="18" charset="0"/>
                <a:cs typeface="Times New Roman" pitchFamily="18" charset="0"/>
              </a:rPr>
              <a:t>i</a:t>
            </a:r>
            <a:endParaRPr lang="ru-RU" altLang="ru-RU" sz="2400" kern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800"/>
              </a:spcBef>
              <a:buClr>
                <a:schemeClr val="hlink"/>
              </a:buClr>
              <a:defRPr/>
            </a:pPr>
            <a:r>
              <a:rPr lang="ru-RU" altLang="ru-RU" sz="2400" kern="0" dirty="0">
                <a:latin typeface="Arial" pitchFamily="34" charset="0"/>
                <a:cs typeface="Arial" pitchFamily="34" charset="0"/>
              </a:rPr>
              <a:t>       до центра вращения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919536" y="5877272"/>
            <a:ext cx="79208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80000"/>
              </a:lnSpc>
              <a:spcBef>
                <a:spcPts val="800"/>
              </a:spcBef>
              <a:buClr>
                <a:schemeClr val="hlink"/>
              </a:buClr>
              <a:defRPr/>
            </a:pPr>
            <a:r>
              <a:rPr lang="ru-RU" altLang="ru-RU" kern="0" dirty="0">
                <a:latin typeface="Arial" pitchFamily="34" charset="0"/>
                <a:cs typeface="Arial" pitchFamily="34" charset="0"/>
              </a:rPr>
              <a:t>Компонентов крови несколько и они отделяются через приемники в процессе центрифугирования. Самые тяжелые компоненты в конце пробирки, самые легкие – ближе к центру вращения.</a:t>
            </a:r>
          </a:p>
        </p:txBody>
      </p:sp>
      <p:pic>
        <p:nvPicPr>
          <p:cNvPr id="20" name="Рисунок 19" descr="3-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48125" y="2605181"/>
            <a:ext cx="4941738" cy="190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43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77200" y="6304236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144016"/>
            <a:ext cx="8964612" cy="119675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4 – наезд автомобиля на препятствие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>
            <p:extLst/>
          </p:nvPr>
        </p:nvGraphicFramePr>
        <p:xfrm>
          <a:off x="5401760" y="1690218"/>
          <a:ext cx="49291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1943100" imgH="419100" progId="Equation.DSMT4">
                  <p:embed/>
                </p:oleObj>
              </mc:Choice>
              <mc:Fallback>
                <p:oleObj name="Equation" r:id="rId4" imgW="1943100" imgH="419100" progId="Equation.DSMT4">
                  <p:embed/>
                  <p:pic>
                    <p:nvPicPr>
                      <p:cNvPr id="38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1760" y="1690218"/>
                        <a:ext cx="4929187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Рисунок 18" descr="3-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63552" y="1628800"/>
            <a:ext cx="3168352" cy="2480734"/>
          </a:xfrm>
          <a:prstGeom prst="rect">
            <a:avLst/>
          </a:prstGeom>
        </p:spPr>
      </p:pic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3-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8719" y="3411252"/>
            <a:ext cx="3460814" cy="279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85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6</a:t>
            </a:r>
          </a:p>
        </p:txBody>
      </p:sp>
      <p:pic>
        <p:nvPicPr>
          <p:cNvPr id="15" name="Рисунок 14" descr="3-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0968" y="1486490"/>
            <a:ext cx="4788523" cy="2891360"/>
          </a:xfrm>
          <a:prstGeom prst="rect">
            <a:avLst/>
          </a:prstGeom>
        </p:spPr>
      </p:pic>
      <p:graphicFrame>
        <p:nvGraphicFramePr>
          <p:cNvPr id="42020" name="Object 36"/>
          <p:cNvGraphicFramePr>
            <a:graphicFrameLocks noChangeAspect="1"/>
          </p:cNvGraphicFramePr>
          <p:nvPr>
            <p:extLst/>
          </p:nvPr>
        </p:nvGraphicFramePr>
        <p:xfrm>
          <a:off x="7119938" y="2552700"/>
          <a:ext cx="24257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4" imgW="1143000" imgH="241300" progId="Equation.DSMT4">
                  <p:embed/>
                </p:oleObj>
              </mc:Choice>
              <mc:Fallback>
                <p:oleObj name="Equation" r:id="rId4" imgW="1143000" imgH="241300" progId="Equation.DSMT4">
                  <p:embed/>
                  <p:pic>
                    <p:nvPicPr>
                      <p:cNvPr id="4202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9938" y="2552700"/>
                        <a:ext cx="24257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6"/>
          <p:cNvGraphicFramePr>
            <a:graphicFrameLocks noChangeAspect="1"/>
          </p:cNvGraphicFramePr>
          <p:nvPr>
            <p:extLst/>
          </p:nvPr>
        </p:nvGraphicFramePr>
        <p:xfrm>
          <a:off x="5707064" y="5149851"/>
          <a:ext cx="7270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6" imgW="342720" imgH="177480" progId="Equation.DSMT4">
                  <p:embed/>
                </p:oleObj>
              </mc:Choice>
              <mc:Fallback>
                <p:oleObj name="Equation" r:id="rId6" imgW="342720" imgH="177480" progId="Equation.DSMT4">
                  <p:embed/>
                  <p:pic>
                    <p:nvPicPr>
                      <p:cNvPr id="21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4" y="5149851"/>
                        <a:ext cx="727075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008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alt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5" name="Рисунок 14" descr="3-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0968" y="1486490"/>
            <a:ext cx="4788523" cy="2891360"/>
          </a:xfrm>
          <a:prstGeom prst="rect">
            <a:avLst/>
          </a:prstGeom>
        </p:spPr>
      </p:pic>
      <p:graphicFrame>
        <p:nvGraphicFramePr>
          <p:cNvPr id="42020" name="Object 36"/>
          <p:cNvGraphicFramePr>
            <a:graphicFrameLocks noChangeAspect="1"/>
          </p:cNvGraphicFramePr>
          <p:nvPr>
            <p:extLst/>
          </p:nvPr>
        </p:nvGraphicFramePr>
        <p:xfrm>
          <a:off x="7119938" y="2552700"/>
          <a:ext cx="24257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4" imgW="1143000" imgH="241300" progId="Equation.DSMT4">
                  <p:embed/>
                </p:oleObj>
              </mc:Choice>
              <mc:Fallback>
                <p:oleObj name="Equation" r:id="rId4" imgW="1143000" imgH="241300" progId="Equation.DSMT4">
                  <p:embed/>
                  <p:pic>
                    <p:nvPicPr>
                      <p:cNvPr id="4202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9938" y="2552700"/>
                        <a:ext cx="24257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6"/>
          <p:cNvGraphicFramePr>
            <a:graphicFrameLocks noChangeAspect="1"/>
          </p:cNvGraphicFramePr>
          <p:nvPr/>
        </p:nvGraphicFramePr>
        <p:xfrm>
          <a:off x="4979989" y="4889500"/>
          <a:ext cx="21812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6" imgW="1028254" imgH="431613" progId="Equation.DSMT4">
                  <p:embed/>
                </p:oleObj>
              </mc:Choice>
              <mc:Fallback>
                <p:oleObj name="Equation" r:id="rId6" imgW="1028254" imgH="431613" progId="Equation.DSMT4">
                  <p:embed/>
                  <p:pic>
                    <p:nvPicPr>
                      <p:cNvPr id="21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9" y="4889500"/>
                        <a:ext cx="2181225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394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12847" y="2191387"/>
            <a:ext cx="5731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kern="0" dirty="0">
                <a:latin typeface="Arial" pitchFamily="34" charset="0"/>
                <a:cs typeface="Arial" pitchFamily="34" charset="0"/>
                <a:sym typeface="Symbol"/>
              </a:rPr>
              <a:t>С каким ускорением поднимается тело под воздействием силы, действующей вертикально вверх вдоль стены?</a:t>
            </a:r>
            <a:endParaRPr lang="ru-RU" sz="2400" dirty="0"/>
          </a:p>
        </p:txBody>
      </p:sp>
      <p:pic>
        <p:nvPicPr>
          <p:cNvPr id="6" name="Рисунок 5" descr="3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2145" y="1144747"/>
            <a:ext cx="2166166" cy="4203109"/>
          </a:xfrm>
          <a:prstGeom prst="rect">
            <a:avLst/>
          </a:prstGeom>
        </p:spPr>
      </p:pic>
      <p:graphicFrame>
        <p:nvGraphicFramePr>
          <p:cNvPr id="62465" name="Object 1"/>
          <p:cNvGraphicFramePr>
            <a:graphicFrameLocks noChangeAspect="1"/>
          </p:cNvGraphicFramePr>
          <p:nvPr>
            <p:extLst/>
          </p:nvPr>
        </p:nvGraphicFramePr>
        <p:xfrm>
          <a:off x="5602289" y="4775200"/>
          <a:ext cx="1608137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4" imgW="761669" imgH="418918" progId="Equation.DSMT4">
                  <p:embed/>
                </p:oleObj>
              </mc:Choice>
              <mc:Fallback>
                <p:oleObj name="Equation" r:id="rId4" imgW="761669" imgH="418918" progId="Equation.DSMT4">
                  <p:embed/>
                  <p:pic>
                    <p:nvPicPr>
                      <p:cNvPr id="6246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2289" y="4775200"/>
                        <a:ext cx="1608137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4699000" y="4067176"/>
          <a:ext cx="478313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6" imgW="2247900" imgH="241300" progId="Equation.DSMT4">
                  <p:embed/>
                </p:oleObj>
              </mc:Choice>
              <mc:Fallback>
                <p:oleObj name="Equation" r:id="rId6" imgW="2247900" imgH="241300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4067176"/>
                        <a:ext cx="4783138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9215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8</a:t>
            </a:r>
          </a:p>
        </p:txBody>
      </p:sp>
      <p:graphicFrame>
        <p:nvGraphicFramePr>
          <p:cNvPr id="8" name="Object 36"/>
          <p:cNvGraphicFramePr>
            <a:graphicFrameLocks noChangeAspect="1"/>
          </p:cNvGraphicFramePr>
          <p:nvPr/>
        </p:nvGraphicFramePr>
        <p:xfrm>
          <a:off x="6810375" y="4873626"/>
          <a:ext cx="18923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3" imgW="888614" imgH="228501" progId="Equation.DSMT4">
                  <p:embed/>
                </p:oleObj>
              </mc:Choice>
              <mc:Fallback>
                <p:oleObj name="Equation" r:id="rId3" imgW="888614" imgH="228501" progId="Equation.DSMT4">
                  <p:embed/>
                  <p:pic>
                    <p:nvPicPr>
                      <p:cNvPr id="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75" y="4873626"/>
                        <a:ext cx="18923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6"/>
          <p:cNvGraphicFramePr>
            <a:graphicFrameLocks noChangeAspect="1"/>
          </p:cNvGraphicFramePr>
          <p:nvPr/>
        </p:nvGraphicFramePr>
        <p:xfrm>
          <a:off x="3889376" y="4825423"/>
          <a:ext cx="13779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5" imgW="647419" imgH="266584" progId="Equation.DSMT4">
                  <p:embed/>
                </p:oleObj>
              </mc:Choice>
              <mc:Fallback>
                <p:oleObj name="Equation" r:id="rId5" imgW="647419" imgH="266584" progId="Equation.DSMT4">
                  <p:embed/>
                  <p:pic>
                    <p:nvPicPr>
                      <p:cNvPr id="1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76" y="4825423"/>
                        <a:ext cx="1377950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6"/>
          <p:cNvGraphicFramePr>
            <a:graphicFrameLocks noChangeAspect="1"/>
          </p:cNvGraphicFramePr>
          <p:nvPr/>
        </p:nvGraphicFramePr>
        <p:xfrm>
          <a:off x="5064125" y="5710239"/>
          <a:ext cx="219233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7" imgW="1028700" imgH="241300" progId="Equation.DSMT4">
                  <p:embed/>
                </p:oleObj>
              </mc:Choice>
              <mc:Fallback>
                <p:oleObj name="Equation" r:id="rId7" imgW="1028700" imgH="241300" progId="Equation.DSMT4">
                  <p:embed/>
                  <p:pic>
                    <p:nvPicPr>
                      <p:cNvPr id="13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5710239"/>
                        <a:ext cx="2192338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66327" y="1930400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15" name="Рисунок 14" descr="3-2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05927" y="1089327"/>
            <a:ext cx="1466072" cy="2844686"/>
          </a:xfrm>
          <a:prstGeom prst="rect">
            <a:avLst/>
          </a:prstGeom>
        </p:spPr>
      </p:pic>
      <p:pic>
        <p:nvPicPr>
          <p:cNvPr id="16" name="Рисунок 15" descr="3-3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00143" y="1126728"/>
            <a:ext cx="2742621" cy="27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06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33132" y="6492876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75563" y="1764137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12" name="Рисунок 11" descr="3-31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3038" y="1458704"/>
            <a:ext cx="1833472" cy="14137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70981" y="1764142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18" name="Рисунок 17" descr="3-31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4455" y="3509175"/>
            <a:ext cx="1833473" cy="14137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93162" y="3814614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20" name="Рисунок 19" descr="3-31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4565" y="1449467"/>
            <a:ext cx="1857429" cy="1432270"/>
          </a:xfrm>
          <a:prstGeom prst="rect">
            <a:avLst/>
          </a:prstGeom>
        </p:spPr>
      </p:pic>
      <p:pic>
        <p:nvPicPr>
          <p:cNvPr id="21" name="Рисунок 20" descr="3-31г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87582" y="3490703"/>
            <a:ext cx="1869408" cy="14415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269671" y="3814618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ym typeface="Symbol"/>
              </a:rPr>
              <a:t></a:t>
            </a:r>
            <a:endParaRPr lang="ru-RU" sz="4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735856" y="5470297"/>
            <a:ext cx="70397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kern="0" dirty="0">
                <a:latin typeface="Arial" pitchFamily="34" charset="0"/>
                <a:cs typeface="Arial" pitchFamily="34" charset="0"/>
                <a:sym typeface="Symbol"/>
              </a:rPr>
              <a:t> Выбор колес для  каталки  в клинике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55269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377</Words>
  <Application>Microsoft Macintosh PowerPoint</Application>
  <PresentationFormat>Широкоэкранный</PresentationFormat>
  <Paragraphs>74</Paragraphs>
  <Slides>17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Symbol</vt:lpstr>
      <vt:lpstr>Times New Roman</vt:lpstr>
      <vt:lpstr>Тема Office</vt:lpstr>
      <vt:lpstr>Equation</vt:lpstr>
      <vt:lpstr>Дополнительные материалы к разделу Механика </vt:lpstr>
      <vt:lpstr>Пример 1</vt:lpstr>
      <vt:lpstr>Пример 1</vt:lpstr>
      <vt:lpstr>Пример 2 Разложение сил на составляющие </vt:lpstr>
      <vt:lpstr>Пример 3</vt:lpstr>
      <vt:lpstr>Пример 4</vt:lpstr>
      <vt:lpstr>Пример 5</vt:lpstr>
      <vt:lpstr>Пример 5 (продолжение)</vt:lpstr>
      <vt:lpstr>Пример 1 - перегрузки</vt:lpstr>
      <vt:lpstr>Пример 2 - центрифуга</vt:lpstr>
      <vt:lpstr>Пример 3 - центрифугирование</vt:lpstr>
      <vt:lpstr>Пример 4 – наезд автомобиля на препятствие</vt:lpstr>
      <vt:lpstr>Пример 6</vt:lpstr>
      <vt:lpstr>Пример 5</vt:lpstr>
      <vt:lpstr>Пример 7</vt:lpstr>
      <vt:lpstr>Пример 8</vt:lpstr>
      <vt:lpstr>Пример 9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Дополнительные материалы к разделу Механика </dc:title>
  <dc:creator>Microsoft Office User</dc:creator>
  <cp:lastModifiedBy>Microsoft Office User</cp:lastModifiedBy>
  <cp:revision>2</cp:revision>
  <dcterms:created xsi:type="dcterms:W3CDTF">2023-09-03T17:01:54Z</dcterms:created>
  <dcterms:modified xsi:type="dcterms:W3CDTF">2023-09-09T04:31:09Z</dcterms:modified>
</cp:coreProperties>
</file>