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39" r:id="rId4"/>
  </p:sldMasterIdLst>
  <p:notesMasterIdLst>
    <p:notesMasterId r:id="rId21"/>
  </p:notesMasterIdLst>
  <p:handoutMasterIdLst>
    <p:handoutMasterId r:id="rId22"/>
  </p:handoutMasterIdLst>
  <p:sldIdLst>
    <p:sldId id="266" r:id="rId5"/>
    <p:sldId id="276" r:id="rId6"/>
    <p:sldId id="273" r:id="rId7"/>
    <p:sldId id="278" r:id="rId8"/>
    <p:sldId id="275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17DA11-C303-4A04-9AF2-EF24B1E87EB5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4C531EA-3B14-40B9-94EF-FFD37E10845B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2531907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1DCCDE4-FD8A-43B2-8197-BFE9DD7FC968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33D7A2-C585-48BF-BF8C-C21FDC051F77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3726620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733D7A2-C585-48BF-BF8C-C21FDC051F77}" type="slidenum">
              <a:rPr lang="ru-RU" noProof="1" dirty="0" smtClean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013332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0F559E-DDF3-32D9-E607-7208F83CD8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7B7134E-1F38-6320-5867-2E1F94C12B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E33C57-CB54-17FA-F483-3308690AE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D3DB482-F95D-48D6-B851-CB0BBBBB19A9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843E7FE-37C6-BC4B-9F9A-AD3925D1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FECFF7D-937F-DDA7-72A1-AF4F67AAF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6317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E23A7B-C199-4DAF-A81E-F2637562A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352C147-7F75-ABF9-E733-B7A9B8569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BBD5BB-E23A-CE03-EAB0-B61957B9B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A94D125-5C3A-41D5-90C4-866B6664178E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074050-69DE-6BC9-FF79-5F6FD18E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D685411-2CE6-55D4-6578-9E51D5406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220794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A6CF1C-3AC4-1188-89E8-D439C6388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938FE52-76B7-5594-A169-D418DCB0E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B630416-CF48-CC60-48DF-BA71DBED9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C327E36-CB2D-4A1C-8C2B-9983D24B7C7D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D7E3DCB-8310-332D-0309-4F75AFEA2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6631DC9-F458-7506-ED56-5A14AB09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60531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F92A79-4F21-3D88-285F-DF7DEB51C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176245-E706-B65C-6F2A-85F5313451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912D1E0-FDE1-5CE9-0E37-56DDE6907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644C18E-DC67-2F46-013A-529DF6A5F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48AAA74-EBDF-4065-BA01-EAD1E46D84DC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AF5D7A9-252A-AB21-C5CE-D826894FA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E68AAD7-8BF0-CB1D-7C0D-1CC22FD70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95778516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16DD60-89C8-7AFF-3753-F3D7CFCF5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6E31C1-5103-4545-402A-B0979F0AC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7D0ED0D-F67D-37F9-F49F-D7CBAB817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7E71474-73DB-1A70-48F5-912311DAF6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D1D3E51-8C8A-946C-F15D-9712C10EC0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9DBAFC4-AEFA-1DF7-8CD7-BF7F57CCA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849CBAE-AF0A-42A3-BDB4-1438573F8ABA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7CE890D-F7AC-9A6A-1FD1-A24293F67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0AE662C-86D2-FB9A-7244-60A662817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174456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7C45D6-1B66-1DF7-B6DE-1866CDC2C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ABB8D85-E5AB-C645-6D55-C6111872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1B284DF-F3AE-4C6D-B27A-5F5A94BB17DE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1472C9A-4165-007D-CA3A-010397A49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F5507B4-FC1B-9A50-F22F-04E79425B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65374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1A6C002-35C1-B62B-AA93-6B081AC5F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5CE0A4B-A8AC-45B6-9A53-81E2E3636ED8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BD1CB38-EE39-82F3-1828-092AD9A65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F87E5E3-B7B9-40EC-7C26-2C0C4BD66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142597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621FE7-FDC0-4D93-A657-78A5F0936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6711F2-40EF-D974-19BD-17C3853CC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4038D76-CE57-BCF4-92A1-55FAF5220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1417834-6603-651A-434F-2E5ABC986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E424DF1-A180-4FEF-B716-7D70235CFA39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34799E3-D8F7-7F32-F5D8-DE15C6A2D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44B9B59-FDF4-CB17-7C2D-3D0DEF0F7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30922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D97B84-9213-AC5B-8C33-CFD98428E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22CBECB-5641-08DD-4690-7206813A89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F14F55A-7EA8-C187-A0FB-CCAAC51D3C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CB5AF16-A705-A669-1459-E020EF743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55A7CB3-46D4-4B4A-A661-60E13D0BC640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7343343-7C0E-B2A3-B4CD-313A122E0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E3CD0C8-FBA8-E4E7-E908-BF4BDD3B6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500998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F2633E-EEF5-46AD-CD38-28A1D4FE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29A03CB-9DE4-03C2-3E02-9B3F4270E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D4D2863-0D62-E460-E329-832F09C36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BCDC9F1-268A-4091-BAC6-2494ACC909FC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D7A87D-6D1B-737E-65AE-AA59C8CD5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0FB7577-5779-65F4-81C2-68C2E0C44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77220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82A1F43-CAA4-75EA-69E8-2790BB598B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259BF9A-E313-1010-DB87-1EA69420D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1A64A7A-D4C4-6EFA-B602-2050EACF4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F9B3565-1F76-420A-B78B-C2C9097FF6FB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370CB54-E71F-5AA7-CB8C-03AD193F5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1E1A13-B7BA-2C9A-47FF-FCE7720F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03629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4AB448-258A-E11F-765D-BEFE6B64B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C6916E9-4BF2-C5CD-FAD8-93250BE4B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FED46E-6B3E-27C0-5F82-0CC9BE77F2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48AAA74-EBDF-4065-BA01-EAD1E46D84DC}" type="datetime1">
              <a:rPr lang="ru-RU" noProof="1" smtClean="0"/>
              <a:t>02.03.2026</a:t>
            </a:fld>
            <a:endParaRPr lang="ru-RU" noProof="1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77D4898-198A-EDD2-75A3-D3026350F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492C82B-9AE5-F5E7-30CD-6E96CC219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9E57DC2-970A-4B3E-BB1C-7A09969E49DF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61730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очень крупный план графика">
            <a:extLst>
              <a:ext uri="{FF2B5EF4-FFF2-40B4-BE49-F238E27FC236}">
                <a16:creationId xmlns:a16="http://schemas.microsoft.com/office/drawing/2014/main" xmlns="" id="{B38A25AE-7B44-4EC1-BC0C-CF0FFF0367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347C47-EF1D-4B02-906B-219155AD8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8010" y="4333009"/>
            <a:ext cx="5268177" cy="1664649"/>
          </a:xfrm>
        </p:spPr>
        <p:txBody>
          <a:bodyPr rtlCol="0">
            <a:normAutofit/>
          </a:bodyPr>
          <a:lstStyle/>
          <a:p>
            <a:pPr algn="l"/>
            <a:endParaRPr lang="ru-RU" sz="1000" noProof="1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6A0527F-C5FD-4E9B-9F21-5D1FBA313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8010" y="4405745"/>
            <a:ext cx="5268177" cy="1545367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ru-RU" sz="1800" noProof="1">
                <a:solidFill>
                  <a:srgbClr val="FFFFFF"/>
                </a:solidFill>
                <a:latin typeface="Comic Sans MS" panose="030F0702030302020204" pitchFamily="66" charset="0"/>
              </a:rPr>
              <a:t>Дорожная карта развития </a:t>
            </a:r>
            <a:r>
              <a:rPr lang="ru-RU" sz="1800" noProof="1" smtClean="0">
                <a:solidFill>
                  <a:srgbClr val="FFFFFF"/>
                </a:solidFill>
                <a:latin typeface="Comic Sans MS" panose="030F0702030302020204" pitchFamily="66" charset="0"/>
              </a:rPr>
              <a:t>Института </a:t>
            </a:r>
            <a:r>
              <a:rPr lang="ru-RU" sz="1800" noProof="1">
                <a:solidFill>
                  <a:srgbClr val="FFFFFF"/>
                </a:solidFill>
                <a:latin typeface="Comic Sans MS" panose="030F0702030302020204" pitchFamily="66" charset="0"/>
              </a:rPr>
              <a:t>социально-философских наук и массовых коммуникаций  </a:t>
            </a:r>
            <a:r>
              <a:rPr lang="ru-RU" sz="1800" noProof="1" smtClean="0">
                <a:solidFill>
                  <a:srgbClr val="FFFFFF"/>
                </a:solidFill>
                <a:latin typeface="Comic Sans MS" panose="030F0702030302020204" pitchFamily="66" charset="0"/>
              </a:rPr>
              <a:t>Казанского </a:t>
            </a:r>
            <a:r>
              <a:rPr lang="ru-RU" sz="1800" noProof="1">
                <a:solidFill>
                  <a:srgbClr val="FFFFFF"/>
                </a:solidFill>
                <a:latin typeface="Comic Sans MS" panose="030F0702030302020204" pitchFamily="66" charset="0"/>
              </a:rPr>
              <a:t>(Приволжского) федерального университета  в 2026-2029 гг</a:t>
            </a:r>
            <a:r>
              <a:rPr lang="ru-RU" sz="1600" noProof="1">
                <a:solidFill>
                  <a:srgbClr val="FFFFFF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5576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0150A2-992F-4A92-9E95-238E48F95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A61DCC6-67D7-2D4B-2812-F475B9F39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FF0000"/>
                </a:solidFill>
                <a:latin typeface="Comic Sans MS" panose="030F0702030302020204" pitchFamily="66" charset="0"/>
              </a:rPr>
              <a:t> 1. </a:t>
            </a:r>
          </a:p>
          <a:p>
            <a:pPr marL="0" indent="0" algn="ctr">
              <a:buNone/>
            </a:pPr>
            <a:endParaRPr lang="ru-RU" sz="5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1.Междисциплинарные направления развития научной деятельности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224116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E2C06E-E35B-E1E5-AE58-FFF0FCFE5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CB3D9CE6-DF28-F4DC-653A-ABDE3847F0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341048"/>
              </p:ext>
            </p:extLst>
          </p:nvPr>
        </p:nvGraphicFramePr>
        <p:xfrm>
          <a:off x="838200" y="365125"/>
          <a:ext cx="10515597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xmlns="" val="172642203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326103343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3291827937"/>
                    </a:ext>
                  </a:extLst>
                </a:gridCol>
              </a:tblGrid>
              <a:tr h="7237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Наименование и описание мероприятия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Планируемый результат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Подразделение института, задействованное в организации работы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50699538"/>
                  </a:ext>
                </a:extLst>
              </a:tr>
              <a:tr h="726023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1.1</a:t>
                      </a:r>
                      <a:r>
                        <a:rPr lang="ru-RU" sz="1400" dirty="0">
                          <a:latin typeface="Comic Sans MS" panose="030F0702030302020204" pitchFamily="66" charset="0"/>
                        </a:rPr>
                        <a:t>.Создание плана-проекта научно-теоретических и научно-практических мероприятий института, включающих выявление актуальных для НИР научных сообществ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omic Sans MS" panose="030F0702030302020204" pitchFamily="66" charset="0"/>
                        </a:rPr>
                        <a:t>Структурирование междисциплинарной научной деятельности института в рамках  краткосрочного и среднесрочного планирования НИР 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Все подразделения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7456912"/>
                  </a:ext>
                </a:extLst>
              </a:tr>
              <a:tr h="1395623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1.2</a:t>
                      </a:r>
                      <a:r>
                        <a:rPr lang="ru-RU" sz="1400" b="0" dirty="0">
                          <a:latin typeface="Comic Sans MS" panose="030F0702030302020204" pitchFamily="66" charset="0"/>
                        </a:rPr>
                        <a:t>.Организация и проведение Международной научно-практической конференции по проблемам межкультурной коммуникации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omic Sans MS" panose="030F0702030302020204" pitchFamily="66" charset="0"/>
                        </a:rPr>
                        <a:t>Постановка проблемы и разработка теоретической базы по созданию и реализации стратегий межкультурной коммуникации в различных профессиональных и религиозных группах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социальной философии, кафедра религиоведения, кафедра политологии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03528866"/>
                  </a:ext>
                </a:extLst>
              </a:tr>
              <a:tr h="135809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1.3. </a:t>
                      </a:r>
                      <a:r>
                        <a:rPr lang="ru-RU" sz="1400" dirty="0">
                          <a:latin typeface="Comic Sans MS" panose="030F0702030302020204" pitchFamily="66" charset="0"/>
                        </a:rPr>
                        <a:t>Организация и проведение Межрегиональной научно-практической конференции «Власть и СМИ: этический и политический аспекты»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Рассмотрение особенностей использования информационно-коммуникативных технологий в политических практиках; анализ этических аспектов работы и вовлеченности СМИ в политику государства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национальных и глобальных медиа, кафедра связей с общественностью и прикладной политологии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39655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8679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2E88B7-700E-EEBD-86ED-0708F825D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72C05687-7B2A-0E18-658E-36540C755C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3980256"/>
              </p:ext>
            </p:extLst>
          </p:nvPr>
        </p:nvGraphicFramePr>
        <p:xfrm>
          <a:off x="838203" y="365125"/>
          <a:ext cx="10515597" cy="5791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xmlns="" val="334984790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295703838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3953881728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Наименование и описание мероприятий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Планируемый результат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Подразделение института, задействованное в организации работы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696888"/>
                  </a:ext>
                </a:extLst>
              </a:tr>
              <a:tr h="854075">
                <a:tc>
                  <a:txBody>
                    <a:bodyPr/>
                    <a:lstStyle/>
                    <a:p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1.4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.Проведение совместных НИР по направлению «Социальная и политическая практики профилактики экстремизма в современном государстве»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Концептуализация профилактики проблемы экстремизма в современном обществе;  выработка теоретических подходов к осмыслению проблемы и путей её решения; создание методических рекомендаций по возможным практикам выявления и предотвращения экстремизма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Кафедра политологии, кафедра религиоведения, кафедра общей и этнической социологии, кафедра социальной философии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4550517"/>
                  </a:ext>
                </a:extLst>
              </a:tr>
              <a:tr h="854075">
                <a:tc>
                  <a:txBody>
                    <a:bodyPr/>
                    <a:lstStyle/>
                    <a:p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1.5.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Проведение публичных лекций ведущих ученых по актуальным вопросам роли массовых коммуникаций в обеспечении нормального межкультурного взаимодействия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Популяризация научных дисциплин института, связанных с изучением массовых коммуникаций и их роли в политике проведения толерантности в российском обществе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Кафедра связей с общественностью и прикладной политологии, кафедра телепроизводства и цифровой коммуникации, кафедра национальных и глобальных медиа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44208800"/>
                  </a:ext>
                </a:extLst>
              </a:tr>
              <a:tr h="854075">
                <a:tc>
                  <a:txBody>
                    <a:bodyPr/>
                    <a:lstStyle/>
                    <a:p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1.6.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Круглый стол в он-лайн режиме «Основы коммуникативной толерантности в многонациональной и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мультиконфессиональной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среде современного общества»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Актуализация проблемы коммуникативной толерантности как практики превентивного реагирования на угрозы национализма и экстремизма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Кафедра социальной философии, кафедра общей философии, кафедра религиоведения, кафедра политологии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8799853"/>
                  </a:ext>
                </a:extLst>
              </a:tr>
              <a:tr h="8540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1.7</a:t>
                      </a:r>
                      <a:r>
                        <a:rPr lang="ru-RU" sz="1200" dirty="0">
                          <a:latin typeface="Comic Sans MS" panose="030F0702030302020204" pitchFamily="66" charset="0"/>
                        </a:rPr>
                        <a:t>.Международная научно-практическая конференция «Социальные и политические риски: опыт анализа и профилактики»</a:t>
                      </a:r>
                    </a:p>
                    <a:p>
                      <a:endParaRPr lang="ru-RU" sz="12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Comic Sans MS" panose="030F0702030302020204" pitchFamily="66" charset="0"/>
                        </a:rPr>
                        <a:t>Актуализация проблемы коммуникативной толерантности как практики превентивного реагирования на угрозы национализма и экстремизма</a:t>
                      </a:r>
                    </a:p>
                    <a:p>
                      <a:endParaRPr lang="ru-RU" sz="12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Comic Sans MS" panose="030F0702030302020204" pitchFamily="66" charset="0"/>
                        </a:rPr>
                        <a:t>Кафедра социальной философии, кафедра общей философии, кафедра религиоведения, кафедра политологии</a:t>
                      </a:r>
                    </a:p>
                    <a:p>
                      <a:endParaRPr lang="ru-RU" sz="12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3640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572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D7EBE6-794F-0DB1-E4A2-B42594296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254970-EC85-766A-C942-43ED99DE4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40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440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ru-RU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. Увеличение количества статей в научной периодике, индексируемых в </a:t>
            </a:r>
            <a:r>
              <a:rPr 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Web of science, </a:t>
            </a:r>
            <a:r>
              <a:rPr lang="ru-RU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РИНЦ, ВАК</a:t>
            </a:r>
          </a:p>
        </p:txBody>
      </p:sp>
    </p:spTree>
    <p:extLst>
      <p:ext uri="{BB962C8B-B14F-4D97-AF65-F5344CB8AC3E}">
        <p14:creationId xmlns:p14="http://schemas.microsoft.com/office/powerpoint/2010/main" val="393785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377B5B-E459-7983-2015-9680FE29A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29BBDCB0-4BD9-5453-0739-D0167FEAEA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6398480"/>
              </p:ext>
            </p:extLst>
          </p:nvPr>
        </p:nvGraphicFramePr>
        <p:xfrm>
          <a:off x="819728" y="365125"/>
          <a:ext cx="10515597" cy="6423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xmlns="" val="114745865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177340390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1943265985"/>
                    </a:ext>
                  </a:extLst>
                </a:gridCol>
              </a:tblGrid>
              <a:tr h="7486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Наименование и описание мероприятий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Планируемый результат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Подразделение института, задействованное в организации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12121982"/>
                  </a:ext>
                </a:extLst>
              </a:tr>
              <a:tr h="7486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2.1. </a:t>
                      </a:r>
                      <a:r>
                        <a:rPr lang="ru-RU" sz="1400" kern="1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и выявление актуальных для НИР института научных сообществ из России и стран СНГ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Усиление межвузовского научного сотрудничества, позиционирование института в рамках ключевых направлений НИР института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Все кафедры института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31091950"/>
                  </a:ext>
                </a:extLst>
              </a:tr>
              <a:tr h="748675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2.2.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Проектирование публикационного ландшафта для НИР института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Создание базы </a:t>
                      </a:r>
                      <a:r>
                        <a:rPr lang="ru-RU" sz="1400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наукометрических</a:t>
                      </a:r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 данных, на основе которой будет формироваться стратегия научных публикаций сотрудников НИР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Все кафедры института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9318061"/>
                  </a:ext>
                </a:extLst>
              </a:tr>
              <a:tr h="748675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2.3</a:t>
                      </a:r>
                      <a:r>
                        <a:rPr lang="ru-RU" sz="1400" dirty="0">
                          <a:latin typeface="Comic Sans MS" panose="030F0702030302020204" pitchFamily="66" charset="0"/>
                        </a:rPr>
                        <a:t>. Увеличение числа публикаций в ВАК-журналах первого – второго квартилей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Повышение позиции института в рейтингах научной продуктивности (концентрация статей в журналах, цитируемость, количество публикаций)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Все кафедры института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85833436"/>
                  </a:ext>
                </a:extLst>
              </a:tr>
              <a:tr h="748675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2.4.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Увеличение числа публикаций в журналах,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индексируемых в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Scopus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первого – второго квартилей, шт.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Повышение позиции института в рейтингах научной продуктивности (концентрация статей в журналах, цитируемость, количество публикаций)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Все кафедры института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29411011"/>
                  </a:ext>
                </a:extLst>
              </a:tr>
              <a:tr h="748675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2.5.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Рост числа цитирований ВАК и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Scopus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сотрудников института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позиции института в рейтингах научной продуктивности (концентрация статей в журналах, цитируемость, количество публикаций)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Все кафедры института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4770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138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0AC83F-0CE0-984D-E787-B20E47E2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E844D2B-EBA6-BCCF-5862-CDFD69B17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ru-RU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		3. Методическая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416052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8D887B-9F4E-97AD-D94B-0E374000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DCFD3061-BF92-D394-0B31-C04FE886C2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1038731"/>
              </p:ext>
            </p:extLst>
          </p:nvPr>
        </p:nvGraphicFramePr>
        <p:xfrm>
          <a:off x="838200" y="1825624"/>
          <a:ext cx="10515597" cy="40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xmlns="" val="24134529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328318235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2032775485"/>
                    </a:ext>
                  </a:extLst>
                </a:gridCol>
              </a:tblGrid>
              <a:tr h="8620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Наименование и описание мероприятий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Планируемый результат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Подразделение института, задействованное в организации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78310480"/>
                  </a:ext>
                </a:extLst>
              </a:tr>
              <a:tr h="862085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3.1</a:t>
                      </a:r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 Создание учебных/учебно-методических, научно-методических и организационных пособий (методических рекомендаций); проведение научно-методических семинаров для интенсификации, планирования и координации методической работы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Планирование и координация методической работы в соответствии со сферами НИР института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Все кафедры института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4966177"/>
                  </a:ext>
                </a:extLst>
              </a:tr>
              <a:tr h="862085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3.2. </a:t>
                      </a:r>
                      <a:r>
                        <a:rPr lang="ru-RU" sz="1400" kern="1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Практическое внедрение методических разработок института в различных научных сферах и политических практиках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Повышение показателей внедрения научных разработок университета в прикладные социологию, конфликтологию и др. 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Все кафедры института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7244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066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3C47F5-C157-C3BB-E7A3-318F05B7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479F5D-C44B-958F-5F26-57D2AF5E6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4. Мероприятия, направленные на популяризацию научной деятельности среди талантливой молодежи из числа ППС и студентов</a:t>
            </a:r>
          </a:p>
        </p:txBody>
      </p:sp>
    </p:spTree>
    <p:extLst>
      <p:ext uri="{BB962C8B-B14F-4D97-AF65-F5344CB8AC3E}">
        <p14:creationId xmlns:p14="http://schemas.microsoft.com/office/powerpoint/2010/main" val="1200139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8B815B-86DC-EB9A-ACD9-87091120B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342770D5-B4BE-0B43-11AF-EDF993FC11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1345372"/>
              </p:ext>
            </p:extLst>
          </p:nvPr>
        </p:nvGraphicFramePr>
        <p:xfrm>
          <a:off x="886691" y="365124"/>
          <a:ext cx="10467106" cy="6144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708">
                  <a:extLst>
                    <a:ext uri="{9D8B030D-6E8A-4147-A177-3AD203B41FA5}">
                      <a16:colId xmlns:a16="http://schemas.microsoft.com/office/drawing/2014/main" xmlns="" val="1692064341"/>
                    </a:ext>
                  </a:extLst>
                </a:gridCol>
                <a:gridCol w="4065815">
                  <a:extLst>
                    <a:ext uri="{9D8B030D-6E8A-4147-A177-3AD203B41FA5}">
                      <a16:colId xmlns:a16="http://schemas.microsoft.com/office/drawing/2014/main" xmlns="" val="282292263"/>
                    </a:ext>
                  </a:extLst>
                </a:gridCol>
                <a:gridCol w="2944583">
                  <a:extLst>
                    <a:ext uri="{9D8B030D-6E8A-4147-A177-3AD203B41FA5}">
                      <a16:colId xmlns:a16="http://schemas.microsoft.com/office/drawing/2014/main" xmlns="" val="715669441"/>
                    </a:ext>
                  </a:extLst>
                </a:gridCol>
              </a:tblGrid>
              <a:tr h="853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Наименование и описание мероприятий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Планируемый результат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Подразделение института, задействованное в организации работы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17591377"/>
                  </a:ext>
                </a:extLst>
              </a:tr>
              <a:tr h="1084128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Создание инновационного пространства для генерации и повышения продуктивности результатов НИР института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Интенсификация научной деятельности, синергия образовательного и научно-исследовательского процессов, стимулирование генерации новых результатов НИР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Все кафедры института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9788636"/>
                  </a:ext>
                </a:extLst>
              </a:tr>
              <a:tr h="85370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Мастер-класс на тему «Коммуникативная толерантность и логика коммуникации»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Развитие навыков логики коммуникации у студенческой аудитории, формирование основ коммуникативной толерантности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общей философии, кафедра религиоведения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1891731"/>
                  </a:ext>
                </a:extLst>
              </a:tr>
              <a:tr h="1084128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Проект «Экклесия» - дискуссионная площадка по наиболее значимым вопросам актуальной социально-политической повестки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Отработка навыков участия и ведения публичных дискуссий; формирование исследовательской повестки современных общественных наук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социальной философии, кафедра общей философии, кафедра политологии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040408"/>
                  </a:ext>
                </a:extLst>
              </a:tr>
              <a:tr h="853709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Конфликт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Off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» - открытый конкурс проектов в сфере политической конфликтологии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Продвижение конфликтологии как междисциплинарной сферы, способной формировать навыки предотвращения и разрешения конфликтов в социальной и политической сферах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конфликтологии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74722240"/>
                  </a:ext>
                </a:extLst>
              </a:tr>
              <a:tr h="853709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Студенческая межвузовская олимпиада по социологии «Социо-праксис» 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Позиционирование социологии не только как области исследований, но и компонента социальных и политических практик государства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общей и этнической социологии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252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0116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25ADDB-8C11-0814-5CCF-49015CA98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524B50-0D16-8A06-C8AB-AE159B55A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48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ru-RU" sz="48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5. Грантовая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1435009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220D70-BBD2-8D1C-0488-4685EB3CC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C96CCA23-8283-6DEF-ECAC-F67316A13B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0211962"/>
              </p:ext>
            </p:extLst>
          </p:nvPr>
        </p:nvGraphicFramePr>
        <p:xfrm>
          <a:off x="773545" y="365125"/>
          <a:ext cx="10515597" cy="4440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xmlns="" val="71673929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377640775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3315552672"/>
                    </a:ext>
                  </a:extLst>
                </a:gridCol>
              </a:tblGrid>
              <a:tr h="105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Наименование и описание мероприятий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Планируемый результат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Подразделение института, задействованное в организации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36683149"/>
                  </a:ext>
                </a:extLst>
              </a:tr>
              <a:tr h="1057083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5.1.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Получение гранта на создание социально-психологической лаборатории, исследующей политическое поведение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Проведение исследований, посвященных социально-психологическим факторам политического поведения, культурно обусловленных социально-психологических особенностей восприятия власти обществом и его взаимодействия с ней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политологии, кафедра социальной философии, кафедра общей философии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9199837"/>
                  </a:ext>
                </a:extLst>
              </a:tr>
              <a:tr h="1057083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5.2.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Получение гранта на создание центра конфессионально-этнической медиации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Исследование факторов возникновения межконфессиональных конфликтов, формирование стратегий и практик их разрешения, создание медиативных технологий их предотвращения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религиоведения, кафедра общей и этнической социологии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909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3669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E20BCA-5EA9-E014-1561-2239936A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161702D-8EC6-AC10-9C0F-29D73E140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5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6. Воспитательная и социальная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1637049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5AF57F-3FA6-61B3-677D-A00C83E0F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F15608CC-45C8-4867-E45B-6074B8B201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5444728"/>
              </p:ext>
            </p:extLst>
          </p:nvPr>
        </p:nvGraphicFramePr>
        <p:xfrm>
          <a:off x="838200" y="365124"/>
          <a:ext cx="10515597" cy="6378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xmlns="" val="273773093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15731460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2467252338"/>
                    </a:ext>
                  </a:extLst>
                </a:gridCol>
              </a:tblGrid>
              <a:tr h="15968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Наименование и описание мероприятий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Планируемый результат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Подразделение института, задействованное в организации работы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60833670"/>
                  </a:ext>
                </a:extLst>
              </a:tr>
              <a:tr h="696078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6.1</a:t>
                      </a:r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. Создание инновационного пространства института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Создание инфраструктуры, способствующей научной и инновационной активности студентов, а также последующей реализации ее результатов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Все кафедры института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143801"/>
                  </a:ext>
                </a:extLst>
              </a:tr>
              <a:tr h="1269318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6.2.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Программа формирования социального и межконфессионального согласия «Палитра конфессий»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Развитие и закрепление культуры межконфессионального взаимодействия в студенческой среде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религиоведения, кафедра общей и этнической социологии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9613131"/>
                  </a:ext>
                </a:extLst>
              </a:tr>
              <a:tr h="982698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6.3.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Мероприятия, содействующие формированию гражданской культуры «Я-гражданин»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Укоренение мировоззренческих и ценностных ориентации, способствующих формированию патриотизма и гражданственности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политологии, кафедра связей с общественностью и прикладной политологии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96782857"/>
                  </a:ext>
                </a:extLst>
              </a:tr>
              <a:tr h="9826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6.4.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Социальный проект «Политический волонтер»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Политическая социализация, продвижение общественно-политических инициатив, повышение политической активности, профилактика абсентеизма в студенческой среде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политологии, кафедра связей с общественностью и прикладной политологии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33516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6699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4E51C7-207A-C4F7-D24B-2ABC2A7D0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C0E5F5-B830-E22C-1B89-E8D2EBC38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ru-RU" sz="48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7. 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PR-</a:t>
            </a:r>
            <a:r>
              <a:rPr lang="ru-RU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сопровождение деятельности института</a:t>
            </a:r>
          </a:p>
        </p:txBody>
      </p:sp>
    </p:spTree>
    <p:extLst>
      <p:ext uri="{BB962C8B-B14F-4D97-AF65-F5344CB8AC3E}">
        <p14:creationId xmlns:p14="http://schemas.microsoft.com/office/powerpoint/2010/main" val="3334369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479CEE-33A0-BF01-55CA-A774E4E08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EF1C71D4-016D-13BF-DFD0-80E7822832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352972"/>
              </p:ext>
            </p:extLst>
          </p:nvPr>
        </p:nvGraphicFramePr>
        <p:xfrm>
          <a:off x="838200" y="365125"/>
          <a:ext cx="10515597" cy="567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xmlns="" val="313104449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386161472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1101719037"/>
                    </a:ext>
                  </a:extLst>
                </a:gridCol>
              </a:tblGrid>
              <a:tr h="9002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Наименование и описание мероприятий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Планируемый результат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Подразделение института, задействованное в организации работы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54097537"/>
                  </a:ext>
                </a:extLst>
              </a:tr>
              <a:tr h="90025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7.1. </a:t>
                      </a:r>
                      <a:r>
                        <a:rPr lang="ru-RU" sz="1400" kern="1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Создание и освещение информационных поводов, связанных с деятельностью института, демонстрация достижений в научной и других сферах</a:t>
                      </a:r>
                    </a:p>
                    <a:p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Интенсификация присутствия института в медийном пространстве, формирование позитивного имиджа подразделения в научном сообществе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связей с общественностью и прикладной политологии, кафедра телепроизводства и цифровой коммуникации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6549631"/>
                  </a:ext>
                </a:extLst>
              </a:tr>
              <a:tr h="900257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7.2. </a:t>
                      </a:r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Развитие и совершенствование корпоративной культуры института; создание и продвижение медийного символа, ассоциируемого с институтом и университетом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Продвижение ценностей и традиций, заложенных в корпоративной культуре института с целью укрепления взаимодействия с другими вузами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социальной философии, кафедра общей философии, кафедра национальных и глобальных медиа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05841303"/>
                  </a:ext>
                </a:extLst>
              </a:tr>
              <a:tr h="900257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7.3. </a:t>
                      </a:r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Формат регулярных тематических встреч представителей НИР «Прямая речь»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</a:rPr>
                        <a:t>Содействие популяризации науки, продвижение ее практической направленности в ключевых сферах НИР института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Кафедра общей философии, кафедра социальной философии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2855944"/>
                  </a:ext>
                </a:extLst>
              </a:tr>
              <a:tr h="900257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7.4.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Создание бренд-бука института, содержащего информацию о его ключевых достижениях 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Систематизация и обобщение данных о ключевых сферах активности института; может быть использован в качестве отчетного документа и для продвижения бренда института</a:t>
                      </a:r>
                      <a:endParaRPr lang="ru-RU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omic Sans MS" panose="030F0702030302020204" pitchFamily="66" charset="0"/>
                        </a:rPr>
                        <a:t>Все кафедры института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7669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5363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D9A38F-9A2C-42E5-9013-4C4B1FFCB4F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8C45FB24-BEC6-4D44-888B-84AEBBA2DC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ECF6D8-9EA4-45A1-AFEB-B7C326AF08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1248</Words>
  <Application>Microsoft Office PowerPoint</Application>
  <PresentationFormat>Произвольный</PresentationFormat>
  <Paragraphs>134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Хаерова Юлия Геннадьевна</cp:lastModifiedBy>
  <cp:revision>4</cp:revision>
  <dcterms:created xsi:type="dcterms:W3CDTF">2026-03-01T08:45:44Z</dcterms:created>
  <dcterms:modified xsi:type="dcterms:W3CDTF">2026-03-02T06:25:36Z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