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0" r:id="rId2"/>
    <p:sldId id="288" r:id="rId3"/>
    <p:sldId id="279" r:id="rId4"/>
    <p:sldId id="282" r:id="rId5"/>
    <p:sldId id="293" r:id="rId6"/>
    <p:sldId id="292" r:id="rId7"/>
    <p:sldId id="291" r:id="rId8"/>
    <p:sldId id="294" r:id="rId9"/>
    <p:sldId id="281" r:id="rId10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4F8A"/>
    <a:srgbClr val="FFFFFF"/>
    <a:srgbClr val="0033CC"/>
    <a:srgbClr val="F5F3F7"/>
    <a:srgbClr val="FEF4EC"/>
    <a:srgbClr val="FFFB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755" autoAdjust="0"/>
    <p:restoredTop sz="94234" autoAdjust="0"/>
  </p:normalViewPr>
  <p:slideViewPr>
    <p:cSldViewPr>
      <p:cViewPr varScale="1">
        <p:scale>
          <a:sx n="96" d="100"/>
          <a:sy n="96" d="100"/>
        </p:scale>
        <p:origin x="-150" y="-9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B2923-261F-46B6-A232-C9424B7655EE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705F6-7838-45D1-BC7D-18E1F1EB7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583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705F6-7838-45D1-BC7D-18E1F1EB7AE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6308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Обращаю ваше внимание, что версию в сером цвете также предусмотрели.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След. Слайд.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3933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Обращаю ваше внимание, что версию в сером цвете также предусмотрели.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След. Слайд.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3933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746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3927-8811-463A-8BAA-031BB384AE02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CC510-44FD-4170-ACAA-D71C4FB8E5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6810E-DDD6-4A25-9F6C-1AC9EF715CC1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4AF9B-8C3D-4F98-9E5F-4848D5D0B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739DC-608A-4CE3-ADE4-5C6E8C022B62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F65A8-B691-47FE-B8F8-AAAEC13ED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8570C-0841-4C79-B4A0-674B7E1814C9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5FF8F-287E-4D82-9C52-2D38C9490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FC652-4203-40B0-94EC-AA34538FEAD0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AD6B7-E0E7-4A0F-8D1B-213DFF032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F3C12-047B-4FE3-AE75-12DFE090019B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852F2-E4C1-4952-AAC2-44F226243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40D2A-9983-448D-B4B3-279CF5D74D79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5BFDA-9C9A-4D2A-A933-4E69216B2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CB567-0C17-4B70-A26F-DA625D7377F8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3BC41-4701-499E-837E-C77F2F854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13970-919E-4256-B3DD-FE9A6D18E7B6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B547C-AA22-4638-AB5B-E40791E63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CFEB4-F22C-491C-9539-07D3B7C626F2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C7102-0343-48E6-8586-DA8FA3CF3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D3FD5-779F-42D2-870D-ECD385D867AD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D1014-3A15-47CF-887D-AF85C1E4B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7DE687-5ABA-48E3-B330-4B819651369C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D98E1D-6FCB-4C06-B594-C02441488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hyperlink" Target="mailto:dkme@mail.ru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1946" y="646638"/>
            <a:ext cx="960107" cy="93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58" y="2065412"/>
            <a:ext cx="79208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КАЗАНСКИЙ ФЕДЕРАЛЬНЫЙ УНИВЕРСИТЕТ</a:t>
            </a:r>
            <a:endParaRPr lang="en-US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ЮРИДИЧЕСКИЙ </a:t>
            </a: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ФАКУЛЬТЕТ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МАГИСТЕРСКАЯ ПРОГРАММА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3200" b="1" dirty="0">
                <a:solidFill>
                  <a:schemeClr val="lt1"/>
                </a:solidFill>
                <a:latin typeface="PT Sans" panose="020B0503020203020204" pitchFamily="34" charset="-52"/>
              </a:rPr>
              <a:t>СЛЕДСТВЕННАЯ, ПРОКУРОРСКАЯ И ПРАВОЗАЩИТНАЯ ДЕЯТЕЛЬНОСТЬ ПО УГОЛОВНЫМ ДЕЛАМ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711792" y="1921396"/>
            <a:ext cx="372041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5257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осслужба: особенности работы, плюсы и минусы | Бюллетень Вакансий в Самаре  - свежие вакансии напрямую от работодателей, работа для Ва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831641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642910" y="-311185"/>
            <a:ext cx="9708458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</a:t>
            </a:r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</a:t>
            </a:r>
            <a:r>
              <a:rPr lang="ru-RU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                               </a:t>
            </a:r>
            <a:r>
              <a:rPr lang="ru-RU" sz="7200" b="1" u="sng" dirty="0" smtClean="0">
                <a:solidFill>
                  <a:schemeClr val="bg1"/>
                </a:solidFill>
                <a:latin typeface="Calibri" pitchFamily="34" charset="0"/>
              </a:rPr>
              <a:t>НАША МИССИЯ   </a:t>
            </a:r>
            <a:endParaRPr lang="ru-RU" sz="7200" b="1" u="sng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86182" y="3500442"/>
            <a:ext cx="5143536" cy="2000264"/>
          </a:xfrm>
          <a:prstGeom prst="rect">
            <a:avLst/>
          </a:prstGeom>
          <a:solidFill>
            <a:srgbClr val="004F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/>
              <a:t>Подготовить </a:t>
            </a:r>
            <a:r>
              <a:rPr lang="ru-RU" sz="2000" dirty="0" err="1"/>
              <a:t>практикоориентированных</a:t>
            </a:r>
            <a:r>
              <a:rPr lang="ru-RU" sz="2000" dirty="0"/>
              <a:t> специалистов для различных правоохранительных и правозащитных структур, способных квалифицированно выполнять возлагаемые на них функции при производстве по уголовным </a:t>
            </a:r>
            <a:r>
              <a:rPr lang="ru-RU" sz="2000" dirty="0" smtClean="0"/>
              <a:t>делам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8135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304800" y="1482725"/>
            <a:ext cx="2001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ФОТО КАФЕДРЫ</a:t>
            </a:r>
          </a:p>
        </p:txBody>
      </p:sp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975311" y="773269"/>
            <a:ext cx="23045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Форма </a:t>
            </a:r>
            <a:r>
              <a:rPr lang="ru-RU" sz="1400" b="1" dirty="0">
                <a:latin typeface="Calibri" pitchFamily="34" charset="0"/>
              </a:rPr>
              <a:t>и срок обучения</a:t>
            </a:r>
          </a:p>
          <a:p>
            <a:r>
              <a:rPr lang="ru-RU" sz="1400" dirty="0">
                <a:latin typeface="Calibri" pitchFamily="34" charset="0"/>
              </a:rPr>
              <a:t>Очная – 2 г.</a:t>
            </a:r>
          </a:p>
          <a:p>
            <a:r>
              <a:rPr lang="ru-RU" sz="1400" dirty="0">
                <a:latin typeface="Calibri" pitchFamily="34" charset="0"/>
              </a:rPr>
              <a:t>Заочная – 2 г. 5 мес.</a:t>
            </a:r>
          </a:p>
        </p:txBody>
      </p:sp>
      <p:sp>
        <p:nvSpPr>
          <p:cNvPr id="14343" name="TextBox 16"/>
          <p:cNvSpPr txBox="1">
            <a:spLocks noChangeArrowheads="1"/>
          </p:cNvSpPr>
          <p:nvPr/>
        </p:nvSpPr>
        <p:spPr bwMode="auto">
          <a:xfrm>
            <a:off x="984882" y="1480163"/>
            <a:ext cx="178691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Вид </a:t>
            </a:r>
            <a:r>
              <a:rPr lang="ru-RU" sz="1400" b="1" dirty="0">
                <a:latin typeface="Calibri" pitchFamily="34" charset="0"/>
              </a:rPr>
              <a:t>конкурса</a:t>
            </a:r>
          </a:p>
          <a:p>
            <a:r>
              <a:rPr lang="ru-RU" sz="1400" dirty="0">
                <a:latin typeface="Calibri" pitchFamily="34" charset="0"/>
              </a:rPr>
              <a:t>Бюджет/договор</a:t>
            </a:r>
          </a:p>
        </p:txBody>
      </p:sp>
      <p:pic>
        <p:nvPicPr>
          <p:cNvPr id="18" name="Рисунок 17" descr="силуэт студент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6700" y="2994660"/>
            <a:ext cx="533400" cy="640080"/>
          </a:xfrm>
          <a:prstGeom prst="rect">
            <a:avLst/>
          </a:prstGeom>
        </p:spPr>
      </p:pic>
      <p:pic>
        <p:nvPicPr>
          <p:cNvPr id="20" name="Рисунок 19" descr="учитель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2118" y="3812247"/>
            <a:ext cx="762000" cy="7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4347" name="Прямоугольник 20"/>
          <p:cNvSpPr>
            <a:spLocks noChangeArrowheads="1"/>
          </p:cNvSpPr>
          <p:nvPr/>
        </p:nvSpPr>
        <p:spPr bwMode="auto">
          <a:xfrm>
            <a:off x="973756" y="2143452"/>
            <a:ext cx="23045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dirty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Язык: </a:t>
            </a:r>
            <a:r>
              <a:rPr lang="ru-RU" sz="1400" dirty="0" smtClean="0">
                <a:latin typeface="Calibri" pitchFamily="34" charset="0"/>
              </a:rPr>
              <a:t>русский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470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1. ДИСЦИПЛИНЫ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Обязательная часть 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(Актуальные проблемы права, Философия права, Академическая коммуникация)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Часть, формируемая участниками образовательных отношений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Дисциплины по выбору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2. ПРАКТИКА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работа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Ознакомительная практика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Педагогическая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Преддипломная практик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3 ГОСУДАРСТВЕННАЯ ИТОГОВАЯ </a:t>
            </a:r>
            <a:r>
              <a:rPr lang="ru-RU" sz="160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АТТЕСТАЦИЯ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сдаче и сдача государственного экзамена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процедуре защиты и защита ВКР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310579"/>
            <a:ext cx="2620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Программа обучения</a:t>
            </a:r>
          </a:p>
        </p:txBody>
      </p:sp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023" y="116712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401" y="0"/>
            <a:ext cx="829128" cy="5718544"/>
          </a:xfrm>
          <a:prstGeom prst="rect">
            <a:avLst/>
          </a:prstGeom>
        </p:spPr>
      </p:pic>
      <p:pic>
        <p:nvPicPr>
          <p:cNvPr id="1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 descr="Юриспруденция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851" y="2819940"/>
            <a:ext cx="4103370" cy="2575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7044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975311" y="773269"/>
            <a:ext cx="23045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endParaRPr lang="ru-RU" sz="1400" b="1" dirty="0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5" y="851972"/>
            <a:ext cx="3603154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023" y="116712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0" y="803301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00496" y="3071814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400" b="1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Клюкова</a:t>
            </a:r>
            <a:r>
              <a:rPr lang="ru-RU" sz="14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Марина Евгеньевна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lvl="0"/>
            <a:r>
              <a:rPr lang="ru-RU" sz="1200" dirty="0" smtClean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Руководитель магистерской программы</a:t>
            </a:r>
          </a:p>
          <a:p>
            <a:pPr lvl="0"/>
            <a:r>
              <a:rPr lang="ru-RU" sz="1200" dirty="0" err="1" smtClean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К.ю.н</a:t>
            </a:r>
            <a:r>
              <a:rPr lang="ru-RU" sz="1200" dirty="0" smtClean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., и.о.заведующего кафедрой уголовного процесса и криминалистики</a:t>
            </a:r>
          </a:p>
          <a:p>
            <a:pPr lvl="0"/>
            <a:endParaRPr lang="ru-RU" sz="1200" b="1" dirty="0">
              <a:solidFill>
                <a:prstClr val="white">
                  <a:lumMod val="50000"/>
                </a:prstClr>
              </a:solidFill>
              <a:latin typeface="PT Sans" panose="020B0503020203020204" pitchFamily="34" charset="-52"/>
            </a:endParaRPr>
          </a:p>
          <a:p>
            <a:pPr lvl="0"/>
            <a:endParaRPr lang="ru-RU" sz="1200" dirty="0">
              <a:solidFill>
                <a:prstClr val="white">
                  <a:lumMod val="50000"/>
                </a:prstClr>
              </a:solidFill>
              <a:latin typeface="PT Sans" panose="020B0503020203020204" pitchFamily="34" charset="-52"/>
            </a:endParaRPr>
          </a:p>
          <a:p>
            <a:r>
              <a:rPr lang="en-US" sz="1200" dirty="0" err="1" smtClean="0">
                <a:solidFill>
                  <a:srgbClr val="00549F"/>
                </a:solidFill>
                <a:latin typeface="PT Sans" panose="020B0503020203020204" pitchFamily="34" charset="-52"/>
                <a:hlinkClick r:id="rId5"/>
              </a:rPr>
              <a:t>dkme@mail.ru</a:t>
            </a:r>
            <a:endParaRPr lang="ru-RU" sz="1200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dirty="0" smtClean="0">
                <a:latin typeface="PT Sans"/>
              </a:rPr>
              <a:t>+7 (843) 233 71 87</a:t>
            </a:r>
            <a:endParaRPr lang="ru-RU" sz="1200" dirty="0">
              <a:latin typeface="PT San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00" y="1857368"/>
            <a:ext cx="2214578" cy="28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788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939042" y="1421697"/>
          <a:ext cx="8204958" cy="4017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49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017215">
                <a:tc>
                  <a:txBody>
                    <a:bodyPr/>
                    <a:lstStyle/>
                    <a:p>
                      <a:pPr marL="1080000" algn="l"/>
                      <a:endParaRPr lang="ru-RU" sz="1200" kern="1200" dirty="0" smtClean="0">
                        <a:solidFill>
                          <a:schemeClr val="dk1"/>
                        </a:solidFill>
                        <a:latin typeface="PT Sans" panose="020B0503020203020204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12" y="560186"/>
            <a:ext cx="9144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PT Sans" panose="020B0503020203020204"/>
              </a:rPr>
              <a:t>                          НАШИ </a:t>
            </a:r>
            <a:r>
              <a:rPr lang="ru-RU" sz="3200" dirty="0">
                <a:latin typeface="PT Sans" panose="020B0503020203020204"/>
              </a:rPr>
              <a:t>ПРЕПОДАВАТЕЛИ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57224" y="3786194"/>
            <a:ext cx="1205248" cy="37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Д.ю.н</a:t>
            </a:r>
            <a:r>
              <a:rPr lang="ru-RU" sz="1000" b="1" i="1" dirty="0">
                <a:solidFill>
                  <a:schemeClr val="tx1"/>
                </a:solidFill>
              </a:rPr>
              <a:t>, профессор </a:t>
            </a:r>
            <a:r>
              <a:rPr lang="ru-RU" sz="1000" b="1" i="1" dirty="0" smtClean="0">
                <a:solidFill>
                  <a:schemeClr val="tx1"/>
                </a:solidFill>
              </a:rPr>
              <a:t>ТАЛАН </a:t>
            </a:r>
            <a:r>
              <a:rPr lang="ru-RU" sz="1000" b="1" i="1" dirty="0">
                <a:solidFill>
                  <a:schemeClr val="tx1"/>
                </a:solidFill>
              </a:rPr>
              <a:t>М.В.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286644" y="3500442"/>
            <a:ext cx="1458628" cy="825316"/>
          </a:xfrm>
          <a:prstGeom prst="rect">
            <a:avLst/>
          </a:prstGeom>
          <a:solidFill>
            <a:schemeClr val="bg1"/>
          </a:solidFill>
          <a:ln w="25400" cap="rnd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ru-RU" sz="900" b="1" i="1" kern="0" dirty="0" err="1">
                <a:solidFill>
                  <a:prstClr val="black"/>
                </a:solidFill>
                <a:latin typeface="Calibri"/>
                <a:cs typeface="+mn-cs"/>
              </a:rPr>
              <a:t>К.ю.н</a:t>
            </a:r>
            <a:r>
              <a:rPr lang="ru-RU" sz="900" b="1" i="1" kern="0" dirty="0">
                <a:solidFill>
                  <a:prstClr val="black"/>
                </a:solidFill>
                <a:latin typeface="Calibri"/>
                <a:cs typeface="+mn-cs"/>
              </a:rPr>
              <a:t>, </a:t>
            </a:r>
            <a:r>
              <a:rPr lang="ru-RU" sz="900" b="1" i="1" kern="0" dirty="0" err="1">
                <a:solidFill>
                  <a:prstClr val="black"/>
                </a:solidFill>
                <a:latin typeface="Calibri"/>
                <a:cs typeface="+mn-cs"/>
              </a:rPr>
              <a:t>врио</a:t>
            </a:r>
            <a:r>
              <a:rPr lang="ru-RU" sz="900" b="1" i="1" kern="0" dirty="0">
                <a:solidFill>
                  <a:prstClr val="black"/>
                </a:solidFill>
                <a:latin typeface="Calibri"/>
                <a:cs typeface="+mn-cs"/>
              </a:rPr>
              <a:t> председателя Казанского гарнизонного </a:t>
            </a:r>
            <a:endParaRPr lang="ru-RU" sz="900" b="1" i="1" kern="0" dirty="0" smtClean="0">
              <a:solidFill>
                <a:prstClr val="black"/>
              </a:solidFill>
              <a:latin typeface="Calibri"/>
              <a:cs typeface="+mn-cs"/>
            </a:endParaRPr>
          </a:p>
          <a:p>
            <a:pPr algn="ctr">
              <a:defRPr/>
            </a:pPr>
            <a:r>
              <a:rPr lang="ru-RU" sz="900" b="1" i="1" kern="0" dirty="0" smtClean="0">
                <a:solidFill>
                  <a:prstClr val="black"/>
                </a:solidFill>
                <a:latin typeface="Calibri"/>
                <a:cs typeface="+mn-cs"/>
              </a:rPr>
              <a:t>военного </a:t>
            </a:r>
            <a:r>
              <a:rPr lang="ru-RU" sz="900" b="1" i="1" kern="0" dirty="0">
                <a:solidFill>
                  <a:prstClr val="black"/>
                </a:solidFill>
                <a:latin typeface="Calibri"/>
                <a:cs typeface="+mn-cs"/>
              </a:rPr>
              <a:t>суда</a:t>
            </a:r>
          </a:p>
          <a:p>
            <a:pPr algn="ctr">
              <a:defRPr/>
            </a:pPr>
            <a:r>
              <a:rPr lang="ru-RU" sz="900" b="1" i="1" kern="0" dirty="0" err="1" smtClean="0">
                <a:solidFill>
                  <a:prstClr val="black"/>
                </a:solidFill>
                <a:latin typeface="Calibri"/>
              </a:rPr>
              <a:t>САФАНОВ</a:t>
            </a:r>
            <a:r>
              <a:rPr lang="ru-RU" sz="900" b="1" i="1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900" b="1" i="1" kern="0" dirty="0">
                <a:solidFill>
                  <a:prstClr val="black"/>
                </a:solidFill>
                <a:latin typeface="Calibri"/>
              </a:rPr>
              <a:t>Э.Е.</a:t>
            </a:r>
            <a:endParaRPr lang="ru-RU" sz="900" b="1" i="1" kern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286380" y="3786194"/>
            <a:ext cx="1274684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i="1" dirty="0" err="1">
                <a:solidFill>
                  <a:schemeClr val="tx1"/>
                </a:solidFill>
              </a:rPr>
              <a:t>Д.ю.н</a:t>
            </a:r>
            <a:r>
              <a:rPr lang="ru-RU" sz="900" b="1" i="1" dirty="0">
                <a:solidFill>
                  <a:schemeClr val="tx1"/>
                </a:solidFill>
              </a:rPr>
              <a:t>, профессор, адвокат</a:t>
            </a:r>
          </a:p>
          <a:p>
            <a:pPr algn="ctr"/>
            <a:r>
              <a:rPr lang="ru-RU" sz="900" b="1" i="1" dirty="0" smtClean="0">
                <a:solidFill>
                  <a:schemeClr val="tx1"/>
                </a:solidFill>
              </a:rPr>
              <a:t>МУРАТОВА Н.Г</a:t>
            </a:r>
            <a:r>
              <a:rPr lang="ru-RU" sz="900" b="1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00364" y="3786194"/>
            <a:ext cx="1349545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Д.ю.н</a:t>
            </a:r>
            <a:r>
              <a:rPr lang="ru-RU" sz="1000" b="1" i="1" dirty="0">
                <a:solidFill>
                  <a:schemeClr val="tx1"/>
                </a:solidFill>
              </a:rPr>
              <a:t>, профессор </a:t>
            </a:r>
            <a:r>
              <a:rPr lang="ru-RU" sz="1000" b="1" i="1" dirty="0" smtClean="0">
                <a:solidFill>
                  <a:schemeClr val="tx1"/>
                </a:solidFill>
              </a:rPr>
              <a:t>ЕПИХИН </a:t>
            </a:r>
            <a:r>
              <a:rPr lang="ru-RU" sz="1000" b="1" i="1" dirty="0">
                <a:solidFill>
                  <a:schemeClr val="tx1"/>
                </a:solidFill>
              </a:rPr>
              <a:t>А.Ю.</a:t>
            </a:r>
          </a:p>
        </p:txBody>
      </p:sp>
      <p:pic>
        <p:nvPicPr>
          <p:cNvPr id="33" name="Рисунок 32" descr="Талан Мария Вячеславовн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2428872"/>
            <a:ext cx="1000132" cy="100013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4" name="Рисунок 33" descr="Муратова Надежда Георгиевна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8" y="2357434"/>
            <a:ext cx="1000132" cy="107157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" name="Рисунок 34" descr="Епихин Александр Юрьевич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240" y="2357434"/>
            <a:ext cx="1071570" cy="107157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6" name="Рисунок 35" descr="Интервью с Эдуардом Сафоновым Ч.2 — Реальное время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0958" y="2428872"/>
            <a:ext cx="1000132" cy="1000132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46" name="Прямая соединительная линия 45"/>
          <p:cNvCxnSpPr/>
          <p:nvPr/>
        </p:nvCxnSpPr>
        <p:spPr>
          <a:xfrm>
            <a:off x="1214414" y="1643054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0" y="1214426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1428740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1010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285750"/>
            <a:ext cx="9144000" cy="845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939042" y="1421697"/>
          <a:ext cx="8204958" cy="4017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49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017215">
                <a:tc>
                  <a:txBody>
                    <a:bodyPr/>
                    <a:lstStyle/>
                    <a:p>
                      <a:pPr marL="1080000" algn="l"/>
                      <a:endParaRPr lang="ru-RU" sz="1200" kern="1200" dirty="0" smtClean="0">
                        <a:solidFill>
                          <a:schemeClr val="dk1"/>
                        </a:solidFill>
                        <a:latin typeface="PT Sans" panose="020B0503020203020204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12" y="560186"/>
            <a:ext cx="9144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PT Sans" panose="020B0503020203020204"/>
              </a:rPr>
              <a:t>НАШИ ПРЕПОДАВАТЕЛИ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256183" y="4191551"/>
            <a:ext cx="962058" cy="572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К.ю.н</a:t>
            </a:r>
            <a:r>
              <a:rPr lang="ru-RU" sz="1000" b="1" i="1" dirty="0">
                <a:solidFill>
                  <a:schemeClr val="tx1"/>
                </a:solidFill>
              </a:rPr>
              <a:t>, адвокат Мазуренко П.Н.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500298" y="3143252"/>
            <a:ext cx="1428760" cy="5635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К.ю.н</a:t>
            </a:r>
            <a:r>
              <a:rPr lang="ru-RU" sz="1000" b="1" i="1" dirty="0">
                <a:solidFill>
                  <a:schemeClr val="tx1"/>
                </a:solidFill>
              </a:rPr>
              <a:t>, доцент </a:t>
            </a:r>
            <a:r>
              <a:rPr lang="ru-RU" sz="1000" b="1" i="1" dirty="0" err="1" smtClean="0">
                <a:solidFill>
                  <a:schemeClr val="tx1"/>
                </a:solidFill>
              </a:rPr>
              <a:t>БАЛЕЕВ</a:t>
            </a:r>
            <a:r>
              <a:rPr lang="ru-RU" sz="1000" b="1" i="1" dirty="0" smtClean="0">
                <a:solidFill>
                  <a:schemeClr val="tx1"/>
                </a:solidFill>
              </a:rPr>
              <a:t> </a:t>
            </a:r>
            <a:r>
              <a:rPr lang="ru-RU" sz="1000" b="1" i="1" dirty="0">
                <a:solidFill>
                  <a:schemeClr val="tx1"/>
                </a:solidFill>
              </a:rPr>
              <a:t>С.А.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800369" y="2389752"/>
            <a:ext cx="1131808" cy="5050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i="1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58082" y="3071814"/>
            <a:ext cx="1351177" cy="7439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Д.ю.н</a:t>
            </a:r>
            <a:r>
              <a:rPr lang="ru-RU" sz="1000" b="1" i="1" dirty="0">
                <a:solidFill>
                  <a:schemeClr val="tx1"/>
                </a:solidFill>
              </a:rPr>
              <a:t>, зам.председателя верховного Суда РТ </a:t>
            </a:r>
            <a:r>
              <a:rPr lang="ru-RU" sz="1000" b="1" i="1" dirty="0" smtClean="0">
                <a:solidFill>
                  <a:schemeClr val="tx1"/>
                </a:solidFill>
              </a:rPr>
              <a:t>БЕЛЯЕВ </a:t>
            </a:r>
            <a:r>
              <a:rPr lang="ru-RU" sz="1000" b="1" i="1" dirty="0">
                <a:solidFill>
                  <a:schemeClr val="tx1"/>
                </a:solidFill>
              </a:rPr>
              <a:t>М.В.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571736" y="4357698"/>
            <a:ext cx="1428760" cy="689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К.ю.н</a:t>
            </a:r>
            <a:r>
              <a:rPr lang="ru-RU" sz="1000" b="1" i="1" dirty="0">
                <a:solidFill>
                  <a:schemeClr val="tx1"/>
                </a:solidFill>
              </a:rPr>
              <a:t>, доцент </a:t>
            </a:r>
            <a:r>
              <a:rPr lang="ru-RU" sz="1000" b="1" i="1" dirty="0" smtClean="0">
                <a:solidFill>
                  <a:schemeClr val="tx1"/>
                </a:solidFill>
              </a:rPr>
              <a:t>ШАМСУТДИНОВ </a:t>
            </a:r>
            <a:r>
              <a:rPr lang="ru-RU" sz="1000" b="1" i="1" dirty="0">
                <a:solidFill>
                  <a:schemeClr val="tx1"/>
                </a:solidFill>
              </a:rPr>
              <a:t>М.М.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358082" y="1714492"/>
            <a:ext cx="1349545" cy="614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К.ю.н</a:t>
            </a:r>
            <a:r>
              <a:rPr lang="ru-RU" sz="1000" b="1" i="1" dirty="0">
                <a:solidFill>
                  <a:schemeClr val="tx1"/>
                </a:solidFill>
              </a:rPr>
              <a:t>, доцент, депутат </a:t>
            </a:r>
            <a:r>
              <a:rPr lang="ru-RU" sz="1000" b="1" i="1" dirty="0" err="1">
                <a:solidFill>
                  <a:schemeClr val="tx1"/>
                </a:solidFill>
              </a:rPr>
              <a:t>Гос.Совета</a:t>
            </a:r>
            <a:r>
              <a:rPr lang="ru-RU" sz="1000" b="1" i="1" dirty="0">
                <a:solidFill>
                  <a:schemeClr val="tx1"/>
                </a:solidFill>
              </a:rPr>
              <a:t> РТ </a:t>
            </a:r>
            <a:r>
              <a:rPr lang="ru-RU" sz="1000" b="1" i="1" dirty="0" smtClean="0">
                <a:solidFill>
                  <a:schemeClr val="tx1"/>
                </a:solidFill>
              </a:rPr>
              <a:t>РЫБУШКИН Н.Н.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429520" y="4357698"/>
            <a:ext cx="1349545" cy="587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К.ю.н</a:t>
            </a:r>
            <a:r>
              <a:rPr lang="ru-RU" sz="1000" b="1" i="1" dirty="0">
                <a:solidFill>
                  <a:schemeClr val="tx1"/>
                </a:solidFill>
              </a:rPr>
              <a:t>, доцент </a:t>
            </a:r>
          </a:p>
          <a:p>
            <a:pPr algn="ctr"/>
            <a:r>
              <a:rPr lang="ru-RU" sz="1000" b="1" i="1" dirty="0" smtClean="0">
                <a:solidFill>
                  <a:schemeClr val="tx1"/>
                </a:solidFill>
              </a:rPr>
              <a:t>ВЕРИН </a:t>
            </a:r>
            <a:r>
              <a:rPr lang="ru-RU" sz="1000" b="1" i="1" dirty="0">
                <a:solidFill>
                  <a:schemeClr val="tx1"/>
                </a:solidFill>
              </a:rPr>
              <a:t>А.Ю.</a:t>
            </a:r>
          </a:p>
        </p:txBody>
      </p:sp>
      <p:pic>
        <p:nvPicPr>
          <p:cNvPr id="37" name="Рисунок 36" descr="Шамсутдинов Марат Минефаетович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290" y="4214822"/>
            <a:ext cx="935356" cy="8572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8" name="Рисунок 37" descr="Рыбушкин Николай Николаевич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50" y="1500178"/>
            <a:ext cx="785818" cy="7858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9" name="Рисунок 38" descr="Верин Андрей Юрьевич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8" y="4214822"/>
            <a:ext cx="857256" cy="8572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0" name="Рисунок 39" descr="Профессор кафедры уголовного процесса и криминалистики Максим Беляев защитил докторскую диссертацию ,Кафедра уголовного процесса и криминалистики, защита докторской диссертации, Максим Беляев, Судебные решения в российском уголовном процессе: теоретические основы, законодательство и практика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50" y="2857500"/>
            <a:ext cx="857256" cy="8572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1" name="Рисунок 40" descr="Балеев Сергей Александрович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290" y="2928938"/>
            <a:ext cx="897808" cy="8572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2" name="Рисунок 41" descr="Мазуренко Павел Николаевич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571616"/>
            <a:ext cx="879606" cy="8572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43" name="Прямоугольник 42"/>
          <p:cNvSpPr/>
          <p:nvPr/>
        </p:nvSpPr>
        <p:spPr>
          <a:xfrm>
            <a:off x="2643174" y="1714492"/>
            <a:ext cx="1285884" cy="572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 smtClean="0">
                <a:solidFill>
                  <a:schemeClr val="tx1"/>
                </a:solidFill>
              </a:rPr>
              <a:t>К.ю.н</a:t>
            </a:r>
            <a:r>
              <a:rPr lang="ru-RU" sz="1000" b="1" i="1" dirty="0" smtClean="0">
                <a:solidFill>
                  <a:schemeClr val="tx1"/>
                </a:solidFill>
              </a:rPr>
              <a:t>, адвокат </a:t>
            </a:r>
            <a:r>
              <a:rPr lang="ru-RU" sz="1000" b="1" i="1" dirty="0" err="1" smtClean="0">
                <a:solidFill>
                  <a:schemeClr val="tx1"/>
                </a:solidFill>
              </a:rPr>
              <a:t>МАЗУРЕНКО</a:t>
            </a:r>
            <a:r>
              <a:rPr lang="ru-RU" sz="1000" b="1" i="1" dirty="0" smtClean="0">
                <a:solidFill>
                  <a:schemeClr val="tx1"/>
                </a:solidFill>
              </a:rPr>
              <a:t> П.Н.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1428728" y="2571748"/>
            <a:ext cx="2286016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357290" y="4000508"/>
            <a:ext cx="235745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6286512" y="2571748"/>
            <a:ext cx="214314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6286512" y="4000508"/>
            <a:ext cx="221457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1010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Рисунок весы правосудия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2621" y="1679934"/>
            <a:ext cx="22479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365" y="131092"/>
            <a:ext cx="8229600" cy="913730"/>
          </a:xfrm>
        </p:spPr>
        <p:txBody>
          <a:bodyPr/>
          <a:lstStyle/>
          <a:p>
            <a:r>
              <a:rPr lang="ru-RU" u="sng" dirty="0" smtClean="0"/>
              <a:t>КЛЮЧЕВЫЕ ДИСЦИПЛИНЫ</a:t>
            </a:r>
            <a:endParaRPr lang="ru-RU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220" y="1516266"/>
            <a:ext cx="3959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Обеспечение безопасности личности в уголовном судопроизводстве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10365" y="2785508"/>
            <a:ext cx="2576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Адвокат-защитник по уголовным делам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10365" y="3834370"/>
            <a:ext cx="2922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953735"/>
              </a:buClr>
              <a:buSzPct val="120000"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Судебный контроль по уголовным делам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36572" y="1506487"/>
            <a:ext cx="3041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Уголовно-правовая охрана личных прав и свобод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84168" y="1679934"/>
            <a:ext cx="30598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Уголовно-правовая охрана экономических прав и свобод</a:t>
            </a:r>
          </a:p>
          <a:p>
            <a:pPr lvl="0">
              <a:buClr>
                <a:srgbClr val="C00000"/>
              </a:buClr>
            </a:pP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Деловые переговоры в юридической практике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27916" y="2371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098976" y="4157535"/>
            <a:ext cx="2663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Освобождение от уголовного наказания и его смягчение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56844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500034" y="3500442"/>
            <a:ext cx="7455740" cy="2071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Следственные подразделения Следственного Комитета РФ</a:t>
            </a:r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  <p:pic>
        <p:nvPicPr>
          <p:cNvPr id="2050" name="Picture 2" descr="Карьера в банке: как найти себе начальника — Frank 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0"/>
            <a:ext cx="850109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685800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/>
          </a:p>
        </p:txBody>
      </p:sp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28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-1188640" y="-767545"/>
            <a:ext cx="822764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</a:t>
            </a:r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</a:t>
            </a:r>
            <a:r>
              <a:rPr lang="ru-RU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                                          </a:t>
            </a:r>
            <a:r>
              <a:rPr lang="ru-RU" sz="6600" b="1" u="sng" dirty="0" smtClean="0">
                <a:solidFill>
                  <a:schemeClr val="bg1"/>
                </a:solidFill>
                <a:latin typeface="Calibri" pitchFamily="34" charset="0"/>
              </a:rPr>
              <a:t>КАРЬЕРА</a:t>
            </a:r>
            <a:r>
              <a:rPr lang="ru-RU" sz="7200" b="1" u="sng" dirty="0" smtClean="0">
                <a:solidFill>
                  <a:schemeClr val="bg1"/>
                </a:solidFill>
                <a:latin typeface="Calibri" pitchFamily="34" charset="0"/>
              </a:rPr>
              <a:t>   </a:t>
            </a:r>
            <a:endParaRPr lang="ru-RU" sz="7200" b="1" u="sng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57356" y="3643318"/>
            <a:ext cx="607223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следственных подразделениях Следственного Комитета РФ</a:t>
            </a:r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57356" y="4071946"/>
            <a:ext cx="6500858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 smtClean="0">
              <a:solidFill>
                <a:schemeClr val="dk1"/>
              </a:solidFill>
              <a:latin typeface="PT Sans" panose="020B0503020203020204"/>
            </a:endParaRPr>
          </a:p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следственных и иных подразделениях органов внутренних дел РФ</a:t>
            </a:r>
          </a:p>
          <a:p>
            <a:pPr algn="ctr" fontAlgn="ctr"/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57356" y="4500574"/>
            <a:ext cx="4786346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endParaRPr lang="ru-RU" sz="1400" dirty="0" smtClean="0">
              <a:solidFill>
                <a:schemeClr val="dk1"/>
              </a:solidFill>
              <a:latin typeface="PT Sans" panose="020B0503020203020204"/>
            </a:endParaRPr>
          </a:p>
          <a:p>
            <a:pPr fontAlgn="ctr"/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органах прокуратуры Российской Федерации</a:t>
            </a:r>
          </a:p>
          <a:p>
            <a:pPr algn="ctr" fontAlgn="ctr"/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57356" y="4929202"/>
            <a:ext cx="6500858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федеральных судах общей юрисдикции и аппарате мировых судей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857356" y="5429248"/>
            <a:ext cx="2357454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адвокатуре</a:t>
            </a:r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6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541" y="518952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1595669" y="1882534"/>
            <a:ext cx="6277324" cy="127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5867"/>
            </a:pP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2000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lang="ru-RU" sz="2000" b="1" dirty="0" smtClean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5867"/>
            </a:pPr>
            <a:r>
              <a:rPr lang="ru-RU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Будем рады вас видеть на магистерской программе </a:t>
            </a:r>
          </a:p>
          <a:p>
            <a:pPr algn="ctr">
              <a:buClr>
                <a:srgbClr val="000000"/>
              </a:buClr>
              <a:buSzPts val="5867"/>
            </a:pPr>
            <a:r>
              <a:rPr lang="ru-RU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«Следственная, прокурорская и правозащитная </a:t>
            </a:r>
            <a:r>
              <a:rPr lang="ru-RU" sz="2000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деятельность»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5867"/>
            </a:pPr>
            <a:endParaRPr sz="375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4693626"/>
            <a:ext cx="6552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/>
              </a:rPr>
              <a:t>420008, Казань, ул. Кремлёвская, 18</a:t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ru-RU" sz="1400" dirty="0">
                <a:solidFill>
                  <a:schemeClr val="bg1"/>
                </a:solidFill>
                <a:latin typeface="PT Sans"/>
              </a:rPr>
              <a:t>Телефон: (843) 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233-7</a:t>
            </a:r>
            <a:r>
              <a:rPr lang="en-US" sz="1400" dirty="0" smtClean="0">
                <a:solidFill>
                  <a:schemeClr val="bg1"/>
                </a:solidFill>
                <a:latin typeface="PT Sans"/>
              </a:rPr>
              <a:t>2-28, 233-71-56</a:t>
            </a:r>
            <a:r>
              <a:rPr lang="ru-RU" sz="1400" dirty="0">
                <a:solidFill>
                  <a:schemeClr val="bg1"/>
                </a:solidFill>
                <a:latin typeface="PT Sans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en-US" sz="1400" dirty="0" smtClean="0">
                <a:solidFill>
                  <a:schemeClr val="bg1"/>
                </a:solidFill>
                <a:latin typeface="PT Sans"/>
              </a:rPr>
              <a:t>magistr.law@kfu.ru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 </a:t>
            </a:r>
            <a:endParaRPr lang="ru-RU" sz="1200" dirty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8" name="Рисунок 7" descr="7 июля бакалавры юристы 2016 года выпуска получили дипломы. Мантий и  шапочек на всех не хватает,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93" y="3073524"/>
            <a:ext cx="3168352" cy="2239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7601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5968</TotalTime>
  <Words>380</Words>
  <Application>Microsoft Office PowerPoint</Application>
  <PresentationFormat>Экран (16:10)</PresentationFormat>
  <Paragraphs>91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КЛЮЧЕВЫЕ ДИСЦИПЛИНЫ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 Кириллова</dc:creator>
  <cp:lastModifiedBy>admin</cp:lastModifiedBy>
  <cp:revision>262</cp:revision>
  <dcterms:created xsi:type="dcterms:W3CDTF">2018-03-01T18:56:04Z</dcterms:created>
  <dcterms:modified xsi:type="dcterms:W3CDTF">2022-02-06T19:32:17Z</dcterms:modified>
</cp:coreProperties>
</file>