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361" r:id="rId2"/>
    <p:sldId id="362" r:id="rId3"/>
    <p:sldId id="365" r:id="rId4"/>
    <p:sldId id="389" r:id="rId5"/>
    <p:sldId id="390" r:id="rId6"/>
    <p:sldId id="391" r:id="rId7"/>
    <p:sldId id="363" r:id="rId8"/>
    <p:sldId id="284" r:id="rId9"/>
    <p:sldId id="366" r:id="rId10"/>
    <p:sldId id="367" r:id="rId11"/>
    <p:sldId id="368" r:id="rId12"/>
    <p:sldId id="369" r:id="rId13"/>
    <p:sldId id="370" r:id="rId14"/>
    <p:sldId id="371" r:id="rId15"/>
    <p:sldId id="372" r:id="rId16"/>
    <p:sldId id="373" r:id="rId17"/>
    <p:sldId id="376" r:id="rId18"/>
    <p:sldId id="377" r:id="rId19"/>
    <p:sldId id="378" r:id="rId20"/>
    <p:sldId id="379" r:id="rId21"/>
    <p:sldId id="380" r:id="rId22"/>
    <p:sldId id="375" r:id="rId23"/>
    <p:sldId id="381" r:id="rId24"/>
    <p:sldId id="382" r:id="rId25"/>
    <p:sldId id="383" r:id="rId26"/>
    <p:sldId id="384" r:id="rId27"/>
    <p:sldId id="385" r:id="rId28"/>
    <p:sldId id="386" r:id="rId29"/>
    <p:sldId id="374" r:id="rId30"/>
    <p:sldId id="387" r:id="rId31"/>
    <p:sldId id="364" r:id="rId32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79429" autoAdjust="0"/>
  </p:normalViewPr>
  <p:slideViewPr>
    <p:cSldViewPr>
      <p:cViewPr varScale="1">
        <p:scale>
          <a:sx n="162" d="100"/>
          <a:sy n="162" d="100"/>
        </p:scale>
        <p:origin x="144" y="3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99A811-C2E4-4E0B-BB46-7070323696F0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AFE580D-D57F-48D3-88F1-09C7F52EACBE}">
      <dgm:prSet phldrT="[Текст]"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ИЭК</a:t>
          </a:r>
        </a:p>
      </dgm:t>
    </dgm:pt>
    <dgm:pt modelId="{CF8454BB-D318-41F1-92E8-67B2DBAB9F7B}" type="parTrans" cxnId="{6BB4457D-CC99-429B-A259-A4C2E1F5ECF0}">
      <dgm:prSet/>
      <dgm:spPr/>
      <dgm:t>
        <a:bodyPr/>
        <a:lstStyle/>
        <a:p>
          <a:endParaRPr lang="ru-RU"/>
        </a:p>
      </dgm:t>
    </dgm:pt>
    <dgm:pt modelId="{0FF83117-29B0-4CCB-8FA8-429FCC2956F2}" type="sibTrans" cxnId="{6BB4457D-CC99-429B-A259-A4C2E1F5ECF0}">
      <dgm:prSet/>
      <dgm:spPr/>
      <dgm:t>
        <a:bodyPr/>
        <a:lstStyle/>
        <a:p>
          <a:endParaRPr lang="ru-RU"/>
        </a:p>
      </dgm:t>
    </dgm:pt>
    <dgm:pt modelId="{D6258533-D7F8-4A5B-9792-AB5C50360E4E}">
      <dgm:prSet phldrT="[Текст]" custT="1"/>
      <dgm:spPr/>
      <dgm:t>
        <a:bodyPr/>
        <a:lstStyle/>
        <a:p>
          <a:r>
            <a:rPr lang="ru-RU" sz="2000" dirty="0">
              <a:latin typeface="Arial" pitchFamily="34" charset="0"/>
              <a:cs typeface="Arial" pitchFamily="34" charset="0"/>
            </a:rPr>
            <a:t> 108</a:t>
          </a:r>
        </a:p>
        <a:p>
          <a:r>
            <a:rPr lang="ru-RU" sz="1200" dirty="0">
              <a:latin typeface="Arial" pitchFamily="34" charset="0"/>
              <a:cs typeface="Arial" pitchFamily="34" charset="0"/>
            </a:rPr>
            <a:t>преподавателей</a:t>
          </a:r>
        </a:p>
      </dgm:t>
    </dgm:pt>
    <dgm:pt modelId="{975D538E-A448-453B-984F-A30303DB2397}" type="parTrans" cxnId="{51A3E4E3-1F14-46C7-98B7-71E633F29E5E}">
      <dgm:prSet/>
      <dgm:spPr/>
      <dgm:t>
        <a:bodyPr/>
        <a:lstStyle/>
        <a:p>
          <a:endParaRPr lang="ru-RU"/>
        </a:p>
      </dgm:t>
    </dgm:pt>
    <dgm:pt modelId="{DD331AFA-1E11-43A7-BB48-7F19B801B680}" type="sibTrans" cxnId="{51A3E4E3-1F14-46C7-98B7-71E633F29E5E}">
      <dgm:prSet/>
      <dgm:spPr/>
      <dgm:t>
        <a:bodyPr/>
        <a:lstStyle/>
        <a:p>
          <a:endParaRPr lang="ru-RU"/>
        </a:p>
      </dgm:t>
    </dgm:pt>
    <dgm:pt modelId="{4F64A72D-61B4-4D77-B28F-1A6E52F549DA}">
      <dgm:prSet phldrT="[Текст]" custT="1"/>
      <dgm:spPr/>
      <dgm:t>
        <a:bodyPr/>
        <a:lstStyle/>
        <a:p>
          <a:r>
            <a:rPr lang="ru-RU" sz="2000" dirty="0">
              <a:latin typeface="Arial" pitchFamily="34" charset="0"/>
              <a:cs typeface="Arial" pitchFamily="34" charset="0"/>
            </a:rPr>
            <a:t>2342 </a:t>
          </a:r>
          <a:r>
            <a:rPr lang="ru-RU" sz="1200" dirty="0">
              <a:latin typeface="Arial" pitchFamily="34" charset="0"/>
              <a:cs typeface="Arial" pitchFamily="34" charset="0"/>
            </a:rPr>
            <a:t>студента</a:t>
          </a:r>
        </a:p>
      </dgm:t>
    </dgm:pt>
    <dgm:pt modelId="{1CAB3752-27E8-4949-9A32-7BF1E99181AB}" type="parTrans" cxnId="{7AD1190F-B68D-4287-B4DE-F4E2B41A7D80}">
      <dgm:prSet/>
      <dgm:spPr/>
      <dgm:t>
        <a:bodyPr/>
        <a:lstStyle/>
        <a:p>
          <a:endParaRPr lang="ru-RU"/>
        </a:p>
      </dgm:t>
    </dgm:pt>
    <dgm:pt modelId="{9218EBAF-470F-48ED-8273-9514503D67CF}" type="sibTrans" cxnId="{7AD1190F-B68D-4287-B4DE-F4E2B41A7D80}">
      <dgm:prSet/>
      <dgm:spPr/>
      <dgm:t>
        <a:bodyPr/>
        <a:lstStyle/>
        <a:p>
          <a:endParaRPr lang="ru-RU"/>
        </a:p>
      </dgm:t>
    </dgm:pt>
    <dgm:pt modelId="{809D286C-D2A6-4671-B71C-4AD963EDC4C9}">
      <dgm:prSet phldrT="[Текст]" custT="1"/>
      <dgm:spPr/>
      <dgm:t>
        <a:bodyPr/>
        <a:lstStyle/>
        <a:p>
          <a:r>
            <a:rPr lang="ru-RU" sz="1800" dirty="0">
              <a:latin typeface="Arial" pitchFamily="34" charset="0"/>
              <a:cs typeface="Arial" pitchFamily="34" charset="0"/>
            </a:rPr>
            <a:t>14</a:t>
          </a:r>
        </a:p>
        <a:p>
          <a:r>
            <a:rPr lang="ru-RU" sz="1800" dirty="0">
              <a:latin typeface="Arial" pitchFamily="34" charset="0"/>
              <a:cs typeface="Arial" pitchFamily="34" charset="0"/>
            </a:rPr>
            <a:t>специальностей</a:t>
          </a:r>
        </a:p>
      </dgm:t>
    </dgm:pt>
    <dgm:pt modelId="{201DF737-8A50-4E39-9701-914DEC7BB3D0}" type="sibTrans" cxnId="{4E300FF9-526F-436E-B03B-6C5036BFD9EF}">
      <dgm:prSet/>
      <dgm:spPr/>
      <dgm:t>
        <a:bodyPr/>
        <a:lstStyle/>
        <a:p>
          <a:endParaRPr lang="ru-RU"/>
        </a:p>
      </dgm:t>
    </dgm:pt>
    <dgm:pt modelId="{87981E5F-065D-48C8-8991-3B4EAAEEA972}" type="parTrans" cxnId="{4E300FF9-526F-436E-B03B-6C5036BFD9EF}">
      <dgm:prSet/>
      <dgm:spPr/>
      <dgm:t>
        <a:bodyPr/>
        <a:lstStyle/>
        <a:p>
          <a:endParaRPr lang="ru-RU"/>
        </a:p>
      </dgm:t>
    </dgm:pt>
    <dgm:pt modelId="{F28EB18A-6D0E-4A26-A91B-5D9154D46A4C}">
      <dgm:prSet phldrT="[Текст]" custT="1"/>
      <dgm:spPr/>
      <dgm:t>
        <a:bodyPr/>
        <a:lstStyle/>
        <a:p>
          <a:r>
            <a:rPr lang="ru-RU" sz="2000" dirty="0">
              <a:latin typeface="Arial" pitchFamily="34" charset="0"/>
              <a:cs typeface="Arial" pitchFamily="34" charset="0"/>
            </a:rPr>
            <a:t>99 групп</a:t>
          </a:r>
        </a:p>
      </dgm:t>
    </dgm:pt>
    <dgm:pt modelId="{AF6923BF-819B-4B32-90FF-9743C386526E}" type="sibTrans" cxnId="{C61637D8-A6EA-444A-A974-772C9C55E14C}">
      <dgm:prSet/>
      <dgm:spPr/>
      <dgm:t>
        <a:bodyPr/>
        <a:lstStyle/>
        <a:p>
          <a:endParaRPr lang="ru-RU"/>
        </a:p>
      </dgm:t>
    </dgm:pt>
    <dgm:pt modelId="{23FDAD6F-5719-4ABE-B7B7-AEBA228691B1}" type="parTrans" cxnId="{C61637D8-A6EA-444A-A974-772C9C55E14C}">
      <dgm:prSet/>
      <dgm:spPr/>
      <dgm:t>
        <a:bodyPr/>
        <a:lstStyle/>
        <a:p>
          <a:endParaRPr lang="ru-RU"/>
        </a:p>
      </dgm:t>
    </dgm:pt>
    <dgm:pt modelId="{35AF4724-559E-48BA-BC93-CD130487FCF1}" type="pres">
      <dgm:prSet presAssocID="{AA99A811-C2E4-4E0B-BB46-7070323696F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67A9FD-8DBA-4CB6-934E-3668D4805107}" type="pres">
      <dgm:prSet presAssocID="{EAFE580D-D57F-48D3-88F1-09C7F52EACBE}" presName="centerShape" presStyleLbl="node0" presStyleIdx="0" presStyleCnt="1" custScaleX="106426" custScaleY="106819"/>
      <dgm:spPr/>
    </dgm:pt>
    <dgm:pt modelId="{D2AA4ACA-7FE2-4401-A7F1-097A01A01AD0}" type="pres">
      <dgm:prSet presAssocID="{23FDAD6F-5719-4ABE-B7B7-AEBA228691B1}" presName="parTrans" presStyleLbl="sibTrans2D1" presStyleIdx="0" presStyleCnt="4"/>
      <dgm:spPr/>
    </dgm:pt>
    <dgm:pt modelId="{63A0DD0C-492F-48B7-A75A-22B4F97581E9}" type="pres">
      <dgm:prSet presAssocID="{23FDAD6F-5719-4ABE-B7B7-AEBA228691B1}" presName="connectorText" presStyleLbl="sibTrans2D1" presStyleIdx="0" presStyleCnt="4"/>
      <dgm:spPr/>
    </dgm:pt>
    <dgm:pt modelId="{8676BB2C-0C5C-46FF-8ABE-2761BCACB7D6}" type="pres">
      <dgm:prSet presAssocID="{F28EB18A-6D0E-4A26-A91B-5D9154D46A4C}" presName="node" presStyleLbl="node1" presStyleIdx="0" presStyleCnt="4" custScaleX="105500" custScaleY="70429" custRadScaleRad="95776" custRadScaleInc="-2435">
        <dgm:presLayoutVars>
          <dgm:bulletEnabled val="1"/>
        </dgm:presLayoutVars>
      </dgm:prSet>
      <dgm:spPr/>
    </dgm:pt>
    <dgm:pt modelId="{3B619EFA-BE3A-4302-A02C-05178EA0A7EB}" type="pres">
      <dgm:prSet presAssocID="{975D538E-A448-453B-984F-A30303DB2397}" presName="parTrans" presStyleLbl="sibTrans2D1" presStyleIdx="1" presStyleCnt="4" custScaleX="111467"/>
      <dgm:spPr/>
    </dgm:pt>
    <dgm:pt modelId="{DC75F238-3F6D-4F20-AE37-1859D0AE63EE}" type="pres">
      <dgm:prSet presAssocID="{975D538E-A448-453B-984F-A30303DB2397}" presName="connectorText" presStyleLbl="sibTrans2D1" presStyleIdx="1" presStyleCnt="4"/>
      <dgm:spPr/>
    </dgm:pt>
    <dgm:pt modelId="{203F32B4-DCD6-4976-8197-C3C8F5F2153B}" type="pres">
      <dgm:prSet presAssocID="{D6258533-D7F8-4A5B-9792-AB5C50360E4E}" presName="node" presStyleLbl="node1" presStyleIdx="1" presStyleCnt="4" custScaleX="122653" custScaleY="96633" custRadScaleRad="142672">
        <dgm:presLayoutVars>
          <dgm:bulletEnabled val="1"/>
        </dgm:presLayoutVars>
      </dgm:prSet>
      <dgm:spPr/>
    </dgm:pt>
    <dgm:pt modelId="{D0913942-0AEC-4524-AAF0-08DE3F63163A}" type="pres">
      <dgm:prSet presAssocID="{87981E5F-065D-48C8-8991-3B4EAAEEA972}" presName="parTrans" presStyleLbl="sibTrans2D1" presStyleIdx="2" presStyleCnt="4" custScaleX="130263"/>
      <dgm:spPr/>
    </dgm:pt>
    <dgm:pt modelId="{AB418148-9D1A-4262-9432-C952FB15B49D}" type="pres">
      <dgm:prSet presAssocID="{87981E5F-065D-48C8-8991-3B4EAAEEA972}" presName="connectorText" presStyleLbl="sibTrans2D1" presStyleIdx="2" presStyleCnt="4"/>
      <dgm:spPr/>
    </dgm:pt>
    <dgm:pt modelId="{DA6E3F00-A3FB-428B-AF07-89EDFE71AB2C}" type="pres">
      <dgm:prSet presAssocID="{809D286C-D2A6-4671-B71C-4AD963EDC4C9}" presName="node" presStyleLbl="node1" presStyleIdx="2" presStyleCnt="4" custScaleX="200396" custScaleY="85135" custRadScaleRad="91796" custRadScaleInc="-1161">
        <dgm:presLayoutVars>
          <dgm:bulletEnabled val="1"/>
        </dgm:presLayoutVars>
      </dgm:prSet>
      <dgm:spPr/>
    </dgm:pt>
    <dgm:pt modelId="{7082A404-FDD5-46EA-8947-CAD623E0D32E}" type="pres">
      <dgm:prSet presAssocID="{1CAB3752-27E8-4949-9A32-7BF1E99181AB}" presName="parTrans" presStyleLbl="sibTrans2D1" presStyleIdx="3" presStyleCnt="4"/>
      <dgm:spPr/>
    </dgm:pt>
    <dgm:pt modelId="{A28A4DE9-A583-4E70-BF30-94D4D30D4B84}" type="pres">
      <dgm:prSet presAssocID="{1CAB3752-27E8-4949-9A32-7BF1E99181AB}" presName="connectorText" presStyleLbl="sibTrans2D1" presStyleIdx="3" presStyleCnt="4"/>
      <dgm:spPr/>
    </dgm:pt>
    <dgm:pt modelId="{2C004847-3AB3-4441-B1E4-52B0BDD75709}" type="pres">
      <dgm:prSet presAssocID="{4F64A72D-61B4-4D77-B28F-1A6E52F549DA}" presName="node" presStyleLbl="node1" presStyleIdx="3" presStyleCnt="4" custScaleX="110781" custScaleY="88212" custRadScaleRad="150883">
        <dgm:presLayoutVars>
          <dgm:bulletEnabled val="1"/>
        </dgm:presLayoutVars>
      </dgm:prSet>
      <dgm:spPr/>
    </dgm:pt>
  </dgm:ptLst>
  <dgm:cxnLst>
    <dgm:cxn modelId="{171D0E0A-3924-40E9-8AAC-0209E587A533}" type="presOf" srcId="{F28EB18A-6D0E-4A26-A91B-5D9154D46A4C}" destId="{8676BB2C-0C5C-46FF-8ABE-2761BCACB7D6}" srcOrd="0" destOrd="0" presId="urn:microsoft.com/office/officeart/2005/8/layout/radial5"/>
    <dgm:cxn modelId="{7AD1190F-B68D-4287-B4DE-F4E2B41A7D80}" srcId="{EAFE580D-D57F-48D3-88F1-09C7F52EACBE}" destId="{4F64A72D-61B4-4D77-B28F-1A6E52F549DA}" srcOrd="3" destOrd="0" parTransId="{1CAB3752-27E8-4949-9A32-7BF1E99181AB}" sibTransId="{9218EBAF-470F-48ED-8273-9514503D67CF}"/>
    <dgm:cxn modelId="{D016F832-9A49-4C8E-94E0-0C38A7E44E6D}" type="presOf" srcId="{23FDAD6F-5719-4ABE-B7B7-AEBA228691B1}" destId="{63A0DD0C-492F-48B7-A75A-22B4F97581E9}" srcOrd="1" destOrd="0" presId="urn:microsoft.com/office/officeart/2005/8/layout/radial5"/>
    <dgm:cxn modelId="{E427B841-9DCD-4625-B911-5B041C7DB526}" type="presOf" srcId="{87981E5F-065D-48C8-8991-3B4EAAEEA972}" destId="{AB418148-9D1A-4262-9432-C952FB15B49D}" srcOrd="1" destOrd="0" presId="urn:microsoft.com/office/officeart/2005/8/layout/radial5"/>
    <dgm:cxn modelId="{D79D134C-B953-482B-AA00-D95217FBF973}" type="presOf" srcId="{AA99A811-C2E4-4E0B-BB46-7070323696F0}" destId="{35AF4724-559E-48BA-BC93-CD130487FCF1}" srcOrd="0" destOrd="0" presId="urn:microsoft.com/office/officeart/2005/8/layout/radial5"/>
    <dgm:cxn modelId="{C574AC7B-A53E-4F7D-9C83-D94F535F31FA}" type="presOf" srcId="{975D538E-A448-453B-984F-A30303DB2397}" destId="{3B619EFA-BE3A-4302-A02C-05178EA0A7EB}" srcOrd="0" destOrd="0" presId="urn:microsoft.com/office/officeart/2005/8/layout/radial5"/>
    <dgm:cxn modelId="{6BB4457D-CC99-429B-A259-A4C2E1F5ECF0}" srcId="{AA99A811-C2E4-4E0B-BB46-7070323696F0}" destId="{EAFE580D-D57F-48D3-88F1-09C7F52EACBE}" srcOrd="0" destOrd="0" parTransId="{CF8454BB-D318-41F1-92E8-67B2DBAB9F7B}" sibTransId="{0FF83117-29B0-4CCB-8FA8-429FCC2956F2}"/>
    <dgm:cxn modelId="{0E896182-9D96-4DB6-9C56-54DA589775FD}" type="presOf" srcId="{4F64A72D-61B4-4D77-B28F-1A6E52F549DA}" destId="{2C004847-3AB3-4441-B1E4-52B0BDD75709}" srcOrd="0" destOrd="0" presId="urn:microsoft.com/office/officeart/2005/8/layout/radial5"/>
    <dgm:cxn modelId="{6A652E91-5427-4F01-A1CA-40EE7A681C50}" type="presOf" srcId="{975D538E-A448-453B-984F-A30303DB2397}" destId="{DC75F238-3F6D-4F20-AE37-1859D0AE63EE}" srcOrd="1" destOrd="0" presId="urn:microsoft.com/office/officeart/2005/8/layout/radial5"/>
    <dgm:cxn modelId="{363E4C9E-854B-4A5A-8A8B-B7F7DF6F43DB}" type="presOf" srcId="{EAFE580D-D57F-48D3-88F1-09C7F52EACBE}" destId="{F567A9FD-8DBA-4CB6-934E-3668D4805107}" srcOrd="0" destOrd="0" presId="urn:microsoft.com/office/officeart/2005/8/layout/radial5"/>
    <dgm:cxn modelId="{09835C9F-1C3F-4AC8-A596-9B93FF163077}" type="presOf" srcId="{23FDAD6F-5719-4ABE-B7B7-AEBA228691B1}" destId="{D2AA4ACA-7FE2-4401-A7F1-097A01A01AD0}" srcOrd="0" destOrd="0" presId="urn:microsoft.com/office/officeart/2005/8/layout/radial5"/>
    <dgm:cxn modelId="{75F695C3-0374-4C3E-93A6-FD3D9E7E89F1}" type="presOf" srcId="{87981E5F-065D-48C8-8991-3B4EAAEEA972}" destId="{D0913942-0AEC-4524-AAF0-08DE3F63163A}" srcOrd="0" destOrd="0" presId="urn:microsoft.com/office/officeart/2005/8/layout/radial5"/>
    <dgm:cxn modelId="{3FFBFFCF-8476-49DF-904D-B7EA07257846}" type="presOf" srcId="{809D286C-D2A6-4671-B71C-4AD963EDC4C9}" destId="{DA6E3F00-A3FB-428B-AF07-89EDFE71AB2C}" srcOrd="0" destOrd="0" presId="urn:microsoft.com/office/officeart/2005/8/layout/radial5"/>
    <dgm:cxn modelId="{C61637D8-A6EA-444A-A974-772C9C55E14C}" srcId="{EAFE580D-D57F-48D3-88F1-09C7F52EACBE}" destId="{F28EB18A-6D0E-4A26-A91B-5D9154D46A4C}" srcOrd="0" destOrd="0" parTransId="{23FDAD6F-5719-4ABE-B7B7-AEBA228691B1}" sibTransId="{AF6923BF-819B-4B32-90FF-9743C386526E}"/>
    <dgm:cxn modelId="{657869DD-2954-47BA-8C9A-067DA684E380}" type="presOf" srcId="{D6258533-D7F8-4A5B-9792-AB5C50360E4E}" destId="{203F32B4-DCD6-4976-8197-C3C8F5F2153B}" srcOrd="0" destOrd="0" presId="urn:microsoft.com/office/officeart/2005/8/layout/radial5"/>
    <dgm:cxn modelId="{F9B789DF-6222-49BA-B643-BB5F085415C3}" type="presOf" srcId="{1CAB3752-27E8-4949-9A32-7BF1E99181AB}" destId="{7082A404-FDD5-46EA-8947-CAD623E0D32E}" srcOrd="0" destOrd="0" presId="urn:microsoft.com/office/officeart/2005/8/layout/radial5"/>
    <dgm:cxn modelId="{51A3E4E3-1F14-46C7-98B7-71E633F29E5E}" srcId="{EAFE580D-D57F-48D3-88F1-09C7F52EACBE}" destId="{D6258533-D7F8-4A5B-9792-AB5C50360E4E}" srcOrd="1" destOrd="0" parTransId="{975D538E-A448-453B-984F-A30303DB2397}" sibTransId="{DD331AFA-1E11-43A7-BB48-7F19B801B680}"/>
    <dgm:cxn modelId="{FAACD4F6-1D67-4D2F-8DA0-F201DCD8F9E1}" type="presOf" srcId="{1CAB3752-27E8-4949-9A32-7BF1E99181AB}" destId="{A28A4DE9-A583-4E70-BF30-94D4D30D4B84}" srcOrd="1" destOrd="0" presId="urn:microsoft.com/office/officeart/2005/8/layout/radial5"/>
    <dgm:cxn modelId="{4E300FF9-526F-436E-B03B-6C5036BFD9EF}" srcId="{EAFE580D-D57F-48D3-88F1-09C7F52EACBE}" destId="{809D286C-D2A6-4671-B71C-4AD963EDC4C9}" srcOrd="2" destOrd="0" parTransId="{87981E5F-065D-48C8-8991-3B4EAAEEA972}" sibTransId="{201DF737-8A50-4E39-9701-914DEC7BB3D0}"/>
    <dgm:cxn modelId="{077BD05B-377C-45C4-97F0-43A9263E266D}" type="presParOf" srcId="{35AF4724-559E-48BA-BC93-CD130487FCF1}" destId="{F567A9FD-8DBA-4CB6-934E-3668D4805107}" srcOrd="0" destOrd="0" presId="urn:microsoft.com/office/officeart/2005/8/layout/radial5"/>
    <dgm:cxn modelId="{7755E4C6-8408-49FB-98FC-3A3E44BE2302}" type="presParOf" srcId="{35AF4724-559E-48BA-BC93-CD130487FCF1}" destId="{D2AA4ACA-7FE2-4401-A7F1-097A01A01AD0}" srcOrd="1" destOrd="0" presId="urn:microsoft.com/office/officeart/2005/8/layout/radial5"/>
    <dgm:cxn modelId="{0B88DFF2-DDB8-4548-9DC7-263D2DFDA782}" type="presParOf" srcId="{D2AA4ACA-7FE2-4401-A7F1-097A01A01AD0}" destId="{63A0DD0C-492F-48B7-A75A-22B4F97581E9}" srcOrd="0" destOrd="0" presId="urn:microsoft.com/office/officeart/2005/8/layout/radial5"/>
    <dgm:cxn modelId="{2DECED22-FFAD-4AED-8CBD-1E2BF91A6172}" type="presParOf" srcId="{35AF4724-559E-48BA-BC93-CD130487FCF1}" destId="{8676BB2C-0C5C-46FF-8ABE-2761BCACB7D6}" srcOrd="2" destOrd="0" presId="urn:microsoft.com/office/officeart/2005/8/layout/radial5"/>
    <dgm:cxn modelId="{A3399ABF-4528-431C-9AE7-0B734D9D2A05}" type="presParOf" srcId="{35AF4724-559E-48BA-BC93-CD130487FCF1}" destId="{3B619EFA-BE3A-4302-A02C-05178EA0A7EB}" srcOrd="3" destOrd="0" presId="urn:microsoft.com/office/officeart/2005/8/layout/radial5"/>
    <dgm:cxn modelId="{9D6FCB05-D2A6-406E-9F81-4FBB6F130C7F}" type="presParOf" srcId="{3B619EFA-BE3A-4302-A02C-05178EA0A7EB}" destId="{DC75F238-3F6D-4F20-AE37-1859D0AE63EE}" srcOrd="0" destOrd="0" presId="urn:microsoft.com/office/officeart/2005/8/layout/radial5"/>
    <dgm:cxn modelId="{507CACD0-DAD8-4FE3-B863-A630A81F6EDC}" type="presParOf" srcId="{35AF4724-559E-48BA-BC93-CD130487FCF1}" destId="{203F32B4-DCD6-4976-8197-C3C8F5F2153B}" srcOrd="4" destOrd="0" presId="urn:microsoft.com/office/officeart/2005/8/layout/radial5"/>
    <dgm:cxn modelId="{87228141-7118-4C7B-B7CE-C148F5B30EE9}" type="presParOf" srcId="{35AF4724-559E-48BA-BC93-CD130487FCF1}" destId="{D0913942-0AEC-4524-AAF0-08DE3F63163A}" srcOrd="5" destOrd="0" presId="urn:microsoft.com/office/officeart/2005/8/layout/radial5"/>
    <dgm:cxn modelId="{F737FDC9-77F2-4A5D-8111-A540AC80258B}" type="presParOf" srcId="{D0913942-0AEC-4524-AAF0-08DE3F63163A}" destId="{AB418148-9D1A-4262-9432-C952FB15B49D}" srcOrd="0" destOrd="0" presId="urn:microsoft.com/office/officeart/2005/8/layout/radial5"/>
    <dgm:cxn modelId="{F06A820F-674D-40F6-8895-71F470252943}" type="presParOf" srcId="{35AF4724-559E-48BA-BC93-CD130487FCF1}" destId="{DA6E3F00-A3FB-428B-AF07-89EDFE71AB2C}" srcOrd="6" destOrd="0" presId="urn:microsoft.com/office/officeart/2005/8/layout/radial5"/>
    <dgm:cxn modelId="{9399B493-50BF-4BA2-9BBC-06728FAD0A4F}" type="presParOf" srcId="{35AF4724-559E-48BA-BC93-CD130487FCF1}" destId="{7082A404-FDD5-46EA-8947-CAD623E0D32E}" srcOrd="7" destOrd="0" presId="urn:microsoft.com/office/officeart/2005/8/layout/radial5"/>
    <dgm:cxn modelId="{2918F932-BAC7-45CD-8F48-05D4F1B5C4DE}" type="presParOf" srcId="{7082A404-FDD5-46EA-8947-CAD623E0D32E}" destId="{A28A4DE9-A583-4E70-BF30-94D4D30D4B84}" srcOrd="0" destOrd="0" presId="urn:microsoft.com/office/officeart/2005/8/layout/radial5"/>
    <dgm:cxn modelId="{C6A698BF-F23D-4950-A92A-06553B88D0D4}" type="presParOf" srcId="{35AF4724-559E-48BA-BC93-CD130487FCF1}" destId="{2C004847-3AB3-4441-B1E4-52B0BDD75709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99A811-C2E4-4E0B-BB46-7070323696F0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5AF4724-559E-48BA-BC93-CD130487FCF1}" type="pres">
      <dgm:prSet presAssocID="{AA99A811-C2E4-4E0B-BB46-7070323696F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</dgm:ptLst>
  <dgm:cxnLst>
    <dgm:cxn modelId="{8763838C-B56E-47E8-A1DE-C313883B5A44}" type="presOf" srcId="{AA99A811-C2E4-4E0B-BB46-7070323696F0}" destId="{35AF4724-559E-48BA-BC93-CD130487FCF1}" srcOrd="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A99A811-C2E4-4E0B-BB46-7070323696F0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5AF4724-559E-48BA-BC93-CD130487FCF1}" type="pres">
      <dgm:prSet presAssocID="{AA99A811-C2E4-4E0B-BB46-7070323696F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</dgm:ptLst>
  <dgm:cxnLst>
    <dgm:cxn modelId="{F5D19CF8-B90B-45C4-B28D-0D5B16E4A650}" type="presOf" srcId="{AA99A811-C2E4-4E0B-BB46-7070323696F0}" destId="{35AF4724-559E-48BA-BC93-CD130487FCF1}" srcOrd="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A99A811-C2E4-4E0B-BB46-7070323696F0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5AF4724-559E-48BA-BC93-CD130487FCF1}" type="pres">
      <dgm:prSet presAssocID="{AA99A811-C2E4-4E0B-BB46-7070323696F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</dgm:ptLst>
  <dgm:cxnLst>
    <dgm:cxn modelId="{31AE61F3-16BD-411B-9D6A-B31C5CBB8E5B}" type="presOf" srcId="{AA99A811-C2E4-4E0B-BB46-7070323696F0}" destId="{35AF4724-559E-48BA-BC93-CD130487FCF1}" srcOrd="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A99A811-C2E4-4E0B-BB46-7070323696F0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5AF4724-559E-48BA-BC93-CD130487FCF1}" type="pres">
      <dgm:prSet presAssocID="{AA99A811-C2E4-4E0B-BB46-7070323696F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</dgm:ptLst>
  <dgm:cxnLst>
    <dgm:cxn modelId="{3E79E3AE-107A-474F-969A-77B2D98A2C56}" type="presOf" srcId="{AA99A811-C2E4-4E0B-BB46-7070323696F0}" destId="{35AF4724-559E-48BA-BC93-CD130487FCF1}" srcOrd="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67A9FD-8DBA-4CB6-934E-3668D4805107}">
      <dsp:nvSpPr>
        <dsp:cNvPr id="0" name=""/>
        <dsp:cNvSpPr/>
      </dsp:nvSpPr>
      <dsp:spPr>
        <a:xfrm>
          <a:off x="3268501" y="1990299"/>
          <a:ext cx="1548245" cy="15539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kern="1200" dirty="0">
              <a:latin typeface="Arial" pitchFamily="34" charset="0"/>
              <a:cs typeface="Arial" pitchFamily="34" charset="0"/>
            </a:rPr>
            <a:t>ИЭК</a:t>
          </a:r>
        </a:p>
      </dsp:txBody>
      <dsp:txXfrm>
        <a:off x="3495236" y="2217871"/>
        <a:ext cx="1094775" cy="1098818"/>
      </dsp:txXfrm>
    </dsp:sp>
    <dsp:sp modelId="{D2AA4ACA-7FE2-4401-A7F1-097A01A01AD0}">
      <dsp:nvSpPr>
        <dsp:cNvPr id="0" name=""/>
        <dsp:cNvSpPr/>
      </dsp:nvSpPr>
      <dsp:spPr>
        <a:xfrm rot="16134255">
          <a:off x="3838812" y="1404336"/>
          <a:ext cx="365127" cy="5040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100" kern="1200"/>
        </a:p>
      </dsp:txBody>
      <dsp:txXfrm rot="10800000">
        <a:off x="3894628" y="1559912"/>
        <a:ext cx="255589" cy="302449"/>
      </dsp:txXfrm>
    </dsp:sp>
    <dsp:sp modelId="{8676BB2C-0C5C-46FF-8ABE-2761BCACB7D6}">
      <dsp:nvSpPr>
        <dsp:cNvPr id="0" name=""/>
        <dsp:cNvSpPr/>
      </dsp:nvSpPr>
      <dsp:spPr>
        <a:xfrm>
          <a:off x="3222534" y="257512"/>
          <a:ext cx="1564142" cy="10441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Arial" pitchFamily="34" charset="0"/>
              <a:cs typeface="Arial" pitchFamily="34" charset="0"/>
            </a:rPr>
            <a:t>99 групп</a:t>
          </a:r>
        </a:p>
      </dsp:txBody>
      <dsp:txXfrm>
        <a:off x="3451597" y="410429"/>
        <a:ext cx="1106016" cy="738346"/>
      </dsp:txXfrm>
    </dsp:sp>
    <dsp:sp modelId="{3B619EFA-BE3A-4302-A02C-05178EA0A7EB}">
      <dsp:nvSpPr>
        <dsp:cNvPr id="0" name=""/>
        <dsp:cNvSpPr/>
      </dsp:nvSpPr>
      <dsp:spPr>
        <a:xfrm>
          <a:off x="5059094" y="2515239"/>
          <a:ext cx="755083" cy="5040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100" kern="1200"/>
        </a:p>
      </dsp:txBody>
      <dsp:txXfrm>
        <a:off x="5059094" y="2616056"/>
        <a:ext cx="603858" cy="302449"/>
      </dsp:txXfrm>
    </dsp:sp>
    <dsp:sp modelId="{203F32B4-DCD6-4976-8197-C3C8F5F2153B}">
      <dsp:nvSpPr>
        <dsp:cNvPr id="0" name=""/>
        <dsp:cNvSpPr/>
      </dsp:nvSpPr>
      <dsp:spPr>
        <a:xfrm>
          <a:off x="6094870" y="2050940"/>
          <a:ext cx="1818453" cy="14326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Arial" pitchFamily="34" charset="0"/>
              <a:cs typeface="Arial" pitchFamily="34" charset="0"/>
            </a:rPr>
            <a:t> 108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Arial" pitchFamily="34" charset="0"/>
              <a:cs typeface="Arial" pitchFamily="34" charset="0"/>
            </a:rPr>
            <a:t>преподавателей</a:t>
          </a:r>
        </a:p>
      </dsp:txBody>
      <dsp:txXfrm>
        <a:off x="6361176" y="2260751"/>
        <a:ext cx="1285841" cy="1013058"/>
      </dsp:txXfrm>
    </dsp:sp>
    <dsp:sp modelId="{D0913942-0AEC-4524-AAF0-08DE3F63163A}">
      <dsp:nvSpPr>
        <dsp:cNvPr id="0" name=""/>
        <dsp:cNvSpPr/>
      </dsp:nvSpPr>
      <dsp:spPr>
        <a:xfrm rot="5368653">
          <a:off x="3880234" y="3533378"/>
          <a:ext cx="343347" cy="5040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100" kern="1200"/>
        </a:p>
      </dsp:txBody>
      <dsp:txXfrm>
        <a:off x="3931266" y="3582695"/>
        <a:ext cx="240343" cy="302449"/>
      </dsp:txXfrm>
    </dsp:sp>
    <dsp:sp modelId="{DA6E3F00-A3FB-428B-AF07-89EDFE71AB2C}">
      <dsp:nvSpPr>
        <dsp:cNvPr id="0" name=""/>
        <dsp:cNvSpPr/>
      </dsp:nvSpPr>
      <dsp:spPr>
        <a:xfrm>
          <a:off x="2574463" y="4041525"/>
          <a:ext cx="2971070" cy="12622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Arial" pitchFamily="34" charset="0"/>
              <a:cs typeface="Arial" pitchFamily="34" charset="0"/>
            </a:rPr>
            <a:t>14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Arial" pitchFamily="34" charset="0"/>
              <a:cs typeface="Arial" pitchFamily="34" charset="0"/>
            </a:rPr>
            <a:t>специальностей</a:t>
          </a:r>
        </a:p>
      </dsp:txBody>
      <dsp:txXfrm>
        <a:off x="3009566" y="4226372"/>
        <a:ext cx="2100864" cy="892517"/>
      </dsp:txXfrm>
    </dsp:sp>
    <dsp:sp modelId="{7082A404-FDD5-46EA-8947-CAD623E0D32E}">
      <dsp:nvSpPr>
        <dsp:cNvPr id="0" name=""/>
        <dsp:cNvSpPr/>
      </dsp:nvSpPr>
      <dsp:spPr>
        <a:xfrm rot="10800000">
          <a:off x="2116075" y="2515239"/>
          <a:ext cx="814381" cy="5040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100" kern="1200"/>
        </a:p>
      </dsp:txBody>
      <dsp:txXfrm rot="10800000">
        <a:off x="2267300" y="2616056"/>
        <a:ext cx="663156" cy="302449"/>
      </dsp:txXfrm>
    </dsp:sp>
    <dsp:sp modelId="{2C004847-3AB3-4441-B1E4-52B0BDD75709}">
      <dsp:nvSpPr>
        <dsp:cNvPr id="0" name=""/>
        <dsp:cNvSpPr/>
      </dsp:nvSpPr>
      <dsp:spPr>
        <a:xfrm>
          <a:off x="89494" y="2113365"/>
          <a:ext cx="1642438" cy="130783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Arial" pitchFamily="34" charset="0"/>
              <a:cs typeface="Arial" pitchFamily="34" charset="0"/>
            </a:rPr>
            <a:t>2342 </a:t>
          </a:r>
          <a:r>
            <a:rPr lang="ru-RU" sz="1200" kern="1200" dirty="0">
              <a:latin typeface="Arial" pitchFamily="34" charset="0"/>
              <a:cs typeface="Arial" pitchFamily="34" charset="0"/>
            </a:rPr>
            <a:t>студента</a:t>
          </a:r>
        </a:p>
      </dsp:txBody>
      <dsp:txXfrm>
        <a:off x="330023" y="2304892"/>
        <a:ext cx="1161380" cy="9247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>
              <a:defRPr sz="1200"/>
            </a:lvl1pPr>
          </a:lstStyle>
          <a:p>
            <a:fld id="{BD71BDCD-EBE6-4678-8413-13BFAA387E1D}" type="datetimeFigureOut">
              <a:rPr lang="ru-RU" smtClean="0"/>
              <a:pPr/>
              <a:t>12.09.2025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4538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01" tIns="45501" rIns="91001" bIns="4550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001" tIns="45501" rIns="91001" bIns="4550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r">
              <a:defRPr sz="1200"/>
            </a:lvl1pPr>
          </a:lstStyle>
          <a:p>
            <a:fld id="{67A570D4-9143-4E91-8959-8D963457B7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63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Шрифт: </a:t>
            </a:r>
            <a:r>
              <a:rPr lang="en-US" dirty="0"/>
              <a:t>PT Sans Caption 20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495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Итак, перейдем к первому пункту – оформление.</a:t>
            </a:r>
          </a:p>
          <a:p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7503" indent="-227503">
              <a:buAutoNum type="arabicParenR"/>
            </a:pPr>
            <a:endParaRPr lang="ru-RU" dirty="0"/>
          </a:p>
          <a:p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Итак, перейдем к первому пункту – оформление.</a:t>
            </a:r>
          </a:p>
          <a:p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7503" indent="-227503">
              <a:buAutoNum type="arabicParenR"/>
            </a:pPr>
            <a:endParaRPr lang="ru-RU" dirty="0"/>
          </a:p>
          <a:p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Итак, перейдем к первому пункту – оформление.</a:t>
            </a:r>
          </a:p>
          <a:p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7503" indent="-227503">
              <a:buAutoNum type="arabicParenR"/>
            </a:pPr>
            <a:endParaRPr lang="ru-RU" dirty="0"/>
          </a:p>
          <a:p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Итак, перейдем к первому пункту – оформление.</a:t>
            </a:r>
          </a:p>
          <a:p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7503" indent="-227503">
              <a:buAutoNum type="arabicParenR"/>
            </a:pPr>
            <a:endParaRPr lang="ru-RU" dirty="0"/>
          </a:p>
          <a:p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Итак, перейдем к первому пункту – оформление.</a:t>
            </a:r>
          </a:p>
          <a:p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7503" indent="-227503">
              <a:buAutoNum type="arabicParenR"/>
            </a:pPr>
            <a:endParaRPr lang="ru-RU" dirty="0"/>
          </a:p>
          <a:p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Итак, перейдем к первому пункту – оформление.</a:t>
            </a:r>
          </a:p>
          <a:p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7503" indent="-227503">
              <a:buAutoNum type="arabicParenR"/>
            </a:pPr>
            <a:endParaRPr lang="ru-RU" dirty="0"/>
          </a:p>
          <a:p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Итак, перейдем к первому пункту – оформление.</a:t>
            </a:r>
          </a:p>
          <a:p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7503" indent="-227503">
              <a:buAutoNum type="arabicParenR"/>
            </a:pPr>
            <a:endParaRPr lang="ru-RU" dirty="0"/>
          </a:p>
          <a:p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Итак, перейдем к первому пункту – оформление.</a:t>
            </a:r>
          </a:p>
          <a:p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7503" indent="-227503">
              <a:buAutoNum type="arabicParenR"/>
            </a:pPr>
            <a:endParaRPr lang="ru-RU" dirty="0"/>
          </a:p>
          <a:p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Итак, перейдем к первому пункту – оформление.</a:t>
            </a:r>
          </a:p>
          <a:p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7503" indent="-227503">
              <a:buAutoNum type="arabicParenR"/>
            </a:pPr>
            <a:endParaRPr lang="ru-RU" dirty="0"/>
          </a:p>
          <a:p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Итак, перейдем к первому пункту – оформление.</a:t>
            </a:r>
          </a:p>
          <a:p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7503" indent="-227503">
              <a:buAutoNum type="arabicParenR"/>
            </a:pPr>
            <a:endParaRPr lang="ru-RU" dirty="0"/>
          </a:p>
          <a:p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Итак, перейдем к первому пункту – оформление.</a:t>
            </a:r>
          </a:p>
          <a:p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7503" indent="-227503">
              <a:buAutoNum type="arabicParenR"/>
            </a:pPr>
            <a:endParaRPr lang="ru-RU" dirty="0"/>
          </a:p>
          <a:p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Итак, перейдем к первому пункту – оформление.</a:t>
            </a:r>
          </a:p>
          <a:p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7503" indent="-227503">
              <a:buAutoNum type="arabicParenR"/>
            </a:pPr>
            <a:endParaRPr lang="ru-RU" dirty="0"/>
          </a:p>
          <a:p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Итак, перейдем к первому пункту – оформление.</a:t>
            </a:r>
          </a:p>
          <a:p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7503" indent="-227503">
              <a:buAutoNum type="arabicParenR"/>
            </a:pPr>
            <a:endParaRPr lang="ru-RU" dirty="0"/>
          </a:p>
          <a:p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Итак, перейдем к первому пункту – оформление.</a:t>
            </a:r>
          </a:p>
          <a:p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7503" indent="-227503">
              <a:buAutoNum type="arabicParenR"/>
            </a:pPr>
            <a:endParaRPr lang="ru-RU" dirty="0"/>
          </a:p>
          <a:p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Итак, перейдем к первому пункту – оформление.</a:t>
            </a:r>
          </a:p>
          <a:p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7503" indent="-227503">
              <a:buAutoNum type="arabicParenR"/>
            </a:pPr>
            <a:endParaRPr lang="ru-RU" dirty="0"/>
          </a:p>
          <a:p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Итак, перейдем к первому пункту – оформление.</a:t>
            </a:r>
          </a:p>
          <a:p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7503" indent="-227503">
              <a:buAutoNum type="arabicParenR"/>
            </a:pPr>
            <a:endParaRPr lang="ru-RU" dirty="0"/>
          </a:p>
          <a:p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17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Итак, перейдем к первому пункту – оформление.</a:t>
            </a:r>
          </a:p>
          <a:p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7503" indent="-227503">
              <a:buAutoNum type="arabicParenR"/>
            </a:pPr>
            <a:endParaRPr lang="ru-RU" dirty="0"/>
          </a:p>
          <a:p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18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Итак, перейдем к первому пункту – оформление.</a:t>
            </a:r>
          </a:p>
          <a:p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7503" indent="-227503">
              <a:buAutoNum type="arabicParenR"/>
            </a:pPr>
            <a:endParaRPr lang="ru-RU" dirty="0"/>
          </a:p>
          <a:p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19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Итак, перейдем к первому пункту – оформление.</a:t>
            </a:r>
          </a:p>
          <a:p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7503" indent="-227503">
              <a:buAutoNum type="arabicParenR"/>
            </a:pPr>
            <a:endParaRPr lang="ru-RU" dirty="0"/>
          </a:p>
          <a:p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20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Итак, перейдем к первому пункту – оформление.</a:t>
            </a:r>
          </a:p>
          <a:p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7503" indent="-227503">
              <a:buAutoNum type="arabicParenR"/>
            </a:pPr>
            <a:endParaRPr lang="ru-RU" dirty="0"/>
          </a:p>
          <a:p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21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Итак, перейдем к первому пункту – оформление.</a:t>
            </a:r>
          </a:p>
          <a:p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7503" indent="-227503">
              <a:buAutoNum type="arabicParenR"/>
            </a:pPr>
            <a:endParaRPr lang="ru-RU" dirty="0"/>
          </a:p>
          <a:p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22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Итак, перейдем к первому пункту – оформление.</a:t>
            </a:r>
          </a:p>
          <a:p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7503" indent="-227503">
              <a:buAutoNum type="arabicParenR"/>
            </a:pPr>
            <a:endParaRPr lang="ru-RU" dirty="0"/>
          </a:p>
          <a:p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23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Итак, перейдем к первому пункту – оформление.</a:t>
            </a:r>
          </a:p>
          <a:p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7503" indent="-227503">
              <a:buAutoNum type="arabicParenR"/>
            </a:pPr>
            <a:endParaRPr lang="ru-RU" dirty="0"/>
          </a:p>
          <a:p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24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Итак, перейдем к первому пункту – оформление.</a:t>
            </a:r>
          </a:p>
          <a:p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7503" indent="-227503">
              <a:buAutoNum type="arabicParenR"/>
            </a:pPr>
            <a:endParaRPr lang="ru-RU" dirty="0"/>
          </a:p>
          <a:p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25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Итак, перейдем к первому пункту – оформление.</a:t>
            </a:r>
          </a:p>
          <a:p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7503" indent="-227503">
              <a:buAutoNum type="arabicParenR"/>
            </a:pPr>
            <a:endParaRPr lang="ru-RU" dirty="0"/>
          </a:p>
          <a:p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26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Итак, перейдем к первому пункту – оформление.</a:t>
            </a:r>
          </a:p>
          <a:p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7503" indent="-227503">
              <a:buAutoNum type="arabicParenR"/>
            </a:pPr>
            <a:endParaRPr lang="ru-RU" dirty="0"/>
          </a:p>
          <a:p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27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Итак, перейдем к первому пункту – оформление.</a:t>
            </a:r>
          </a:p>
          <a:p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7503" indent="-227503">
              <a:buAutoNum type="arabicParenR"/>
            </a:pPr>
            <a:endParaRPr lang="ru-RU" dirty="0"/>
          </a:p>
          <a:p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28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Итак, перейдем к первому пункту – оформление.</a:t>
            </a:r>
          </a:p>
          <a:p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7503" indent="-227503">
              <a:buAutoNum type="arabicParenR"/>
            </a:pPr>
            <a:endParaRPr lang="ru-RU" dirty="0"/>
          </a:p>
          <a:p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29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Итак, перейдем к первому пункту – оформление.</a:t>
            </a:r>
          </a:p>
          <a:p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7503" indent="-227503">
              <a:buAutoNum type="arabicParenR"/>
            </a:pPr>
            <a:endParaRPr lang="ru-RU" dirty="0"/>
          </a:p>
          <a:p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30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Шрифт: </a:t>
            </a:r>
            <a:r>
              <a:rPr lang="en-US" dirty="0"/>
              <a:t>PT Sans Caption 20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31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495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6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5.png"/><Relationship Id="rId9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diagramColors" Target="../diagrams/colors2.xml"/><Relationship Id="rId5" Type="http://schemas.openxmlformats.org/officeDocument/2006/relationships/image" Target="../media/image6.png"/><Relationship Id="rId10" Type="http://schemas.openxmlformats.org/officeDocument/2006/relationships/diagramQuickStyle" Target="../diagrams/quickStyle2.xml"/><Relationship Id="rId4" Type="http://schemas.openxmlformats.org/officeDocument/2006/relationships/image" Target="../media/image5.png"/><Relationship Id="rId9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diagramColors" Target="../diagrams/colors3.xml"/><Relationship Id="rId5" Type="http://schemas.openxmlformats.org/officeDocument/2006/relationships/image" Target="../media/image6.png"/><Relationship Id="rId10" Type="http://schemas.openxmlformats.org/officeDocument/2006/relationships/diagramQuickStyle" Target="../diagrams/quickStyle3.xml"/><Relationship Id="rId4" Type="http://schemas.openxmlformats.org/officeDocument/2006/relationships/image" Target="../media/image5.png"/><Relationship Id="rId9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diagramColors" Target="../diagrams/colors4.xml"/><Relationship Id="rId5" Type="http://schemas.openxmlformats.org/officeDocument/2006/relationships/image" Target="../media/image6.png"/><Relationship Id="rId10" Type="http://schemas.openxmlformats.org/officeDocument/2006/relationships/diagramQuickStyle" Target="../diagrams/quickStyle4.xml"/><Relationship Id="rId4" Type="http://schemas.openxmlformats.org/officeDocument/2006/relationships/image" Target="../media/image5.png"/><Relationship Id="rId9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diagramColors" Target="../diagrams/colors5.xml"/><Relationship Id="rId5" Type="http://schemas.openxmlformats.org/officeDocument/2006/relationships/image" Target="../media/image6.png"/><Relationship Id="rId10" Type="http://schemas.openxmlformats.org/officeDocument/2006/relationships/diagramQuickStyle" Target="../diagrams/quickStyle5.xml"/><Relationship Id="rId4" Type="http://schemas.openxmlformats.org/officeDocument/2006/relationships/image" Target="../media/image5.png"/><Relationship Id="rId9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2.png"/><Relationship Id="rId4" Type="http://schemas.openxmlformats.org/officeDocument/2006/relationships/image" Target="../media/image5.png"/><Relationship Id="rId9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11" Type="http://schemas.openxmlformats.org/officeDocument/2006/relationships/image" Target="../media/image20.png"/><Relationship Id="rId5" Type="http://schemas.openxmlformats.org/officeDocument/2006/relationships/image" Target="../media/image6.png"/><Relationship Id="rId10" Type="http://schemas.openxmlformats.org/officeDocument/2006/relationships/image" Target="../media/image19.png"/><Relationship Id="rId4" Type="http://schemas.openxmlformats.org/officeDocument/2006/relationships/image" Target="../media/image5.png"/><Relationship Id="rId9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24.png"/><Relationship Id="rId4" Type="http://schemas.openxmlformats.org/officeDocument/2006/relationships/image" Target="../media/image5.png"/><Relationship Id="rId9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27.png"/><Relationship Id="rId4" Type="http://schemas.openxmlformats.org/officeDocument/2006/relationships/image" Target="../media/image5.png"/><Relationship Id="rId9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30.png"/><Relationship Id="rId4" Type="http://schemas.openxmlformats.org/officeDocument/2006/relationships/image" Target="../media/image5.png"/><Relationship Id="rId9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33.png"/><Relationship Id="rId4" Type="http://schemas.openxmlformats.org/officeDocument/2006/relationships/image" Target="../media/image5.png"/><Relationship Id="rId9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11" Type="http://schemas.openxmlformats.org/officeDocument/2006/relationships/image" Target="../media/image39.png"/><Relationship Id="rId5" Type="http://schemas.openxmlformats.org/officeDocument/2006/relationships/image" Target="../media/image6.png"/><Relationship Id="rId10" Type="http://schemas.openxmlformats.org/officeDocument/2006/relationships/image" Target="../media/image38.png"/><Relationship Id="rId4" Type="http://schemas.openxmlformats.org/officeDocument/2006/relationships/image" Target="../media/image5.png"/><Relationship Id="rId9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42.png"/><Relationship Id="rId4" Type="http://schemas.openxmlformats.org/officeDocument/2006/relationships/image" Target="../media/image5.png"/><Relationship Id="rId9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45.png"/><Relationship Id="rId4" Type="http://schemas.openxmlformats.org/officeDocument/2006/relationships/image" Target="../media/image5.png"/><Relationship Id="rId9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48.png"/><Relationship Id="rId4" Type="http://schemas.openxmlformats.org/officeDocument/2006/relationships/image" Target="../media/image5.png"/><Relationship Id="rId9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5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09732FE-DEE9-D328-81B8-A59F2E95793F}"/>
              </a:ext>
            </a:extLst>
          </p:cNvPr>
          <p:cNvSpPr/>
          <p:nvPr/>
        </p:nvSpPr>
        <p:spPr>
          <a:xfrm>
            <a:off x="9092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2339753" y="2058086"/>
            <a:ext cx="4464495" cy="0"/>
          </a:xfrm>
          <a:prstGeom prst="line">
            <a:avLst/>
          </a:prstGeom>
          <a:ln w="12700">
            <a:solidFill>
              <a:srgbClr val="0054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2A39671-8D5C-4FE5-AD70-BBC56ADC4F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092" y="165618"/>
            <a:ext cx="1043052" cy="186259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0F03C67-1676-4924-9445-BB161D100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83518"/>
            <a:ext cx="3000025" cy="12267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7504" y="2058086"/>
            <a:ext cx="8928992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ru-RU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и перспективы развития инженерно-экономического колледжа</a:t>
            </a:r>
          </a:p>
          <a:p>
            <a:pPr lvl="0" algn="ctr">
              <a:buClr>
                <a:srgbClr val="000000"/>
              </a:buClr>
              <a:buSzPts val="1100"/>
            </a:pPr>
            <a:endParaRPr lang="ru-RU" sz="3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>
              <a:buClr>
                <a:srgbClr val="000000"/>
              </a:buClr>
              <a:buSzPts val="1100"/>
            </a:pP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Романов С.В.,</a:t>
            </a:r>
          </a:p>
          <a:p>
            <a:pPr lvl="0" algn="r">
              <a:buClr>
                <a:srgbClr val="000000"/>
              </a:buClr>
              <a:buSzPts val="1100"/>
            </a:pP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директор колледжа</a:t>
            </a:r>
          </a:p>
          <a:p>
            <a:pPr algn="ctr">
              <a:buClr>
                <a:srgbClr val="000000"/>
              </a:buClr>
              <a:buSzPts val="1100"/>
            </a:pPr>
            <a:endParaRPr lang="ru-RU" sz="2400" b="1" dirty="0">
              <a:solidFill>
                <a:srgbClr val="00549F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278" y="694959"/>
            <a:ext cx="1579939" cy="80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639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528" y="3147814"/>
            <a:ext cx="709357" cy="432048"/>
          </a:xfrm>
          <a:prstGeom prst="rect">
            <a:avLst/>
          </a:prstGeom>
        </p:spPr>
      </p:pic>
      <p:graphicFrame>
        <p:nvGraphicFramePr>
          <p:cNvPr id="14" name="Содержимое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267935"/>
              </p:ext>
            </p:extLst>
          </p:nvPr>
        </p:nvGraphicFramePr>
        <p:xfrm>
          <a:off x="125974" y="-232909"/>
          <a:ext cx="8173255" cy="5643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21401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528" y="3147814"/>
            <a:ext cx="709357" cy="432048"/>
          </a:xfrm>
          <a:prstGeom prst="rect">
            <a:avLst/>
          </a:prstGeom>
        </p:spPr>
      </p:pic>
      <p:graphicFrame>
        <p:nvGraphicFramePr>
          <p:cNvPr id="14" name="Содержимое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3235120"/>
              </p:ext>
            </p:extLst>
          </p:nvPr>
        </p:nvGraphicFramePr>
        <p:xfrm>
          <a:off x="125974" y="-232909"/>
          <a:ext cx="8173255" cy="5643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3" name="Заголовок 2"/>
          <p:cNvSpPr>
            <a:spLocks noGrp="1"/>
          </p:cNvSpPr>
          <p:nvPr>
            <p:ph type="title"/>
          </p:nvPr>
        </p:nvSpPr>
        <p:spPr>
          <a:xfrm>
            <a:off x="395536" y="166340"/>
            <a:ext cx="7200800" cy="493563"/>
          </a:xfrm>
        </p:spPr>
        <p:txBody>
          <a:bodyPr>
            <a:noAutofit/>
          </a:bodyPr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Преподавательский</a:t>
            </a:r>
            <a:r>
              <a:rPr lang="ru-RU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состав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2628304"/>
              </p:ext>
            </p:extLst>
          </p:nvPr>
        </p:nvGraphicFramePr>
        <p:xfrm>
          <a:off x="178892" y="515887"/>
          <a:ext cx="7921500" cy="4235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97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42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54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08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08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696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52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 </a:t>
                      </a:r>
                      <a:r>
                        <a:rPr lang="ru-RU" sz="11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/</a:t>
                      </a:r>
                      <a:r>
                        <a:rPr lang="ru-RU" sz="11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endParaRPr lang="ru-RU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Наименование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предметно-цикловой</a:t>
                      </a:r>
                      <a:r>
                        <a:rPr lang="ru-RU" sz="1100" b="1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комиссии</a:t>
                      </a:r>
                      <a:endParaRPr lang="ru-RU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Количество преподавателей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Канди</a:t>
                      </a: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-даты наук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 высшей </a:t>
                      </a:r>
                      <a:r>
                        <a:rPr lang="ru-RU" sz="11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квалифи</a:t>
                      </a: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r>
                        <a:rPr lang="ru-RU" sz="11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кацион</a:t>
                      </a: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-ной </a:t>
                      </a:r>
                      <a:r>
                        <a:rPr lang="ru-RU" sz="11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категори</a:t>
                      </a: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-ей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 первой </a:t>
                      </a:r>
                      <a:r>
                        <a:rPr lang="ru-RU" sz="11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квалифи</a:t>
                      </a: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r>
                        <a:rPr lang="ru-RU" sz="11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кацион</a:t>
                      </a: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-ной </a:t>
                      </a:r>
                      <a:r>
                        <a:rPr lang="ru-RU" sz="11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категори</a:t>
                      </a: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-ей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Аттесто-ваны</a:t>
                      </a: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на СЗД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Молодые </a:t>
                      </a:r>
                      <a:r>
                        <a:rPr lang="ru-RU" sz="11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специа</a:t>
                      </a: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-листы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4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Общеобразовательный цикл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54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Цикл социально-гуманитарных дисциплин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85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Цикл информационные системы, информатика и математика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36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Цикл технических дисциплин и автоматизации технологических процессов и производств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0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Цикл строительства и эксплуатации зданий и сооружений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55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Цикл экономики и управления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555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Итого: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3491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528" y="3147814"/>
            <a:ext cx="709357" cy="432048"/>
          </a:xfrm>
          <a:prstGeom prst="rect">
            <a:avLst/>
          </a:prstGeom>
        </p:spPr>
      </p:pic>
      <p:graphicFrame>
        <p:nvGraphicFramePr>
          <p:cNvPr id="14" name="Содержимое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6404228"/>
              </p:ext>
            </p:extLst>
          </p:nvPr>
        </p:nvGraphicFramePr>
        <p:xfrm>
          <a:off x="125974" y="-232909"/>
          <a:ext cx="8173255" cy="5643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3" name="Заголовок 2"/>
          <p:cNvSpPr>
            <a:spLocks noGrp="1"/>
          </p:cNvSpPr>
          <p:nvPr>
            <p:ph type="title"/>
          </p:nvPr>
        </p:nvSpPr>
        <p:spPr>
          <a:xfrm>
            <a:off x="467544" y="166340"/>
            <a:ext cx="7200800" cy="432048"/>
          </a:xfrm>
        </p:spPr>
        <p:txBody>
          <a:bodyPr>
            <a:normAutofit fontScale="90000"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Перечень реализуемых специальностей</a:t>
            </a:r>
            <a:br>
              <a:rPr lang="ru-RU" sz="1800" dirty="0">
                <a:latin typeface="PT Sans" panose="020B0503020203020204" pitchFamily="34" charset="-52"/>
              </a:rPr>
            </a:br>
            <a:endParaRPr lang="ru-RU" sz="1800" b="1" dirty="0">
              <a:latin typeface="PT Sans" panose="020B0503020203020204" pitchFamily="34" charset="-52"/>
            </a:endParaRPr>
          </a:p>
        </p:txBody>
      </p:sp>
      <p:graphicFrame>
        <p:nvGraphicFramePr>
          <p:cNvPr id="15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2209989"/>
              </p:ext>
            </p:extLst>
          </p:nvPr>
        </p:nvGraphicFramePr>
        <p:xfrm>
          <a:off x="251520" y="645395"/>
          <a:ext cx="7921500" cy="41294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9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93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 </a:t>
                      </a:r>
                      <a:r>
                        <a:rPr lang="ru-RU" sz="12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/</a:t>
                      </a:r>
                      <a:r>
                        <a:rPr lang="ru-RU" sz="12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Специальность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Срок обучения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Квалификация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3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Строительство и эксплуатация зданий и сооружений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3г.10 мес.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техник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5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Операционная деятельность в логистике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2г.10 мес.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операционный логист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33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Коммерция (в сфере обслуживания)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2г.10 мес.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менеджер по продажам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5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Торговое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дело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2г.10 мес.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Специалист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торгового дела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28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Информационные системы и программирование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3г.10 мес.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программист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28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Эксплуатация и обслуживание электрического и электромеханического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оборудования (по отраслям)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3г.10 мес.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техник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16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Техническая эксплуатация и обслуживание роботизированного производства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(по отраслям)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3г.10 мес.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техник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44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Техническое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обслуживание и ремонт автотранспортных средств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3г.10 мес.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специалист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473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528" y="3147814"/>
            <a:ext cx="709357" cy="432048"/>
          </a:xfrm>
          <a:prstGeom prst="rect">
            <a:avLst/>
          </a:prstGeom>
        </p:spPr>
      </p:pic>
      <p:graphicFrame>
        <p:nvGraphicFramePr>
          <p:cNvPr id="14" name="Содержимое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2965155"/>
              </p:ext>
            </p:extLst>
          </p:nvPr>
        </p:nvGraphicFramePr>
        <p:xfrm>
          <a:off x="125974" y="-232909"/>
          <a:ext cx="8173255" cy="5643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3" name="Заголовок 2"/>
          <p:cNvSpPr>
            <a:spLocks noGrp="1"/>
          </p:cNvSpPr>
          <p:nvPr>
            <p:ph type="title"/>
          </p:nvPr>
        </p:nvSpPr>
        <p:spPr>
          <a:xfrm>
            <a:off x="395536" y="304829"/>
            <a:ext cx="7200800" cy="432048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Перечень реализуемых специальностей</a:t>
            </a:r>
            <a:endParaRPr lang="ru-RU" sz="18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15" name="table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7504" y="870831"/>
            <a:ext cx="7921500" cy="366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553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528" y="3147814"/>
            <a:ext cx="709357" cy="432048"/>
          </a:xfrm>
          <a:prstGeom prst="rect">
            <a:avLst/>
          </a:prstGeom>
        </p:spPr>
      </p:pic>
      <p:graphicFrame>
        <p:nvGraphicFramePr>
          <p:cNvPr id="14" name="Содержимое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5840260"/>
              </p:ext>
            </p:extLst>
          </p:nvPr>
        </p:nvGraphicFramePr>
        <p:xfrm>
          <a:off x="125974" y="-232909"/>
          <a:ext cx="8173255" cy="5643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3" name="Заголовок 2"/>
          <p:cNvSpPr>
            <a:spLocks noGrp="1"/>
          </p:cNvSpPr>
          <p:nvPr>
            <p:ph type="title"/>
          </p:nvPr>
        </p:nvSpPr>
        <p:spPr>
          <a:xfrm>
            <a:off x="412778" y="304829"/>
            <a:ext cx="7200800" cy="432048"/>
          </a:xfrm>
        </p:spPr>
        <p:txBody>
          <a:bodyPr>
            <a:no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Результаты государственной итоговой аттестации 2025 год</a:t>
            </a:r>
            <a:br>
              <a:rPr lang="ru-RU" sz="1800" b="1" dirty="0"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7785305"/>
              </p:ext>
            </p:extLst>
          </p:nvPr>
        </p:nvGraphicFramePr>
        <p:xfrm>
          <a:off x="52738" y="592860"/>
          <a:ext cx="8244408" cy="38710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37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86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3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49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 </a:t>
                      </a:r>
                      <a:r>
                        <a:rPr lang="ru-RU" sz="14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/</a:t>
                      </a:r>
                      <a:r>
                        <a:rPr lang="ru-RU" sz="14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Специальность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Количество выпускников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Получившие по результатам ГИА «хорошо» и «отлично», 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5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Строительство и эксплуатация зданий и сооружений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35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Операционная деятельность в логистике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6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Коммерция (в сфере обслуживания)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8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Экономика и бухгалтерский учет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241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Информационные системы (в экономике)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241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Итого: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r>
                        <a:rPr lang="en-US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41562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6563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528" y="3147814"/>
            <a:ext cx="709357" cy="432048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90F7EE6-B187-4A35-9DFA-C071E40E8272}"/>
              </a:ext>
            </a:extLst>
          </p:cNvPr>
          <p:cNvSpPr txBox="1">
            <a:spLocks/>
          </p:cNvSpPr>
          <p:nvPr/>
        </p:nvSpPr>
        <p:spPr>
          <a:xfrm>
            <a:off x="2123728" y="5714"/>
            <a:ext cx="4073656" cy="995832"/>
          </a:xfrm>
          <a:prstGeom prst="rect">
            <a:avLst/>
          </a:prstGeom>
        </p:spPr>
        <p:txBody>
          <a:bodyPr anchor="ctr">
            <a:normAutofit fontScale="85000" lnSpcReduction="1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4300" b="1" dirty="0">
                <a:solidFill>
                  <a:prstClr val="black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Будущая карьера</a:t>
            </a:r>
          </a:p>
        </p:txBody>
      </p:sp>
      <p:sp>
        <p:nvSpPr>
          <p:cNvPr id="14" name="Содержимое 2">
            <a:extLst>
              <a:ext uri="{FF2B5EF4-FFF2-40B4-BE49-F238E27FC236}">
                <a16:creationId xmlns:a16="http://schemas.microsoft.com/office/drawing/2014/main" id="{29BAB832-717E-4D50-82B8-17120105BCA1}"/>
              </a:ext>
            </a:extLst>
          </p:cNvPr>
          <p:cNvSpPr txBox="1">
            <a:spLocks/>
          </p:cNvSpPr>
          <p:nvPr/>
        </p:nvSpPr>
        <p:spPr>
          <a:xfrm>
            <a:off x="2168971" y="906154"/>
            <a:ext cx="5820605" cy="403468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indent="-283464">
              <a:spcBef>
                <a:spcPts val="600"/>
              </a:spcBef>
              <a:buClr>
                <a:srgbClr val="4F81BD"/>
              </a:buClr>
              <a:buSzPct val="80000"/>
              <a:buFont typeface="Wingdings 2"/>
              <a:buNone/>
              <a:defRPr/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Основные работодатели:</a:t>
            </a:r>
          </a:p>
          <a:p>
            <a:pPr marL="365760" indent="-283464">
              <a:spcBef>
                <a:spcPts val="600"/>
              </a:spcBef>
              <a:buClr>
                <a:srgbClr val="4F81BD"/>
              </a:buClr>
              <a:buSzPct val="80000"/>
              <a:buFont typeface="Wingdings 2"/>
              <a:buNone/>
              <a:defRPr/>
            </a:pPr>
            <a:endParaRPr lang="ru-RU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7675" indent="-361950">
              <a:buSzPct val="80000"/>
              <a:buFont typeface="Wingdings 2"/>
              <a:buChar char=""/>
              <a:defRPr/>
            </a:pP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ПАО «КАМАЗ»</a:t>
            </a:r>
          </a:p>
          <a:p>
            <a:pPr marL="447675" indent="-361950">
              <a:buSzPct val="80000"/>
              <a:buFont typeface="Wingdings 2"/>
              <a:buChar char=""/>
              <a:defRPr/>
            </a:pP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ООО  «ХАЙЕР ФРИДЖ РУС» </a:t>
            </a:r>
          </a:p>
          <a:p>
            <a:pPr marL="447675" indent="-361950">
              <a:buSzPct val="80000"/>
              <a:buFont typeface="Wingdings 2"/>
              <a:buChar char=""/>
              <a:defRPr/>
            </a:pP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АО «ПО </a:t>
            </a:r>
            <a:r>
              <a:rPr lang="ru-RU" sz="2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ЕлАЗ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447675" indent="-361950">
              <a:buSzPct val="80000"/>
              <a:buFont typeface="Wingdings 2"/>
              <a:buChar char=""/>
              <a:defRPr/>
            </a:pP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ГАУ «Технопарк в сфере высоких технологий «ИТ-парк»</a:t>
            </a:r>
          </a:p>
          <a:p>
            <a:pPr marL="447675" indent="-361950">
              <a:buSzPct val="80000"/>
              <a:buFont typeface="Wingdings 2"/>
              <a:buChar char=""/>
              <a:defRPr/>
            </a:pP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ООО  «ПФ  «КАМСТРОЙИНВЕСТ</a:t>
            </a:r>
            <a:r>
              <a:rPr lang="ru-RU" sz="2000" dirty="0">
                <a:solidFill>
                  <a:prstClr val="black"/>
                </a:solidFill>
              </a:rPr>
              <a:t>»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7675" indent="-361950">
              <a:buSzPct val="80000"/>
              <a:buFont typeface="Wingdings 2"/>
              <a:buChar char=""/>
              <a:defRPr/>
            </a:pP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АО «</a:t>
            </a:r>
            <a:r>
              <a:rPr lang="ru-RU" sz="2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Ремдизель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447675" indent="-361950">
              <a:buSzPct val="80000"/>
              <a:buFont typeface="Wingdings 2"/>
              <a:buChar char=""/>
              <a:defRPr/>
            </a:pP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ООО «</a:t>
            </a:r>
            <a:r>
              <a:rPr lang="ru-RU" sz="2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Домкор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447675" indent="-361950">
              <a:buSzPct val="80000"/>
              <a:buFont typeface="Wingdings 2"/>
              <a:buChar char=""/>
              <a:defRPr/>
            </a:pP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ООО «УК «</a:t>
            </a:r>
            <a:r>
              <a:rPr lang="ru-RU" sz="2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ТрансТехСервис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447675" indent="-361950">
              <a:buSzPct val="80000"/>
              <a:buFont typeface="Wingdings 2"/>
              <a:buChar char=""/>
              <a:defRPr/>
            </a:pP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ООО «ЧЕЛНЫВОДОКАНАЛ»</a:t>
            </a:r>
          </a:p>
          <a:p>
            <a:pPr marL="447675" indent="-361950">
              <a:spcBef>
                <a:spcPts val="600"/>
              </a:spcBef>
              <a:buSzPct val="80000"/>
              <a:buFont typeface="Wingdings 2"/>
              <a:buChar char=""/>
              <a:defRPr/>
            </a:pPr>
            <a:endParaRPr lang="ru-RU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7675" indent="-361950">
              <a:spcBef>
                <a:spcPts val="600"/>
              </a:spcBef>
              <a:buSzPct val="80000"/>
              <a:buFont typeface="Wingdings 2"/>
              <a:buChar char=""/>
              <a:defRPr/>
            </a:pPr>
            <a:endParaRPr lang="ru-RU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760" indent="-283464">
              <a:spcBef>
                <a:spcPts val="600"/>
              </a:spcBef>
              <a:buClr>
                <a:srgbClr val="4F81BD"/>
              </a:buClr>
              <a:buSzPct val="80000"/>
              <a:buFont typeface="Wingdings 2"/>
              <a:buNone/>
              <a:defRPr/>
            </a:pPr>
            <a:endParaRPr lang="ru-RU" sz="3200" dirty="0">
              <a:solidFill>
                <a:prstClr val="black"/>
              </a:solidFill>
            </a:endParaRPr>
          </a:p>
          <a:p>
            <a:pPr marL="365760" indent="-283464">
              <a:spcBef>
                <a:spcPts val="600"/>
              </a:spcBef>
              <a:buClr>
                <a:srgbClr val="4F81BD"/>
              </a:buClr>
              <a:buSzPct val="80000"/>
              <a:buFont typeface="Wingdings 2"/>
              <a:buChar char=""/>
              <a:defRPr/>
            </a:pPr>
            <a:endParaRPr lang="ru-RU" sz="3200" dirty="0">
              <a:solidFill>
                <a:prstClr val="black"/>
              </a:solidFill>
            </a:endParaRPr>
          </a:p>
        </p:txBody>
      </p:sp>
      <p:pic>
        <p:nvPicPr>
          <p:cNvPr id="15" name="Picture 2" descr="http://kamazkamaz.i-r.co/content/2012/20120801/kamazkamaz/images/201208/01/20120801075754-a4cf62fc3fedafb21ec838db02ffce72.jpg">
            <a:extLst>
              <a:ext uri="{FF2B5EF4-FFF2-40B4-BE49-F238E27FC236}">
                <a16:creationId xmlns:a16="http://schemas.microsoft.com/office/drawing/2014/main" id="{D7BA5DFE-7FF8-4473-8C06-4CA6C73EE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3528" y="411510"/>
            <a:ext cx="1080120" cy="1643579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Рисунок 15" descr="C:\Users\Admin\Desktop\haier_thumb1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74" y="2283718"/>
            <a:ext cx="1421024" cy="1152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C:\Users\Admin\Desktop\b9acd9b68e6fabc430179b2b897ba0e7.pn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3579862"/>
            <a:ext cx="2372850" cy="12961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4710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24159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13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MSShafigullin\Desktop\2021\Год Науки и технологий\Лого на темном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91" y="843558"/>
            <a:ext cx="510401" cy="371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59632" y="195486"/>
            <a:ext cx="7200800" cy="432048"/>
          </a:xfrm>
        </p:spPr>
        <p:txBody>
          <a:bodyPr>
            <a:no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Ожидаемый выпуск 2025 год</a:t>
            </a: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5551122"/>
              </p:ext>
            </p:extLst>
          </p:nvPr>
        </p:nvGraphicFramePr>
        <p:xfrm>
          <a:off x="1043608" y="674541"/>
          <a:ext cx="7848872" cy="3420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87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1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42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 </a:t>
                      </a:r>
                      <a:r>
                        <a:rPr lang="ru-RU" sz="12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/</a:t>
                      </a:r>
                      <a:r>
                        <a:rPr lang="ru-RU" sz="12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Специальность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Количество выпускников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5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Строительство и эксплуатация зданий и сооружений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9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Операционная деятельность в логистике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9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Коммерция (в сфере обслуживания)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27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Техническая эксплуатация и обслуживание электрического и электромеханического оборудования 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9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Экономика и бухгалтерский учет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5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Юриспруденция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0609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Итого: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377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4028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528" y="3147814"/>
            <a:ext cx="709357" cy="43204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27584" y="2138470"/>
            <a:ext cx="66967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Учебно-методическая работа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173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528" y="3147814"/>
            <a:ext cx="709357" cy="432048"/>
          </a:xfrm>
          <a:prstGeom prst="rect">
            <a:avLst/>
          </a:prstGeom>
        </p:spPr>
      </p:pic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494387"/>
              </p:ext>
            </p:extLst>
          </p:nvPr>
        </p:nvGraphicFramePr>
        <p:xfrm>
          <a:off x="107504" y="249830"/>
          <a:ext cx="8064897" cy="46780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7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74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34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000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11" marR="391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документов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11" marR="391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документов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11" marR="39111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6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11" marR="391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Локальные акты, регламентирующие образовательную деятельность по программам СПО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11" marR="391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52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11" marR="39111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5612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11" marR="391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Программы подготовки специалистов среднего звена (ППССЗ)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11" marR="391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11" marR="39111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5612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11" marR="391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Рабочие программы дисциплин, модулей, включая фонды оценочных средств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11" marR="391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962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11" marR="39111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8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Рабочие программы практик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11" marR="391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135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11" marR="39111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8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Программы экзаменов квалификационных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11" marR="391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63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11" marR="39111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56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11" marR="391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Программы государственной итоговой аттестации выпускников</a:t>
                      </a:r>
                      <a:r>
                        <a:rPr lang="ru-RU" sz="1600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(ГИА)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11" marR="391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111" marR="39111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000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528" y="3147814"/>
            <a:ext cx="709357" cy="432048"/>
          </a:xfrm>
          <a:prstGeom prst="rect">
            <a:avLst/>
          </a:prstGeom>
        </p:spPr>
      </p:pic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1043608" y="24159"/>
            <a:ext cx="7056784" cy="558033"/>
          </a:xfrm>
        </p:spPr>
        <p:txBody>
          <a:bodyPr>
            <a:normAutofit fontScale="90000"/>
          </a:bodyPr>
          <a:lstStyle/>
          <a:p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Преподавателями ИЭК пройдены курсы «Эксперт демонстрационного экзамена», получены статусы эксперт и главный эксперт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6393110"/>
              </p:ext>
            </p:extLst>
          </p:nvPr>
        </p:nvGraphicFramePr>
        <p:xfrm>
          <a:off x="47464" y="743606"/>
          <a:ext cx="8244408" cy="4420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50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893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621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 преподавателя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Профессия/специальность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5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</a:rPr>
                        <a:t>Романов Семён Васильевич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УГПС 38.00.00; предпринимательство,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бухгалтерский учет, технологическое предпринимательство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5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Джафарова Светлана Владимировна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38.02.02, 38.02.03, 38.02.04,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предпринимательство, бухгалтерский учет, финансы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56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Бурашникова</a:t>
                      </a: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 Альмира </a:t>
                      </a:r>
                      <a:r>
                        <a:rPr lang="ru-RU" sz="1400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Флуровна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38,02,01, 38.02.03, 38.02.04, 38.02.07, предпринимательство, бухгалтерский учет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62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Афанасьев Максим Владимирович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15.02.11, промышленная робототехника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62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+mn-cs"/>
                        </a:rPr>
                        <a:t>Егорова Сабина </a:t>
                      </a: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+mn-cs"/>
                        </a:rPr>
                        <a:t>Мисир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+mn-cs"/>
                        </a:rPr>
                        <a:t> </a:t>
                      </a: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+mn-cs"/>
                        </a:rPr>
                        <a:t>кызы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08.02.01,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Геопространственные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технологии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65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+mn-cs"/>
                        </a:rPr>
                        <a:t>Кобижаев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+mn-cs"/>
                        </a:rPr>
                        <a:t> Роман Валерьевич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УГПС 08.00.00; 43.02.08, сметное дело, </a:t>
                      </a: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Геопространственные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технологии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62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+mn-cs"/>
                        </a:rPr>
                        <a:t>Тахауова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+mn-cs"/>
                        </a:rPr>
                        <a:t> </a:t>
                      </a: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+mn-cs"/>
                        </a:rPr>
                        <a:t>Айсылу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+mn-cs"/>
                        </a:rPr>
                        <a:t> </a:t>
                      </a: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+mn-cs"/>
                        </a:rPr>
                        <a:t>Мусавировна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09.02.03, 09.02.04, 09.02.05, 09.02.07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65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+mn-cs"/>
                        </a:rPr>
                        <a:t>Нургалиева Фарида </a:t>
                      </a: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+mn-cs"/>
                        </a:rPr>
                        <a:t>Фирдависовна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УГПС 08.00.00; 43.02.08,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38.02.01 , 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сметное дело, </a:t>
                      </a: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Геопространственные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технологии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1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+mn-cs"/>
                        </a:rPr>
                        <a:t>Файзуллина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+mn-cs"/>
                        </a:rPr>
                        <a:t> </a:t>
                      </a: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+mn-cs"/>
                        </a:rPr>
                        <a:t>Айгуль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+mn-cs"/>
                        </a:rPr>
                        <a:t> </a:t>
                      </a: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+mn-cs"/>
                        </a:rPr>
                        <a:t>Гинатулловна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09.02.07 , Веб-технологии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56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Галимова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 </a:t>
                      </a: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Айгуль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 </a:t>
                      </a: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Фларитовна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09.02.07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Информационные системы и программирование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3943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528" y="3147814"/>
            <a:ext cx="709357" cy="432048"/>
          </a:xfrm>
          <a:prstGeom prst="rect">
            <a:avLst/>
          </a:prstGeom>
        </p:spPr>
      </p:pic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495404"/>
              </p:ext>
            </p:extLst>
          </p:nvPr>
        </p:nvGraphicFramePr>
        <p:xfrm>
          <a:off x="107503" y="51471"/>
          <a:ext cx="8136903" cy="50744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23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23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23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7001"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2024/2025 учебном году преподаватели ИЭК  приняли участие в качестве экспертов на</a:t>
                      </a:r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демонстрационных экзаменах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1678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</a:t>
                      </a:r>
                      <a:r>
                        <a:rPr lang="ru-RU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преподавателя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Статус</a:t>
                      </a:r>
                      <a:r>
                        <a:rPr lang="ru-RU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эксперта 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Образовательная</a:t>
                      </a:r>
                      <a:r>
                        <a:rPr lang="ru-RU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организация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11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Бурашникова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А.Ф.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Джафарова С.В.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Иванова О.В.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Линейные эксперты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Набережночелнинский</a:t>
                      </a:r>
                      <a:r>
                        <a:rPr lang="ru-RU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технологический техникум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5221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Романов С.В.</a:t>
                      </a:r>
                    </a:p>
                    <a:p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Файзуллина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А.Г.</a:t>
                      </a:r>
                    </a:p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Афанасьев М.В.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Главные</a:t>
                      </a:r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эксперты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Технический колледж им. В.Д. </a:t>
                      </a:r>
                      <a:r>
                        <a:rPr lang="ru-RU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Поташова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3447">
                <a:tc>
                  <a:txBody>
                    <a:bodyPr/>
                    <a:lstStyle/>
                    <a:p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Кобижаев</a:t>
                      </a:r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Р.В.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Главный эксперт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Камский строительный колледж имени Е.Н. </a:t>
                      </a:r>
                      <a:r>
                        <a:rPr lang="ru-RU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Батенчука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6002"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оказанную помощь в организации и проведении демонстрационных экзаменов были вручены благодарственные письма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4813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528" y="3147814"/>
            <a:ext cx="709357" cy="432048"/>
          </a:xfrm>
          <a:prstGeom prst="rect">
            <a:avLst/>
          </a:prstGeom>
        </p:spPr>
      </p:pic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1907704" y="272740"/>
            <a:ext cx="5256584" cy="709587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rgbClr val="00549F"/>
                </a:solidFill>
                <a:latin typeface="Times New Roman" pitchFamily="18" charset="0"/>
                <a:cs typeface="Times New Roman" pitchFamily="18" charset="0"/>
              </a:rPr>
              <a:t>Опубликовано научных работ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3186696"/>
              </p:ext>
            </p:extLst>
          </p:nvPr>
        </p:nvGraphicFramePr>
        <p:xfrm>
          <a:off x="179511" y="1089113"/>
          <a:ext cx="8064897" cy="2107184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573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1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7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274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738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1874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Научные работы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57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 них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2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ВАК</a:t>
                      </a:r>
                      <a:endParaRPr lang="ru-RU" sz="12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Международные</a:t>
                      </a:r>
                      <a:endParaRPr lang="ru-RU" sz="1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научно-практические</a:t>
                      </a:r>
                      <a:endParaRPr lang="ru-RU" sz="1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конференции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Всероссийские</a:t>
                      </a:r>
                      <a:endParaRPr lang="ru-RU" sz="1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научно-практические</a:t>
                      </a:r>
                      <a:endParaRPr lang="ru-RU" sz="1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конференции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Республиканские</a:t>
                      </a:r>
                      <a:endParaRPr lang="ru-RU" sz="1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научно-практические</a:t>
                      </a:r>
                      <a:endParaRPr lang="ru-RU" sz="1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конференции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</a:t>
                      </a:r>
                      <a:endParaRPr lang="ru-RU" sz="12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45946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528" y="3147814"/>
            <a:ext cx="709357" cy="432048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"/>
            <a:ext cx="8064897" cy="1059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9842382"/>
              </p:ext>
            </p:extLst>
          </p:nvPr>
        </p:nvGraphicFramePr>
        <p:xfrm>
          <a:off x="-1" y="915566"/>
          <a:ext cx="8306997" cy="419990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{69012ECD-51FC-41F1-AA8D-1B2483CD663E}</a:tableStyleId>
              </a:tblPr>
              <a:tblGrid>
                <a:gridCol w="5648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84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74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Название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104" marR="65104" marT="0" marB="0" anchor="ctr"/>
                </a:tc>
                <a:tc>
                  <a:txBody>
                    <a:bodyPr/>
                    <a:lstStyle/>
                    <a:p>
                      <a:pPr marL="77406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104" marR="65104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8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Международный конкурс научно-исследовательских работ среди молодых ученых «Наука и будущее-2024»</a:t>
                      </a:r>
                    </a:p>
                  </a:txBody>
                  <a:tcPr marL="65104" marR="651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Диплом 1 степени</a:t>
                      </a:r>
                      <a:r>
                        <a:rPr lang="ru-RU" sz="1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104" marR="65104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Международный онлайн конкурс «Деловое общение для педагогов»</a:t>
                      </a:r>
                    </a:p>
                  </a:txBody>
                  <a:tcPr marL="65104" marR="65104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Диплом 2 степени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104" marR="65104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9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Республиканский методический конкурс «Мастерство педагога среднего профессионального образования»</a:t>
                      </a:r>
                    </a:p>
                  </a:txBody>
                  <a:tcPr marL="65104" marR="65104" marT="0" marB="0"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Диплом 1,2,3 степени</a:t>
                      </a:r>
                      <a:endParaRPr lang="ru-RU" sz="1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104" marR="65104" marT="0" marB="0"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74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Республиканский конкурс «Педагогическое мастерство без границ 2025»</a:t>
                      </a: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Диплом 2 степени</a:t>
                      </a:r>
                      <a:endParaRPr lang="ru-RU" sz="1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2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Всероссийский</a:t>
                      </a:r>
                      <a:r>
                        <a:rPr lang="ru-RU" sz="1400" b="0" baseline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baseline="0" dirty="0" err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Экодиктант</a:t>
                      </a:r>
                      <a:r>
                        <a:rPr lang="ru-RU" sz="1400" b="0" baseline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- 2024</a:t>
                      </a:r>
                      <a:endParaRPr lang="ru-RU" sz="1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Диплом 1 степени 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90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Участие в городском конкурсе чтецов на татарском языке </a:t>
                      </a: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Диплом 1 степени 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0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Участие  в Всероссийском экологическом диктанте - 2025</a:t>
                      </a: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Диплом</a:t>
                      </a:r>
                      <a:r>
                        <a:rPr lang="ru-RU" sz="1400" b="0" baseline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победителя</a:t>
                      </a: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90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Международный исторический диктант ВОВ</a:t>
                      </a:r>
                      <a:r>
                        <a:rPr lang="ru-RU" sz="1400" b="0" baseline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«Диктант Победы»</a:t>
                      </a:r>
                      <a:endParaRPr lang="ru-RU" sz="1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Диплом</a:t>
                      </a:r>
                      <a:r>
                        <a:rPr lang="ru-RU" sz="1400" b="0" baseline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участника</a:t>
                      </a:r>
                      <a:endParaRPr lang="ru-RU" sz="1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2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Республиканский литературно-творческий конкурс «Огонь Победы в памяти поколений»</a:t>
                      </a: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Диплом победителя</a:t>
                      </a: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96320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528" y="3147814"/>
            <a:ext cx="709357" cy="432048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Научно-исследовательская работа студентов</a:t>
            </a:r>
            <a:b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dirty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Ежегодно, студенты ИЭК принимают участие на конференциях, олимпиадах и конкурсах различного уровня</a:t>
            </a:r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1017830"/>
              </p:ext>
            </p:extLst>
          </p:nvPr>
        </p:nvGraphicFramePr>
        <p:xfrm>
          <a:off x="107504" y="1007405"/>
          <a:ext cx="8136904" cy="405992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{69012ECD-51FC-41F1-AA8D-1B2483CD663E}</a:tableStyleId>
              </a:tblPr>
              <a:tblGrid>
                <a:gridCol w="4785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75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002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Название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104" marR="651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Кол-во </a:t>
                      </a:r>
                      <a:r>
                        <a:rPr lang="en-US" sz="1400" b="1" dirty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XVI</a:t>
                      </a:r>
                      <a:r>
                        <a:rPr lang="ru-RU" sz="1400" b="1" dirty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студентов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104" marR="65104" marT="0" marB="0" anchor="ctr"/>
                </a:tc>
                <a:tc>
                  <a:txBody>
                    <a:bodyPr/>
                    <a:lstStyle/>
                    <a:p>
                      <a:pPr marL="77406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104" marR="65104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1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baseline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Конкурс профессионального мастерства «Лучший наладчик/инженер </a:t>
                      </a:r>
                      <a:r>
                        <a:rPr lang="ru-RU" sz="1400" b="0" baseline="0" dirty="0" err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КИПиА</a:t>
                      </a:r>
                      <a:r>
                        <a:rPr lang="ru-RU" sz="1400" b="0" baseline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- 2025»</a:t>
                      </a:r>
                    </a:p>
                  </a:txBody>
                  <a:tcPr marL="65104" marR="651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5104" marR="651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Сертификат призера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Сертификаты</a:t>
                      </a:r>
                    </a:p>
                  </a:txBody>
                  <a:tcPr marL="65104" marR="65104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8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baseline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Республиканский конкурс «3</a:t>
                      </a:r>
                      <a:r>
                        <a:rPr lang="en-US" sz="1400" b="0" baseline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</a:t>
                      </a:r>
                      <a:r>
                        <a:rPr lang="ru-RU" sz="1400" b="0" baseline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моделирование»</a:t>
                      </a:r>
                    </a:p>
                  </a:txBody>
                  <a:tcPr marL="65104" marR="651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5104" marR="651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Дипломы финалистов</a:t>
                      </a:r>
                    </a:p>
                  </a:txBody>
                  <a:tcPr marL="65104" marR="65104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8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baseline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Региональная олимпиада по математике и информатике</a:t>
                      </a:r>
                    </a:p>
                  </a:txBody>
                  <a:tcPr marL="65104" marR="651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5104" marR="651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Сертификаты</a:t>
                      </a:r>
                    </a:p>
                  </a:txBody>
                  <a:tcPr marL="65104" marR="65104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61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baseline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Межрегиональная предметная олимпиада КФУ</a:t>
                      </a:r>
                    </a:p>
                  </a:txBody>
                  <a:tcPr marL="65104" marR="651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5104" marR="651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Диплом</a:t>
                      </a:r>
                      <a:r>
                        <a:rPr lang="ru-RU" sz="1400" b="0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победителя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104" marR="65104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61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Международный</a:t>
                      </a:r>
                      <a:r>
                        <a:rPr lang="ru-RU" sz="1400" b="0" baseline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конкурс научно-исследовательских работ среди молодых ученых «Наука и будущее - 2024»</a:t>
                      </a:r>
                      <a:endParaRPr lang="ru-RU" sz="1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104" marR="65104" marT="0" marB="0"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5104" marR="65104" marT="0" marB="0"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Сертификаты участников</a:t>
                      </a:r>
                      <a:endParaRPr lang="ru-RU" sz="1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104" marR="65104" marT="0" marB="0"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53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Всероссийский</a:t>
                      </a:r>
                      <a:r>
                        <a:rPr lang="ru-RU" sz="1400" b="0" baseline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творческий конкурс «900 дней»</a:t>
                      </a:r>
                      <a:endParaRPr lang="ru-RU" sz="1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Диплом</a:t>
                      </a:r>
                      <a:r>
                        <a:rPr lang="ru-RU" sz="1400" b="0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 степени</a:t>
                      </a:r>
                      <a:endParaRPr lang="ru-RU" sz="1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61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Всероссийский</a:t>
                      </a:r>
                      <a:r>
                        <a:rPr lang="ru-RU" sz="1400" b="0" baseline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конкурс творчества безграничных возможностей для студентов ПОО с инвалидностью</a:t>
                      </a:r>
                      <a:endParaRPr lang="ru-RU" sz="1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Диплом,</a:t>
                      </a:r>
                      <a:r>
                        <a:rPr lang="ru-RU" sz="1400" b="0" baseline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благодарственное письмо</a:t>
                      </a:r>
                      <a:endParaRPr lang="ru-RU" sz="1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4378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528" y="3147814"/>
            <a:ext cx="709357" cy="432048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Научно-исследовательская работа студентов</a:t>
            </a:r>
            <a:b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dirty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Ежегодно, студенты ИЭК принимают участие на конференциях, олимпиадах и конкурсах различного уровня</a:t>
            </a:r>
            <a:endParaRPr lang="ru-RU" dirty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336423"/>
              </p:ext>
            </p:extLst>
          </p:nvPr>
        </p:nvGraphicFramePr>
        <p:xfrm>
          <a:off x="107504" y="1113454"/>
          <a:ext cx="8136904" cy="406871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{69012ECD-51FC-41F1-AA8D-1B2483CD663E}</a:tableStyleId>
              </a:tblPr>
              <a:tblGrid>
                <a:gridCol w="47858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5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75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76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Название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104" marR="651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Кол-во </a:t>
                      </a:r>
                      <a:r>
                        <a:rPr lang="en-US" sz="1400" b="1" dirty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XVI</a:t>
                      </a:r>
                      <a:r>
                        <a:rPr lang="ru-RU" sz="1400" b="1" dirty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студентов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104" marR="65104" marT="0" marB="0" anchor="ctr"/>
                </a:tc>
                <a:tc>
                  <a:txBody>
                    <a:bodyPr/>
                    <a:lstStyle/>
                    <a:p>
                      <a:pPr marL="77406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104" marR="65104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54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Всероссийский</a:t>
                      </a:r>
                      <a:r>
                        <a:rPr lang="ru-RU" sz="1400" b="0" baseline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baseline="0" dirty="0" err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Экодиктант</a:t>
                      </a:r>
                      <a:r>
                        <a:rPr lang="ru-RU" sz="1400" b="0" baseline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- 2024</a:t>
                      </a:r>
                      <a:endParaRPr lang="ru-RU" sz="1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104" marR="65104" marT="0" marB="0"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5104" marR="65104" marT="0" marB="0"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Дипломы 1,2,3 степени, сертификаты</a:t>
                      </a:r>
                    </a:p>
                  </a:txBody>
                  <a:tcPr marL="65104" marR="65104" marT="0" marB="0"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5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Международный конкурс чтецов «Моя семья – моя обитель»</a:t>
                      </a: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Диплом</a:t>
                      </a:r>
                      <a:r>
                        <a:rPr lang="ru-RU" sz="1400" b="0" baseline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2 степени, сертификат</a:t>
                      </a:r>
                      <a:endParaRPr lang="ru-RU" sz="1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954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err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Поволжсая</a:t>
                      </a:r>
                      <a:r>
                        <a:rPr lang="ru-RU" sz="1400" b="0" baseline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межрегиональная олимпиада «Будущее большой химии»</a:t>
                      </a:r>
                      <a:endParaRPr lang="ru-RU" sz="1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Дипломы</a:t>
                      </a:r>
                      <a:r>
                        <a:rPr lang="ru-RU" sz="1400" b="0" baseline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1 и 3 степени</a:t>
                      </a:r>
                      <a:endParaRPr lang="ru-RU" sz="1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954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X</a:t>
                      </a: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Всероссийский конкурс для студентов СПО «Моя профессия-мое будущее»</a:t>
                      </a: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Дипломы 2 и 3 степени</a:t>
                      </a: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954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Всероссийская научно-практическая конференция «</a:t>
                      </a:r>
                      <a:r>
                        <a:rPr lang="en-US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XVI</a:t>
                      </a: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Камские чтения»</a:t>
                      </a: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Диплом призера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сертификаты</a:t>
                      </a: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3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X</a:t>
                      </a: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Международная сертификационная олимпиада «Траектория будущего»</a:t>
                      </a: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Сертификаты полуфиналистов</a:t>
                      </a: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93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XII</a:t>
                      </a: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Всероссийская научно-инновационная конференция «Открой в себе ученого»</a:t>
                      </a: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Дипломы </a:t>
                      </a:r>
                      <a:r>
                        <a:rPr lang="ru-RU" sz="1400" b="0" dirty="0" err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лаурята</a:t>
                      </a:r>
                      <a:endParaRPr lang="ru-RU" sz="1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104" marR="65104" marT="0" marB="0"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67408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528" y="3147814"/>
            <a:ext cx="709357" cy="432048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05980"/>
            <a:ext cx="7643192" cy="530898"/>
          </a:xfrm>
        </p:spPr>
        <p:txBody>
          <a:bodyPr/>
          <a:lstStyle/>
          <a:p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ВОСПИТАТЕЛЬНАЯ РАБОТА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666277"/>
            <a:ext cx="24511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516" y="732395"/>
            <a:ext cx="2378075" cy="3614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689667"/>
            <a:ext cx="2957513" cy="212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96" y="2717800"/>
            <a:ext cx="2163763" cy="242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488" y="2863206"/>
            <a:ext cx="2017713" cy="229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33630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528" y="3147814"/>
            <a:ext cx="709357" cy="432048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05979"/>
            <a:ext cx="7643192" cy="637579"/>
          </a:xfrm>
        </p:spPr>
        <p:txBody>
          <a:bodyPr/>
          <a:lstStyle/>
          <a:p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ВОСПИТАТЕЛЬНАЯ РАБОТА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22886"/>
            <a:ext cx="3419475" cy="153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2715164"/>
            <a:ext cx="3419475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102863"/>
            <a:ext cx="4078287" cy="395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9699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528" y="3147814"/>
            <a:ext cx="709357" cy="432048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05979"/>
            <a:ext cx="7643192" cy="637579"/>
          </a:xfrm>
        </p:spPr>
        <p:txBody>
          <a:bodyPr/>
          <a:lstStyle/>
          <a:p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ВОСПИТАТЕЛЬНАЯ РАБОТА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1" y="758457"/>
            <a:ext cx="4249737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047" y="758457"/>
            <a:ext cx="3182937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064113"/>
            <a:ext cx="2921000" cy="204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75088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528" y="3147814"/>
            <a:ext cx="709357" cy="432048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05979"/>
            <a:ext cx="7643192" cy="637579"/>
          </a:xfrm>
        </p:spPr>
        <p:txBody>
          <a:bodyPr/>
          <a:lstStyle/>
          <a:p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ВОСПИТАТЕЛЬНАЯ РАБОТА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861242"/>
            <a:ext cx="2663825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929269"/>
            <a:ext cx="2616200" cy="388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917048"/>
            <a:ext cx="2597150" cy="388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17066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528" y="3147814"/>
            <a:ext cx="709357" cy="432048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05979"/>
            <a:ext cx="7643192" cy="637579"/>
          </a:xfrm>
        </p:spPr>
        <p:txBody>
          <a:bodyPr/>
          <a:lstStyle/>
          <a:p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ВОСПИТАТЕЛЬНАЯ РАБОТА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5406"/>
            <a:ext cx="2957513" cy="440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292" y="736877"/>
            <a:ext cx="2378075" cy="322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358" y="2734031"/>
            <a:ext cx="3455987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62120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528" y="3147814"/>
            <a:ext cx="709357" cy="432048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ВОСПИТАТЕЛЬНАЯ РАБОТА</a:t>
            </a:r>
            <a:b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17" name="Объект 16" descr="C:\Users\Admin\Desktop\фото през\qH_NH9NgHNXLxqSgtlgQauHM-WnxbQPeklSho4DG_jw3yBsDQomJt3nBu_DHFLBL2djYDiE6VrDb8EdoCAxn7tOo.jpg"/>
          <p:cNvPicPr>
            <a:picLocks noGrp="1"/>
          </p:cNvPicPr>
          <p:nvPr>
            <p:ph sz="half" idx="1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915566"/>
            <a:ext cx="2834828" cy="3678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1" y="915566"/>
            <a:ext cx="3030378" cy="3678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41244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528" y="3147814"/>
            <a:ext cx="709357" cy="432048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ВОСПИТАТЕЛЬНАЯ РАБОТА</a:t>
            </a:r>
            <a:b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0012"/>
            <a:ext cx="2011363" cy="284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427734"/>
            <a:ext cx="3731075" cy="2603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517527"/>
            <a:ext cx="3773751" cy="2341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914" y="2234445"/>
            <a:ext cx="2663825" cy="284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44172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528" y="3147814"/>
            <a:ext cx="709357" cy="432048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ВОСПИТАТЕЛЬНАЯ РАБОТА</a:t>
            </a:r>
            <a:b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5486"/>
            <a:ext cx="4097337" cy="380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21456"/>
            <a:ext cx="3359150" cy="188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88880"/>
            <a:ext cx="3456732" cy="2298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31009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528" y="3147814"/>
            <a:ext cx="709357" cy="432048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ВОСПИТАТЕЛЬНАЯ РАБОТА</a:t>
            </a:r>
            <a:b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" y="544875"/>
            <a:ext cx="4038600" cy="3187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75211"/>
            <a:ext cx="3200400" cy="242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807906"/>
            <a:ext cx="3743268" cy="2280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47696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528" y="3147814"/>
            <a:ext cx="709357" cy="432048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ВОСПИТАТЕЛЬНАЯ РАБОТА</a:t>
            </a:r>
            <a:b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555526"/>
            <a:ext cx="3756025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55526"/>
            <a:ext cx="3822700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996" y="3046294"/>
            <a:ext cx="3834716" cy="2097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835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528" y="3147814"/>
            <a:ext cx="709357" cy="432048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СПОРТИВНЫЕ ДОСТИЖЕНИЯ СТУДЕНТОВ</a:t>
            </a:r>
            <a:b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00150"/>
            <a:ext cx="3100373" cy="339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200150"/>
            <a:ext cx="3009940" cy="339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59091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528" y="3147814"/>
            <a:ext cx="709357" cy="432048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ВОСПИТАТЕЛЬНАЯ РАБОТА</a:t>
            </a:r>
            <a:b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7533"/>
            <a:ext cx="7704856" cy="4313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33418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528" y="3147814"/>
            <a:ext cx="709357" cy="43204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27584" y="2138470"/>
            <a:ext cx="66967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637579"/>
          </a:xfrm>
        </p:spPr>
        <p:txBody>
          <a:bodyPr>
            <a:normAutofit fontScale="90000"/>
          </a:bodyPr>
          <a:lstStyle/>
          <a:p>
            <a:r>
              <a:rPr lang="ru-RU" sz="16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преподавателей СВО</a:t>
            </a:r>
            <a:br>
              <a:rPr lang="ru-RU" sz="16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инженерно-экономического колледжа Харченко А.В. награжден медалью </a:t>
            </a:r>
            <a:b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 содействие СВО»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2" descr="C:\Users\Admin\Desktop\Изображение WhatsApp 2025-09-03 в 13.39.26_90d8752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81747"/>
            <a:ext cx="4038600" cy="3230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Admin\Desktop\Изображение WhatsApp 2025-09-03 в 13.39.27_8c6015f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307415"/>
            <a:ext cx="3596208" cy="320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38809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528" y="3147814"/>
            <a:ext cx="709357" cy="432048"/>
          </a:xfrm>
          <a:prstGeom prst="rect">
            <a:avLst/>
          </a:prstGeom>
        </p:spPr>
      </p:pic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1907704" y="166340"/>
            <a:ext cx="5256584" cy="461195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План развития ИЭК на 2025-2027 годы</a:t>
            </a:r>
            <a:b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1800" b="1" dirty="0">
              <a:solidFill>
                <a:srgbClr val="00549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8150894"/>
              </p:ext>
            </p:extLst>
          </p:nvPr>
        </p:nvGraphicFramePr>
        <p:xfrm>
          <a:off x="0" y="483517"/>
          <a:ext cx="8172400" cy="4887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4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379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167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Организационная структура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Введение в штатное расписание колледжа следующих штатных единиц:</a:t>
                      </a:r>
                    </a:p>
                    <a:p>
                      <a:pPr marL="171450" lvl="0" indent="-17145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Методист</a:t>
                      </a:r>
                    </a:p>
                    <a:p>
                      <a:pPr marL="171450" lvl="0" indent="-17145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</a:rPr>
                        <a:t>Мастер производственного обучения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71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Стратегическая цель развития (на 3 года)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Создание современной образовательной среды в инженерно-экономическом колледже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31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План задач/мероприятий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Актуализация перечня реализуемых специальностей в инженерно-экономическом колледже. </a:t>
                      </a:r>
                    </a:p>
                    <a:p>
                      <a:pPr marL="171450" lvl="0" indent="-17145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Подготовка документов для лицензирования и/или аккредитации новых специальностей в колледже.</a:t>
                      </a:r>
                    </a:p>
                    <a:p>
                      <a:pPr marL="171450" lvl="0" indent="-17145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Проведение ГИА в форме демонстрационного экзамена на всех реализуемых специальностях.</a:t>
                      </a:r>
                    </a:p>
                    <a:p>
                      <a:pPr marL="171450" lvl="0" indent="-17145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Развитие материально-технической базы с целью повышения качества образовательного процесса в колледже:</a:t>
                      </a:r>
                    </a:p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 создание лабораторий и мастерских с учетом актуальных требований к площадкам проведения демонстрационных экзаменов;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 оснащение аудиторий для проведения лекционных и практических занятий современным оборудованием (компьютеры, проекторы, мультимедийные доски и т.д.).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64084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09732FE-DEE9-D328-81B8-A59F2E95793F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2339753" y="2058086"/>
            <a:ext cx="4464495" cy="0"/>
          </a:xfrm>
          <a:prstGeom prst="line">
            <a:avLst/>
          </a:prstGeom>
          <a:ln w="12700">
            <a:solidFill>
              <a:srgbClr val="0054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2A39671-8D5C-4FE5-AD70-BBC56ADC4F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092" y="165618"/>
            <a:ext cx="1043052" cy="186259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0F03C67-1676-4924-9445-BB161D100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83518"/>
            <a:ext cx="3000025" cy="12267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03648" y="2058086"/>
            <a:ext cx="633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0000"/>
              </a:buClr>
              <a:buSzPts val="1100"/>
            </a:pPr>
            <a:endParaRPr lang="ru-RU" sz="2400" b="1" dirty="0">
              <a:solidFill>
                <a:srgbClr val="00549F"/>
              </a:solidFill>
            </a:endParaRPr>
          </a:p>
          <a:p>
            <a:pPr algn="ctr">
              <a:buClr>
                <a:srgbClr val="000000"/>
              </a:buClr>
              <a:buSzPts val="1100"/>
            </a:pPr>
            <a:endParaRPr lang="ru-RU" sz="2400" b="1" dirty="0">
              <a:solidFill>
                <a:srgbClr val="00549F"/>
              </a:solidFill>
            </a:endParaRPr>
          </a:p>
          <a:p>
            <a:pPr algn="ctr">
              <a:buClr>
                <a:srgbClr val="000000"/>
              </a:buClr>
              <a:buSzPts val="1100"/>
            </a:pPr>
            <a:r>
              <a:rPr lang="ru-RU" sz="2400" b="1" dirty="0">
                <a:solidFill>
                  <a:srgbClr val="00549F"/>
                </a:solidFill>
              </a:rPr>
              <a:t>СПАСИБО ЗА ВНИМАНИЕ!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278" y="694959"/>
            <a:ext cx="1579939" cy="80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1973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3042</TotalTime>
  <Words>2684</Words>
  <Application>Microsoft Office PowerPoint</Application>
  <PresentationFormat>Экран (16:9)</PresentationFormat>
  <Paragraphs>625</Paragraphs>
  <Slides>31</Slides>
  <Notes>31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8" baseType="lpstr">
      <vt:lpstr>Arial</vt:lpstr>
      <vt:lpstr>Calibri</vt:lpstr>
      <vt:lpstr>PT Sans</vt:lpstr>
      <vt:lpstr>Times New Roman</vt:lpstr>
      <vt:lpstr>Wingdings</vt:lpstr>
      <vt:lpstr>Wingdings 2</vt:lpstr>
      <vt:lpstr>Тема Office</vt:lpstr>
      <vt:lpstr>Презентация PowerPoint</vt:lpstr>
      <vt:lpstr>Презентация PowerPoint</vt:lpstr>
      <vt:lpstr>Преподавательский состав </vt:lpstr>
      <vt:lpstr>Перечень реализуемых специальностей </vt:lpstr>
      <vt:lpstr>Перечень реализуемых специальностей</vt:lpstr>
      <vt:lpstr>Результаты государственной итоговой аттестации 2025 год </vt:lpstr>
      <vt:lpstr>Презентация PowerPoint</vt:lpstr>
      <vt:lpstr>Ожидаемый выпуск 2025 год</vt:lpstr>
      <vt:lpstr>Презентация PowerPoint</vt:lpstr>
      <vt:lpstr>Презентация PowerPoint</vt:lpstr>
      <vt:lpstr> Преподавателями ИЭК пройдены курсы «Эксперт демонстрационного экзамена», получены статусы эксперт и главный эксперт</vt:lpstr>
      <vt:lpstr>Презентация PowerPoint</vt:lpstr>
      <vt:lpstr>Опубликовано научных работ</vt:lpstr>
      <vt:lpstr>Презентация PowerPoint</vt:lpstr>
      <vt:lpstr>Научно-исследовательская работа студентов Ежегодно, студенты ИЭК принимают участие на конференциях, олимпиадах и конкурсах различного уровня</vt:lpstr>
      <vt:lpstr>Научно-исследовательская работа студентов Ежегодно, студенты ИЭК принимают участие на конференциях, олимпиадах и конкурсах различного уровня</vt:lpstr>
      <vt:lpstr>ВОСПИТАТЕЛЬНАЯ РАБОТА</vt:lpstr>
      <vt:lpstr>ВОСПИТАТЕЛЬНАЯ РАБОТА</vt:lpstr>
      <vt:lpstr>ВОСПИТАТЕЛЬНАЯ РАБОТА</vt:lpstr>
      <vt:lpstr>ВОСПИТАТЕЛЬНАЯ РАБОТА</vt:lpstr>
      <vt:lpstr>ВОСПИТАТЕЛЬНАЯ РАБОТА</vt:lpstr>
      <vt:lpstr>ВОСПИТАТЕЛЬНАЯ РАБОТА </vt:lpstr>
      <vt:lpstr>ВОСПИТАТЕЛЬНАЯ РАБОТА </vt:lpstr>
      <vt:lpstr>ВОСПИТАТЕЛЬНАЯ РАБОТА </vt:lpstr>
      <vt:lpstr>ВОСПИТАТЕЛЬНАЯ РАБОТА </vt:lpstr>
      <vt:lpstr>ВОСПИТАТЕЛЬНАЯ РАБОТА </vt:lpstr>
      <vt:lpstr>СПОРТИВНЫЕ ДОСТИЖЕНИЯ СТУДЕНТОВ </vt:lpstr>
      <vt:lpstr>ВОСПИТАТЕЛЬНАЯ РАБОТА </vt:lpstr>
      <vt:lpstr>Содействие преподавателей СВО преподаватель инженерно-экономического колледжа Харченко А.В. награжден медалью  «За содействие СВО»</vt:lpstr>
      <vt:lpstr>План развития ИЭК на 2025-2027 годы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Шафигуллин Марат Шарифуллович</dc:creator>
  <cp:lastModifiedBy>Admin</cp:lastModifiedBy>
  <cp:revision>209</cp:revision>
  <cp:lastPrinted>2025-09-04T04:45:27Z</cp:lastPrinted>
  <dcterms:created xsi:type="dcterms:W3CDTF">2020-07-15T10:53:07Z</dcterms:created>
  <dcterms:modified xsi:type="dcterms:W3CDTF">2025-09-12T07:19:02Z</dcterms:modified>
</cp:coreProperties>
</file>