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 b="def" i="def"/>
      <a:tcStyle>
        <a:tcBdr/>
        <a:fill>
          <a:solidFill>
            <a:srgbClr val="E6F0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 b="def" i="def"/>
      <a:tcStyle>
        <a:tcBdr/>
        <a:fill>
          <a:solidFill>
            <a:srgbClr val="EAF8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 b="def" i="def"/>
      <a:tcStyle>
        <a:tcBdr/>
        <a:fill>
          <a:solidFill>
            <a:srgbClr val="FFE8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1D1"/>
          </a:solidFill>
        </a:fill>
      </a:tcStyle>
    </a:wholeTbl>
    <a:band2H>
      <a:tcTxStyle b="def" i="def"/>
      <a:tcStyle>
        <a:tcBdr/>
        <a:fill>
          <a:solidFill>
            <a:srgbClr val="E9E9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firstCol>
    <a:lastRow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/>
          <p:nvPr>
            <p:ph type="body" sz="quarter" idx="1" hasCustomPrompt="1"/>
          </p:nvPr>
        </p:nvSpPr>
        <p:spPr>
          <a:xfrm>
            <a:off x="1201340" y="11859862"/>
            <a:ext cx="2197100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b="1" sz="3600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b="1" sz="3600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b="1" sz="3600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b="1" sz="3600"/>
            </a:lvl5pPr>
          </a:lstStyle>
          <a:p>
            <a:pPr/>
            <a:r>
              <a:t>Автор и дата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" name="Заголовок презентации"/>
          <p:cNvSpPr txBox="1"/>
          <p:nvPr>
            <p:ph type="title" hasCustomPrompt="1"/>
          </p:nvPr>
        </p:nvSpPr>
        <p:spPr>
          <a:xfrm>
            <a:off x="1206496" y="2574991"/>
            <a:ext cx="21971005" cy="4648202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Заголовок презентации</a:t>
            </a:r>
          </a:p>
        </p:txBody>
      </p:sp>
      <p:sp>
        <p:nvSpPr>
          <p:cNvPr id="13" name="Уровень текста 1…"/>
          <p:cNvSpPr txBox="1"/>
          <p:nvPr>
            <p:ph type="body" sz="quarter" idx="21" hasCustomPrompt="1"/>
          </p:nvPr>
        </p:nvSpPr>
        <p:spPr>
          <a:xfrm>
            <a:off x="1201342" y="7223190"/>
            <a:ext cx="21971002" cy="1905002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Подзаголовок презентации</a:t>
            </a:r>
          </a:p>
        </p:txBody>
      </p:sp>
      <p:sp>
        <p:nvSpPr>
          <p:cNvPr id="14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 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Авокадо и лаймы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22" name="Заголовок презентации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Заголовок презентации</a:t>
            </a:r>
          </a:p>
        </p:txBody>
      </p:sp>
      <p:sp>
        <p:nvSpPr>
          <p:cNvPr id="23" name="Уровень текста 1…"/>
          <p:cNvSpPr txBox="1"/>
          <p:nvPr>
            <p:ph type="body" sz="quarter" idx="1" hasCustomPrompt="1"/>
          </p:nvPr>
        </p:nvSpPr>
        <p:spPr>
          <a:xfrm>
            <a:off x="1207690" y="1106137"/>
            <a:ext cx="21968621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b="1" sz="3600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b="1" sz="3600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b="1" sz="3600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b="1" sz="3600"/>
            </a:lvl5pPr>
          </a:lstStyle>
          <a:p>
            <a:pPr/>
            <a:r>
              <a:t>Автор и дата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Уровень текста 1…"/>
          <p:cNvSpPr txBox="1"/>
          <p:nvPr>
            <p:ph type="body" sz="quarter" idx="22" hasCustomPrompt="1"/>
          </p:nvPr>
        </p:nvSpPr>
        <p:spPr>
          <a:xfrm>
            <a:off x="1206500" y="11609909"/>
            <a:ext cx="21971000" cy="1116953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Подзаголовок презентации</a:t>
            </a:r>
          </a:p>
        </p:txBody>
      </p:sp>
      <p:sp>
        <p:nvSpPr>
          <p:cNvPr id="2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 фото (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Тарелка с рублеными котлетами из лосося, салатом и хумусом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33" name="Заголовок слайда"/>
          <p:cNvSpPr txBox="1"/>
          <p:nvPr>
            <p:ph type="title" hasCustomPrompt="1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anchor="b"/>
          <a:lstStyle/>
          <a:p>
            <a:pPr/>
            <a:r>
              <a:t>Заголовок слайда</a:t>
            </a:r>
          </a:p>
        </p:txBody>
      </p:sp>
      <p:sp>
        <p:nvSpPr>
          <p:cNvPr id="34" name="Уровень текста 1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Подзаголовок слайда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Номер слайда"/>
          <p:cNvSpPr txBox="1"/>
          <p:nvPr>
            <p:ph type="sldNum" sz="quarter" idx="2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слайда"/>
          <p:cNvSpPr txBox="1"/>
          <p:nvPr>
            <p:ph type="title" hasCustomPrompt="1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</p:spPr>
        <p:txBody>
          <a:bodyPr/>
          <a:lstStyle/>
          <a:p>
            <a:pPr/>
            <a:r>
              <a:t>Заголовок слайда</a:t>
            </a:r>
          </a:p>
        </p:txBody>
      </p:sp>
      <p:sp>
        <p:nvSpPr>
          <p:cNvPr id="43" name="Уровень текста 1…"/>
          <p:cNvSpPr txBox="1"/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Подзаголовок слайда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Уровень текста 1…"/>
          <p:cNvSpPr txBox="1"/>
          <p:nvPr>
            <p:ph type="body" idx="2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</p:spPr>
        <p:txBody>
          <a:bodyPr numCol="1" spcCol="38100"/>
          <a:lstStyle/>
          <a:p>
            <a:pPr/>
            <a:r>
              <a:t>Текст пункта на слайде</a:t>
            </a:r>
          </a:p>
        </p:txBody>
      </p:sp>
      <p:sp>
        <p:nvSpPr>
          <p:cNvPr id="4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Уровень текста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пункта на слайде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Уровень текста 1…"/>
          <p:cNvSpPr txBox="1"/>
          <p:nvPr>
            <p:ph type="body" sz="quarter" idx="1" hasCustomPrompt="1"/>
          </p:nvPr>
        </p:nvSpPr>
        <p:spPr>
          <a:xfrm>
            <a:off x="1206500" y="2372961"/>
            <a:ext cx="9779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Подзаголовок слайда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1" name="Уровень текста 1…"/>
          <p:cNvSpPr txBox="1"/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pPr/>
            <a:r>
              <a:t>Текст пункта на слайде</a:t>
            </a:r>
          </a:p>
        </p:txBody>
      </p:sp>
      <p:sp>
        <p:nvSpPr>
          <p:cNvPr id="62" name="Тарелка пасты папарделле с зелёным маслом из петрушки, жареным фундуком и стружкой сыра пармезан"/>
          <p:cNvSpPr/>
          <p:nvPr>
            <p:ph type="pic" idx="22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63" name="Заголовок слайда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Заголовок слайда</a:t>
            </a:r>
          </a:p>
        </p:txBody>
      </p:sp>
      <p:sp>
        <p:nvSpPr>
          <p:cNvPr id="64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Заголовок раздела"/>
          <p:cNvSpPr txBox="1"/>
          <p:nvPr>
            <p:ph type="title" hasCustomPrompt="1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Заголовок раздела</a:t>
            </a:r>
          </a:p>
        </p:txBody>
      </p:sp>
      <p:sp>
        <p:nvSpPr>
          <p:cNvPr id="72" name="Номер слайда"/>
          <p:cNvSpPr txBox="1"/>
          <p:nvPr>
            <p:ph type="sldNum" sz="quarter" idx="2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Заголовок слайда"/>
          <p:cNvSpPr txBox="1"/>
          <p:nvPr>
            <p:ph type="title" hasCustomPrompt="1"/>
          </p:nvPr>
        </p:nvSpPr>
        <p:spPr>
          <a:xfrm>
            <a:off x="1206500" y="1079500"/>
            <a:ext cx="21971000" cy="1434950"/>
          </a:xfrm>
          <a:prstGeom prst="rect">
            <a:avLst/>
          </a:prstGeom>
        </p:spPr>
        <p:txBody>
          <a:bodyPr/>
          <a:lstStyle/>
          <a:p>
            <a:pPr/>
            <a:r>
              <a:t>Заголовок слайда</a:t>
            </a:r>
          </a:p>
        </p:txBody>
      </p:sp>
      <p:sp>
        <p:nvSpPr>
          <p:cNvPr id="80" name="Уровень текста 1…"/>
          <p:cNvSpPr txBox="1"/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Подзаголовок слайда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Заголовок повестки дня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Заголовок повестки дня</a:t>
            </a:r>
          </a:p>
        </p:txBody>
      </p:sp>
      <p:sp>
        <p:nvSpPr>
          <p:cNvPr id="89" name="Уровень текста 1…"/>
          <p:cNvSpPr txBox="1"/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Подзаголовок повестки дня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Уровень текста 1…"/>
          <p:cNvSpPr txBox="1"/>
          <p:nvPr>
            <p:ph type="body" idx="2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99" sz="5500"/>
            </a:lvl1pPr>
          </a:lstStyle>
          <a:p>
            <a:pPr/>
            <a:r>
              <a:t>Темы повестки дня</a:t>
            </a:r>
          </a:p>
        </p:txBody>
      </p:sp>
      <p:sp>
        <p:nvSpPr>
          <p:cNvPr id="9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Информационное сообщ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Уровень текста 1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Информационное сообщение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Важный фа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Уровень текста 1…"/>
          <p:cNvSpPr txBox="1"/>
          <p:nvPr>
            <p:ph type="body" idx="1" hasCustomPrompt="1"/>
          </p:nvPr>
        </p:nvSpPr>
        <p:spPr>
          <a:xfrm>
            <a:off x="1206500" y="1075926"/>
            <a:ext cx="21971000" cy="7241586"/>
          </a:xfrm>
          <a:prstGeom prst="rect">
            <a:avLst/>
          </a:prstGeom>
        </p:spPr>
        <p:txBody>
          <a:bodyPr numCol="1"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100 %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Информация о факте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Информация о факте</a:t>
            </a:r>
          </a:p>
        </p:txBody>
      </p:sp>
      <p:sp>
        <p:nvSpPr>
          <p:cNvPr id="108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Уровень текста 1…"/>
          <p:cNvSpPr txBox="1"/>
          <p:nvPr>
            <p:ph type="body" sz="quarter" idx="1" hasCustomPrompt="1"/>
          </p:nvPr>
        </p:nvSpPr>
        <p:spPr>
          <a:xfrm>
            <a:off x="2430024" y="10675453"/>
            <a:ext cx="2020005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b="1" sz="3600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b="1" sz="3600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b="1" sz="3600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b="1" sz="3600"/>
            </a:lvl5pPr>
          </a:lstStyle>
          <a:p>
            <a:pPr/>
            <a:r>
              <a:t>Авторство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6" name="Уровень текста 1…"/>
          <p:cNvSpPr txBox="1"/>
          <p:nvPr>
            <p:ph type="body" sz="half" idx="21" hasCustomPrompt="1"/>
          </p:nvPr>
        </p:nvSpPr>
        <p:spPr>
          <a:xfrm>
            <a:off x="1753923" y="4939860"/>
            <a:ext cx="20876154" cy="3836281"/>
          </a:xfrm>
          <a:prstGeom prst="rect">
            <a:avLst/>
          </a:prstGeom>
        </p:spPr>
        <p:txBody>
          <a:bodyPr numCol="1" spcCol="38100"/>
          <a:lstStyle>
            <a:lvl1pPr marL="469900" indent="-300876">
              <a:spcBef>
                <a:spcPts val="0"/>
              </a:spcBef>
              <a:buSzTx/>
              <a:buNone/>
              <a:defRPr spc="-20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«Важная цитата»</a:t>
            </a:r>
          </a:p>
        </p:txBody>
      </p:sp>
      <p:sp>
        <p:nvSpPr>
          <p:cNvPr id="117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Миска салата с жареным рисом, варёными яйцами и палочками для еды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125" name="Тарелка с рублеными котлетами из лосося, салатом и хумусом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126" name="Тарелка пасты папарделле с зелёным маслом из петрушки, жареным фундуком и стружкой сыра пармезан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127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миска салата с жареным рисом, варёными яйцами и палочками для еды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13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ровень текста 1…"/>
          <p:cNvSpPr txBox="1"/>
          <p:nvPr>
            <p:ph type="body" idx="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numCol="2" spcCol="1098550">
            <a:normAutofit fontScale="100000" lnSpcReduction="0"/>
          </a:bodyPr>
          <a:lstStyle/>
          <a:p>
            <a:pPr/>
            <a:r>
              <a:t>Текст пункта на слайде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" name="Текст заголовка"/>
          <p:cNvSpPr txBox="1"/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4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tif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Закругленный прямоугольник"/>
          <p:cNvSpPr/>
          <p:nvPr/>
        </p:nvSpPr>
        <p:spPr>
          <a:xfrm>
            <a:off x="7502678" y="5485145"/>
            <a:ext cx="9399980" cy="1321520"/>
          </a:xfrm>
          <a:prstGeom prst="roundRect">
            <a:avLst>
              <a:gd name="adj" fmla="val 50000"/>
            </a:avLst>
          </a:prstGeom>
          <a:solidFill>
            <a:srgbClr val="3B4CC2"/>
          </a:solidFill>
          <a:ln w="12700">
            <a:miter lim="400000"/>
          </a:ln>
          <a:effectLst>
            <a:outerShdw sx="100000" sy="100000" kx="0" ky="0" algn="b" rotWithShape="0" blurRad="76200" dist="69873" dir="2964684">
              <a:srgbClr val="3B4CC2">
                <a:alpha val="26259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52" name="Бакалавриат"/>
          <p:cNvSpPr txBox="1"/>
          <p:nvPr/>
        </p:nvSpPr>
        <p:spPr>
          <a:xfrm>
            <a:off x="7206753" y="3960190"/>
            <a:ext cx="9828142" cy="1130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6800">
                <a:solidFill>
                  <a:srgbClr val="2E2E2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Бакалавриат </a:t>
            </a:r>
          </a:p>
        </p:txBody>
      </p:sp>
      <p:sp>
        <p:nvSpPr>
          <p:cNvPr id="153" name="Реклама и связи с общественностью"/>
          <p:cNvSpPr txBox="1"/>
          <p:nvPr/>
        </p:nvSpPr>
        <p:spPr>
          <a:xfrm>
            <a:off x="7706332" y="5541534"/>
            <a:ext cx="8992674" cy="10069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pc="116" sz="59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Медиакоммуникации </a:t>
            </a:r>
          </a:p>
        </p:txBody>
      </p:sp>
      <p:sp>
        <p:nvSpPr>
          <p:cNvPr id="154" name="Срок обучения - 4 года"/>
          <p:cNvSpPr txBox="1"/>
          <p:nvPr/>
        </p:nvSpPr>
        <p:spPr>
          <a:xfrm>
            <a:off x="3932942" y="7378771"/>
            <a:ext cx="16496781" cy="597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pc="66" sz="3300">
                <a:solidFill>
                  <a:srgbClr val="2E2E2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Срок обучения - 4 года</a:t>
            </a:r>
          </a:p>
        </p:txBody>
      </p:sp>
      <p:sp>
        <p:nvSpPr>
          <p:cNvPr id="155" name="Кафедра связей с общественностью и прикладной политологии"/>
          <p:cNvSpPr txBox="1"/>
          <p:nvPr/>
        </p:nvSpPr>
        <p:spPr>
          <a:xfrm>
            <a:off x="3954278" y="8630993"/>
            <a:ext cx="16496781" cy="560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i="1" spc="62" sz="3100">
                <a:solidFill>
                  <a:srgbClr val="2E2E2E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r>
              <a:t>Кафедра связей с общественностью и прикладной политологии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Закругленный прямоугольник"/>
          <p:cNvSpPr/>
          <p:nvPr/>
        </p:nvSpPr>
        <p:spPr>
          <a:xfrm>
            <a:off x="1272591" y="1273215"/>
            <a:ext cx="9877712" cy="1058862"/>
          </a:xfrm>
          <a:prstGeom prst="roundRect">
            <a:avLst>
              <a:gd name="adj" fmla="val 50000"/>
            </a:avLst>
          </a:prstGeom>
          <a:solidFill>
            <a:srgbClr val="3B4CC2"/>
          </a:solidFill>
          <a:ln w="12700">
            <a:miter lim="400000"/>
          </a:ln>
          <a:effectLst>
            <a:outerShdw sx="100000" sy="100000" kx="0" ky="0" algn="b" rotWithShape="0" blurRad="76200" dist="69873" dir="2964684">
              <a:srgbClr val="3B4CC2">
                <a:alpha val="26259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58" name="Вступительные испытания:"/>
          <p:cNvSpPr txBox="1"/>
          <p:nvPr/>
        </p:nvSpPr>
        <p:spPr>
          <a:xfrm>
            <a:off x="1344829" y="1304569"/>
            <a:ext cx="9733237" cy="89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5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Вступительные испытания:</a:t>
            </a:r>
          </a:p>
        </p:txBody>
      </p:sp>
      <p:sp>
        <p:nvSpPr>
          <p:cNvPr id="159" name="Русский язык…"/>
          <p:cNvSpPr txBox="1"/>
          <p:nvPr/>
        </p:nvSpPr>
        <p:spPr>
          <a:xfrm>
            <a:off x="1323391" y="2911131"/>
            <a:ext cx="16496781" cy="3625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2C2D2C"/>
                </a:solidFill>
              </a:defRPr>
            </a:pPr>
            <a:r>
              <a:t>Русский язык </a:t>
            </a:r>
          </a:p>
          <a:p>
            <a:pPr algn="l"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2C2D2C"/>
                </a:solidFill>
              </a:defRPr>
            </a:pPr>
            <a:r>
              <a:t>Литература </a:t>
            </a:r>
          </a:p>
          <a:p>
            <a:pPr algn="l"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2C2D2C"/>
                </a:solidFill>
              </a:defRPr>
            </a:pPr>
            <a:r>
              <a:t>Обществознание/иностранный язык </a:t>
            </a:r>
          </a:p>
        </p:txBody>
      </p:sp>
      <p:sp>
        <p:nvSpPr>
          <p:cNvPr id="160" name="Реклама и связи с общественностью"/>
          <p:cNvSpPr txBox="1"/>
          <p:nvPr/>
        </p:nvSpPr>
        <p:spPr>
          <a:xfrm>
            <a:off x="10438637" y="6701916"/>
            <a:ext cx="3506725" cy="3121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500">
                <a:solidFill>
                  <a:srgbClr val="FFFFFF"/>
                </a:solidFill>
              </a:defRPr>
            </a:lvl1pPr>
          </a:lstStyle>
          <a:p>
            <a:pPr/>
            <a:r>
              <a:t>Реклама и связи с общественностью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Закругленный прямоугольник"/>
          <p:cNvSpPr/>
          <p:nvPr/>
        </p:nvSpPr>
        <p:spPr>
          <a:xfrm>
            <a:off x="1272591" y="1273215"/>
            <a:ext cx="9389855" cy="1058862"/>
          </a:xfrm>
          <a:prstGeom prst="roundRect">
            <a:avLst>
              <a:gd name="adj" fmla="val 50000"/>
            </a:avLst>
          </a:prstGeom>
          <a:solidFill>
            <a:srgbClr val="3B4CC2"/>
          </a:solidFill>
          <a:ln w="12700">
            <a:miter lim="400000"/>
          </a:ln>
          <a:effectLst>
            <a:outerShdw sx="100000" sy="100000" kx="0" ky="0" algn="b" rotWithShape="0" blurRad="76200" dist="69873" dir="2964684">
              <a:srgbClr val="3B4CC2">
                <a:alpha val="26259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63" name="Вы овладеете  навыками:"/>
          <p:cNvSpPr txBox="1"/>
          <p:nvPr/>
        </p:nvSpPr>
        <p:spPr>
          <a:xfrm>
            <a:off x="1200352" y="1317269"/>
            <a:ext cx="9389855" cy="89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5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Вы овладеете  навыками: </a:t>
            </a:r>
          </a:p>
        </p:txBody>
      </p:sp>
      <p:sp>
        <p:nvSpPr>
          <p:cNvPr id="164" name="написания пресс - релизов и размещения их в СМИ…"/>
          <p:cNvSpPr txBox="1"/>
          <p:nvPr/>
        </p:nvSpPr>
        <p:spPr>
          <a:xfrm>
            <a:off x="1297991" y="3004048"/>
            <a:ext cx="22365347" cy="26771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23232"/>
                </a:solidFill>
              </a:defRPr>
            </a:lvl1pPr>
          </a:lstStyle>
          <a:p>
            <a:pPr/>
            <a:r>
              <a:t>Помимо развития знаний и навыков в области аналитики медиасреды, программа подразумевает и творческую составляющую - студенты учатся генерировать идеи и создавать контент различных форматов для множества современных платформ, используя при этом новейшие цифровые сервисы. </a:t>
            </a:r>
          </a:p>
        </p:txBody>
      </p:sp>
      <p:sp>
        <p:nvSpPr>
          <p:cNvPr id="165" name="Закругленный прямоугольник"/>
          <p:cNvSpPr/>
          <p:nvPr/>
        </p:nvSpPr>
        <p:spPr>
          <a:xfrm>
            <a:off x="12192296" y="6183654"/>
            <a:ext cx="11502004" cy="6854589"/>
          </a:xfrm>
          <a:prstGeom prst="roundRect">
            <a:avLst>
              <a:gd name="adj" fmla="val 7724"/>
            </a:avLst>
          </a:prstGeom>
          <a:solidFill>
            <a:srgbClr val="3B4CC2"/>
          </a:solidFill>
          <a:ln w="12700">
            <a:miter lim="400000"/>
          </a:ln>
          <a:effectLst>
            <a:outerShdw sx="100000" sy="100000" kx="0" ky="0" algn="b" rotWithShape="0" blurRad="76200" dist="69873" dir="2964684">
              <a:srgbClr val="3B4CC2">
                <a:alpha val="26259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pic>
        <p:nvPicPr>
          <p:cNvPr id="166" name="Снимок экрана 2024-03-28 в 20.43.27.png" descr="Снимок экрана 2024-03-28 в 20.43.27.png"/>
          <p:cNvPicPr>
            <a:picLocks noChangeAspect="1"/>
          </p:cNvPicPr>
          <p:nvPr/>
        </p:nvPicPr>
        <p:blipFill>
          <a:blip r:embed="rId2">
            <a:extLst/>
          </a:blip>
          <a:srcRect l="366" t="732" r="366" b="0"/>
          <a:stretch>
            <a:fillRect/>
          </a:stretch>
        </p:blipFill>
        <p:spPr>
          <a:xfrm>
            <a:off x="12653747" y="6632004"/>
            <a:ext cx="10579088" cy="59580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Закругленный прямоугольник"/>
          <p:cNvSpPr/>
          <p:nvPr/>
        </p:nvSpPr>
        <p:spPr>
          <a:xfrm>
            <a:off x="1272591" y="1273215"/>
            <a:ext cx="16496781" cy="1058862"/>
          </a:xfrm>
          <a:prstGeom prst="roundRect">
            <a:avLst>
              <a:gd name="adj" fmla="val 50000"/>
            </a:avLst>
          </a:prstGeom>
          <a:solidFill>
            <a:srgbClr val="3B4CC2"/>
          </a:solidFill>
          <a:ln w="12700">
            <a:miter lim="400000"/>
          </a:ln>
          <a:effectLst>
            <a:outerShdw sx="100000" sy="100000" kx="0" ky="0" algn="b" rotWithShape="0" blurRad="76200" dist="69873" dir="2964684">
              <a:srgbClr val="3B4CC2">
                <a:alpha val="26259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69" name="Предметы РиСО"/>
          <p:cNvSpPr txBox="1"/>
          <p:nvPr/>
        </p:nvSpPr>
        <p:spPr>
          <a:xfrm>
            <a:off x="1200353" y="1317270"/>
            <a:ext cx="16496781" cy="895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pc="104" sz="5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Предметы направления Медиакоммуникации </a:t>
            </a:r>
          </a:p>
        </p:txBody>
      </p:sp>
      <p:sp>
        <p:nvSpPr>
          <p:cNvPr id="170" name="Брендинг SMM…"/>
          <p:cNvSpPr txBox="1"/>
          <p:nvPr/>
        </p:nvSpPr>
        <p:spPr>
          <a:xfrm>
            <a:off x="1276146" y="2960265"/>
            <a:ext cx="16496781" cy="5915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03030"/>
                </a:solidFill>
              </a:defRPr>
            </a:pPr>
            <a:r>
              <a:t>Режиссура рекламы  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03030"/>
                </a:solidFill>
              </a:defRPr>
            </a:pPr>
            <a:r>
              <a:t>Блогинг  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03030"/>
                </a:solidFill>
              </a:defRPr>
            </a:pPr>
            <a:r>
              <a:t>Ораторское искусство  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03030"/>
                </a:solidFill>
              </a:defRPr>
            </a:pPr>
            <a:r>
              <a:t>Мастерство радио- и телеведущего  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03030"/>
                </a:solidFill>
              </a:defRPr>
            </a:pPr>
            <a:r>
              <a:t>Основы видеопроизводства  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03030"/>
                </a:solidFill>
              </a:defRPr>
            </a:pPr>
            <a:r>
              <a:t>Маркетинг в социальных медиа  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03030"/>
                </a:solidFill>
              </a:defRPr>
            </a:pPr>
            <a:r>
              <a:t>Ивент-менеджмент  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03030"/>
                </a:solidFill>
              </a:defRPr>
            </a:pPr>
            <a:r>
              <a:t>Основы графического дизайна </a:t>
            </a:r>
          </a:p>
        </p:txBody>
      </p:sp>
      <p:sp>
        <p:nvSpPr>
          <p:cNvPr id="171" name="Закругленный прямоугольник"/>
          <p:cNvSpPr/>
          <p:nvPr/>
        </p:nvSpPr>
        <p:spPr>
          <a:xfrm>
            <a:off x="11335508" y="2937248"/>
            <a:ext cx="12264005" cy="9922713"/>
          </a:xfrm>
          <a:prstGeom prst="roundRect">
            <a:avLst>
              <a:gd name="adj" fmla="val 5336"/>
            </a:avLst>
          </a:prstGeom>
          <a:solidFill>
            <a:srgbClr val="3B4CC2"/>
          </a:solidFill>
          <a:ln w="12700">
            <a:miter lim="400000"/>
          </a:ln>
          <a:effectLst>
            <a:outerShdw sx="100000" sy="100000" kx="0" ky="0" algn="b" rotWithShape="0" blurRad="76200" dist="69873" dir="2964684">
              <a:srgbClr val="3B4CC2">
                <a:alpha val="26259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pic>
        <p:nvPicPr>
          <p:cNvPr id="172" name="Снимок экрана 2024-02-25 в 00.51.21.png" descr="Снимок экрана 2024-02-25 в 00.51.21.png"/>
          <p:cNvPicPr>
            <a:picLocks noChangeAspect="1"/>
          </p:cNvPicPr>
          <p:nvPr/>
        </p:nvPicPr>
        <p:blipFill>
          <a:blip r:embed="rId2">
            <a:extLst/>
          </a:blip>
          <a:srcRect l="22190" t="1553" r="8504" b="0"/>
          <a:stretch>
            <a:fillRect/>
          </a:stretch>
        </p:blipFill>
        <p:spPr>
          <a:xfrm>
            <a:off x="11815016" y="3388120"/>
            <a:ext cx="11305173" cy="90211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Закругленный прямоугольник"/>
          <p:cNvSpPr/>
          <p:nvPr/>
        </p:nvSpPr>
        <p:spPr>
          <a:xfrm>
            <a:off x="1272591" y="1273215"/>
            <a:ext cx="6121780" cy="1058862"/>
          </a:xfrm>
          <a:prstGeom prst="roundRect">
            <a:avLst>
              <a:gd name="adj" fmla="val 50000"/>
            </a:avLst>
          </a:prstGeom>
          <a:solidFill>
            <a:srgbClr val="3B4CC2"/>
          </a:solidFill>
          <a:ln w="12700">
            <a:miter lim="400000"/>
          </a:ln>
          <a:effectLst>
            <a:outerShdw sx="100000" sy="100000" kx="0" ky="0" algn="b" rotWithShape="0" blurRad="76200" dist="69873" dir="2964684">
              <a:srgbClr val="3B4CC2">
                <a:alpha val="26259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75" name="Преподаватели"/>
          <p:cNvSpPr txBox="1"/>
          <p:nvPr/>
        </p:nvSpPr>
        <p:spPr>
          <a:xfrm>
            <a:off x="1344830" y="1317269"/>
            <a:ext cx="5977304" cy="89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pc="104" sz="5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Преподаватели </a:t>
            </a:r>
          </a:p>
        </p:txBody>
      </p:sp>
      <p:sp>
        <p:nvSpPr>
          <p:cNvPr id="176" name="Специалисты - практики,…"/>
          <p:cNvSpPr txBox="1"/>
          <p:nvPr/>
        </p:nvSpPr>
        <p:spPr>
          <a:xfrm>
            <a:off x="1347236" y="2842503"/>
            <a:ext cx="16496781" cy="3234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12700">
              <a:lnSpc>
                <a:spcPct val="9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03030"/>
                </a:solidFill>
              </a:defRPr>
            </a:pPr>
            <a:r>
              <a:t>Специалисты - практики,</a:t>
            </a:r>
          </a:p>
          <a:p>
            <a:pPr algn="l" defTabSz="12700">
              <a:lnSpc>
                <a:spcPct val="9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03030"/>
                </a:solidFill>
              </a:defRPr>
            </a:pPr>
            <a:r>
              <a:t>Педагоги со стажем свыше 20 лет и молодые преподаватели - победители конкурсов PR и рекламы</a:t>
            </a:r>
          </a:p>
          <a:p>
            <a:pPr algn="l" defTabSz="12700">
              <a:lnSpc>
                <a:spcPct val="9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03030"/>
                </a:solidFill>
              </a:defRPr>
            </a:pPr>
          </a:p>
          <a:p>
            <a:pPr algn="l" defTabSz="12700">
              <a:lnSpc>
                <a:spcPct val="9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03030"/>
                </a:solidFill>
              </a:defRPr>
            </a:pPr>
            <a:r>
              <a:t>победители конкурсов PR и рекламы 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500">
                <a:solidFill>
                  <a:srgbClr val="FFFFFF"/>
                </a:solidFill>
              </a:defRPr>
            </a:pPr>
            <a:r>
              <a:t>Педагоги со стажем свыше 20 лет и молодые преподаватели - победители конкурсов PR и рекламы </a:t>
            </a:r>
          </a:p>
        </p:txBody>
      </p:sp>
      <p:sp>
        <p:nvSpPr>
          <p:cNvPr id="177" name="Закругленный прямоугольник"/>
          <p:cNvSpPr/>
          <p:nvPr/>
        </p:nvSpPr>
        <p:spPr>
          <a:xfrm>
            <a:off x="1395400" y="6322393"/>
            <a:ext cx="15370093" cy="6878683"/>
          </a:xfrm>
          <a:prstGeom prst="roundRect">
            <a:avLst>
              <a:gd name="adj" fmla="val 7605"/>
            </a:avLst>
          </a:prstGeom>
          <a:solidFill>
            <a:srgbClr val="3B4CC2"/>
          </a:solidFill>
          <a:ln w="12700">
            <a:miter lim="400000"/>
          </a:ln>
          <a:effectLst>
            <a:outerShdw sx="100000" sy="100000" kx="0" ky="0" algn="b" rotWithShape="0" blurRad="76200" dist="69873" dir="2964684">
              <a:srgbClr val="3B4CC2">
                <a:alpha val="26259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pic>
        <p:nvPicPr>
          <p:cNvPr id="178" name="Изображение" descr="Изображение"/>
          <p:cNvPicPr>
            <a:picLocks noChangeAspect="1"/>
          </p:cNvPicPr>
          <p:nvPr/>
        </p:nvPicPr>
        <p:blipFill>
          <a:blip r:embed="rId2">
            <a:extLst/>
          </a:blip>
          <a:srcRect l="0" t="27834" r="0" b="8379"/>
          <a:stretch>
            <a:fillRect/>
          </a:stretch>
        </p:blipFill>
        <p:spPr>
          <a:xfrm>
            <a:off x="1741036" y="6641899"/>
            <a:ext cx="14678927" cy="62396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Закругленный прямоугольник"/>
          <p:cNvSpPr/>
          <p:nvPr/>
        </p:nvSpPr>
        <p:spPr>
          <a:xfrm>
            <a:off x="1272591" y="1273215"/>
            <a:ext cx="13107171" cy="1058862"/>
          </a:xfrm>
          <a:prstGeom prst="roundRect">
            <a:avLst>
              <a:gd name="adj" fmla="val 50000"/>
            </a:avLst>
          </a:prstGeom>
          <a:solidFill>
            <a:srgbClr val="3B4CC2"/>
          </a:solidFill>
          <a:ln w="12700">
            <a:miter lim="400000"/>
          </a:ln>
          <a:effectLst>
            <a:outerShdw sx="100000" sy="100000" kx="0" ky="0" algn="b" rotWithShape="0" blurRad="76200" dist="69873" dir="2964684">
              <a:srgbClr val="3B4CC2">
                <a:alpha val="26259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81" name="Внеучебные мероприятия кафедры:"/>
          <p:cNvSpPr txBox="1"/>
          <p:nvPr/>
        </p:nvSpPr>
        <p:spPr>
          <a:xfrm>
            <a:off x="1344830" y="1317270"/>
            <a:ext cx="13107169" cy="89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pc="104" sz="5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Внеучебные мероприятия кафедры: </a:t>
            </a:r>
          </a:p>
        </p:txBody>
      </p:sp>
      <p:sp>
        <p:nvSpPr>
          <p:cNvPr id="182" name="RPRW -  Всероссийский интерактивный форум общественных коммуникаций Russian PR Week…"/>
          <p:cNvSpPr txBox="1"/>
          <p:nvPr/>
        </p:nvSpPr>
        <p:spPr>
          <a:xfrm>
            <a:off x="1347236" y="2969504"/>
            <a:ext cx="16496781" cy="7163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12700">
              <a:lnSpc>
                <a:spcPct val="9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03030"/>
                </a:solidFill>
              </a:defRPr>
            </a:pPr>
            <a:r>
              <a:t>RPRW -  Всероссийский интерактивный форум общественных коммуникаций Russian PR Week </a:t>
            </a:r>
          </a:p>
          <a:p>
            <a:pPr algn="l" defTabSz="12700">
              <a:lnSpc>
                <a:spcPct val="9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03030"/>
                </a:solidFill>
              </a:defRPr>
            </a:pPr>
          </a:p>
          <a:p>
            <a:pPr algn="l" defTabSz="12700">
              <a:lnSpc>
                <a:spcPct val="9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03030"/>
                </a:solidFill>
              </a:defRPr>
            </a:pPr>
            <a:r>
              <a:t>MediaWeekend - образовательный форум</a:t>
            </a:r>
          </a:p>
          <a:p>
            <a:pPr algn="l" defTabSz="12700">
              <a:lnSpc>
                <a:spcPct val="9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03030"/>
                </a:solidFill>
              </a:defRPr>
            </a:pPr>
          </a:p>
          <a:p>
            <a:pPr algn="l" defTabSz="12700">
              <a:lnSpc>
                <a:spcPct val="9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03030"/>
                </a:solidFill>
              </a:defRPr>
            </a:pPr>
            <a:r>
              <a:t>Хрустальный апельсин - конкурс </a:t>
            </a:r>
          </a:p>
          <a:p>
            <a:pPr algn="l" defTabSz="12700">
              <a:lnSpc>
                <a:spcPct val="9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03030"/>
                </a:solidFill>
              </a:defRPr>
            </a:pPr>
            <a:r>
              <a:t>студенческих работ </a:t>
            </a:r>
          </a:p>
          <a:p>
            <a:pPr algn="l" defTabSz="12700">
              <a:lnSpc>
                <a:spcPct val="9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03030"/>
                </a:solidFill>
              </a:defRPr>
            </a:pPr>
            <a:r>
              <a:t>в области PR и медиакоммуникаций</a:t>
            </a:r>
          </a:p>
          <a:p>
            <a:pPr algn="l" defTabSz="12700">
              <a:lnSpc>
                <a:spcPct val="9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03030"/>
                </a:solidFill>
              </a:defRPr>
            </a:pPr>
          </a:p>
          <a:p>
            <a:pPr algn="l" defTabSz="12700">
              <a:lnSpc>
                <a:spcPct val="9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03030"/>
                </a:solidFill>
              </a:defRPr>
            </a:pPr>
            <a:r>
              <a:t>Парящий Зилант - Всероссийский конкурс </a:t>
            </a:r>
          </a:p>
          <a:p>
            <a:pPr algn="l" defTabSz="12700">
              <a:lnSpc>
                <a:spcPct val="9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03030"/>
                </a:solidFill>
              </a:defRPr>
            </a:pPr>
            <a:r>
              <a:t>коммерческой рекламы </a:t>
            </a:r>
          </a:p>
        </p:txBody>
      </p:sp>
      <p:sp>
        <p:nvSpPr>
          <p:cNvPr id="183" name="Закругленный прямоугольник"/>
          <p:cNvSpPr/>
          <p:nvPr/>
        </p:nvSpPr>
        <p:spPr>
          <a:xfrm>
            <a:off x="13440731" y="5064395"/>
            <a:ext cx="11503647" cy="7609523"/>
          </a:xfrm>
          <a:prstGeom prst="roundRect">
            <a:avLst>
              <a:gd name="adj" fmla="val 6874"/>
            </a:avLst>
          </a:prstGeom>
          <a:solidFill>
            <a:srgbClr val="3B4CC2"/>
          </a:solidFill>
          <a:ln w="12700">
            <a:miter lim="400000"/>
          </a:ln>
          <a:effectLst>
            <a:outerShdw sx="100000" sy="100000" kx="0" ky="0" algn="b" rotWithShape="0" blurRad="76200" dist="69873" dir="2964684">
              <a:srgbClr val="3B4CC2">
                <a:alpha val="26259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pic>
        <p:nvPicPr>
          <p:cNvPr id="184" name="Изображение" descr="Изображение"/>
          <p:cNvPicPr>
            <a:picLocks noChangeAspect="1"/>
          </p:cNvPicPr>
          <p:nvPr/>
        </p:nvPicPr>
        <p:blipFill>
          <a:blip r:embed="rId2">
            <a:extLst/>
          </a:blip>
          <a:srcRect l="0" t="0" r="14991" b="0"/>
          <a:stretch>
            <a:fillRect/>
          </a:stretch>
        </p:blipFill>
        <p:spPr>
          <a:xfrm>
            <a:off x="13852799" y="5471905"/>
            <a:ext cx="10679643" cy="67945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Закругленный прямоугольник"/>
          <p:cNvSpPr/>
          <p:nvPr/>
        </p:nvSpPr>
        <p:spPr>
          <a:xfrm>
            <a:off x="1272591" y="1273215"/>
            <a:ext cx="12379956" cy="1058862"/>
          </a:xfrm>
          <a:prstGeom prst="roundRect">
            <a:avLst>
              <a:gd name="adj" fmla="val 50000"/>
            </a:avLst>
          </a:prstGeom>
          <a:solidFill>
            <a:srgbClr val="3B4CC2"/>
          </a:solidFill>
          <a:ln w="12700">
            <a:miter lim="400000"/>
          </a:ln>
          <a:effectLst>
            <a:outerShdw sx="100000" sy="100000" kx="0" ky="0" algn="b" rotWithShape="0" blurRad="76200" dist="69873" dir="2964684">
              <a:srgbClr val="3B4CC2">
                <a:alpha val="26259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87" name="Кем можно работать в будущем?"/>
          <p:cNvSpPr txBox="1"/>
          <p:nvPr/>
        </p:nvSpPr>
        <p:spPr>
          <a:xfrm>
            <a:off x="1200352" y="1317270"/>
            <a:ext cx="12379957" cy="89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pc="104" sz="5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Кем можно работать в будущем? </a:t>
            </a:r>
          </a:p>
        </p:txBody>
      </p:sp>
      <p:sp>
        <p:nvSpPr>
          <p:cNvPr id="188" name="Рекламщик…"/>
          <p:cNvSpPr txBox="1"/>
          <p:nvPr/>
        </p:nvSpPr>
        <p:spPr>
          <a:xfrm>
            <a:off x="1276146" y="2960265"/>
            <a:ext cx="16496781" cy="98018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13131"/>
                </a:solidFill>
              </a:defRPr>
            </a:pPr>
            <a:r>
              <a:t>Руководитель аналитического/рекламного агентства  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13131"/>
                </a:solidFill>
              </a:defRPr>
            </a:pPr>
            <a:r>
              <a:t>Пресс-секретарь  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13131"/>
                </a:solidFill>
              </a:defRPr>
            </a:pPr>
            <a:r>
              <a:t>PR-менеджер  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13131"/>
                </a:solidFill>
              </a:defRPr>
            </a:pPr>
            <a:r>
              <a:t>Журналист  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13131"/>
                </a:solidFill>
              </a:defRPr>
            </a:pPr>
            <a:r>
              <a:t>Ньюсмейкер  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13131"/>
                </a:solidFill>
              </a:defRPr>
            </a:pPr>
            <a:r>
              <a:t>Копирайтер  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13131"/>
                </a:solidFill>
              </a:defRPr>
            </a:pPr>
            <a:r>
              <a:t>Медиапродюсер  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13131"/>
                </a:solidFill>
              </a:defRPr>
            </a:pPr>
            <a:r>
              <a:t>Архитектор медиасреды  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13131"/>
                </a:solidFill>
              </a:defRPr>
            </a:pPr>
            <a:r>
              <a:t>Digital-стратег  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13131"/>
                </a:solidFill>
              </a:defRPr>
            </a:pPr>
            <a:r>
              <a:t>Редактор сайтов  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13131"/>
                </a:solidFill>
              </a:defRPr>
            </a:pPr>
            <a:r>
              <a:t>Менеджер по рекламе  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13131"/>
                </a:solidFill>
              </a:defRPr>
            </a:pPr>
            <a:r>
              <a:t>Event-менеджер 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13131"/>
                </a:solidFill>
              </a:defRPr>
            </a:pP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13131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Закругленный прямоугольник"/>
          <p:cNvSpPr/>
          <p:nvPr/>
        </p:nvSpPr>
        <p:spPr>
          <a:xfrm>
            <a:off x="1272591" y="1273215"/>
            <a:ext cx="13959218" cy="1058862"/>
          </a:xfrm>
          <a:prstGeom prst="roundRect">
            <a:avLst>
              <a:gd name="adj" fmla="val 50000"/>
            </a:avLst>
          </a:prstGeom>
          <a:solidFill>
            <a:srgbClr val="3B4CC2"/>
          </a:solidFill>
          <a:ln w="12700">
            <a:miter lim="400000"/>
          </a:ln>
          <a:effectLst>
            <a:outerShdw sx="100000" sy="100000" kx="0" ky="0" algn="b" rotWithShape="0" blurRad="76200" dist="69873" dir="2964684">
              <a:srgbClr val="3B4CC2">
                <a:alpha val="26259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91" name="Трудоустройство наших выпускников"/>
          <p:cNvSpPr txBox="1"/>
          <p:nvPr/>
        </p:nvSpPr>
        <p:spPr>
          <a:xfrm>
            <a:off x="1200353" y="1317270"/>
            <a:ext cx="13959218" cy="89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pc="104" sz="5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Трудоустройство наших выпускников</a:t>
            </a:r>
          </a:p>
        </p:txBody>
      </p:sp>
      <p:sp>
        <p:nvSpPr>
          <p:cNvPr id="192" name="Государственные и частные организации;…"/>
          <p:cNvSpPr txBox="1"/>
          <p:nvPr/>
        </p:nvSpPr>
        <p:spPr>
          <a:xfrm>
            <a:off x="1276146" y="2960265"/>
            <a:ext cx="16496781" cy="2613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12700">
              <a:lnSpc>
                <a:spcPct val="9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13131"/>
                </a:solidFill>
              </a:defRPr>
            </a:pPr>
            <a:r>
              <a:t>Государственные и частные организации; 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13131"/>
                </a:solidFill>
              </a:defRPr>
            </a:pPr>
            <a:r>
              <a:t>Рекламные и PR-департаменты компаний; 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13131"/>
                </a:solidFill>
              </a:defRPr>
            </a:pPr>
            <a:r>
              <a:t>Пресс-службы предприятий и органов власти; 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300">
                <a:solidFill>
                  <a:srgbClr val="313131"/>
                </a:solidFill>
              </a:defRPr>
            </a:pPr>
            <a:r>
              <a:t>СМИ</a:t>
            </a:r>
          </a:p>
        </p:txBody>
      </p:sp>
      <p:sp>
        <p:nvSpPr>
          <p:cNvPr id="193" name="Кинопоиск, Яндекс, Унистрой, Ак Барс Казань, БК Уникс, ФК Рубин, Татмедиа, Матч ТВ, ТРО КПРФ, ТРО ПП Единая Россия, Бизнес-газета, Инказан, Enter, Госкомитет РТ по туризму, Дирекция парков и скверов, Аппарат Исполкома г.Казани, Мэрия Казани и т.д."/>
          <p:cNvSpPr txBox="1"/>
          <p:nvPr/>
        </p:nvSpPr>
        <p:spPr>
          <a:xfrm>
            <a:off x="1276146" y="5906665"/>
            <a:ext cx="16496781" cy="1926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12700">
              <a:lnSpc>
                <a:spcPct val="9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i="1" sz="3200">
                <a:solidFill>
                  <a:srgbClr val="303030"/>
                </a:solidFill>
              </a:defRPr>
            </a:pPr>
            <a:r>
              <a:t>Кинопоиск, Яндекс, </a:t>
            </a:r>
            <a:r>
              <a:rPr>
                <a:solidFill>
                  <a:srgbClr val="313131"/>
                </a:solidFill>
              </a:rPr>
              <a:t>Унистрой, Ак Барс Казань, БК Уникс, ФК Рубин, Татмедиа, Матч ТВ, ТРО КПРФ, ТРО ПП Единая Россия, Бизнес-газета, Инказан, Enter, Госкомитет РТ по туризму, Дирекция парков и скверов, Аппарат Исполкома г.Казани, Мэрия Казани и т.д.</a:t>
            </a:r>
          </a:p>
        </p:txBody>
      </p:sp>
      <p:pic>
        <p:nvPicPr>
          <p:cNvPr id="194" name="Group 15.png" descr="Group 1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18160" y="8759170"/>
            <a:ext cx="7704959" cy="34862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