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75" r:id="rId5"/>
    <p:sldId id="276" r:id="rId6"/>
    <p:sldId id="846" r:id="rId7"/>
    <p:sldId id="856" r:id="rId8"/>
    <p:sldId id="855" r:id="rId9"/>
    <p:sldId id="858" r:id="rId10"/>
    <p:sldId id="841" r:id="rId11"/>
    <p:sldId id="844" r:id="rId12"/>
    <p:sldId id="280" r:id="rId13"/>
    <p:sldId id="845" r:id="rId14"/>
    <p:sldId id="278" r:id="rId15"/>
    <p:sldId id="282" r:id="rId16"/>
    <p:sldId id="840" r:id="rId17"/>
    <p:sldId id="287" r:id="rId18"/>
    <p:sldId id="843" r:id="rId19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CDC8C2-10CD-A5B8-D8F8-459FC0AD6A5F}" name="Сафиуллин Марат Рашитович" initials="СМР" userId="Сафиуллин Марат Рашитович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773" autoAdjust="0"/>
    <p:restoredTop sz="86426" autoAdjust="0"/>
  </p:normalViewPr>
  <p:slideViewPr>
    <p:cSldViewPr snapToGrid="0">
      <p:cViewPr varScale="1">
        <p:scale>
          <a:sx n="86" d="100"/>
          <a:sy n="86" d="100"/>
        </p:scale>
        <p:origin x="202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Relationship Id="rId35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D732C-CBC3-4D40-B1DC-E71090714564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220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2D5AA2-41AD-40DD-B1B1-500EE45D4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078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695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739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272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9102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045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073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6557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8918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1815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8753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1772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7823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9906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045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B724BC-4ED6-4BE0-8CB7-FC8F466468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CFE4E54-E1DF-4C77-BC59-E7AB4A840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F12F92-8857-44E8-878E-1AF33B495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50D2F-80C8-4383-A1DB-B5A8F36C9C79}" type="datetime1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CA80AC-68C3-442C-8A24-4A5ED22CC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118E90-E0FF-4FB0-B22D-E2C13EE11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878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3BBBC1-0D3D-4263-9225-EA07FFC52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D1E775-6EE7-480F-A78A-2683B2621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02C0B8-63D9-4F15-AAAC-B101E2F87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C0F7-5D12-4E73-9F17-DFC55BA6180D}" type="datetime1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6A605B-6F12-45F1-97CC-4D809642E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C35F4C-80B4-4BB7-BA97-D9337DD8C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456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088EBA-CB63-49AF-8F6A-7B1862099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149240-0C34-4CFD-838D-62936549F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4A9754-FA51-4EB5-ABF8-719E1AF90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A16F0-0304-4260-B234-62575B29B0FB}" type="datetime1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50158C-D316-41EA-B84D-6FA327B05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FFDEDD-C3E2-4C3A-A7B6-6850BFB4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836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564F13-F189-4135-B142-4B765CEA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F9702A-7427-4C06-BA36-5102F98DE9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7F2406A-1EA5-4192-B3D7-7B5D57ED00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5A5C1DC-BA3F-4504-9820-DEF55F5ED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D331-EE94-4EAF-BAB3-DC96F6B5A009}" type="datetime1">
              <a:rPr lang="ru-RU" smtClean="0"/>
              <a:t>13.12.2024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9DE47A-B620-46A8-AA22-66FCFCF6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57958DF-83EF-4EE7-8E58-E893819FC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65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1C3869-7845-41F8-8B3B-75E685B26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202762-E425-497D-9BC5-9D2C4D7F1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94901E5-3CB5-447A-B627-199551C7C6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53CC0A3-7B67-4F8D-B068-F11088BA1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F18F5B9-3373-425F-A9F6-67BA5C2A4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099E9EE-A7CD-44AC-89AF-094DCD7C6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9BB31-BC24-495A-8CB5-D7589FB2B8AA}" type="datetime1">
              <a:rPr lang="ru-RU" smtClean="0"/>
              <a:t>13.12.2024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62364AF-F70C-4083-B17F-753EA355F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E138A04-2FF3-457B-B77C-3B76A0167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680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83CC4D-8DF7-4162-A7B3-3A5025658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B2FA007-2241-439E-A77A-999458640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551E-2FF9-4029-BA35-4AFB7C119D78}" type="datetime1">
              <a:rPr lang="ru-RU" smtClean="0"/>
              <a:t>13.12.2024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814CED9-1448-4564-A7E6-5F64E8D91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579971D-9C12-4F9C-9DF4-A9C292CB3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877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C13390F-1887-42E3-9D05-F04313B61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5BD3D-EDA1-401D-836B-81E41606DDD3}" type="datetime1">
              <a:rPr lang="ru-RU" smtClean="0"/>
              <a:t>13.12.2024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DD8E3D5-E4BA-4C1F-A4B8-1DAB0151E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F213A61-5547-418B-ACF9-7AD9A0435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711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87AF6A-2E6A-49DF-8ECE-B64B0E796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B81AD2-0741-41BA-9445-985B95EEF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489B80A-FB38-43CC-97CE-F20AEA2C88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96DEFD-7449-4BDD-AFAD-16CFA8638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F4302-33FB-450C-91A0-1C97D9BCF549}" type="datetime1">
              <a:rPr lang="ru-RU" smtClean="0"/>
              <a:t>13.12.2024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6349B5D-1A14-482A-996C-0F3031F95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C4B88A-4B52-4AD1-A5C9-188BA64DA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892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8BE08C-C93A-4CC2-8B6D-267DFDB18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DAC2FF8-DCFC-4BFC-91FC-C8C5927238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8584AA5-C60B-44E8-96A4-6F46E11E8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F968E6-3A8E-46BB-8045-E95A5A2EB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E48E-BDD9-49D3-AEBD-0474DB16D934}" type="datetime1">
              <a:rPr lang="ru-RU" smtClean="0"/>
              <a:t>13.12.2024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0E28F5-A866-404F-A535-5893C19D8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B701B3-CAD7-49A8-8CD6-899B25E47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274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61539D-D727-493A-BA56-AC5A1F670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A053C19-7E30-471E-BE96-5ACE66DCC6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E54E0F-1BB4-47D6-8720-1AD482DCF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F3011-3CB6-42C5-9DE8-7822F9752CE8}" type="datetime1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8D16C3-E83A-4452-9490-BB29EF32B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68C1FC-3498-4D3A-86A0-38B48D8CF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583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9A56EA1-C3B3-46D5-998D-303060AE66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E921B0A-7B2A-43C4-AED4-731F5D39F8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FD7758-04F1-488D-9004-1309A99B4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7C2A3-2B60-4F3A-8440-23F9752BF671}" type="datetime1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0BDC03-3398-456F-A83F-15E1D7522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ED44E8-47EF-480F-9BBF-059652173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47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79CEF-9DD3-4851-834D-9BA76F86A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91B4A1-95C6-4EA0-8850-C085BAC88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BFCCBF-1754-4199-954E-AD748D84FB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AF6F6-5390-48D3-9839-C4F3A5831324}" type="datetime1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390B47-361A-4C56-886A-C839FCB74F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034313-031A-4D88-B769-BA39D58EA2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180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46" y="920777"/>
            <a:ext cx="3356901" cy="451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id="{E30285AC-8872-49ED-95E1-D54211E82C31}"/>
              </a:ext>
            </a:extLst>
          </p:cNvPr>
          <p:cNvSpPr txBox="1"/>
          <p:nvPr/>
        </p:nvSpPr>
        <p:spPr>
          <a:xfrm>
            <a:off x="6498157" y="5094170"/>
            <a:ext cx="50205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58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3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192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59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16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374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4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03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д.филос.н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., проф.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М.Д.Щелкунов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mikhail.schelkunov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@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kpfu.ru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32420C4-73ED-498E-BFC5-E85E911AF1DB}"/>
              </a:ext>
            </a:extLst>
          </p:cNvPr>
          <p:cNvSpPr txBox="1"/>
          <p:nvPr/>
        </p:nvSpPr>
        <p:spPr>
          <a:xfrm>
            <a:off x="3697778" y="6352642"/>
            <a:ext cx="40324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58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3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192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59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16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374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4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03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2024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2F1468-0DA9-B24A-D526-2862314B816C}"/>
              </a:ext>
            </a:extLst>
          </p:cNvPr>
          <p:cNvSpPr txBox="1"/>
          <p:nvPr/>
        </p:nvSpPr>
        <p:spPr>
          <a:xfrm>
            <a:off x="493753" y="2723995"/>
            <a:ext cx="1075737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cap="all" dirty="0">
                <a:solidFill>
                  <a:schemeClr val="accent1">
                    <a:lumMod val="50000"/>
                  </a:schemeClr>
                </a:solidFill>
              </a:rPr>
              <a:t>Дорожная карта </a:t>
            </a:r>
          </a:p>
          <a:p>
            <a:pPr algn="ctr"/>
            <a:r>
              <a:rPr lang="ru-RU" sz="3600" b="1" cap="all" dirty="0">
                <a:solidFill>
                  <a:schemeClr val="accent1">
                    <a:lumMod val="50000"/>
                  </a:schemeClr>
                </a:solidFill>
              </a:rPr>
              <a:t>кафедры общей философии</a:t>
            </a:r>
          </a:p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(2025-2029)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74A4DD3-F69E-4A88-8050-10354EA10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</a:t>
            </a:fld>
            <a:endParaRPr lang="ru-RU"/>
          </a:p>
        </p:txBody>
      </p:sp>
      <p:pic>
        <p:nvPicPr>
          <p:cNvPr id="10" name="Рисунок 3">
            <a:extLst>
              <a:ext uri="{FF2B5EF4-FFF2-40B4-BE49-F238E27FC236}">
                <a16:creationId xmlns:a16="http://schemas.microsoft.com/office/drawing/2014/main" id="{04C93586-A7FF-450A-83EF-05E29BFDC8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1545" y="605566"/>
            <a:ext cx="5655743" cy="1658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2934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9161BFD-B8EC-49B8-A459-F46021576FA8}"/>
              </a:ext>
            </a:extLst>
          </p:cNvPr>
          <p:cNvSpPr>
            <a:spLocks noGrp="1"/>
          </p:cNvSpPr>
          <p:nvPr/>
        </p:nvSpPr>
        <p:spPr>
          <a:xfrm>
            <a:off x="1258389" y="61428"/>
            <a:ext cx="10689771" cy="840661"/>
          </a:xfrm>
          <a:prstGeom prst="rect">
            <a:avLst/>
          </a:prstGeom>
        </p:spPr>
        <p:txBody>
          <a:bodyPr vert="horz" lIns="91434" tIns="45718" rIns="91434" bIns="45718" rtlCol="0" anchor="ctr">
            <a:normAutofit fontScale="97500"/>
          </a:bodyPr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Основные блоки «дорожной карты»</a:t>
            </a:r>
          </a:p>
        </p:txBody>
      </p:sp>
      <p:sp>
        <p:nvSpPr>
          <p:cNvPr id="4" name="Скругленный прямоугольник 1">
            <a:extLst>
              <a:ext uri="{FF2B5EF4-FFF2-40B4-BE49-F238E27FC236}">
                <a16:creationId xmlns:a16="http://schemas.microsoft.com/office/drawing/2014/main" id="{8B9E0E25-2A46-4B8E-A93C-BA830003B947}"/>
              </a:ext>
            </a:extLst>
          </p:cNvPr>
          <p:cNvSpPr/>
          <p:nvPr/>
        </p:nvSpPr>
        <p:spPr>
          <a:xfrm>
            <a:off x="2854656" y="1189184"/>
            <a:ext cx="1416467" cy="49649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Целевая модель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466FA3A2-49A6-479F-AF70-6D86235FEA87}"/>
              </a:ext>
            </a:extLst>
          </p:cNvPr>
          <p:cNvSpPr/>
          <p:nvPr/>
        </p:nvSpPr>
        <p:spPr>
          <a:xfrm>
            <a:off x="4330432" y="1224912"/>
            <a:ext cx="1860692" cy="84066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Отраслевые стратегии развития</a:t>
            </a:r>
          </a:p>
        </p:txBody>
      </p:sp>
      <p:sp>
        <p:nvSpPr>
          <p:cNvPr id="7" name="Скругленный прямоугольник 7">
            <a:extLst>
              <a:ext uri="{FF2B5EF4-FFF2-40B4-BE49-F238E27FC236}">
                <a16:creationId xmlns:a16="http://schemas.microsoft.com/office/drawing/2014/main" id="{24F70D4C-967F-4DCD-8D1F-E95B02A00F2F}"/>
              </a:ext>
            </a:extLst>
          </p:cNvPr>
          <p:cNvSpPr/>
          <p:nvPr/>
        </p:nvSpPr>
        <p:spPr>
          <a:xfrm>
            <a:off x="8448164" y="1225180"/>
            <a:ext cx="1726192" cy="496315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Социально-</a:t>
            </a: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экономическая роль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РТ и ПФО</a:t>
            </a:r>
          </a:p>
        </p:txBody>
      </p:sp>
      <p:sp>
        <p:nvSpPr>
          <p:cNvPr id="8" name="Скругленный прямоугольник 4">
            <a:extLst>
              <a:ext uri="{FF2B5EF4-FFF2-40B4-BE49-F238E27FC236}">
                <a16:creationId xmlns:a16="http://schemas.microsoft.com/office/drawing/2014/main" id="{4D2F950F-9BC4-41E4-95A3-3AC73EE255A2}"/>
              </a:ext>
            </a:extLst>
          </p:cNvPr>
          <p:cNvSpPr/>
          <p:nvPr/>
        </p:nvSpPr>
        <p:spPr>
          <a:xfrm>
            <a:off x="4330432" y="2134669"/>
            <a:ext cx="1860692" cy="129355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Образование</a:t>
            </a:r>
          </a:p>
        </p:txBody>
      </p:sp>
      <p:sp>
        <p:nvSpPr>
          <p:cNvPr id="9" name="Скругленный прямоугольник 4">
            <a:extLst>
              <a:ext uri="{FF2B5EF4-FFF2-40B4-BE49-F238E27FC236}">
                <a16:creationId xmlns:a16="http://schemas.microsoft.com/office/drawing/2014/main" id="{9C27FDAF-C723-42B3-850F-470F0B28FD9C}"/>
              </a:ext>
            </a:extLst>
          </p:cNvPr>
          <p:cNvSpPr/>
          <p:nvPr/>
        </p:nvSpPr>
        <p:spPr>
          <a:xfrm>
            <a:off x="4330432" y="3501263"/>
            <a:ext cx="1872088" cy="114329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Наука</a:t>
            </a:r>
          </a:p>
        </p:txBody>
      </p:sp>
      <p:sp>
        <p:nvSpPr>
          <p:cNvPr id="11" name="Скругленный прямоугольник 4">
            <a:extLst>
              <a:ext uri="{FF2B5EF4-FFF2-40B4-BE49-F238E27FC236}">
                <a16:creationId xmlns:a16="http://schemas.microsoft.com/office/drawing/2014/main" id="{79AC58DD-25AF-4F54-A42F-E7E4CA6C7C06}"/>
              </a:ext>
            </a:extLst>
          </p:cNvPr>
          <p:cNvSpPr/>
          <p:nvPr/>
        </p:nvSpPr>
        <p:spPr>
          <a:xfrm>
            <a:off x="4322006" y="4717594"/>
            <a:ext cx="1860692" cy="14365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Инновации/ трансляция</a:t>
            </a:r>
          </a:p>
        </p:txBody>
      </p:sp>
      <p:sp>
        <p:nvSpPr>
          <p:cNvPr id="12" name="Скругленный прямоугольник 4">
            <a:extLst>
              <a:ext uri="{FF2B5EF4-FFF2-40B4-BE49-F238E27FC236}">
                <a16:creationId xmlns:a16="http://schemas.microsoft.com/office/drawing/2014/main" id="{412BD736-3BE0-44BB-8BE0-3E49E324C78F}"/>
              </a:ext>
            </a:extLst>
          </p:cNvPr>
          <p:cNvSpPr/>
          <p:nvPr/>
        </p:nvSpPr>
        <p:spPr>
          <a:xfrm>
            <a:off x="6267820" y="1224912"/>
            <a:ext cx="2092264" cy="84066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Функциональные стратегии развития</a:t>
            </a:r>
          </a:p>
        </p:txBody>
      </p:sp>
      <p:sp>
        <p:nvSpPr>
          <p:cNvPr id="13" name="Скругленный прямоугольник 4">
            <a:extLst>
              <a:ext uri="{FF2B5EF4-FFF2-40B4-BE49-F238E27FC236}">
                <a16:creationId xmlns:a16="http://schemas.microsoft.com/office/drawing/2014/main" id="{9AAE4979-7243-4822-B51C-94903C19374F}"/>
              </a:ext>
            </a:extLst>
          </p:cNvPr>
          <p:cNvSpPr/>
          <p:nvPr/>
        </p:nvSpPr>
        <p:spPr>
          <a:xfrm>
            <a:off x="6263328" y="2134670"/>
            <a:ext cx="2092264" cy="82982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Интер-национализация</a:t>
            </a:r>
          </a:p>
        </p:txBody>
      </p:sp>
      <p:sp>
        <p:nvSpPr>
          <p:cNvPr id="14" name="Скругленный прямоугольник 4">
            <a:extLst>
              <a:ext uri="{FF2B5EF4-FFF2-40B4-BE49-F238E27FC236}">
                <a16:creationId xmlns:a16="http://schemas.microsoft.com/office/drawing/2014/main" id="{5403332C-651B-4694-854C-98B56D1701D9}"/>
              </a:ext>
            </a:extLst>
          </p:cNvPr>
          <p:cNvSpPr/>
          <p:nvPr/>
        </p:nvSpPr>
        <p:spPr>
          <a:xfrm>
            <a:off x="6263328" y="3021754"/>
            <a:ext cx="2109667" cy="68500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Кадры</a:t>
            </a:r>
          </a:p>
        </p:txBody>
      </p:sp>
      <p:sp>
        <p:nvSpPr>
          <p:cNvPr id="15" name="Скругленный прямоугольник 4">
            <a:extLst>
              <a:ext uri="{FF2B5EF4-FFF2-40B4-BE49-F238E27FC236}">
                <a16:creationId xmlns:a16="http://schemas.microsoft.com/office/drawing/2014/main" id="{62DF3C61-E19A-49BB-986E-93C68DE9D991}"/>
              </a:ext>
            </a:extLst>
          </p:cNvPr>
          <p:cNvSpPr/>
          <p:nvPr/>
        </p:nvSpPr>
        <p:spPr>
          <a:xfrm>
            <a:off x="6267820" y="3757943"/>
            <a:ext cx="2100686" cy="68500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Инфраструктура</a:t>
            </a:r>
          </a:p>
        </p:txBody>
      </p:sp>
      <p:sp>
        <p:nvSpPr>
          <p:cNvPr id="16" name="Скругленный прямоугольник 4">
            <a:extLst>
              <a:ext uri="{FF2B5EF4-FFF2-40B4-BE49-F238E27FC236}">
                <a16:creationId xmlns:a16="http://schemas.microsoft.com/office/drawing/2014/main" id="{8A22F9E7-F52E-452C-903B-5F055BE7B77B}"/>
              </a:ext>
            </a:extLst>
          </p:cNvPr>
          <p:cNvSpPr/>
          <p:nvPr/>
        </p:nvSpPr>
        <p:spPr>
          <a:xfrm>
            <a:off x="6259394" y="4499053"/>
            <a:ext cx="2100686" cy="81496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Молодежная политика</a:t>
            </a:r>
          </a:p>
        </p:txBody>
      </p:sp>
      <p:sp>
        <p:nvSpPr>
          <p:cNvPr id="17" name="Скругленный прямоугольник 4">
            <a:extLst>
              <a:ext uri="{FF2B5EF4-FFF2-40B4-BE49-F238E27FC236}">
                <a16:creationId xmlns:a16="http://schemas.microsoft.com/office/drawing/2014/main" id="{34133C05-3E33-4FB3-B0FA-F4837CB76D4A}"/>
              </a:ext>
            </a:extLst>
          </p:cNvPr>
          <p:cNvSpPr/>
          <p:nvPr/>
        </p:nvSpPr>
        <p:spPr>
          <a:xfrm>
            <a:off x="6250414" y="5363072"/>
            <a:ext cx="2100687" cy="77716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Цифровые технологии</a:t>
            </a:r>
          </a:p>
        </p:txBody>
      </p:sp>
      <p:sp>
        <p:nvSpPr>
          <p:cNvPr id="19" name="Скругленный прямоугольник 6">
            <a:extLst>
              <a:ext uri="{FF2B5EF4-FFF2-40B4-BE49-F238E27FC236}">
                <a16:creationId xmlns:a16="http://schemas.microsoft.com/office/drawing/2014/main" id="{98A88846-F32A-4F87-88DE-E162B7997A3D}"/>
              </a:ext>
            </a:extLst>
          </p:cNvPr>
          <p:cNvSpPr/>
          <p:nvPr/>
        </p:nvSpPr>
        <p:spPr>
          <a:xfrm>
            <a:off x="1319856" y="1175301"/>
            <a:ext cx="1455155" cy="49649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Анализ текущего состояния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E85CAED-5814-4D9E-B966-810BE816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806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B842E23-B92A-491E-9B04-11FD6791E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3</a:t>
            </a:fld>
            <a:endParaRPr lang="ru-RU"/>
          </a:p>
        </p:txBody>
      </p:sp>
      <p:graphicFrame>
        <p:nvGraphicFramePr>
          <p:cNvPr id="6" name="Group 35">
            <a:extLst>
              <a:ext uri="{FF2B5EF4-FFF2-40B4-BE49-F238E27FC236}">
                <a16:creationId xmlns:a16="http://schemas.microsoft.com/office/drawing/2014/main" id="{DC757AA3-7C27-409A-96C1-090A925D10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970329"/>
              </p:ext>
            </p:extLst>
          </p:nvPr>
        </p:nvGraphicFramePr>
        <p:xfrm>
          <a:off x="1485512" y="463296"/>
          <a:ext cx="10078949" cy="6358128"/>
        </p:xfrm>
        <a:graphic>
          <a:graphicData uri="http://schemas.openxmlformats.org/drawingml/2006/table">
            <a:tbl>
              <a:tblPr/>
              <a:tblGrid>
                <a:gridCol w="1007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005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Миссия  -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быть общеуниверситетским центром философской подготовки обучающихся всех направлений и специальностей, нацеленным на формирование и развитие универсальных компетенций критического мышления, межкультурной коммуникации,  общеметодологической рефлексии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192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Основные задачи: общеуниверситетский компонент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реализация  обязательной общефилософской подготовки  бакалавров (дисциплина «Философия»),  магистрантов (дисциплина «Философия и методология науки») и аспирантов (дисциплина «История и философия науки») всех направлений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реализация общеобязательной дисциплины «Основы российской государственности» для студентов всех направлений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повышение квалификации ППС по дисциплине «История и философия науки»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реализация элективных и факультативных философских дисциплин для обучающихся всех направлений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</a:rPr>
                        <a:t>ОСНОВНЫЕ ЗАДАЧИ: </a:t>
                      </a:r>
                      <a:r>
                        <a:rPr kumimoji="0" lang="ru-RU" sz="1400" b="1" i="0" u="none" strike="noStrike" cap="all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</a:rPr>
                        <a:t>Профессиональный компонент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</a:rPr>
                        <a:t>участие в реализации бакалаврских и магистерских программ  профессиональной подготовки по УГНС «Философия, этика, религиоведение»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</a:rPr>
                        <a:t> реализация собственных аспирантских программ по научной отрасли 5.7 «философия», специальности  5.7.1. и 5.7.7.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</a:rPr>
                        <a:t> подготовка кадров высшей квалификации (кандидатов и докторов наук) по научной отрасли 5.7 «философия», специальности  5.7.1. и 5.7.7.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22C52F4-370D-4EC9-9CE3-368A3FE36C93}"/>
              </a:ext>
            </a:extLst>
          </p:cNvPr>
          <p:cNvSpPr txBox="1"/>
          <p:nvPr/>
        </p:nvSpPr>
        <p:spPr>
          <a:xfrm>
            <a:off x="11194376" y="86619"/>
            <a:ext cx="1255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highlight>
                  <a:srgbClr val="000080"/>
                </a:highlight>
              </a:rPr>
              <a:t>Миссия</a:t>
            </a:r>
          </a:p>
        </p:txBody>
      </p:sp>
    </p:spTree>
    <p:extLst>
      <p:ext uri="{BB962C8B-B14F-4D97-AF65-F5344CB8AC3E}">
        <p14:creationId xmlns:p14="http://schemas.microsoft.com/office/powerpoint/2010/main" val="3331449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B842E23-B92A-491E-9B04-11FD6791E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4</a:t>
            </a:fld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FBA81B-62F4-4DFA-AF88-9D2C07DC7397}"/>
              </a:ext>
            </a:extLst>
          </p:cNvPr>
          <p:cNvSpPr txBox="1"/>
          <p:nvPr/>
        </p:nvSpPr>
        <p:spPr>
          <a:xfrm>
            <a:off x="9450486" y="125554"/>
            <a:ext cx="2741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highlight>
                  <a:srgbClr val="000080"/>
                </a:highligh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Анализ текущего состояния</a:t>
            </a:r>
          </a:p>
        </p:txBody>
      </p:sp>
      <p:graphicFrame>
        <p:nvGraphicFramePr>
          <p:cNvPr id="5" name="Group 36">
            <a:extLst>
              <a:ext uri="{FF2B5EF4-FFF2-40B4-BE49-F238E27FC236}">
                <a16:creationId xmlns:a16="http://schemas.microsoft.com/office/drawing/2014/main" id="{90463E41-3561-43A5-BA7D-5B849087D2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840460"/>
              </p:ext>
            </p:extLst>
          </p:nvPr>
        </p:nvGraphicFramePr>
        <p:xfrm>
          <a:off x="6096000" y="1071030"/>
          <a:ext cx="5831393" cy="2308660"/>
        </p:xfrm>
        <a:graphic>
          <a:graphicData uri="http://schemas.openxmlformats.org/drawingml/2006/table">
            <a:tbl>
              <a:tblPr/>
              <a:tblGrid>
                <a:gridCol w="12320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9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46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5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42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56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9179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Штатные единицы: всего (бюджет/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контракт)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Физичес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-кие лица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(чел)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Доктора наук, профессора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чел.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Кандидаты наук, доценты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чел.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Средний  возраст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(лет)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 возрасте до 39 лет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чел.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66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/4,7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(24)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(57)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46,1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(52)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ctangle 27">
            <a:extLst>
              <a:ext uri="{FF2B5EF4-FFF2-40B4-BE49-F238E27FC236}">
                <a16:creationId xmlns:a16="http://schemas.microsoft.com/office/drawing/2014/main" id="{7C96D602-1E63-4A29-9454-8512423D18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5702" y="443046"/>
            <a:ext cx="13106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Состав ППС</a:t>
            </a:r>
          </a:p>
        </p:txBody>
      </p:sp>
      <p:graphicFrame>
        <p:nvGraphicFramePr>
          <p:cNvPr id="7" name="Group 239">
            <a:extLst>
              <a:ext uri="{FF2B5EF4-FFF2-40B4-BE49-F238E27FC236}">
                <a16:creationId xmlns:a16="http://schemas.microsoft.com/office/drawing/2014/main" id="{C206535D-6318-4717-B9C8-E4EA7621DD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388437"/>
              </p:ext>
            </p:extLst>
          </p:nvPr>
        </p:nvGraphicFramePr>
        <p:xfrm>
          <a:off x="1422350" y="786947"/>
          <a:ext cx="4403210" cy="6043947"/>
        </p:xfrm>
        <a:graphic>
          <a:graphicData uri="http://schemas.openxmlformats.org/drawingml/2006/table">
            <a:tbl>
              <a:tblPr/>
              <a:tblGrid>
                <a:gridCol w="21950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38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12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KPI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Ед.изм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.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2024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8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Доходы от услуг платной образовательной, включая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допобразование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тыс.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руб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1390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4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Объем средств от  выполнения НИР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тыс.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руб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30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00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54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Количество публикаций в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Scopus 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и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W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о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S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Times New Roman" pitchFamily="18" charset="0"/>
                        </a:rPr>
                        <a:t>ед.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96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Средний показатель цитируемости за последние 5 лет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ед.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96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Кол-во ППС моложе 39 лет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(в ед. и процентах от кол-ва ППС)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чел.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(%)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11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(52 )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445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Кол-во ППС прошедших ППК в общей численности ППС (в ед. и процентах от кол-ва ППС)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чел.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(100)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96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Количество защитившихся аспирантов (в ед. и процентах от выпуска)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чел.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(%)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0 (1 чел. проходит предзащит-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ые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процеду-ры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54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Численность кадрового резерва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чел.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C0C14D9-1E4E-4ED0-8B64-F8FAC924D5EB}"/>
              </a:ext>
            </a:extLst>
          </p:cNvPr>
          <p:cNvSpPr/>
          <p:nvPr/>
        </p:nvSpPr>
        <p:spPr>
          <a:xfrm>
            <a:off x="2153930" y="324773"/>
            <a:ext cx="3360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Trebuchet MS" pitchFamily="34" charset="0"/>
              </a:rPr>
              <a:t>KPI</a:t>
            </a:r>
            <a:endParaRPr lang="ru-RU" b="1" dirty="0">
              <a:latin typeface="Trebuchet MS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0FC12CD-FF13-463A-9FE0-CF2F2DC0B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3461862"/>
            <a:ext cx="6043996" cy="3115194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1473998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7B48AC1-D774-4D09-AA20-D672F77E0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5</a:t>
            </a:fld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99320E0-5C20-4EBB-AE9F-120128421656}"/>
              </a:ext>
            </a:extLst>
          </p:cNvPr>
          <p:cNvSpPr/>
          <p:nvPr/>
        </p:nvSpPr>
        <p:spPr>
          <a:xfrm>
            <a:off x="1612669" y="149630"/>
            <a:ext cx="10063516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accent1"/>
                </a:solidFill>
              </a:rPr>
              <a:t>Философия в КФУ</a:t>
            </a:r>
          </a:p>
          <a:p>
            <a:pPr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Позиции в предметных рейтингах </a:t>
            </a:r>
            <a:endParaRPr lang="ru-RU" sz="2000" b="1" dirty="0">
              <a:solidFill>
                <a:schemeClr val="accent1"/>
              </a:solidFill>
            </a:endParaRPr>
          </a:p>
          <a:p>
            <a:pPr>
              <a:defRPr/>
            </a:pPr>
            <a:endParaRPr lang="ru-RU" sz="1600" dirty="0"/>
          </a:p>
          <a:p>
            <a:pPr>
              <a:defRPr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QS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World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Rankings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Предметная область – «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Philosophy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2024 году в ТОП -10  по России входят 7 российских вузов: </a:t>
            </a:r>
          </a:p>
          <a:p>
            <a:pPr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МГУ, ВШЭ,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УрФУ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БФУ, РУДН, СПбГУ, РГГУ</a:t>
            </a:r>
          </a:p>
          <a:p>
            <a:pPr>
              <a:defRPr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Rankings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Предметная область – «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history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philosophy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theology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</a:p>
          <a:p>
            <a:pPr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2024 г. в ТОП-10 по России  входят: </a:t>
            </a:r>
          </a:p>
          <a:p>
            <a:pPr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МГУ, ВШЭ, ТГУ, НГУ, РУДН,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УрФУ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ВГУ,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КФУ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РАНХиГС, РГПУ</a:t>
            </a:r>
            <a:endParaRPr lang="ru-RU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2024 г. КФУ: </a:t>
            </a: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место в России, 401–500 в мире</a:t>
            </a:r>
          </a:p>
          <a:p>
            <a:pPr>
              <a:defRPr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SCImago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Institutions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Rankings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(SIR)</a:t>
            </a:r>
          </a:p>
          <a:p>
            <a:pPr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Предметная область – «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Philosophy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</a:p>
          <a:p>
            <a:pPr>
              <a:defRPr/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2024 г. КФУ – </a:t>
            </a: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место в России, 104 в мире</a:t>
            </a:r>
          </a:p>
          <a:p>
            <a:pPr>
              <a:defRPr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Рейтинговое агентство RAEX</a:t>
            </a:r>
          </a:p>
          <a:p>
            <a:pPr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Предметные области по философии  не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рейтингуются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Рейтинг университетов «Интерфакс»</a:t>
            </a:r>
          </a:p>
          <a:p>
            <a:pPr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Предметные области не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рейтингуются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BA2D2F-4700-4C3B-AE81-1A1B48139637}"/>
              </a:ext>
            </a:extLst>
          </p:cNvPr>
          <p:cNvSpPr txBox="1"/>
          <p:nvPr/>
        </p:nvSpPr>
        <p:spPr>
          <a:xfrm>
            <a:off x="9273760" y="136525"/>
            <a:ext cx="27431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highlight>
                  <a:srgbClr val="000080"/>
                </a:highligh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Анализ текущего состояния</a:t>
            </a:r>
          </a:p>
        </p:txBody>
      </p:sp>
    </p:spTree>
    <p:extLst>
      <p:ext uri="{BB962C8B-B14F-4D97-AF65-F5344CB8AC3E}">
        <p14:creationId xmlns:p14="http://schemas.microsoft.com/office/powerpoint/2010/main" val="469008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7B48AC1-D774-4D09-AA20-D672F77E0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6</a:t>
            </a:fld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950449" y="354028"/>
            <a:ext cx="9036050" cy="566866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>
                <a:latin typeface="Arial" charset="0"/>
              </a:rPr>
              <a:t>           Сравнение образовательных программ</a:t>
            </a:r>
            <a:br>
              <a:rPr lang="ru-RU" sz="2400" dirty="0">
                <a:latin typeface="Arial" charset="0"/>
              </a:rPr>
            </a:br>
            <a:endParaRPr lang="ru-RU" sz="1800" dirty="0">
              <a:latin typeface="Arial" charset="0"/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4294967295"/>
          </p:nvPr>
        </p:nvSpPr>
        <p:spPr>
          <a:xfrm>
            <a:off x="1524000" y="755781"/>
            <a:ext cx="9026525" cy="4957763"/>
          </a:xfrm>
        </p:spPr>
        <p:txBody>
          <a:bodyPr/>
          <a:lstStyle/>
          <a:p>
            <a:pPr marL="0" indent="0">
              <a:buNone/>
            </a:pPr>
            <a:r>
              <a:rPr lang="ru-RU" sz="1600" b="1" dirty="0">
                <a:solidFill>
                  <a:srgbClr val="000000"/>
                </a:solidFill>
              </a:rPr>
              <a:t>                 </a:t>
            </a:r>
            <a:r>
              <a:rPr lang="ru-RU" sz="1600" b="1" dirty="0">
                <a:solidFill>
                  <a:srgbClr val="000000"/>
                </a:solidFill>
                <a:latin typeface="Arial" charset="0"/>
              </a:rPr>
              <a:t>Дисциплины, реализуемые кафедрой в программах подготовки</a:t>
            </a:r>
          </a:p>
          <a:p>
            <a:pPr marL="0" indent="0">
              <a:buNone/>
            </a:pPr>
            <a:endParaRPr lang="ru-RU" sz="1600" b="1" dirty="0">
              <a:solidFill>
                <a:srgbClr val="000000"/>
              </a:solidFill>
              <a:latin typeface="Arial" charset="0"/>
            </a:endParaRPr>
          </a:p>
        </p:txBody>
      </p:sp>
      <p:graphicFrame>
        <p:nvGraphicFramePr>
          <p:cNvPr id="8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741845"/>
              </p:ext>
            </p:extLst>
          </p:nvPr>
        </p:nvGraphicFramePr>
        <p:xfrm>
          <a:off x="1524000" y="1175278"/>
          <a:ext cx="9469761" cy="4998086"/>
        </p:xfrm>
        <a:graphic>
          <a:graphicData uri="http://schemas.openxmlformats.org/drawingml/2006/table">
            <a:tbl>
              <a:tblPr/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81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43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0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2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Направления подготовки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Уровень подготовки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Наименование дисциплин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Наличие в референтных вузах из ТОП-10 по РФ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Нефилософские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Бакалавриат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«Философия», «Этика»,  «История философии», «Логика» и др.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имеются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Нефилософские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Магистратура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«Методология науки»,  «Философские проблемы науки и техники», «Философия образования» «Теория самоорганизации», «Философия экономики», «Методология научных исследований», «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История и философия нововведений", "Теория нарратива» «Социальные, антропологические и философские вопросы искусственного интеллекта»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имеются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частично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Философские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Бакалавриат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«Онтология и теория познания», «Философская антропология», «Этика науки», «История философии»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имеются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0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Философские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Магистратура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"Философская антропология и идентичность», "Новая этика в цифровую эпоху», «Философия здоровья и медицины», "Философия культуры и глобализация», "Этика и право в современном мире"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не имеются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962291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   Все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Аспирантура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«История и философия науки»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имеется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15D30B6-93E3-4467-90D0-8F3B37BF31D7}"/>
              </a:ext>
            </a:extLst>
          </p:cNvPr>
          <p:cNvSpPr txBox="1"/>
          <p:nvPr/>
        </p:nvSpPr>
        <p:spPr>
          <a:xfrm>
            <a:off x="9273761" y="136525"/>
            <a:ext cx="26068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highlight>
                  <a:srgbClr val="000080"/>
                </a:highlight>
                <a:latin typeface="+mj-lt"/>
                <a:ea typeface="+mj-ea"/>
                <a:cs typeface="+mj-cs"/>
              </a:rPr>
              <a:t>Анализ текущего </a:t>
            </a:r>
            <a:r>
              <a:rPr lang="ru-RU" sz="1400" b="1" dirty="0">
                <a:solidFill>
                  <a:schemeClr val="bg1"/>
                </a:solidFill>
                <a:highlight>
                  <a:srgbClr val="000080"/>
                </a:highligh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состояния</a:t>
            </a:r>
          </a:p>
        </p:txBody>
      </p:sp>
    </p:spTree>
    <p:extLst>
      <p:ext uri="{BB962C8B-B14F-4D97-AF65-F5344CB8AC3E}">
        <p14:creationId xmlns:p14="http://schemas.microsoft.com/office/powerpoint/2010/main" val="798114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250EBD-34E9-44CA-BFBE-906271E51961}"/>
              </a:ext>
            </a:extLst>
          </p:cNvPr>
          <p:cNvSpPr txBox="1"/>
          <p:nvPr/>
        </p:nvSpPr>
        <p:spPr>
          <a:xfrm>
            <a:off x="1614818" y="297958"/>
            <a:ext cx="10365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 Результаты образовательной деятельности   (2019-2024)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B842E23-B92A-491E-9B04-11FD6791E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7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AB3AC6-4292-41D7-A4DD-88986E90C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0623" y="723938"/>
            <a:ext cx="10951029" cy="4282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ru-RU" altLang="ru-RU" sz="1800" b="1" dirty="0">
                <a:solidFill>
                  <a:srgbClr val="002060"/>
                </a:solidFill>
                <a:cs typeface="Arial" panose="020B0604020202020204" pitchFamily="34" charset="0"/>
              </a:rPr>
              <a:t>Число ООП, в реализации которых задействованы сотрудники кафедры :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  <a:r>
              <a:rPr lang="ru-RU" sz="1800" b="1" dirty="0">
                <a:solidFill>
                  <a:schemeClr val="accent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Бакалавриат и Специалитет - 295 ООП (4 дисциплины)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accent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     Магистратура нефилософская - 31 ООП  (7 дисциплин)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accent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     Аспирантура -  43 ООП  (1 дисциплина) </a:t>
            </a:r>
          </a:p>
          <a:p>
            <a:pPr algn="just">
              <a:spcBef>
                <a:spcPts val="0"/>
              </a:spcBef>
            </a:pPr>
            <a:r>
              <a:rPr lang="ru-RU" altLang="ru-RU" sz="1800" b="1" dirty="0">
                <a:solidFill>
                  <a:srgbClr val="002060"/>
                </a:solidFill>
                <a:cs typeface="Arial" panose="020B0604020202020204" pitchFamily="34" charset="0"/>
              </a:rPr>
              <a:t>Число дисциплин по кафедре</a:t>
            </a: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accent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Бакалавриат - 30,  магистратура – 20, аспирантура- 1</a:t>
            </a:r>
          </a:p>
          <a:p>
            <a:pPr>
              <a:spcBef>
                <a:spcPct val="0"/>
              </a:spcBef>
            </a:pPr>
            <a:r>
              <a:rPr lang="ru-RU" altLang="ru-RU" sz="1800" b="1" dirty="0">
                <a:solidFill>
                  <a:srgbClr val="002060"/>
                </a:solidFill>
                <a:cs typeface="Arial" panose="020B0604020202020204" pitchFamily="34" charset="0"/>
              </a:rPr>
              <a:t>Число  профессиональных ООП, разработанных и внедренных за последние 5 лет с участием сотрудников кафедры -  2 (магистратура)</a:t>
            </a:r>
          </a:p>
          <a:p>
            <a:pPr marL="0" indent="0">
              <a:spcBef>
                <a:spcPct val="0"/>
              </a:spcBef>
              <a:buNone/>
            </a:pPr>
            <a:r>
              <a:rPr lang="ru-RU" altLang="ru-RU" sz="1800" b="1" dirty="0">
                <a:solidFill>
                  <a:srgbClr val="002060"/>
                </a:solidFill>
                <a:cs typeface="Arial" panose="020B0604020202020204" pitchFamily="34" charset="0"/>
              </a:rPr>
              <a:t>     </a:t>
            </a:r>
            <a:r>
              <a:rPr lang="ru-RU" altLang="ru-RU" sz="1800" b="1" i="1" dirty="0">
                <a:solidFill>
                  <a:schemeClr val="accent1"/>
                </a:solidFill>
                <a:cs typeface="Arial" panose="020B0604020202020204" pitchFamily="34" charset="0"/>
              </a:rPr>
              <a:t>«</a:t>
            </a:r>
            <a:r>
              <a:rPr lang="ru-RU" altLang="ru-RU" sz="2000" b="1" i="1" dirty="0">
                <a:solidFill>
                  <a:schemeClr val="accent1"/>
                </a:solidFill>
                <a:cs typeface="Arial" panose="020B0604020202020204" pitchFamily="34" charset="0"/>
              </a:rPr>
              <a:t>Современная философия» и «Философия цифрового общества»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Краткая характеристика программ</a:t>
            </a:r>
            <a:r>
              <a:rPr lang="ru-RU" sz="1800" b="1" dirty="0"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ru-RU" sz="18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всего студентов – 36, в т.ч. иностранных – 5;  платных студентов – 3; стоимость обучения  – 200,76 </a:t>
            </a:r>
            <a:r>
              <a:rPr lang="ru-RU" sz="1800" b="1" dirty="0" err="1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тыс.руб</a:t>
            </a:r>
            <a:r>
              <a:rPr lang="ru-RU" sz="18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 в год;   конкурс на 1 место   – 2 чел.  </a:t>
            </a:r>
          </a:p>
          <a:p>
            <a:pPr algn="just">
              <a:spcBef>
                <a:spcPts val="0"/>
              </a:spcBef>
            </a:pPr>
            <a:r>
              <a:rPr lang="ru-RU" altLang="ru-RU" sz="1800" b="1" dirty="0">
                <a:solidFill>
                  <a:srgbClr val="002060"/>
                </a:solidFill>
                <a:cs typeface="Arial" panose="020B0604020202020204" pitchFamily="34" charset="0"/>
              </a:rPr>
              <a:t>Число программ ДПО, внедренных при участии сотрудников кафедры - 1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8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ru-RU" altLang="ru-RU" sz="1600" b="1" dirty="0">
              <a:solidFill>
                <a:srgbClr val="00206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28A6AF-AF82-4ABE-B742-FF8015B2EB25}"/>
              </a:ext>
            </a:extLst>
          </p:cNvPr>
          <p:cNvSpPr txBox="1"/>
          <p:nvPr/>
        </p:nvSpPr>
        <p:spPr>
          <a:xfrm>
            <a:off x="9658905" y="113293"/>
            <a:ext cx="2512747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highlight>
                  <a:srgbClr val="000080"/>
                </a:highlight>
                <a:latin typeface="+mj-lt"/>
                <a:ea typeface="+mj-ea"/>
                <a:cs typeface="+mj-cs"/>
              </a:rPr>
              <a:t>Анализ текущего состояния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51FB5C1-72A0-4850-B4AA-A230C1DCD153}"/>
              </a:ext>
            </a:extLst>
          </p:cNvPr>
          <p:cNvSpPr/>
          <p:nvPr/>
        </p:nvSpPr>
        <p:spPr>
          <a:xfrm>
            <a:off x="1220623" y="4690469"/>
            <a:ext cx="10867544" cy="19056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 </a:t>
            </a:r>
          </a:p>
          <a:p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 </a:t>
            </a:r>
          </a:p>
          <a:p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Ключевые достижения</a:t>
            </a:r>
          </a:p>
          <a:p>
            <a:r>
              <a:rPr lang="ru-RU" b="1" dirty="0">
                <a:solidFill>
                  <a:schemeClr val="tx1"/>
                </a:solidFill>
              </a:rPr>
              <a:t>1. </a:t>
            </a:r>
            <a:r>
              <a:rPr lang="ru-RU" sz="2000" b="1" dirty="0">
                <a:solidFill>
                  <a:schemeClr val="tx1"/>
                </a:solidFill>
              </a:rPr>
              <a:t>Разработка и реализация 5 новых модулей  дисциплины «Философия» (каждый 36 час.) в   Институтах -участниках Проекта «открытое образование»</a:t>
            </a:r>
          </a:p>
          <a:p>
            <a:r>
              <a:rPr lang="ru-RU" sz="2000" b="1" dirty="0">
                <a:solidFill>
                  <a:schemeClr val="tx1"/>
                </a:solidFill>
              </a:rPr>
              <a:t>2. Разработка и реализация  2 полноценных ЭОР на англ. языке  по дисциплинам «Философия» и «Основы Российской государственности» для Филиала   КФУ в АРЕ</a:t>
            </a:r>
          </a:p>
          <a:p>
            <a:endParaRPr lang="ru-RU" sz="2000" b="1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9932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B842E23-B92A-491E-9B04-11FD6791E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8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F04D05-1518-428D-9FC1-AC38607BA8F4}"/>
              </a:ext>
            </a:extLst>
          </p:cNvPr>
          <p:cNvSpPr/>
          <p:nvPr/>
        </p:nvSpPr>
        <p:spPr>
          <a:xfrm>
            <a:off x="2122194" y="228713"/>
            <a:ext cx="94332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Научно-исследовательская работа (2019-2024)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BA7628-F61F-403D-AB8C-7E08BA4DACE4}"/>
              </a:ext>
            </a:extLst>
          </p:cNvPr>
          <p:cNvSpPr txBox="1"/>
          <p:nvPr/>
        </p:nvSpPr>
        <p:spPr>
          <a:xfrm>
            <a:off x="10016038" y="136525"/>
            <a:ext cx="26068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highlight>
                  <a:srgbClr val="000080"/>
                </a:highlight>
                <a:latin typeface="+mj-lt"/>
                <a:ea typeface="+mj-ea"/>
                <a:cs typeface="+mj-cs"/>
              </a:rPr>
              <a:t>Анализ текущего состояния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1490647-5246-4994-ADC7-553F14F92A5E}"/>
              </a:ext>
            </a:extLst>
          </p:cNvPr>
          <p:cNvSpPr/>
          <p:nvPr/>
        </p:nvSpPr>
        <p:spPr>
          <a:xfrm>
            <a:off x="1413714" y="613770"/>
            <a:ext cx="103483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Тема : Социально-философский анализ трансформаций общества и перспектив человека в эпоху четвертой технологической революции («Общество 5.0»)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7261CB8-BC52-4AFE-89B5-3EAD012266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0217453"/>
              </p:ext>
            </p:extLst>
          </p:nvPr>
        </p:nvGraphicFramePr>
        <p:xfrm>
          <a:off x="5618481" y="1260101"/>
          <a:ext cx="6347302" cy="54291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54099">
                  <a:extLst>
                    <a:ext uri="{9D8B030D-6E8A-4147-A177-3AD203B41FA5}">
                      <a16:colId xmlns:a16="http://schemas.microsoft.com/office/drawing/2014/main" val="1310487734"/>
                    </a:ext>
                  </a:extLst>
                </a:gridCol>
                <a:gridCol w="1293203">
                  <a:extLst>
                    <a:ext uri="{9D8B030D-6E8A-4147-A177-3AD203B41FA5}">
                      <a16:colId xmlns:a16="http://schemas.microsoft.com/office/drawing/2014/main" val="3065373000"/>
                    </a:ext>
                  </a:extLst>
                </a:gridCol>
              </a:tblGrid>
              <a:tr h="2617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Наименование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3180908"/>
                  </a:ext>
                </a:extLst>
              </a:tr>
              <a:tr h="285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Участие в конференциях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49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83497115"/>
                  </a:ext>
                </a:extLst>
              </a:tr>
              <a:tr h="285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Премии, награды, почетные дипломы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122806"/>
                  </a:ext>
                </a:extLst>
              </a:tr>
              <a:tr h="5888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Монографии (индивидуальные и коллективные), изданные российскими издательствами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6897699"/>
                  </a:ext>
                </a:extLst>
              </a:tr>
              <a:tr h="285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Сборники научных трудов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7488521"/>
                  </a:ext>
                </a:extLst>
              </a:tr>
              <a:tr h="285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Учебники и учебные пособия (а также, переиздания учебников)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24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3675902"/>
                  </a:ext>
                </a:extLst>
              </a:tr>
              <a:tr h="2525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Статьи, опубликованные в  изданиях, включенных в МБЦ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1690948"/>
                  </a:ext>
                </a:extLst>
              </a:tr>
              <a:tr h="5888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Статьи, опубликованные в российских изданиях, рекомендованных ВАК, в прочих российских изданиях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37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90520231"/>
                  </a:ext>
                </a:extLst>
              </a:tr>
              <a:tr h="285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Тезисы докладов, опубликованные в зарубежных изданиях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4904201"/>
                  </a:ext>
                </a:extLst>
              </a:tr>
              <a:tr h="285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Тезисы докладов, опубликованные в российских изданиях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18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5417751"/>
                  </a:ext>
                </a:extLst>
              </a:tr>
              <a:tr h="285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Защиты кандидатских диссертаций (аспиранты)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1261170"/>
                  </a:ext>
                </a:extLst>
              </a:tr>
              <a:tr h="285549">
                <a:tc>
                  <a:txBody>
                    <a:bodyPr/>
                    <a:lstStyle/>
                    <a:p>
                      <a:pPr indent="153035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всего обучается аспирантов на кафедре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15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5294656"/>
                  </a:ext>
                </a:extLst>
              </a:tr>
              <a:tr h="285549">
                <a:tc>
                  <a:txBody>
                    <a:bodyPr/>
                    <a:lstStyle/>
                    <a:p>
                      <a:pPr indent="153035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всего выпущено аспирантов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8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1287175"/>
                  </a:ext>
                </a:extLst>
              </a:tr>
              <a:tr h="285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Защиты кандидатских диссертаций (соискатели)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9242238"/>
                  </a:ext>
                </a:extLst>
              </a:tr>
              <a:tr h="285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Защита кандидатских диссертаций сотрудниками кафедры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1105749"/>
                  </a:ext>
                </a:extLst>
              </a:tr>
              <a:tr h="1270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Защита докторских диссертаций сотрудниками кафедры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9458710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BB5FE91-166A-4A35-A7FC-CA413BC6B286}"/>
              </a:ext>
            </a:extLst>
          </p:cNvPr>
          <p:cNvSpPr/>
          <p:nvPr/>
        </p:nvSpPr>
        <p:spPr>
          <a:xfrm>
            <a:off x="1289482" y="1266149"/>
            <a:ext cx="4328999" cy="553997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/>
                </a:solidFill>
              </a:rPr>
              <a:t>Цифровое образование и цифровая социализация;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/>
                </a:solidFill>
              </a:rPr>
              <a:t> Социально-философский анализ экономических трансформаций современного общества;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/>
                </a:solidFill>
              </a:rPr>
              <a:t> Проблематика духовно-нравственного воспитания и культурного развития молодого поколения;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/>
                </a:solidFill>
              </a:rPr>
              <a:t>Поиск социально-политической идентичности личности в условиях глобализации;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/>
                </a:solidFill>
              </a:rPr>
              <a:t> Концепция «цифровой личности» в контексте развития философского образования</a:t>
            </a:r>
          </a:p>
          <a:p>
            <a:pPr lvl="0"/>
            <a:r>
              <a:rPr lang="ru-RU" sz="1600" b="1" dirty="0">
                <a:solidFill>
                  <a:srgbClr val="4472C4">
                    <a:lumMod val="50000"/>
                  </a:srgbClr>
                </a:solidFill>
              </a:rPr>
              <a:t>Проект «Гражданский активизм»: </a:t>
            </a:r>
          </a:p>
          <a:p>
            <a:pPr lvl="0"/>
            <a:r>
              <a:rPr lang="ru-RU" sz="1600" b="1" dirty="0">
                <a:solidFill>
                  <a:srgbClr val="4472C4">
                    <a:lumMod val="50000"/>
                  </a:srgbClr>
                </a:solidFill>
              </a:rPr>
              <a:t> </a:t>
            </a:r>
            <a:r>
              <a:rPr lang="ru-RU" sz="1400" b="1" dirty="0">
                <a:solidFill>
                  <a:srgbClr val="4472C4">
                    <a:lumMod val="50000"/>
                  </a:srgbClr>
                </a:solidFill>
              </a:rPr>
              <a:t>Научная лаборатория в рамках стратегического проекта </a:t>
            </a:r>
            <a:r>
              <a:rPr lang="ru-RU" sz="1400" b="1" dirty="0"/>
              <a:t>№5 «Создание комплекса доказательных технологий и платформенных решений для повышения качества человеческого потенциала в условиях новых социально-экономических вызовов» Программы «Приоритет-2030»</a:t>
            </a:r>
          </a:p>
          <a:p>
            <a:pPr lvl="0"/>
            <a:r>
              <a:rPr lang="ru-RU" sz="1400" b="1" dirty="0">
                <a:solidFill>
                  <a:srgbClr val="4472C4">
                    <a:lumMod val="50000"/>
                  </a:srgbClr>
                </a:solidFill>
              </a:rPr>
              <a:t>Сотрудники – 5 чел. ( 4 ППС и 1 магистрант)</a:t>
            </a:r>
          </a:p>
          <a:p>
            <a:pPr lvl="0"/>
            <a:r>
              <a:rPr lang="ru-RU" sz="1400" b="1" dirty="0">
                <a:solidFill>
                  <a:srgbClr val="4472C4">
                    <a:lumMod val="50000"/>
                  </a:srgbClr>
                </a:solidFill>
              </a:rPr>
              <a:t>Финансирование 3 </a:t>
            </a:r>
            <a:r>
              <a:rPr lang="ru-RU" sz="1400" b="1" dirty="0" err="1">
                <a:solidFill>
                  <a:srgbClr val="4472C4">
                    <a:lumMod val="50000"/>
                  </a:srgbClr>
                </a:solidFill>
              </a:rPr>
              <a:t>млн.руб</a:t>
            </a:r>
            <a:r>
              <a:rPr lang="ru-RU" sz="1400" b="1" dirty="0">
                <a:solidFill>
                  <a:srgbClr val="4472C4">
                    <a:lumMod val="50000"/>
                  </a:srgbClr>
                </a:solidFill>
              </a:rPr>
              <a:t>./год</a:t>
            </a:r>
            <a:endParaRPr lang="ru-RU" sz="1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824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C00F61-ED7F-4426-9729-FFCF6A8F1D96}"/>
              </a:ext>
            </a:extLst>
          </p:cNvPr>
          <p:cNvSpPr txBox="1"/>
          <p:nvPr/>
        </p:nvSpPr>
        <p:spPr>
          <a:xfrm>
            <a:off x="9037467" y="136525"/>
            <a:ext cx="31545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highlight>
                  <a:srgbClr val="00008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Целевая модель 2025-2029</a:t>
            </a:r>
            <a:endParaRPr lang="ru-RU" sz="1600" dirty="0">
              <a:solidFill>
                <a:schemeClr val="bg1"/>
              </a:solidFill>
              <a:highlight>
                <a:srgbClr val="000080"/>
              </a:highlight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7B48AC1-D774-4D09-AA20-D672F77E0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9</a:t>
            </a:fld>
            <a:endParaRPr lang="ru-RU"/>
          </a:p>
        </p:txBody>
      </p:sp>
      <p:graphicFrame>
        <p:nvGraphicFramePr>
          <p:cNvPr id="6" name="Group 239">
            <a:extLst>
              <a:ext uri="{FF2B5EF4-FFF2-40B4-BE49-F238E27FC236}">
                <a16:creationId xmlns:a16="http://schemas.microsoft.com/office/drawing/2014/main" id="{B0754E61-31DA-4A09-A4BF-DF9023E14D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373457"/>
              </p:ext>
            </p:extLst>
          </p:nvPr>
        </p:nvGraphicFramePr>
        <p:xfrm>
          <a:off x="2022562" y="567584"/>
          <a:ext cx="8458199" cy="6241589"/>
        </p:xfrm>
        <a:graphic>
          <a:graphicData uri="http://schemas.openxmlformats.org/drawingml/2006/table">
            <a:tbl>
              <a:tblPr/>
              <a:tblGrid>
                <a:gridCol w="2338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9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10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94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94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10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94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17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KPI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Ед. изм.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2025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2026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2027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2029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5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Доходы от услуг платной образовательной, включая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допобразование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1850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8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Объем средств от  выполнения НИР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8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Количество публикаций в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Scopus 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и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W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о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S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26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Средний показатель цитируемости за последние 5 лет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10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Кол-во ППС моложе 39 лет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(в ед. и процентах от кол-ва ППС)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чел.(%)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(52 )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(57)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(57)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(62)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74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Кол-во ППС прошедших повышение квалификации в общей численности ППС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(в ед. и процентах от кол-ва ППС)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26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Количество защитившихся аспирантов (в ед. и процентах от выпуска)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чел.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(85)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(не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-нее 80)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не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-нее 80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8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Численность кадрового резерва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7F0408C-844C-4571-A45E-76E0893AB9B6}"/>
              </a:ext>
            </a:extLst>
          </p:cNvPr>
          <p:cNvSpPr txBox="1"/>
          <p:nvPr/>
        </p:nvSpPr>
        <p:spPr>
          <a:xfrm>
            <a:off x="3466688" y="136525"/>
            <a:ext cx="3775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Ключевые показатели</a:t>
            </a:r>
          </a:p>
        </p:txBody>
      </p:sp>
    </p:spTree>
    <p:extLst>
      <p:ext uri="{BB962C8B-B14F-4D97-AF65-F5344CB8AC3E}">
        <p14:creationId xmlns:p14="http://schemas.microsoft.com/office/powerpoint/2010/main" val="1147083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A49096-F9F4-4BAA-AC5F-B667E55BC470}"/>
              </a:ext>
            </a:extLst>
          </p:cNvPr>
          <p:cNvSpPr txBox="1"/>
          <p:nvPr/>
        </p:nvSpPr>
        <p:spPr>
          <a:xfrm>
            <a:off x="1375955" y="252548"/>
            <a:ext cx="3788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Образование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1DF7337-A011-4170-AE48-71177FEA1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10</a:t>
            </a:fld>
            <a:endParaRPr lang="ru-RU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FE6624B9-EEC1-4678-AABD-66EBB3098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7671" y="2647976"/>
            <a:ext cx="9831331" cy="1500902"/>
          </a:xfrm>
          <a:prstGeom prst="rect">
            <a:avLst/>
          </a:prstGeom>
          <a:solidFill>
            <a:srgbClr val="D3DFEE"/>
          </a:solidFill>
          <a:ln w="19050">
            <a:solidFill>
              <a:srgbClr val="D3DFEE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i="1" dirty="0"/>
              <a:t>               </a:t>
            </a:r>
            <a:r>
              <a:rPr lang="ru-RU" sz="2000" b="1" i="1" dirty="0"/>
              <a:t>по УГНС «Философия, этика, религиоведение»</a:t>
            </a:r>
          </a:p>
          <a:p>
            <a:r>
              <a:rPr lang="ru-RU" sz="2000" b="1" i="1" dirty="0"/>
              <a:t>             </a:t>
            </a:r>
            <a:r>
              <a:rPr lang="ru-RU" sz="2000" b="1" dirty="0"/>
              <a:t>Бакалавриат «Философия» (совместно с каф. социальной философии)</a:t>
            </a:r>
          </a:p>
          <a:p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Магистерские программы:</a:t>
            </a: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Tx/>
              <a:buChar char="•"/>
            </a:pPr>
            <a:r>
              <a:rPr lang="ru-RU" sz="1600" b="1" dirty="0"/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Конструктор-дизайнер  смыслов жизни                                с 2025  обновленное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Философия цифрового контента (с участием ИТИС)          с 2026 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новое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F892E3-24FC-4B0D-9FD0-CEEBA6702F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7671" y="4210024"/>
            <a:ext cx="9846127" cy="1915494"/>
          </a:xfrm>
          <a:prstGeom prst="rect">
            <a:avLst/>
          </a:prstGeom>
          <a:solidFill>
            <a:srgbClr val="C1D8FB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2000"/>
              </a:lnSpc>
            </a:pPr>
            <a:r>
              <a:rPr lang="ru-RU" b="1" dirty="0"/>
              <a:t>   </a:t>
            </a:r>
          </a:p>
          <a:p>
            <a:pPr>
              <a:lnSpc>
                <a:spcPts val="2000"/>
              </a:lnSpc>
            </a:pPr>
            <a:r>
              <a:rPr lang="ru-RU" b="1" i="1" dirty="0"/>
              <a:t>               по </a:t>
            </a:r>
            <a:r>
              <a:rPr lang="ru-RU" sz="2000" b="1" i="1" dirty="0"/>
              <a:t>междисциплинарным</a:t>
            </a:r>
            <a:r>
              <a:rPr lang="ru-RU" b="1" i="1" dirty="0"/>
              <a:t> </a:t>
            </a:r>
            <a:r>
              <a:rPr lang="ru-RU" sz="2000" b="1" i="1" dirty="0"/>
              <a:t> нефилософским направлениям подготовки</a:t>
            </a:r>
          </a:p>
          <a:p>
            <a:pPr>
              <a:lnSpc>
                <a:spcPts val="2000"/>
              </a:lnSpc>
            </a:pPr>
            <a:r>
              <a:rPr lang="ru-RU" sz="2000" b="1" i="1" dirty="0"/>
              <a:t>              с существенным расширением философской компоненты</a:t>
            </a:r>
          </a:p>
          <a:p>
            <a:r>
              <a:rPr lang="ru-RU" b="1" i="1" dirty="0"/>
              <a:t>          </a:t>
            </a:r>
            <a:r>
              <a:rPr lang="ru-RU" b="1" dirty="0"/>
              <a:t>Магистерские программы: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Программная инженерия (ИТИС)   2 профиля                                  с 2025  обновленное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Медиаэтика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( ВШЖМ)                                                                        с 2026 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новое</a:t>
            </a:r>
          </a:p>
          <a:p>
            <a:pPr>
              <a:buFontTx/>
              <a:buChar char="•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   Философия инженерного дела (ИИРСИ)                                       с 2027  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новое</a:t>
            </a:r>
          </a:p>
          <a:p>
            <a:pPr>
              <a:buFontTx/>
              <a:buChar char="•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История и философия нововведений   (ИФ)                               с 2025   обновленное</a:t>
            </a:r>
          </a:p>
          <a:p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98B1EDFB-21C6-430D-9DE1-0B7807544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5955" y="775768"/>
            <a:ext cx="647712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586D018B-6FBB-4F1F-8F12-E806810C58B8}"/>
              </a:ext>
            </a:extLst>
          </p:cNvPr>
          <p:cNvSpPr txBox="1">
            <a:spLocks/>
          </p:cNvSpPr>
          <p:nvPr/>
        </p:nvSpPr>
        <p:spPr>
          <a:xfrm>
            <a:off x="1535879" y="775768"/>
            <a:ext cx="8436459" cy="73030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b="1" dirty="0"/>
              <a:t>Р</a:t>
            </a:r>
            <a:r>
              <a:rPr lang="ru-RU" sz="2000" b="1" dirty="0">
                <a:latin typeface="Arial" charset="0"/>
              </a:rPr>
              <a:t>азработка и реализация  образовательных продуктов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ru-RU" b="1" dirty="0"/>
          </a:p>
        </p:txBody>
      </p:sp>
      <p:sp>
        <p:nvSpPr>
          <p:cNvPr id="11" name="Скругленный прямоугольник 4">
            <a:extLst>
              <a:ext uri="{FF2B5EF4-FFF2-40B4-BE49-F238E27FC236}">
                <a16:creationId xmlns:a16="http://schemas.microsoft.com/office/drawing/2014/main" id="{2F60B464-3A08-4761-9D01-49AFFDE0E5B9}"/>
              </a:ext>
            </a:extLst>
          </p:cNvPr>
          <p:cNvSpPr/>
          <p:nvPr/>
        </p:nvSpPr>
        <p:spPr>
          <a:xfrm>
            <a:off x="9359152" y="91183"/>
            <a:ext cx="2695540" cy="57561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Отраслевые стратегии развития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EE0018-49B4-4B07-A2B5-C970D5ACA89B}"/>
              </a:ext>
            </a:extLst>
          </p:cNvPr>
          <p:cNvSpPr txBox="1"/>
          <p:nvPr/>
        </p:nvSpPr>
        <p:spPr>
          <a:xfrm>
            <a:off x="1507671" y="1077548"/>
            <a:ext cx="9831331" cy="15745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b="1" i="1" dirty="0"/>
              <a:t>               по всем направлениям подготовки</a:t>
            </a:r>
          </a:p>
          <a:p>
            <a:pPr>
              <a:lnSpc>
                <a:spcPts val="3100"/>
              </a:lnSpc>
            </a:pPr>
            <a:r>
              <a:rPr lang="ru-RU" b="1" dirty="0"/>
              <a:t>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Реализация и учебно-методическое сопровождение общеобязательной дисциплины нового поколения «Философия»         </a:t>
            </a:r>
            <a:r>
              <a:rPr lang="ru-RU" sz="2000" b="1" dirty="0"/>
              <a:t>  </a:t>
            </a:r>
            <a:r>
              <a:rPr lang="ru-RU" sz="2400" b="1" i="1" dirty="0">
                <a:solidFill>
                  <a:srgbClr val="FF0000"/>
                </a:solidFill>
              </a:rPr>
              <a:t>новое  главное!!!</a:t>
            </a:r>
            <a:r>
              <a:rPr lang="ru-RU" sz="2400" b="1" dirty="0"/>
              <a:t>                  </a:t>
            </a:r>
          </a:p>
          <a:p>
            <a:pPr>
              <a:lnSpc>
                <a:spcPts val="3100"/>
              </a:lnSpc>
            </a:pPr>
            <a:r>
              <a:rPr lang="ru-RU" sz="2400" b="1" dirty="0"/>
              <a:t>для всех направлений подготовки   с 2025   </a:t>
            </a:r>
            <a:endParaRPr lang="ru-RU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76D992-653A-4957-8F2B-4459CC87DB0F}"/>
              </a:ext>
            </a:extLst>
          </p:cNvPr>
          <p:cNvSpPr txBox="1"/>
          <p:nvPr/>
        </p:nvSpPr>
        <p:spPr>
          <a:xfrm>
            <a:off x="1507672" y="6202704"/>
            <a:ext cx="9846127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Дополнительное образование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Проактивные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практики молодежи в цифровой среде (40 час.)  с 2025</a:t>
            </a:r>
            <a:endParaRPr lang="ru-RU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272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8FD60F-C813-42DF-A82B-DB8F07F4119C}"/>
              </a:ext>
            </a:extLst>
          </p:cNvPr>
          <p:cNvSpPr txBox="1"/>
          <p:nvPr/>
        </p:nvSpPr>
        <p:spPr>
          <a:xfrm>
            <a:off x="1463040" y="287383"/>
            <a:ext cx="37882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Наука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099E24-2F53-4DF3-9D9B-84C768BE8AB8}"/>
              </a:ext>
            </a:extLst>
          </p:cNvPr>
          <p:cNvSpPr txBox="1"/>
          <p:nvPr/>
        </p:nvSpPr>
        <p:spPr>
          <a:xfrm>
            <a:off x="1463040" y="1339592"/>
            <a:ext cx="10487798" cy="5016758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ru-RU" sz="2400" b="1" dirty="0">
              <a:solidFill>
                <a:srgbClr val="002060"/>
              </a:solidFill>
              <a:latin typeface="PT Sans" panose="020B0503020203020204" pitchFamily="34" charset="-52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PT Sans" panose="020B0503020203020204" pitchFamily="34" charset="-52"/>
              </a:rPr>
              <a:t>«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Пути развития человеческого потенциала в контекстах вызовов цифровизации»</a:t>
            </a:r>
          </a:p>
          <a:p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    Проекты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Высшее образование как инструмент развития человеческого потенциала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Личностная активность молодежи в пространстве цифрового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просьюмеризма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 Рациональность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медиасубъектов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: проблемы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человекоразмерности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Гражданский активизм: </a:t>
            </a: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продолжение проекта в рамках стратегического проекта №5 «Создание комплекса доказательных технологий и платформенных решений для повышения качества человеческого потенциала в условиях новых социально-экономических вызовов» Программы «Приоритет-2030»</a:t>
            </a:r>
          </a:p>
          <a:p>
            <a:endParaRPr lang="ru-RU" sz="2000" dirty="0">
              <a:solidFill>
                <a:schemeClr val="accent1">
                  <a:lumMod val="50000"/>
                </a:schemeClr>
              </a:solidFill>
              <a:highlight>
                <a:srgbClr val="FFFF00"/>
              </a:highlight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C3D0C55-1BD0-4F4B-8F01-160194461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11</a:t>
            </a:fld>
            <a:endParaRPr lang="ru-RU" dirty="0"/>
          </a:p>
        </p:txBody>
      </p:sp>
      <p:sp>
        <p:nvSpPr>
          <p:cNvPr id="6" name="Скругленный прямоугольник 4">
            <a:extLst>
              <a:ext uri="{FF2B5EF4-FFF2-40B4-BE49-F238E27FC236}">
                <a16:creationId xmlns:a16="http://schemas.microsoft.com/office/drawing/2014/main" id="{42454022-9F13-4935-B23D-CBCF866AB60C}"/>
              </a:ext>
            </a:extLst>
          </p:cNvPr>
          <p:cNvSpPr/>
          <p:nvPr/>
        </p:nvSpPr>
        <p:spPr>
          <a:xfrm>
            <a:off x="8223434" y="197224"/>
            <a:ext cx="3788228" cy="63094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Отраслевые стратегии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647123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0D6EED-3B2F-438C-A22B-19D40DF91641}"/>
              </a:ext>
            </a:extLst>
          </p:cNvPr>
          <p:cNvSpPr txBox="1"/>
          <p:nvPr/>
        </p:nvSpPr>
        <p:spPr>
          <a:xfrm>
            <a:off x="1695032" y="440075"/>
            <a:ext cx="3134419" cy="400110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Интернационализация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133DBB-4BC9-4872-95BC-8BDD0B1B0BA2}"/>
              </a:ext>
            </a:extLst>
          </p:cNvPr>
          <p:cNvSpPr txBox="1"/>
          <p:nvPr/>
        </p:nvSpPr>
        <p:spPr>
          <a:xfrm>
            <a:off x="1266836" y="813357"/>
            <a:ext cx="10718843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Увеличение числа обучающихся иностранцев в магистратурах  по философии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Методическая поддержка реализации дисциплин «Философия» и «ОРГ» в зарубежных филиалах КФУ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Совместный проект с ИК АОН при ЦК КПК (КНР) «Советская интеллектуальная традиция: философская рецепция» - с 2025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Защита кандидатских диссертаций ассистентами возраста до 30 лет - 4 чел:</a:t>
            </a:r>
          </a:p>
          <a:p>
            <a:pPr>
              <a:lnSpc>
                <a:spcPts val="2000"/>
              </a:lnSpc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2025 (2), 2026 (1), 2027(1). Защита докторской диссертации   -  2028 (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</a:p>
          <a:p>
            <a:pPr>
              <a:lnSpc>
                <a:spcPts val="2000"/>
              </a:lnSpc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Продолжение политики  омоложения состава кафедры, оптимизации условий труда для разных категорий сотрудников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конференций студентов с целью выявления и поддержки талантливых молодых исследователей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Поддержка медийной активности, нацеленной на популяризацию философского знания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 в проекте </a:t>
            </a:r>
            <a:r>
              <a:rPr lang="ru-RU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«Разработка и внедрение цифрового интеллектуального пространства по изучению и популяризации региональной философской мысли»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(совместно с каф. социальной философии)-  2025 (грант АН РТ 1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млн.руб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0B48B7F-FF4E-432E-8F79-D8D4AE0EF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12</a:t>
            </a:fld>
            <a:endParaRPr lang="ru-RU"/>
          </a:p>
        </p:txBody>
      </p:sp>
      <p:sp>
        <p:nvSpPr>
          <p:cNvPr id="6" name="Скругленный прямоугольник 4">
            <a:extLst>
              <a:ext uri="{FF2B5EF4-FFF2-40B4-BE49-F238E27FC236}">
                <a16:creationId xmlns:a16="http://schemas.microsoft.com/office/drawing/2014/main" id="{E2EFFB2C-8B5C-4057-A24F-88BDE67265CE}"/>
              </a:ext>
            </a:extLst>
          </p:cNvPr>
          <p:cNvSpPr/>
          <p:nvPr/>
        </p:nvSpPr>
        <p:spPr>
          <a:xfrm>
            <a:off x="8334497" y="136526"/>
            <a:ext cx="3392905" cy="54725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Функциональные стратегии развития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33337" y="136525"/>
            <a:ext cx="3392905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655757" y="2431570"/>
            <a:ext cx="1096321" cy="4186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b="1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Кадры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655757" y="3518302"/>
            <a:ext cx="3173694" cy="3970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Молодежная политика</a:t>
            </a:r>
            <a:endParaRPr lang="ru-RU" sz="2000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675395" y="5113056"/>
            <a:ext cx="2310679" cy="46130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400" b="1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Цифровизация</a:t>
            </a:r>
            <a:endParaRPr lang="ru-RU" sz="2000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674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B842E23-B92A-491E-9B04-11FD6791E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13</a:t>
            </a:fld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D4D6B51-E2ED-4AFD-AEB3-2803D18F0253}"/>
              </a:ext>
            </a:extLst>
          </p:cNvPr>
          <p:cNvSpPr txBox="1">
            <a:spLocks/>
          </p:cNvSpPr>
          <p:nvPr/>
        </p:nvSpPr>
        <p:spPr>
          <a:xfrm>
            <a:off x="1631950" y="274320"/>
            <a:ext cx="9036050" cy="50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b="1" dirty="0">
              <a:latin typeface="Arial" charset="0"/>
            </a:endParaRPr>
          </a:p>
          <a:p>
            <a:r>
              <a:rPr lang="ru-RU" sz="2400" b="1" dirty="0">
                <a:latin typeface="Arial" charset="0"/>
              </a:rPr>
              <a:t>Вклад в стратегию развития КФУ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E661B02A-5D84-4DD5-A307-34316FA04811}"/>
              </a:ext>
            </a:extLst>
          </p:cNvPr>
          <p:cNvSpPr txBox="1">
            <a:spLocks/>
          </p:cNvSpPr>
          <p:nvPr/>
        </p:nvSpPr>
        <p:spPr>
          <a:xfrm>
            <a:off x="1899921" y="508000"/>
            <a:ext cx="9001760" cy="5382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>
                <a:solidFill>
                  <a:srgbClr val="000000"/>
                </a:solidFill>
              </a:rPr>
              <a:t>      </a:t>
            </a:r>
          </a:p>
        </p:txBody>
      </p:sp>
      <p:graphicFrame>
        <p:nvGraphicFramePr>
          <p:cNvPr id="6" name="Group 16">
            <a:extLst>
              <a:ext uri="{FF2B5EF4-FFF2-40B4-BE49-F238E27FC236}">
                <a16:creationId xmlns:a16="http://schemas.microsoft.com/office/drawing/2014/main" id="{DE564E63-93C1-4907-AB3C-CBBB62B196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936386"/>
              </p:ext>
            </p:extLst>
          </p:nvPr>
        </p:nvGraphicFramePr>
        <p:xfrm>
          <a:off x="1513840" y="967421"/>
          <a:ext cx="10184317" cy="5754054"/>
        </p:xfrm>
        <a:graphic>
          <a:graphicData uri="http://schemas.openxmlformats.org/drawingml/2006/table">
            <a:tbl>
              <a:tblPr/>
              <a:tblGrid>
                <a:gridCol w="10184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9892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Выполнение государственного задания по общегуманитарной подготовке обучающихся  и ППС всех направлений: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бакалавров – в части философской компоненты образования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магистров – в части общеметодологической компоненты образования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аспирантов- в части философско-методологической компоненты образования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ППС  -  в части философско-методологической компоненты преподавания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69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Участие в выполнении государственного задания по подготовке обучающихся  </a:t>
                      </a:r>
                      <a:r>
                        <a:rPr lang="ru-RU" sz="16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УГНС «Философия, этика, религиоведение» полного цикла (</a:t>
                      </a:r>
                      <a:r>
                        <a:rPr lang="ru-RU" sz="16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совместно с каф. социальной философии и каф. религиоведения)</a:t>
                      </a:r>
                      <a:endParaRPr kumimoji="0" lang="ru-RU" sz="16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69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Участие в стратегическом проекте №5 </a:t>
                      </a: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Создание комплекса доказательных технологий и платформенных решений для повышения качества человеческого потенциала в условиях новых социально-экономических вызовов» Программы «Приоритет 2030</a:t>
                      </a:r>
                      <a:endParaRPr kumimoji="0" lang="ru-RU" sz="16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318141"/>
                  </a:ext>
                </a:extLst>
              </a:tr>
              <a:tr h="11444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Обеспечение подготовке кадров высшей квалификации (кандидатов и докторов наук)</a:t>
                      </a:r>
                      <a:r>
                        <a:rPr kumimoji="0" lang="ru-RU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 университетской системе диссертационных советов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по отрасли 09.00.00 – философские науки, специальность 09.00.01 – онтология и теория познания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68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Продвижение университета в глобальных предметных рейтингах: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История, философия, теология (ТНЕ)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Философия (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QS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SIR)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7634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DF4C4B0-4AE2-408F-9BCD-D26EBCC54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14</a:t>
            </a:fld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4DA047-9AB2-4966-8D18-8C55FC9A0E39}"/>
              </a:ext>
            </a:extLst>
          </p:cNvPr>
          <p:cNvSpPr txBox="1"/>
          <p:nvPr/>
        </p:nvSpPr>
        <p:spPr>
          <a:xfrm>
            <a:off x="1432557" y="1101358"/>
            <a:ext cx="10001796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Общественная палата РТ  </a:t>
            </a:r>
          </a:p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   </a:t>
            </a:r>
            <a:r>
              <a:rPr lang="ru-RU" sz="2800" b="1" i="1" dirty="0">
                <a:solidFill>
                  <a:schemeClr val="accent1"/>
                </a:solidFill>
              </a:rPr>
              <a:t> Участие в организации п</a:t>
            </a:r>
            <a:r>
              <a:rPr lang="ru-RU" sz="2800" b="1" i="1" dirty="0">
                <a:solidFill>
                  <a:srgbClr val="0070C0"/>
                </a:solidFill>
              </a:rPr>
              <a:t>убличных мероприятий по обсуждению проблем социального и гуманитарного  развития РТ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Академия наук РТ</a:t>
            </a:r>
          </a:p>
          <a:p>
            <a:r>
              <a:rPr lang="ru-RU" sz="2800" b="1" i="1" dirty="0">
                <a:solidFill>
                  <a:srgbClr val="0070C0"/>
                </a:solidFill>
              </a:rPr>
              <a:t>   Участие в междисциплинарном проекте</a:t>
            </a:r>
          </a:p>
          <a:p>
            <a:r>
              <a:rPr lang="ru-RU" sz="2800" b="1" i="1" dirty="0">
                <a:solidFill>
                  <a:srgbClr val="0070C0"/>
                </a:solidFill>
              </a:rPr>
              <a:t>«Карта искусственного интеллекта Республики Татарстан» (2025-2026)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Казанская духовная семинария РПЦ</a:t>
            </a:r>
          </a:p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    </a:t>
            </a:r>
            <a:r>
              <a:rPr lang="ru-RU" sz="2800" b="1" i="1" dirty="0">
                <a:solidFill>
                  <a:srgbClr val="0070C0"/>
                </a:solidFill>
              </a:rPr>
              <a:t>Участие в  проведении совместных научно-богословских и  гуманитарных мероприятий</a:t>
            </a:r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459D5F-B0C8-4453-8BE1-7054044DCD24}"/>
              </a:ext>
            </a:extLst>
          </p:cNvPr>
          <p:cNvSpPr txBox="1"/>
          <p:nvPr/>
        </p:nvSpPr>
        <p:spPr>
          <a:xfrm>
            <a:off x="3875487" y="386694"/>
            <a:ext cx="53864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Социальная роль : РТ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C6FC987-0E7A-4B43-8B8C-B884CA5E0AB5}"/>
              </a:ext>
            </a:extLst>
          </p:cNvPr>
          <p:cNvSpPr/>
          <p:nvPr/>
        </p:nvSpPr>
        <p:spPr>
          <a:xfrm>
            <a:off x="4691563" y="1238023"/>
            <a:ext cx="3483784" cy="379656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867" b="1" spc="-133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Стороны сотрудничества</a:t>
            </a:r>
          </a:p>
        </p:txBody>
      </p:sp>
    </p:spTree>
    <p:extLst>
      <p:ext uri="{BB962C8B-B14F-4D97-AF65-F5344CB8AC3E}">
        <p14:creationId xmlns:p14="http://schemas.microsoft.com/office/powerpoint/2010/main" val="4287747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C00F61-ED7F-4426-9729-FFCF6A8F1D96}"/>
              </a:ext>
            </a:extLst>
          </p:cNvPr>
          <p:cNvSpPr txBox="1"/>
          <p:nvPr/>
        </p:nvSpPr>
        <p:spPr>
          <a:xfrm>
            <a:off x="1260913" y="1643896"/>
            <a:ext cx="1040674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                    </a:t>
            </a:r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latin typeface="Mistral" panose="03090702030407020403" pitchFamily="66" charset="0"/>
              </a:rPr>
              <a:t>БОЛЬШОЕ ФИЛОСОФСКОЕ СПАСИБО </a:t>
            </a:r>
          </a:p>
          <a:p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latin typeface="Mistral" panose="03090702030407020403" pitchFamily="66" charset="0"/>
              </a:rPr>
              <a:t>                            ЗА ВНИМАНИЕ!</a:t>
            </a:r>
          </a:p>
          <a:p>
            <a:endParaRPr lang="ru-RU" sz="4400" b="1" dirty="0">
              <a:solidFill>
                <a:schemeClr val="accent1">
                  <a:lumMod val="50000"/>
                </a:schemeClr>
              </a:solidFill>
              <a:latin typeface="Mistral" panose="03090702030407020403" pitchFamily="66" charset="0"/>
            </a:endParaRPr>
          </a:p>
          <a:p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7B48AC1-D774-4D09-AA20-D672F77E0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962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FDF79B0209BA24787DD8C5C1A7D34D0" ma:contentTypeVersion="16" ma:contentTypeDescription="Создание документа." ma:contentTypeScope="" ma:versionID="3999b043c48f4a0a2198e9c894428b8a">
  <xsd:schema xmlns:xsd="http://www.w3.org/2001/XMLSchema" xmlns:xs="http://www.w3.org/2001/XMLSchema" xmlns:p="http://schemas.microsoft.com/office/2006/metadata/properties" xmlns:ns2="ca3c29d9-38b7-4bc7-908d-7dc65310443b" xmlns:ns3="65f5be5a-0317-4c33-b4cf-edd04de31070" targetNamespace="http://schemas.microsoft.com/office/2006/metadata/properties" ma:root="true" ma:fieldsID="219b8623149fd651a38a9ecbd8bcb34d" ns2:_="" ns3:_="">
    <xsd:import namespace="ca3c29d9-38b7-4bc7-908d-7dc65310443b"/>
    <xsd:import namespace="65f5be5a-0317-4c33-b4cf-edd04de310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3c29d9-38b7-4bc7-908d-7dc6531044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f0fbc16a-a3a9-42a5-bce4-5598b1b159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f5be5a-0317-4c33-b4cf-edd04de3107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9fc43e1-2d97-4a34-8a5b-28b624f9c140}" ma:internalName="TaxCatchAll" ma:showField="CatchAllData" ma:web="65f5be5a-0317-4c33-b4cf-edd04de310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5f5be5a-0317-4c33-b4cf-edd04de31070" xsi:nil="true"/>
    <lcf76f155ced4ddcb4097134ff3c332f xmlns="ca3c29d9-38b7-4bc7-908d-7dc65310443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1701990-621B-4320-B722-88224DFF5DD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2D1D69A-EBF8-4B01-AA6C-4806891F89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3c29d9-38b7-4bc7-908d-7dc65310443b"/>
    <ds:schemaRef ds:uri="65f5be5a-0317-4c33-b4cf-edd04de310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BA7CF38-C8DA-41CC-90D7-19B87D0B1F70}">
  <ds:schemaRefs>
    <ds:schemaRef ds:uri="http://schemas.openxmlformats.org/package/2006/metadata/core-properties"/>
    <ds:schemaRef ds:uri="http://schemas.microsoft.com/office/infopath/2007/PartnerControls"/>
    <ds:schemaRef ds:uri="65f5be5a-0317-4c33-b4cf-edd04de31070"/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ca3c29d9-38b7-4bc7-908d-7dc65310443b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1872</TotalTime>
  <Words>2024</Words>
  <Application>Microsoft Office PowerPoint</Application>
  <PresentationFormat>Широкоэкранный</PresentationFormat>
  <Paragraphs>402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Mistral</vt:lpstr>
      <vt:lpstr>PT Sans</vt:lpstr>
      <vt:lpstr>Times New Roman</vt:lpstr>
      <vt:lpstr>Trebuchet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Сравнение образовательных программ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Кротова Алина Фаридовна</dc:creator>
  <cp:lastModifiedBy>Щелкунов Михаил Дмитриевич</cp:lastModifiedBy>
  <cp:revision>200</cp:revision>
  <cp:lastPrinted>2024-01-23T12:32:22Z</cp:lastPrinted>
  <dcterms:created xsi:type="dcterms:W3CDTF">2022-05-17T06:19:58Z</dcterms:created>
  <dcterms:modified xsi:type="dcterms:W3CDTF">2024-12-13T08:27:20Z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0x0101003FDF79B0209BA24787DD8C5C1A7D34D0</vt:lpwstr>
  </property>
  <property fmtid="{D5CDD505-2E9C-101B-9397-08002B2CF9AE}" pid="3" name="MediaServiceImageTags">
    <vt:lpwstr/>
  </property>
</Properties>
</file>