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45"/>
  </p:notesMasterIdLst>
  <p:handoutMasterIdLst>
    <p:handoutMasterId r:id="rId46"/>
  </p:handoutMasterIdLst>
  <p:sldIdLst>
    <p:sldId id="521" r:id="rId2"/>
    <p:sldId id="523" r:id="rId3"/>
    <p:sldId id="524" r:id="rId4"/>
    <p:sldId id="525" r:id="rId5"/>
    <p:sldId id="526" r:id="rId6"/>
    <p:sldId id="494" r:id="rId7"/>
    <p:sldId id="495" r:id="rId8"/>
    <p:sldId id="496" r:id="rId9"/>
    <p:sldId id="500" r:id="rId10"/>
    <p:sldId id="501" r:id="rId11"/>
    <p:sldId id="502" r:id="rId12"/>
    <p:sldId id="503" r:id="rId13"/>
    <p:sldId id="507" r:id="rId14"/>
    <p:sldId id="508" r:id="rId15"/>
    <p:sldId id="509" r:id="rId16"/>
    <p:sldId id="257" r:id="rId17"/>
    <p:sldId id="414" r:id="rId18"/>
    <p:sldId id="415" r:id="rId19"/>
    <p:sldId id="419" r:id="rId20"/>
    <p:sldId id="427" r:id="rId21"/>
    <p:sldId id="428" r:id="rId22"/>
    <p:sldId id="429" r:id="rId23"/>
    <p:sldId id="433" r:id="rId24"/>
    <p:sldId id="434" r:id="rId25"/>
    <p:sldId id="439" r:id="rId26"/>
    <p:sldId id="435" r:id="rId27"/>
    <p:sldId id="440" r:id="rId28"/>
    <p:sldId id="441" r:id="rId29"/>
    <p:sldId id="456" r:id="rId30"/>
    <p:sldId id="442" r:id="rId31"/>
    <p:sldId id="447" r:id="rId32"/>
    <p:sldId id="448" r:id="rId33"/>
    <p:sldId id="449" r:id="rId34"/>
    <p:sldId id="450" r:id="rId35"/>
    <p:sldId id="454" r:id="rId36"/>
    <p:sldId id="400" r:id="rId37"/>
    <p:sldId id="401" r:id="rId38"/>
    <p:sldId id="399" r:id="rId39"/>
    <p:sldId id="513" r:id="rId40"/>
    <p:sldId id="514" r:id="rId41"/>
    <p:sldId id="515" r:id="rId42"/>
    <p:sldId id="516" r:id="rId43"/>
    <p:sldId id="519" r:id="rId44"/>
  </p:sldIdLst>
  <p:sldSz cx="9144000" cy="5143500" type="screen16x9"/>
  <p:notesSz cx="6797675" cy="9872663"/>
  <p:defaultTextStyle>
    <a:defPPr>
      <a:defRPr lang="ru-RU"/>
    </a:defPPr>
    <a:lvl1pPr marL="0" algn="l" defTabSz="914130" rtl="0" eaLnBrk="1" latinLnBrk="0" hangingPunct="1">
      <a:defRPr sz="1800" kern="1200">
        <a:solidFill>
          <a:schemeClr val="tx1"/>
        </a:solidFill>
        <a:latin typeface="+mn-lt"/>
        <a:ea typeface="+mn-ea"/>
        <a:cs typeface="+mn-cs"/>
      </a:defRPr>
    </a:lvl1pPr>
    <a:lvl2pPr marL="457058" algn="l" defTabSz="914130" rtl="0" eaLnBrk="1" latinLnBrk="0" hangingPunct="1">
      <a:defRPr sz="1800" kern="1200">
        <a:solidFill>
          <a:schemeClr val="tx1"/>
        </a:solidFill>
        <a:latin typeface="+mn-lt"/>
        <a:ea typeface="+mn-ea"/>
        <a:cs typeface="+mn-cs"/>
      </a:defRPr>
    </a:lvl2pPr>
    <a:lvl3pPr marL="914130" algn="l" defTabSz="914130" rtl="0" eaLnBrk="1" latinLnBrk="0" hangingPunct="1">
      <a:defRPr sz="1800" kern="1200">
        <a:solidFill>
          <a:schemeClr val="tx1"/>
        </a:solidFill>
        <a:latin typeface="+mn-lt"/>
        <a:ea typeface="+mn-ea"/>
        <a:cs typeface="+mn-cs"/>
      </a:defRPr>
    </a:lvl3pPr>
    <a:lvl4pPr marL="1371192" algn="l" defTabSz="914130" rtl="0" eaLnBrk="1" latinLnBrk="0" hangingPunct="1">
      <a:defRPr sz="1800" kern="1200">
        <a:solidFill>
          <a:schemeClr val="tx1"/>
        </a:solidFill>
        <a:latin typeface="+mn-lt"/>
        <a:ea typeface="+mn-ea"/>
        <a:cs typeface="+mn-cs"/>
      </a:defRPr>
    </a:lvl4pPr>
    <a:lvl5pPr marL="1828259" algn="l" defTabSz="914130" rtl="0" eaLnBrk="1" latinLnBrk="0" hangingPunct="1">
      <a:defRPr sz="1800" kern="1200">
        <a:solidFill>
          <a:schemeClr val="tx1"/>
        </a:solidFill>
        <a:latin typeface="+mn-lt"/>
        <a:ea typeface="+mn-ea"/>
        <a:cs typeface="+mn-cs"/>
      </a:defRPr>
    </a:lvl5pPr>
    <a:lvl6pPr marL="2285316" algn="l" defTabSz="914130" rtl="0" eaLnBrk="1" latinLnBrk="0" hangingPunct="1">
      <a:defRPr sz="1800" kern="1200">
        <a:solidFill>
          <a:schemeClr val="tx1"/>
        </a:solidFill>
        <a:latin typeface="+mn-lt"/>
        <a:ea typeface="+mn-ea"/>
        <a:cs typeface="+mn-cs"/>
      </a:defRPr>
    </a:lvl6pPr>
    <a:lvl7pPr marL="2742374" algn="l" defTabSz="914130" rtl="0" eaLnBrk="1" latinLnBrk="0" hangingPunct="1">
      <a:defRPr sz="1800" kern="1200">
        <a:solidFill>
          <a:schemeClr val="tx1"/>
        </a:solidFill>
        <a:latin typeface="+mn-lt"/>
        <a:ea typeface="+mn-ea"/>
        <a:cs typeface="+mn-cs"/>
      </a:defRPr>
    </a:lvl7pPr>
    <a:lvl8pPr marL="3199440" algn="l" defTabSz="914130" rtl="0" eaLnBrk="1" latinLnBrk="0" hangingPunct="1">
      <a:defRPr sz="1800" kern="1200">
        <a:solidFill>
          <a:schemeClr val="tx1"/>
        </a:solidFill>
        <a:latin typeface="+mn-lt"/>
        <a:ea typeface="+mn-ea"/>
        <a:cs typeface="+mn-cs"/>
      </a:defRPr>
    </a:lvl8pPr>
    <a:lvl9pPr marL="3656503" algn="l" defTabSz="91413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 uri="{2D200454-40CA-4A62-9FC3-DE9A4176ACB9}">
      <p15:notesGuideLst xmlns="" xmlns:p15="http://schemas.microsoft.com/office/powerpoint/2012/main">
        <p15:guide id="1" orient="horz" pos="3110"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Стиль из темы 2 - акцент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30" autoAdjust="0"/>
    <p:restoredTop sz="94154" autoAdjust="0"/>
  </p:normalViewPr>
  <p:slideViewPr>
    <p:cSldViewPr>
      <p:cViewPr>
        <p:scale>
          <a:sx n="75" d="100"/>
          <a:sy n="75" d="100"/>
        </p:scale>
        <p:origin x="-2664" y="-1410"/>
      </p:cViewPr>
      <p:guideLst>
        <p:guide orient="horz" pos="1620"/>
        <p:guide pos="2880"/>
      </p:guideLst>
    </p:cSldViewPr>
  </p:slideViewPr>
  <p:notesTextViewPr>
    <p:cViewPr>
      <p:scale>
        <a:sx n="1" d="1"/>
        <a:sy n="1" d="1"/>
      </p:scale>
      <p:origin x="0" y="0"/>
    </p:cViewPr>
  </p:notesTextViewPr>
  <p:notesViewPr>
    <p:cSldViewPr>
      <p:cViewPr varScale="1">
        <p:scale>
          <a:sx n="80" d="100"/>
          <a:sy n="80" d="100"/>
        </p:scale>
        <p:origin x="4014" y="108"/>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 xmlns:a16="http://schemas.microsoft.com/office/drawing/2014/main" id="{C147608B-9E98-4BCF-AFBC-70A24F08A6B9}"/>
              </a:ext>
            </a:extLst>
          </p:cNvPr>
          <p:cNvSpPr>
            <a:spLocks noGrp="1"/>
          </p:cNvSpPr>
          <p:nvPr>
            <p:ph type="hdr" sz="quarter"/>
          </p:nvPr>
        </p:nvSpPr>
        <p:spPr>
          <a:xfrm>
            <a:off x="1" y="0"/>
            <a:ext cx="2946400" cy="495300"/>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 xmlns:a16="http://schemas.microsoft.com/office/drawing/2014/main" id="{33056E0B-7F74-4B82-A0F9-AA16B2C9A375}"/>
              </a:ext>
            </a:extLst>
          </p:cNvPr>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fld id="{B1FBD53A-56FD-4E82-B12A-D2ACD27966A5}" type="datetimeFigureOut">
              <a:rPr lang="ru-RU" smtClean="0"/>
              <a:pPr/>
              <a:t>06.12.2021</a:t>
            </a:fld>
            <a:endParaRPr lang="ru-RU"/>
          </a:p>
        </p:txBody>
      </p:sp>
      <p:sp>
        <p:nvSpPr>
          <p:cNvPr id="4" name="Нижний колонтитул 3">
            <a:extLst>
              <a:ext uri="{FF2B5EF4-FFF2-40B4-BE49-F238E27FC236}">
                <a16:creationId xmlns="" xmlns:a16="http://schemas.microsoft.com/office/drawing/2014/main" id="{E07C9F0E-B2EC-4538-A9E9-440B390D1361}"/>
              </a:ext>
            </a:extLst>
          </p:cNvPr>
          <p:cNvSpPr>
            <a:spLocks noGrp="1"/>
          </p:cNvSpPr>
          <p:nvPr>
            <p:ph type="ftr" sz="quarter" idx="2"/>
          </p:nvPr>
        </p:nvSpPr>
        <p:spPr>
          <a:xfrm>
            <a:off x="1" y="9377363"/>
            <a:ext cx="2946400" cy="4953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 xmlns:a16="http://schemas.microsoft.com/office/drawing/2014/main" id="{E9475CEB-7D1D-4D42-BBFA-18C152F9F4AE}"/>
              </a:ext>
            </a:extLst>
          </p:cNvPr>
          <p:cNvSpPr>
            <a:spLocks noGrp="1"/>
          </p:cNvSpPr>
          <p:nvPr>
            <p:ph type="sldNum" sz="quarter" idx="3"/>
          </p:nvPr>
        </p:nvSpPr>
        <p:spPr>
          <a:xfrm>
            <a:off x="3849688" y="9377363"/>
            <a:ext cx="2946400" cy="495300"/>
          </a:xfrm>
          <a:prstGeom prst="rect">
            <a:avLst/>
          </a:prstGeom>
        </p:spPr>
        <p:txBody>
          <a:bodyPr vert="horz" lIns="91440" tIns="45720" rIns="91440" bIns="45720" rtlCol="0" anchor="b"/>
          <a:lstStyle>
            <a:lvl1pPr algn="r">
              <a:defRPr sz="1200"/>
            </a:lvl1pPr>
          </a:lstStyle>
          <a:p>
            <a:fld id="{1C6DD98B-2031-4110-93FF-4FA5131A0839}" type="slidenum">
              <a:rPr lang="ru-RU" smtClean="0"/>
              <a:pPr/>
              <a:t>‹#›</a:t>
            </a:fld>
            <a:endParaRPr lang="ru-RU"/>
          </a:p>
        </p:txBody>
      </p:sp>
    </p:spTree>
    <p:extLst>
      <p:ext uri="{BB962C8B-B14F-4D97-AF65-F5344CB8AC3E}">
        <p14:creationId xmlns:p14="http://schemas.microsoft.com/office/powerpoint/2010/main" val="4272899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3" y="3"/>
            <a:ext cx="2945659" cy="49363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6" y="3"/>
            <a:ext cx="2945659" cy="493633"/>
          </a:xfrm>
          <a:prstGeom prst="rect">
            <a:avLst/>
          </a:prstGeom>
        </p:spPr>
        <p:txBody>
          <a:bodyPr vert="horz" lIns="91440" tIns="45720" rIns="91440" bIns="45720" rtlCol="0"/>
          <a:lstStyle>
            <a:lvl1pPr algn="r">
              <a:defRPr sz="1200"/>
            </a:lvl1pPr>
          </a:lstStyle>
          <a:p>
            <a:fld id="{85520E2F-E11A-4DE3-B8AE-12EEAC3C662E}" type="datetimeFigureOut">
              <a:rPr lang="ru-RU" smtClean="0"/>
              <a:pPr/>
              <a:t>06.12.2021</a:t>
            </a:fld>
            <a:endParaRPr lang="ru-RU"/>
          </a:p>
        </p:txBody>
      </p:sp>
      <p:sp>
        <p:nvSpPr>
          <p:cNvPr id="4" name="Образ слайда 3"/>
          <p:cNvSpPr>
            <a:spLocks noGrp="1" noRot="1" noChangeAspect="1"/>
          </p:cNvSpPr>
          <p:nvPr>
            <p:ph type="sldImg" idx="2"/>
          </p:nvPr>
        </p:nvSpPr>
        <p:spPr>
          <a:xfrm>
            <a:off x="106363" y="739775"/>
            <a:ext cx="6584950" cy="3703638"/>
          </a:xfrm>
          <a:prstGeom prst="rect">
            <a:avLst/>
          </a:prstGeom>
          <a:noFill/>
          <a:ln w="12700">
            <a:solidFill>
              <a:prstClr val="black"/>
            </a:solidFill>
          </a:ln>
        </p:spPr>
        <p:txBody>
          <a:bodyPr vert="horz" lIns="91440" tIns="45720" rIns="91440" bIns="45720" rtlCol="0" anchor="ctr"/>
          <a:lstStyle/>
          <a:p>
            <a:r>
              <a:rPr lang="en-US" dirty="0" err="1"/>
              <a:t>tyr</a:t>
            </a:r>
            <a:endParaRPr lang="ru-RU" dirty="0"/>
          </a:p>
        </p:txBody>
      </p:sp>
      <p:sp>
        <p:nvSpPr>
          <p:cNvPr id="5" name="Заметки 4"/>
          <p:cNvSpPr>
            <a:spLocks noGrp="1"/>
          </p:cNvSpPr>
          <p:nvPr>
            <p:ph type="body" sz="quarter" idx="3"/>
          </p:nvPr>
        </p:nvSpPr>
        <p:spPr>
          <a:xfrm>
            <a:off x="679768" y="4689516"/>
            <a:ext cx="5438140" cy="4442698"/>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3" y="9377320"/>
            <a:ext cx="2945659" cy="493633"/>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6" y="9377320"/>
            <a:ext cx="2945659" cy="493633"/>
          </a:xfrm>
          <a:prstGeom prst="rect">
            <a:avLst/>
          </a:prstGeom>
        </p:spPr>
        <p:txBody>
          <a:bodyPr vert="horz" lIns="91440" tIns="45720" rIns="91440" bIns="45720" rtlCol="0" anchor="b"/>
          <a:lstStyle>
            <a:lvl1pPr algn="r">
              <a:defRPr sz="1200"/>
            </a:lvl1pPr>
          </a:lstStyle>
          <a:p>
            <a:fld id="{AE9C2A53-880A-4876-AB12-E3942347A37F}" type="slidenum">
              <a:rPr lang="ru-RU" smtClean="0"/>
              <a:pPr/>
              <a:t>‹#›</a:t>
            </a:fld>
            <a:endParaRPr lang="ru-RU"/>
          </a:p>
        </p:txBody>
      </p:sp>
    </p:spTree>
    <p:extLst>
      <p:ext uri="{BB962C8B-B14F-4D97-AF65-F5344CB8AC3E}">
        <p14:creationId xmlns:p14="http://schemas.microsoft.com/office/powerpoint/2010/main" val="3190874017"/>
      </p:ext>
    </p:extLst>
  </p:cSld>
  <p:clrMap bg1="lt1" tx1="dk1" bg2="lt2" tx2="dk2" accent1="accent1" accent2="accent2" accent3="accent3" accent4="accent4" accent5="accent5" accent6="accent6" hlink="hlink" folHlink="folHlink"/>
  <p:notesStyle>
    <a:lvl1pPr marL="0" algn="l" defTabSz="914130" rtl="0" eaLnBrk="1" latinLnBrk="0" hangingPunct="1">
      <a:defRPr sz="1200" kern="1200">
        <a:solidFill>
          <a:schemeClr val="tx1"/>
        </a:solidFill>
        <a:latin typeface="+mn-lt"/>
        <a:ea typeface="+mn-ea"/>
        <a:cs typeface="+mn-cs"/>
      </a:defRPr>
    </a:lvl1pPr>
    <a:lvl2pPr marL="457058" algn="l" defTabSz="914130" rtl="0" eaLnBrk="1" latinLnBrk="0" hangingPunct="1">
      <a:defRPr sz="1200" kern="1200">
        <a:solidFill>
          <a:schemeClr val="tx1"/>
        </a:solidFill>
        <a:latin typeface="+mn-lt"/>
        <a:ea typeface="+mn-ea"/>
        <a:cs typeface="+mn-cs"/>
      </a:defRPr>
    </a:lvl2pPr>
    <a:lvl3pPr marL="914130" algn="l" defTabSz="914130" rtl="0" eaLnBrk="1" latinLnBrk="0" hangingPunct="1">
      <a:defRPr sz="1200" kern="1200">
        <a:solidFill>
          <a:schemeClr val="tx1"/>
        </a:solidFill>
        <a:latin typeface="+mn-lt"/>
        <a:ea typeface="+mn-ea"/>
        <a:cs typeface="+mn-cs"/>
      </a:defRPr>
    </a:lvl3pPr>
    <a:lvl4pPr marL="1371192" algn="l" defTabSz="914130" rtl="0" eaLnBrk="1" latinLnBrk="0" hangingPunct="1">
      <a:defRPr sz="1200" kern="1200">
        <a:solidFill>
          <a:schemeClr val="tx1"/>
        </a:solidFill>
        <a:latin typeface="+mn-lt"/>
        <a:ea typeface="+mn-ea"/>
        <a:cs typeface="+mn-cs"/>
      </a:defRPr>
    </a:lvl4pPr>
    <a:lvl5pPr marL="1828259" algn="l" defTabSz="914130" rtl="0" eaLnBrk="1" latinLnBrk="0" hangingPunct="1">
      <a:defRPr sz="1200" kern="1200">
        <a:solidFill>
          <a:schemeClr val="tx1"/>
        </a:solidFill>
        <a:latin typeface="+mn-lt"/>
        <a:ea typeface="+mn-ea"/>
        <a:cs typeface="+mn-cs"/>
      </a:defRPr>
    </a:lvl5pPr>
    <a:lvl6pPr marL="2285316" algn="l" defTabSz="914130" rtl="0" eaLnBrk="1" latinLnBrk="0" hangingPunct="1">
      <a:defRPr sz="1200" kern="1200">
        <a:solidFill>
          <a:schemeClr val="tx1"/>
        </a:solidFill>
        <a:latin typeface="+mn-lt"/>
        <a:ea typeface="+mn-ea"/>
        <a:cs typeface="+mn-cs"/>
      </a:defRPr>
    </a:lvl6pPr>
    <a:lvl7pPr marL="2742374" algn="l" defTabSz="914130" rtl="0" eaLnBrk="1" latinLnBrk="0" hangingPunct="1">
      <a:defRPr sz="1200" kern="1200">
        <a:solidFill>
          <a:schemeClr val="tx1"/>
        </a:solidFill>
        <a:latin typeface="+mn-lt"/>
        <a:ea typeface="+mn-ea"/>
        <a:cs typeface="+mn-cs"/>
      </a:defRPr>
    </a:lvl7pPr>
    <a:lvl8pPr marL="3199440" algn="l" defTabSz="914130" rtl="0" eaLnBrk="1" latinLnBrk="0" hangingPunct="1">
      <a:defRPr sz="1200" kern="1200">
        <a:solidFill>
          <a:schemeClr val="tx1"/>
        </a:solidFill>
        <a:latin typeface="+mn-lt"/>
        <a:ea typeface="+mn-ea"/>
        <a:cs typeface="+mn-cs"/>
      </a:defRPr>
    </a:lvl8pPr>
    <a:lvl9pPr marL="3656503" algn="l" defTabSz="91413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t>2</a:t>
            </a:fld>
            <a:endParaRPr lang="ru-RU"/>
          </a:p>
        </p:txBody>
      </p:sp>
    </p:spTree>
    <p:extLst>
      <p:ext uri="{BB962C8B-B14F-4D97-AF65-F5344CB8AC3E}">
        <p14:creationId xmlns:p14="http://schemas.microsoft.com/office/powerpoint/2010/main" val="4270167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t>3</a:t>
            </a:fld>
            <a:endParaRPr lang="ru-RU"/>
          </a:p>
        </p:txBody>
      </p:sp>
    </p:spTree>
    <p:extLst>
      <p:ext uri="{BB962C8B-B14F-4D97-AF65-F5344CB8AC3E}">
        <p14:creationId xmlns:p14="http://schemas.microsoft.com/office/powerpoint/2010/main" val="4270167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t>4</a:t>
            </a:fld>
            <a:endParaRPr lang="ru-RU"/>
          </a:p>
        </p:txBody>
      </p:sp>
    </p:spTree>
    <p:extLst>
      <p:ext uri="{BB962C8B-B14F-4D97-AF65-F5344CB8AC3E}">
        <p14:creationId xmlns:p14="http://schemas.microsoft.com/office/powerpoint/2010/main" val="4270167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t>5</a:t>
            </a:fld>
            <a:endParaRPr lang="ru-RU"/>
          </a:p>
        </p:txBody>
      </p:sp>
    </p:spTree>
    <p:extLst>
      <p:ext uri="{BB962C8B-B14F-4D97-AF65-F5344CB8AC3E}">
        <p14:creationId xmlns:p14="http://schemas.microsoft.com/office/powerpoint/2010/main" val="4270167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solidFill>
                  <a:prstClr val="black"/>
                </a:solidFill>
              </a:rPr>
              <a:pPr/>
              <a:t>7</a:t>
            </a:fld>
            <a:endParaRPr lang="ru-RU">
              <a:solidFill>
                <a:prstClr val="black"/>
              </a:solidFill>
            </a:endParaRPr>
          </a:p>
        </p:txBody>
      </p:sp>
    </p:spTree>
    <p:extLst>
      <p:ext uri="{BB962C8B-B14F-4D97-AF65-F5344CB8AC3E}">
        <p14:creationId xmlns:p14="http://schemas.microsoft.com/office/powerpoint/2010/main" val="4270167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solidFill>
                  <a:prstClr val="black"/>
                </a:solidFill>
              </a:rPr>
              <a:pPr/>
              <a:t>10</a:t>
            </a:fld>
            <a:endParaRPr lang="ru-RU">
              <a:solidFill>
                <a:prstClr val="black"/>
              </a:solidFill>
            </a:endParaRPr>
          </a:p>
        </p:txBody>
      </p:sp>
    </p:spTree>
    <p:extLst>
      <p:ext uri="{BB962C8B-B14F-4D97-AF65-F5344CB8AC3E}">
        <p14:creationId xmlns:p14="http://schemas.microsoft.com/office/powerpoint/2010/main" val="4270167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solidFill>
                  <a:prstClr val="black"/>
                </a:solidFill>
              </a:rPr>
              <a:pPr/>
              <a:t>14</a:t>
            </a:fld>
            <a:endParaRPr lang="ru-RU">
              <a:solidFill>
                <a:prstClr val="black"/>
              </a:solidFill>
            </a:endParaRPr>
          </a:p>
        </p:txBody>
      </p:sp>
    </p:spTree>
    <p:extLst>
      <p:ext uri="{BB962C8B-B14F-4D97-AF65-F5344CB8AC3E}">
        <p14:creationId xmlns:p14="http://schemas.microsoft.com/office/powerpoint/2010/main" val="4270167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solidFill>
                  <a:prstClr val="black"/>
                </a:solidFill>
              </a:rPr>
              <a:pPr/>
              <a:t>17</a:t>
            </a:fld>
            <a:endParaRPr lang="ru-RU">
              <a:solidFill>
                <a:prstClr val="black"/>
              </a:solidFill>
            </a:endParaRPr>
          </a:p>
        </p:txBody>
      </p:sp>
    </p:spTree>
    <p:extLst>
      <p:ext uri="{BB962C8B-B14F-4D97-AF65-F5344CB8AC3E}">
        <p14:creationId xmlns:p14="http://schemas.microsoft.com/office/powerpoint/2010/main" val="4270167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solidFill>
                  <a:prstClr val="black"/>
                </a:solidFill>
              </a:rPr>
              <a:pPr/>
              <a:t>20</a:t>
            </a:fld>
            <a:endParaRPr lang="ru-RU">
              <a:solidFill>
                <a:prstClr val="black"/>
              </a:solidFill>
            </a:endParaRPr>
          </a:p>
        </p:txBody>
      </p:sp>
    </p:spTree>
    <p:extLst>
      <p:ext uri="{BB962C8B-B14F-4D97-AF65-F5344CB8AC3E}">
        <p14:creationId xmlns:p14="http://schemas.microsoft.com/office/powerpoint/2010/main" val="4270167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solidFill>
                  <a:prstClr val="black"/>
                </a:solidFill>
              </a:rPr>
              <a:pPr/>
              <a:t>24</a:t>
            </a:fld>
            <a:endParaRPr lang="ru-RU">
              <a:solidFill>
                <a:prstClr val="black"/>
              </a:solidFill>
            </a:endParaRPr>
          </a:p>
        </p:txBody>
      </p:sp>
    </p:spTree>
    <p:extLst>
      <p:ext uri="{BB962C8B-B14F-4D97-AF65-F5344CB8AC3E}">
        <p14:creationId xmlns:p14="http://schemas.microsoft.com/office/powerpoint/2010/main" val="2577471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solidFill>
                  <a:prstClr val="black"/>
                </a:solidFill>
              </a:rPr>
              <a:pPr/>
              <a:t>28</a:t>
            </a:fld>
            <a:endParaRPr lang="ru-RU">
              <a:solidFill>
                <a:prstClr val="black"/>
              </a:solidFill>
            </a:endParaRPr>
          </a:p>
        </p:txBody>
      </p:sp>
    </p:spTree>
    <p:extLst>
      <p:ext uri="{BB962C8B-B14F-4D97-AF65-F5344CB8AC3E}">
        <p14:creationId xmlns:p14="http://schemas.microsoft.com/office/powerpoint/2010/main" val="4025720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solidFill>
                  <a:prstClr val="black"/>
                </a:solidFill>
              </a:rPr>
              <a:pPr/>
              <a:t>29</a:t>
            </a:fld>
            <a:endParaRPr lang="ru-RU">
              <a:solidFill>
                <a:prstClr val="black"/>
              </a:solidFill>
            </a:endParaRPr>
          </a:p>
        </p:txBody>
      </p:sp>
    </p:spTree>
    <p:extLst>
      <p:ext uri="{BB962C8B-B14F-4D97-AF65-F5344CB8AC3E}">
        <p14:creationId xmlns:p14="http://schemas.microsoft.com/office/powerpoint/2010/main" val="4025720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solidFill>
                  <a:prstClr val="black"/>
                </a:solidFill>
              </a:rPr>
              <a:pPr/>
              <a:t>32</a:t>
            </a:fld>
            <a:endParaRPr lang="ru-RU">
              <a:solidFill>
                <a:prstClr val="black"/>
              </a:solidFill>
            </a:endParaRPr>
          </a:p>
        </p:txBody>
      </p:sp>
    </p:spTree>
    <p:extLst>
      <p:ext uri="{BB962C8B-B14F-4D97-AF65-F5344CB8AC3E}">
        <p14:creationId xmlns:p14="http://schemas.microsoft.com/office/powerpoint/2010/main" val="270254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t>36</a:t>
            </a:fld>
            <a:endParaRPr lang="ru-RU"/>
          </a:p>
        </p:txBody>
      </p:sp>
    </p:spTree>
    <p:extLst>
      <p:ext uri="{BB962C8B-B14F-4D97-AF65-F5344CB8AC3E}">
        <p14:creationId xmlns:p14="http://schemas.microsoft.com/office/powerpoint/2010/main" val="1038859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t>37</a:t>
            </a:fld>
            <a:endParaRPr lang="ru-RU"/>
          </a:p>
        </p:txBody>
      </p:sp>
    </p:spTree>
    <p:extLst>
      <p:ext uri="{BB962C8B-B14F-4D97-AF65-F5344CB8AC3E}">
        <p14:creationId xmlns:p14="http://schemas.microsoft.com/office/powerpoint/2010/main" val="375214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t>38</a:t>
            </a:fld>
            <a:endParaRPr lang="ru-RU"/>
          </a:p>
        </p:txBody>
      </p:sp>
    </p:spTree>
    <p:extLst>
      <p:ext uri="{BB962C8B-B14F-4D97-AF65-F5344CB8AC3E}">
        <p14:creationId xmlns:p14="http://schemas.microsoft.com/office/powerpoint/2010/main" val="29432275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t>40</a:t>
            </a:fld>
            <a:endParaRPr lang="ru-RU"/>
          </a:p>
        </p:txBody>
      </p:sp>
    </p:spTree>
    <p:extLst>
      <p:ext uri="{BB962C8B-B14F-4D97-AF65-F5344CB8AC3E}">
        <p14:creationId xmlns:p14="http://schemas.microsoft.com/office/powerpoint/2010/main" val="1038859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t>41</a:t>
            </a:fld>
            <a:endParaRPr lang="ru-RU"/>
          </a:p>
        </p:txBody>
      </p:sp>
    </p:spTree>
    <p:extLst>
      <p:ext uri="{BB962C8B-B14F-4D97-AF65-F5344CB8AC3E}">
        <p14:creationId xmlns:p14="http://schemas.microsoft.com/office/powerpoint/2010/main" val="375214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t>42</a:t>
            </a:fld>
            <a:endParaRPr lang="ru-RU"/>
          </a:p>
        </p:txBody>
      </p:sp>
    </p:spTree>
    <p:extLst>
      <p:ext uri="{BB962C8B-B14F-4D97-AF65-F5344CB8AC3E}">
        <p14:creationId xmlns:p14="http://schemas.microsoft.com/office/powerpoint/2010/main" val="2943227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A570D4-9143-4E91-8959-8D963457B763}" type="slidenum">
              <a:rPr lang="ru-RU" smtClean="0">
                <a:solidFill>
                  <a:prstClr val="black"/>
                </a:solidFill>
              </a:rPr>
              <a:pPr/>
              <a:t>43</a:t>
            </a:fld>
            <a:endParaRPr lang="ru-RU">
              <a:solidFill>
                <a:prstClr val="black"/>
              </a:solidFill>
            </a:endParaRPr>
          </a:p>
        </p:txBody>
      </p:sp>
    </p:spTree>
    <p:extLst>
      <p:ext uri="{BB962C8B-B14F-4D97-AF65-F5344CB8AC3E}">
        <p14:creationId xmlns:p14="http://schemas.microsoft.com/office/powerpoint/2010/main" val="3638778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20"/>
            <a:ext cx="7772400" cy="1102519"/>
          </a:xfrm>
        </p:spPr>
        <p:txBody>
          <a:bodyPr/>
          <a:lstStyle/>
          <a:p>
            <a:r>
              <a:rPr lang="ru-RU"/>
              <a:t>Образец заголовка</a:t>
            </a:r>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E4664C2E-D951-49EC-847B-ADCBCC33FA2D}" type="datetime1">
              <a:rPr lang="ru-RU" smtClean="0"/>
              <a:pPr/>
              <a:t>06.12.2021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881013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F9C85CE-2026-4253-B991-FDB61ED1B352}" type="datetime1">
              <a:rPr lang="ru-RU" smtClean="0"/>
              <a:pPr/>
              <a:t>06.12.2021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1138885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F8E5D9F-5B26-4AF8-A229-9ED65ED04BDF}" type="datetime1">
              <a:rPr lang="ru-RU" smtClean="0"/>
              <a:pPr/>
              <a:t>06.12.2021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328996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628EF86B-8FC3-49B5-A77B-40F9FEE88957}" type="datetime1">
              <a:rPr lang="ru-RU" smtClean="0"/>
              <a:pPr/>
              <a:t>06.12.2021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1966204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7FA8F62-24DD-457F-8B08-088B129C5D3B}" type="datetime1">
              <a:rPr lang="ru-RU" smtClean="0"/>
              <a:pPr/>
              <a:t>06.12.2021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090776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C9439E43-6CB4-40DA-8076-626AE730AB09}" type="datetime1">
              <a:rPr lang="ru-RU" smtClean="0"/>
              <a:pPr/>
              <a:t>06.12.2021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97318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98DD5A5-96F7-42BC-8E40-8B6C52EAD1DB}" type="datetime1">
              <a:rPr lang="ru-RU" smtClean="0"/>
              <a:pPr/>
              <a:t>06.12.2021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2532600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04787"/>
            <a:ext cx="3008313" cy="871538"/>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2" y="1076327"/>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62E4B3F6-27D3-408C-88E7-49823CCE7321}" type="datetime1">
              <a:rPr lang="ru-RU" smtClean="0"/>
              <a:pPr/>
              <a:t>06.12.2021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286082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1"/>
            <a:ext cx="5486400" cy="425054"/>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ru-RU"/>
          </a:p>
        </p:txBody>
      </p:sp>
      <p:sp>
        <p:nvSpPr>
          <p:cNvPr id="4" name="Текст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A44BDD-9289-4038-956B-ECCDC31968AD}" type="datetime1">
              <a:rPr lang="ru-RU" smtClean="0"/>
              <a:pPr/>
              <a:t>06.12.2021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188036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68E362B4-E30A-45C6-8322-6606E5BBAA8B}" type="datetime1">
              <a:rPr lang="ru-RU" smtClean="0"/>
              <a:pPr/>
              <a:t>06.12.2021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077955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80"/>
            <a:ext cx="2057400" cy="4388644"/>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05980"/>
            <a:ext cx="6019800" cy="43886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8EDCF3-8DCA-4334-B4E8-F728DEF36AD6}" type="datetime1">
              <a:rPr lang="ru-RU" smtClean="0"/>
              <a:pPr/>
              <a:t>06.12.2021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1083710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7"/>
          <p:cNvSpPr>
            <a:spLocks noGrp="1"/>
          </p:cNvSpPr>
          <p:nvPr>
            <p:ph type="title"/>
          </p:nvPr>
        </p:nvSpPr>
        <p:spPr>
          <a:xfrm>
            <a:off x="636625" y="272611"/>
            <a:ext cx="7886700" cy="387173"/>
          </a:xfrm>
          <a:prstGeom prst="rect">
            <a:avLst/>
          </a:prstGeom>
        </p:spPr>
        <p:txBody>
          <a:bodyPr/>
          <a:lstStyle>
            <a:lvl1pPr algn="ctr">
              <a:defRPr sz="2400" b="1" i="0">
                <a:solidFill>
                  <a:schemeClr val="tx1"/>
                </a:solidFill>
                <a:latin typeface="Roboto" charset="0"/>
                <a:ea typeface="Roboto" charset="0"/>
                <a:cs typeface="Roboto" charset="0"/>
              </a:defRPr>
            </a:lvl1pPr>
          </a:lstStyle>
          <a:p>
            <a:r>
              <a:rPr lang="en-US"/>
              <a:t>Click to edit Master title style</a:t>
            </a:r>
          </a:p>
        </p:txBody>
      </p:sp>
      <p:sp>
        <p:nvSpPr>
          <p:cNvPr id="3" name="Text Placeholder 9"/>
          <p:cNvSpPr>
            <a:spLocks noGrp="1"/>
          </p:cNvSpPr>
          <p:nvPr>
            <p:ph type="body" sz="quarter" idx="10"/>
          </p:nvPr>
        </p:nvSpPr>
        <p:spPr>
          <a:xfrm>
            <a:off x="1343797" y="583662"/>
            <a:ext cx="6472355" cy="289448"/>
          </a:xfrm>
          <a:prstGeom prst="rect">
            <a:avLst/>
          </a:prstGeom>
        </p:spPr>
        <p:txBody>
          <a:bodyPr/>
          <a:lstStyle>
            <a:lvl1pPr marL="0" indent="0" algn="ctr">
              <a:lnSpc>
                <a:spcPct val="120000"/>
              </a:lnSpc>
              <a:buNone/>
              <a:defRPr sz="1050" b="0" i="0">
                <a:solidFill>
                  <a:schemeClr val="tx1">
                    <a:alpha val="50000"/>
                  </a:schemeClr>
                </a:solidFill>
                <a:latin typeface="Roboto Light" charset="0"/>
                <a:ea typeface="Roboto Light" charset="0"/>
                <a:cs typeface="Roboto Light" charset="0"/>
              </a:defRPr>
            </a:lvl1pPr>
          </a:lstStyle>
          <a:p>
            <a:pPr lvl="0"/>
            <a:r>
              <a:rPr lang="en-US"/>
              <a:t>Click to edit Master text styles</a:t>
            </a:r>
          </a:p>
        </p:txBody>
      </p:sp>
    </p:spTree>
    <p:extLst>
      <p:ext uri="{BB962C8B-B14F-4D97-AF65-F5344CB8AC3E}">
        <p14:creationId xmlns:p14="http://schemas.microsoft.com/office/powerpoint/2010/main" val="1084706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49FAED5-83A1-4B2E-A6C7-8186460D7AD8}" type="datetime1">
              <a:rPr lang="ru-RU" smtClean="0"/>
              <a:pPr/>
              <a:t>06.12.2021</a:t>
            </a:fld>
            <a:endParaRPr lang="ru-RU"/>
          </a:p>
        </p:txBody>
      </p:sp>
      <p:sp>
        <p:nvSpPr>
          <p:cNvPr id="5" name="Нижний колонтитул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extLst>
      <p:ext uri="{BB962C8B-B14F-4D97-AF65-F5344CB8AC3E}">
        <p14:creationId xmlns:p14="http://schemas.microsoft.com/office/powerpoint/2010/main" val="409990175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ftr="0" dt="0"/>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51520" y="2427734"/>
            <a:ext cx="8424936" cy="646331"/>
          </a:xfrm>
          <a:prstGeom prst="rect">
            <a:avLst/>
          </a:prstGeom>
          <a:noFill/>
        </p:spPr>
        <p:txBody>
          <a:bodyPr wrap="square" rtlCol="0">
            <a:spAutoFit/>
          </a:bodyPr>
          <a:lstStyle/>
          <a:p>
            <a:pPr algn="ctr"/>
            <a:r>
              <a:rPr lang="ru-RU" dirty="0" smtClean="0">
                <a:solidFill>
                  <a:schemeClr val="tx2">
                    <a:lumMod val="75000"/>
                  </a:schemeClr>
                </a:solidFill>
              </a:rPr>
              <a:t>в </a:t>
            </a:r>
            <a:r>
              <a:rPr lang="ru-RU" dirty="0">
                <a:solidFill>
                  <a:schemeClr val="tx2">
                    <a:lumMod val="75000"/>
                  </a:schemeClr>
                </a:solidFill>
              </a:rPr>
              <a:t>рамках реализации Программы развития КФУ</a:t>
            </a:r>
          </a:p>
          <a:p>
            <a:pPr algn="ctr"/>
            <a:r>
              <a:rPr lang="ru-RU" dirty="0">
                <a:solidFill>
                  <a:schemeClr val="tx2">
                    <a:lumMod val="75000"/>
                  </a:schemeClr>
                </a:solidFill>
              </a:rPr>
              <a:t>(«ПРИОРИТЕТ-2030</a:t>
            </a:r>
            <a:r>
              <a:rPr lang="ru-RU" dirty="0" smtClean="0">
                <a:solidFill>
                  <a:schemeClr val="tx2">
                    <a:lumMod val="75000"/>
                  </a:schemeClr>
                </a:solidFill>
              </a:rPr>
              <a:t>»)</a:t>
            </a:r>
            <a:endParaRPr lang="ru-RU" dirty="0">
              <a:solidFill>
                <a:schemeClr val="tx2">
                  <a:lumMod val="75000"/>
                </a:schemeClr>
              </a:solidFill>
            </a:endParaRPr>
          </a:p>
        </p:txBody>
      </p:sp>
      <p:sp>
        <p:nvSpPr>
          <p:cNvPr id="7" name="Прямоугольник 6"/>
          <p:cNvSpPr/>
          <p:nvPr/>
        </p:nvSpPr>
        <p:spPr>
          <a:xfrm>
            <a:off x="0" y="843559"/>
            <a:ext cx="3635896" cy="936104"/>
          </a:xfrm>
          <a:prstGeom prst="rect">
            <a:avLst/>
          </a:prstGeom>
          <a:solidFill>
            <a:srgbClr val="00549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pic>
        <p:nvPicPr>
          <p:cNvPr id="8" name="Picture 3" descr="C:\Users\MSShafigullin\Desktop\Проекты\Ассоциация выпускников\kfu_logo_2l_ru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31591"/>
            <a:ext cx="2945406" cy="3955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 xmlns:a16="http://schemas.microsoft.com/office/drawing/2014/main" id="{51EC05A0-E07F-45D8-A677-0D303E8C6E41}"/>
              </a:ext>
            </a:extLst>
          </p:cNvPr>
          <p:cNvSpPr txBox="1"/>
          <p:nvPr/>
        </p:nvSpPr>
        <p:spPr>
          <a:xfrm>
            <a:off x="3563888" y="1067767"/>
            <a:ext cx="5580112" cy="1384995"/>
          </a:xfrm>
          <a:prstGeom prst="rect">
            <a:avLst/>
          </a:prstGeom>
          <a:noFill/>
        </p:spPr>
        <p:txBody>
          <a:bodyPr wrap="square" rtlCol="0">
            <a:spAutoFit/>
          </a:bodyPr>
          <a:lstStyle/>
          <a:p>
            <a:r>
              <a:rPr lang="ru-RU" sz="2800" b="1" dirty="0" smtClean="0">
                <a:solidFill>
                  <a:schemeClr val="tx1">
                    <a:lumMod val="65000"/>
                    <a:lumOff val="35000"/>
                  </a:schemeClr>
                </a:solidFill>
              </a:rPr>
              <a:t>ДОРОЖНАЯ КАРТА </a:t>
            </a:r>
            <a:r>
              <a:rPr lang="ru-RU" sz="2800" b="1" dirty="0" err="1" smtClean="0">
                <a:solidFill>
                  <a:schemeClr val="tx1">
                    <a:lumMod val="65000"/>
                    <a:lumOff val="35000"/>
                  </a:schemeClr>
                </a:solidFill>
              </a:rPr>
              <a:t>Набережночелнинского</a:t>
            </a:r>
            <a:r>
              <a:rPr lang="ru-RU" sz="2800" b="1" dirty="0" smtClean="0">
                <a:solidFill>
                  <a:schemeClr val="tx1">
                    <a:lumMod val="65000"/>
                    <a:lumOff val="35000"/>
                  </a:schemeClr>
                </a:solidFill>
              </a:rPr>
              <a:t> </a:t>
            </a:r>
          </a:p>
          <a:p>
            <a:r>
              <a:rPr lang="ru-RU" sz="2800" b="1" dirty="0" smtClean="0">
                <a:solidFill>
                  <a:schemeClr val="tx1">
                    <a:lumMod val="65000"/>
                    <a:lumOff val="35000"/>
                  </a:schemeClr>
                </a:solidFill>
              </a:rPr>
              <a:t>института </a:t>
            </a:r>
            <a:r>
              <a:rPr lang="ru-RU" sz="2800" b="1" dirty="0" smtClean="0">
                <a:solidFill>
                  <a:schemeClr val="tx1">
                    <a:lumMod val="65000"/>
                    <a:lumOff val="35000"/>
                  </a:schemeClr>
                </a:solidFill>
              </a:rPr>
              <a:t>КФУ</a:t>
            </a:r>
            <a:endParaRPr lang="ru-RU" sz="2400" b="1" dirty="0">
              <a:solidFill>
                <a:schemeClr val="tx1">
                  <a:lumMod val="65000"/>
                  <a:lumOff val="35000"/>
                </a:schemeClr>
              </a:solidFill>
            </a:endParaRPr>
          </a:p>
        </p:txBody>
      </p:sp>
    </p:spTree>
    <p:extLst>
      <p:ext uri="{BB962C8B-B14F-4D97-AF65-F5344CB8AC3E}">
        <p14:creationId xmlns:p14="http://schemas.microsoft.com/office/powerpoint/2010/main" val="1490735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t>2</a:t>
            </a:fld>
            <a:endParaRPr lang="ru-RU"/>
          </a:p>
        </p:txBody>
      </p:sp>
      <p:graphicFrame>
        <p:nvGraphicFramePr>
          <p:cNvPr id="4" name="Таблица 3"/>
          <p:cNvGraphicFramePr>
            <a:graphicFrameLocks noGrp="1"/>
          </p:cNvGraphicFramePr>
          <p:nvPr>
            <p:extLst>
              <p:ext uri="{D42A27DB-BD31-4B8C-83A1-F6EECF244321}">
                <p14:modId xmlns:p14="http://schemas.microsoft.com/office/powerpoint/2010/main" val="777986846"/>
              </p:ext>
            </p:extLst>
          </p:nvPr>
        </p:nvGraphicFramePr>
        <p:xfrm>
          <a:off x="467543" y="708833"/>
          <a:ext cx="7920880" cy="3768303"/>
        </p:xfrm>
        <a:graphic>
          <a:graphicData uri="http://schemas.openxmlformats.org/drawingml/2006/table">
            <a:tbl>
              <a:tblPr firstRow="1" firstCol="1" bandRow="1">
                <a:tableStyleId>{5940675A-B579-460E-94D1-54222C63F5DA}</a:tableStyleId>
              </a:tblPr>
              <a:tblGrid>
                <a:gridCol w="528006"/>
                <a:gridCol w="3372629"/>
                <a:gridCol w="897060"/>
                <a:gridCol w="1003291"/>
                <a:gridCol w="1004077"/>
                <a:gridCol w="1115817"/>
              </a:tblGrid>
              <a:tr h="498406">
                <a:tc>
                  <a:txBody>
                    <a:bodyPr/>
                    <a:lstStyle/>
                    <a:p>
                      <a:pPr algn="ctr">
                        <a:lnSpc>
                          <a:spcPct val="100000"/>
                        </a:lnSpc>
                        <a:spcAft>
                          <a:spcPts val="0"/>
                        </a:spcAft>
                      </a:pPr>
                      <a:r>
                        <a:rPr lang="ru-RU" sz="1200" b="1" dirty="0">
                          <a:effectLst/>
                          <a:latin typeface="+mn-lt"/>
                        </a:rPr>
                        <a:t>№</a:t>
                      </a:r>
                      <a:endParaRPr lang="ru-RU" sz="1200" b="1" dirty="0">
                        <a:effectLst/>
                        <a:latin typeface="+mn-lt"/>
                        <a:ea typeface="Times New Roman"/>
                        <a:cs typeface="Times New Roman"/>
                      </a:endParaRPr>
                    </a:p>
                  </a:txBody>
                  <a:tcPr marL="49913" marR="49913" marT="0" marB="0" anchor="ctr">
                    <a:solidFill>
                      <a:schemeClr val="accent1">
                        <a:lumMod val="20000"/>
                        <a:lumOff val="80000"/>
                      </a:schemeClr>
                    </a:solidFill>
                  </a:tcPr>
                </a:tc>
                <a:tc>
                  <a:txBody>
                    <a:bodyPr/>
                    <a:lstStyle/>
                    <a:p>
                      <a:pPr algn="ctr">
                        <a:lnSpc>
                          <a:spcPct val="100000"/>
                        </a:lnSpc>
                        <a:spcAft>
                          <a:spcPts val="0"/>
                        </a:spcAft>
                      </a:pPr>
                      <a:r>
                        <a:rPr lang="ru-RU" sz="1200" b="1" dirty="0">
                          <a:effectLst/>
                          <a:latin typeface="+mn-lt"/>
                        </a:rPr>
                        <a:t>Наименование показателя </a:t>
                      </a:r>
                    </a:p>
                    <a:p>
                      <a:pPr algn="ctr">
                        <a:lnSpc>
                          <a:spcPct val="100000"/>
                        </a:lnSpc>
                        <a:spcAft>
                          <a:spcPts val="0"/>
                        </a:spcAft>
                      </a:pPr>
                      <a:r>
                        <a:rPr lang="ru-RU" sz="1200" b="1" dirty="0">
                          <a:effectLst/>
                          <a:latin typeface="+mn-lt"/>
                        </a:rPr>
                        <a:t>(головной вуз)</a:t>
                      </a:r>
                      <a:endParaRPr lang="ru-RU" sz="1200" b="1" dirty="0">
                        <a:effectLst/>
                        <a:latin typeface="+mn-lt"/>
                        <a:ea typeface="Times New Roman"/>
                        <a:cs typeface="Times New Roman"/>
                      </a:endParaRPr>
                    </a:p>
                  </a:txBody>
                  <a:tcPr marL="49913" marR="49913" marT="0" marB="0" anchor="ctr">
                    <a:solidFill>
                      <a:schemeClr val="accent1">
                        <a:lumMod val="20000"/>
                        <a:lumOff val="80000"/>
                      </a:schemeClr>
                    </a:solidFill>
                  </a:tcPr>
                </a:tc>
                <a:tc>
                  <a:txBody>
                    <a:bodyPr/>
                    <a:lstStyle/>
                    <a:p>
                      <a:pPr algn="ctr">
                        <a:lnSpc>
                          <a:spcPct val="100000"/>
                        </a:lnSpc>
                        <a:spcAft>
                          <a:spcPts val="0"/>
                        </a:spcAft>
                      </a:pPr>
                      <a:r>
                        <a:rPr lang="ru-RU" sz="1200" b="1" dirty="0">
                          <a:effectLst/>
                          <a:latin typeface="+mn-lt"/>
                        </a:rPr>
                        <a:t>Ед. изм.</a:t>
                      </a:r>
                      <a:endParaRPr lang="ru-RU" sz="1200" b="1" dirty="0">
                        <a:effectLst/>
                        <a:latin typeface="+mn-lt"/>
                        <a:ea typeface="Times New Roman"/>
                        <a:cs typeface="Times New Roman"/>
                      </a:endParaRPr>
                    </a:p>
                  </a:txBody>
                  <a:tcPr marL="49913" marR="49913" marT="0" marB="0" anchor="ctr">
                    <a:solidFill>
                      <a:schemeClr val="accent1">
                        <a:lumMod val="20000"/>
                        <a:lumOff val="80000"/>
                      </a:schemeClr>
                    </a:solidFill>
                  </a:tcPr>
                </a:tc>
                <a:tc>
                  <a:txBody>
                    <a:bodyPr/>
                    <a:lstStyle/>
                    <a:p>
                      <a:pPr algn="ctr">
                        <a:lnSpc>
                          <a:spcPct val="100000"/>
                        </a:lnSpc>
                        <a:spcAft>
                          <a:spcPts val="0"/>
                        </a:spcAft>
                      </a:pPr>
                      <a:r>
                        <a:rPr lang="ru-RU" sz="1200" b="1" dirty="0">
                          <a:effectLst/>
                          <a:latin typeface="+mn-lt"/>
                        </a:rPr>
                        <a:t>2016</a:t>
                      </a:r>
                      <a:endParaRPr lang="ru-RU" sz="1200" b="1" dirty="0">
                        <a:effectLst/>
                        <a:latin typeface="+mn-lt"/>
                        <a:ea typeface="Times New Roman"/>
                        <a:cs typeface="Times New Roman"/>
                      </a:endParaRPr>
                    </a:p>
                  </a:txBody>
                  <a:tcPr marL="49913" marR="49913" marT="0" marB="0" anchor="ctr">
                    <a:solidFill>
                      <a:schemeClr val="accent1">
                        <a:lumMod val="20000"/>
                        <a:lumOff val="80000"/>
                      </a:schemeClr>
                    </a:solidFill>
                  </a:tcPr>
                </a:tc>
                <a:tc>
                  <a:txBody>
                    <a:bodyPr/>
                    <a:lstStyle/>
                    <a:p>
                      <a:pPr algn="ctr">
                        <a:lnSpc>
                          <a:spcPct val="100000"/>
                        </a:lnSpc>
                        <a:spcAft>
                          <a:spcPts val="0"/>
                        </a:spcAft>
                      </a:pPr>
                      <a:r>
                        <a:rPr lang="ru-RU" sz="1200" b="1" dirty="0">
                          <a:effectLst/>
                          <a:latin typeface="+mn-lt"/>
                        </a:rPr>
                        <a:t>2020</a:t>
                      </a:r>
                      <a:endParaRPr lang="ru-RU" sz="1200" b="1" dirty="0">
                        <a:effectLst/>
                        <a:latin typeface="+mn-lt"/>
                        <a:ea typeface="Times New Roman"/>
                        <a:cs typeface="Times New Roman"/>
                      </a:endParaRPr>
                    </a:p>
                  </a:txBody>
                  <a:tcPr marL="49913" marR="49913" marT="0" marB="0" anchor="ctr">
                    <a:solidFill>
                      <a:schemeClr val="accent1">
                        <a:lumMod val="20000"/>
                        <a:lumOff val="80000"/>
                      </a:schemeClr>
                    </a:solidFill>
                  </a:tcPr>
                </a:tc>
                <a:tc>
                  <a:txBody>
                    <a:bodyPr/>
                    <a:lstStyle/>
                    <a:p>
                      <a:pPr algn="ctr">
                        <a:lnSpc>
                          <a:spcPct val="100000"/>
                        </a:lnSpc>
                        <a:spcAft>
                          <a:spcPts val="0"/>
                        </a:spcAft>
                      </a:pPr>
                      <a:r>
                        <a:rPr lang="ru-RU" sz="1200" b="1" dirty="0" smtClean="0">
                          <a:effectLst/>
                          <a:latin typeface="+mn-lt"/>
                        </a:rPr>
                        <a:t>Динамика</a:t>
                      </a:r>
                      <a:r>
                        <a:rPr lang="ru-RU" sz="1200" b="1" dirty="0">
                          <a:effectLst/>
                          <a:latin typeface="+mn-lt"/>
                        </a:rPr>
                        <a:t>, %</a:t>
                      </a:r>
                      <a:endParaRPr lang="ru-RU" sz="1200" b="1" dirty="0">
                        <a:effectLst/>
                        <a:latin typeface="+mn-lt"/>
                        <a:ea typeface="Times New Roman"/>
                        <a:cs typeface="Times New Roman"/>
                      </a:endParaRPr>
                    </a:p>
                  </a:txBody>
                  <a:tcPr marL="49913" marR="49913" marT="0" marB="0" anchor="ctr">
                    <a:solidFill>
                      <a:schemeClr val="accent1">
                        <a:lumMod val="20000"/>
                        <a:lumOff val="80000"/>
                      </a:schemeClr>
                    </a:solidFill>
                  </a:tcPr>
                </a:tc>
              </a:tr>
              <a:tr h="249202">
                <a:tc gridSpan="6">
                  <a:txBody>
                    <a:bodyPr/>
                    <a:lstStyle/>
                    <a:p>
                      <a:pPr algn="ctr">
                        <a:lnSpc>
                          <a:spcPct val="100000"/>
                        </a:lnSpc>
                        <a:spcAft>
                          <a:spcPts val="0"/>
                        </a:spcAft>
                      </a:pPr>
                      <a:r>
                        <a:rPr lang="ru-RU" sz="1200" b="1" dirty="0">
                          <a:effectLst/>
                          <a:latin typeface="+mn-lt"/>
                        </a:rPr>
                        <a:t>Общие данные</a:t>
                      </a:r>
                      <a:endParaRPr lang="ru-RU" sz="1200" b="1" dirty="0">
                        <a:effectLst/>
                        <a:latin typeface="+mn-lt"/>
                        <a:ea typeface="Times New Roman"/>
                        <a:cs typeface="Times New Roman"/>
                      </a:endParaRPr>
                    </a:p>
                  </a:txBody>
                  <a:tcPr marL="49913" marR="49913"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49202">
                <a:tc>
                  <a:txBody>
                    <a:bodyPr/>
                    <a:lstStyle/>
                    <a:p>
                      <a:pPr algn="l">
                        <a:lnSpc>
                          <a:spcPct val="100000"/>
                        </a:lnSpc>
                        <a:spcAft>
                          <a:spcPts val="0"/>
                        </a:spcAft>
                      </a:pPr>
                      <a:r>
                        <a:rPr lang="ru-RU" sz="1200">
                          <a:effectLst/>
                          <a:latin typeface="+mn-lt"/>
                          <a:ea typeface="Times New Roman"/>
                          <a:cs typeface="Times New Roman"/>
                        </a:rPr>
                        <a:t>1.</a:t>
                      </a:r>
                      <a:endParaRPr lang="ru-RU" sz="1400">
                        <a:effectLst/>
                        <a:latin typeface="+mn-lt"/>
                        <a:ea typeface="Times New Roman"/>
                        <a:cs typeface="Times New Roman"/>
                      </a:endParaRPr>
                    </a:p>
                  </a:txBody>
                  <a:tcPr marL="68580" marR="68580" marT="0" marB="0"/>
                </a:tc>
                <a:tc>
                  <a:txBody>
                    <a:bodyPr/>
                    <a:lstStyle/>
                    <a:p>
                      <a:pPr algn="just">
                        <a:lnSpc>
                          <a:spcPct val="100000"/>
                        </a:lnSpc>
                        <a:spcAft>
                          <a:spcPts val="0"/>
                        </a:spcAft>
                      </a:pPr>
                      <a:r>
                        <a:rPr lang="ru-RU" sz="1200">
                          <a:effectLst/>
                          <a:latin typeface="+mn-lt"/>
                          <a:ea typeface="Times New Roman"/>
                          <a:cs typeface="Times New Roman"/>
                        </a:rPr>
                        <a:t>Контингент студентов</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чел.</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9601</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8594</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- 10,5 %</a:t>
                      </a:r>
                      <a:endParaRPr lang="ru-RU" sz="1400">
                        <a:effectLst/>
                        <a:latin typeface="+mn-lt"/>
                        <a:ea typeface="Times New Roman"/>
                        <a:cs typeface="Times New Roman"/>
                      </a:endParaRPr>
                    </a:p>
                  </a:txBody>
                  <a:tcPr marL="68580" marR="68580" marT="0" marB="0" anchor="ctr"/>
                </a:tc>
              </a:tr>
              <a:tr h="249202">
                <a:tc>
                  <a:txBody>
                    <a:bodyPr/>
                    <a:lstStyle/>
                    <a:p>
                      <a:pPr algn="l">
                        <a:lnSpc>
                          <a:spcPct val="100000"/>
                        </a:lnSpc>
                        <a:spcAft>
                          <a:spcPts val="0"/>
                        </a:spcAft>
                      </a:pPr>
                      <a:r>
                        <a:rPr lang="ru-RU" sz="1200">
                          <a:effectLst/>
                          <a:latin typeface="+mn-lt"/>
                          <a:ea typeface="Times New Roman"/>
                          <a:cs typeface="Times New Roman"/>
                        </a:rPr>
                        <a:t>1.1.</a:t>
                      </a:r>
                      <a:endParaRPr lang="ru-RU" sz="1400">
                        <a:effectLst/>
                        <a:latin typeface="+mn-lt"/>
                        <a:ea typeface="Times New Roman"/>
                        <a:cs typeface="Times New Roman"/>
                      </a:endParaRPr>
                    </a:p>
                  </a:txBody>
                  <a:tcPr marL="68580" marR="68580" marT="0" marB="0"/>
                </a:tc>
                <a:tc>
                  <a:txBody>
                    <a:bodyPr/>
                    <a:lstStyle/>
                    <a:p>
                      <a:pPr algn="r">
                        <a:lnSpc>
                          <a:spcPct val="100000"/>
                        </a:lnSpc>
                        <a:spcAft>
                          <a:spcPts val="0"/>
                        </a:spcAft>
                      </a:pPr>
                      <a:r>
                        <a:rPr lang="ru-RU" sz="1200">
                          <a:effectLst/>
                          <a:latin typeface="+mn-lt"/>
                          <a:ea typeface="Times New Roman"/>
                          <a:cs typeface="Times New Roman"/>
                        </a:rPr>
                        <a:t>в т.ч. иностранных</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чел.</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331</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1327</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+ 300,9</a:t>
                      </a:r>
                      <a:endParaRPr lang="ru-RU" sz="1400">
                        <a:effectLst/>
                        <a:latin typeface="+mn-lt"/>
                        <a:ea typeface="Times New Roman"/>
                        <a:cs typeface="Times New Roman"/>
                      </a:endParaRPr>
                    </a:p>
                  </a:txBody>
                  <a:tcPr marL="68580" marR="68580" marT="0" marB="0" anchor="ctr"/>
                </a:tc>
              </a:tr>
              <a:tr h="249202">
                <a:tc>
                  <a:txBody>
                    <a:bodyPr/>
                    <a:lstStyle/>
                    <a:p>
                      <a:pPr algn="l">
                        <a:lnSpc>
                          <a:spcPct val="100000"/>
                        </a:lnSpc>
                        <a:spcAft>
                          <a:spcPts val="0"/>
                        </a:spcAft>
                      </a:pPr>
                      <a:r>
                        <a:rPr lang="ru-RU" sz="1200">
                          <a:effectLst/>
                          <a:latin typeface="+mn-lt"/>
                          <a:ea typeface="Times New Roman"/>
                          <a:cs typeface="Times New Roman"/>
                        </a:rPr>
                        <a:t>2.</a:t>
                      </a:r>
                      <a:endParaRPr lang="ru-RU" sz="1400">
                        <a:effectLst/>
                        <a:latin typeface="+mn-lt"/>
                        <a:ea typeface="Times New Roman"/>
                        <a:cs typeface="Times New Roman"/>
                      </a:endParaRPr>
                    </a:p>
                  </a:txBody>
                  <a:tcPr marL="68580" marR="68580" marT="0" marB="0"/>
                </a:tc>
                <a:tc>
                  <a:txBody>
                    <a:bodyPr/>
                    <a:lstStyle/>
                    <a:p>
                      <a:pPr algn="just">
                        <a:lnSpc>
                          <a:spcPct val="100000"/>
                        </a:lnSpc>
                        <a:spcAft>
                          <a:spcPts val="0"/>
                        </a:spcAft>
                      </a:pPr>
                      <a:r>
                        <a:rPr lang="ru-RU" sz="1200">
                          <a:effectLst/>
                          <a:latin typeface="+mn-lt"/>
                          <a:ea typeface="Times New Roman"/>
                          <a:cs typeface="Times New Roman"/>
                        </a:rPr>
                        <a:t>Численность НПР (штатные)</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чел.</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437</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207</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dirty="0">
                          <a:effectLst/>
                          <a:latin typeface="+mn-lt"/>
                          <a:ea typeface="Times New Roman"/>
                          <a:cs typeface="Times New Roman"/>
                        </a:rPr>
                        <a:t>- 52,7 %</a:t>
                      </a:r>
                      <a:endParaRPr lang="ru-RU" sz="1400" dirty="0">
                        <a:effectLst/>
                        <a:latin typeface="+mn-lt"/>
                        <a:ea typeface="Times New Roman"/>
                        <a:cs typeface="Times New Roman"/>
                      </a:endParaRPr>
                    </a:p>
                  </a:txBody>
                  <a:tcPr marL="68580" marR="68580" marT="0" marB="0" anchor="ctr"/>
                </a:tc>
              </a:tr>
              <a:tr h="249202">
                <a:tc gridSpan="6">
                  <a:txBody>
                    <a:bodyPr/>
                    <a:lstStyle/>
                    <a:p>
                      <a:pPr algn="ctr">
                        <a:lnSpc>
                          <a:spcPct val="100000"/>
                        </a:lnSpc>
                        <a:spcAft>
                          <a:spcPts val="0"/>
                        </a:spcAft>
                      </a:pPr>
                      <a:r>
                        <a:rPr lang="ru-RU" sz="1200" b="1" dirty="0">
                          <a:effectLst/>
                          <a:latin typeface="+mn-lt"/>
                        </a:rPr>
                        <a:t>Образование</a:t>
                      </a:r>
                      <a:endParaRPr lang="ru-RU" sz="1200" b="1" dirty="0">
                        <a:effectLst/>
                        <a:latin typeface="+mn-lt"/>
                        <a:ea typeface="Times New Roman"/>
                        <a:cs typeface="Times New Roman"/>
                      </a:endParaRPr>
                    </a:p>
                  </a:txBody>
                  <a:tcPr marL="49913" marR="49913"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49202">
                <a:tc>
                  <a:txBody>
                    <a:bodyPr/>
                    <a:lstStyle/>
                    <a:p>
                      <a:pPr algn="l">
                        <a:lnSpc>
                          <a:spcPct val="100000"/>
                        </a:lnSpc>
                        <a:spcAft>
                          <a:spcPts val="0"/>
                        </a:spcAft>
                      </a:pPr>
                      <a:r>
                        <a:rPr lang="ru-RU" sz="1200">
                          <a:effectLst/>
                          <a:latin typeface="+mn-lt"/>
                          <a:ea typeface="Times New Roman"/>
                          <a:cs typeface="Times New Roman"/>
                        </a:rPr>
                        <a:t>3.</a:t>
                      </a:r>
                      <a:endParaRPr lang="ru-RU" sz="1400">
                        <a:effectLst/>
                        <a:latin typeface="+mn-lt"/>
                        <a:ea typeface="Times New Roman"/>
                        <a:cs typeface="Times New Roman"/>
                      </a:endParaRPr>
                    </a:p>
                  </a:txBody>
                  <a:tcPr marL="68580" marR="68580" marT="0" marB="0"/>
                </a:tc>
                <a:tc>
                  <a:txBody>
                    <a:bodyPr/>
                    <a:lstStyle/>
                    <a:p>
                      <a:pPr algn="just">
                        <a:lnSpc>
                          <a:spcPct val="100000"/>
                        </a:lnSpc>
                        <a:spcAft>
                          <a:spcPts val="0"/>
                        </a:spcAft>
                      </a:pPr>
                      <a:r>
                        <a:rPr lang="ru-RU" sz="1200">
                          <a:effectLst/>
                          <a:latin typeface="+mn-lt"/>
                          <a:ea typeface="Times New Roman"/>
                          <a:cs typeface="Times New Roman"/>
                        </a:rPr>
                        <a:t>Средний балл ЕГЭ</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балл</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60,6</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en-US" sz="1200">
                          <a:effectLst/>
                          <a:latin typeface="+mn-lt"/>
                          <a:ea typeface="Times New Roman"/>
                          <a:cs typeface="Times New Roman"/>
                        </a:rPr>
                        <a:t>64,2</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+6%</a:t>
                      </a:r>
                      <a:endParaRPr lang="ru-RU" sz="1400">
                        <a:effectLst/>
                        <a:latin typeface="+mn-lt"/>
                        <a:ea typeface="Times New Roman"/>
                        <a:cs typeface="Times New Roman"/>
                      </a:endParaRPr>
                    </a:p>
                  </a:txBody>
                  <a:tcPr marL="68580" marR="68580" marT="0" marB="0" anchor="ctr"/>
                </a:tc>
              </a:tr>
              <a:tr h="733395">
                <a:tc>
                  <a:txBody>
                    <a:bodyPr/>
                    <a:lstStyle/>
                    <a:p>
                      <a:pPr algn="l">
                        <a:lnSpc>
                          <a:spcPct val="100000"/>
                        </a:lnSpc>
                        <a:spcAft>
                          <a:spcPts val="0"/>
                        </a:spcAft>
                      </a:pPr>
                      <a:r>
                        <a:rPr lang="ru-RU" sz="1200">
                          <a:effectLst/>
                          <a:latin typeface="+mn-lt"/>
                          <a:ea typeface="Times New Roman"/>
                          <a:cs typeface="Times New Roman"/>
                        </a:rPr>
                        <a:t>4.</a:t>
                      </a:r>
                      <a:endParaRPr lang="ru-RU" sz="1400">
                        <a:effectLst/>
                        <a:latin typeface="+mn-lt"/>
                        <a:ea typeface="Times New Roman"/>
                        <a:cs typeface="Times New Roman"/>
                      </a:endParaRPr>
                    </a:p>
                  </a:txBody>
                  <a:tcPr marL="68580" marR="68580" marT="0" marB="0"/>
                </a:tc>
                <a:tc>
                  <a:txBody>
                    <a:bodyPr/>
                    <a:lstStyle/>
                    <a:p>
                      <a:pPr algn="just">
                        <a:lnSpc>
                          <a:spcPct val="100000"/>
                        </a:lnSpc>
                        <a:spcAft>
                          <a:spcPts val="0"/>
                        </a:spcAft>
                      </a:pPr>
                      <a:r>
                        <a:rPr lang="ru-RU" sz="1200" dirty="0">
                          <a:effectLst/>
                          <a:latin typeface="+mn-lt"/>
                          <a:ea typeface="Times New Roman"/>
                          <a:cs typeface="Times New Roman"/>
                        </a:rPr>
                        <a:t>Количество образовательных программ, разработанных совместно с ведущими вузами и </a:t>
                      </a:r>
                      <a:br>
                        <a:rPr lang="ru-RU" sz="1200" dirty="0">
                          <a:effectLst/>
                          <a:latin typeface="+mn-lt"/>
                          <a:ea typeface="Times New Roman"/>
                          <a:cs typeface="Times New Roman"/>
                        </a:rPr>
                      </a:br>
                      <a:r>
                        <a:rPr lang="ru-RU" sz="1200" dirty="0">
                          <a:effectLst/>
                          <a:latin typeface="+mn-lt"/>
                          <a:ea typeface="Times New Roman"/>
                          <a:cs typeface="Times New Roman"/>
                        </a:rPr>
                        <a:t>организациями реального сектора</a:t>
                      </a:r>
                      <a:endParaRPr lang="ru-RU" sz="1400" dirty="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16</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89</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+375</a:t>
                      </a:r>
                      <a:endParaRPr lang="ru-RU" sz="1400">
                        <a:effectLst/>
                        <a:latin typeface="+mn-lt"/>
                        <a:ea typeface="Times New Roman"/>
                        <a:cs typeface="Times New Roman"/>
                      </a:endParaRPr>
                    </a:p>
                  </a:txBody>
                  <a:tcPr marL="68580" marR="68580" marT="0" marB="0" anchor="ctr"/>
                </a:tc>
              </a:tr>
              <a:tr h="249202">
                <a:tc>
                  <a:txBody>
                    <a:bodyPr/>
                    <a:lstStyle/>
                    <a:p>
                      <a:pPr algn="l">
                        <a:lnSpc>
                          <a:spcPct val="100000"/>
                        </a:lnSpc>
                        <a:spcAft>
                          <a:spcPts val="0"/>
                        </a:spcAft>
                      </a:pPr>
                      <a:r>
                        <a:rPr lang="ru-RU" sz="1200">
                          <a:effectLst/>
                          <a:latin typeface="+mn-lt"/>
                          <a:ea typeface="Times New Roman"/>
                          <a:cs typeface="Times New Roman"/>
                        </a:rPr>
                        <a:t>4.1.</a:t>
                      </a:r>
                      <a:endParaRPr lang="ru-RU" sz="1400">
                        <a:effectLst/>
                        <a:latin typeface="+mn-lt"/>
                        <a:ea typeface="Times New Roman"/>
                        <a:cs typeface="Times New Roman"/>
                      </a:endParaRPr>
                    </a:p>
                  </a:txBody>
                  <a:tcPr marL="68580" marR="68580" marT="0" marB="0"/>
                </a:tc>
                <a:tc>
                  <a:txBody>
                    <a:bodyPr/>
                    <a:lstStyle/>
                    <a:p>
                      <a:pPr algn="r">
                        <a:lnSpc>
                          <a:spcPct val="100000"/>
                        </a:lnSpc>
                        <a:spcAft>
                          <a:spcPts val="0"/>
                        </a:spcAft>
                      </a:pPr>
                      <a:r>
                        <a:rPr lang="ru-RU" sz="1200">
                          <a:effectLst/>
                          <a:latin typeface="+mn-lt"/>
                          <a:ea typeface="Times New Roman"/>
                          <a:cs typeface="Times New Roman"/>
                        </a:rPr>
                        <a:t>в т.ч. программы ДПО</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 16</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75 </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+369</a:t>
                      </a:r>
                      <a:endParaRPr lang="ru-RU" sz="1400">
                        <a:effectLst/>
                        <a:latin typeface="+mn-lt"/>
                        <a:ea typeface="Times New Roman"/>
                        <a:cs typeface="Times New Roman"/>
                      </a:endParaRPr>
                    </a:p>
                  </a:txBody>
                  <a:tcPr marL="68580" marR="68580" marT="0" marB="0"/>
                </a:tc>
              </a:tr>
              <a:tr h="542886">
                <a:tc>
                  <a:txBody>
                    <a:bodyPr/>
                    <a:lstStyle/>
                    <a:p>
                      <a:pPr algn="l">
                        <a:lnSpc>
                          <a:spcPct val="100000"/>
                        </a:lnSpc>
                        <a:spcAft>
                          <a:spcPts val="0"/>
                        </a:spcAft>
                      </a:pPr>
                      <a:r>
                        <a:rPr lang="ru-RU" sz="1200">
                          <a:effectLst/>
                          <a:latin typeface="+mn-lt"/>
                          <a:ea typeface="Times New Roman"/>
                          <a:cs typeface="Times New Roman"/>
                        </a:rPr>
                        <a:t>5.</a:t>
                      </a:r>
                      <a:endParaRPr lang="ru-RU" sz="1400">
                        <a:effectLst/>
                        <a:latin typeface="+mn-lt"/>
                        <a:ea typeface="Times New Roman"/>
                        <a:cs typeface="Times New Roman"/>
                      </a:endParaRPr>
                    </a:p>
                  </a:txBody>
                  <a:tcPr marL="68580" marR="68580" marT="0" marB="0"/>
                </a:tc>
                <a:tc>
                  <a:txBody>
                    <a:bodyPr/>
                    <a:lstStyle/>
                    <a:p>
                      <a:pPr algn="just">
                        <a:lnSpc>
                          <a:spcPct val="100000"/>
                        </a:lnSpc>
                        <a:spcAft>
                          <a:spcPts val="0"/>
                        </a:spcAft>
                      </a:pPr>
                      <a:r>
                        <a:rPr lang="ru-RU" sz="1200">
                          <a:effectLst/>
                          <a:latin typeface="+mn-lt"/>
                          <a:ea typeface="Times New Roman"/>
                          <a:cs typeface="Times New Roman"/>
                        </a:rPr>
                        <a:t>Доходы от оказания платных образовательных услуг в расчете на 1 НПР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тыс. руб.</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835</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1874,1</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+224,4</a:t>
                      </a:r>
                      <a:endParaRPr lang="ru-RU" sz="1400">
                        <a:effectLst/>
                        <a:latin typeface="+mn-lt"/>
                        <a:ea typeface="Times New Roman"/>
                        <a:cs typeface="Times New Roman"/>
                      </a:endParaRPr>
                    </a:p>
                  </a:txBody>
                  <a:tcPr marL="68580" marR="68580" marT="0" marB="0" anchor="ctr"/>
                </a:tc>
              </a:tr>
              <a:tr h="249202">
                <a:tc>
                  <a:txBody>
                    <a:bodyPr/>
                    <a:lstStyle/>
                    <a:p>
                      <a:pPr algn="l">
                        <a:lnSpc>
                          <a:spcPct val="100000"/>
                        </a:lnSpc>
                        <a:spcAft>
                          <a:spcPts val="0"/>
                        </a:spcAft>
                      </a:pPr>
                      <a:r>
                        <a:rPr lang="ru-RU" sz="1200">
                          <a:effectLst/>
                          <a:latin typeface="+mn-lt"/>
                          <a:ea typeface="Times New Roman"/>
                          <a:cs typeface="Times New Roman"/>
                        </a:rPr>
                        <a:t>5.1.</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dirty="0">
                          <a:effectLst/>
                          <a:latin typeface="+mn-lt"/>
                          <a:ea typeface="Times New Roman"/>
                          <a:cs typeface="Times New Roman"/>
                        </a:rPr>
                        <a:t>в </a:t>
                      </a:r>
                      <a:r>
                        <a:rPr lang="ru-RU" sz="1200" dirty="0" err="1">
                          <a:effectLst/>
                          <a:latin typeface="+mn-lt"/>
                          <a:ea typeface="Times New Roman"/>
                          <a:cs typeface="Times New Roman"/>
                        </a:rPr>
                        <a:t>т.ч</a:t>
                      </a:r>
                      <a:r>
                        <a:rPr lang="ru-RU" sz="1200" dirty="0">
                          <a:effectLst/>
                          <a:latin typeface="+mn-lt"/>
                          <a:ea typeface="Times New Roman"/>
                          <a:cs typeface="Times New Roman"/>
                        </a:rPr>
                        <a:t>. по программам ДПО </a:t>
                      </a:r>
                      <a:endParaRPr lang="ru-RU" sz="1400" dirty="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тыс. руб.</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21,51</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54,11</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dirty="0">
                          <a:effectLst/>
                          <a:latin typeface="+mn-lt"/>
                          <a:ea typeface="Times New Roman"/>
                          <a:cs typeface="Times New Roman"/>
                        </a:rPr>
                        <a:t>+151,6</a:t>
                      </a:r>
                      <a:endParaRPr lang="ru-RU" sz="1400" dirty="0">
                        <a:effectLst/>
                        <a:latin typeface="+mn-lt"/>
                        <a:ea typeface="Times New Roman"/>
                        <a:cs typeface="Times New Roman"/>
                      </a:endParaRPr>
                    </a:p>
                  </a:txBody>
                  <a:tcPr marL="68580" marR="68580" marT="0" marB="0" anchor="ctr"/>
                </a:tc>
              </a:tr>
            </a:tbl>
          </a:graphicData>
        </a:graphic>
      </p:graphicFrame>
      <p:sp>
        <p:nvSpPr>
          <p:cNvPr id="5" name="TextBox 4">
            <a:extLst>
              <a:ext uri="{FF2B5EF4-FFF2-40B4-BE49-F238E27FC236}">
                <a16:creationId xmlns="" xmlns:a16="http://schemas.microsoft.com/office/drawing/2014/main" id="{0B34FB46-C403-445B-8714-DAFEF12F7866}"/>
              </a:ext>
            </a:extLst>
          </p:cNvPr>
          <p:cNvSpPr txBox="1"/>
          <p:nvPr/>
        </p:nvSpPr>
        <p:spPr>
          <a:xfrm>
            <a:off x="1" y="195486"/>
            <a:ext cx="8964488" cy="400110"/>
          </a:xfrm>
          <a:prstGeom prst="rect">
            <a:avLst/>
          </a:prstGeom>
          <a:noFill/>
        </p:spPr>
        <p:txBody>
          <a:bodyPr wrap="square" rtlCol="0">
            <a:spAutoFit/>
          </a:bodyPr>
          <a:lstStyle/>
          <a:p>
            <a:pPr algn="ctr"/>
            <a:r>
              <a:rPr lang="ru-RU" sz="2000" b="1" dirty="0" smtClean="0">
                <a:solidFill>
                  <a:srgbClr val="00549F"/>
                </a:solidFill>
              </a:rPr>
              <a:t>1. Текущее </a:t>
            </a:r>
            <a:r>
              <a:rPr lang="ru-RU" sz="2000" b="1" dirty="0">
                <a:solidFill>
                  <a:srgbClr val="00549F"/>
                </a:solidFill>
              </a:rPr>
              <a:t>состояние и результаты развития </a:t>
            </a:r>
            <a:r>
              <a:rPr lang="ru-RU" sz="2000" b="1" dirty="0" smtClean="0">
                <a:solidFill>
                  <a:srgbClr val="00549F"/>
                </a:solidFill>
              </a:rPr>
              <a:t>с </a:t>
            </a:r>
            <a:r>
              <a:rPr lang="ru-RU" sz="2000" b="1" dirty="0">
                <a:solidFill>
                  <a:srgbClr val="00549F"/>
                </a:solidFill>
              </a:rPr>
              <a:t>2016 по 2020 год</a:t>
            </a:r>
          </a:p>
        </p:txBody>
      </p:sp>
    </p:spTree>
    <p:extLst>
      <p:ext uri="{BB962C8B-B14F-4D97-AF65-F5344CB8AC3E}">
        <p14:creationId xmlns:p14="http://schemas.microsoft.com/office/powerpoint/2010/main" val="30955796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t>3</a:t>
            </a:fld>
            <a:endParaRPr lang="ru-RU"/>
          </a:p>
        </p:txBody>
      </p:sp>
      <p:graphicFrame>
        <p:nvGraphicFramePr>
          <p:cNvPr id="3" name="Таблица 2"/>
          <p:cNvGraphicFramePr>
            <a:graphicFrameLocks noGrp="1"/>
          </p:cNvGraphicFramePr>
          <p:nvPr>
            <p:extLst>
              <p:ext uri="{D42A27DB-BD31-4B8C-83A1-F6EECF244321}">
                <p14:modId xmlns:p14="http://schemas.microsoft.com/office/powerpoint/2010/main" val="1879489698"/>
              </p:ext>
            </p:extLst>
          </p:nvPr>
        </p:nvGraphicFramePr>
        <p:xfrm>
          <a:off x="263931" y="477801"/>
          <a:ext cx="8712969" cy="4542221"/>
        </p:xfrm>
        <a:graphic>
          <a:graphicData uri="http://schemas.openxmlformats.org/drawingml/2006/table">
            <a:tbl>
              <a:tblPr firstRow="1" firstCol="1" bandRow="1">
                <a:tableStyleId>{5940675A-B579-460E-94D1-54222C63F5DA}</a:tableStyleId>
              </a:tblPr>
              <a:tblGrid>
                <a:gridCol w="580808"/>
                <a:gridCol w="3709892"/>
                <a:gridCol w="986766"/>
                <a:gridCol w="1103621"/>
                <a:gridCol w="1104486"/>
                <a:gridCol w="1227396"/>
              </a:tblGrid>
              <a:tr h="188664">
                <a:tc>
                  <a:txBody>
                    <a:bodyPr/>
                    <a:lstStyle/>
                    <a:p>
                      <a:pPr algn="ctr">
                        <a:lnSpc>
                          <a:spcPct val="100000"/>
                        </a:lnSpc>
                        <a:spcAft>
                          <a:spcPts val="0"/>
                        </a:spcAft>
                      </a:pPr>
                      <a:r>
                        <a:rPr lang="ru-RU" sz="1200" b="1" dirty="0">
                          <a:effectLst/>
                          <a:latin typeface="+mn-lt"/>
                        </a:rPr>
                        <a:t>№</a:t>
                      </a:r>
                      <a:endParaRPr lang="ru-RU" sz="1200" b="1" dirty="0">
                        <a:effectLst/>
                        <a:latin typeface="+mn-lt"/>
                        <a:ea typeface="Times New Roman"/>
                        <a:cs typeface="Times New Roman"/>
                      </a:endParaRPr>
                    </a:p>
                  </a:txBody>
                  <a:tcPr marL="49913" marR="49913" marT="0" marB="0" anchor="ctr">
                    <a:solidFill>
                      <a:schemeClr val="accent1">
                        <a:lumMod val="20000"/>
                        <a:lumOff val="80000"/>
                      </a:schemeClr>
                    </a:solidFill>
                  </a:tcPr>
                </a:tc>
                <a:tc>
                  <a:txBody>
                    <a:bodyPr/>
                    <a:lstStyle/>
                    <a:p>
                      <a:pPr algn="ctr">
                        <a:lnSpc>
                          <a:spcPct val="100000"/>
                        </a:lnSpc>
                        <a:spcAft>
                          <a:spcPts val="0"/>
                        </a:spcAft>
                      </a:pPr>
                      <a:r>
                        <a:rPr lang="ru-RU" sz="1200" b="1" dirty="0">
                          <a:effectLst/>
                          <a:latin typeface="+mn-lt"/>
                        </a:rPr>
                        <a:t>Наименование показателя </a:t>
                      </a:r>
                    </a:p>
                    <a:p>
                      <a:pPr algn="ctr">
                        <a:lnSpc>
                          <a:spcPct val="100000"/>
                        </a:lnSpc>
                        <a:spcAft>
                          <a:spcPts val="0"/>
                        </a:spcAft>
                      </a:pPr>
                      <a:r>
                        <a:rPr lang="ru-RU" sz="1200" b="1" dirty="0">
                          <a:effectLst/>
                          <a:latin typeface="+mn-lt"/>
                        </a:rPr>
                        <a:t>(головной вуз)</a:t>
                      </a:r>
                      <a:endParaRPr lang="ru-RU" sz="1200" b="1" dirty="0">
                        <a:effectLst/>
                        <a:latin typeface="+mn-lt"/>
                        <a:ea typeface="Times New Roman"/>
                        <a:cs typeface="Times New Roman"/>
                      </a:endParaRPr>
                    </a:p>
                  </a:txBody>
                  <a:tcPr marL="49913" marR="49913" marT="0" marB="0" anchor="ctr">
                    <a:solidFill>
                      <a:schemeClr val="accent1">
                        <a:lumMod val="20000"/>
                        <a:lumOff val="80000"/>
                      </a:schemeClr>
                    </a:solidFill>
                  </a:tcPr>
                </a:tc>
                <a:tc>
                  <a:txBody>
                    <a:bodyPr/>
                    <a:lstStyle/>
                    <a:p>
                      <a:pPr algn="ctr">
                        <a:lnSpc>
                          <a:spcPct val="100000"/>
                        </a:lnSpc>
                        <a:spcAft>
                          <a:spcPts val="0"/>
                        </a:spcAft>
                      </a:pPr>
                      <a:r>
                        <a:rPr lang="ru-RU" sz="1200" b="1" dirty="0">
                          <a:effectLst/>
                          <a:latin typeface="+mn-lt"/>
                        </a:rPr>
                        <a:t>Ед. изм.</a:t>
                      </a:r>
                      <a:endParaRPr lang="ru-RU" sz="1200" b="1" dirty="0">
                        <a:effectLst/>
                        <a:latin typeface="+mn-lt"/>
                        <a:ea typeface="Times New Roman"/>
                        <a:cs typeface="Times New Roman"/>
                      </a:endParaRPr>
                    </a:p>
                  </a:txBody>
                  <a:tcPr marL="49913" marR="49913" marT="0" marB="0" anchor="ctr">
                    <a:solidFill>
                      <a:schemeClr val="accent1">
                        <a:lumMod val="20000"/>
                        <a:lumOff val="80000"/>
                      </a:schemeClr>
                    </a:solidFill>
                  </a:tcPr>
                </a:tc>
                <a:tc>
                  <a:txBody>
                    <a:bodyPr/>
                    <a:lstStyle/>
                    <a:p>
                      <a:pPr algn="ctr">
                        <a:lnSpc>
                          <a:spcPct val="100000"/>
                        </a:lnSpc>
                        <a:spcAft>
                          <a:spcPts val="0"/>
                        </a:spcAft>
                      </a:pPr>
                      <a:r>
                        <a:rPr lang="ru-RU" sz="1200" b="1" dirty="0">
                          <a:effectLst/>
                          <a:latin typeface="+mn-lt"/>
                        </a:rPr>
                        <a:t>2016</a:t>
                      </a:r>
                      <a:endParaRPr lang="ru-RU" sz="1200" b="1" dirty="0">
                        <a:effectLst/>
                        <a:latin typeface="+mn-lt"/>
                        <a:ea typeface="Times New Roman"/>
                        <a:cs typeface="Times New Roman"/>
                      </a:endParaRPr>
                    </a:p>
                  </a:txBody>
                  <a:tcPr marL="49913" marR="49913" marT="0" marB="0" anchor="ctr">
                    <a:solidFill>
                      <a:schemeClr val="accent1">
                        <a:lumMod val="20000"/>
                        <a:lumOff val="80000"/>
                      </a:schemeClr>
                    </a:solidFill>
                  </a:tcPr>
                </a:tc>
                <a:tc>
                  <a:txBody>
                    <a:bodyPr/>
                    <a:lstStyle/>
                    <a:p>
                      <a:pPr algn="ctr">
                        <a:lnSpc>
                          <a:spcPct val="100000"/>
                        </a:lnSpc>
                        <a:spcAft>
                          <a:spcPts val="0"/>
                        </a:spcAft>
                      </a:pPr>
                      <a:r>
                        <a:rPr lang="ru-RU" sz="1200" b="1" dirty="0">
                          <a:effectLst/>
                          <a:latin typeface="+mn-lt"/>
                        </a:rPr>
                        <a:t>2020</a:t>
                      </a:r>
                      <a:endParaRPr lang="ru-RU" sz="1200" b="1" dirty="0">
                        <a:effectLst/>
                        <a:latin typeface="+mn-lt"/>
                        <a:ea typeface="Times New Roman"/>
                        <a:cs typeface="Times New Roman"/>
                      </a:endParaRPr>
                    </a:p>
                  </a:txBody>
                  <a:tcPr marL="49913" marR="49913" marT="0" marB="0" anchor="ctr">
                    <a:solidFill>
                      <a:schemeClr val="accent1">
                        <a:lumMod val="20000"/>
                        <a:lumOff val="80000"/>
                      </a:schemeClr>
                    </a:solidFill>
                  </a:tcPr>
                </a:tc>
                <a:tc>
                  <a:txBody>
                    <a:bodyPr/>
                    <a:lstStyle/>
                    <a:p>
                      <a:pPr algn="ctr">
                        <a:lnSpc>
                          <a:spcPct val="100000"/>
                        </a:lnSpc>
                        <a:spcAft>
                          <a:spcPts val="0"/>
                        </a:spcAft>
                      </a:pPr>
                      <a:r>
                        <a:rPr lang="ru-RU" sz="1200" b="1" dirty="0" smtClean="0">
                          <a:effectLst/>
                          <a:latin typeface="+mn-lt"/>
                        </a:rPr>
                        <a:t>Динамика</a:t>
                      </a:r>
                      <a:r>
                        <a:rPr lang="ru-RU" sz="1200" b="1" dirty="0">
                          <a:effectLst/>
                          <a:latin typeface="+mn-lt"/>
                        </a:rPr>
                        <a:t>, %</a:t>
                      </a:r>
                      <a:endParaRPr lang="ru-RU" sz="1200" b="1" dirty="0">
                        <a:effectLst/>
                        <a:latin typeface="+mn-lt"/>
                        <a:ea typeface="Times New Roman"/>
                        <a:cs typeface="Times New Roman"/>
                      </a:endParaRPr>
                    </a:p>
                  </a:txBody>
                  <a:tcPr marL="49913" marR="49913" marT="0" marB="0" anchor="ctr">
                    <a:solidFill>
                      <a:schemeClr val="accent1">
                        <a:lumMod val="20000"/>
                        <a:lumOff val="80000"/>
                      </a:schemeClr>
                    </a:solidFill>
                  </a:tcPr>
                </a:tc>
              </a:tr>
              <a:tr h="188664">
                <a:tc gridSpan="6">
                  <a:txBody>
                    <a:bodyPr/>
                    <a:lstStyle/>
                    <a:p>
                      <a:pPr algn="ctr">
                        <a:lnSpc>
                          <a:spcPct val="100000"/>
                        </a:lnSpc>
                        <a:spcAft>
                          <a:spcPts val="0"/>
                        </a:spcAft>
                        <a:tabLst>
                          <a:tab pos="3169920" algn="ctr"/>
                          <a:tab pos="4006215" algn="l"/>
                        </a:tabLst>
                      </a:pPr>
                      <a:r>
                        <a:rPr lang="ru-RU" sz="1200" b="1" dirty="0" smtClean="0">
                          <a:effectLst/>
                          <a:latin typeface="+mn-lt"/>
                        </a:rPr>
                        <a:t>Наука</a:t>
                      </a:r>
                      <a:endParaRPr lang="ru-RU" sz="1200" b="1" dirty="0">
                        <a:effectLst/>
                        <a:latin typeface="+mn-lt"/>
                        <a:ea typeface="Times New Roman"/>
                        <a:cs typeface="Times New Roman"/>
                      </a:endParaRPr>
                    </a:p>
                  </a:txBody>
                  <a:tcPr marL="35355" marR="35355"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7328">
                <a:tc>
                  <a:txBody>
                    <a:bodyPr/>
                    <a:lstStyle/>
                    <a:p>
                      <a:pPr algn="l">
                        <a:lnSpc>
                          <a:spcPct val="100000"/>
                        </a:lnSpc>
                        <a:spcAft>
                          <a:spcPts val="0"/>
                        </a:spcAft>
                      </a:pPr>
                      <a:r>
                        <a:rPr lang="ru-RU" sz="1200">
                          <a:effectLst/>
                          <a:latin typeface="+mn-lt"/>
                          <a:ea typeface="Times New Roman"/>
                          <a:cs typeface="Times New Roman"/>
                        </a:rPr>
                        <a:t>6.</a:t>
                      </a:r>
                      <a:endParaRPr lang="ru-RU" sz="1400">
                        <a:effectLst/>
                        <a:latin typeface="+mn-lt"/>
                        <a:ea typeface="Times New Roman"/>
                        <a:cs typeface="Times New Roman"/>
                      </a:endParaRPr>
                    </a:p>
                  </a:txBody>
                  <a:tcPr marL="68580" marR="68580" marT="0" marB="0"/>
                </a:tc>
                <a:tc>
                  <a:txBody>
                    <a:bodyPr/>
                    <a:lstStyle/>
                    <a:p>
                      <a:pPr algn="just">
                        <a:lnSpc>
                          <a:spcPct val="100000"/>
                        </a:lnSpc>
                        <a:spcAft>
                          <a:spcPts val="0"/>
                        </a:spcAft>
                      </a:pPr>
                      <a:r>
                        <a:rPr lang="ru-RU" sz="1200">
                          <a:effectLst/>
                          <a:latin typeface="+mn-lt"/>
                          <a:ea typeface="Times New Roman"/>
                          <a:cs typeface="Times New Roman"/>
                        </a:rPr>
                        <a:t>Количество публикаций в системе </a:t>
                      </a:r>
                      <a:r>
                        <a:rPr lang="en-US" sz="1200">
                          <a:effectLst/>
                          <a:latin typeface="+mn-lt"/>
                          <a:ea typeface="Times New Roman"/>
                          <a:cs typeface="Times New Roman"/>
                        </a:rPr>
                        <a:t>WoS</a:t>
                      </a:r>
                      <a:r>
                        <a:rPr lang="ru-RU" sz="1200">
                          <a:effectLst/>
                          <a:latin typeface="+mn-lt"/>
                          <a:ea typeface="Times New Roman"/>
                          <a:cs typeface="Times New Roman"/>
                        </a:rPr>
                        <a:t> в расчете на 1 НПР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0,276</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0,657</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+138</a:t>
                      </a:r>
                      <a:endParaRPr lang="ru-RU" sz="1400">
                        <a:effectLst/>
                        <a:latin typeface="+mn-lt"/>
                        <a:ea typeface="Times New Roman"/>
                        <a:cs typeface="Times New Roman"/>
                      </a:endParaRPr>
                    </a:p>
                  </a:txBody>
                  <a:tcPr marL="68580" marR="68580" marT="0" marB="0" anchor="ctr"/>
                </a:tc>
              </a:tr>
              <a:tr h="377328">
                <a:tc>
                  <a:txBody>
                    <a:bodyPr/>
                    <a:lstStyle/>
                    <a:p>
                      <a:pPr algn="l">
                        <a:lnSpc>
                          <a:spcPct val="100000"/>
                        </a:lnSpc>
                        <a:spcAft>
                          <a:spcPts val="0"/>
                        </a:spcAft>
                      </a:pPr>
                      <a:r>
                        <a:rPr lang="ru-RU" sz="1200">
                          <a:effectLst/>
                          <a:latin typeface="+mn-lt"/>
                          <a:ea typeface="Times New Roman"/>
                          <a:cs typeface="Times New Roman"/>
                        </a:rPr>
                        <a:t>7.</a:t>
                      </a:r>
                      <a:endParaRPr lang="ru-RU" sz="1400">
                        <a:effectLst/>
                        <a:latin typeface="+mn-lt"/>
                        <a:ea typeface="Times New Roman"/>
                        <a:cs typeface="Times New Roman"/>
                      </a:endParaRPr>
                    </a:p>
                  </a:txBody>
                  <a:tcPr marL="68580" marR="68580" marT="0" marB="0"/>
                </a:tc>
                <a:tc>
                  <a:txBody>
                    <a:bodyPr/>
                    <a:lstStyle/>
                    <a:p>
                      <a:pPr algn="just">
                        <a:lnSpc>
                          <a:spcPct val="100000"/>
                        </a:lnSpc>
                        <a:spcAft>
                          <a:spcPts val="0"/>
                        </a:spcAft>
                      </a:pPr>
                      <a:r>
                        <a:rPr lang="ru-RU" sz="1200">
                          <a:effectLst/>
                          <a:latin typeface="+mn-lt"/>
                          <a:ea typeface="Times New Roman"/>
                          <a:cs typeface="Times New Roman"/>
                        </a:rPr>
                        <a:t>Количество публикаций в системе Scopus в расчете на 1 НПР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0,467</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1,135</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+143</a:t>
                      </a:r>
                      <a:endParaRPr lang="ru-RU" sz="1400">
                        <a:effectLst/>
                        <a:latin typeface="+mn-lt"/>
                        <a:ea typeface="Times New Roman"/>
                        <a:cs typeface="Times New Roman"/>
                      </a:endParaRPr>
                    </a:p>
                  </a:txBody>
                  <a:tcPr marL="68580" marR="68580" marT="0" marB="0" anchor="ctr"/>
                </a:tc>
              </a:tr>
              <a:tr h="377328">
                <a:tc>
                  <a:txBody>
                    <a:bodyPr/>
                    <a:lstStyle/>
                    <a:p>
                      <a:pPr algn="l">
                        <a:lnSpc>
                          <a:spcPct val="100000"/>
                        </a:lnSpc>
                        <a:spcAft>
                          <a:spcPts val="0"/>
                        </a:spcAft>
                      </a:pPr>
                      <a:r>
                        <a:rPr lang="ru-RU" sz="1200">
                          <a:effectLst/>
                          <a:latin typeface="+mn-lt"/>
                          <a:ea typeface="Times New Roman"/>
                          <a:cs typeface="Times New Roman"/>
                        </a:rPr>
                        <a:t>8.</a:t>
                      </a:r>
                      <a:endParaRPr lang="ru-RU" sz="1400">
                        <a:effectLst/>
                        <a:latin typeface="+mn-lt"/>
                        <a:ea typeface="Times New Roman"/>
                        <a:cs typeface="Times New Roman"/>
                      </a:endParaRPr>
                    </a:p>
                  </a:txBody>
                  <a:tcPr marL="68580" marR="68580" marT="0" marB="0"/>
                </a:tc>
                <a:tc>
                  <a:txBody>
                    <a:bodyPr/>
                    <a:lstStyle/>
                    <a:p>
                      <a:pPr algn="just">
                        <a:lnSpc>
                          <a:spcPct val="100000"/>
                        </a:lnSpc>
                        <a:spcAft>
                          <a:spcPts val="0"/>
                        </a:spcAft>
                      </a:pPr>
                      <a:r>
                        <a:rPr lang="ru-RU" sz="1200">
                          <a:effectLst/>
                          <a:latin typeface="+mn-lt"/>
                          <a:ea typeface="Times New Roman"/>
                          <a:cs typeface="Times New Roman"/>
                        </a:rPr>
                        <a:t>Количество цитирований в системе WoS в расчете на 1 НПР (за 5 лет)</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2,38</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7,48</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+214,3</a:t>
                      </a:r>
                      <a:endParaRPr lang="ru-RU" sz="1400">
                        <a:effectLst/>
                        <a:latin typeface="+mn-lt"/>
                        <a:ea typeface="Times New Roman"/>
                        <a:cs typeface="Times New Roman"/>
                      </a:endParaRPr>
                    </a:p>
                  </a:txBody>
                  <a:tcPr marL="68580" marR="68580" marT="0" marB="0" anchor="ctr"/>
                </a:tc>
              </a:tr>
              <a:tr h="377328">
                <a:tc>
                  <a:txBody>
                    <a:bodyPr/>
                    <a:lstStyle/>
                    <a:p>
                      <a:pPr algn="l">
                        <a:lnSpc>
                          <a:spcPct val="100000"/>
                        </a:lnSpc>
                        <a:spcAft>
                          <a:spcPts val="0"/>
                        </a:spcAft>
                      </a:pPr>
                      <a:r>
                        <a:rPr lang="ru-RU" sz="1200">
                          <a:effectLst/>
                          <a:latin typeface="+mn-lt"/>
                          <a:ea typeface="Times New Roman"/>
                          <a:cs typeface="Times New Roman"/>
                        </a:rPr>
                        <a:t>9.</a:t>
                      </a:r>
                      <a:endParaRPr lang="ru-RU" sz="1400">
                        <a:effectLst/>
                        <a:latin typeface="+mn-lt"/>
                        <a:ea typeface="Times New Roman"/>
                        <a:cs typeface="Times New Roman"/>
                      </a:endParaRPr>
                    </a:p>
                  </a:txBody>
                  <a:tcPr marL="68580" marR="68580" marT="0" marB="0"/>
                </a:tc>
                <a:tc>
                  <a:txBody>
                    <a:bodyPr/>
                    <a:lstStyle/>
                    <a:p>
                      <a:pPr algn="just">
                        <a:lnSpc>
                          <a:spcPct val="100000"/>
                        </a:lnSpc>
                        <a:spcAft>
                          <a:spcPts val="0"/>
                        </a:spcAft>
                      </a:pPr>
                      <a:r>
                        <a:rPr lang="ru-RU" sz="1200">
                          <a:effectLst/>
                          <a:latin typeface="+mn-lt"/>
                          <a:ea typeface="Times New Roman"/>
                          <a:cs typeface="Times New Roman"/>
                        </a:rPr>
                        <a:t>Количество цитирований в системе Scopus в расчете на 1 НПР (за 5 лет)</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7,96</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16,18</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+103,3</a:t>
                      </a:r>
                      <a:endParaRPr lang="ru-RU" sz="1400">
                        <a:effectLst/>
                        <a:latin typeface="+mn-lt"/>
                        <a:ea typeface="Times New Roman"/>
                        <a:cs typeface="Times New Roman"/>
                      </a:endParaRPr>
                    </a:p>
                  </a:txBody>
                  <a:tcPr marL="68580" marR="68580" marT="0" marB="0" anchor="ctr"/>
                </a:tc>
              </a:tr>
              <a:tr h="214517">
                <a:tc>
                  <a:txBody>
                    <a:bodyPr/>
                    <a:lstStyle/>
                    <a:p>
                      <a:pPr algn="l">
                        <a:lnSpc>
                          <a:spcPct val="100000"/>
                        </a:lnSpc>
                        <a:spcAft>
                          <a:spcPts val="0"/>
                        </a:spcAft>
                      </a:pPr>
                      <a:r>
                        <a:rPr lang="ru-RU" sz="1200">
                          <a:effectLst/>
                          <a:latin typeface="+mn-lt"/>
                          <a:ea typeface="Times New Roman"/>
                          <a:cs typeface="Times New Roman"/>
                        </a:rPr>
                        <a:t>10.</a:t>
                      </a:r>
                      <a:endParaRPr lang="ru-RU" sz="1400">
                        <a:effectLst/>
                        <a:latin typeface="+mn-lt"/>
                        <a:ea typeface="Times New Roman"/>
                        <a:cs typeface="Times New Roman"/>
                      </a:endParaRPr>
                    </a:p>
                  </a:txBody>
                  <a:tcPr marL="68580" marR="68580" marT="0" marB="0"/>
                </a:tc>
                <a:tc>
                  <a:txBody>
                    <a:bodyPr/>
                    <a:lstStyle/>
                    <a:p>
                      <a:pPr algn="just">
                        <a:lnSpc>
                          <a:spcPct val="100000"/>
                        </a:lnSpc>
                        <a:spcAft>
                          <a:spcPts val="0"/>
                        </a:spcAft>
                      </a:pPr>
                      <a:r>
                        <a:rPr lang="ru-RU" sz="1200">
                          <a:effectLst/>
                          <a:latin typeface="+mn-lt"/>
                          <a:ea typeface="Times New Roman"/>
                          <a:cs typeface="Times New Roman"/>
                        </a:rPr>
                        <a:t>Общий объем расходов на НИОКР на 1 НПР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тыс. руб.</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64,073</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125,6</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dirty="0">
                          <a:effectLst/>
                          <a:latin typeface="+mn-lt"/>
                          <a:ea typeface="Times New Roman"/>
                          <a:cs typeface="Times New Roman"/>
                        </a:rPr>
                        <a:t>+138</a:t>
                      </a:r>
                      <a:endParaRPr lang="ru-RU" sz="1400" dirty="0">
                        <a:effectLst/>
                        <a:latin typeface="+mn-lt"/>
                        <a:ea typeface="Times New Roman"/>
                        <a:cs typeface="Times New Roman"/>
                      </a:endParaRPr>
                    </a:p>
                  </a:txBody>
                  <a:tcPr marL="68580" marR="68580" marT="0" marB="0" anchor="ctr"/>
                </a:tc>
              </a:tr>
              <a:tr h="188664">
                <a:tc gridSpan="6">
                  <a:txBody>
                    <a:bodyPr/>
                    <a:lstStyle/>
                    <a:p>
                      <a:pPr algn="ctr">
                        <a:lnSpc>
                          <a:spcPct val="100000"/>
                        </a:lnSpc>
                        <a:spcAft>
                          <a:spcPts val="0"/>
                        </a:spcAft>
                      </a:pPr>
                      <a:r>
                        <a:rPr lang="ru-RU" sz="1200" b="1" dirty="0">
                          <a:effectLst/>
                          <a:latin typeface="+mn-lt"/>
                        </a:rPr>
                        <a:t>Инновации</a:t>
                      </a:r>
                      <a:endParaRPr lang="ru-RU" sz="1200" b="1" dirty="0">
                        <a:effectLst/>
                        <a:latin typeface="+mn-lt"/>
                        <a:ea typeface="Times New Roman"/>
                        <a:cs typeface="Times New Roman"/>
                      </a:endParaRPr>
                    </a:p>
                  </a:txBody>
                  <a:tcPr marL="35355" marR="35355"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7328">
                <a:tc>
                  <a:txBody>
                    <a:bodyPr/>
                    <a:lstStyle/>
                    <a:p>
                      <a:pPr algn="l">
                        <a:lnSpc>
                          <a:spcPct val="100000"/>
                        </a:lnSpc>
                        <a:spcAft>
                          <a:spcPts val="0"/>
                        </a:spcAft>
                      </a:pPr>
                      <a:r>
                        <a:rPr lang="ru-RU" sz="1200">
                          <a:effectLst/>
                          <a:latin typeface="+mn-lt"/>
                          <a:ea typeface="Times New Roman"/>
                          <a:cs typeface="Times New Roman"/>
                        </a:rPr>
                        <a:t>14.</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Количество поддерживаемых объектов интеллектуальной собственности</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11</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14</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dirty="0">
                          <a:effectLst/>
                          <a:latin typeface="+mn-lt"/>
                          <a:ea typeface="Times New Roman"/>
                          <a:cs typeface="Times New Roman"/>
                        </a:rPr>
                        <a:t>+21 %</a:t>
                      </a:r>
                      <a:endParaRPr lang="ru-RU" sz="1400" dirty="0">
                        <a:effectLst/>
                        <a:latin typeface="+mn-lt"/>
                        <a:ea typeface="Times New Roman"/>
                        <a:cs typeface="Times New Roman"/>
                      </a:endParaRPr>
                    </a:p>
                  </a:txBody>
                  <a:tcPr marL="68580" marR="68580" marT="0" marB="0" anchor="ctr"/>
                </a:tc>
              </a:tr>
              <a:tr h="188664">
                <a:tc>
                  <a:txBody>
                    <a:bodyPr/>
                    <a:lstStyle/>
                    <a:p>
                      <a:pPr algn="l">
                        <a:lnSpc>
                          <a:spcPct val="100000"/>
                        </a:lnSpc>
                        <a:spcAft>
                          <a:spcPts val="0"/>
                        </a:spcAft>
                      </a:pPr>
                      <a:r>
                        <a:rPr lang="ru-RU" sz="1200">
                          <a:effectLst/>
                          <a:latin typeface="+mn-lt"/>
                        </a:rPr>
                        <a:t> </a:t>
                      </a:r>
                      <a:endParaRPr lang="ru-RU" sz="1200">
                        <a:effectLst/>
                        <a:latin typeface="+mn-lt"/>
                        <a:ea typeface="Times New Roman"/>
                        <a:cs typeface="Times New Roman"/>
                      </a:endParaRPr>
                    </a:p>
                  </a:txBody>
                  <a:tcPr marL="35355" marR="35355" marT="0" marB="0"/>
                </a:tc>
                <a:tc>
                  <a:txBody>
                    <a:bodyPr/>
                    <a:lstStyle/>
                    <a:p>
                      <a:pPr algn="l">
                        <a:lnSpc>
                          <a:spcPct val="100000"/>
                        </a:lnSpc>
                        <a:spcAft>
                          <a:spcPts val="0"/>
                        </a:spcAft>
                      </a:pPr>
                      <a:r>
                        <a:rPr lang="ru-RU" sz="1200">
                          <a:effectLst/>
                          <a:latin typeface="+mn-lt"/>
                        </a:rPr>
                        <a:t> </a:t>
                      </a:r>
                      <a:endParaRPr lang="ru-RU" sz="1200">
                        <a:effectLst/>
                        <a:latin typeface="+mn-lt"/>
                        <a:ea typeface="Times New Roman"/>
                        <a:cs typeface="Times New Roman"/>
                      </a:endParaRPr>
                    </a:p>
                  </a:txBody>
                  <a:tcPr marL="35355" marR="35355" marT="0" marB="0"/>
                </a:tc>
                <a:tc>
                  <a:txBody>
                    <a:bodyPr/>
                    <a:lstStyle/>
                    <a:p>
                      <a:pPr algn="ctr">
                        <a:lnSpc>
                          <a:spcPct val="100000"/>
                        </a:lnSpc>
                        <a:spcAft>
                          <a:spcPts val="0"/>
                        </a:spcAft>
                      </a:pPr>
                      <a:r>
                        <a:rPr lang="ru-RU" sz="1200">
                          <a:effectLst/>
                          <a:latin typeface="+mn-lt"/>
                        </a:rPr>
                        <a:t> </a:t>
                      </a:r>
                      <a:endParaRPr lang="ru-RU" sz="1200">
                        <a:effectLst/>
                        <a:latin typeface="+mn-lt"/>
                        <a:ea typeface="Times New Roman"/>
                        <a:cs typeface="Times New Roman"/>
                      </a:endParaRPr>
                    </a:p>
                  </a:txBody>
                  <a:tcPr marL="35355" marR="35355" marT="0" marB="0"/>
                </a:tc>
                <a:tc>
                  <a:txBody>
                    <a:bodyPr/>
                    <a:lstStyle/>
                    <a:p>
                      <a:pPr algn="ctr">
                        <a:lnSpc>
                          <a:spcPct val="100000"/>
                        </a:lnSpc>
                        <a:spcAft>
                          <a:spcPts val="0"/>
                        </a:spcAft>
                      </a:pPr>
                      <a:r>
                        <a:rPr lang="en-US" sz="1200">
                          <a:effectLst/>
                          <a:latin typeface="+mn-lt"/>
                        </a:rPr>
                        <a:t> </a:t>
                      </a:r>
                      <a:endParaRPr lang="ru-RU" sz="1200">
                        <a:effectLst/>
                        <a:latin typeface="+mn-lt"/>
                        <a:ea typeface="Times New Roman"/>
                        <a:cs typeface="Times New Roman"/>
                      </a:endParaRPr>
                    </a:p>
                  </a:txBody>
                  <a:tcPr marL="35355" marR="35355" marT="0" marB="0"/>
                </a:tc>
                <a:tc>
                  <a:txBody>
                    <a:bodyPr/>
                    <a:lstStyle/>
                    <a:p>
                      <a:pPr algn="ctr">
                        <a:lnSpc>
                          <a:spcPct val="100000"/>
                        </a:lnSpc>
                        <a:spcAft>
                          <a:spcPts val="0"/>
                        </a:spcAft>
                      </a:pPr>
                      <a:r>
                        <a:rPr lang="ru-RU" sz="1200">
                          <a:effectLst/>
                          <a:latin typeface="+mn-lt"/>
                        </a:rPr>
                        <a:t> </a:t>
                      </a:r>
                      <a:endParaRPr lang="ru-RU" sz="1200">
                        <a:effectLst/>
                        <a:latin typeface="+mn-lt"/>
                        <a:ea typeface="Times New Roman"/>
                        <a:cs typeface="Times New Roman"/>
                      </a:endParaRPr>
                    </a:p>
                  </a:txBody>
                  <a:tcPr marL="35355" marR="35355" marT="0" marB="0" anchor="ctr"/>
                </a:tc>
                <a:tc>
                  <a:txBody>
                    <a:bodyPr/>
                    <a:lstStyle/>
                    <a:p>
                      <a:pPr algn="ctr">
                        <a:lnSpc>
                          <a:spcPct val="100000"/>
                        </a:lnSpc>
                        <a:spcAft>
                          <a:spcPts val="0"/>
                        </a:spcAft>
                      </a:pPr>
                      <a:r>
                        <a:rPr lang="en-US" sz="1200" dirty="0">
                          <a:effectLst/>
                          <a:latin typeface="+mn-lt"/>
                        </a:rPr>
                        <a:t> </a:t>
                      </a:r>
                      <a:endParaRPr lang="ru-RU" sz="1200" dirty="0">
                        <a:effectLst/>
                        <a:latin typeface="+mn-lt"/>
                        <a:ea typeface="Times New Roman"/>
                        <a:cs typeface="Times New Roman"/>
                      </a:endParaRPr>
                    </a:p>
                  </a:txBody>
                  <a:tcPr marL="35355" marR="35355" marT="0" marB="0" anchor="ctr"/>
                </a:tc>
              </a:tr>
              <a:tr h="188664">
                <a:tc gridSpan="6">
                  <a:txBody>
                    <a:bodyPr/>
                    <a:lstStyle/>
                    <a:p>
                      <a:pPr algn="ctr">
                        <a:lnSpc>
                          <a:spcPct val="100000"/>
                        </a:lnSpc>
                        <a:spcAft>
                          <a:spcPts val="0"/>
                        </a:spcAft>
                      </a:pPr>
                      <a:r>
                        <a:rPr lang="ru-RU" sz="1200" b="1" dirty="0" err="1">
                          <a:effectLst/>
                          <a:latin typeface="+mn-lt"/>
                        </a:rPr>
                        <a:t>Цифровизация</a:t>
                      </a:r>
                      <a:endParaRPr lang="ru-RU" sz="1200" b="1" dirty="0">
                        <a:effectLst/>
                        <a:latin typeface="+mn-lt"/>
                        <a:ea typeface="Times New Roman"/>
                        <a:cs typeface="Times New Roman"/>
                      </a:endParaRPr>
                    </a:p>
                  </a:txBody>
                  <a:tcPr marL="35355" marR="35355"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88664">
                <a:tc>
                  <a:txBody>
                    <a:bodyPr/>
                    <a:lstStyle/>
                    <a:p>
                      <a:pPr algn="l">
                        <a:lnSpc>
                          <a:spcPct val="100000"/>
                        </a:lnSpc>
                        <a:spcAft>
                          <a:spcPts val="0"/>
                        </a:spcAft>
                      </a:pPr>
                      <a:r>
                        <a:rPr lang="ru-RU" sz="1200">
                          <a:effectLst/>
                          <a:latin typeface="+mn-lt"/>
                          <a:ea typeface="Times New Roman"/>
                          <a:cs typeface="Times New Roman"/>
                        </a:rPr>
                        <a:t>16.</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Количество ЦОР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18 </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156 </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dirty="0">
                          <a:effectLst/>
                          <a:latin typeface="+mn-lt"/>
                          <a:ea typeface="Times New Roman"/>
                          <a:cs typeface="Times New Roman"/>
                        </a:rPr>
                        <a:t> +767</a:t>
                      </a:r>
                      <a:endParaRPr lang="ru-RU" sz="1400" dirty="0">
                        <a:effectLst/>
                        <a:latin typeface="+mn-lt"/>
                        <a:ea typeface="Times New Roman"/>
                        <a:cs typeface="Times New Roman"/>
                      </a:endParaRPr>
                    </a:p>
                  </a:txBody>
                  <a:tcPr marL="68580" marR="68580" marT="0" marB="0" anchor="ctr"/>
                </a:tc>
              </a:tr>
              <a:tr h="188664">
                <a:tc gridSpan="6">
                  <a:txBody>
                    <a:bodyPr/>
                    <a:lstStyle/>
                    <a:p>
                      <a:pPr algn="ctr">
                        <a:lnSpc>
                          <a:spcPct val="100000"/>
                        </a:lnSpc>
                        <a:spcAft>
                          <a:spcPts val="0"/>
                        </a:spcAft>
                      </a:pPr>
                      <a:r>
                        <a:rPr lang="ru-RU" sz="1200" b="1" dirty="0">
                          <a:effectLst/>
                          <a:latin typeface="+mn-lt"/>
                        </a:rPr>
                        <a:t>Кадры</a:t>
                      </a:r>
                      <a:endParaRPr lang="ru-RU" sz="1200" b="1" dirty="0">
                        <a:effectLst/>
                        <a:latin typeface="+mn-lt"/>
                        <a:ea typeface="Times New Roman"/>
                        <a:cs typeface="Times New Roman"/>
                      </a:endParaRPr>
                    </a:p>
                  </a:txBody>
                  <a:tcPr marL="35355" marR="35355"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88664">
                <a:tc>
                  <a:txBody>
                    <a:bodyPr/>
                    <a:lstStyle/>
                    <a:p>
                      <a:pPr algn="l">
                        <a:lnSpc>
                          <a:spcPct val="100000"/>
                        </a:lnSpc>
                        <a:spcAft>
                          <a:spcPts val="0"/>
                        </a:spcAft>
                      </a:pPr>
                      <a:r>
                        <a:rPr lang="ru-RU" sz="1200">
                          <a:effectLst/>
                          <a:latin typeface="+mn-lt"/>
                          <a:ea typeface="Times New Roman"/>
                          <a:cs typeface="Times New Roman"/>
                        </a:rPr>
                        <a:t>18.</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Остепененность НПР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73,4 </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86,9 </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+ 13,5</a:t>
                      </a:r>
                      <a:endParaRPr lang="ru-RU" sz="1400">
                        <a:effectLst/>
                        <a:latin typeface="+mn-lt"/>
                        <a:ea typeface="Times New Roman"/>
                        <a:cs typeface="Times New Roman"/>
                      </a:endParaRPr>
                    </a:p>
                  </a:txBody>
                  <a:tcPr marL="68580" marR="68580" marT="0" marB="0" anchor="ctr"/>
                </a:tc>
              </a:tr>
              <a:tr h="377328">
                <a:tc>
                  <a:txBody>
                    <a:bodyPr/>
                    <a:lstStyle/>
                    <a:p>
                      <a:pPr algn="l">
                        <a:lnSpc>
                          <a:spcPct val="100000"/>
                        </a:lnSpc>
                        <a:spcAft>
                          <a:spcPts val="0"/>
                        </a:spcAft>
                      </a:pPr>
                      <a:r>
                        <a:rPr lang="ru-RU" sz="1200">
                          <a:effectLst/>
                          <a:latin typeface="+mn-lt"/>
                          <a:ea typeface="Times New Roman"/>
                          <a:cs typeface="Times New Roman"/>
                        </a:rPr>
                        <a:t>19.</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dirty="0">
                          <a:effectLst/>
                          <a:latin typeface="+mn-lt"/>
                          <a:ea typeface="Times New Roman"/>
                          <a:cs typeface="Times New Roman"/>
                        </a:rPr>
                        <a:t>Доля молодых НПР в общей численности НПР</a:t>
                      </a:r>
                      <a:endParaRPr lang="ru-RU" sz="1400" dirty="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 15,6</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 8,7</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-6,9  </a:t>
                      </a:r>
                      <a:endParaRPr lang="ru-RU" sz="1400">
                        <a:effectLst/>
                        <a:latin typeface="+mn-lt"/>
                        <a:ea typeface="Times New Roman"/>
                        <a:cs typeface="Times New Roman"/>
                      </a:endParaRPr>
                    </a:p>
                  </a:txBody>
                  <a:tcPr marL="68580" marR="68580" marT="0" marB="0" anchor="ctr"/>
                </a:tc>
              </a:tr>
              <a:tr h="377328">
                <a:tc>
                  <a:txBody>
                    <a:bodyPr/>
                    <a:lstStyle/>
                    <a:p>
                      <a:pPr algn="l">
                        <a:lnSpc>
                          <a:spcPct val="100000"/>
                        </a:lnSpc>
                        <a:spcAft>
                          <a:spcPts val="0"/>
                        </a:spcAft>
                      </a:pPr>
                      <a:r>
                        <a:rPr lang="ru-RU" sz="1200">
                          <a:effectLst/>
                          <a:latin typeface="+mn-lt"/>
                          <a:ea typeface="Times New Roman"/>
                          <a:cs typeface="Times New Roman"/>
                        </a:rPr>
                        <a:t>20.</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Доля НПР, имеющих опыт работы в  ведущих научно-исследовательских центрах</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 0</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0 </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dirty="0">
                          <a:effectLst/>
                          <a:latin typeface="+mn-lt"/>
                          <a:ea typeface="Times New Roman"/>
                          <a:cs typeface="Times New Roman"/>
                        </a:rPr>
                        <a:t> 0</a:t>
                      </a:r>
                      <a:endParaRPr lang="ru-RU" sz="1400" dirty="0">
                        <a:effectLst/>
                        <a:latin typeface="+mn-lt"/>
                        <a:ea typeface="Times New Roman"/>
                        <a:cs typeface="Times New Roman"/>
                      </a:endParaRPr>
                    </a:p>
                  </a:txBody>
                  <a:tcPr marL="68580" marR="68580" marT="0" marB="0" anchor="ctr"/>
                </a:tc>
              </a:tr>
            </a:tbl>
          </a:graphicData>
        </a:graphic>
      </p:graphicFrame>
      <p:sp>
        <p:nvSpPr>
          <p:cNvPr id="4" name="TextBox 3">
            <a:extLst>
              <a:ext uri="{FF2B5EF4-FFF2-40B4-BE49-F238E27FC236}">
                <a16:creationId xmlns="" xmlns:a16="http://schemas.microsoft.com/office/drawing/2014/main" id="{0B34FB46-C403-445B-8714-DAFEF12F7866}"/>
              </a:ext>
            </a:extLst>
          </p:cNvPr>
          <p:cNvSpPr txBox="1"/>
          <p:nvPr/>
        </p:nvSpPr>
        <p:spPr>
          <a:xfrm>
            <a:off x="1" y="51470"/>
            <a:ext cx="8964488" cy="400110"/>
          </a:xfrm>
          <a:prstGeom prst="rect">
            <a:avLst/>
          </a:prstGeom>
          <a:noFill/>
        </p:spPr>
        <p:txBody>
          <a:bodyPr wrap="square" rtlCol="0">
            <a:spAutoFit/>
          </a:bodyPr>
          <a:lstStyle/>
          <a:p>
            <a:pPr algn="ctr"/>
            <a:r>
              <a:rPr lang="ru-RU" sz="2000" b="1" dirty="0" smtClean="0">
                <a:solidFill>
                  <a:srgbClr val="00549F"/>
                </a:solidFill>
              </a:rPr>
              <a:t>1. Текущее </a:t>
            </a:r>
            <a:r>
              <a:rPr lang="ru-RU" sz="2000" b="1" dirty="0">
                <a:solidFill>
                  <a:srgbClr val="00549F"/>
                </a:solidFill>
              </a:rPr>
              <a:t>состояние и результаты развития </a:t>
            </a:r>
            <a:r>
              <a:rPr lang="ru-RU" sz="2000" b="1" dirty="0" smtClean="0">
                <a:solidFill>
                  <a:srgbClr val="00549F"/>
                </a:solidFill>
              </a:rPr>
              <a:t>с </a:t>
            </a:r>
            <a:r>
              <a:rPr lang="ru-RU" sz="2000" b="1" dirty="0">
                <a:solidFill>
                  <a:srgbClr val="00549F"/>
                </a:solidFill>
              </a:rPr>
              <a:t>2016 по 2020 год</a:t>
            </a:r>
          </a:p>
        </p:txBody>
      </p:sp>
    </p:spTree>
    <p:extLst>
      <p:ext uri="{BB962C8B-B14F-4D97-AF65-F5344CB8AC3E}">
        <p14:creationId xmlns:p14="http://schemas.microsoft.com/office/powerpoint/2010/main" val="33503493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t>4</a:t>
            </a:fld>
            <a:endParaRPr lang="ru-RU"/>
          </a:p>
        </p:txBody>
      </p:sp>
      <p:sp>
        <p:nvSpPr>
          <p:cNvPr id="3" name="TextBox 2">
            <a:extLst>
              <a:ext uri="{FF2B5EF4-FFF2-40B4-BE49-F238E27FC236}">
                <a16:creationId xmlns="" xmlns:a16="http://schemas.microsoft.com/office/drawing/2014/main" id="{0B34FB46-C403-445B-8714-DAFEF12F7866}"/>
              </a:ext>
            </a:extLst>
          </p:cNvPr>
          <p:cNvSpPr txBox="1"/>
          <p:nvPr/>
        </p:nvSpPr>
        <p:spPr>
          <a:xfrm>
            <a:off x="0" y="63664"/>
            <a:ext cx="9143999" cy="707886"/>
          </a:xfrm>
          <a:prstGeom prst="rect">
            <a:avLst/>
          </a:prstGeom>
          <a:noFill/>
        </p:spPr>
        <p:txBody>
          <a:bodyPr wrap="square" rtlCol="0">
            <a:spAutoFit/>
          </a:bodyPr>
          <a:lstStyle/>
          <a:p>
            <a:pPr algn="ctr"/>
            <a:r>
              <a:rPr lang="ru-RU" sz="2000" b="1" dirty="0" smtClean="0">
                <a:solidFill>
                  <a:srgbClr val="00549F"/>
                </a:solidFill>
              </a:rPr>
              <a:t>2</a:t>
            </a:r>
            <a:r>
              <a:rPr lang="ru-RU" sz="2000" b="1" dirty="0">
                <a:solidFill>
                  <a:srgbClr val="00549F"/>
                </a:solidFill>
              </a:rPr>
              <a:t>. </a:t>
            </a:r>
            <a:r>
              <a:rPr lang="ru-RU" sz="2000" b="1" dirty="0" smtClean="0">
                <a:solidFill>
                  <a:srgbClr val="00549F"/>
                </a:solidFill>
              </a:rPr>
              <a:t>Планы </a:t>
            </a:r>
            <a:r>
              <a:rPr lang="ru-RU" sz="2000" b="1" dirty="0">
                <a:solidFill>
                  <a:srgbClr val="00549F"/>
                </a:solidFill>
              </a:rPr>
              <a:t>по достижению целевой модели по основным направлениям деятельности</a:t>
            </a:r>
          </a:p>
        </p:txBody>
      </p:sp>
      <p:graphicFrame>
        <p:nvGraphicFramePr>
          <p:cNvPr id="7" name="Таблица 6"/>
          <p:cNvGraphicFramePr>
            <a:graphicFrameLocks noGrp="1"/>
          </p:cNvGraphicFramePr>
          <p:nvPr>
            <p:extLst>
              <p:ext uri="{D42A27DB-BD31-4B8C-83A1-F6EECF244321}">
                <p14:modId xmlns:p14="http://schemas.microsoft.com/office/powerpoint/2010/main" val="2283640133"/>
              </p:ext>
            </p:extLst>
          </p:nvPr>
        </p:nvGraphicFramePr>
        <p:xfrm>
          <a:off x="287523" y="843558"/>
          <a:ext cx="8568951" cy="3962400"/>
        </p:xfrm>
        <a:graphic>
          <a:graphicData uri="http://schemas.openxmlformats.org/drawingml/2006/table">
            <a:tbl>
              <a:tblPr firstRow="1" firstCol="1" bandRow="1">
                <a:tableStyleId>{5940675A-B579-460E-94D1-54222C63F5DA}</a:tableStyleId>
              </a:tblPr>
              <a:tblGrid>
                <a:gridCol w="578679"/>
                <a:gridCol w="3817909"/>
                <a:gridCol w="983153"/>
                <a:gridCol w="983153"/>
                <a:gridCol w="983153"/>
                <a:gridCol w="1222904"/>
              </a:tblGrid>
              <a:tr h="317180">
                <a:tc>
                  <a:txBody>
                    <a:bodyPr/>
                    <a:lstStyle/>
                    <a:p>
                      <a:pPr algn="ctr">
                        <a:lnSpc>
                          <a:spcPct val="100000"/>
                        </a:lnSpc>
                        <a:spcAft>
                          <a:spcPts val="0"/>
                        </a:spcAft>
                      </a:pPr>
                      <a:r>
                        <a:rPr lang="ru-RU" sz="1300" b="1" dirty="0">
                          <a:effectLst/>
                        </a:rPr>
                        <a:t>№</a:t>
                      </a:r>
                      <a:endParaRPr lang="ru-RU" sz="1300" b="1" dirty="0">
                        <a:effectLst/>
                        <a:latin typeface="PT Serif"/>
                        <a:ea typeface="Times New Roman"/>
                        <a:cs typeface="Times New Roman"/>
                      </a:endParaRPr>
                    </a:p>
                  </a:txBody>
                  <a:tcPr marL="40406" marR="40406" marT="0" marB="0" anchor="ctr">
                    <a:solidFill>
                      <a:schemeClr val="accent3">
                        <a:lumMod val="60000"/>
                        <a:lumOff val="40000"/>
                      </a:schemeClr>
                    </a:solidFill>
                  </a:tcPr>
                </a:tc>
                <a:tc>
                  <a:txBody>
                    <a:bodyPr/>
                    <a:lstStyle/>
                    <a:p>
                      <a:pPr algn="ctr">
                        <a:lnSpc>
                          <a:spcPct val="100000"/>
                        </a:lnSpc>
                        <a:spcAft>
                          <a:spcPts val="0"/>
                        </a:spcAft>
                      </a:pPr>
                      <a:r>
                        <a:rPr lang="ru-RU" sz="1300" b="1" dirty="0">
                          <a:effectLst/>
                        </a:rPr>
                        <a:t>Наименование показателя</a:t>
                      </a:r>
                    </a:p>
                    <a:p>
                      <a:pPr algn="ctr">
                        <a:lnSpc>
                          <a:spcPct val="100000"/>
                        </a:lnSpc>
                        <a:spcAft>
                          <a:spcPts val="0"/>
                        </a:spcAft>
                      </a:pPr>
                      <a:r>
                        <a:rPr lang="ru-RU" sz="1300" b="1" dirty="0">
                          <a:effectLst/>
                        </a:rPr>
                        <a:t>(головной вуз)</a:t>
                      </a:r>
                      <a:endParaRPr lang="ru-RU" sz="1300" b="1" dirty="0">
                        <a:effectLst/>
                        <a:latin typeface="PT Serif"/>
                        <a:ea typeface="Times New Roman"/>
                        <a:cs typeface="Times New Roman"/>
                      </a:endParaRPr>
                    </a:p>
                  </a:txBody>
                  <a:tcPr marL="40406" marR="40406" marT="0" marB="0" anchor="ctr">
                    <a:solidFill>
                      <a:schemeClr val="accent3">
                        <a:lumMod val="60000"/>
                        <a:lumOff val="40000"/>
                      </a:schemeClr>
                    </a:solidFill>
                  </a:tcPr>
                </a:tc>
                <a:tc>
                  <a:txBody>
                    <a:bodyPr/>
                    <a:lstStyle/>
                    <a:p>
                      <a:pPr algn="ctr">
                        <a:lnSpc>
                          <a:spcPct val="100000"/>
                        </a:lnSpc>
                        <a:spcAft>
                          <a:spcPts val="0"/>
                        </a:spcAft>
                      </a:pPr>
                      <a:r>
                        <a:rPr lang="ru-RU" sz="1300" b="1" dirty="0">
                          <a:effectLst/>
                        </a:rPr>
                        <a:t>Ед. изм.</a:t>
                      </a:r>
                      <a:endParaRPr lang="ru-RU" sz="1300" b="1" dirty="0">
                        <a:effectLst/>
                        <a:latin typeface="PT Serif"/>
                        <a:ea typeface="Times New Roman"/>
                        <a:cs typeface="Times New Roman"/>
                      </a:endParaRPr>
                    </a:p>
                  </a:txBody>
                  <a:tcPr marL="40406" marR="40406" marT="0" marB="0" anchor="ctr">
                    <a:solidFill>
                      <a:schemeClr val="accent3">
                        <a:lumMod val="60000"/>
                        <a:lumOff val="40000"/>
                      </a:schemeClr>
                    </a:solidFill>
                  </a:tcPr>
                </a:tc>
                <a:tc>
                  <a:txBody>
                    <a:bodyPr/>
                    <a:lstStyle/>
                    <a:p>
                      <a:pPr algn="ctr">
                        <a:lnSpc>
                          <a:spcPct val="100000"/>
                        </a:lnSpc>
                        <a:spcAft>
                          <a:spcPts val="0"/>
                        </a:spcAft>
                      </a:pPr>
                      <a:r>
                        <a:rPr lang="ru-RU" sz="1300" b="1" dirty="0">
                          <a:effectLst/>
                        </a:rPr>
                        <a:t>2020</a:t>
                      </a:r>
                      <a:endParaRPr lang="ru-RU" sz="1300" b="1" dirty="0">
                        <a:effectLst/>
                        <a:latin typeface="PT Serif"/>
                        <a:ea typeface="Times New Roman"/>
                        <a:cs typeface="Times New Roman"/>
                      </a:endParaRPr>
                    </a:p>
                  </a:txBody>
                  <a:tcPr marL="40406" marR="40406" marT="0" marB="0" anchor="ctr">
                    <a:solidFill>
                      <a:schemeClr val="accent3">
                        <a:lumMod val="60000"/>
                        <a:lumOff val="40000"/>
                      </a:schemeClr>
                    </a:solidFill>
                  </a:tcPr>
                </a:tc>
                <a:tc>
                  <a:txBody>
                    <a:bodyPr/>
                    <a:lstStyle/>
                    <a:p>
                      <a:pPr algn="ctr">
                        <a:lnSpc>
                          <a:spcPct val="100000"/>
                        </a:lnSpc>
                        <a:spcAft>
                          <a:spcPts val="0"/>
                        </a:spcAft>
                      </a:pPr>
                      <a:r>
                        <a:rPr lang="ru-RU" sz="1300" b="1" dirty="0">
                          <a:effectLst/>
                        </a:rPr>
                        <a:t>2030</a:t>
                      </a:r>
                      <a:endParaRPr lang="ru-RU" sz="1300" b="1" dirty="0">
                        <a:effectLst/>
                        <a:latin typeface="PT Serif"/>
                        <a:ea typeface="Times New Roman"/>
                        <a:cs typeface="Times New Roman"/>
                      </a:endParaRPr>
                    </a:p>
                  </a:txBody>
                  <a:tcPr marL="40406" marR="40406" marT="0" marB="0" anchor="ctr">
                    <a:solidFill>
                      <a:schemeClr val="accent3">
                        <a:lumMod val="60000"/>
                        <a:lumOff val="40000"/>
                      </a:schemeClr>
                    </a:solidFill>
                  </a:tcPr>
                </a:tc>
                <a:tc>
                  <a:txBody>
                    <a:bodyPr/>
                    <a:lstStyle/>
                    <a:p>
                      <a:pPr algn="ctr">
                        <a:lnSpc>
                          <a:spcPct val="100000"/>
                        </a:lnSpc>
                        <a:spcAft>
                          <a:spcPts val="0"/>
                        </a:spcAft>
                      </a:pPr>
                      <a:r>
                        <a:rPr lang="ru-RU" sz="1300" b="1" dirty="0" smtClean="0">
                          <a:effectLst/>
                        </a:rPr>
                        <a:t>Динамика</a:t>
                      </a:r>
                      <a:r>
                        <a:rPr lang="ru-RU" sz="1300" b="1" dirty="0">
                          <a:effectLst/>
                        </a:rPr>
                        <a:t>, %</a:t>
                      </a:r>
                      <a:endParaRPr lang="ru-RU" sz="1300" b="1" dirty="0">
                        <a:effectLst/>
                        <a:latin typeface="PT Serif"/>
                        <a:ea typeface="Times New Roman"/>
                        <a:cs typeface="Times New Roman"/>
                      </a:endParaRPr>
                    </a:p>
                  </a:txBody>
                  <a:tcPr marL="40406" marR="40406" marT="0" marB="0" anchor="ctr">
                    <a:solidFill>
                      <a:schemeClr val="accent3">
                        <a:lumMod val="60000"/>
                        <a:lumOff val="40000"/>
                      </a:schemeClr>
                    </a:solidFill>
                  </a:tcPr>
                </a:tc>
              </a:tr>
              <a:tr h="158590">
                <a:tc gridSpan="6">
                  <a:txBody>
                    <a:bodyPr/>
                    <a:lstStyle/>
                    <a:p>
                      <a:pPr algn="ctr">
                        <a:lnSpc>
                          <a:spcPct val="100000"/>
                        </a:lnSpc>
                        <a:spcAft>
                          <a:spcPts val="0"/>
                        </a:spcAft>
                      </a:pPr>
                      <a:r>
                        <a:rPr lang="ru-RU" sz="1300" b="1" dirty="0">
                          <a:effectLst/>
                        </a:rPr>
                        <a:t>Общие данные</a:t>
                      </a:r>
                      <a:endParaRPr lang="ru-RU" sz="1300" b="1" dirty="0">
                        <a:effectLst/>
                        <a:latin typeface="PT Serif"/>
                        <a:ea typeface="Times New Roman"/>
                        <a:cs typeface="Times New Roman"/>
                      </a:endParaRPr>
                    </a:p>
                  </a:txBody>
                  <a:tcPr marL="40406" marR="40406"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58590">
                <a:tc>
                  <a:txBody>
                    <a:bodyPr/>
                    <a:lstStyle/>
                    <a:p>
                      <a:pPr algn="l">
                        <a:lnSpc>
                          <a:spcPct val="100000"/>
                        </a:lnSpc>
                        <a:spcAft>
                          <a:spcPts val="0"/>
                        </a:spcAft>
                      </a:pPr>
                      <a:r>
                        <a:rPr lang="ru-RU" sz="1300" dirty="0">
                          <a:effectLst/>
                          <a:latin typeface="+mn-lt"/>
                          <a:ea typeface="Times New Roman"/>
                          <a:cs typeface="Times New Roman"/>
                        </a:rPr>
                        <a:t>1.</a:t>
                      </a:r>
                    </a:p>
                  </a:txBody>
                  <a:tcPr marL="68580" marR="68580" marT="0" marB="0"/>
                </a:tc>
                <a:tc>
                  <a:txBody>
                    <a:bodyPr/>
                    <a:lstStyle/>
                    <a:p>
                      <a:pPr algn="l">
                        <a:lnSpc>
                          <a:spcPct val="100000"/>
                        </a:lnSpc>
                        <a:spcAft>
                          <a:spcPts val="0"/>
                        </a:spcAft>
                      </a:pPr>
                      <a:r>
                        <a:rPr lang="ru-RU" sz="1300" dirty="0">
                          <a:effectLst/>
                          <a:latin typeface="+mn-lt"/>
                          <a:ea typeface="Times New Roman"/>
                          <a:cs typeface="Times New Roman"/>
                        </a:rPr>
                        <a:t>Контингент студентов</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чел.</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8594</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9500</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+10,5</a:t>
                      </a:r>
                    </a:p>
                  </a:txBody>
                  <a:tcPr marL="68580" marR="68580" marT="0" marB="0"/>
                </a:tc>
              </a:tr>
              <a:tr h="158590">
                <a:tc>
                  <a:txBody>
                    <a:bodyPr/>
                    <a:lstStyle/>
                    <a:p>
                      <a:pPr algn="l">
                        <a:lnSpc>
                          <a:spcPct val="100000"/>
                        </a:lnSpc>
                        <a:spcAft>
                          <a:spcPts val="0"/>
                        </a:spcAft>
                      </a:pPr>
                      <a:r>
                        <a:rPr lang="ru-RU" sz="1300">
                          <a:effectLst/>
                          <a:latin typeface="+mn-lt"/>
                          <a:ea typeface="Times New Roman"/>
                          <a:cs typeface="Times New Roman"/>
                        </a:rPr>
                        <a:t>1.1.</a:t>
                      </a:r>
                    </a:p>
                  </a:txBody>
                  <a:tcPr marL="68580" marR="68580" marT="0" marB="0"/>
                </a:tc>
                <a:tc>
                  <a:txBody>
                    <a:bodyPr/>
                    <a:lstStyle/>
                    <a:p>
                      <a:pPr algn="r">
                        <a:lnSpc>
                          <a:spcPct val="100000"/>
                        </a:lnSpc>
                        <a:spcAft>
                          <a:spcPts val="0"/>
                        </a:spcAft>
                      </a:pPr>
                      <a:r>
                        <a:rPr lang="ru-RU" sz="1300" dirty="0">
                          <a:effectLst/>
                          <a:latin typeface="+mn-lt"/>
                          <a:ea typeface="Times New Roman"/>
                          <a:cs typeface="Times New Roman"/>
                        </a:rPr>
                        <a:t>в </a:t>
                      </a:r>
                      <a:r>
                        <a:rPr lang="ru-RU" sz="1300" dirty="0" err="1">
                          <a:effectLst/>
                          <a:latin typeface="+mn-lt"/>
                          <a:ea typeface="Times New Roman"/>
                          <a:cs typeface="Times New Roman"/>
                        </a:rPr>
                        <a:t>т.ч</a:t>
                      </a:r>
                      <a:r>
                        <a:rPr lang="ru-RU" sz="1300" dirty="0">
                          <a:effectLst/>
                          <a:latin typeface="+mn-lt"/>
                          <a:ea typeface="Times New Roman"/>
                          <a:cs typeface="Times New Roman"/>
                        </a:rPr>
                        <a:t>. иностранных</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чел.</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1327</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1500</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+13,0</a:t>
                      </a:r>
                    </a:p>
                  </a:txBody>
                  <a:tcPr marL="68580" marR="68580" marT="0" marB="0"/>
                </a:tc>
              </a:tr>
              <a:tr h="158590">
                <a:tc>
                  <a:txBody>
                    <a:bodyPr/>
                    <a:lstStyle/>
                    <a:p>
                      <a:pPr algn="l">
                        <a:lnSpc>
                          <a:spcPct val="100000"/>
                        </a:lnSpc>
                        <a:spcAft>
                          <a:spcPts val="0"/>
                        </a:spcAft>
                      </a:pPr>
                      <a:r>
                        <a:rPr lang="ru-RU" sz="1300">
                          <a:effectLst/>
                          <a:latin typeface="+mn-lt"/>
                          <a:ea typeface="Times New Roman"/>
                          <a:cs typeface="Times New Roman"/>
                        </a:rPr>
                        <a:t>2.</a:t>
                      </a:r>
                    </a:p>
                  </a:txBody>
                  <a:tcPr marL="68580" marR="68580" marT="0" marB="0"/>
                </a:tc>
                <a:tc>
                  <a:txBody>
                    <a:bodyPr/>
                    <a:lstStyle/>
                    <a:p>
                      <a:pPr algn="l">
                        <a:lnSpc>
                          <a:spcPct val="100000"/>
                        </a:lnSpc>
                        <a:spcAft>
                          <a:spcPts val="0"/>
                        </a:spcAft>
                      </a:pPr>
                      <a:r>
                        <a:rPr lang="ru-RU" sz="1300" dirty="0">
                          <a:effectLst/>
                          <a:latin typeface="+mn-lt"/>
                          <a:ea typeface="Times New Roman"/>
                          <a:cs typeface="Times New Roman"/>
                        </a:rPr>
                        <a:t>Численность НПР</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чел.</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207</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230</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+11,1</a:t>
                      </a:r>
                    </a:p>
                  </a:txBody>
                  <a:tcPr marL="68580" marR="68580" marT="0" marB="0"/>
                </a:tc>
              </a:tr>
              <a:tr h="158590">
                <a:tc>
                  <a:txBody>
                    <a:bodyPr/>
                    <a:lstStyle/>
                    <a:p>
                      <a:pPr algn="l">
                        <a:lnSpc>
                          <a:spcPct val="100000"/>
                        </a:lnSpc>
                        <a:spcAft>
                          <a:spcPts val="0"/>
                        </a:spcAft>
                      </a:pPr>
                      <a:r>
                        <a:rPr lang="ru-RU" sz="1300">
                          <a:effectLst/>
                          <a:latin typeface="+mn-lt"/>
                          <a:ea typeface="Times New Roman"/>
                          <a:cs typeface="Times New Roman"/>
                        </a:rPr>
                        <a:t>2.1.</a:t>
                      </a:r>
                    </a:p>
                  </a:txBody>
                  <a:tcPr marL="68580" marR="68580" marT="0" marB="0"/>
                </a:tc>
                <a:tc>
                  <a:txBody>
                    <a:bodyPr/>
                    <a:lstStyle/>
                    <a:p>
                      <a:pPr algn="r">
                        <a:lnSpc>
                          <a:spcPct val="100000"/>
                        </a:lnSpc>
                        <a:spcAft>
                          <a:spcPts val="0"/>
                        </a:spcAft>
                      </a:pPr>
                      <a:r>
                        <a:rPr lang="ru-RU" sz="1300" dirty="0">
                          <a:effectLst/>
                          <a:latin typeface="+mn-lt"/>
                          <a:ea typeface="Times New Roman"/>
                          <a:cs typeface="Times New Roman"/>
                        </a:rPr>
                        <a:t>в </a:t>
                      </a:r>
                      <a:r>
                        <a:rPr lang="ru-RU" sz="1300" dirty="0" err="1">
                          <a:effectLst/>
                          <a:latin typeface="+mn-lt"/>
                          <a:ea typeface="Times New Roman"/>
                          <a:cs typeface="Times New Roman"/>
                        </a:rPr>
                        <a:t>т.ч</a:t>
                      </a:r>
                      <a:r>
                        <a:rPr lang="ru-RU" sz="1300" dirty="0">
                          <a:effectLst/>
                          <a:latin typeface="+mn-lt"/>
                          <a:ea typeface="Times New Roman"/>
                          <a:cs typeface="Times New Roman"/>
                        </a:rPr>
                        <a:t>. иностранных</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чел.</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5</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9</a:t>
                      </a:r>
                    </a:p>
                  </a:txBody>
                  <a:tcPr marL="68580" marR="68580" marT="0" marB="0"/>
                </a:tc>
                <a:tc>
                  <a:txBody>
                    <a:bodyPr/>
                    <a:lstStyle/>
                    <a:p>
                      <a:pPr algn="ctr">
                        <a:lnSpc>
                          <a:spcPct val="100000"/>
                        </a:lnSpc>
                        <a:spcAft>
                          <a:spcPts val="0"/>
                        </a:spcAft>
                      </a:pPr>
                      <a:r>
                        <a:rPr lang="ru-RU" sz="1300" dirty="0">
                          <a:effectLst/>
                          <a:latin typeface="+mn-lt"/>
                          <a:ea typeface="Times New Roman"/>
                          <a:cs typeface="Times New Roman"/>
                        </a:rPr>
                        <a:t>+80,0</a:t>
                      </a:r>
                    </a:p>
                  </a:txBody>
                  <a:tcPr marL="68580" marR="68580" marT="0" marB="0"/>
                </a:tc>
              </a:tr>
              <a:tr h="158590">
                <a:tc gridSpan="6">
                  <a:txBody>
                    <a:bodyPr/>
                    <a:lstStyle/>
                    <a:p>
                      <a:pPr algn="ctr">
                        <a:lnSpc>
                          <a:spcPct val="100000"/>
                        </a:lnSpc>
                        <a:spcAft>
                          <a:spcPts val="0"/>
                        </a:spcAft>
                      </a:pPr>
                      <a:r>
                        <a:rPr lang="ru-RU" sz="1300" b="1" dirty="0">
                          <a:effectLst/>
                          <a:latin typeface="+mn-lt"/>
                        </a:rPr>
                        <a:t>Образование</a:t>
                      </a:r>
                      <a:endParaRPr lang="ru-RU" sz="1300" b="1" dirty="0">
                        <a:effectLst/>
                        <a:latin typeface="+mn-lt"/>
                        <a:ea typeface="Times New Roman"/>
                        <a:cs typeface="Times New Roman"/>
                      </a:endParaRPr>
                    </a:p>
                  </a:txBody>
                  <a:tcPr marL="40406" marR="40406"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58590">
                <a:tc>
                  <a:txBody>
                    <a:bodyPr/>
                    <a:lstStyle/>
                    <a:p>
                      <a:pPr algn="l">
                        <a:lnSpc>
                          <a:spcPct val="100000"/>
                        </a:lnSpc>
                        <a:spcAft>
                          <a:spcPts val="0"/>
                        </a:spcAft>
                      </a:pPr>
                      <a:r>
                        <a:rPr lang="ru-RU" sz="1300">
                          <a:effectLst/>
                          <a:latin typeface="+mn-lt"/>
                          <a:ea typeface="Times New Roman"/>
                          <a:cs typeface="Times New Roman"/>
                        </a:rPr>
                        <a:t>3.</a:t>
                      </a:r>
                    </a:p>
                  </a:txBody>
                  <a:tcPr marL="68580" marR="68580" marT="0" marB="0"/>
                </a:tc>
                <a:tc>
                  <a:txBody>
                    <a:bodyPr/>
                    <a:lstStyle/>
                    <a:p>
                      <a:pPr algn="l">
                        <a:lnSpc>
                          <a:spcPct val="100000"/>
                        </a:lnSpc>
                        <a:spcAft>
                          <a:spcPts val="0"/>
                        </a:spcAft>
                      </a:pPr>
                      <a:r>
                        <a:rPr lang="ru-RU" sz="1300">
                          <a:effectLst/>
                          <a:latin typeface="+mn-lt"/>
                          <a:ea typeface="Times New Roman"/>
                          <a:cs typeface="Times New Roman"/>
                        </a:rPr>
                        <a:t>Средний балл ЕГЭ</a:t>
                      </a:r>
                    </a:p>
                  </a:txBody>
                  <a:tcPr marL="68580" marR="68580" marT="0" marB="0"/>
                </a:tc>
                <a:tc>
                  <a:txBody>
                    <a:bodyPr/>
                    <a:lstStyle/>
                    <a:p>
                      <a:pPr algn="ctr">
                        <a:lnSpc>
                          <a:spcPct val="100000"/>
                        </a:lnSpc>
                        <a:spcAft>
                          <a:spcPts val="0"/>
                        </a:spcAft>
                      </a:pPr>
                      <a:r>
                        <a:rPr lang="ru-RU" sz="1300" dirty="0">
                          <a:effectLst/>
                          <a:latin typeface="+mn-lt"/>
                          <a:ea typeface="Times New Roman"/>
                          <a:cs typeface="Times New Roman"/>
                        </a:rPr>
                        <a:t>балл</a:t>
                      </a:r>
                    </a:p>
                  </a:txBody>
                  <a:tcPr marL="68580" marR="68580" marT="0" marB="0" anchor="ctr"/>
                </a:tc>
                <a:tc>
                  <a:txBody>
                    <a:bodyPr/>
                    <a:lstStyle/>
                    <a:p>
                      <a:pPr algn="ctr">
                        <a:lnSpc>
                          <a:spcPct val="100000"/>
                        </a:lnSpc>
                        <a:spcAft>
                          <a:spcPts val="0"/>
                        </a:spcAft>
                      </a:pPr>
                      <a:r>
                        <a:rPr lang="en-US" sz="1300">
                          <a:effectLst/>
                          <a:latin typeface="+mn-lt"/>
                          <a:ea typeface="Times New Roman"/>
                          <a:cs typeface="Times New Roman"/>
                        </a:rPr>
                        <a:t>64,2</a:t>
                      </a:r>
                      <a:endParaRPr lang="ru-RU" sz="13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300">
                          <a:effectLst/>
                          <a:latin typeface="+mn-lt"/>
                          <a:ea typeface="Times New Roman"/>
                          <a:cs typeface="Times New Roman"/>
                        </a:rPr>
                        <a:t>68</a:t>
                      </a:r>
                    </a:p>
                  </a:txBody>
                  <a:tcPr marL="68580" marR="68580" marT="0" marB="0" anchor="ctr"/>
                </a:tc>
                <a:tc>
                  <a:txBody>
                    <a:bodyPr/>
                    <a:lstStyle/>
                    <a:p>
                      <a:pPr algn="ctr">
                        <a:lnSpc>
                          <a:spcPct val="100000"/>
                        </a:lnSpc>
                        <a:spcAft>
                          <a:spcPts val="0"/>
                        </a:spcAft>
                      </a:pPr>
                      <a:r>
                        <a:rPr lang="ru-RU" sz="1300">
                          <a:effectLst/>
                          <a:latin typeface="+mn-lt"/>
                          <a:ea typeface="Times New Roman"/>
                          <a:cs typeface="Times New Roman"/>
                        </a:rPr>
                        <a:t>+5,9</a:t>
                      </a:r>
                    </a:p>
                  </a:txBody>
                  <a:tcPr marL="68580" marR="68580" marT="0" marB="0" anchor="ctr"/>
                </a:tc>
              </a:tr>
              <a:tr h="634360">
                <a:tc>
                  <a:txBody>
                    <a:bodyPr/>
                    <a:lstStyle/>
                    <a:p>
                      <a:pPr algn="l">
                        <a:lnSpc>
                          <a:spcPct val="100000"/>
                        </a:lnSpc>
                        <a:spcAft>
                          <a:spcPts val="0"/>
                        </a:spcAft>
                      </a:pPr>
                      <a:r>
                        <a:rPr lang="ru-RU" sz="1300">
                          <a:effectLst/>
                          <a:latin typeface="+mn-lt"/>
                          <a:ea typeface="Times New Roman"/>
                          <a:cs typeface="Times New Roman"/>
                        </a:rPr>
                        <a:t>4.</a:t>
                      </a:r>
                    </a:p>
                  </a:txBody>
                  <a:tcPr marL="68580" marR="68580" marT="0" marB="0"/>
                </a:tc>
                <a:tc>
                  <a:txBody>
                    <a:bodyPr/>
                    <a:lstStyle/>
                    <a:p>
                      <a:pPr algn="just">
                        <a:lnSpc>
                          <a:spcPct val="100000"/>
                        </a:lnSpc>
                        <a:spcAft>
                          <a:spcPts val="0"/>
                        </a:spcAft>
                      </a:pPr>
                      <a:r>
                        <a:rPr lang="ru-RU" sz="1300">
                          <a:effectLst/>
                          <a:latin typeface="+mn-lt"/>
                          <a:ea typeface="Times New Roman"/>
                          <a:cs typeface="Times New Roman"/>
                        </a:rPr>
                        <a:t>Количество образовательных программ, разработанных совместно с </a:t>
                      </a:r>
                      <a:br>
                        <a:rPr lang="ru-RU" sz="1300">
                          <a:effectLst/>
                          <a:latin typeface="+mn-lt"/>
                          <a:ea typeface="Times New Roman"/>
                          <a:cs typeface="Times New Roman"/>
                        </a:rPr>
                      </a:br>
                      <a:r>
                        <a:rPr lang="ru-RU" sz="1300">
                          <a:effectLst/>
                          <a:latin typeface="+mn-lt"/>
                          <a:ea typeface="Times New Roman"/>
                          <a:cs typeface="Times New Roman"/>
                        </a:rPr>
                        <a:t>ведущими вузами и организациями </a:t>
                      </a:r>
                      <a:br>
                        <a:rPr lang="ru-RU" sz="1300">
                          <a:effectLst/>
                          <a:latin typeface="+mn-lt"/>
                          <a:ea typeface="Times New Roman"/>
                          <a:cs typeface="Times New Roman"/>
                        </a:rPr>
                      </a:br>
                      <a:r>
                        <a:rPr lang="ru-RU" sz="1300">
                          <a:effectLst/>
                          <a:latin typeface="+mn-lt"/>
                          <a:ea typeface="Times New Roman"/>
                          <a:cs typeface="Times New Roman"/>
                        </a:rPr>
                        <a:t>реального сектора</a:t>
                      </a:r>
                    </a:p>
                  </a:txBody>
                  <a:tcPr marL="68580" marR="68580" marT="0" marB="0"/>
                </a:tc>
                <a:tc>
                  <a:txBody>
                    <a:bodyPr/>
                    <a:lstStyle/>
                    <a:p>
                      <a:pPr algn="ctr">
                        <a:lnSpc>
                          <a:spcPct val="100000"/>
                        </a:lnSpc>
                        <a:spcAft>
                          <a:spcPts val="0"/>
                        </a:spcAft>
                      </a:pPr>
                      <a:r>
                        <a:rPr lang="ru-RU" sz="1300" dirty="0">
                          <a:effectLst/>
                          <a:latin typeface="+mn-lt"/>
                          <a:ea typeface="Times New Roman"/>
                          <a:cs typeface="Times New Roman"/>
                        </a:rPr>
                        <a:t>ед.</a:t>
                      </a:r>
                    </a:p>
                  </a:txBody>
                  <a:tcPr marL="68580" marR="68580" marT="0" marB="0" anchor="ctr"/>
                </a:tc>
                <a:tc>
                  <a:txBody>
                    <a:bodyPr/>
                    <a:lstStyle/>
                    <a:p>
                      <a:pPr algn="ctr">
                        <a:lnSpc>
                          <a:spcPct val="100000"/>
                        </a:lnSpc>
                        <a:spcAft>
                          <a:spcPts val="0"/>
                        </a:spcAft>
                      </a:pPr>
                      <a:r>
                        <a:rPr lang="ru-RU" sz="1300" dirty="0">
                          <a:effectLst/>
                          <a:latin typeface="+mn-lt"/>
                          <a:ea typeface="Times New Roman"/>
                          <a:cs typeface="Times New Roman"/>
                        </a:rPr>
                        <a:t>89</a:t>
                      </a:r>
                    </a:p>
                  </a:txBody>
                  <a:tcPr marL="68580" marR="68580" marT="0" marB="0" anchor="ctr"/>
                </a:tc>
                <a:tc>
                  <a:txBody>
                    <a:bodyPr/>
                    <a:lstStyle/>
                    <a:p>
                      <a:pPr algn="ctr">
                        <a:lnSpc>
                          <a:spcPct val="100000"/>
                        </a:lnSpc>
                        <a:spcAft>
                          <a:spcPts val="0"/>
                        </a:spcAft>
                      </a:pPr>
                      <a:r>
                        <a:rPr lang="ru-RU" sz="1300" dirty="0">
                          <a:effectLst/>
                          <a:latin typeface="+mn-lt"/>
                          <a:ea typeface="Times New Roman"/>
                          <a:cs typeface="Times New Roman"/>
                        </a:rPr>
                        <a:t>96</a:t>
                      </a:r>
                    </a:p>
                  </a:txBody>
                  <a:tcPr marL="68580" marR="68580" marT="0" marB="0" anchor="ctr"/>
                </a:tc>
                <a:tc>
                  <a:txBody>
                    <a:bodyPr/>
                    <a:lstStyle/>
                    <a:p>
                      <a:pPr algn="ctr">
                        <a:lnSpc>
                          <a:spcPct val="100000"/>
                        </a:lnSpc>
                        <a:spcAft>
                          <a:spcPts val="0"/>
                        </a:spcAft>
                      </a:pPr>
                      <a:r>
                        <a:rPr lang="ru-RU" sz="1300">
                          <a:effectLst/>
                          <a:latin typeface="+mn-lt"/>
                          <a:ea typeface="Times New Roman"/>
                          <a:cs typeface="Times New Roman"/>
                        </a:rPr>
                        <a:t>+7,9</a:t>
                      </a:r>
                    </a:p>
                  </a:txBody>
                  <a:tcPr marL="68580" marR="68580" marT="0" marB="0" anchor="ctr"/>
                </a:tc>
              </a:tr>
              <a:tr h="158590">
                <a:tc>
                  <a:txBody>
                    <a:bodyPr/>
                    <a:lstStyle/>
                    <a:p>
                      <a:pPr algn="l">
                        <a:lnSpc>
                          <a:spcPct val="100000"/>
                        </a:lnSpc>
                        <a:spcAft>
                          <a:spcPts val="0"/>
                        </a:spcAft>
                      </a:pPr>
                      <a:r>
                        <a:rPr lang="ru-RU" sz="1300">
                          <a:effectLst/>
                          <a:latin typeface="+mn-lt"/>
                          <a:ea typeface="Times New Roman"/>
                          <a:cs typeface="Times New Roman"/>
                        </a:rPr>
                        <a:t>4.1.</a:t>
                      </a:r>
                    </a:p>
                  </a:txBody>
                  <a:tcPr marL="68580" marR="68580" marT="0" marB="0"/>
                </a:tc>
                <a:tc>
                  <a:txBody>
                    <a:bodyPr/>
                    <a:lstStyle/>
                    <a:p>
                      <a:pPr algn="r">
                        <a:lnSpc>
                          <a:spcPct val="100000"/>
                        </a:lnSpc>
                        <a:spcAft>
                          <a:spcPts val="0"/>
                        </a:spcAft>
                      </a:pPr>
                      <a:r>
                        <a:rPr lang="ru-RU" sz="1300">
                          <a:effectLst/>
                          <a:latin typeface="+mn-lt"/>
                          <a:ea typeface="Times New Roman"/>
                          <a:cs typeface="Times New Roman"/>
                        </a:rPr>
                        <a:t>в т.ч. программы ДПО</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ед.</a:t>
                      </a:r>
                    </a:p>
                  </a:txBody>
                  <a:tcPr marL="68580" marR="68580" marT="0" marB="0" anchor="ctr"/>
                </a:tc>
                <a:tc>
                  <a:txBody>
                    <a:bodyPr/>
                    <a:lstStyle/>
                    <a:p>
                      <a:pPr algn="ctr">
                        <a:lnSpc>
                          <a:spcPct val="100000"/>
                        </a:lnSpc>
                        <a:spcAft>
                          <a:spcPts val="0"/>
                        </a:spcAft>
                      </a:pPr>
                      <a:r>
                        <a:rPr lang="ru-RU" sz="1300">
                          <a:effectLst/>
                          <a:latin typeface="+mn-lt"/>
                          <a:ea typeface="Times New Roman"/>
                          <a:cs typeface="Times New Roman"/>
                        </a:rPr>
                        <a:t>75 </a:t>
                      </a:r>
                    </a:p>
                  </a:txBody>
                  <a:tcPr marL="68580" marR="68580" marT="0" marB="0" anchor="ctr"/>
                </a:tc>
                <a:tc>
                  <a:txBody>
                    <a:bodyPr/>
                    <a:lstStyle/>
                    <a:p>
                      <a:pPr algn="ctr">
                        <a:lnSpc>
                          <a:spcPct val="100000"/>
                        </a:lnSpc>
                        <a:spcAft>
                          <a:spcPts val="0"/>
                        </a:spcAft>
                      </a:pPr>
                      <a:r>
                        <a:rPr lang="ru-RU" sz="1300" dirty="0">
                          <a:effectLst/>
                          <a:latin typeface="+mn-lt"/>
                          <a:ea typeface="Times New Roman"/>
                          <a:cs typeface="Times New Roman"/>
                        </a:rPr>
                        <a:t>80</a:t>
                      </a:r>
                    </a:p>
                  </a:txBody>
                  <a:tcPr marL="68580" marR="68580" marT="0" marB="0" anchor="ctr"/>
                </a:tc>
                <a:tc>
                  <a:txBody>
                    <a:bodyPr/>
                    <a:lstStyle/>
                    <a:p>
                      <a:pPr algn="ctr">
                        <a:lnSpc>
                          <a:spcPct val="100000"/>
                        </a:lnSpc>
                        <a:spcAft>
                          <a:spcPts val="0"/>
                        </a:spcAft>
                      </a:pPr>
                      <a:r>
                        <a:rPr lang="ru-RU" sz="1300" dirty="0">
                          <a:effectLst/>
                          <a:latin typeface="+mn-lt"/>
                          <a:ea typeface="Times New Roman"/>
                          <a:cs typeface="Times New Roman"/>
                        </a:rPr>
                        <a:t>+6,7</a:t>
                      </a:r>
                    </a:p>
                  </a:txBody>
                  <a:tcPr marL="68580" marR="68580" marT="0" marB="0" anchor="ctr"/>
                </a:tc>
              </a:tr>
              <a:tr h="158590">
                <a:tc>
                  <a:txBody>
                    <a:bodyPr/>
                    <a:lstStyle/>
                    <a:p>
                      <a:pPr algn="l">
                        <a:lnSpc>
                          <a:spcPct val="100000"/>
                        </a:lnSpc>
                        <a:spcAft>
                          <a:spcPts val="0"/>
                        </a:spcAft>
                      </a:pPr>
                      <a:r>
                        <a:rPr lang="ru-RU" sz="1300">
                          <a:effectLst/>
                          <a:latin typeface="+mn-lt"/>
                          <a:ea typeface="Times New Roman"/>
                          <a:cs typeface="Times New Roman"/>
                        </a:rPr>
                        <a:t>4.2.</a:t>
                      </a:r>
                    </a:p>
                  </a:txBody>
                  <a:tcPr marL="68580" marR="68580" marT="0" marB="0"/>
                </a:tc>
                <a:tc>
                  <a:txBody>
                    <a:bodyPr/>
                    <a:lstStyle/>
                    <a:p>
                      <a:pPr algn="r">
                        <a:lnSpc>
                          <a:spcPct val="100000"/>
                        </a:lnSpc>
                        <a:spcAft>
                          <a:spcPts val="0"/>
                        </a:spcAft>
                      </a:pPr>
                      <a:r>
                        <a:rPr lang="ru-RU" sz="1300">
                          <a:effectLst/>
                          <a:latin typeface="+mn-lt"/>
                          <a:ea typeface="Times New Roman"/>
                          <a:cs typeface="Times New Roman"/>
                        </a:rPr>
                        <a:t>в т.ч. международных</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ед.</a:t>
                      </a:r>
                    </a:p>
                  </a:txBody>
                  <a:tcPr marL="68580" marR="68580" marT="0" marB="0" anchor="ctr"/>
                </a:tc>
                <a:tc>
                  <a:txBody>
                    <a:bodyPr/>
                    <a:lstStyle/>
                    <a:p>
                      <a:pPr algn="ctr">
                        <a:lnSpc>
                          <a:spcPct val="100000"/>
                        </a:lnSpc>
                        <a:spcAft>
                          <a:spcPts val="0"/>
                        </a:spcAft>
                      </a:pPr>
                      <a:r>
                        <a:rPr lang="ru-RU" sz="1300">
                          <a:effectLst/>
                          <a:latin typeface="+mn-lt"/>
                          <a:ea typeface="Times New Roman"/>
                          <a:cs typeface="Times New Roman"/>
                        </a:rPr>
                        <a:t>13</a:t>
                      </a:r>
                    </a:p>
                  </a:txBody>
                  <a:tcPr marL="68580" marR="68580" marT="0" marB="0" anchor="ctr"/>
                </a:tc>
                <a:tc>
                  <a:txBody>
                    <a:bodyPr/>
                    <a:lstStyle/>
                    <a:p>
                      <a:pPr algn="ctr">
                        <a:lnSpc>
                          <a:spcPct val="100000"/>
                        </a:lnSpc>
                        <a:spcAft>
                          <a:spcPts val="0"/>
                        </a:spcAft>
                      </a:pPr>
                      <a:r>
                        <a:rPr lang="ru-RU" sz="1300">
                          <a:effectLst/>
                          <a:latin typeface="+mn-lt"/>
                          <a:ea typeface="Times New Roman"/>
                          <a:cs typeface="Times New Roman"/>
                        </a:rPr>
                        <a:t>14</a:t>
                      </a:r>
                    </a:p>
                  </a:txBody>
                  <a:tcPr marL="68580" marR="68580" marT="0" marB="0" anchor="ctr"/>
                </a:tc>
                <a:tc>
                  <a:txBody>
                    <a:bodyPr/>
                    <a:lstStyle/>
                    <a:p>
                      <a:pPr algn="ctr">
                        <a:lnSpc>
                          <a:spcPct val="100000"/>
                        </a:lnSpc>
                        <a:spcAft>
                          <a:spcPts val="0"/>
                        </a:spcAft>
                      </a:pPr>
                      <a:r>
                        <a:rPr lang="ru-RU" sz="1300" dirty="0">
                          <a:effectLst/>
                          <a:latin typeface="+mn-lt"/>
                          <a:ea typeface="Times New Roman"/>
                          <a:cs typeface="Times New Roman"/>
                        </a:rPr>
                        <a:t>+7,7</a:t>
                      </a:r>
                    </a:p>
                  </a:txBody>
                  <a:tcPr marL="68580" marR="68580" marT="0" marB="0" anchor="ctr"/>
                </a:tc>
              </a:tr>
              <a:tr h="317180">
                <a:tc>
                  <a:txBody>
                    <a:bodyPr/>
                    <a:lstStyle/>
                    <a:p>
                      <a:pPr algn="l">
                        <a:lnSpc>
                          <a:spcPct val="100000"/>
                        </a:lnSpc>
                        <a:spcAft>
                          <a:spcPts val="0"/>
                        </a:spcAft>
                      </a:pPr>
                      <a:r>
                        <a:rPr lang="ru-RU" sz="1300">
                          <a:effectLst/>
                          <a:latin typeface="+mn-lt"/>
                          <a:ea typeface="Times New Roman"/>
                          <a:cs typeface="Times New Roman"/>
                        </a:rPr>
                        <a:t>4.3.</a:t>
                      </a:r>
                    </a:p>
                  </a:txBody>
                  <a:tcPr marL="68580" marR="68580" marT="0" marB="0"/>
                </a:tc>
                <a:tc>
                  <a:txBody>
                    <a:bodyPr/>
                    <a:lstStyle/>
                    <a:p>
                      <a:pPr algn="r">
                        <a:lnSpc>
                          <a:spcPct val="100000"/>
                        </a:lnSpc>
                        <a:spcAft>
                          <a:spcPts val="0"/>
                        </a:spcAft>
                      </a:pPr>
                      <a:r>
                        <a:rPr lang="ru-RU" sz="1300">
                          <a:effectLst/>
                          <a:latin typeface="+mn-lt"/>
                          <a:ea typeface="Times New Roman"/>
                          <a:cs typeface="Times New Roman"/>
                        </a:rPr>
                        <a:t>в т.ч. размещенных на международных онлайн-платформах</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ед.</a:t>
                      </a:r>
                    </a:p>
                  </a:txBody>
                  <a:tcPr marL="68580" marR="68580" marT="0" marB="0" anchor="ctr"/>
                </a:tc>
                <a:tc>
                  <a:txBody>
                    <a:bodyPr/>
                    <a:lstStyle/>
                    <a:p>
                      <a:pPr algn="ctr">
                        <a:lnSpc>
                          <a:spcPct val="100000"/>
                        </a:lnSpc>
                        <a:spcAft>
                          <a:spcPts val="0"/>
                        </a:spcAft>
                      </a:pPr>
                      <a:r>
                        <a:rPr lang="ru-RU" sz="1300">
                          <a:effectLst/>
                          <a:latin typeface="+mn-lt"/>
                          <a:ea typeface="Times New Roman"/>
                          <a:cs typeface="Times New Roman"/>
                        </a:rPr>
                        <a:t>0</a:t>
                      </a:r>
                    </a:p>
                  </a:txBody>
                  <a:tcPr marL="68580" marR="68580" marT="0" marB="0" anchor="ctr"/>
                </a:tc>
                <a:tc>
                  <a:txBody>
                    <a:bodyPr/>
                    <a:lstStyle/>
                    <a:p>
                      <a:pPr algn="ctr">
                        <a:lnSpc>
                          <a:spcPct val="100000"/>
                        </a:lnSpc>
                        <a:spcAft>
                          <a:spcPts val="0"/>
                        </a:spcAft>
                      </a:pPr>
                      <a:r>
                        <a:rPr lang="ru-RU" sz="1300">
                          <a:effectLst/>
                          <a:latin typeface="+mn-lt"/>
                          <a:ea typeface="Times New Roman"/>
                          <a:cs typeface="Times New Roman"/>
                        </a:rPr>
                        <a:t>1</a:t>
                      </a:r>
                    </a:p>
                  </a:txBody>
                  <a:tcPr marL="68580" marR="68580" marT="0" marB="0" anchor="ctr"/>
                </a:tc>
                <a:tc>
                  <a:txBody>
                    <a:bodyPr/>
                    <a:lstStyle/>
                    <a:p>
                      <a:pPr algn="ctr">
                        <a:lnSpc>
                          <a:spcPct val="100000"/>
                        </a:lnSpc>
                        <a:spcAft>
                          <a:spcPts val="0"/>
                        </a:spcAft>
                      </a:pPr>
                      <a:r>
                        <a:rPr lang="ru-RU" sz="1300" dirty="0">
                          <a:effectLst/>
                          <a:latin typeface="+mn-lt"/>
                          <a:ea typeface="Times New Roman"/>
                          <a:cs typeface="Times New Roman"/>
                        </a:rPr>
                        <a:t>+100</a:t>
                      </a:r>
                    </a:p>
                  </a:txBody>
                  <a:tcPr marL="68580" marR="68580" marT="0" marB="0" anchor="ctr"/>
                </a:tc>
              </a:tr>
              <a:tr h="317180">
                <a:tc>
                  <a:txBody>
                    <a:bodyPr/>
                    <a:lstStyle/>
                    <a:p>
                      <a:pPr algn="l">
                        <a:lnSpc>
                          <a:spcPct val="100000"/>
                        </a:lnSpc>
                        <a:spcAft>
                          <a:spcPts val="0"/>
                        </a:spcAft>
                      </a:pPr>
                      <a:r>
                        <a:rPr lang="ru-RU" sz="1300">
                          <a:effectLst/>
                          <a:latin typeface="+mn-lt"/>
                          <a:ea typeface="Times New Roman"/>
                          <a:cs typeface="Times New Roman"/>
                        </a:rPr>
                        <a:t>5.</a:t>
                      </a:r>
                    </a:p>
                  </a:txBody>
                  <a:tcPr marL="68580" marR="68580" marT="0" marB="0"/>
                </a:tc>
                <a:tc>
                  <a:txBody>
                    <a:bodyPr/>
                    <a:lstStyle/>
                    <a:p>
                      <a:pPr algn="l">
                        <a:lnSpc>
                          <a:spcPct val="100000"/>
                        </a:lnSpc>
                        <a:spcAft>
                          <a:spcPts val="0"/>
                        </a:spcAft>
                      </a:pPr>
                      <a:r>
                        <a:rPr lang="ru-RU" sz="1300">
                          <a:effectLst/>
                          <a:latin typeface="+mn-lt"/>
                          <a:ea typeface="Times New Roman"/>
                          <a:cs typeface="Times New Roman"/>
                        </a:rPr>
                        <a:t>Доходы от оказания платных образовательных услуг в расчете на 1 НПР</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тыс. руб.</a:t>
                      </a:r>
                    </a:p>
                  </a:txBody>
                  <a:tcPr marL="68580" marR="68580" marT="0" marB="0" anchor="ctr"/>
                </a:tc>
                <a:tc>
                  <a:txBody>
                    <a:bodyPr/>
                    <a:lstStyle/>
                    <a:p>
                      <a:pPr algn="ctr">
                        <a:lnSpc>
                          <a:spcPct val="100000"/>
                        </a:lnSpc>
                        <a:spcAft>
                          <a:spcPts val="0"/>
                        </a:spcAft>
                      </a:pPr>
                      <a:r>
                        <a:rPr lang="ru-RU" sz="1300">
                          <a:effectLst/>
                          <a:latin typeface="+mn-lt"/>
                          <a:ea typeface="Times New Roman"/>
                          <a:cs typeface="Times New Roman"/>
                        </a:rPr>
                        <a:t>1874,1</a:t>
                      </a:r>
                    </a:p>
                  </a:txBody>
                  <a:tcPr marL="68580" marR="68580" marT="0" marB="0" anchor="ctr"/>
                </a:tc>
                <a:tc>
                  <a:txBody>
                    <a:bodyPr/>
                    <a:lstStyle/>
                    <a:p>
                      <a:pPr algn="ctr">
                        <a:lnSpc>
                          <a:spcPct val="100000"/>
                        </a:lnSpc>
                        <a:spcAft>
                          <a:spcPts val="0"/>
                        </a:spcAft>
                      </a:pPr>
                      <a:r>
                        <a:rPr lang="ru-RU" sz="1300">
                          <a:effectLst/>
                          <a:latin typeface="+mn-lt"/>
                          <a:ea typeface="Times New Roman"/>
                          <a:cs typeface="Times New Roman"/>
                        </a:rPr>
                        <a:t>2700</a:t>
                      </a:r>
                    </a:p>
                  </a:txBody>
                  <a:tcPr marL="68580" marR="68580" marT="0" marB="0" anchor="ctr"/>
                </a:tc>
                <a:tc>
                  <a:txBody>
                    <a:bodyPr/>
                    <a:lstStyle/>
                    <a:p>
                      <a:pPr algn="ctr">
                        <a:lnSpc>
                          <a:spcPct val="100000"/>
                        </a:lnSpc>
                        <a:spcAft>
                          <a:spcPts val="0"/>
                        </a:spcAft>
                      </a:pPr>
                      <a:r>
                        <a:rPr lang="ru-RU" sz="1300" dirty="0">
                          <a:effectLst/>
                          <a:latin typeface="+mn-lt"/>
                          <a:ea typeface="Times New Roman"/>
                          <a:cs typeface="Times New Roman"/>
                        </a:rPr>
                        <a:t>+44,1</a:t>
                      </a:r>
                    </a:p>
                  </a:txBody>
                  <a:tcPr marL="68580" marR="68580" marT="0" marB="0" anchor="ctr"/>
                </a:tc>
              </a:tr>
              <a:tr h="158590">
                <a:tc>
                  <a:txBody>
                    <a:bodyPr/>
                    <a:lstStyle/>
                    <a:p>
                      <a:pPr algn="l">
                        <a:lnSpc>
                          <a:spcPct val="100000"/>
                        </a:lnSpc>
                        <a:spcAft>
                          <a:spcPts val="0"/>
                        </a:spcAft>
                      </a:pPr>
                      <a:r>
                        <a:rPr lang="ru-RU" sz="1300">
                          <a:effectLst/>
                          <a:latin typeface="+mn-lt"/>
                          <a:ea typeface="Times New Roman"/>
                          <a:cs typeface="Times New Roman"/>
                        </a:rPr>
                        <a:t>5.1.</a:t>
                      </a:r>
                    </a:p>
                  </a:txBody>
                  <a:tcPr marL="68580" marR="68580" marT="0" marB="0"/>
                </a:tc>
                <a:tc>
                  <a:txBody>
                    <a:bodyPr/>
                    <a:lstStyle/>
                    <a:p>
                      <a:pPr algn="r">
                        <a:lnSpc>
                          <a:spcPct val="100000"/>
                        </a:lnSpc>
                        <a:spcAft>
                          <a:spcPts val="0"/>
                        </a:spcAft>
                      </a:pPr>
                      <a:r>
                        <a:rPr lang="ru-RU" sz="1300" dirty="0">
                          <a:effectLst/>
                          <a:latin typeface="+mn-lt"/>
                          <a:ea typeface="Times New Roman"/>
                          <a:cs typeface="Times New Roman"/>
                        </a:rPr>
                        <a:t>в </a:t>
                      </a:r>
                      <a:r>
                        <a:rPr lang="ru-RU" sz="1300" dirty="0" err="1">
                          <a:effectLst/>
                          <a:latin typeface="+mn-lt"/>
                          <a:ea typeface="Times New Roman"/>
                          <a:cs typeface="Times New Roman"/>
                        </a:rPr>
                        <a:t>т.ч</a:t>
                      </a:r>
                      <a:r>
                        <a:rPr lang="ru-RU" sz="1300" dirty="0">
                          <a:effectLst/>
                          <a:latin typeface="+mn-lt"/>
                          <a:ea typeface="Times New Roman"/>
                          <a:cs typeface="Times New Roman"/>
                        </a:rPr>
                        <a:t>. по программам ДПО </a:t>
                      </a:r>
                    </a:p>
                  </a:txBody>
                  <a:tcPr marL="68580" marR="68580" marT="0" marB="0"/>
                </a:tc>
                <a:tc>
                  <a:txBody>
                    <a:bodyPr/>
                    <a:lstStyle/>
                    <a:p>
                      <a:pPr algn="ctr">
                        <a:lnSpc>
                          <a:spcPct val="100000"/>
                        </a:lnSpc>
                        <a:spcAft>
                          <a:spcPts val="0"/>
                        </a:spcAft>
                      </a:pPr>
                      <a:r>
                        <a:rPr lang="ru-RU" sz="1300">
                          <a:effectLst/>
                          <a:latin typeface="+mn-lt"/>
                          <a:ea typeface="Times New Roman"/>
                          <a:cs typeface="Times New Roman"/>
                        </a:rPr>
                        <a:t>тыс. руб.</a:t>
                      </a:r>
                    </a:p>
                  </a:txBody>
                  <a:tcPr marL="68580" marR="68580" marT="0" marB="0" anchor="ctr"/>
                </a:tc>
                <a:tc>
                  <a:txBody>
                    <a:bodyPr/>
                    <a:lstStyle/>
                    <a:p>
                      <a:pPr algn="ctr">
                        <a:lnSpc>
                          <a:spcPct val="100000"/>
                        </a:lnSpc>
                        <a:spcAft>
                          <a:spcPts val="0"/>
                        </a:spcAft>
                      </a:pPr>
                      <a:r>
                        <a:rPr lang="ru-RU" sz="1300">
                          <a:effectLst/>
                          <a:latin typeface="+mn-lt"/>
                          <a:ea typeface="Times New Roman"/>
                          <a:cs typeface="Times New Roman"/>
                        </a:rPr>
                        <a:t>54,11</a:t>
                      </a:r>
                    </a:p>
                  </a:txBody>
                  <a:tcPr marL="68580" marR="68580" marT="0" marB="0" anchor="ctr"/>
                </a:tc>
                <a:tc>
                  <a:txBody>
                    <a:bodyPr/>
                    <a:lstStyle/>
                    <a:p>
                      <a:pPr algn="ctr">
                        <a:lnSpc>
                          <a:spcPct val="100000"/>
                        </a:lnSpc>
                        <a:spcAft>
                          <a:spcPts val="0"/>
                        </a:spcAft>
                      </a:pPr>
                      <a:r>
                        <a:rPr lang="ru-RU" sz="1300">
                          <a:effectLst/>
                          <a:latin typeface="+mn-lt"/>
                          <a:ea typeface="Times New Roman"/>
                          <a:cs typeface="Times New Roman"/>
                        </a:rPr>
                        <a:t>80</a:t>
                      </a:r>
                    </a:p>
                  </a:txBody>
                  <a:tcPr marL="68580" marR="68580" marT="0" marB="0" anchor="ctr"/>
                </a:tc>
                <a:tc>
                  <a:txBody>
                    <a:bodyPr/>
                    <a:lstStyle/>
                    <a:p>
                      <a:pPr algn="ctr">
                        <a:lnSpc>
                          <a:spcPct val="100000"/>
                        </a:lnSpc>
                        <a:spcAft>
                          <a:spcPts val="0"/>
                        </a:spcAft>
                      </a:pPr>
                      <a:r>
                        <a:rPr lang="ru-RU" sz="1300" dirty="0">
                          <a:effectLst/>
                          <a:latin typeface="+mn-lt"/>
                          <a:ea typeface="Times New Roman"/>
                          <a:cs typeface="Times New Roman"/>
                        </a:rPr>
                        <a:t>+47,8</a:t>
                      </a:r>
                    </a:p>
                  </a:txBody>
                  <a:tcPr marL="68580" marR="68580" marT="0" marB="0" anchor="ctr"/>
                </a:tc>
              </a:tr>
            </a:tbl>
          </a:graphicData>
        </a:graphic>
      </p:graphicFrame>
    </p:spTree>
    <p:extLst>
      <p:ext uri="{BB962C8B-B14F-4D97-AF65-F5344CB8AC3E}">
        <p14:creationId xmlns:p14="http://schemas.microsoft.com/office/powerpoint/2010/main" val="5485891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t>5</a:t>
            </a:fld>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1428713612"/>
              </p:ext>
            </p:extLst>
          </p:nvPr>
        </p:nvGraphicFramePr>
        <p:xfrm>
          <a:off x="179512" y="195486"/>
          <a:ext cx="8640959" cy="4686241"/>
        </p:xfrm>
        <a:graphic>
          <a:graphicData uri="http://schemas.openxmlformats.org/drawingml/2006/table">
            <a:tbl>
              <a:tblPr firstRow="1" firstCol="1" bandRow="1">
                <a:tableStyleId>{5940675A-B579-460E-94D1-54222C63F5DA}</a:tableStyleId>
              </a:tblPr>
              <a:tblGrid>
                <a:gridCol w="583541"/>
                <a:gridCol w="3849996"/>
                <a:gridCol w="991414"/>
                <a:gridCol w="991414"/>
                <a:gridCol w="991414"/>
                <a:gridCol w="1233180"/>
              </a:tblGrid>
              <a:tr h="188944">
                <a:tc>
                  <a:txBody>
                    <a:bodyPr/>
                    <a:lstStyle/>
                    <a:p>
                      <a:pPr algn="ctr">
                        <a:lnSpc>
                          <a:spcPct val="100000"/>
                        </a:lnSpc>
                        <a:spcAft>
                          <a:spcPts val="0"/>
                        </a:spcAft>
                      </a:pPr>
                      <a:r>
                        <a:rPr lang="ru-RU" sz="1200" b="1" dirty="0">
                          <a:effectLst/>
                          <a:latin typeface="+mn-lt"/>
                        </a:rPr>
                        <a:t>№</a:t>
                      </a:r>
                      <a:endParaRPr lang="ru-RU" sz="1200" b="1" dirty="0">
                        <a:effectLst/>
                        <a:latin typeface="+mn-lt"/>
                        <a:ea typeface="Times New Roman"/>
                        <a:cs typeface="Times New Roman"/>
                      </a:endParaRPr>
                    </a:p>
                  </a:txBody>
                  <a:tcPr marL="40406" marR="40406" marT="0" marB="0" anchor="ctr">
                    <a:solidFill>
                      <a:schemeClr val="accent3">
                        <a:lumMod val="60000"/>
                        <a:lumOff val="40000"/>
                      </a:schemeClr>
                    </a:solidFill>
                  </a:tcPr>
                </a:tc>
                <a:tc>
                  <a:txBody>
                    <a:bodyPr/>
                    <a:lstStyle/>
                    <a:p>
                      <a:pPr algn="ctr">
                        <a:lnSpc>
                          <a:spcPct val="100000"/>
                        </a:lnSpc>
                        <a:spcAft>
                          <a:spcPts val="0"/>
                        </a:spcAft>
                      </a:pPr>
                      <a:r>
                        <a:rPr lang="ru-RU" sz="1200" b="1" dirty="0">
                          <a:effectLst/>
                          <a:latin typeface="+mn-lt"/>
                        </a:rPr>
                        <a:t>Наименование показателя</a:t>
                      </a:r>
                    </a:p>
                    <a:p>
                      <a:pPr algn="ctr">
                        <a:lnSpc>
                          <a:spcPct val="100000"/>
                        </a:lnSpc>
                        <a:spcAft>
                          <a:spcPts val="0"/>
                        </a:spcAft>
                      </a:pPr>
                      <a:r>
                        <a:rPr lang="ru-RU" sz="1200" b="1" dirty="0">
                          <a:effectLst/>
                          <a:latin typeface="+mn-lt"/>
                        </a:rPr>
                        <a:t>(головной вуз)</a:t>
                      </a:r>
                      <a:endParaRPr lang="ru-RU" sz="1200" b="1" dirty="0">
                        <a:effectLst/>
                        <a:latin typeface="+mn-lt"/>
                        <a:ea typeface="Times New Roman"/>
                        <a:cs typeface="Times New Roman"/>
                      </a:endParaRPr>
                    </a:p>
                  </a:txBody>
                  <a:tcPr marL="40406" marR="40406" marT="0" marB="0" anchor="ctr">
                    <a:solidFill>
                      <a:schemeClr val="accent3">
                        <a:lumMod val="60000"/>
                        <a:lumOff val="40000"/>
                      </a:schemeClr>
                    </a:solidFill>
                  </a:tcPr>
                </a:tc>
                <a:tc>
                  <a:txBody>
                    <a:bodyPr/>
                    <a:lstStyle/>
                    <a:p>
                      <a:pPr algn="ctr">
                        <a:lnSpc>
                          <a:spcPct val="100000"/>
                        </a:lnSpc>
                        <a:spcAft>
                          <a:spcPts val="0"/>
                        </a:spcAft>
                      </a:pPr>
                      <a:r>
                        <a:rPr lang="ru-RU" sz="1200" b="1" dirty="0">
                          <a:effectLst/>
                          <a:latin typeface="+mn-lt"/>
                        </a:rPr>
                        <a:t>Ед. изм.</a:t>
                      </a:r>
                      <a:endParaRPr lang="ru-RU" sz="1200" b="1" dirty="0">
                        <a:effectLst/>
                        <a:latin typeface="+mn-lt"/>
                        <a:ea typeface="Times New Roman"/>
                        <a:cs typeface="Times New Roman"/>
                      </a:endParaRPr>
                    </a:p>
                  </a:txBody>
                  <a:tcPr marL="40406" marR="40406" marT="0" marB="0" anchor="ctr">
                    <a:solidFill>
                      <a:schemeClr val="accent3">
                        <a:lumMod val="60000"/>
                        <a:lumOff val="40000"/>
                      </a:schemeClr>
                    </a:solidFill>
                  </a:tcPr>
                </a:tc>
                <a:tc>
                  <a:txBody>
                    <a:bodyPr/>
                    <a:lstStyle/>
                    <a:p>
                      <a:pPr algn="ctr">
                        <a:lnSpc>
                          <a:spcPct val="100000"/>
                        </a:lnSpc>
                        <a:spcAft>
                          <a:spcPts val="0"/>
                        </a:spcAft>
                      </a:pPr>
                      <a:r>
                        <a:rPr lang="ru-RU" sz="1200" b="1" dirty="0">
                          <a:effectLst/>
                          <a:latin typeface="+mn-lt"/>
                        </a:rPr>
                        <a:t>2020</a:t>
                      </a:r>
                      <a:endParaRPr lang="ru-RU" sz="1200" b="1" dirty="0">
                        <a:effectLst/>
                        <a:latin typeface="+mn-lt"/>
                        <a:ea typeface="Times New Roman"/>
                        <a:cs typeface="Times New Roman"/>
                      </a:endParaRPr>
                    </a:p>
                  </a:txBody>
                  <a:tcPr marL="40406" marR="40406" marT="0" marB="0" anchor="ctr">
                    <a:solidFill>
                      <a:schemeClr val="accent3">
                        <a:lumMod val="60000"/>
                        <a:lumOff val="40000"/>
                      </a:schemeClr>
                    </a:solidFill>
                  </a:tcPr>
                </a:tc>
                <a:tc>
                  <a:txBody>
                    <a:bodyPr/>
                    <a:lstStyle/>
                    <a:p>
                      <a:pPr algn="ctr">
                        <a:lnSpc>
                          <a:spcPct val="100000"/>
                        </a:lnSpc>
                        <a:spcAft>
                          <a:spcPts val="0"/>
                        </a:spcAft>
                      </a:pPr>
                      <a:r>
                        <a:rPr lang="ru-RU" sz="1200" b="1" dirty="0">
                          <a:effectLst/>
                          <a:latin typeface="+mn-lt"/>
                        </a:rPr>
                        <a:t>2030</a:t>
                      </a:r>
                      <a:endParaRPr lang="ru-RU" sz="1200" b="1" dirty="0">
                        <a:effectLst/>
                        <a:latin typeface="+mn-lt"/>
                        <a:ea typeface="Times New Roman"/>
                        <a:cs typeface="Times New Roman"/>
                      </a:endParaRPr>
                    </a:p>
                  </a:txBody>
                  <a:tcPr marL="40406" marR="40406" marT="0" marB="0" anchor="ctr">
                    <a:solidFill>
                      <a:schemeClr val="accent3">
                        <a:lumMod val="60000"/>
                        <a:lumOff val="40000"/>
                      </a:schemeClr>
                    </a:solidFill>
                  </a:tcPr>
                </a:tc>
                <a:tc>
                  <a:txBody>
                    <a:bodyPr/>
                    <a:lstStyle/>
                    <a:p>
                      <a:pPr algn="ctr">
                        <a:lnSpc>
                          <a:spcPct val="100000"/>
                        </a:lnSpc>
                        <a:spcAft>
                          <a:spcPts val="0"/>
                        </a:spcAft>
                      </a:pPr>
                      <a:r>
                        <a:rPr lang="ru-RU" sz="1200" b="1" dirty="0" smtClean="0">
                          <a:effectLst/>
                          <a:latin typeface="+mn-lt"/>
                        </a:rPr>
                        <a:t>Динамика</a:t>
                      </a:r>
                      <a:r>
                        <a:rPr lang="ru-RU" sz="1200" b="1" dirty="0">
                          <a:effectLst/>
                          <a:latin typeface="+mn-lt"/>
                        </a:rPr>
                        <a:t>, %</a:t>
                      </a:r>
                      <a:endParaRPr lang="ru-RU" sz="1200" b="1" dirty="0">
                        <a:effectLst/>
                        <a:latin typeface="+mn-lt"/>
                        <a:ea typeface="Times New Roman"/>
                        <a:cs typeface="Times New Roman"/>
                      </a:endParaRPr>
                    </a:p>
                  </a:txBody>
                  <a:tcPr marL="40406" marR="40406" marT="0" marB="0" anchor="ctr">
                    <a:solidFill>
                      <a:schemeClr val="accent3">
                        <a:lumMod val="60000"/>
                        <a:lumOff val="40000"/>
                      </a:schemeClr>
                    </a:solidFill>
                  </a:tcPr>
                </a:tc>
              </a:tr>
              <a:tr h="188944">
                <a:tc gridSpan="6">
                  <a:txBody>
                    <a:bodyPr/>
                    <a:lstStyle/>
                    <a:p>
                      <a:pPr algn="ctr">
                        <a:lnSpc>
                          <a:spcPct val="100000"/>
                        </a:lnSpc>
                        <a:spcAft>
                          <a:spcPts val="0"/>
                        </a:spcAft>
                        <a:tabLst>
                          <a:tab pos="3169920" algn="ctr"/>
                          <a:tab pos="4006215" algn="l"/>
                        </a:tabLst>
                      </a:pPr>
                      <a:r>
                        <a:rPr lang="ru-RU" sz="1200" b="1" dirty="0">
                          <a:effectLst/>
                          <a:latin typeface="+mn-lt"/>
                        </a:rPr>
                        <a:t>Наука</a:t>
                      </a:r>
                      <a:endParaRPr lang="ru-RU" sz="1200" b="1" dirty="0">
                        <a:effectLst/>
                        <a:latin typeface="+mn-lt"/>
                        <a:ea typeface="Times New Roman"/>
                        <a:cs typeface="Times New Roman"/>
                      </a:endParaRPr>
                    </a:p>
                  </a:txBody>
                  <a:tcPr marL="35355" marR="35355"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7888">
                <a:tc>
                  <a:txBody>
                    <a:bodyPr/>
                    <a:lstStyle/>
                    <a:p>
                      <a:pPr algn="l">
                        <a:lnSpc>
                          <a:spcPct val="100000"/>
                        </a:lnSpc>
                        <a:spcAft>
                          <a:spcPts val="0"/>
                        </a:spcAft>
                      </a:pPr>
                      <a:r>
                        <a:rPr lang="ru-RU" sz="1200">
                          <a:effectLst/>
                          <a:latin typeface="+mn-lt"/>
                          <a:ea typeface="Times New Roman"/>
                          <a:cs typeface="Times New Roman"/>
                        </a:rPr>
                        <a:t>6.</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Количество публикаций в системе </a:t>
                      </a:r>
                      <a:r>
                        <a:rPr lang="en-US" sz="1200">
                          <a:effectLst/>
                          <a:latin typeface="+mn-lt"/>
                          <a:ea typeface="Times New Roman"/>
                          <a:cs typeface="Times New Roman"/>
                        </a:rPr>
                        <a:t>WoS</a:t>
                      </a:r>
                      <a:r>
                        <a:rPr lang="ru-RU" sz="1200">
                          <a:effectLst/>
                          <a:latin typeface="+mn-lt"/>
                          <a:ea typeface="Times New Roman"/>
                          <a:cs typeface="Times New Roman"/>
                        </a:rPr>
                        <a:t> в расчете на 1 НПР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0,657</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1,0</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+52,2</a:t>
                      </a:r>
                      <a:endParaRPr lang="ru-RU" sz="1400">
                        <a:effectLst/>
                        <a:latin typeface="+mn-lt"/>
                        <a:ea typeface="Times New Roman"/>
                        <a:cs typeface="Times New Roman"/>
                      </a:endParaRPr>
                    </a:p>
                  </a:txBody>
                  <a:tcPr marL="68580" marR="68580" marT="0" marB="0" anchor="ctr"/>
                </a:tc>
              </a:tr>
              <a:tr h="188944">
                <a:tc>
                  <a:txBody>
                    <a:bodyPr/>
                    <a:lstStyle/>
                    <a:p>
                      <a:pPr algn="l">
                        <a:lnSpc>
                          <a:spcPct val="100000"/>
                        </a:lnSpc>
                        <a:spcAft>
                          <a:spcPts val="0"/>
                        </a:spcAft>
                      </a:pPr>
                      <a:r>
                        <a:rPr lang="ru-RU" sz="1200">
                          <a:effectLst/>
                          <a:latin typeface="+mn-lt"/>
                          <a:ea typeface="Times New Roman"/>
                          <a:cs typeface="Times New Roman"/>
                        </a:rPr>
                        <a:t>6.1</a:t>
                      </a:r>
                      <a:endParaRPr lang="ru-RU" sz="1400">
                        <a:effectLst/>
                        <a:latin typeface="+mn-lt"/>
                        <a:ea typeface="Times New Roman"/>
                        <a:cs typeface="Times New Roman"/>
                      </a:endParaRPr>
                    </a:p>
                  </a:txBody>
                  <a:tcPr marL="68580" marR="68580" marT="0" marB="0"/>
                </a:tc>
                <a:tc>
                  <a:txBody>
                    <a:bodyPr/>
                    <a:lstStyle/>
                    <a:p>
                      <a:pPr algn="r">
                        <a:lnSpc>
                          <a:spcPct val="100000"/>
                        </a:lnSpc>
                        <a:spcAft>
                          <a:spcPts val="0"/>
                        </a:spcAft>
                      </a:pPr>
                      <a:r>
                        <a:rPr lang="ru-RU" sz="1200">
                          <a:effectLst/>
                          <a:latin typeface="+mn-lt"/>
                          <a:ea typeface="Times New Roman"/>
                          <a:cs typeface="Times New Roman"/>
                        </a:rPr>
                        <a:t>в т.ч. в </a:t>
                      </a:r>
                      <a:r>
                        <a:rPr lang="en-US" sz="1200">
                          <a:effectLst/>
                          <a:latin typeface="+mn-lt"/>
                          <a:ea typeface="Times New Roman"/>
                          <a:cs typeface="Times New Roman"/>
                        </a:rPr>
                        <a:t>Q1 </a:t>
                      </a:r>
                      <a:r>
                        <a:rPr lang="ru-RU" sz="1200">
                          <a:effectLst/>
                          <a:latin typeface="+mn-lt"/>
                          <a:ea typeface="Times New Roman"/>
                          <a:cs typeface="Times New Roman"/>
                        </a:rPr>
                        <a:t>и</a:t>
                      </a:r>
                      <a:r>
                        <a:rPr lang="en-US" sz="1200">
                          <a:effectLst/>
                          <a:latin typeface="+mn-lt"/>
                          <a:ea typeface="Times New Roman"/>
                          <a:cs typeface="Times New Roman"/>
                        </a:rPr>
                        <a:t> Q2</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dirty="0">
                          <a:effectLst/>
                          <a:latin typeface="+mn-lt"/>
                          <a:ea typeface="Times New Roman"/>
                          <a:cs typeface="Times New Roman"/>
                        </a:rPr>
                        <a:t>ед.</a:t>
                      </a:r>
                      <a:endParaRPr lang="ru-RU" sz="1400" dirty="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0,078</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0,2</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+156,4</a:t>
                      </a:r>
                      <a:endParaRPr lang="ru-RU" sz="1400">
                        <a:effectLst/>
                        <a:latin typeface="+mn-lt"/>
                        <a:ea typeface="Times New Roman"/>
                        <a:cs typeface="Times New Roman"/>
                      </a:endParaRPr>
                    </a:p>
                  </a:txBody>
                  <a:tcPr marL="68580" marR="68580" marT="0" marB="0" anchor="ctr"/>
                </a:tc>
              </a:tr>
              <a:tr h="377888">
                <a:tc>
                  <a:txBody>
                    <a:bodyPr/>
                    <a:lstStyle/>
                    <a:p>
                      <a:pPr algn="l">
                        <a:lnSpc>
                          <a:spcPct val="100000"/>
                        </a:lnSpc>
                        <a:spcAft>
                          <a:spcPts val="0"/>
                        </a:spcAft>
                      </a:pPr>
                      <a:r>
                        <a:rPr lang="ru-RU" sz="1200">
                          <a:effectLst/>
                          <a:latin typeface="+mn-lt"/>
                          <a:ea typeface="Times New Roman"/>
                          <a:cs typeface="Times New Roman"/>
                        </a:rPr>
                        <a:t>7.</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Количество публикаций в системе Scopus в расчете на 1 НПР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1,135</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1,8</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+58,6</a:t>
                      </a:r>
                      <a:endParaRPr lang="ru-RU" sz="1400">
                        <a:effectLst/>
                        <a:latin typeface="+mn-lt"/>
                        <a:ea typeface="Times New Roman"/>
                        <a:cs typeface="Times New Roman"/>
                      </a:endParaRPr>
                    </a:p>
                  </a:txBody>
                  <a:tcPr marL="68580" marR="68580" marT="0" marB="0" anchor="ctr"/>
                </a:tc>
              </a:tr>
              <a:tr h="188944">
                <a:tc>
                  <a:txBody>
                    <a:bodyPr/>
                    <a:lstStyle/>
                    <a:p>
                      <a:pPr algn="l">
                        <a:lnSpc>
                          <a:spcPct val="100000"/>
                        </a:lnSpc>
                        <a:spcAft>
                          <a:spcPts val="0"/>
                        </a:spcAft>
                      </a:pPr>
                      <a:r>
                        <a:rPr lang="ru-RU" sz="1200">
                          <a:effectLst/>
                          <a:latin typeface="+mn-lt"/>
                          <a:ea typeface="Times New Roman"/>
                          <a:cs typeface="Times New Roman"/>
                        </a:rPr>
                        <a:t>7.1</a:t>
                      </a:r>
                      <a:endParaRPr lang="ru-RU" sz="1400">
                        <a:effectLst/>
                        <a:latin typeface="+mn-lt"/>
                        <a:ea typeface="Times New Roman"/>
                        <a:cs typeface="Times New Roman"/>
                      </a:endParaRPr>
                    </a:p>
                  </a:txBody>
                  <a:tcPr marL="68580" marR="68580" marT="0" marB="0"/>
                </a:tc>
                <a:tc>
                  <a:txBody>
                    <a:bodyPr/>
                    <a:lstStyle/>
                    <a:p>
                      <a:pPr algn="r">
                        <a:lnSpc>
                          <a:spcPct val="100000"/>
                        </a:lnSpc>
                        <a:spcAft>
                          <a:spcPts val="0"/>
                        </a:spcAft>
                      </a:pPr>
                      <a:r>
                        <a:rPr lang="ru-RU" sz="1200">
                          <a:effectLst/>
                          <a:latin typeface="+mn-lt"/>
                          <a:ea typeface="Times New Roman"/>
                          <a:cs typeface="Times New Roman"/>
                        </a:rPr>
                        <a:t>в т.ч. в Q1 и Q2</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0,169</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0,4</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+136,7</a:t>
                      </a:r>
                      <a:endParaRPr lang="ru-RU" sz="1400">
                        <a:effectLst/>
                        <a:latin typeface="+mn-lt"/>
                        <a:ea typeface="Times New Roman"/>
                        <a:cs typeface="Times New Roman"/>
                      </a:endParaRPr>
                    </a:p>
                  </a:txBody>
                  <a:tcPr marL="68580" marR="68580" marT="0" marB="0" anchor="ctr"/>
                </a:tc>
              </a:tr>
              <a:tr h="377888">
                <a:tc>
                  <a:txBody>
                    <a:bodyPr/>
                    <a:lstStyle/>
                    <a:p>
                      <a:pPr algn="l">
                        <a:lnSpc>
                          <a:spcPct val="100000"/>
                        </a:lnSpc>
                        <a:spcAft>
                          <a:spcPts val="0"/>
                        </a:spcAft>
                      </a:pPr>
                      <a:r>
                        <a:rPr lang="ru-RU" sz="1200">
                          <a:effectLst/>
                          <a:latin typeface="+mn-lt"/>
                          <a:ea typeface="Times New Roman"/>
                          <a:cs typeface="Times New Roman"/>
                        </a:rPr>
                        <a:t>8.</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Количество цитирований в системе WoS в расчете на 1 НПР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7,48</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12</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+60,4</a:t>
                      </a:r>
                      <a:endParaRPr lang="ru-RU" sz="1400">
                        <a:effectLst/>
                        <a:latin typeface="+mn-lt"/>
                        <a:ea typeface="Times New Roman"/>
                        <a:cs typeface="Times New Roman"/>
                      </a:endParaRPr>
                    </a:p>
                  </a:txBody>
                  <a:tcPr marL="68580" marR="68580" marT="0" marB="0" anchor="ctr"/>
                </a:tc>
              </a:tr>
              <a:tr h="377888">
                <a:tc>
                  <a:txBody>
                    <a:bodyPr/>
                    <a:lstStyle/>
                    <a:p>
                      <a:pPr algn="l">
                        <a:lnSpc>
                          <a:spcPct val="100000"/>
                        </a:lnSpc>
                        <a:spcAft>
                          <a:spcPts val="0"/>
                        </a:spcAft>
                      </a:pPr>
                      <a:r>
                        <a:rPr lang="ru-RU" sz="1200">
                          <a:effectLst/>
                          <a:latin typeface="+mn-lt"/>
                          <a:ea typeface="Times New Roman"/>
                          <a:cs typeface="Times New Roman"/>
                        </a:rPr>
                        <a:t>9.</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Количество цитирований в системе Scopus в расчете на 1 НПР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16,18</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20</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+23,6</a:t>
                      </a:r>
                      <a:endParaRPr lang="ru-RU" sz="1400">
                        <a:effectLst/>
                        <a:latin typeface="+mn-lt"/>
                        <a:ea typeface="Times New Roman"/>
                        <a:cs typeface="Times New Roman"/>
                      </a:endParaRPr>
                    </a:p>
                  </a:txBody>
                  <a:tcPr marL="68580" marR="68580" marT="0" marB="0" anchor="ctr"/>
                </a:tc>
              </a:tr>
              <a:tr h="188944">
                <a:tc>
                  <a:txBody>
                    <a:bodyPr/>
                    <a:lstStyle/>
                    <a:p>
                      <a:pPr algn="l">
                        <a:lnSpc>
                          <a:spcPct val="100000"/>
                        </a:lnSpc>
                        <a:spcAft>
                          <a:spcPts val="0"/>
                        </a:spcAft>
                      </a:pPr>
                      <a:r>
                        <a:rPr lang="ru-RU" sz="1200">
                          <a:effectLst/>
                          <a:latin typeface="+mn-lt"/>
                          <a:ea typeface="Times New Roman"/>
                          <a:cs typeface="Times New Roman"/>
                        </a:rPr>
                        <a:t>10.</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Объем НИОКР на 1 НПР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тыс. руб.</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125,6</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250</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dirty="0">
                          <a:effectLst/>
                          <a:latin typeface="+mn-lt"/>
                          <a:ea typeface="Times New Roman"/>
                          <a:cs typeface="Times New Roman"/>
                        </a:rPr>
                        <a:t>+99,0</a:t>
                      </a:r>
                      <a:endParaRPr lang="ru-RU" sz="1400" dirty="0">
                        <a:effectLst/>
                        <a:latin typeface="+mn-lt"/>
                        <a:ea typeface="Times New Roman"/>
                        <a:cs typeface="Times New Roman"/>
                      </a:endParaRPr>
                    </a:p>
                  </a:txBody>
                  <a:tcPr marL="68580" marR="68580" marT="0" marB="0" anchor="ctr"/>
                </a:tc>
              </a:tr>
              <a:tr h="188944">
                <a:tc gridSpan="6">
                  <a:txBody>
                    <a:bodyPr/>
                    <a:lstStyle/>
                    <a:p>
                      <a:pPr algn="ctr">
                        <a:lnSpc>
                          <a:spcPct val="100000"/>
                        </a:lnSpc>
                        <a:spcAft>
                          <a:spcPts val="0"/>
                        </a:spcAft>
                      </a:pPr>
                      <a:r>
                        <a:rPr lang="ru-RU" sz="1200" b="1" dirty="0">
                          <a:effectLst/>
                          <a:latin typeface="+mn-lt"/>
                        </a:rPr>
                        <a:t>Инновации</a:t>
                      </a:r>
                      <a:endParaRPr lang="ru-RU" sz="1200" b="1" dirty="0">
                        <a:effectLst/>
                        <a:latin typeface="+mn-lt"/>
                        <a:ea typeface="Times New Roman"/>
                        <a:cs typeface="Times New Roman"/>
                      </a:endParaRPr>
                    </a:p>
                  </a:txBody>
                  <a:tcPr marL="35355" marR="35355"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88944">
                <a:tc>
                  <a:txBody>
                    <a:bodyPr/>
                    <a:lstStyle/>
                    <a:p>
                      <a:pPr algn="l">
                        <a:lnSpc>
                          <a:spcPct val="100000"/>
                        </a:lnSpc>
                        <a:spcAft>
                          <a:spcPts val="0"/>
                        </a:spcAft>
                      </a:pPr>
                      <a:r>
                        <a:rPr lang="ru-RU" sz="1200">
                          <a:effectLst/>
                          <a:latin typeface="+mn-lt"/>
                          <a:ea typeface="Times New Roman"/>
                          <a:cs typeface="Times New Roman"/>
                        </a:rPr>
                        <a:t>11.</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Коммерциализация РИДов</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млн руб.</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0</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0,5</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+100</a:t>
                      </a:r>
                      <a:endParaRPr lang="ru-RU" sz="1400">
                        <a:effectLst/>
                        <a:latin typeface="+mn-lt"/>
                        <a:ea typeface="Times New Roman"/>
                        <a:cs typeface="Times New Roman"/>
                      </a:endParaRPr>
                    </a:p>
                  </a:txBody>
                  <a:tcPr marL="68580" marR="68580" marT="0" marB="0" anchor="ctr"/>
                </a:tc>
              </a:tr>
              <a:tr h="188944">
                <a:tc>
                  <a:txBody>
                    <a:bodyPr/>
                    <a:lstStyle/>
                    <a:p>
                      <a:pPr algn="l">
                        <a:lnSpc>
                          <a:spcPct val="100000"/>
                        </a:lnSpc>
                        <a:spcAft>
                          <a:spcPts val="0"/>
                        </a:spcAft>
                      </a:pPr>
                      <a:r>
                        <a:rPr lang="ru-RU" sz="1200">
                          <a:effectLst/>
                          <a:latin typeface="+mn-lt"/>
                          <a:ea typeface="Times New Roman"/>
                          <a:cs typeface="Times New Roman"/>
                        </a:rPr>
                        <a:t>12.</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Количество РИДов</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14</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25</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dirty="0">
                          <a:effectLst/>
                          <a:latin typeface="+mn-lt"/>
                          <a:ea typeface="Times New Roman"/>
                          <a:cs typeface="Times New Roman"/>
                        </a:rPr>
                        <a:t>+78,6</a:t>
                      </a:r>
                      <a:endParaRPr lang="ru-RU" sz="1400" dirty="0">
                        <a:effectLst/>
                        <a:latin typeface="+mn-lt"/>
                        <a:ea typeface="Times New Roman"/>
                        <a:cs typeface="Times New Roman"/>
                      </a:endParaRPr>
                    </a:p>
                  </a:txBody>
                  <a:tcPr marL="68580" marR="68580" marT="0" marB="0" anchor="ctr"/>
                </a:tc>
              </a:tr>
              <a:tr h="188944">
                <a:tc gridSpan="6">
                  <a:txBody>
                    <a:bodyPr/>
                    <a:lstStyle/>
                    <a:p>
                      <a:pPr algn="ctr">
                        <a:lnSpc>
                          <a:spcPct val="100000"/>
                        </a:lnSpc>
                        <a:spcAft>
                          <a:spcPts val="0"/>
                        </a:spcAft>
                      </a:pPr>
                      <a:r>
                        <a:rPr lang="ru-RU" sz="1200" b="1" dirty="0" err="1">
                          <a:effectLst/>
                          <a:latin typeface="+mn-lt"/>
                        </a:rPr>
                        <a:t>Цифровизация</a:t>
                      </a:r>
                      <a:endParaRPr lang="ru-RU" sz="1200" b="1" dirty="0">
                        <a:effectLst/>
                        <a:latin typeface="+mn-lt"/>
                        <a:ea typeface="Times New Roman"/>
                        <a:cs typeface="Times New Roman"/>
                      </a:endParaRPr>
                    </a:p>
                  </a:txBody>
                  <a:tcPr marL="35355" marR="35355"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88944">
                <a:tc>
                  <a:txBody>
                    <a:bodyPr/>
                    <a:lstStyle/>
                    <a:p>
                      <a:pPr algn="l">
                        <a:lnSpc>
                          <a:spcPct val="100000"/>
                        </a:lnSpc>
                        <a:spcAft>
                          <a:spcPts val="0"/>
                        </a:spcAft>
                      </a:pPr>
                      <a:r>
                        <a:rPr lang="ru-RU" sz="1200">
                          <a:effectLst/>
                          <a:latin typeface="+mn-lt"/>
                          <a:ea typeface="Times New Roman"/>
                          <a:cs typeface="Times New Roman"/>
                        </a:rPr>
                        <a:t>13.</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Количество ЦОР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ед.</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156</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280</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dirty="0">
                          <a:effectLst/>
                          <a:latin typeface="+mn-lt"/>
                          <a:ea typeface="Times New Roman"/>
                          <a:cs typeface="Times New Roman"/>
                        </a:rPr>
                        <a:t>+79,5</a:t>
                      </a:r>
                      <a:endParaRPr lang="ru-RU" sz="1400" dirty="0">
                        <a:effectLst/>
                        <a:latin typeface="+mn-lt"/>
                        <a:ea typeface="Times New Roman"/>
                        <a:cs typeface="Times New Roman"/>
                      </a:endParaRPr>
                    </a:p>
                  </a:txBody>
                  <a:tcPr marL="68580" marR="68580" marT="0" marB="0" anchor="ctr"/>
                </a:tc>
              </a:tr>
              <a:tr h="188944">
                <a:tc gridSpan="6">
                  <a:txBody>
                    <a:bodyPr/>
                    <a:lstStyle/>
                    <a:p>
                      <a:pPr algn="ctr">
                        <a:lnSpc>
                          <a:spcPct val="100000"/>
                        </a:lnSpc>
                        <a:spcAft>
                          <a:spcPts val="0"/>
                        </a:spcAft>
                      </a:pPr>
                      <a:r>
                        <a:rPr lang="ru-RU" sz="1200" b="1" dirty="0">
                          <a:effectLst/>
                          <a:latin typeface="+mn-lt"/>
                        </a:rPr>
                        <a:t>Кадры</a:t>
                      </a:r>
                      <a:endParaRPr lang="ru-RU" sz="1200" b="1" dirty="0">
                        <a:effectLst/>
                        <a:latin typeface="+mn-lt"/>
                        <a:ea typeface="Times New Roman"/>
                        <a:cs typeface="Times New Roman"/>
                      </a:endParaRPr>
                    </a:p>
                  </a:txBody>
                  <a:tcPr marL="35355" marR="35355"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88944">
                <a:tc>
                  <a:txBody>
                    <a:bodyPr/>
                    <a:lstStyle/>
                    <a:p>
                      <a:pPr algn="l">
                        <a:lnSpc>
                          <a:spcPct val="100000"/>
                        </a:lnSpc>
                        <a:spcAft>
                          <a:spcPts val="0"/>
                        </a:spcAft>
                      </a:pPr>
                      <a:r>
                        <a:rPr lang="ru-RU" sz="1200">
                          <a:effectLst/>
                          <a:latin typeface="+mn-lt"/>
                          <a:ea typeface="Times New Roman"/>
                          <a:cs typeface="Times New Roman"/>
                        </a:rPr>
                        <a:t>15.</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Остепененность НПР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86,9</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90</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+3,6</a:t>
                      </a:r>
                      <a:endParaRPr lang="ru-RU" sz="1400">
                        <a:effectLst/>
                        <a:latin typeface="+mn-lt"/>
                        <a:ea typeface="Times New Roman"/>
                        <a:cs typeface="Times New Roman"/>
                      </a:endParaRPr>
                    </a:p>
                  </a:txBody>
                  <a:tcPr marL="68580" marR="68580" marT="0" marB="0" anchor="ctr"/>
                </a:tc>
              </a:tr>
              <a:tr h="292218">
                <a:tc>
                  <a:txBody>
                    <a:bodyPr/>
                    <a:lstStyle/>
                    <a:p>
                      <a:pPr algn="l">
                        <a:lnSpc>
                          <a:spcPct val="100000"/>
                        </a:lnSpc>
                        <a:spcAft>
                          <a:spcPts val="0"/>
                        </a:spcAft>
                      </a:pPr>
                      <a:r>
                        <a:rPr lang="ru-RU" sz="1200">
                          <a:effectLst/>
                          <a:latin typeface="+mn-lt"/>
                          <a:ea typeface="Times New Roman"/>
                          <a:cs typeface="Times New Roman"/>
                        </a:rPr>
                        <a:t>16.</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Доля молодых НПР в общей численности НПР</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8,7</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20</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+129,9</a:t>
                      </a:r>
                      <a:endParaRPr lang="ru-RU" sz="1400">
                        <a:effectLst/>
                        <a:latin typeface="+mn-lt"/>
                        <a:ea typeface="Times New Roman"/>
                        <a:cs typeface="Times New Roman"/>
                      </a:endParaRPr>
                    </a:p>
                  </a:txBody>
                  <a:tcPr marL="68580" marR="68580" marT="0" marB="0" anchor="ctr"/>
                </a:tc>
              </a:tr>
              <a:tr h="438327">
                <a:tc>
                  <a:txBody>
                    <a:bodyPr/>
                    <a:lstStyle/>
                    <a:p>
                      <a:pPr algn="l">
                        <a:lnSpc>
                          <a:spcPct val="100000"/>
                        </a:lnSpc>
                        <a:spcAft>
                          <a:spcPts val="0"/>
                        </a:spcAft>
                      </a:pPr>
                      <a:r>
                        <a:rPr lang="ru-RU" sz="1200">
                          <a:effectLst/>
                          <a:latin typeface="+mn-lt"/>
                          <a:ea typeface="Times New Roman"/>
                          <a:cs typeface="Times New Roman"/>
                        </a:rPr>
                        <a:t>17.</a:t>
                      </a:r>
                      <a:endParaRPr lang="ru-RU" sz="1400">
                        <a:effectLst/>
                        <a:latin typeface="+mn-lt"/>
                        <a:ea typeface="Times New Roman"/>
                        <a:cs typeface="Times New Roman"/>
                      </a:endParaRPr>
                    </a:p>
                  </a:txBody>
                  <a:tcPr marL="68580" marR="68580" marT="0" marB="0"/>
                </a:tc>
                <a:tc>
                  <a:txBody>
                    <a:bodyPr/>
                    <a:lstStyle/>
                    <a:p>
                      <a:pPr algn="l">
                        <a:lnSpc>
                          <a:spcPct val="100000"/>
                        </a:lnSpc>
                        <a:spcAft>
                          <a:spcPts val="0"/>
                        </a:spcAft>
                      </a:pPr>
                      <a:r>
                        <a:rPr lang="ru-RU" sz="1200">
                          <a:effectLst/>
                          <a:latin typeface="+mn-lt"/>
                          <a:ea typeface="Times New Roman"/>
                          <a:cs typeface="Times New Roman"/>
                        </a:rPr>
                        <a:t>Доля НПР, имеющих опыт работы в  ведущих научно-исследовательских центрах</a:t>
                      </a:r>
                      <a:endParaRPr lang="ru-RU" sz="1400">
                        <a:effectLst/>
                        <a:latin typeface="+mn-lt"/>
                        <a:ea typeface="Times New Roman"/>
                        <a:cs typeface="Times New Roman"/>
                      </a:endParaRPr>
                    </a:p>
                  </a:txBody>
                  <a:tcPr marL="68580" marR="68580" marT="0" marB="0"/>
                </a:tc>
                <a:tc>
                  <a:txBody>
                    <a:bodyPr/>
                    <a:lstStyle/>
                    <a:p>
                      <a:pPr algn="ctr">
                        <a:lnSpc>
                          <a:spcPct val="100000"/>
                        </a:lnSpc>
                        <a:spcAft>
                          <a:spcPts val="0"/>
                        </a:spcAft>
                      </a:pPr>
                      <a:r>
                        <a:rPr lang="ru-RU" sz="1200">
                          <a:effectLst/>
                          <a:latin typeface="+mn-lt"/>
                          <a:ea typeface="Times New Roman"/>
                          <a:cs typeface="Times New Roman"/>
                        </a:rPr>
                        <a:t>%</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0</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a:effectLst/>
                          <a:latin typeface="+mn-lt"/>
                          <a:ea typeface="Times New Roman"/>
                          <a:cs typeface="Times New Roman"/>
                        </a:rPr>
                        <a:t>4,6</a:t>
                      </a:r>
                      <a:endParaRPr lang="ru-RU" sz="1400">
                        <a:effectLst/>
                        <a:latin typeface="+mn-lt"/>
                        <a:ea typeface="Times New Roman"/>
                        <a:cs typeface="Times New Roman"/>
                      </a:endParaRPr>
                    </a:p>
                  </a:txBody>
                  <a:tcPr marL="68580" marR="68580" marT="0" marB="0" anchor="ctr"/>
                </a:tc>
                <a:tc>
                  <a:txBody>
                    <a:bodyPr/>
                    <a:lstStyle/>
                    <a:p>
                      <a:pPr algn="ctr">
                        <a:lnSpc>
                          <a:spcPct val="100000"/>
                        </a:lnSpc>
                        <a:spcAft>
                          <a:spcPts val="0"/>
                        </a:spcAft>
                      </a:pPr>
                      <a:r>
                        <a:rPr lang="ru-RU" sz="1200" dirty="0">
                          <a:effectLst/>
                          <a:latin typeface="+mn-lt"/>
                          <a:ea typeface="Times New Roman"/>
                          <a:cs typeface="Times New Roman"/>
                        </a:rPr>
                        <a:t>+100</a:t>
                      </a:r>
                      <a:endParaRPr lang="ru-RU" sz="1400" dirty="0">
                        <a:effectLst/>
                        <a:latin typeface="+mn-lt"/>
                        <a:ea typeface="Times New Roman"/>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3211556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67544" y="2427734"/>
            <a:ext cx="8424936" cy="1692771"/>
          </a:xfrm>
          <a:prstGeom prst="rect">
            <a:avLst/>
          </a:prstGeom>
          <a:noFill/>
        </p:spPr>
        <p:txBody>
          <a:bodyPr wrap="square" rtlCol="0">
            <a:spAutoFit/>
          </a:bodyPr>
          <a:lstStyle/>
          <a:p>
            <a:pPr algn="ctr"/>
            <a:r>
              <a:rPr lang="ru-RU" sz="2400" b="1" dirty="0" smtClean="0">
                <a:solidFill>
                  <a:schemeClr val="tx2">
                    <a:lumMod val="75000"/>
                  </a:schemeClr>
                </a:solidFill>
                <a:latin typeface="PT Sans" panose="020B0503020203020204" pitchFamily="34" charset="-52"/>
              </a:rPr>
              <a:t>СИ 1 «Современные технологии инклюзивного образования в системе профессиональной переподготовки»</a:t>
            </a:r>
            <a:endParaRPr lang="ru-RU" sz="2400" b="1" dirty="0">
              <a:solidFill>
                <a:schemeClr val="tx2">
                  <a:lumMod val="75000"/>
                </a:schemeClr>
              </a:solidFill>
              <a:latin typeface="PT Sans" panose="020B0503020203020204" pitchFamily="34" charset="-52"/>
            </a:endParaRPr>
          </a:p>
          <a:p>
            <a:pPr algn="ctr"/>
            <a:r>
              <a:rPr lang="ru-RU" sz="1600" dirty="0">
                <a:solidFill>
                  <a:schemeClr val="tx2">
                    <a:lumMod val="75000"/>
                  </a:schemeClr>
                </a:solidFill>
                <a:latin typeface="PT Sans" panose="020B0503020203020204" pitchFamily="34" charset="-52"/>
              </a:rPr>
              <a:t>в рамках реализации Программы развития КФУ</a:t>
            </a:r>
          </a:p>
          <a:p>
            <a:pPr algn="ctr"/>
            <a:r>
              <a:rPr lang="ru-RU" sz="1600" dirty="0">
                <a:solidFill>
                  <a:schemeClr val="tx2">
                    <a:lumMod val="75000"/>
                  </a:schemeClr>
                </a:solidFill>
                <a:latin typeface="PT Sans" panose="020B0503020203020204" pitchFamily="34" charset="-52"/>
              </a:rPr>
              <a:t>(«ПРИОРИТЕТ-2030»)</a:t>
            </a:r>
          </a:p>
          <a:p>
            <a:pPr algn="ctr"/>
            <a:endParaRPr lang="ru-RU" sz="2400" b="1" dirty="0">
              <a:solidFill>
                <a:srgbClr val="00549F"/>
              </a:solidFill>
              <a:latin typeface="PT Sans" panose="020B0503020203020204" pitchFamily="34" charset="-52"/>
            </a:endParaRPr>
          </a:p>
        </p:txBody>
      </p:sp>
      <p:sp>
        <p:nvSpPr>
          <p:cNvPr id="7" name="Прямоугольник 6"/>
          <p:cNvSpPr/>
          <p:nvPr/>
        </p:nvSpPr>
        <p:spPr>
          <a:xfrm>
            <a:off x="0" y="843559"/>
            <a:ext cx="3635896" cy="936104"/>
          </a:xfrm>
          <a:prstGeom prst="rect">
            <a:avLst/>
          </a:prstGeom>
          <a:solidFill>
            <a:srgbClr val="00549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pic>
        <p:nvPicPr>
          <p:cNvPr id="8" name="Picture 3" descr="C:\Users\MSShafigullin\Desktop\Проекты\Ассоциация выпускников\kfu_logo_2l_ru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31591"/>
            <a:ext cx="2945406" cy="3955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51EC05A0-E07F-45D8-A677-0D303E8C6E41}"/>
              </a:ext>
            </a:extLst>
          </p:cNvPr>
          <p:cNvSpPr txBox="1"/>
          <p:nvPr/>
        </p:nvSpPr>
        <p:spPr>
          <a:xfrm>
            <a:off x="3707904" y="377538"/>
            <a:ext cx="5372026" cy="1508105"/>
          </a:xfrm>
          <a:prstGeom prst="rect">
            <a:avLst/>
          </a:prstGeom>
          <a:noFill/>
        </p:spPr>
        <p:txBody>
          <a:bodyPr wrap="square" rtlCol="0">
            <a:spAutoFit/>
          </a:bodyPr>
          <a:lstStyle/>
          <a:p>
            <a:r>
              <a:rPr lang="ru-RU" sz="2800" b="1" dirty="0">
                <a:solidFill>
                  <a:prstClr val="white">
                    <a:lumMod val="65000"/>
                  </a:prstClr>
                </a:solidFill>
                <a:latin typeface="PT Sans" panose="020B0503020203020204" pitchFamily="34" charset="-52"/>
              </a:rPr>
              <a:t>СТРАТЕГИЧЕСКИЙ </a:t>
            </a:r>
            <a:r>
              <a:rPr lang="ru-RU" sz="2800" b="1" dirty="0" smtClean="0">
                <a:solidFill>
                  <a:prstClr val="white">
                    <a:lumMod val="65000"/>
                  </a:prstClr>
                </a:solidFill>
                <a:latin typeface="PT Sans" panose="020B0503020203020204" pitchFamily="34" charset="-52"/>
              </a:rPr>
              <a:t>ПРОЕКТ 5 </a:t>
            </a:r>
            <a:r>
              <a:rPr lang="ru-RU" sz="1600" b="1" dirty="0">
                <a:solidFill>
                  <a:prstClr val="white">
                    <a:lumMod val="65000"/>
                  </a:prstClr>
                </a:solidFill>
                <a:latin typeface="PT Sans" panose="020B0503020203020204" pitchFamily="34" charset="-52"/>
              </a:rPr>
              <a:t>«Создание комплекса доказательных технологий </a:t>
            </a:r>
            <a:r>
              <a:rPr lang="ru-RU" sz="1600" b="1" dirty="0" smtClean="0">
                <a:solidFill>
                  <a:prstClr val="white">
                    <a:lumMod val="65000"/>
                  </a:prstClr>
                </a:solidFill>
                <a:latin typeface="PT Sans" panose="020B0503020203020204" pitchFamily="34" charset="-52"/>
              </a:rPr>
              <a:t> и </a:t>
            </a:r>
            <a:r>
              <a:rPr lang="ru-RU" sz="1600" b="1" dirty="0">
                <a:solidFill>
                  <a:prstClr val="white">
                    <a:lumMod val="65000"/>
                  </a:prstClr>
                </a:solidFill>
                <a:latin typeface="PT Sans" panose="020B0503020203020204" pitchFamily="34" charset="-52"/>
              </a:rPr>
              <a:t>платформенных решений для повышения качества человеческого потенциала в условиях новых социально-экономических </a:t>
            </a:r>
            <a:r>
              <a:rPr lang="ru-RU" sz="1600" b="1" dirty="0" smtClean="0">
                <a:solidFill>
                  <a:prstClr val="white">
                    <a:lumMod val="65000"/>
                  </a:prstClr>
                </a:solidFill>
                <a:latin typeface="PT Sans" panose="020B0503020203020204" pitchFamily="34" charset="-52"/>
              </a:rPr>
              <a:t>вызовов»</a:t>
            </a:r>
            <a:endParaRPr lang="ru-RU" sz="1600" b="1" dirty="0">
              <a:solidFill>
                <a:prstClr val="white">
                  <a:lumMod val="65000"/>
                </a:prstClr>
              </a:solidFill>
              <a:latin typeface="PT Sans" panose="020B0503020203020204" pitchFamily="34" charset="-52"/>
            </a:endParaRPr>
          </a:p>
        </p:txBody>
      </p:sp>
    </p:spTree>
    <p:extLst>
      <p:ext uri="{BB962C8B-B14F-4D97-AF65-F5344CB8AC3E}">
        <p14:creationId xmlns:p14="http://schemas.microsoft.com/office/powerpoint/2010/main" val="30447494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xmlns="" id="{88CFBBFD-6CCC-4DD3-BCC4-81EF9898532B}"/>
              </a:ext>
            </a:extLst>
          </p:cNvPr>
          <p:cNvSpPr>
            <a:spLocks noGrp="1"/>
          </p:cNvSpPr>
          <p:nvPr>
            <p:ph type="sldNum" sz="quarter" idx="12"/>
          </p:nvPr>
        </p:nvSpPr>
        <p:spPr/>
        <p:txBody>
          <a:bodyPr/>
          <a:lstStyle/>
          <a:p>
            <a:fld id="{B19B0651-EE4F-4900-A07F-96A6BFA9D0F0}" type="slidenum">
              <a:rPr lang="ru-RU" smtClean="0">
                <a:solidFill>
                  <a:prstClr val="black">
                    <a:tint val="75000"/>
                  </a:prstClr>
                </a:solidFill>
              </a:rPr>
              <a:pPr/>
              <a:t>7</a:t>
            </a:fld>
            <a:endParaRPr lang="ru-RU">
              <a:solidFill>
                <a:prstClr val="black">
                  <a:tint val="75000"/>
                </a:prstClr>
              </a:solidFill>
            </a:endParaRPr>
          </a:p>
        </p:txBody>
      </p:sp>
      <p:sp>
        <p:nvSpPr>
          <p:cNvPr id="3" name="TextBox 2">
            <a:extLst>
              <a:ext uri="{FF2B5EF4-FFF2-40B4-BE49-F238E27FC236}">
                <a16:creationId xmlns:a16="http://schemas.microsoft.com/office/drawing/2014/main" xmlns="" id="{0B34FB46-C403-445B-8714-DAFEF12F7866}"/>
              </a:ext>
            </a:extLst>
          </p:cNvPr>
          <p:cNvSpPr txBox="1"/>
          <p:nvPr/>
        </p:nvSpPr>
        <p:spPr>
          <a:xfrm>
            <a:off x="1265231" y="195486"/>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4" name="TextBox 3">
            <a:extLst>
              <a:ext uri="{FF2B5EF4-FFF2-40B4-BE49-F238E27FC236}">
                <a16:creationId xmlns:a16="http://schemas.microsoft.com/office/drawing/2014/main" xmlns="" id="{B43D7435-2693-49BA-AF13-75A78A1F4742}"/>
              </a:ext>
            </a:extLst>
          </p:cNvPr>
          <p:cNvSpPr txBox="1"/>
          <p:nvPr/>
        </p:nvSpPr>
        <p:spPr>
          <a:xfrm>
            <a:off x="714348" y="571486"/>
            <a:ext cx="8001056" cy="4154984"/>
          </a:xfrm>
          <a:prstGeom prst="rect">
            <a:avLst/>
          </a:prstGeom>
          <a:noFill/>
        </p:spPr>
        <p:txBody>
          <a:bodyPr wrap="square" rtlCol="0">
            <a:spAutoFit/>
          </a:bodyPr>
          <a:lstStyle/>
          <a:p>
            <a:r>
              <a:rPr lang="ru-RU" sz="1000" b="1" dirty="0">
                <a:solidFill>
                  <a:srgbClr val="4F81BD">
                    <a:lumMod val="75000"/>
                  </a:srgbClr>
                </a:solidFill>
                <a:latin typeface="Times New Roman" pitchFamily="18" charset="0"/>
                <a:cs typeface="Times New Roman" pitchFamily="18" charset="0"/>
              </a:rPr>
              <a:t>Наименование</a:t>
            </a:r>
            <a:r>
              <a:rPr lang="ru-RU" sz="1000" b="1" dirty="0" smtClean="0">
                <a:solidFill>
                  <a:srgbClr val="4F81BD">
                    <a:lumMod val="75000"/>
                  </a:srgbClr>
                </a:solidFill>
                <a:latin typeface="Times New Roman" pitchFamily="18" charset="0"/>
                <a:cs typeface="Times New Roman" pitchFamily="18" charset="0"/>
              </a:rPr>
              <a:t>: </a:t>
            </a:r>
            <a:r>
              <a:rPr lang="ru-RU" sz="1000" b="1" u="sng" dirty="0" smtClean="0">
                <a:solidFill>
                  <a:srgbClr val="4F81BD">
                    <a:lumMod val="75000"/>
                  </a:srgbClr>
                </a:solidFill>
                <a:latin typeface="Times New Roman" pitchFamily="18" charset="0"/>
                <a:cs typeface="Times New Roman" pitchFamily="18" charset="0"/>
              </a:rPr>
              <a:t>Современные технологии инклюзивного образования в системе профессиональной переподготовки</a:t>
            </a:r>
            <a:endParaRPr lang="ru-RU" sz="1000" b="1" u="sng" dirty="0">
              <a:solidFill>
                <a:srgbClr val="4F81BD">
                  <a:lumMod val="75000"/>
                </a:srgbClr>
              </a:solidFill>
              <a:latin typeface="Times New Roman" pitchFamily="18" charset="0"/>
              <a:cs typeface="Times New Roman" pitchFamily="18" charset="0"/>
            </a:endParaRPr>
          </a:p>
          <a:p>
            <a:endParaRPr lang="ru-RU" sz="1000" b="1" dirty="0">
              <a:solidFill>
                <a:srgbClr val="4F81BD">
                  <a:lumMod val="75000"/>
                </a:srgbClr>
              </a:solidFill>
              <a:latin typeface="Times New Roman" pitchFamily="18" charset="0"/>
              <a:cs typeface="Times New Roman" pitchFamily="18" charset="0"/>
            </a:endParaRPr>
          </a:p>
          <a:p>
            <a:r>
              <a:rPr lang="ru-RU" sz="1000" b="1" dirty="0">
                <a:solidFill>
                  <a:srgbClr val="4F81BD">
                    <a:lumMod val="75000"/>
                  </a:srgbClr>
                </a:solidFill>
                <a:latin typeface="Times New Roman" pitchFamily="18" charset="0"/>
                <a:cs typeface="Times New Roman" pitchFamily="18" charset="0"/>
              </a:rPr>
              <a:t>Какие вызовы, обозначенные в Программе-2030, решает </a:t>
            </a:r>
            <a:r>
              <a:rPr lang="ru-RU" sz="1000" b="1" dirty="0" err="1">
                <a:solidFill>
                  <a:srgbClr val="4F81BD">
                    <a:lumMod val="75000"/>
                  </a:srgbClr>
                </a:solidFill>
                <a:latin typeface="Times New Roman" pitchFamily="18" charset="0"/>
                <a:cs typeface="Times New Roman" pitchFamily="18" charset="0"/>
              </a:rPr>
              <a:t>Подпроект</a:t>
            </a:r>
            <a:r>
              <a:rPr lang="ru-RU" sz="1000" b="1" dirty="0">
                <a:solidFill>
                  <a:srgbClr val="4F81BD">
                    <a:lumMod val="75000"/>
                  </a:srgbClr>
                </a:solidFill>
                <a:latin typeface="Times New Roman" pitchFamily="18" charset="0"/>
                <a:cs typeface="Times New Roman" pitchFamily="18" charset="0"/>
              </a:rPr>
              <a:t>:</a:t>
            </a:r>
          </a:p>
          <a:p>
            <a:pPr>
              <a:tabLst>
                <a:tab pos="447675" algn="l"/>
              </a:tabLst>
            </a:pPr>
            <a:r>
              <a:rPr lang="ru-RU" sz="1000" dirty="0" smtClean="0">
                <a:solidFill>
                  <a:srgbClr val="4F81BD">
                    <a:lumMod val="75000"/>
                  </a:srgbClr>
                </a:solidFill>
                <a:latin typeface="Times New Roman" pitchFamily="18" charset="0"/>
                <a:cs typeface="Times New Roman" pitchFamily="18" charset="0"/>
              </a:rPr>
              <a:t>а) подготовка кадров для приоритетных направлений НТР Российской Федерации, субъектов РФ, отраслей экономики и социальной сферы;</a:t>
            </a:r>
          </a:p>
          <a:p>
            <a:pPr>
              <a:tabLst>
                <a:tab pos="447675" algn="l"/>
              </a:tabLst>
            </a:pPr>
            <a:r>
              <a:rPr lang="ru-RU" sz="1000" dirty="0" smtClean="0">
                <a:solidFill>
                  <a:srgbClr val="4F81BD">
                    <a:lumMod val="75000"/>
                  </a:srgbClr>
                </a:solidFill>
                <a:latin typeface="Times New Roman" pitchFamily="18" charset="0"/>
                <a:cs typeface="Times New Roman" pitchFamily="18" charset="0"/>
              </a:rPr>
              <a:t>б) обновление, разработка и внедрение новых образовательных программ высшего образования и дополнительных профессиональных программ в интересах НТР Российской Федерации, субъектов РФ, отраслей экономики и социальной сферы;</a:t>
            </a:r>
          </a:p>
          <a:p>
            <a:pPr>
              <a:tabLst>
                <a:tab pos="447675" algn="l"/>
              </a:tabLst>
            </a:pPr>
            <a:r>
              <a:rPr lang="ru-RU" sz="1000" dirty="0" smtClean="0">
                <a:solidFill>
                  <a:srgbClr val="4F81BD">
                    <a:lumMod val="75000"/>
                  </a:srgbClr>
                </a:solidFill>
                <a:latin typeface="Times New Roman" pitchFamily="18" charset="0"/>
                <a:cs typeface="Times New Roman" pitchFamily="18" charset="0"/>
              </a:rPr>
              <a:t>в) реализация образовательных программ ВО в сетевой форме, реализация творческих и социально-гуманитарных проектов с участием университетов, научных и других организаций реального сектора экономики и социальной сферы;</a:t>
            </a:r>
          </a:p>
          <a:p>
            <a:pPr>
              <a:tabLst>
                <a:tab pos="447675" algn="l"/>
              </a:tabLst>
            </a:pPr>
            <a:r>
              <a:rPr lang="ru-RU" sz="1000" dirty="0" smtClean="0">
                <a:solidFill>
                  <a:srgbClr val="4F81BD">
                    <a:lumMod val="75000"/>
                  </a:srgbClr>
                </a:solidFill>
                <a:latin typeface="Times New Roman" pitchFamily="18" charset="0"/>
                <a:cs typeface="Times New Roman" pitchFamily="18" charset="0"/>
              </a:rPr>
              <a:t>г) развитие кадрового потенциала системы ВО, сектора исследований и разработок посредством обеспечения воспроизводства управленческих и научно-педагогических кадров, привлечение в университеты ведущих ученых и специалистов-практиков;</a:t>
            </a:r>
          </a:p>
          <a:p>
            <a:endParaRPr lang="ru-RU" sz="1000" b="1" dirty="0">
              <a:solidFill>
                <a:srgbClr val="4F81BD">
                  <a:lumMod val="75000"/>
                </a:srgbClr>
              </a:solidFill>
              <a:latin typeface="Times New Roman" pitchFamily="18" charset="0"/>
              <a:cs typeface="Times New Roman" pitchFamily="18" charset="0"/>
            </a:endParaRPr>
          </a:p>
          <a:p>
            <a:r>
              <a:rPr lang="ru-RU" sz="1000" b="1" dirty="0">
                <a:solidFill>
                  <a:srgbClr val="4F81BD">
                    <a:lumMod val="75000"/>
                  </a:srgbClr>
                </a:solidFill>
                <a:latin typeface="Times New Roman" pitchFamily="18" charset="0"/>
                <a:cs typeface="Times New Roman" pitchFamily="18" charset="0"/>
              </a:rPr>
              <a:t>Имеющийся научно-технологический задел (публикации, гранты, патенты и пр.):</a:t>
            </a:r>
          </a:p>
          <a:p>
            <a:r>
              <a:rPr lang="ru-RU" sz="1000" dirty="0" smtClean="0">
                <a:solidFill>
                  <a:srgbClr val="4F81BD">
                    <a:lumMod val="75000"/>
                  </a:srgbClr>
                </a:solidFill>
                <a:latin typeface="Times New Roman" pitchFamily="18" charset="0"/>
                <a:ea typeface="Calibri" panose="020F0502020204030204" pitchFamily="34" charset="0"/>
                <a:cs typeface="Times New Roman" pitchFamily="18" charset="0"/>
              </a:rPr>
              <a:t>1. Публикации и научные работы по теме инклюзивного образования доцентов кафедры СГН  НЧИ КФУ </a:t>
            </a:r>
            <a:r>
              <a:rPr lang="ru-RU" sz="1000" dirty="0" err="1" smtClean="0">
                <a:solidFill>
                  <a:srgbClr val="4F81BD">
                    <a:lumMod val="75000"/>
                  </a:srgbClr>
                </a:solidFill>
                <a:latin typeface="Times New Roman" pitchFamily="18" charset="0"/>
                <a:ea typeface="Calibri" panose="020F0502020204030204" pitchFamily="34" charset="0"/>
                <a:cs typeface="Times New Roman" pitchFamily="18" charset="0"/>
              </a:rPr>
              <a:t>Закировой</a:t>
            </a:r>
            <a:r>
              <a:rPr lang="ru-RU" sz="1000" dirty="0" smtClean="0">
                <a:solidFill>
                  <a:srgbClr val="4F81BD">
                    <a:lumMod val="75000"/>
                  </a:srgbClr>
                </a:solidFill>
                <a:latin typeface="Times New Roman" pitchFamily="18" charset="0"/>
                <a:ea typeface="Calibri" panose="020F0502020204030204" pitchFamily="34" charset="0"/>
                <a:cs typeface="Times New Roman" pitchFamily="18" charset="0"/>
              </a:rPr>
              <a:t> Л.М., Комаровой Л.Ю.</a:t>
            </a:r>
            <a:endParaRPr lang="ru-RU" sz="1000" b="1" dirty="0">
              <a:solidFill>
                <a:srgbClr val="4F81BD">
                  <a:lumMod val="75000"/>
                </a:srgbClr>
              </a:solidFill>
              <a:latin typeface="Times New Roman" pitchFamily="18" charset="0"/>
              <a:cs typeface="Times New Roman" pitchFamily="18" charset="0"/>
            </a:endParaRPr>
          </a:p>
          <a:p>
            <a:r>
              <a:rPr lang="ru-RU" sz="1000" dirty="0" smtClean="0">
                <a:solidFill>
                  <a:srgbClr val="4F81BD">
                    <a:lumMod val="75000"/>
                  </a:srgbClr>
                </a:solidFill>
                <a:latin typeface="Times New Roman"/>
                <a:ea typeface="Times New Roman"/>
              </a:rPr>
              <a:t>2.  Организация и проведение ежегодных научно-практических конференций «Консолидация науки и практика в сопровождении детей с особыми образовательными потребностями»  (2017, 2018, 2019)</a:t>
            </a:r>
          </a:p>
          <a:p>
            <a:r>
              <a:rPr lang="ru-RU" sz="1000" dirty="0" smtClean="0">
                <a:solidFill>
                  <a:srgbClr val="4F81BD">
                    <a:lumMod val="75000"/>
                  </a:srgbClr>
                </a:solidFill>
                <a:latin typeface="Times New Roman"/>
                <a:ea typeface="Times New Roman"/>
              </a:rPr>
              <a:t>3. Организация Всероссийского форума «Междисциплинарный подход в реабилитации детей с ОВЗ и роль каждого специалиста в системном взаимодействии», 2018</a:t>
            </a:r>
          </a:p>
          <a:p>
            <a:r>
              <a:rPr lang="ru-RU" sz="1000" dirty="0" smtClean="0">
                <a:solidFill>
                  <a:srgbClr val="4F81BD">
                    <a:lumMod val="75000"/>
                  </a:srgbClr>
                </a:solidFill>
                <a:latin typeface="Times New Roman"/>
                <a:ea typeface="Times New Roman"/>
              </a:rPr>
              <a:t>4. Организация Всероссийского просветительского фестиваля для родителей, воспитывающих детей с особыми образовательными потребностями «Компетентный родитель» (в рамках Университета Детского возраста), 2019</a:t>
            </a:r>
          </a:p>
          <a:p>
            <a:r>
              <a:rPr lang="ru-RU" sz="1000" dirty="0" smtClean="0">
                <a:solidFill>
                  <a:srgbClr val="4F81BD">
                    <a:lumMod val="75000"/>
                  </a:srgbClr>
                </a:solidFill>
                <a:latin typeface="Times New Roman"/>
                <a:ea typeface="Times New Roman"/>
              </a:rPr>
              <a:t>5. Организация и проведение Всероссийского научно-практического </a:t>
            </a:r>
            <a:r>
              <a:rPr lang="ru-RU" sz="1000" dirty="0" err="1" smtClean="0">
                <a:solidFill>
                  <a:srgbClr val="4F81BD">
                    <a:lumMod val="75000"/>
                  </a:srgbClr>
                </a:solidFill>
                <a:latin typeface="Times New Roman"/>
                <a:ea typeface="Times New Roman"/>
              </a:rPr>
              <a:t>онлайн-вебинара</a:t>
            </a:r>
            <a:r>
              <a:rPr lang="ru-RU" sz="1000" dirty="0" smtClean="0">
                <a:solidFill>
                  <a:srgbClr val="4F81BD">
                    <a:lumMod val="75000"/>
                  </a:srgbClr>
                </a:solidFill>
                <a:latin typeface="Times New Roman"/>
                <a:ea typeface="Times New Roman"/>
              </a:rPr>
              <a:t> (с международным участием) «Психолого-педагогическое сопровождение субъектов образовательного процесса в условиях пандемии» (21-22 апреля 2021 г.) (совместно с ЕИ КФУ)</a:t>
            </a:r>
          </a:p>
          <a:p>
            <a:endParaRPr lang="ru-RU" sz="1000" b="1" dirty="0" smtClean="0">
              <a:solidFill>
                <a:srgbClr val="4F81BD">
                  <a:lumMod val="75000"/>
                </a:srgbClr>
              </a:solidFill>
              <a:latin typeface="Times New Roman" pitchFamily="18" charset="0"/>
              <a:cs typeface="Times New Roman" pitchFamily="18" charset="0"/>
            </a:endParaRPr>
          </a:p>
          <a:p>
            <a:r>
              <a:rPr lang="ru-RU" sz="1000" b="1" dirty="0" smtClean="0">
                <a:solidFill>
                  <a:srgbClr val="4F81BD">
                    <a:lumMod val="75000"/>
                  </a:srgbClr>
                </a:solidFill>
                <a:latin typeface="Times New Roman" pitchFamily="18" charset="0"/>
                <a:cs typeface="Times New Roman" pitchFamily="18" charset="0"/>
              </a:rPr>
              <a:t>Научная </a:t>
            </a:r>
            <a:r>
              <a:rPr lang="ru-RU" sz="1000" b="1" dirty="0">
                <a:solidFill>
                  <a:srgbClr val="4F81BD">
                    <a:lumMod val="75000"/>
                  </a:srgbClr>
                </a:solidFill>
                <a:latin typeface="Times New Roman" pitchFamily="18" charset="0"/>
                <a:cs typeface="Times New Roman" pitchFamily="18" charset="0"/>
              </a:rPr>
              <a:t>новизна, отличительные особенности по сравнению с аналогичными исследованиями: </a:t>
            </a:r>
          </a:p>
          <a:p>
            <a:r>
              <a:rPr lang="ru-RU" sz="1000" dirty="0" smtClean="0">
                <a:solidFill>
                  <a:srgbClr val="4F81BD">
                    <a:lumMod val="75000"/>
                  </a:srgbClr>
                </a:solidFill>
                <a:latin typeface="Times New Roman" pitchFamily="18" charset="0"/>
                <a:cs typeface="Times New Roman" pitchFamily="18" charset="0"/>
              </a:rPr>
              <a:t>Проект ориентирован на подготовку эффективных технологий обучения и инновационных педагогических практик профессиональной переподготовки в области инклюзивного образования.</a:t>
            </a:r>
          </a:p>
          <a:p>
            <a:endParaRPr lang="ru-RU" sz="600" b="1" dirty="0">
              <a:solidFill>
                <a:srgbClr val="1F497D">
                  <a:lumMod val="75000"/>
                </a:srgbClr>
              </a:solidFill>
              <a:latin typeface="Times New Roman" pitchFamily="18" charset="0"/>
              <a:cs typeface="Times New Roman" pitchFamily="18" charset="0"/>
            </a:endParaRPr>
          </a:p>
          <a:p>
            <a:endParaRPr lang="ru-RU" sz="800" dirty="0">
              <a:solidFill>
                <a:srgbClr val="1F497D">
                  <a:lumMod val="75000"/>
                </a:srgbClr>
              </a:solidFill>
              <a:latin typeface="Times New Roman" pitchFamily="18" charset="0"/>
              <a:cs typeface="Times New Roman" pitchFamily="18" charset="0"/>
            </a:endParaRPr>
          </a:p>
        </p:txBody>
      </p:sp>
    </p:spTree>
    <p:extLst>
      <p:ext uri="{BB962C8B-B14F-4D97-AF65-F5344CB8AC3E}">
        <p14:creationId xmlns:p14="http://schemas.microsoft.com/office/powerpoint/2010/main" val="4144312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solidFill>
                  <a:srgbClr val="00549F"/>
                </a:solidFill>
              </a:rPr>
              <a:t>Основные характеристики </a:t>
            </a:r>
            <a:r>
              <a:rPr lang="ru-RU" sz="2800" b="1" dirty="0" err="1" smtClean="0">
                <a:solidFill>
                  <a:srgbClr val="00549F"/>
                </a:solidFill>
              </a:rPr>
              <a:t>Подпроекта</a:t>
            </a:r>
            <a:endParaRPr lang="ru-RU" sz="2800" b="1" dirty="0">
              <a:solidFill>
                <a:srgbClr val="00549F"/>
              </a:solidFill>
            </a:endParaRPr>
          </a:p>
        </p:txBody>
      </p:sp>
      <p:sp>
        <p:nvSpPr>
          <p:cNvPr id="3" name="Номер слайда 2"/>
          <p:cNvSpPr>
            <a:spLocks noGrp="1"/>
          </p:cNvSpPr>
          <p:nvPr>
            <p:ph type="sldNum" sz="quarter" idx="12"/>
          </p:nvPr>
        </p:nvSpPr>
        <p:spPr/>
        <p:txBody>
          <a:bodyPr/>
          <a:lstStyle/>
          <a:p>
            <a:fld id="{B19B0651-EE4F-4900-A07F-96A6BFA9D0F0}" type="slidenum">
              <a:rPr lang="ru-RU" smtClean="0">
                <a:solidFill>
                  <a:prstClr val="black">
                    <a:tint val="75000"/>
                  </a:prstClr>
                </a:solidFill>
              </a:rPr>
              <a:pPr/>
              <a:t>8</a:t>
            </a:fld>
            <a:endParaRPr lang="ru-RU">
              <a:solidFill>
                <a:prstClr val="black">
                  <a:tint val="75000"/>
                </a:prstClr>
              </a:solidFill>
            </a:endParaRPr>
          </a:p>
        </p:txBody>
      </p:sp>
      <p:sp>
        <p:nvSpPr>
          <p:cNvPr id="4" name="Прямоугольник 3"/>
          <p:cNvSpPr/>
          <p:nvPr/>
        </p:nvSpPr>
        <p:spPr>
          <a:xfrm>
            <a:off x="563787" y="795028"/>
            <a:ext cx="8001056" cy="4385816"/>
          </a:xfrm>
          <a:prstGeom prst="rect">
            <a:avLst/>
          </a:prstGeom>
        </p:spPr>
        <p:txBody>
          <a:bodyPr wrap="square">
            <a:spAutoFit/>
          </a:bodyPr>
          <a:lstStyle/>
          <a:p>
            <a:r>
              <a:rPr lang="ru-RU" sz="900" b="1" dirty="0" smtClean="0">
                <a:solidFill>
                  <a:srgbClr val="4F81BD">
                    <a:lumMod val="75000"/>
                  </a:srgbClr>
                </a:solidFill>
                <a:latin typeface="Times New Roman" pitchFamily="18" charset="0"/>
                <a:cs typeface="Times New Roman" pitchFamily="18" charset="0"/>
              </a:rPr>
              <a:t>Поэтапные задачи </a:t>
            </a:r>
            <a:r>
              <a:rPr lang="ru-RU" sz="900" b="1" dirty="0" err="1" smtClean="0">
                <a:solidFill>
                  <a:srgbClr val="4F81BD">
                    <a:lumMod val="75000"/>
                  </a:srgbClr>
                </a:solidFill>
                <a:latin typeface="Times New Roman" pitchFamily="18" charset="0"/>
                <a:cs typeface="Times New Roman" pitchFamily="18" charset="0"/>
              </a:rPr>
              <a:t>Подпроекта</a:t>
            </a:r>
            <a:r>
              <a:rPr lang="ru-RU" sz="900" b="1" dirty="0" smtClean="0">
                <a:solidFill>
                  <a:srgbClr val="4F81BD">
                    <a:lumMod val="75000"/>
                  </a:srgbClr>
                </a:solidFill>
                <a:latin typeface="Times New Roman" pitchFamily="18" charset="0"/>
                <a:cs typeface="Times New Roman" pitchFamily="18" charset="0"/>
              </a:rPr>
              <a:t> (с указанием ожидаемого продукта/технологии на каждом этапе):</a:t>
            </a:r>
          </a:p>
          <a:p>
            <a:pPr marL="342900" indent="-342900">
              <a:tabLst>
                <a:tab pos="447675" algn="l"/>
              </a:tabLst>
            </a:pPr>
            <a:r>
              <a:rPr lang="ru-RU" sz="900" dirty="0" smtClean="0">
                <a:solidFill>
                  <a:srgbClr val="4F81BD">
                    <a:lumMod val="75000"/>
                  </a:srgbClr>
                </a:solidFill>
                <a:latin typeface="Times New Roman" pitchFamily="18" charset="0"/>
                <a:ea typeface="Calibri" panose="020F0502020204030204" pitchFamily="34" charset="0"/>
                <a:cs typeface="Times New Roman" pitchFamily="18" charset="0"/>
              </a:rPr>
              <a:t>1. Оценка возможности применения  современных технологий в условиях инклюзивного образования.</a:t>
            </a:r>
          </a:p>
          <a:p>
            <a:pPr>
              <a:tabLst>
                <a:tab pos="447675" algn="l"/>
              </a:tabLst>
            </a:pPr>
            <a:r>
              <a:rPr lang="ru-RU" sz="900" dirty="0" smtClean="0">
                <a:solidFill>
                  <a:srgbClr val="4F81BD">
                    <a:lumMod val="75000"/>
                  </a:srgbClr>
                </a:solidFill>
                <a:latin typeface="Times New Roman" pitchFamily="18" charset="0"/>
                <a:ea typeface="Calibri" panose="020F0502020204030204" pitchFamily="34" charset="0"/>
                <a:cs typeface="Times New Roman" pitchFamily="18" charset="0"/>
              </a:rPr>
              <a:t>2. Разработка методических рекомендаций для работы в условиях инклюзивного образования с применением  современных технологий в сфере профессионального образования для людей с особыми образовательными потребностями.</a:t>
            </a:r>
          </a:p>
          <a:p>
            <a:pPr>
              <a:tabLst>
                <a:tab pos="447675" algn="l"/>
              </a:tabLst>
            </a:pPr>
            <a:r>
              <a:rPr lang="ru-RU" sz="900" dirty="0" smtClean="0">
                <a:solidFill>
                  <a:srgbClr val="4F81BD">
                    <a:lumMod val="75000"/>
                  </a:srgbClr>
                </a:solidFill>
                <a:latin typeface="Times New Roman" pitchFamily="18" charset="0"/>
                <a:cs typeface="Times New Roman" pitchFamily="18" charset="0"/>
              </a:rPr>
              <a:t>3. Разработка и реализация программ  основного  и дополнительного профессионального образования по нейропсихологии и логопедии. </a:t>
            </a:r>
          </a:p>
          <a:p>
            <a:endParaRPr lang="ru-RU" sz="900" b="1" dirty="0" smtClean="0">
              <a:solidFill>
                <a:srgbClr val="4F81BD">
                  <a:lumMod val="75000"/>
                </a:srgbClr>
              </a:solidFill>
              <a:latin typeface="Times New Roman" pitchFamily="18" charset="0"/>
              <a:cs typeface="Times New Roman" pitchFamily="18" charset="0"/>
            </a:endParaRPr>
          </a:p>
          <a:p>
            <a:r>
              <a:rPr lang="ru-RU" sz="900" b="1" dirty="0" smtClean="0">
                <a:solidFill>
                  <a:srgbClr val="4F81BD">
                    <a:lumMod val="75000"/>
                  </a:srgbClr>
                </a:solidFill>
                <a:latin typeface="Times New Roman" pitchFamily="18" charset="0"/>
                <a:cs typeface="Times New Roman" pitchFamily="18" charset="0"/>
              </a:rPr>
              <a:t>Интересанты (организации, заинтересованные в результатах исследований и готовые финансировать разработки/приобрести результаты):</a:t>
            </a:r>
          </a:p>
          <a:p>
            <a:r>
              <a:rPr lang="ru-RU" sz="900" dirty="0" smtClean="0">
                <a:solidFill>
                  <a:srgbClr val="4F81BD">
                    <a:lumMod val="75000"/>
                  </a:srgbClr>
                </a:solidFill>
                <a:latin typeface="Times New Roman" pitchFamily="18" charset="0"/>
                <a:cs typeface="Times New Roman" pitchFamily="18" charset="0"/>
              </a:rPr>
              <a:t>специалисты и организации инклюзивного образования и иные заинтересованные физические и юридические лица, а, именно: Медицинский центр «Я здоров», Центр «</a:t>
            </a:r>
            <a:r>
              <a:rPr lang="ru-RU" sz="900" dirty="0" err="1" smtClean="0">
                <a:solidFill>
                  <a:srgbClr val="4F81BD">
                    <a:lumMod val="75000"/>
                  </a:srgbClr>
                </a:solidFill>
                <a:latin typeface="Times New Roman" pitchFamily="18" charset="0"/>
                <a:cs typeface="Times New Roman" pitchFamily="18" charset="0"/>
              </a:rPr>
              <a:t>Медико-Психолого-социально-педагогического</a:t>
            </a:r>
            <a:r>
              <a:rPr lang="ru-RU" sz="900" dirty="0" smtClean="0">
                <a:solidFill>
                  <a:srgbClr val="4F81BD">
                    <a:lumMod val="75000"/>
                  </a:srgbClr>
                </a:solidFill>
                <a:latin typeface="Times New Roman" pitchFamily="18" charset="0"/>
                <a:cs typeface="Times New Roman" pitchFamily="18" charset="0"/>
              </a:rPr>
              <a:t> сопровождения детей с ОВЗ» , АНО Центр для детей с ОВЗ «Планета Добра», Логопедический центр «</a:t>
            </a:r>
            <a:r>
              <a:rPr lang="ru-RU" sz="900" dirty="0" err="1" smtClean="0">
                <a:solidFill>
                  <a:srgbClr val="4F81BD">
                    <a:lumMod val="75000"/>
                  </a:srgbClr>
                </a:solidFill>
                <a:latin typeface="Times New Roman" pitchFamily="18" charset="0"/>
                <a:cs typeface="Times New Roman" pitchFamily="18" charset="0"/>
              </a:rPr>
              <a:t>Логоцентр</a:t>
            </a:r>
            <a:r>
              <a:rPr lang="ru-RU" sz="900" dirty="0" smtClean="0">
                <a:solidFill>
                  <a:srgbClr val="4F81BD">
                    <a:lumMod val="75000"/>
                  </a:srgbClr>
                </a:solidFill>
                <a:latin typeface="Times New Roman" pitchFamily="18" charset="0"/>
                <a:cs typeface="Times New Roman" pitchFamily="18" charset="0"/>
              </a:rPr>
              <a:t>», АНО Центр для детей с ОВЗ «Александрийский сад»</a:t>
            </a:r>
          </a:p>
          <a:p>
            <a:endParaRPr lang="ru-RU" sz="900" b="1" dirty="0" smtClean="0">
              <a:solidFill>
                <a:srgbClr val="4F81BD">
                  <a:lumMod val="75000"/>
                </a:srgbClr>
              </a:solidFill>
              <a:latin typeface="Times New Roman" pitchFamily="18" charset="0"/>
              <a:cs typeface="Times New Roman" pitchFamily="18" charset="0"/>
            </a:endParaRPr>
          </a:p>
          <a:p>
            <a:r>
              <a:rPr lang="ru-RU" sz="900" b="1" dirty="0" smtClean="0">
                <a:solidFill>
                  <a:srgbClr val="4F81BD">
                    <a:lumMod val="75000"/>
                  </a:srgbClr>
                </a:solidFill>
                <a:latin typeface="Times New Roman" pitchFamily="18" charset="0"/>
                <a:cs typeface="Times New Roman" pitchFamily="18" charset="0"/>
              </a:rPr>
              <a:t>Партнеры (члены консорциума/иные организации):</a:t>
            </a:r>
          </a:p>
          <a:p>
            <a:pPr marL="228600" indent="-228600">
              <a:tabLst>
                <a:tab pos="447675" algn="l"/>
              </a:tabLst>
            </a:pPr>
            <a:r>
              <a:rPr lang="ru-RU" sz="900" dirty="0" smtClean="0">
                <a:solidFill>
                  <a:srgbClr val="4F81BD">
                    <a:lumMod val="75000"/>
                  </a:srgbClr>
                </a:solidFill>
                <a:latin typeface="Times New Roman" pitchFamily="18" charset="0"/>
                <a:cs typeface="Times New Roman" pitchFamily="18" charset="0"/>
              </a:rPr>
              <a:t>Санкт-Петербургский Институт Междисциплинарных исследований</a:t>
            </a:r>
          </a:p>
          <a:p>
            <a:r>
              <a:rPr lang="ru-RU" sz="900" dirty="0" smtClean="0">
                <a:solidFill>
                  <a:srgbClr val="4F81BD">
                    <a:lumMod val="75000"/>
                  </a:srgbClr>
                </a:solidFill>
                <a:latin typeface="Times New Roman" pitchFamily="18" charset="0"/>
                <a:cs typeface="Times New Roman" pitchFamily="18" charset="0"/>
              </a:rPr>
              <a:t>Северо-Восточный федеральный университет</a:t>
            </a:r>
          </a:p>
          <a:p>
            <a:endParaRPr lang="ru-RU" sz="900" b="1" dirty="0" smtClean="0">
              <a:solidFill>
                <a:srgbClr val="4F81BD">
                  <a:lumMod val="75000"/>
                </a:srgbClr>
              </a:solidFill>
              <a:latin typeface="Times New Roman" pitchFamily="18" charset="0"/>
              <a:cs typeface="Times New Roman" pitchFamily="18" charset="0"/>
            </a:endParaRPr>
          </a:p>
          <a:p>
            <a:r>
              <a:rPr lang="ru-RU" sz="900" b="1" dirty="0" smtClean="0">
                <a:solidFill>
                  <a:srgbClr val="4F81BD">
                    <a:lumMod val="75000"/>
                  </a:srgbClr>
                </a:solidFill>
                <a:latin typeface="Times New Roman" pitchFamily="18" charset="0"/>
                <a:cs typeface="Times New Roman" pitchFamily="18" charset="0"/>
              </a:rPr>
              <a:t>Краткое описание:</a:t>
            </a:r>
          </a:p>
          <a:p>
            <a:pPr algn="just"/>
            <a:r>
              <a:rPr lang="ru-RU" sz="900" dirty="0" smtClean="0">
                <a:solidFill>
                  <a:srgbClr val="4F81BD">
                    <a:lumMod val="75000"/>
                  </a:srgbClr>
                </a:solidFill>
                <a:latin typeface="Times New Roman" pitchFamily="18" charset="0"/>
                <a:cs typeface="Times New Roman" pitchFamily="18" charset="0"/>
              </a:rPr>
              <a:t>Приоритетный подход к подготовке специалистов по сопровождению лиц с ОВЗ в мировой практике инклюзивного образования связан с </a:t>
            </a:r>
            <a:r>
              <a:rPr lang="ru-RU" sz="900" dirty="0" err="1" smtClean="0">
                <a:solidFill>
                  <a:srgbClr val="4F81BD">
                    <a:lumMod val="75000"/>
                  </a:srgbClr>
                </a:solidFill>
                <a:latin typeface="Times New Roman" pitchFamily="18" charset="0"/>
                <a:cs typeface="Times New Roman" pitchFamily="18" charset="0"/>
              </a:rPr>
              <a:t>информальными</a:t>
            </a:r>
            <a:r>
              <a:rPr lang="ru-RU" sz="900" dirty="0" smtClean="0">
                <a:solidFill>
                  <a:srgbClr val="4F81BD">
                    <a:lumMod val="75000"/>
                  </a:srgbClr>
                </a:solidFill>
                <a:latin typeface="Times New Roman" pitchFamily="18" charset="0"/>
                <a:cs typeface="Times New Roman" pitchFamily="18" charset="0"/>
              </a:rPr>
              <a:t> технологиями и методами их внедрения в программы обучения, в т.ч. и дополнительного образования. </a:t>
            </a:r>
          </a:p>
          <a:p>
            <a:pPr algn="just"/>
            <a:r>
              <a:rPr lang="ru-RU" sz="900" dirty="0" smtClean="0">
                <a:solidFill>
                  <a:srgbClr val="4F81BD">
                    <a:lumMod val="75000"/>
                  </a:srgbClr>
                </a:solidFill>
                <a:latin typeface="Times New Roman" pitchFamily="18" charset="0"/>
                <a:cs typeface="Times New Roman" pitchFamily="18" charset="0"/>
              </a:rPr>
              <a:t>Научная проблема, на которой основывается </a:t>
            </a:r>
            <a:r>
              <a:rPr lang="ru-RU" sz="900" dirty="0" err="1" smtClean="0">
                <a:solidFill>
                  <a:srgbClr val="4F81BD">
                    <a:lumMod val="75000"/>
                  </a:srgbClr>
                </a:solidFill>
                <a:latin typeface="Times New Roman" pitchFamily="18" charset="0"/>
                <a:cs typeface="Times New Roman" pitchFamily="18" charset="0"/>
              </a:rPr>
              <a:t>подпроект</a:t>
            </a:r>
            <a:r>
              <a:rPr lang="ru-RU" sz="900" dirty="0" smtClean="0">
                <a:solidFill>
                  <a:srgbClr val="4F81BD">
                    <a:lumMod val="75000"/>
                  </a:srgbClr>
                </a:solidFill>
                <a:latin typeface="Times New Roman" pitchFamily="18" charset="0"/>
                <a:cs typeface="Times New Roman" pitchFamily="18" charset="0"/>
              </a:rPr>
              <a:t>, имеет три взаимосвязанных аспекта: специализированный аспект – внедрение </a:t>
            </a:r>
            <a:r>
              <a:rPr lang="ru-RU" sz="900" dirty="0" err="1" smtClean="0">
                <a:solidFill>
                  <a:srgbClr val="4F81BD">
                    <a:lumMod val="75000"/>
                  </a:srgbClr>
                </a:solidFill>
                <a:latin typeface="Times New Roman" pitchFamily="18" charset="0"/>
                <a:cs typeface="Times New Roman" pitchFamily="18" charset="0"/>
              </a:rPr>
              <a:t>информальных</a:t>
            </a:r>
            <a:r>
              <a:rPr lang="ru-RU" sz="900" dirty="0" smtClean="0">
                <a:solidFill>
                  <a:srgbClr val="4F81BD">
                    <a:lumMod val="75000"/>
                  </a:srgbClr>
                </a:solidFill>
                <a:latin typeface="Times New Roman" pitchFamily="18" charset="0"/>
                <a:cs typeface="Times New Roman" pitchFamily="18" charset="0"/>
              </a:rPr>
              <a:t> технологий в систему профессионального образования и подготовки кадров, владеющих </a:t>
            </a:r>
            <a:r>
              <a:rPr lang="ru-RU" sz="900" dirty="0" err="1" smtClean="0">
                <a:solidFill>
                  <a:srgbClr val="4F81BD">
                    <a:lumMod val="75000"/>
                  </a:srgbClr>
                </a:solidFill>
                <a:latin typeface="Times New Roman" pitchFamily="18" charset="0"/>
                <a:cs typeface="Times New Roman" pitchFamily="18" charset="0"/>
              </a:rPr>
              <a:t>информальными</a:t>
            </a:r>
            <a:r>
              <a:rPr lang="ru-RU" sz="900" dirty="0" smtClean="0">
                <a:solidFill>
                  <a:srgbClr val="4F81BD">
                    <a:lumMod val="75000"/>
                  </a:srgbClr>
                </a:solidFill>
                <a:latin typeface="Times New Roman" pitchFamily="18" charset="0"/>
                <a:cs typeface="Times New Roman" pitchFamily="18" charset="0"/>
              </a:rPr>
              <a:t> технологиями и способными на региональном уровне их внедрять в практику инклюзивного образования; организационный аспект – создание университетской ресурсной платформы для исследований проблем улучшения качества жизни людей с особыми потребностями;  и  методический аспект – обеспечение специалистов </a:t>
            </a:r>
            <a:r>
              <a:rPr lang="ru-RU" sz="900" dirty="0" err="1" smtClean="0">
                <a:solidFill>
                  <a:srgbClr val="4F81BD">
                    <a:lumMod val="75000"/>
                  </a:srgbClr>
                </a:solidFill>
                <a:latin typeface="Times New Roman" pitchFamily="18" charset="0"/>
                <a:cs typeface="Times New Roman" pitchFamily="18" charset="0"/>
              </a:rPr>
              <a:t>информальными</a:t>
            </a:r>
            <a:r>
              <a:rPr lang="ru-RU" sz="900" dirty="0" smtClean="0">
                <a:solidFill>
                  <a:srgbClr val="4F81BD">
                    <a:lumMod val="75000"/>
                  </a:srgbClr>
                </a:solidFill>
                <a:latin typeface="Times New Roman" pitchFamily="18" charset="0"/>
                <a:cs typeface="Times New Roman" pitchFamily="18" charset="0"/>
              </a:rPr>
              <a:t> методиками инклюзивного образования в рамках реализации стратегии социально-экономического развития Республики Татарстан 2030 на основе адаптации лучшего европейского опыта. </a:t>
            </a:r>
          </a:p>
          <a:p>
            <a:pPr algn="just"/>
            <a:r>
              <a:rPr lang="ru-RU" sz="900" dirty="0" smtClean="0">
                <a:solidFill>
                  <a:srgbClr val="4F81BD">
                    <a:lumMod val="75000"/>
                  </a:srgbClr>
                </a:solidFill>
                <a:latin typeface="Times New Roman" pitchFamily="18" charset="0"/>
                <a:cs typeface="Times New Roman" pitchFamily="18" charset="0"/>
              </a:rPr>
              <a:t>Реализация данного </a:t>
            </a:r>
            <a:r>
              <a:rPr lang="ru-RU" sz="900" dirty="0" err="1" smtClean="0">
                <a:solidFill>
                  <a:srgbClr val="4F81BD">
                    <a:lumMod val="75000"/>
                  </a:srgbClr>
                </a:solidFill>
                <a:latin typeface="Times New Roman" pitchFamily="18" charset="0"/>
                <a:cs typeface="Times New Roman" pitchFamily="18" charset="0"/>
              </a:rPr>
              <a:t>подпроекта</a:t>
            </a:r>
            <a:r>
              <a:rPr lang="ru-RU" sz="900" dirty="0" smtClean="0">
                <a:solidFill>
                  <a:srgbClr val="4F81BD">
                    <a:lumMod val="75000"/>
                  </a:srgbClr>
                </a:solidFill>
                <a:latin typeface="Times New Roman" pitchFamily="18" charset="0"/>
                <a:cs typeface="Times New Roman" pitchFamily="18" charset="0"/>
              </a:rPr>
              <a:t> будет способствовать повышению конкурентоспособности Республики Татарстан как прогрессивного региона, благоприятного для улучшения качества жизни людей с особыми потребностями и привлекательного для миграции высококвалифицированных специалистов в области </a:t>
            </a:r>
            <a:r>
              <a:rPr lang="ru-RU" sz="900" dirty="0" err="1" smtClean="0">
                <a:solidFill>
                  <a:srgbClr val="4F81BD">
                    <a:lumMod val="75000"/>
                  </a:srgbClr>
                </a:solidFill>
                <a:latin typeface="Times New Roman" pitchFamily="18" charset="0"/>
                <a:cs typeface="Times New Roman" pitchFamily="18" charset="0"/>
              </a:rPr>
              <a:t>информальных</a:t>
            </a:r>
            <a:r>
              <a:rPr lang="ru-RU" sz="900" dirty="0" smtClean="0">
                <a:solidFill>
                  <a:srgbClr val="4F81BD">
                    <a:lumMod val="75000"/>
                  </a:srgbClr>
                </a:solidFill>
                <a:latin typeface="Times New Roman" pitchFamily="18" charset="0"/>
                <a:cs typeface="Times New Roman" pitchFamily="18" charset="0"/>
              </a:rPr>
              <a:t> технологий инклюзивного образования из других регионов, на основе достижения сбалансированности территориально-пространственного развития Республики Татарстан, повышения качества гармоничного взаимодействия человеческого капитала людей с особыми образовательными потребностями и  региональных институтов устойчивого развития.</a:t>
            </a:r>
            <a:endParaRPr lang="ru-RU" sz="900" b="1" dirty="0" smtClean="0">
              <a:solidFill>
                <a:srgbClr val="4F81BD">
                  <a:lumMod val="75000"/>
                </a:srgbClr>
              </a:solidFill>
              <a:latin typeface="Times New Roman" pitchFamily="18" charset="0"/>
              <a:cs typeface="Times New Roman" pitchFamily="18" charset="0"/>
            </a:endParaRPr>
          </a:p>
          <a:p>
            <a:endParaRPr lang="ru-RU" sz="900" b="1" dirty="0" smtClean="0">
              <a:solidFill>
                <a:srgbClr val="4F81BD">
                  <a:lumMod val="75000"/>
                </a:srgbClr>
              </a:solidFill>
              <a:latin typeface="Times New Roman" pitchFamily="18" charset="0"/>
              <a:cs typeface="Times New Roman" pitchFamily="18" charset="0"/>
            </a:endParaRPr>
          </a:p>
          <a:p>
            <a:r>
              <a:rPr lang="ru-RU" sz="900" b="1" dirty="0" smtClean="0">
                <a:solidFill>
                  <a:srgbClr val="4F81BD">
                    <a:lumMod val="75000"/>
                  </a:srgbClr>
                </a:solidFill>
                <a:latin typeface="Times New Roman" pitchFamily="18" charset="0"/>
                <a:cs typeface="Times New Roman" pitchFamily="18" charset="0"/>
              </a:rPr>
              <a:t>Сроки реализации:  </a:t>
            </a:r>
            <a:r>
              <a:rPr lang="ru-RU" sz="900" dirty="0" smtClean="0">
                <a:solidFill>
                  <a:srgbClr val="4F81BD">
                    <a:lumMod val="75000"/>
                  </a:srgbClr>
                </a:solidFill>
                <a:latin typeface="Times New Roman" pitchFamily="18" charset="0"/>
                <a:cs typeface="Times New Roman" pitchFamily="18" charset="0"/>
              </a:rPr>
              <a:t>2020-2030 </a:t>
            </a:r>
            <a:r>
              <a:rPr lang="ru-RU" sz="900" dirty="0" err="1" smtClean="0">
                <a:solidFill>
                  <a:srgbClr val="4F81BD">
                    <a:lumMod val="75000"/>
                  </a:srgbClr>
                </a:solidFill>
                <a:latin typeface="Times New Roman" pitchFamily="18" charset="0"/>
                <a:cs typeface="Times New Roman" pitchFamily="18" charset="0"/>
              </a:rPr>
              <a:t>гг</a:t>
            </a:r>
            <a:endParaRPr lang="ru-RU" sz="900" dirty="0">
              <a:solidFill>
                <a:srgbClr val="4F81BD">
                  <a:lumMod val="75000"/>
                </a:srgbClr>
              </a:solidFill>
              <a:latin typeface="Times New Roman" pitchFamily="18" charset="0"/>
              <a:cs typeface="Times New Roman" pitchFamily="18" charset="0"/>
            </a:endParaRPr>
          </a:p>
        </p:txBody>
      </p:sp>
    </p:spTree>
    <p:extLst>
      <p:ext uri="{BB962C8B-B14F-4D97-AF65-F5344CB8AC3E}">
        <p14:creationId xmlns:p14="http://schemas.microsoft.com/office/powerpoint/2010/main" val="4168905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18435" y="1923678"/>
            <a:ext cx="8424936" cy="2062103"/>
          </a:xfrm>
          <a:prstGeom prst="rect">
            <a:avLst/>
          </a:prstGeom>
          <a:noFill/>
        </p:spPr>
        <p:txBody>
          <a:bodyPr wrap="square" rtlCol="0">
            <a:spAutoFit/>
          </a:bodyPr>
          <a:lstStyle/>
          <a:p>
            <a:pPr algn="ctr"/>
            <a:r>
              <a:rPr lang="ru-RU" sz="2400" b="1" dirty="0" smtClean="0">
                <a:solidFill>
                  <a:srgbClr val="1F497D">
                    <a:lumMod val="75000"/>
                  </a:srgbClr>
                </a:solidFill>
                <a:latin typeface="PT Sans" panose="020B0503020203020204" pitchFamily="34" charset="-52"/>
              </a:rPr>
              <a:t>СИ 2 </a:t>
            </a:r>
            <a:r>
              <a:rPr lang="ru-RU" sz="2400" b="1" dirty="0">
                <a:solidFill>
                  <a:srgbClr val="1F497D">
                    <a:lumMod val="75000"/>
                  </a:srgbClr>
                </a:solidFill>
                <a:latin typeface="PT Sans" panose="020B0503020203020204" pitchFamily="34" charset="-52"/>
              </a:rPr>
              <a:t>«Территории с особым режимом ведения предпринимательской деятельности как механизм повышения качества человеческого потенциала региона»</a:t>
            </a:r>
          </a:p>
          <a:p>
            <a:pPr algn="ctr"/>
            <a:r>
              <a:rPr lang="ru-RU" sz="1600" dirty="0">
                <a:solidFill>
                  <a:srgbClr val="1F497D">
                    <a:lumMod val="75000"/>
                  </a:srgbClr>
                </a:solidFill>
                <a:latin typeface="PT Sans" panose="020B0503020203020204" pitchFamily="34" charset="-52"/>
              </a:rPr>
              <a:t>в рамках реализации Программы развития КФУ</a:t>
            </a:r>
          </a:p>
          <a:p>
            <a:pPr algn="ctr"/>
            <a:r>
              <a:rPr lang="ru-RU" sz="1600" dirty="0">
                <a:solidFill>
                  <a:srgbClr val="1F497D">
                    <a:lumMod val="75000"/>
                  </a:srgbClr>
                </a:solidFill>
                <a:latin typeface="PT Sans" panose="020B0503020203020204" pitchFamily="34" charset="-52"/>
              </a:rPr>
              <a:t>(«ПРИОРИТЕТ-2030»)</a:t>
            </a:r>
          </a:p>
          <a:p>
            <a:pPr algn="ctr"/>
            <a:endParaRPr lang="ru-RU" sz="2400" b="1" dirty="0">
              <a:solidFill>
                <a:srgbClr val="00549F"/>
              </a:solidFill>
              <a:latin typeface="PT Sans" panose="020B0503020203020204" pitchFamily="34" charset="-52"/>
            </a:endParaRPr>
          </a:p>
        </p:txBody>
      </p:sp>
      <p:sp>
        <p:nvSpPr>
          <p:cNvPr id="7" name="Прямоугольник 6"/>
          <p:cNvSpPr/>
          <p:nvPr/>
        </p:nvSpPr>
        <p:spPr>
          <a:xfrm>
            <a:off x="0" y="843559"/>
            <a:ext cx="3635896" cy="936104"/>
          </a:xfrm>
          <a:prstGeom prst="rect">
            <a:avLst/>
          </a:prstGeom>
          <a:solidFill>
            <a:srgbClr val="00549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solidFill>
                <a:prstClr val="white"/>
              </a:solidFill>
            </a:endParaRPr>
          </a:p>
        </p:txBody>
      </p:sp>
      <p:pic>
        <p:nvPicPr>
          <p:cNvPr id="8" name="Picture 3" descr="C:\Users\MSShafigullin\Desktop\Проекты\Ассоциация выпускников\kfu_logo_2l_ru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31591"/>
            <a:ext cx="2945406" cy="39557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xmlns="" id="{51EC05A0-E07F-45D8-A677-0D303E8C6E41}"/>
              </a:ext>
            </a:extLst>
          </p:cNvPr>
          <p:cNvSpPr txBox="1"/>
          <p:nvPr/>
        </p:nvSpPr>
        <p:spPr>
          <a:xfrm>
            <a:off x="3707904" y="253442"/>
            <a:ext cx="5372026" cy="1508105"/>
          </a:xfrm>
          <a:prstGeom prst="rect">
            <a:avLst/>
          </a:prstGeom>
          <a:noFill/>
        </p:spPr>
        <p:txBody>
          <a:bodyPr wrap="square" rtlCol="0">
            <a:spAutoFit/>
          </a:bodyPr>
          <a:lstStyle/>
          <a:p>
            <a:r>
              <a:rPr lang="ru-RU" sz="2800" b="1" dirty="0">
                <a:solidFill>
                  <a:prstClr val="white">
                    <a:lumMod val="65000"/>
                  </a:prstClr>
                </a:solidFill>
                <a:latin typeface="PT Sans" panose="020B0503020203020204" pitchFamily="34" charset="-52"/>
              </a:rPr>
              <a:t>СТРАТЕГИЧЕСКИЙ </a:t>
            </a:r>
            <a:r>
              <a:rPr lang="ru-RU" sz="2800" b="1" dirty="0" smtClean="0">
                <a:solidFill>
                  <a:prstClr val="white">
                    <a:lumMod val="65000"/>
                  </a:prstClr>
                </a:solidFill>
                <a:latin typeface="PT Sans" panose="020B0503020203020204" pitchFamily="34" charset="-52"/>
              </a:rPr>
              <a:t>ПРОЕКТ 5 </a:t>
            </a:r>
            <a:r>
              <a:rPr lang="ru-RU" sz="1600" b="1" dirty="0">
                <a:solidFill>
                  <a:prstClr val="white">
                    <a:lumMod val="65000"/>
                  </a:prstClr>
                </a:solidFill>
                <a:latin typeface="PT Sans" panose="020B0503020203020204" pitchFamily="34" charset="-52"/>
              </a:rPr>
              <a:t>«Создание комплекса доказательных технологий </a:t>
            </a:r>
            <a:r>
              <a:rPr lang="ru-RU" sz="1600" b="1" dirty="0" smtClean="0">
                <a:solidFill>
                  <a:prstClr val="white">
                    <a:lumMod val="65000"/>
                  </a:prstClr>
                </a:solidFill>
                <a:latin typeface="PT Sans" panose="020B0503020203020204" pitchFamily="34" charset="-52"/>
              </a:rPr>
              <a:t> и </a:t>
            </a:r>
            <a:r>
              <a:rPr lang="ru-RU" sz="1600" b="1" dirty="0">
                <a:solidFill>
                  <a:prstClr val="white">
                    <a:lumMod val="65000"/>
                  </a:prstClr>
                </a:solidFill>
                <a:latin typeface="PT Sans" panose="020B0503020203020204" pitchFamily="34" charset="-52"/>
              </a:rPr>
              <a:t>платформенных решений для повышения качества человеческого потенциала в условиях новых социально-экономических </a:t>
            </a:r>
            <a:r>
              <a:rPr lang="ru-RU" sz="1600" b="1" dirty="0" smtClean="0">
                <a:solidFill>
                  <a:prstClr val="white">
                    <a:lumMod val="65000"/>
                  </a:prstClr>
                </a:solidFill>
                <a:latin typeface="PT Sans" panose="020B0503020203020204" pitchFamily="34" charset="-52"/>
              </a:rPr>
              <a:t>вызовов»</a:t>
            </a:r>
            <a:endParaRPr lang="ru-RU" sz="1600" b="1" dirty="0">
              <a:solidFill>
                <a:prstClr val="white">
                  <a:lumMod val="65000"/>
                </a:prstClr>
              </a:solidFill>
              <a:latin typeface="PT Sans" panose="020B0503020203020204" pitchFamily="34" charset="-52"/>
            </a:endParaRPr>
          </a:p>
        </p:txBody>
      </p:sp>
    </p:spTree>
    <p:extLst>
      <p:ext uri="{BB962C8B-B14F-4D97-AF65-F5344CB8AC3E}">
        <p14:creationId xmlns:p14="http://schemas.microsoft.com/office/powerpoint/2010/main" val="982058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xmlns="" id="{88CFBBFD-6CCC-4DD3-BCC4-81EF9898532B}"/>
              </a:ext>
            </a:extLst>
          </p:cNvPr>
          <p:cNvSpPr>
            <a:spLocks noGrp="1"/>
          </p:cNvSpPr>
          <p:nvPr>
            <p:ph type="sldNum" sz="quarter" idx="12"/>
          </p:nvPr>
        </p:nvSpPr>
        <p:spPr/>
        <p:txBody>
          <a:bodyPr/>
          <a:lstStyle/>
          <a:p>
            <a:fld id="{B19B0651-EE4F-4900-A07F-96A6BFA9D0F0}" type="slidenum">
              <a:rPr lang="ru-RU" smtClean="0">
                <a:solidFill>
                  <a:prstClr val="black">
                    <a:tint val="75000"/>
                  </a:prstClr>
                </a:solidFill>
              </a:rPr>
              <a:pPr/>
              <a:t>10</a:t>
            </a:fld>
            <a:endParaRPr lang="ru-RU">
              <a:solidFill>
                <a:prstClr val="black">
                  <a:tint val="75000"/>
                </a:prstClr>
              </a:solidFill>
            </a:endParaRPr>
          </a:p>
        </p:txBody>
      </p:sp>
      <p:sp>
        <p:nvSpPr>
          <p:cNvPr id="3" name="TextBox 2">
            <a:extLst>
              <a:ext uri="{FF2B5EF4-FFF2-40B4-BE49-F238E27FC236}">
                <a16:creationId xmlns:a16="http://schemas.microsoft.com/office/drawing/2014/main" xmlns="" id="{0B34FB46-C403-445B-8714-DAFEF12F7866}"/>
              </a:ext>
            </a:extLst>
          </p:cNvPr>
          <p:cNvSpPr txBox="1"/>
          <p:nvPr/>
        </p:nvSpPr>
        <p:spPr>
          <a:xfrm>
            <a:off x="1265231" y="195486"/>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4" name="TextBox 3">
            <a:extLst>
              <a:ext uri="{FF2B5EF4-FFF2-40B4-BE49-F238E27FC236}">
                <a16:creationId xmlns:a16="http://schemas.microsoft.com/office/drawing/2014/main" xmlns="" id="{B43D7435-2693-49BA-AF13-75A78A1F4742}"/>
              </a:ext>
            </a:extLst>
          </p:cNvPr>
          <p:cNvSpPr txBox="1"/>
          <p:nvPr/>
        </p:nvSpPr>
        <p:spPr>
          <a:xfrm>
            <a:off x="714348" y="571486"/>
            <a:ext cx="8001056" cy="3939540"/>
          </a:xfrm>
          <a:prstGeom prst="rect">
            <a:avLst/>
          </a:prstGeom>
          <a:noFill/>
        </p:spPr>
        <p:txBody>
          <a:bodyPr wrap="square" rtlCol="0">
            <a:spAutoFit/>
          </a:bodyPr>
          <a:lstStyle/>
          <a:p>
            <a:r>
              <a:rPr lang="ru-RU" sz="1000" b="1" dirty="0">
                <a:solidFill>
                  <a:srgbClr val="4F81BD">
                    <a:lumMod val="75000"/>
                  </a:srgbClr>
                </a:solidFill>
                <a:latin typeface="Times New Roman" pitchFamily="18" charset="0"/>
                <a:cs typeface="Times New Roman" pitchFamily="18" charset="0"/>
              </a:rPr>
              <a:t>Наименование: Территории с особым режимом ведения предпринимательской деятельности как механизм повышения качества человеческого потенциала региона	</a:t>
            </a:r>
          </a:p>
          <a:p>
            <a:endParaRPr lang="ru-RU" sz="1000" b="1" dirty="0">
              <a:solidFill>
                <a:srgbClr val="4F81BD">
                  <a:lumMod val="75000"/>
                </a:srgbClr>
              </a:solidFill>
              <a:latin typeface="Times New Roman" pitchFamily="18" charset="0"/>
              <a:cs typeface="Times New Roman" pitchFamily="18" charset="0"/>
            </a:endParaRPr>
          </a:p>
          <a:p>
            <a:r>
              <a:rPr lang="ru-RU" sz="1000" b="1" dirty="0">
                <a:solidFill>
                  <a:srgbClr val="4F81BD">
                    <a:lumMod val="75000"/>
                  </a:srgbClr>
                </a:solidFill>
                <a:latin typeface="Times New Roman" pitchFamily="18" charset="0"/>
                <a:cs typeface="Times New Roman" pitchFamily="18" charset="0"/>
              </a:rPr>
              <a:t>Какие вызовы, обозначенные в Программе-2030, решает </a:t>
            </a:r>
            <a:r>
              <a:rPr lang="ru-RU" sz="1000" b="1" dirty="0" err="1">
                <a:solidFill>
                  <a:srgbClr val="4F81BD">
                    <a:lumMod val="75000"/>
                  </a:srgbClr>
                </a:solidFill>
                <a:latin typeface="Times New Roman" pitchFamily="18" charset="0"/>
                <a:cs typeface="Times New Roman" pitchFamily="18" charset="0"/>
              </a:rPr>
              <a:t>Подпроект</a:t>
            </a:r>
            <a:r>
              <a:rPr lang="ru-RU" sz="1000" b="1" dirty="0">
                <a:solidFill>
                  <a:srgbClr val="4F81BD">
                    <a:lumMod val="75000"/>
                  </a:srgbClr>
                </a:solidFill>
                <a:latin typeface="Times New Roman" pitchFamily="18" charset="0"/>
                <a:cs typeface="Times New Roman" pitchFamily="18" charset="0"/>
              </a:rPr>
              <a:t>:</a:t>
            </a:r>
          </a:p>
          <a:p>
            <a:pPr>
              <a:tabLst>
                <a:tab pos="447675" algn="l"/>
              </a:tabLst>
            </a:pPr>
            <a:r>
              <a:rPr lang="ru-RU" sz="1000" dirty="0">
                <a:solidFill>
                  <a:srgbClr val="4F81BD">
                    <a:lumMod val="75000"/>
                  </a:srgbClr>
                </a:solidFill>
                <a:latin typeface="Times New Roman" pitchFamily="18" charset="0"/>
                <a:cs typeface="Times New Roman" pitchFamily="18" charset="0"/>
              </a:rPr>
              <a:t>а) развитие и реализация прорывных научных исследований и разработок, в том числе получение по итогам прикладных научных исследований и (или) экспериментальных разработок результатов интеллектуальной деятельности, охраняемых в соответствии с ГК Российской Федерации;</a:t>
            </a:r>
          </a:p>
          <a:p>
            <a:pPr>
              <a:tabLst>
                <a:tab pos="447675" algn="l"/>
              </a:tabLst>
            </a:pPr>
            <a:r>
              <a:rPr lang="ru-RU" sz="1000" dirty="0">
                <a:solidFill>
                  <a:srgbClr val="4F81BD">
                    <a:lumMod val="75000"/>
                  </a:srgbClr>
                </a:solidFill>
                <a:latin typeface="Times New Roman" pitchFamily="18" charset="0"/>
                <a:cs typeface="Times New Roman" pitchFamily="18" charset="0"/>
              </a:rPr>
              <a:t>б) обновление, разработка и внедрение новых образовательных программ высшего образования и дополнительных профессиональных программ в интересах НТР Российской Федерации, субъектов РФ, отраслей экономики и социальной сферы;</a:t>
            </a:r>
          </a:p>
          <a:p>
            <a:pPr>
              <a:tabLst>
                <a:tab pos="447675" algn="l"/>
              </a:tabLst>
            </a:pPr>
            <a:r>
              <a:rPr lang="ru-RU" sz="1000" dirty="0">
                <a:solidFill>
                  <a:srgbClr val="4F81BD">
                    <a:lumMod val="75000"/>
                  </a:srgbClr>
                </a:solidFill>
                <a:latin typeface="Times New Roman" pitchFamily="18" charset="0"/>
                <a:cs typeface="Times New Roman" pitchFamily="18" charset="0"/>
              </a:rPr>
              <a:t>в) реализация мер по совершенствованию научно-исследовательской деятельности в магистратуре, аспирантуре и докторантуре;</a:t>
            </a:r>
          </a:p>
          <a:p>
            <a:pPr>
              <a:tabLst>
                <a:tab pos="447675" algn="l"/>
              </a:tabLst>
            </a:pPr>
            <a:r>
              <a:rPr lang="ru-RU" sz="1000" dirty="0">
                <a:solidFill>
                  <a:srgbClr val="4F81BD">
                    <a:lumMod val="75000"/>
                  </a:srgbClr>
                </a:solidFill>
                <a:latin typeface="Times New Roman" pitchFamily="18" charset="0"/>
                <a:cs typeface="Times New Roman" pitchFamily="18" charset="0"/>
              </a:rPr>
              <a:t>г) подготовка кадров для приоритетных направлений НТР Российской Федерации, субъектов РФ, отраслей экономики и социальной сферы; </a:t>
            </a:r>
          </a:p>
          <a:p>
            <a:pPr>
              <a:tabLst>
                <a:tab pos="447675" algn="l"/>
              </a:tabLst>
            </a:pPr>
            <a:r>
              <a:rPr lang="ru-RU" sz="1000" dirty="0">
                <a:solidFill>
                  <a:srgbClr val="4F81BD">
                    <a:lumMod val="75000"/>
                  </a:srgbClr>
                </a:solidFill>
                <a:latin typeface="Times New Roman" pitchFamily="18" charset="0"/>
                <a:cs typeface="Times New Roman" pitchFamily="18" charset="0"/>
              </a:rPr>
              <a:t>д) развитие кадрового потенциала системы ВО, сектора исследований и разработок посредством обеспечения воспроизводства управленческих и научно-педагогических кадров, привлечение в университеты ведущих ученых и специалистов-практиков;</a:t>
            </a:r>
          </a:p>
          <a:p>
            <a:endParaRPr lang="ru-RU" sz="1000" b="1" dirty="0">
              <a:solidFill>
                <a:srgbClr val="4F81BD">
                  <a:lumMod val="75000"/>
                </a:srgbClr>
              </a:solidFill>
              <a:latin typeface="Times New Roman" pitchFamily="18" charset="0"/>
              <a:cs typeface="Times New Roman" pitchFamily="18" charset="0"/>
            </a:endParaRPr>
          </a:p>
          <a:p>
            <a:r>
              <a:rPr lang="ru-RU" sz="1000" b="1" dirty="0">
                <a:solidFill>
                  <a:srgbClr val="4F81BD">
                    <a:lumMod val="75000"/>
                  </a:srgbClr>
                </a:solidFill>
                <a:latin typeface="Times New Roman" pitchFamily="18" charset="0"/>
                <a:cs typeface="Times New Roman" pitchFamily="18" charset="0"/>
              </a:rPr>
              <a:t>Имеющийся научно-технологический задел (публикации, гранты, патенты и пр.):</a:t>
            </a:r>
          </a:p>
          <a:p>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1. Грант РФФИ «Стратегия формирования и функционирования территорий опережающего развития на основе реализации территориальной промышленной политики».</a:t>
            </a:r>
          </a:p>
          <a:p>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2. Публикации и научные работы по теме создания и функционирования территорий с особым режимом ведения предпринимательской деятельности доцентов кафедры экономики предприятий и организаций  НЧИ КФУ </a:t>
            </a:r>
            <a:r>
              <a:rPr lang="ru-RU" sz="1000" dirty="0" err="1">
                <a:solidFill>
                  <a:srgbClr val="4F81BD">
                    <a:lumMod val="75000"/>
                  </a:srgbClr>
                </a:solidFill>
                <a:latin typeface="Times New Roman" pitchFamily="18" charset="0"/>
                <a:ea typeface="Calibri" panose="020F0502020204030204" pitchFamily="34" charset="0"/>
                <a:cs typeface="Times New Roman" pitchFamily="18" charset="0"/>
              </a:rPr>
              <a:t>Галиуллиной</a:t>
            </a: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 Г.Ф., </a:t>
            </a:r>
            <a:r>
              <a:rPr lang="ru-RU" sz="1000" dirty="0" err="1">
                <a:solidFill>
                  <a:srgbClr val="4F81BD">
                    <a:lumMod val="75000"/>
                  </a:srgbClr>
                </a:solidFill>
                <a:latin typeface="Times New Roman" pitchFamily="18" charset="0"/>
                <a:ea typeface="Calibri" panose="020F0502020204030204" pitchFamily="34" charset="0"/>
                <a:cs typeface="Times New Roman" pitchFamily="18" charset="0"/>
              </a:rPr>
              <a:t>Зиятдинов</a:t>
            </a: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 А.Ф.</a:t>
            </a:r>
            <a:endParaRPr lang="ru-RU" sz="1000" b="1" dirty="0">
              <a:solidFill>
                <a:srgbClr val="4F81BD">
                  <a:lumMod val="75000"/>
                </a:srgbClr>
              </a:solidFill>
              <a:latin typeface="Times New Roman" pitchFamily="18" charset="0"/>
              <a:cs typeface="Times New Roman" pitchFamily="18" charset="0"/>
            </a:endParaRPr>
          </a:p>
          <a:p>
            <a:r>
              <a:rPr lang="ru-RU" sz="1000" dirty="0">
                <a:solidFill>
                  <a:srgbClr val="4F81BD">
                    <a:lumMod val="75000"/>
                  </a:srgbClr>
                </a:solidFill>
                <a:latin typeface="Times New Roman"/>
                <a:ea typeface="Times New Roman"/>
              </a:rPr>
              <a:t>3.  Организация и проведение ежегодных научно-практических конференций «Территории опережающего </a:t>
            </a:r>
            <a:r>
              <a:rPr lang="ru-RU" sz="1000" dirty="0" smtClean="0">
                <a:solidFill>
                  <a:srgbClr val="4F81BD">
                    <a:lumMod val="75000"/>
                  </a:srgbClr>
                </a:solidFill>
                <a:latin typeface="Times New Roman"/>
                <a:ea typeface="Times New Roman"/>
              </a:rPr>
              <a:t>социально-экономического </a:t>
            </a:r>
            <a:r>
              <a:rPr lang="ru-RU" sz="1000" dirty="0">
                <a:solidFill>
                  <a:srgbClr val="4F81BD">
                    <a:lumMod val="75000"/>
                  </a:srgbClr>
                </a:solidFill>
                <a:latin typeface="Times New Roman"/>
                <a:ea typeface="Times New Roman"/>
              </a:rPr>
              <a:t>развития: вопросы теории и практики»  (2017, 2018, 2019).</a:t>
            </a:r>
          </a:p>
          <a:p>
            <a:pPr indent="179388">
              <a:buFontTx/>
              <a:buAutoNum type="arabicPeriod" startAt="4"/>
            </a:pPr>
            <a:r>
              <a:rPr lang="ru-RU" sz="1000" dirty="0">
                <a:solidFill>
                  <a:srgbClr val="4F81BD">
                    <a:lumMod val="75000"/>
                  </a:srgbClr>
                </a:solidFill>
                <a:latin typeface="Times New Roman"/>
                <a:ea typeface="Times New Roman"/>
              </a:rPr>
              <a:t>Организация и участие в разработке Стратегии социально-экономического развития муниципального образования город Набережные Челны до 2021 года и на период до 2030 года.</a:t>
            </a:r>
          </a:p>
          <a:p>
            <a:pPr indent="179388">
              <a:buFontTx/>
              <a:buAutoNum type="arabicPeriod" startAt="4"/>
            </a:pPr>
            <a:r>
              <a:rPr lang="ru-RU" sz="1000" dirty="0">
                <a:solidFill>
                  <a:srgbClr val="4F81BD">
                    <a:lumMod val="75000"/>
                  </a:srgbClr>
                </a:solidFill>
                <a:latin typeface="Times New Roman"/>
                <a:ea typeface="Times New Roman"/>
              </a:rPr>
              <a:t>Научное руководство девяти НИР по актуальным вопросам регионального развития, структурных преобразований отраслей; опыт практической деятельности в реальном секторе экономики</a:t>
            </a:r>
            <a:r>
              <a:rPr lang="ru-RU" sz="1000" dirty="0" smtClean="0">
                <a:solidFill>
                  <a:srgbClr val="4F81BD">
                    <a:lumMod val="75000"/>
                  </a:srgbClr>
                </a:solidFill>
                <a:latin typeface="Times New Roman"/>
                <a:ea typeface="Times New Roman"/>
              </a:rPr>
              <a:t>.</a:t>
            </a:r>
            <a:endParaRPr lang="ru-RU" sz="1000" dirty="0">
              <a:solidFill>
                <a:srgbClr val="4F81BD">
                  <a:lumMod val="75000"/>
                </a:srgbClr>
              </a:solidFill>
              <a:latin typeface="Times New Roman"/>
              <a:ea typeface="Times New Roman"/>
            </a:endParaRPr>
          </a:p>
        </p:txBody>
      </p:sp>
    </p:spTree>
    <p:extLst>
      <p:ext uri="{BB962C8B-B14F-4D97-AF65-F5344CB8AC3E}">
        <p14:creationId xmlns:p14="http://schemas.microsoft.com/office/powerpoint/2010/main" val="1245819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421555"/>
          </a:xfrm>
        </p:spPr>
        <p:txBody>
          <a:bodyPr>
            <a:normAutofit fontScale="90000"/>
          </a:bodyPr>
          <a:lstStyle/>
          <a:p>
            <a:r>
              <a:rPr lang="ru-RU" sz="2800" b="1" dirty="0">
                <a:solidFill>
                  <a:srgbClr val="00549F"/>
                </a:solidFill>
              </a:rPr>
              <a:t>Основные характеристики </a:t>
            </a:r>
            <a:r>
              <a:rPr lang="ru-RU" sz="2800" b="1" dirty="0" err="1">
                <a:solidFill>
                  <a:srgbClr val="00549F"/>
                </a:solidFill>
              </a:rPr>
              <a:t>Подпроекта</a:t>
            </a:r>
            <a:endParaRPr lang="ru-RU" sz="2800" b="1" dirty="0">
              <a:solidFill>
                <a:srgbClr val="00549F"/>
              </a:solidFill>
            </a:endParaRPr>
          </a:p>
        </p:txBody>
      </p:sp>
      <p:sp>
        <p:nvSpPr>
          <p:cNvPr id="3" name="Номер слайда 2"/>
          <p:cNvSpPr>
            <a:spLocks noGrp="1"/>
          </p:cNvSpPr>
          <p:nvPr>
            <p:ph type="sldNum" sz="quarter" idx="12"/>
          </p:nvPr>
        </p:nvSpPr>
        <p:spPr/>
        <p:txBody>
          <a:bodyPr/>
          <a:lstStyle/>
          <a:p>
            <a:fld id="{B19B0651-EE4F-4900-A07F-96A6BFA9D0F0}" type="slidenum">
              <a:rPr lang="ru-RU" smtClean="0">
                <a:solidFill>
                  <a:prstClr val="black">
                    <a:tint val="75000"/>
                  </a:prstClr>
                </a:solidFill>
              </a:rPr>
              <a:pPr/>
              <a:t>11</a:t>
            </a:fld>
            <a:endParaRPr lang="ru-RU">
              <a:solidFill>
                <a:prstClr val="black">
                  <a:tint val="75000"/>
                </a:prstClr>
              </a:solidFill>
            </a:endParaRPr>
          </a:p>
        </p:txBody>
      </p:sp>
      <p:sp>
        <p:nvSpPr>
          <p:cNvPr id="4" name="Прямоугольник 3"/>
          <p:cNvSpPr/>
          <p:nvPr/>
        </p:nvSpPr>
        <p:spPr>
          <a:xfrm>
            <a:off x="251520" y="555526"/>
            <a:ext cx="8496944" cy="4392488"/>
          </a:xfrm>
          <a:prstGeom prst="rect">
            <a:avLst/>
          </a:prstGeom>
        </p:spPr>
        <p:txBody>
          <a:bodyPr wrap="square">
            <a:spAutoFit/>
          </a:bodyPr>
          <a:lstStyle/>
          <a:p>
            <a:r>
              <a:rPr lang="ru-RU" sz="1000" b="1" dirty="0">
                <a:solidFill>
                  <a:srgbClr val="4F81BD">
                    <a:lumMod val="75000"/>
                  </a:srgbClr>
                </a:solidFill>
                <a:latin typeface="Times New Roman" pitchFamily="18" charset="0"/>
                <a:cs typeface="Times New Roman" pitchFamily="18" charset="0"/>
              </a:rPr>
              <a:t>Научная новизна, отличительные особенности по сравнению с аналогичными исследованиями: </a:t>
            </a:r>
          </a:p>
          <a:p>
            <a:r>
              <a:rPr lang="ru-RU" sz="1000" dirty="0">
                <a:solidFill>
                  <a:srgbClr val="4F81BD">
                    <a:lumMod val="75000"/>
                  </a:srgbClr>
                </a:solidFill>
                <a:latin typeface="Times New Roman" pitchFamily="18" charset="0"/>
                <a:cs typeface="Times New Roman" pitchFamily="18" charset="0"/>
              </a:rPr>
              <a:t>Разработка технологии </a:t>
            </a:r>
            <a:r>
              <a:rPr lang="ru-RU" sz="1000" dirty="0" err="1">
                <a:solidFill>
                  <a:srgbClr val="4F81BD">
                    <a:lumMod val="75000"/>
                  </a:srgbClr>
                </a:solidFill>
                <a:latin typeface="Times New Roman" pitchFamily="18" charset="0"/>
                <a:cs typeface="Times New Roman" pitchFamily="18" charset="0"/>
              </a:rPr>
              <a:t>проактивной</a:t>
            </a:r>
            <a:r>
              <a:rPr lang="ru-RU" sz="1000" dirty="0">
                <a:solidFill>
                  <a:srgbClr val="4F81BD">
                    <a:lumMod val="75000"/>
                  </a:srgbClr>
                </a:solidFill>
                <a:latin typeface="Times New Roman" pitchFamily="18" charset="0"/>
                <a:cs typeface="Times New Roman" pitchFamily="18" charset="0"/>
              </a:rPr>
              <a:t> оценки </a:t>
            </a:r>
            <a:r>
              <a:rPr lang="ru-RU" sz="1000" dirty="0" smtClean="0">
                <a:solidFill>
                  <a:srgbClr val="4F81BD">
                    <a:lumMod val="75000"/>
                  </a:srgbClr>
                </a:solidFill>
                <a:latin typeface="Times New Roman" pitchFamily="18" charset="0"/>
                <a:cs typeface="Times New Roman" pitchFamily="18" charset="0"/>
              </a:rPr>
              <a:t>влияния деятельности </a:t>
            </a:r>
            <a:r>
              <a:rPr lang="ru-RU" sz="1000" dirty="0">
                <a:solidFill>
                  <a:srgbClr val="4F81BD">
                    <a:lumMod val="75000"/>
                  </a:srgbClr>
                </a:solidFill>
                <a:latin typeface="Times New Roman" pitchFamily="18" charset="0"/>
                <a:cs typeface="Times New Roman" pitchFamily="18" charset="0"/>
              </a:rPr>
              <a:t>территорий с особым режимом ведения предпринимательской </a:t>
            </a:r>
            <a:r>
              <a:rPr lang="ru-RU" sz="1000" dirty="0" smtClean="0">
                <a:solidFill>
                  <a:srgbClr val="4F81BD">
                    <a:lumMod val="75000"/>
                  </a:srgbClr>
                </a:solidFill>
                <a:latin typeface="Times New Roman" pitchFamily="18" charset="0"/>
                <a:cs typeface="Times New Roman" pitchFamily="18" charset="0"/>
              </a:rPr>
              <a:t>деятельности на </a:t>
            </a:r>
            <a:r>
              <a:rPr lang="ru-RU" sz="1000" dirty="0">
                <a:solidFill>
                  <a:srgbClr val="4F81BD">
                    <a:lumMod val="75000"/>
                  </a:srgbClr>
                </a:solidFill>
                <a:latin typeface="Times New Roman" pitchFamily="18" charset="0"/>
                <a:cs typeface="Times New Roman" pitchFamily="18" charset="0"/>
              </a:rPr>
              <a:t>качество человеческого </a:t>
            </a:r>
            <a:r>
              <a:rPr lang="ru-RU" sz="1000" dirty="0" smtClean="0">
                <a:solidFill>
                  <a:srgbClr val="4F81BD">
                    <a:lumMod val="75000"/>
                  </a:srgbClr>
                </a:solidFill>
                <a:latin typeface="Times New Roman" pitchFamily="18" charset="0"/>
                <a:cs typeface="Times New Roman" pitchFamily="18" charset="0"/>
              </a:rPr>
              <a:t>потенциала, позволяющей </a:t>
            </a:r>
            <a:r>
              <a:rPr lang="ru-RU" sz="1000" dirty="0">
                <a:solidFill>
                  <a:srgbClr val="4F81BD">
                    <a:lumMod val="75000"/>
                  </a:srgbClr>
                </a:solidFill>
                <a:latin typeface="Times New Roman" pitchFamily="18" charset="0"/>
                <a:cs typeface="Times New Roman" pitchFamily="18" charset="0"/>
              </a:rPr>
              <a:t>до </a:t>
            </a:r>
            <a:r>
              <a:rPr lang="ru-RU" sz="1000" dirty="0" smtClean="0">
                <a:solidFill>
                  <a:srgbClr val="4F81BD">
                    <a:lumMod val="75000"/>
                  </a:srgbClr>
                </a:solidFill>
                <a:latin typeface="Times New Roman" pitchFamily="18" charset="0"/>
                <a:cs typeface="Times New Roman" pitchFamily="18" charset="0"/>
              </a:rPr>
              <a:t>наступления рисковых ситуаций принять упреждающие действия.</a:t>
            </a:r>
            <a:endParaRPr lang="ru-RU" sz="1000" dirty="0">
              <a:solidFill>
                <a:srgbClr val="4F81BD">
                  <a:lumMod val="75000"/>
                </a:srgbClr>
              </a:solidFill>
              <a:latin typeface="Times New Roman" pitchFamily="18" charset="0"/>
              <a:cs typeface="Times New Roman" pitchFamily="18" charset="0"/>
            </a:endParaRPr>
          </a:p>
          <a:p>
            <a:endParaRPr lang="ru-RU" sz="1000" b="1" dirty="0">
              <a:solidFill>
                <a:srgbClr val="4F81BD">
                  <a:lumMod val="75000"/>
                </a:srgbClr>
              </a:solidFill>
              <a:latin typeface="Times New Roman" pitchFamily="18" charset="0"/>
              <a:cs typeface="Times New Roman" pitchFamily="18" charset="0"/>
            </a:endParaRPr>
          </a:p>
          <a:p>
            <a:r>
              <a:rPr lang="ru-RU" sz="1000" b="1" dirty="0">
                <a:solidFill>
                  <a:srgbClr val="4F81BD">
                    <a:lumMod val="75000"/>
                  </a:srgbClr>
                </a:solidFill>
                <a:latin typeface="Times New Roman" pitchFamily="18" charset="0"/>
                <a:cs typeface="Times New Roman" pitchFamily="18" charset="0"/>
              </a:rPr>
              <a:t>Поэтапные задачи </a:t>
            </a:r>
            <a:r>
              <a:rPr lang="ru-RU" sz="1000" b="1" dirty="0" err="1">
                <a:solidFill>
                  <a:srgbClr val="4F81BD">
                    <a:lumMod val="75000"/>
                  </a:srgbClr>
                </a:solidFill>
                <a:latin typeface="Times New Roman" pitchFamily="18" charset="0"/>
                <a:cs typeface="Times New Roman" pitchFamily="18" charset="0"/>
              </a:rPr>
              <a:t>Подпроекта</a:t>
            </a:r>
            <a:r>
              <a:rPr lang="ru-RU" sz="1000" b="1" dirty="0">
                <a:solidFill>
                  <a:srgbClr val="4F81BD">
                    <a:lumMod val="75000"/>
                  </a:srgbClr>
                </a:solidFill>
                <a:latin typeface="Times New Roman" pitchFamily="18" charset="0"/>
                <a:cs typeface="Times New Roman" pitchFamily="18" charset="0"/>
              </a:rPr>
              <a:t> (с указанием ожидаемого продукта/технологии на каждом этапе):</a:t>
            </a:r>
          </a:p>
          <a:p>
            <a:pPr>
              <a:buFont typeface="+mj-lt"/>
              <a:buAutoNum type="arabicPeriod"/>
              <a:tabLst>
                <a:tab pos="447675" algn="l"/>
              </a:tabLst>
            </a:pPr>
            <a:r>
              <a:rPr lang="ru-RU" sz="1000" dirty="0" smtClean="0">
                <a:solidFill>
                  <a:srgbClr val="4F81BD">
                    <a:lumMod val="75000"/>
                  </a:srgbClr>
                </a:solidFill>
                <a:latin typeface="Times New Roman" pitchFamily="18" charset="0"/>
                <a:ea typeface="Calibri" panose="020F0502020204030204" pitchFamily="34" charset="0"/>
                <a:cs typeface="Times New Roman" pitchFamily="18" charset="0"/>
              </a:rPr>
              <a:t>Оценка возможностей территорий</a:t>
            </a: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 получивших особый статус, </a:t>
            </a:r>
            <a:r>
              <a:rPr lang="ru-RU" sz="1000" dirty="0" smtClean="0">
                <a:solidFill>
                  <a:srgbClr val="4F81BD">
                    <a:lumMod val="75000"/>
                  </a:srgbClr>
                </a:solidFill>
                <a:latin typeface="Times New Roman" pitchFamily="18" charset="0"/>
                <a:ea typeface="Calibri" panose="020F0502020204030204" pitchFamily="34" charset="0"/>
                <a:cs typeface="Times New Roman" pitchFamily="18" charset="0"/>
              </a:rPr>
              <a:t> по повышению качества </a:t>
            </a: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человеческого </a:t>
            </a:r>
            <a:r>
              <a:rPr lang="ru-RU" sz="1000" dirty="0" smtClean="0">
                <a:solidFill>
                  <a:srgbClr val="4F81BD">
                    <a:lumMod val="75000"/>
                  </a:srgbClr>
                </a:solidFill>
                <a:latin typeface="Times New Roman" pitchFamily="18" charset="0"/>
                <a:ea typeface="Calibri" panose="020F0502020204030204" pitchFamily="34" charset="0"/>
                <a:cs typeface="Times New Roman" pitchFamily="18" charset="0"/>
              </a:rPr>
              <a:t>потенциала </a:t>
            </a: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региона (результат: модель интеллектуального анализа данных, позволяющая выявить качественные закономерности в деятельности территорий с особым режимом ведения предпринимательской </a:t>
            </a:r>
            <a:r>
              <a:rPr lang="ru-RU" sz="1000" dirty="0" smtClean="0">
                <a:solidFill>
                  <a:srgbClr val="4F81BD">
                    <a:lumMod val="75000"/>
                  </a:srgbClr>
                </a:solidFill>
                <a:latin typeface="Times New Roman" pitchFamily="18" charset="0"/>
                <a:ea typeface="Calibri" panose="020F0502020204030204" pitchFamily="34" charset="0"/>
                <a:cs typeface="Times New Roman" pitchFamily="18" charset="0"/>
              </a:rPr>
              <a:t>деятельности, влияющие на качество человеческого потенциала).</a:t>
            </a:r>
            <a:endParaRPr lang="ru-RU" sz="1000" dirty="0">
              <a:solidFill>
                <a:srgbClr val="4F81BD">
                  <a:lumMod val="75000"/>
                </a:srgbClr>
              </a:solidFill>
              <a:latin typeface="Times New Roman" pitchFamily="18" charset="0"/>
              <a:ea typeface="Calibri" panose="020F0502020204030204" pitchFamily="34" charset="0"/>
              <a:cs typeface="Times New Roman" pitchFamily="18" charset="0"/>
            </a:endParaRPr>
          </a:p>
          <a:p>
            <a:pPr>
              <a:buFont typeface="+mj-lt"/>
              <a:buAutoNum type="arabicPeriod"/>
              <a:tabLst>
                <a:tab pos="447675" algn="l"/>
              </a:tabLst>
            </a:pPr>
            <a:r>
              <a:rPr lang="ru-RU" sz="1000" dirty="0" smtClean="0">
                <a:solidFill>
                  <a:srgbClr val="4F81BD">
                    <a:lumMod val="75000"/>
                  </a:srgbClr>
                </a:solidFill>
                <a:latin typeface="Times New Roman" pitchFamily="18" charset="0"/>
                <a:ea typeface="Calibri" panose="020F0502020204030204" pitchFamily="34" charset="0"/>
                <a:cs typeface="Times New Roman" pitchFamily="18" charset="0"/>
              </a:rPr>
              <a:t>Разработка системы </a:t>
            </a: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показателей </a:t>
            </a:r>
            <a:r>
              <a:rPr lang="ru-RU" sz="1000" dirty="0" smtClean="0">
                <a:solidFill>
                  <a:srgbClr val="4F81BD">
                    <a:lumMod val="75000"/>
                  </a:srgbClr>
                </a:solidFill>
                <a:latin typeface="Times New Roman" pitchFamily="18" charset="0"/>
                <a:ea typeface="Calibri" panose="020F0502020204030204" pitchFamily="34" charset="0"/>
                <a:cs typeface="Times New Roman" pitchFamily="18" charset="0"/>
              </a:rPr>
              <a:t>эффективности деятельности особых территорий </a:t>
            </a: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с целью выработки и реализации упреждающих действий по повышению качества человеческого потенциала региона (результат: методика расчета системы ключевых показателей развития человеческого потенциала региона, включающая индикаторы результативности и индикаторы деятельности (качественные показатели, индикаторы положительной обратной связи, упреждающие показатели, сигнализирующие об источниках и факторах доминирующих рисков)). </a:t>
            </a:r>
          </a:p>
          <a:p>
            <a:pPr>
              <a:buFont typeface="+mj-lt"/>
              <a:buAutoNum type="arabicPeriod"/>
              <a:tabLst>
                <a:tab pos="447675" algn="l"/>
              </a:tabLst>
            </a:pPr>
            <a:r>
              <a:rPr lang="ru-RU" sz="1000" dirty="0">
                <a:solidFill>
                  <a:srgbClr val="4F81BD">
                    <a:lumMod val="75000"/>
                  </a:srgbClr>
                </a:solidFill>
                <a:latin typeface="Times New Roman" pitchFamily="18" charset="0"/>
                <a:cs typeface="Times New Roman" pitchFamily="18" charset="0"/>
              </a:rPr>
              <a:t> </a:t>
            </a:r>
            <a:r>
              <a:rPr lang="ru-RU" sz="1000" dirty="0" smtClean="0">
                <a:solidFill>
                  <a:srgbClr val="4F81BD">
                    <a:lumMod val="75000"/>
                  </a:srgbClr>
                </a:solidFill>
                <a:latin typeface="Times New Roman" pitchFamily="18" charset="0"/>
                <a:cs typeface="Times New Roman" pitchFamily="18" charset="0"/>
              </a:rPr>
              <a:t>Разработка цифровой модели </a:t>
            </a:r>
            <a:r>
              <a:rPr lang="ru-RU" sz="1000" dirty="0">
                <a:solidFill>
                  <a:srgbClr val="4F81BD">
                    <a:lumMod val="75000"/>
                  </a:srgbClr>
                </a:solidFill>
                <a:latin typeface="Times New Roman" pitchFamily="18" charset="0"/>
                <a:cs typeface="Times New Roman" pitchFamily="18" charset="0"/>
              </a:rPr>
              <a:t>мониторинга показателей (результат: цифровая модель </a:t>
            </a:r>
            <a:r>
              <a:rPr lang="ru-RU" sz="1000" dirty="0" smtClean="0">
                <a:solidFill>
                  <a:srgbClr val="4F81BD">
                    <a:lumMod val="75000"/>
                  </a:srgbClr>
                </a:solidFill>
                <a:latin typeface="Times New Roman" pitchFamily="18" charset="0"/>
                <a:cs typeface="Times New Roman" pitchFamily="18" charset="0"/>
              </a:rPr>
              <a:t>оценки управляющих воздействий на </a:t>
            </a:r>
            <a:r>
              <a:rPr lang="ru-RU" sz="1000" dirty="0">
                <a:solidFill>
                  <a:srgbClr val="4F81BD">
                    <a:lumMod val="75000"/>
                  </a:srgbClr>
                </a:solidFill>
                <a:latin typeface="Times New Roman" pitchFamily="18" charset="0"/>
                <a:cs typeface="Times New Roman" pitchFamily="18" charset="0"/>
              </a:rPr>
              <a:t>качество человеческого потенциала региона).</a:t>
            </a:r>
          </a:p>
          <a:p>
            <a:pPr>
              <a:buFont typeface="+mj-lt"/>
              <a:buAutoNum type="arabicPeriod"/>
              <a:tabLst>
                <a:tab pos="447675" algn="l"/>
              </a:tabLst>
            </a:pPr>
            <a:r>
              <a:rPr lang="ru-RU" sz="1000" dirty="0">
                <a:solidFill>
                  <a:srgbClr val="4F81BD">
                    <a:lumMod val="75000"/>
                  </a:srgbClr>
                </a:solidFill>
                <a:latin typeface="Times New Roman" pitchFamily="18" charset="0"/>
                <a:cs typeface="Times New Roman" pitchFamily="18" charset="0"/>
              </a:rPr>
              <a:t>Разработка и реализация программ  основного  и дополнительного профессионального образования. </a:t>
            </a:r>
          </a:p>
          <a:p>
            <a:pPr>
              <a:buFont typeface="+mj-lt"/>
              <a:buAutoNum type="arabicPeriod"/>
              <a:tabLst>
                <a:tab pos="447675" algn="l"/>
              </a:tabLst>
            </a:pPr>
            <a:r>
              <a:rPr lang="ru-RU" sz="1000" dirty="0">
                <a:solidFill>
                  <a:srgbClr val="4F81BD">
                    <a:lumMod val="75000"/>
                  </a:srgbClr>
                </a:solidFill>
                <a:latin typeface="Times New Roman" pitchFamily="18" charset="0"/>
                <a:cs typeface="Times New Roman" pitchFamily="18" charset="0"/>
              </a:rPr>
              <a:t> Проведение круглого стола на тему «Влияние деятельности территорий с особым режимом ведения предпринимательской деятельности на качество человеческого потенциала региона» с участием стейкхолдеров проекта (государственные и муниципальные служащие, резиденты особых территорий, представители научного и бизнес-сообщества, общественных организаций, заинтересованных жителей территории</a:t>
            </a:r>
            <a:r>
              <a:rPr lang="ru-RU" sz="1000" dirty="0" smtClean="0">
                <a:solidFill>
                  <a:srgbClr val="4F81BD">
                    <a:lumMod val="75000"/>
                  </a:srgbClr>
                </a:solidFill>
                <a:latin typeface="Times New Roman" pitchFamily="18" charset="0"/>
                <a:cs typeface="Times New Roman" pitchFamily="18" charset="0"/>
              </a:rPr>
              <a:t>) </a:t>
            </a:r>
            <a:r>
              <a:rPr lang="ru-RU" sz="1000" dirty="0">
                <a:solidFill>
                  <a:srgbClr val="4F81BD">
                    <a:lumMod val="75000"/>
                  </a:srgbClr>
                </a:solidFill>
                <a:latin typeface="Times New Roman" pitchFamily="18" charset="0"/>
                <a:cs typeface="Times New Roman" pitchFamily="18" charset="0"/>
              </a:rPr>
              <a:t>(результат: методические рекомендации для федеральных, региональных и муниципальных органов власти и иных стейкхолдеров проекта по оценке влияния деятельности территорий с особым режимом ведения предпринимательской деятельности на качество человеческого потенциала региона).</a:t>
            </a:r>
          </a:p>
          <a:p>
            <a:endParaRPr lang="ru-RU" sz="1000" b="1" dirty="0">
              <a:solidFill>
                <a:srgbClr val="4F81BD">
                  <a:lumMod val="75000"/>
                </a:srgbClr>
              </a:solidFill>
              <a:latin typeface="Times New Roman" pitchFamily="18" charset="0"/>
              <a:cs typeface="Times New Roman" pitchFamily="18" charset="0"/>
            </a:endParaRPr>
          </a:p>
          <a:p>
            <a:r>
              <a:rPr lang="ru-RU" sz="1000" b="1" dirty="0">
                <a:solidFill>
                  <a:srgbClr val="4F81BD">
                    <a:lumMod val="75000"/>
                  </a:srgbClr>
                </a:solidFill>
                <a:latin typeface="Times New Roman" pitchFamily="18" charset="0"/>
                <a:cs typeface="Times New Roman" pitchFamily="18" charset="0"/>
              </a:rPr>
              <a:t>Интересанты (организации, заинтересованные в результатах исследований и готовые финансировать разработки/приобрести результаты):</a:t>
            </a:r>
          </a:p>
          <a:p>
            <a:r>
              <a:rPr lang="ru-RU" sz="1000" dirty="0">
                <a:solidFill>
                  <a:srgbClr val="4F81BD">
                    <a:lumMod val="75000"/>
                  </a:srgbClr>
                </a:solidFill>
                <a:latin typeface="Times New Roman" pitchFamily="18" charset="0"/>
                <a:cs typeface="Times New Roman" pitchFamily="18" charset="0"/>
              </a:rPr>
              <a:t>Органы государственной и муниципальной власти, резиденты </a:t>
            </a:r>
            <a:r>
              <a:rPr lang="ru-RU" sz="1000" dirty="0" smtClean="0">
                <a:solidFill>
                  <a:srgbClr val="4F81BD">
                    <a:lumMod val="75000"/>
                  </a:srgbClr>
                </a:solidFill>
                <a:latin typeface="Times New Roman" pitchFamily="18" charset="0"/>
                <a:cs typeface="Times New Roman" pitchFamily="18" charset="0"/>
              </a:rPr>
              <a:t>ТОСЭР «Набережные Челны», ТОСЭР «Нижнекамск», ТОСЭР «Менделеевск», ОЭЗ «</a:t>
            </a:r>
            <a:r>
              <a:rPr lang="ru-RU" sz="1000" dirty="0" err="1" smtClean="0">
                <a:solidFill>
                  <a:srgbClr val="4F81BD">
                    <a:lumMod val="75000"/>
                  </a:srgbClr>
                </a:solidFill>
                <a:latin typeface="Times New Roman" pitchFamily="18" charset="0"/>
                <a:cs typeface="Times New Roman" pitchFamily="18" charset="0"/>
              </a:rPr>
              <a:t>Алабуга</a:t>
            </a:r>
            <a:r>
              <a:rPr lang="ru-RU" sz="1000" dirty="0" smtClean="0">
                <a:solidFill>
                  <a:srgbClr val="4F81BD">
                    <a:lumMod val="75000"/>
                  </a:srgbClr>
                </a:solidFill>
                <a:latin typeface="Times New Roman" pitchFamily="18" charset="0"/>
                <a:cs typeface="Times New Roman" pitchFamily="18" charset="0"/>
              </a:rPr>
              <a:t>», «Камский </a:t>
            </a:r>
            <a:r>
              <a:rPr lang="ru-RU" sz="1000" dirty="0">
                <a:solidFill>
                  <a:srgbClr val="4F81BD">
                    <a:lumMod val="75000"/>
                  </a:srgbClr>
                </a:solidFill>
                <a:latin typeface="Times New Roman" pitchFamily="18" charset="0"/>
                <a:cs typeface="Times New Roman" pitchFamily="18" charset="0"/>
              </a:rPr>
              <a:t>инновационный </a:t>
            </a:r>
            <a:r>
              <a:rPr lang="ru-RU" sz="1000" dirty="0" smtClean="0">
                <a:solidFill>
                  <a:srgbClr val="4F81BD">
                    <a:lumMod val="75000"/>
                  </a:srgbClr>
                </a:solidFill>
                <a:latin typeface="Times New Roman" pitchFamily="18" charset="0"/>
                <a:cs typeface="Times New Roman" pitchFamily="18" charset="0"/>
              </a:rPr>
              <a:t>территориально-производственный кластер «ИННОКАМ»», промышленных и индустриальных парков </a:t>
            </a:r>
            <a:r>
              <a:rPr lang="ru-RU" sz="1000" dirty="0" err="1" smtClean="0">
                <a:solidFill>
                  <a:srgbClr val="4F81BD">
                    <a:lumMod val="75000"/>
                  </a:srgbClr>
                </a:solidFill>
                <a:latin typeface="Times New Roman" pitchFamily="18" charset="0"/>
                <a:cs typeface="Times New Roman" pitchFamily="18" charset="0"/>
              </a:rPr>
              <a:t>Закамской</a:t>
            </a:r>
            <a:r>
              <a:rPr lang="ru-RU" sz="1000" dirty="0" smtClean="0">
                <a:solidFill>
                  <a:srgbClr val="4F81BD">
                    <a:lumMod val="75000"/>
                  </a:srgbClr>
                </a:solidFill>
                <a:latin typeface="Times New Roman" pitchFamily="18" charset="0"/>
                <a:cs typeface="Times New Roman" pitchFamily="18" charset="0"/>
              </a:rPr>
              <a:t> зоны Республики Татарстан</a:t>
            </a:r>
            <a:endParaRPr lang="ru-RU" sz="1000" dirty="0">
              <a:solidFill>
                <a:srgbClr val="4F81BD">
                  <a:lumMod val="75000"/>
                </a:srgbClr>
              </a:solidFill>
              <a:latin typeface="Times New Roman" pitchFamily="18" charset="0"/>
              <a:cs typeface="Times New Roman" pitchFamily="18" charset="0"/>
            </a:endParaRPr>
          </a:p>
          <a:p>
            <a:endParaRPr lang="ru-RU" sz="1000" b="1" dirty="0" smtClean="0">
              <a:solidFill>
                <a:srgbClr val="4F81BD">
                  <a:lumMod val="75000"/>
                </a:srgbClr>
              </a:solidFill>
              <a:latin typeface="Times New Roman" pitchFamily="18" charset="0"/>
              <a:cs typeface="Times New Roman" pitchFamily="18" charset="0"/>
            </a:endParaRPr>
          </a:p>
          <a:p>
            <a:r>
              <a:rPr lang="ru-RU" sz="1000" b="1" dirty="0" smtClean="0">
                <a:solidFill>
                  <a:srgbClr val="4F81BD">
                    <a:lumMod val="75000"/>
                  </a:srgbClr>
                </a:solidFill>
                <a:latin typeface="Times New Roman" pitchFamily="18" charset="0"/>
                <a:cs typeface="Times New Roman" pitchFamily="18" charset="0"/>
              </a:rPr>
              <a:t>Партнеры </a:t>
            </a:r>
            <a:r>
              <a:rPr lang="ru-RU" sz="1000" b="1" dirty="0">
                <a:solidFill>
                  <a:srgbClr val="4F81BD">
                    <a:lumMod val="75000"/>
                  </a:srgbClr>
                </a:solidFill>
                <a:latin typeface="Times New Roman" pitchFamily="18" charset="0"/>
                <a:cs typeface="Times New Roman" pitchFamily="18" charset="0"/>
              </a:rPr>
              <a:t>(члены консорциума/иные организации):</a:t>
            </a:r>
          </a:p>
          <a:p>
            <a:pPr marL="228600" indent="-228600">
              <a:tabLst>
                <a:tab pos="447675" algn="l"/>
              </a:tabLst>
            </a:pPr>
            <a:r>
              <a:rPr lang="ru-RU" sz="1000" dirty="0">
                <a:solidFill>
                  <a:srgbClr val="4F81BD">
                    <a:lumMod val="75000"/>
                  </a:srgbClr>
                </a:solidFill>
                <a:latin typeface="Times New Roman" pitchFamily="18" charset="0"/>
                <a:cs typeface="Times New Roman" pitchFamily="18" charset="0"/>
              </a:rPr>
              <a:t>Институт экономики Уральского отделения РАН (г. Екатеринбург</a:t>
            </a:r>
            <a:r>
              <a:rPr lang="ru-RU" sz="1000" dirty="0" smtClean="0">
                <a:solidFill>
                  <a:srgbClr val="4F81BD">
                    <a:lumMod val="75000"/>
                  </a:srgbClr>
                </a:solidFill>
                <a:latin typeface="Times New Roman" pitchFamily="18" charset="0"/>
                <a:cs typeface="Times New Roman" pitchFamily="18" charset="0"/>
              </a:rPr>
              <a:t>) </a:t>
            </a:r>
            <a:endParaRPr lang="ru-RU" sz="1000" dirty="0">
              <a:solidFill>
                <a:srgbClr val="4F81BD">
                  <a:lumMod val="75000"/>
                </a:srgbClr>
              </a:solidFill>
              <a:latin typeface="Times New Roman" pitchFamily="18" charset="0"/>
              <a:cs typeface="Times New Roman" pitchFamily="18" charset="0"/>
            </a:endParaRPr>
          </a:p>
        </p:txBody>
      </p:sp>
    </p:spTree>
    <p:extLst>
      <p:ext uri="{BB962C8B-B14F-4D97-AF65-F5344CB8AC3E}">
        <p14:creationId xmlns:p14="http://schemas.microsoft.com/office/powerpoint/2010/main" val="2902778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1935"/>
            <a:ext cx="8229600" cy="421555"/>
          </a:xfrm>
        </p:spPr>
        <p:txBody>
          <a:bodyPr>
            <a:normAutofit fontScale="90000"/>
          </a:bodyPr>
          <a:lstStyle/>
          <a:p>
            <a:r>
              <a:rPr lang="ru-RU" sz="2800" b="1" dirty="0">
                <a:solidFill>
                  <a:srgbClr val="00549F"/>
                </a:solidFill>
              </a:rPr>
              <a:t>Основные характеристики </a:t>
            </a:r>
            <a:r>
              <a:rPr lang="ru-RU" sz="2800" b="1" dirty="0" err="1">
                <a:solidFill>
                  <a:srgbClr val="00549F"/>
                </a:solidFill>
              </a:rPr>
              <a:t>Подпроекта</a:t>
            </a:r>
            <a:endParaRPr lang="ru-RU" sz="2800" b="1" dirty="0">
              <a:solidFill>
                <a:srgbClr val="00549F"/>
              </a:solidFill>
            </a:endParaRPr>
          </a:p>
        </p:txBody>
      </p:sp>
      <p:sp>
        <p:nvSpPr>
          <p:cNvPr id="3" name="Номер слайда 2"/>
          <p:cNvSpPr>
            <a:spLocks noGrp="1"/>
          </p:cNvSpPr>
          <p:nvPr>
            <p:ph type="sldNum" sz="quarter" idx="12"/>
          </p:nvPr>
        </p:nvSpPr>
        <p:spPr/>
        <p:txBody>
          <a:bodyPr/>
          <a:lstStyle/>
          <a:p>
            <a:fld id="{B19B0651-EE4F-4900-A07F-96A6BFA9D0F0}" type="slidenum">
              <a:rPr lang="ru-RU" smtClean="0">
                <a:solidFill>
                  <a:prstClr val="black">
                    <a:tint val="75000"/>
                  </a:prstClr>
                </a:solidFill>
              </a:rPr>
              <a:pPr/>
              <a:t>12</a:t>
            </a:fld>
            <a:endParaRPr lang="ru-RU">
              <a:solidFill>
                <a:prstClr val="black">
                  <a:tint val="75000"/>
                </a:prstClr>
              </a:solidFill>
            </a:endParaRPr>
          </a:p>
        </p:txBody>
      </p:sp>
      <p:sp>
        <p:nvSpPr>
          <p:cNvPr id="4" name="Прямоугольник 3"/>
          <p:cNvSpPr/>
          <p:nvPr/>
        </p:nvSpPr>
        <p:spPr>
          <a:xfrm>
            <a:off x="179512" y="611052"/>
            <a:ext cx="8712968" cy="3170099"/>
          </a:xfrm>
          <a:prstGeom prst="rect">
            <a:avLst/>
          </a:prstGeom>
        </p:spPr>
        <p:txBody>
          <a:bodyPr wrap="square">
            <a:spAutoFit/>
          </a:bodyPr>
          <a:lstStyle/>
          <a:p>
            <a:r>
              <a:rPr lang="ru-RU" sz="1000" b="1" dirty="0">
                <a:solidFill>
                  <a:srgbClr val="4F81BD">
                    <a:lumMod val="75000"/>
                  </a:srgbClr>
                </a:solidFill>
                <a:latin typeface="Times New Roman" pitchFamily="18" charset="0"/>
                <a:cs typeface="Times New Roman" pitchFamily="18" charset="0"/>
              </a:rPr>
              <a:t>Краткое описание:</a:t>
            </a:r>
          </a:p>
          <a:p>
            <a:pPr algn="just"/>
            <a:r>
              <a:rPr lang="ru-RU" sz="1000" dirty="0">
                <a:solidFill>
                  <a:srgbClr val="4F81BD">
                    <a:lumMod val="75000"/>
                  </a:srgbClr>
                </a:solidFill>
                <a:latin typeface="Times New Roman" pitchFamily="18" charset="0"/>
                <a:cs typeface="Times New Roman" pitchFamily="18" charset="0"/>
              </a:rPr>
              <a:t>На 1.11.2021 года в стране зарегистрировано 725 объектов управления, относящихся к территориям с особым режимом ведения предпринимательской деятельности (особые территории) – это 115 ТОСЭР, 42 ОЭЗ, 3 СЭЗ, 169 технопарков, 165 индустриальных парков, 42 промышленных кластера и др. Эффективность их деятельности является многогранным явлением, в том числе имеет тактическое и стратегическое влияние на развитие человеческого потенциала. Существующие показатели оценки эффективности в лучшем случае обеспечивают временные локальные эффекты, и при этом гарантированно повышают общесистемные риски нарушения единства, целостности и однородности социо-экономического пространства региона</a:t>
            </a:r>
            <a:r>
              <a:rPr lang="ru-RU" sz="1000" dirty="0" smtClean="0">
                <a:solidFill>
                  <a:srgbClr val="4F81BD">
                    <a:lumMod val="75000"/>
                  </a:srgbClr>
                </a:solidFill>
                <a:latin typeface="Times New Roman" pitchFamily="18" charset="0"/>
                <a:cs typeface="Times New Roman" pitchFamily="18" charset="0"/>
              </a:rPr>
              <a:t>.). </a:t>
            </a:r>
          </a:p>
          <a:p>
            <a:pPr algn="just"/>
            <a:r>
              <a:rPr lang="ru-RU" sz="1000" dirty="0" smtClean="0">
                <a:solidFill>
                  <a:srgbClr val="4F81BD">
                    <a:lumMod val="75000"/>
                  </a:srgbClr>
                </a:solidFill>
                <a:latin typeface="Times New Roman" pitchFamily="18" charset="0"/>
                <a:cs typeface="Times New Roman" pitchFamily="18" charset="0"/>
              </a:rPr>
              <a:t>Проект нацелен </a:t>
            </a:r>
            <a:r>
              <a:rPr lang="ru-RU" sz="1000" dirty="0">
                <a:solidFill>
                  <a:srgbClr val="4F81BD">
                    <a:lumMod val="75000"/>
                  </a:srgbClr>
                </a:solidFill>
                <a:latin typeface="Times New Roman" pitchFamily="18" charset="0"/>
                <a:cs typeface="Times New Roman" pitchFamily="18" charset="0"/>
              </a:rPr>
              <a:t>на разработку системы оценки эффективности деятельности особых территорий, которая будет содействовать запуску и поддержания механизма саморазвития территорий, то есть в режиме самоорганизации не только своевременно сигнализировать о ситуациях отклонения развития человеческого потенциала от выбранного тренда, но и переводить его на более перспективный вариант поступательного движения. Комплексность </a:t>
            </a:r>
            <a:r>
              <a:rPr lang="ru-RU" sz="1000" dirty="0" err="1">
                <a:solidFill>
                  <a:srgbClr val="4F81BD">
                    <a:lumMod val="75000"/>
                  </a:srgbClr>
                </a:solidFill>
                <a:latin typeface="Times New Roman" pitchFamily="18" charset="0"/>
                <a:cs typeface="Times New Roman" pitchFamily="18" charset="0"/>
              </a:rPr>
              <a:t>подпроекта</a:t>
            </a:r>
            <a:r>
              <a:rPr lang="ru-RU" sz="1000" dirty="0">
                <a:solidFill>
                  <a:srgbClr val="4F81BD">
                    <a:lumMod val="75000"/>
                  </a:srgbClr>
                </a:solidFill>
                <a:latin typeface="Times New Roman" pitchFamily="18" charset="0"/>
                <a:cs typeface="Times New Roman" pitchFamily="18" charset="0"/>
              </a:rPr>
              <a:t> обеспечивается изучением влияния деятельности различных типов особых территорий на развитие человеческого потенциала с учетом  </a:t>
            </a:r>
            <a:r>
              <a:rPr lang="ru-RU" sz="1000" dirty="0" err="1">
                <a:solidFill>
                  <a:srgbClr val="4F81BD">
                    <a:lumMod val="75000"/>
                  </a:srgbClr>
                </a:solidFill>
                <a:latin typeface="Times New Roman" pitchFamily="18" charset="0"/>
                <a:cs typeface="Times New Roman" pitchFamily="18" charset="0"/>
              </a:rPr>
              <a:t>системоформирующих</a:t>
            </a:r>
            <a:r>
              <a:rPr lang="ru-RU" sz="1000" dirty="0">
                <a:solidFill>
                  <a:srgbClr val="4F81BD">
                    <a:lumMod val="75000"/>
                  </a:srgbClr>
                </a:solidFill>
                <a:latin typeface="Times New Roman" pitchFamily="18" charset="0"/>
                <a:cs typeface="Times New Roman" pitchFamily="18" charset="0"/>
              </a:rPr>
              <a:t> факторов </a:t>
            </a:r>
            <a:r>
              <a:rPr lang="ru-RU" sz="1000" dirty="0" err="1">
                <a:solidFill>
                  <a:srgbClr val="4F81BD">
                    <a:lumMod val="75000"/>
                  </a:srgbClr>
                </a:solidFill>
                <a:latin typeface="Times New Roman" pitchFamily="18" charset="0"/>
                <a:cs typeface="Times New Roman" pitchFamily="18" charset="0"/>
              </a:rPr>
              <a:t>мегауровня</a:t>
            </a:r>
            <a:r>
              <a:rPr lang="ru-RU" sz="1000" dirty="0">
                <a:solidFill>
                  <a:srgbClr val="4F81BD">
                    <a:lumMod val="75000"/>
                  </a:srgbClr>
                </a:solidFill>
                <a:latin typeface="Times New Roman" pitchFamily="18" charset="0"/>
                <a:cs typeface="Times New Roman" pitchFamily="18" charset="0"/>
              </a:rPr>
              <a:t> (глобальная экономика), макроуровня (национальная экономика), </a:t>
            </a:r>
            <a:r>
              <a:rPr lang="ru-RU" sz="1000" dirty="0" err="1">
                <a:solidFill>
                  <a:srgbClr val="4F81BD">
                    <a:lumMod val="75000"/>
                  </a:srgbClr>
                </a:solidFill>
                <a:latin typeface="Times New Roman" pitchFamily="18" charset="0"/>
                <a:cs typeface="Times New Roman" pitchFamily="18" charset="0"/>
              </a:rPr>
              <a:t>мезоуровня</a:t>
            </a:r>
            <a:r>
              <a:rPr lang="ru-RU" sz="1000" dirty="0">
                <a:solidFill>
                  <a:srgbClr val="4F81BD">
                    <a:lumMod val="75000"/>
                  </a:srgbClr>
                </a:solidFill>
                <a:latin typeface="Times New Roman" pitchFamily="18" charset="0"/>
                <a:cs typeface="Times New Roman" pitchFamily="18" charset="0"/>
              </a:rPr>
              <a:t>(региональная и отраслевая экономика), микроуровня (экономика резидентов).</a:t>
            </a:r>
          </a:p>
          <a:p>
            <a:pPr algn="just"/>
            <a:r>
              <a:rPr lang="ru-RU" sz="1000" dirty="0">
                <a:solidFill>
                  <a:srgbClr val="4F81BD">
                    <a:lumMod val="75000"/>
                  </a:srgbClr>
                </a:solidFill>
                <a:latin typeface="Times New Roman" pitchFamily="18" charset="0"/>
                <a:cs typeface="Times New Roman" pitchFamily="18" charset="0"/>
              </a:rPr>
              <a:t>Научно-методологическая комплексность достигается использованием общей теории систем, институционально-синергетического подхода, нелинейной и фрактальной динамики экономических систем, программно-целевой технологии управления сложными системами.</a:t>
            </a:r>
          </a:p>
          <a:p>
            <a:pPr algn="just"/>
            <a:r>
              <a:rPr lang="ru-RU" sz="1000" dirty="0">
                <a:solidFill>
                  <a:srgbClr val="4F81BD">
                    <a:lumMod val="75000"/>
                  </a:srgbClr>
                </a:solidFill>
                <a:latin typeface="Times New Roman" pitchFamily="18" charset="0"/>
                <a:cs typeface="Times New Roman" pitchFamily="18" charset="0"/>
              </a:rPr>
              <a:t>Полученные научные теоретические и методические результаты будут доведены до уровня практических предложений для органов государственной власти, резидентов </a:t>
            </a:r>
            <a:r>
              <a:rPr lang="ru-RU" sz="1000" dirty="0" smtClean="0">
                <a:solidFill>
                  <a:srgbClr val="4F81BD">
                    <a:lumMod val="75000"/>
                  </a:srgbClr>
                </a:solidFill>
                <a:latin typeface="Times New Roman" pitchFamily="18" charset="0"/>
                <a:cs typeface="Times New Roman" pitchFamily="18" charset="0"/>
              </a:rPr>
              <a:t>территорий с особым режимом ведения предпринимательской деятельности с </a:t>
            </a:r>
            <a:r>
              <a:rPr lang="ru-RU" sz="1000" dirty="0">
                <a:solidFill>
                  <a:srgbClr val="4F81BD">
                    <a:lumMod val="75000"/>
                  </a:srgbClr>
                </a:solidFill>
                <a:latin typeface="Times New Roman" pitchFamily="18" charset="0"/>
                <a:cs typeface="Times New Roman" pitchFamily="18" charset="0"/>
              </a:rPr>
              <a:t>целью внедрения цифровой </a:t>
            </a:r>
            <a:r>
              <a:rPr lang="ru-RU" sz="1000" dirty="0" smtClean="0">
                <a:solidFill>
                  <a:srgbClr val="4F81BD">
                    <a:lumMod val="75000"/>
                  </a:srgbClr>
                </a:solidFill>
                <a:latin typeface="Times New Roman" pitchFamily="18" charset="0"/>
                <a:cs typeface="Times New Roman" pitchFamily="18" charset="0"/>
              </a:rPr>
              <a:t>модели </a:t>
            </a:r>
            <a:r>
              <a:rPr lang="ru-RU" sz="1000" dirty="0">
                <a:solidFill>
                  <a:srgbClr val="4F81BD">
                    <a:lumMod val="75000"/>
                  </a:srgbClr>
                </a:solidFill>
                <a:latin typeface="Times New Roman" pitchFamily="18" charset="0"/>
                <a:cs typeface="Times New Roman" pitchFamily="18" charset="0"/>
              </a:rPr>
              <a:t>оценки влияния деятельности </a:t>
            </a:r>
            <a:r>
              <a:rPr lang="ru-RU" sz="1000" dirty="0" smtClean="0">
                <a:solidFill>
                  <a:srgbClr val="4F81BD">
                    <a:lumMod val="75000"/>
                  </a:srgbClr>
                </a:solidFill>
                <a:latin typeface="Times New Roman" pitchFamily="18" charset="0"/>
                <a:cs typeface="Times New Roman" pitchFamily="18" charset="0"/>
              </a:rPr>
              <a:t>особых территорий на </a:t>
            </a:r>
            <a:r>
              <a:rPr lang="ru-RU" sz="1000" dirty="0">
                <a:solidFill>
                  <a:srgbClr val="4F81BD">
                    <a:lumMod val="75000"/>
                  </a:srgbClr>
                </a:solidFill>
                <a:latin typeface="Times New Roman" pitchFamily="18" charset="0"/>
                <a:cs typeface="Times New Roman" pitchFamily="18" charset="0"/>
              </a:rPr>
              <a:t>развитие человеческого потенциала региона, </a:t>
            </a:r>
            <a:r>
              <a:rPr lang="ru-RU" sz="1000" dirty="0" smtClean="0">
                <a:solidFill>
                  <a:srgbClr val="4F81BD">
                    <a:lumMod val="75000"/>
                  </a:srgbClr>
                </a:solidFill>
                <a:latin typeface="Times New Roman" pitchFamily="18" charset="0"/>
                <a:cs typeface="Times New Roman" pitchFamily="18" charset="0"/>
              </a:rPr>
              <a:t>новых </a:t>
            </a:r>
            <a:r>
              <a:rPr lang="ru-RU" sz="1000" dirty="0">
                <a:solidFill>
                  <a:srgbClr val="4F81BD">
                    <a:lumMod val="75000"/>
                  </a:srgbClr>
                </a:solidFill>
                <a:latin typeface="Times New Roman" pitchFamily="18" charset="0"/>
                <a:cs typeface="Times New Roman" pitchFamily="18" charset="0"/>
              </a:rPr>
              <a:t>программ   основного  и дополнительного профессионального образования.</a:t>
            </a:r>
          </a:p>
          <a:p>
            <a:pPr algn="just"/>
            <a:endParaRPr lang="ru-RU" sz="1000" dirty="0">
              <a:solidFill>
                <a:srgbClr val="4F81BD">
                  <a:lumMod val="75000"/>
                </a:srgbClr>
              </a:solidFill>
              <a:latin typeface="Times New Roman" pitchFamily="18" charset="0"/>
              <a:cs typeface="Times New Roman" pitchFamily="18" charset="0"/>
            </a:endParaRPr>
          </a:p>
          <a:p>
            <a:r>
              <a:rPr lang="ru-RU" sz="1000" b="1" dirty="0">
                <a:solidFill>
                  <a:srgbClr val="4F81BD">
                    <a:lumMod val="75000"/>
                  </a:srgbClr>
                </a:solidFill>
                <a:latin typeface="Times New Roman" pitchFamily="18" charset="0"/>
                <a:cs typeface="Times New Roman" pitchFamily="18" charset="0"/>
              </a:rPr>
              <a:t>Сроки реализации:  </a:t>
            </a:r>
            <a:r>
              <a:rPr lang="ru-RU" sz="1000" dirty="0">
                <a:solidFill>
                  <a:srgbClr val="4F81BD">
                    <a:lumMod val="75000"/>
                  </a:srgbClr>
                </a:solidFill>
                <a:latin typeface="Times New Roman" pitchFamily="18" charset="0"/>
                <a:cs typeface="Times New Roman" pitchFamily="18" charset="0"/>
              </a:rPr>
              <a:t>2021-2030 гг.</a:t>
            </a:r>
          </a:p>
        </p:txBody>
      </p:sp>
    </p:spTree>
    <p:extLst>
      <p:ext uri="{BB962C8B-B14F-4D97-AF65-F5344CB8AC3E}">
        <p14:creationId xmlns:p14="http://schemas.microsoft.com/office/powerpoint/2010/main" val="1548090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67544" y="2427734"/>
            <a:ext cx="8424936" cy="1323439"/>
          </a:xfrm>
          <a:prstGeom prst="rect">
            <a:avLst/>
          </a:prstGeom>
          <a:noFill/>
        </p:spPr>
        <p:txBody>
          <a:bodyPr wrap="square" rtlCol="0">
            <a:spAutoFit/>
          </a:bodyPr>
          <a:lstStyle/>
          <a:p>
            <a:pPr algn="ctr"/>
            <a:r>
              <a:rPr lang="ru-RU" sz="2400" b="1" dirty="0" smtClean="0">
                <a:solidFill>
                  <a:srgbClr val="1F497D">
                    <a:lumMod val="75000"/>
                  </a:srgbClr>
                </a:solidFill>
                <a:latin typeface="PT Sans" panose="020B0503020203020204" pitchFamily="34" charset="-52"/>
              </a:rPr>
              <a:t>СИ 3 «</a:t>
            </a:r>
            <a:r>
              <a:rPr lang="ru-RU" sz="2400" b="1" dirty="0" err="1" smtClean="0">
                <a:solidFill>
                  <a:srgbClr val="1F497D">
                    <a:lumMod val="75000"/>
                  </a:srgbClr>
                </a:solidFill>
                <a:latin typeface="PT Sans" panose="020B0503020203020204" pitchFamily="34" charset="-52"/>
              </a:rPr>
              <a:t>Билингвальная</a:t>
            </a:r>
            <a:r>
              <a:rPr lang="ru-RU" sz="2400" b="1" dirty="0" smtClean="0">
                <a:solidFill>
                  <a:srgbClr val="1F497D">
                    <a:lumMod val="75000"/>
                  </a:srgbClr>
                </a:solidFill>
                <a:latin typeface="PT Sans" panose="020B0503020203020204" pitchFamily="34" charset="-52"/>
              </a:rPr>
              <a:t> афазия и качество жизни»</a:t>
            </a:r>
            <a:endParaRPr lang="ru-RU" sz="2400" b="1" dirty="0">
              <a:solidFill>
                <a:srgbClr val="1F497D">
                  <a:lumMod val="75000"/>
                </a:srgbClr>
              </a:solidFill>
              <a:latin typeface="PT Sans" panose="020B0503020203020204" pitchFamily="34" charset="-52"/>
            </a:endParaRPr>
          </a:p>
          <a:p>
            <a:pPr algn="ctr"/>
            <a:r>
              <a:rPr lang="ru-RU" sz="1600" dirty="0">
                <a:solidFill>
                  <a:srgbClr val="1F497D">
                    <a:lumMod val="75000"/>
                  </a:srgbClr>
                </a:solidFill>
                <a:latin typeface="PT Sans" panose="020B0503020203020204" pitchFamily="34" charset="-52"/>
              </a:rPr>
              <a:t>в рамках реализации Программы развития КФУ</a:t>
            </a:r>
          </a:p>
          <a:p>
            <a:pPr algn="ctr"/>
            <a:r>
              <a:rPr lang="ru-RU" sz="1600" dirty="0">
                <a:solidFill>
                  <a:srgbClr val="1F497D">
                    <a:lumMod val="75000"/>
                  </a:srgbClr>
                </a:solidFill>
                <a:latin typeface="PT Sans" panose="020B0503020203020204" pitchFamily="34" charset="-52"/>
              </a:rPr>
              <a:t>(«ПРИОРИТЕТ-2030»)</a:t>
            </a:r>
          </a:p>
          <a:p>
            <a:pPr algn="ctr"/>
            <a:endParaRPr lang="ru-RU" sz="2400" b="1" dirty="0">
              <a:solidFill>
                <a:srgbClr val="00549F"/>
              </a:solidFill>
              <a:latin typeface="PT Sans" panose="020B0503020203020204" pitchFamily="34" charset="-52"/>
            </a:endParaRPr>
          </a:p>
        </p:txBody>
      </p:sp>
      <p:sp>
        <p:nvSpPr>
          <p:cNvPr id="7" name="Прямоугольник 6"/>
          <p:cNvSpPr/>
          <p:nvPr/>
        </p:nvSpPr>
        <p:spPr>
          <a:xfrm>
            <a:off x="0" y="843559"/>
            <a:ext cx="3635896" cy="936104"/>
          </a:xfrm>
          <a:prstGeom prst="rect">
            <a:avLst/>
          </a:prstGeom>
          <a:solidFill>
            <a:srgbClr val="00549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solidFill>
                <a:prstClr val="white"/>
              </a:solidFill>
            </a:endParaRPr>
          </a:p>
        </p:txBody>
      </p:sp>
      <p:pic>
        <p:nvPicPr>
          <p:cNvPr id="8" name="Picture 3" descr="C:\Users\MSShafigullin\Desktop\Проекты\Ассоциация выпускников\kfu_logo_2l_ru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31591"/>
            <a:ext cx="2945406" cy="3955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51EC05A0-E07F-45D8-A677-0D303E8C6E41}"/>
              </a:ext>
            </a:extLst>
          </p:cNvPr>
          <p:cNvSpPr txBox="1"/>
          <p:nvPr/>
        </p:nvSpPr>
        <p:spPr>
          <a:xfrm>
            <a:off x="3707904" y="377538"/>
            <a:ext cx="5372026" cy="1508105"/>
          </a:xfrm>
          <a:prstGeom prst="rect">
            <a:avLst/>
          </a:prstGeom>
          <a:noFill/>
        </p:spPr>
        <p:txBody>
          <a:bodyPr wrap="square" rtlCol="0">
            <a:spAutoFit/>
          </a:bodyPr>
          <a:lstStyle/>
          <a:p>
            <a:r>
              <a:rPr lang="ru-RU" sz="2800" b="1" dirty="0">
                <a:solidFill>
                  <a:prstClr val="white">
                    <a:lumMod val="65000"/>
                  </a:prstClr>
                </a:solidFill>
                <a:latin typeface="PT Sans" panose="020B0503020203020204" pitchFamily="34" charset="-52"/>
              </a:rPr>
              <a:t>СТРАТЕГИЧЕСКИЙ </a:t>
            </a:r>
            <a:r>
              <a:rPr lang="ru-RU" sz="2800" b="1" dirty="0" smtClean="0">
                <a:solidFill>
                  <a:prstClr val="white">
                    <a:lumMod val="65000"/>
                  </a:prstClr>
                </a:solidFill>
                <a:latin typeface="PT Sans" panose="020B0503020203020204" pitchFamily="34" charset="-52"/>
              </a:rPr>
              <a:t>ПРОЕКТ 5 </a:t>
            </a:r>
            <a:r>
              <a:rPr lang="ru-RU" sz="1600" b="1" dirty="0">
                <a:solidFill>
                  <a:prstClr val="white">
                    <a:lumMod val="65000"/>
                  </a:prstClr>
                </a:solidFill>
                <a:latin typeface="PT Sans" panose="020B0503020203020204" pitchFamily="34" charset="-52"/>
              </a:rPr>
              <a:t>«Создание комплекса доказательных технологий </a:t>
            </a:r>
            <a:r>
              <a:rPr lang="ru-RU" sz="1600" b="1" dirty="0" smtClean="0">
                <a:solidFill>
                  <a:prstClr val="white">
                    <a:lumMod val="65000"/>
                  </a:prstClr>
                </a:solidFill>
                <a:latin typeface="PT Sans" panose="020B0503020203020204" pitchFamily="34" charset="-52"/>
              </a:rPr>
              <a:t> и </a:t>
            </a:r>
            <a:r>
              <a:rPr lang="ru-RU" sz="1600" b="1" dirty="0">
                <a:solidFill>
                  <a:prstClr val="white">
                    <a:lumMod val="65000"/>
                  </a:prstClr>
                </a:solidFill>
                <a:latin typeface="PT Sans" panose="020B0503020203020204" pitchFamily="34" charset="-52"/>
              </a:rPr>
              <a:t>платформенных решений для повышения качества человеческого потенциала в условиях новых социально-экономических </a:t>
            </a:r>
            <a:r>
              <a:rPr lang="ru-RU" sz="1600" b="1" dirty="0" smtClean="0">
                <a:solidFill>
                  <a:prstClr val="white">
                    <a:lumMod val="65000"/>
                  </a:prstClr>
                </a:solidFill>
                <a:latin typeface="PT Sans" panose="020B0503020203020204" pitchFamily="34" charset="-52"/>
              </a:rPr>
              <a:t>вызовов»</a:t>
            </a:r>
            <a:endParaRPr lang="ru-RU" sz="1600" b="1" dirty="0">
              <a:solidFill>
                <a:prstClr val="white">
                  <a:lumMod val="65000"/>
                </a:prstClr>
              </a:solidFill>
              <a:latin typeface="PT Sans" panose="020B0503020203020204" pitchFamily="34" charset="-52"/>
            </a:endParaRPr>
          </a:p>
        </p:txBody>
      </p:sp>
    </p:spTree>
    <p:extLst>
      <p:ext uri="{BB962C8B-B14F-4D97-AF65-F5344CB8AC3E}">
        <p14:creationId xmlns:p14="http://schemas.microsoft.com/office/powerpoint/2010/main" val="837729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xmlns="" id="{88CFBBFD-6CCC-4DD3-BCC4-81EF9898532B}"/>
              </a:ext>
            </a:extLst>
          </p:cNvPr>
          <p:cNvSpPr>
            <a:spLocks noGrp="1"/>
          </p:cNvSpPr>
          <p:nvPr>
            <p:ph type="sldNum" sz="quarter" idx="12"/>
          </p:nvPr>
        </p:nvSpPr>
        <p:spPr/>
        <p:txBody>
          <a:bodyPr/>
          <a:lstStyle/>
          <a:p>
            <a:fld id="{B19B0651-EE4F-4900-A07F-96A6BFA9D0F0}" type="slidenum">
              <a:rPr lang="ru-RU" smtClean="0">
                <a:solidFill>
                  <a:prstClr val="black">
                    <a:tint val="75000"/>
                  </a:prstClr>
                </a:solidFill>
              </a:rPr>
              <a:pPr/>
              <a:t>14</a:t>
            </a:fld>
            <a:endParaRPr lang="ru-RU">
              <a:solidFill>
                <a:prstClr val="black">
                  <a:tint val="75000"/>
                </a:prstClr>
              </a:solidFill>
            </a:endParaRPr>
          </a:p>
        </p:txBody>
      </p:sp>
      <p:sp>
        <p:nvSpPr>
          <p:cNvPr id="3" name="TextBox 2">
            <a:extLst>
              <a:ext uri="{FF2B5EF4-FFF2-40B4-BE49-F238E27FC236}">
                <a16:creationId xmlns:a16="http://schemas.microsoft.com/office/drawing/2014/main" xmlns="" id="{0B34FB46-C403-445B-8714-DAFEF12F7866}"/>
              </a:ext>
            </a:extLst>
          </p:cNvPr>
          <p:cNvSpPr txBox="1"/>
          <p:nvPr/>
        </p:nvSpPr>
        <p:spPr>
          <a:xfrm>
            <a:off x="1265231" y="195486"/>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4" name="TextBox 3">
            <a:extLst>
              <a:ext uri="{FF2B5EF4-FFF2-40B4-BE49-F238E27FC236}">
                <a16:creationId xmlns:a16="http://schemas.microsoft.com/office/drawing/2014/main" xmlns="" id="{B43D7435-2693-49BA-AF13-75A78A1F4742}"/>
              </a:ext>
            </a:extLst>
          </p:cNvPr>
          <p:cNvSpPr txBox="1"/>
          <p:nvPr/>
        </p:nvSpPr>
        <p:spPr>
          <a:xfrm>
            <a:off x="714348" y="571486"/>
            <a:ext cx="8001056" cy="4493538"/>
          </a:xfrm>
          <a:prstGeom prst="rect">
            <a:avLst/>
          </a:prstGeom>
          <a:noFill/>
        </p:spPr>
        <p:txBody>
          <a:bodyPr wrap="square" rtlCol="0">
            <a:spAutoFit/>
          </a:bodyPr>
          <a:lstStyle/>
          <a:p>
            <a:r>
              <a:rPr lang="ru-RU" sz="800" b="1" dirty="0">
                <a:solidFill>
                  <a:srgbClr val="1F497D">
                    <a:lumMod val="75000"/>
                  </a:srgbClr>
                </a:solidFill>
                <a:latin typeface="Times New Roman" pitchFamily="18" charset="0"/>
                <a:cs typeface="Times New Roman" pitchFamily="18" charset="0"/>
              </a:rPr>
              <a:t>Наименование</a:t>
            </a:r>
            <a:r>
              <a:rPr lang="ru-RU" sz="800" b="1" dirty="0" smtClean="0">
                <a:solidFill>
                  <a:srgbClr val="1F497D">
                    <a:lumMod val="75000"/>
                  </a:srgbClr>
                </a:solidFill>
                <a:latin typeface="Times New Roman" pitchFamily="18" charset="0"/>
                <a:cs typeface="Times New Roman" pitchFamily="18" charset="0"/>
              </a:rPr>
              <a:t>: </a:t>
            </a:r>
            <a:r>
              <a:rPr lang="ru-RU" sz="800" b="1" u="sng" dirty="0" err="1" smtClean="0">
                <a:solidFill>
                  <a:srgbClr val="1F497D">
                    <a:lumMod val="75000"/>
                  </a:srgbClr>
                </a:solidFill>
                <a:latin typeface="Times New Roman" pitchFamily="18" charset="0"/>
                <a:cs typeface="Times New Roman" pitchFamily="18" charset="0"/>
              </a:rPr>
              <a:t>Билингвальная</a:t>
            </a:r>
            <a:r>
              <a:rPr lang="ru-RU" sz="800" b="1" u="sng" dirty="0" smtClean="0">
                <a:solidFill>
                  <a:srgbClr val="1F497D">
                    <a:lumMod val="75000"/>
                  </a:srgbClr>
                </a:solidFill>
                <a:latin typeface="Times New Roman" pitchFamily="18" charset="0"/>
                <a:cs typeface="Times New Roman" pitchFamily="18" charset="0"/>
              </a:rPr>
              <a:t> </a:t>
            </a:r>
            <a:r>
              <a:rPr lang="ru-RU" sz="800" b="1" u="sng" dirty="0">
                <a:solidFill>
                  <a:srgbClr val="1F497D">
                    <a:lumMod val="75000"/>
                  </a:srgbClr>
                </a:solidFill>
                <a:latin typeface="Times New Roman" pitchFamily="18" charset="0"/>
                <a:cs typeface="Times New Roman" pitchFamily="18" charset="0"/>
              </a:rPr>
              <a:t>афазия и </a:t>
            </a:r>
            <a:r>
              <a:rPr lang="ru-RU" sz="800" b="1" u="sng" dirty="0" smtClean="0">
                <a:solidFill>
                  <a:srgbClr val="1F497D">
                    <a:lumMod val="75000"/>
                  </a:srgbClr>
                </a:solidFill>
                <a:latin typeface="Times New Roman" pitchFamily="18" charset="0"/>
                <a:cs typeface="Times New Roman" pitchFamily="18" charset="0"/>
              </a:rPr>
              <a:t>качество </a:t>
            </a:r>
            <a:r>
              <a:rPr lang="ru-RU" sz="800" b="1" u="sng" dirty="0">
                <a:solidFill>
                  <a:srgbClr val="1F497D">
                    <a:lumMod val="75000"/>
                  </a:srgbClr>
                </a:solidFill>
                <a:latin typeface="Times New Roman" pitchFamily="18" charset="0"/>
                <a:cs typeface="Times New Roman" pitchFamily="18" charset="0"/>
              </a:rPr>
              <a:t>жизни</a:t>
            </a:r>
            <a:endParaRPr lang="ru-RU" sz="800" b="1" u="sng" dirty="0" smtClean="0">
              <a:solidFill>
                <a:srgbClr val="1F497D">
                  <a:lumMod val="75000"/>
                </a:srgbClr>
              </a:solidFill>
              <a:latin typeface="Times New Roman" pitchFamily="18" charset="0"/>
              <a:cs typeface="Times New Roman" pitchFamily="18" charset="0"/>
            </a:endParaRPr>
          </a:p>
          <a:p>
            <a:endParaRPr lang="ru-RU" sz="600" b="1" dirty="0">
              <a:solidFill>
                <a:srgbClr val="1F497D">
                  <a:lumMod val="75000"/>
                </a:srgbClr>
              </a:solidFill>
              <a:latin typeface="Times New Roman" pitchFamily="18" charset="0"/>
              <a:cs typeface="Times New Roman" pitchFamily="18" charset="0"/>
            </a:endParaRPr>
          </a:p>
          <a:p>
            <a:r>
              <a:rPr lang="ru-RU" sz="800" b="1" dirty="0">
                <a:solidFill>
                  <a:srgbClr val="1F497D">
                    <a:lumMod val="75000"/>
                  </a:srgbClr>
                </a:solidFill>
                <a:latin typeface="Times New Roman" pitchFamily="18" charset="0"/>
                <a:cs typeface="Times New Roman" pitchFamily="18" charset="0"/>
              </a:rPr>
              <a:t>Какие вызовы, обозначенные в Программе-2030, решает </a:t>
            </a:r>
            <a:r>
              <a:rPr lang="ru-RU" sz="800" b="1" dirty="0" err="1">
                <a:solidFill>
                  <a:srgbClr val="1F497D">
                    <a:lumMod val="75000"/>
                  </a:srgbClr>
                </a:solidFill>
                <a:latin typeface="Times New Roman" pitchFamily="18" charset="0"/>
                <a:cs typeface="Times New Roman" pitchFamily="18" charset="0"/>
              </a:rPr>
              <a:t>Подпроект</a:t>
            </a:r>
            <a:r>
              <a:rPr lang="ru-RU" sz="800" b="1" dirty="0">
                <a:solidFill>
                  <a:srgbClr val="1F497D">
                    <a:lumMod val="75000"/>
                  </a:srgbClr>
                </a:solidFill>
                <a:latin typeface="Times New Roman" pitchFamily="18" charset="0"/>
                <a:cs typeface="Times New Roman" pitchFamily="18" charset="0"/>
              </a:rPr>
              <a:t>:</a:t>
            </a:r>
          </a:p>
          <a:p>
            <a:pPr>
              <a:tabLst>
                <a:tab pos="447675" algn="l"/>
              </a:tabLst>
            </a:pPr>
            <a:r>
              <a:rPr lang="ru-RU" sz="800" dirty="0" smtClean="0">
                <a:solidFill>
                  <a:srgbClr val="4F81BD">
                    <a:lumMod val="75000"/>
                  </a:srgbClr>
                </a:solidFill>
                <a:latin typeface="Times New Roman" pitchFamily="18" charset="0"/>
                <a:cs typeface="Times New Roman" pitchFamily="18" charset="0"/>
              </a:rPr>
              <a:t>а) </a:t>
            </a:r>
            <a:r>
              <a:rPr lang="ru-RU" sz="800" dirty="0">
                <a:solidFill>
                  <a:srgbClr val="4F81BD">
                    <a:lumMod val="75000"/>
                  </a:srgbClr>
                </a:solidFill>
                <a:latin typeface="Times New Roman" pitchFamily="18" charset="0"/>
                <a:cs typeface="Times New Roman" pitchFamily="18" charset="0"/>
              </a:rPr>
              <a:t>подготовка кадров для приоритетных направлений НТР Российской Федерации, субъектов РФ, отраслей экономики и социальной сферы</a:t>
            </a:r>
          </a:p>
          <a:p>
            <a:pPr>
              <a:tabLst>
                <a:tab pos="447675" algn="l"/>
              </a:tabLst>
            </a:pPr>
            <a:r>
              <a:rPr lang="ru-RU" sz="800" dirty="0" smtClean="0">
                <a:solidFill>
                  <a:srgbClr val="4F81BD">
                    <a:lumMod val="75000"/>
                  </a:srgbClr>
                </a:solidFill>
                <a:latin typeface="Times New Roman" pitchFamily="18" charset="0"/>
                <a:cs typeface="Times New Roman" pitchFamily="18" charset="0"/>
              </a:rPr>
              <a:t>б) </a:t>
            </a:r>
            <a:r>
              <a:rPr lang="ru-RU" sz="800" dirty="0">
                <a:solidFill>
                  <a:srgbClr val="4F81BD">
                    <a:lumMod val="75000"/>
                  </a:srgbClr>
                </a:solidFill>
                <a:latin typeface="Times New Roman" pitchFamily="18" charset="0"/>
                <a:cs typeface="Times New Roman" pitchFamily="18" charset="0"/>
              </a:rPr>
              <a:t>развитие кадрового потенциала системы ВО, сектора исследований и разработок посредством обеспечения воспроизводства управленческих и научно-педагогических кадров, привлечение в университеты ведущих ученых и специалистов-практиков</a:t>
            </a:r>
            <a:endParaRPr lang="ru-RU" sz="800" dirty="0" smtClean="0">
              <a:solidFill>
                <a:srgbClr val="4F81BD">
                  <a:lumMod val="75000"/>
                </a:srgbClr>
              </a:solidFill>
              <a:latin typeface="Times New Roman" pitchFamily="18" charset="0"/>
              <a:cs typeface="Times New Roman" pitchFamily="18" charset="0"/>
            </a:endParaRPr>
          </a:p>
          <a:p>
            <a:pPr>
              <a:tabLst>
                <a:tab pos="447675" algn="l"/>
              </a:tabLst>
            </a:pPr>
            <a:r>
              <a:rPr lang="ru-RU" sz="800" dirty="0" smtClean="0">
                <a:solidFill>
                  <a:srgbClr val="4F81BD">
                    <a:lumMod val="75000"/>
                  </a:srgbClr>
                </a:solidFill>
                <a:latin typeface="Times New Roman" pitchFamily="18" charset="0"/>
                <a:cs typeface="Times New Roman" pitchFamily="18" charset="0"/>
              </a:rPr>
              <a:t>в) </a:t>
            </a:r>
            <a:r>
              <a:rPr lang="ru-RU" sz="800" dirty="0">
                <a:solidFill>
                  <a:srgbClr val="4F81BD">
                    <a:lumMod val="75000"/>
                  </a:srgbClr>
                </a:solidFill>
                <a:latin typeface="Times New Roman" pitchFamily="18" charset="0"/>
                <a:cs typeface="Times New Roman" pitchFamily="18" charset="0"/>
              </a:rPr>
              <a:t>вовлечение обучающихся в научно-исследовательские и опытно-конструкторские работы и (или) инновационные, в том числе по созданию студенческих технопарков и бизнес инкубаторов, и (или) социально ориентированные проекты, а также осуществление поддержки обучающихся</a:t>
            </a:r>
            <a:endParaRPr lang="ru-RU" sz="800" dirty="0" smtClean="0">
              <a:solidFill>
                <a:srgbClr val="4F81BD">
                  <a:lumMod val="75000"/>
                </a:srgbClr>
              </a:solidFill>
              <a:latin typeface="Times New Roman" pitchFamily="18" charset="0"/>
              <a:cs typeface="Times New Roman" pitchFamily="18" charset="0"/>
            </a:endParaRPr>
          </a:p>
          <a:p>
            <a:pPr>
              <a:tabLst>
                <a:tab pos="447675" algn="l"/>
              </a:tabLst>
            </a:pPr>
            <a:r>
              <a:rPr lang="ru-RU" sz="800" dirty="0">
                <a:solidFill>
                  <a:srgbClr val="4F81BD">
                    <a:lumMod val="75000"/>
                  </a:srgbClr>
                </a:solidFill>
                <a:latin typeface="Times New Roman" pitchFamily="18" charset="0"/>
                <a:cs typeface="Times New Roman" pitchFamily="18" charset="0"/>
              </a:rPr>
              <a:t>г) реализация новых творческих, социально-гуманитарных </a:t>
            </a:r>
            <a:r>
              <a:rPr lang="ru-RU" sz="800" dirty="0" smtClean="0">
                <a:solidFill>
                  <a:srgbClr val="4F81BD">
                    <a:lumMod val="75000"/>
                  </a:srgbClr>
                </a:solidFill>
                <a:latin typeface="Times New Roman" pitchFamily="18" charset="0"/>
                <a:cs typeface="Times New Roman" pitchFamily="18" charset="0"/>
              </a:rPr>
              <a:t>проектов</a:t>
            </a:r>
          </a:p>
          <a:p>
            <a:pPr>
              <a:tabLst>
                <a:tab pos="447675" algn="l"/>
              </a:tabLst>
            </a:pPr>
            <a:r>
              <a:rPr lang="ru-RU" sz="800" dirty="0">
                <a:solidFill>
                  <a:srgbClr val="4F81BD">
                    <a:lumMod val="75000"/>
                  </a:srgbClr>
                </a:solidFill>
                <a:latin typeface="Times New Roman" pitchFamily="18" charset="0"/>
                <a:cs typeface="Times New Roman" pitchFamily="18" charset="0"/>
              </a:rPr>
              <a:t>д) продвижение образовательных программ и результатов научно-исследовательских и опытно-конструкторских работ</a:t>
            </a:r>
            <a:endParaRPr lang="ru-RU" sz="800" dirty="0" smtClean="0">
              <a:solidFill>
                <a:srgbClr val="4F81BD">
                  <a:lumMod val="75000"/>
                </a:srgbClr>
              </a:solidFill>
              <a:latin typeface="Times New Roman" pitchFamily="18" charset="0"/>
              <a:cs typeface="Times New Roman" pitchFamily="18" charset="0"/>
            </a:endParaRPr>
          </a:p>
          <a:p>
            <a:pPr>
              <a:tabLst>
                <a:tab pos="447675" algn="l"/>
              </a:tabLst>
            </a:pPr>
            <a:endParaRPr lang="ru-RU" sz="800" b="1" dirty="0">
              <a:solidFill>
                <a:srgbClr val="4F81BD">
                  <a:lumMod val="75000"/>
                </a:srgbClr>
              </a:solidFill>
              <a:latin typeface="Times New Roman" pitchFamily="18" charset="0"/>
              <a:cs typeface="Times New Roman" pitchFamily="18" charset="0"/>
            </a:endParaRPr>
          </a:p>
          <a:p>
            <a:pPr>
              <a:tabLst>
                <a:tab pos="447675" algn="l"/>
              </a:tabLst>
            </a:pPr>
            <a:r>
              <a:rPr lang="ru-RU" sz="800" b="1" dirty="0" smtClean="0">
                <a:solidFill>
                  <a:srgbClr val="1F497D">
                    <a:lumMod val="75000"/>
                  </a:srgbClr>
                </a:solidFill>
                <a:latin typeface="Times New Roman" pitchFamily="18" charset="0"/>
                <a:cs typeface="Times New Roman" pitchFamily="18" charset="0"/>
              </a:rPr>
              <a:t>Имеющийся </a:t>
            </a:r>
            <a:r>
              <a:rPr lang="ru-RU" sz="800" b="1" dirty="0">
                <a:solidFill>
                  <a:srgbClr val="1F497D">
                    <a:lumMod val="75000"/>
                  </a:srgbClr>
                </a:solidFill>
                <a:latin typeface="Times New Roman" pitchFamily="18" charset="0"/>
                <a:cs typeface="Times New Roman" pitchFamily="18" charset="0"/>
              </a:rPr>
              <a:t>научно-технологический задел (публикации, гранты, патенты и пр.):</a:t>
            </a:r>
          </a:p>
          <a:p>
            <a:r>
              <a:rPr lang="ru-RU" sz="800" dirty="0" smtClean="0">
                <a:solidFill>
                  <a:srgbClr val="1F497D"/>
                </a:solidFill>
                <a:latin typeface="Times New Roman" pitchFamily="18" charset="0"/>
                <a:ea typeface="Calibri" panose="020F0502020204030204" pitchFamily="34" charset="0"/>
                <a:cs typeface="Times New Roman" pitchFamily="18" charset="0"/>
              </a:rPr>
              <a:t>Публикации, </a:t>
            </a:r>
          </a:p>
          <a:p>
            <a:r>
              <a:rPr lang="ru-RU" sz="800" dirty="0" smtClean="0">
                <a:solidFill>
                  <a:srgbClr val="1F497D"/>
                </a:solidFill>
                <a:latin typeface="Times New Roman" pitchFamily="18" charset="0"/>
                <a:ea typeface="Calibri" panose="020F0502020204030204" pitchFamily="34" charset="0"/>
                <a:cs typeface="Times New Roman" pitchFamily="18" charset="0"/>
              </a:rPr>
              <a:t>Грант РГНФ  15-06-12041 «Нормативы вербальных и визуальных стимулов для экспериментальных исследований и логопедической практики»</a:t>
            </a:r>
          </a:p>
          <a:p>
            <a:r>
              <a:rPr lang="ru-RU" sz="800" dirty="0" smtClean="0">
                <a:solidFill>
                  <a:srgbClr val="1F497D"/>
                </a:solidFill>
                <a:latin typeface="Times New Roman" pitchFamily="18" charset="0"/>
                <a:ea typeface="Calibri" panose="020F0502020204030204" pitchFamily="34" charset="0"/>
                <a:cs typeface="Times New Roman" pitchFamily="18" charset="0"/>
              </a:rPr>
              <a:t>грант </a:t>
            </a:r>
            <a:r>
              <a:rPr lang="ru-RU" sz="800" dirty="0">
                <a:solidFill>
                  <a:srgbClr val="1F497D"/>
                </a:solidFill>
                <a:latin typeface="Times New Roman" pitchFamily="18" charset="0"/>
                <a:ea typeface="Calibri" panose="020F0502020204030204" pitchFamily="34" charset="0"/>
                <a:cs typeface="Times New Roman" pitchFamily="18" charset="0"/>
              </a:rPr>
              <a:t>РГНФ (РФФИ) 16-14-16041 </a:t>
            </a:r>
            <a:r>
              <a:rPr lang="ru-RU" sz="800" dirty="0" smtClean="0">
                <a:solidFill>
                  <a:srgbClr val="1F497D"/>
                </a:solidFill>
                <a:latin typeface="Times New Roman" pitchFamily="18" charset="0"/>
                <a:ea typeface="Calibri" panose="020F0502020204030204" pitchFamily="34" charset="0"/>
                <a:cs typeface="Times New Roman" pitchFamily="18" charset="0"/>
              </a:rPr>
              <a:t>«Механизмы </a:t>
            </a:r>
            <a:r>
              <a:rPr lang="ru-RU" sz="800" dirty="0">
                <a:solidFill>
                  <a:srgbClr val="1F497D"/>
                </a:solidFill>
                <a:latin typeface="Times New Roman" pitchFamily="18" charset="0"/>
                <a:ea typeface="Calibri" panose="020F0502020204030204" pitchFamily="34" charset="0"/>
                <a:cs typeface="Times New Roman" pitchFamily="18" charset="0"/>
              </a:rPr>
              <a:t>нарушений речи при </a:t>
            </a:r>
            <a:r>
              <a:rPr lang="ru-RU" sz="800" dirty="0" err="1">
                <a:solidFill>
                  <a:srgbClr val="1F497D"/>
                </a:solidFill>
                <a:latin typeface="Times New Roman" pitchFamily="18" charset="0"/>
                <a:ea typeface="Calibri" panose="020F0502020204030204" pitchFamily="34" charset="0"/>
                <a:cs typeface="Times New Roman" pitchFamily="18" charset="0"/>
              </a:rPr>
              <a:t>билингвальной</a:t>
            </a:r>
            <a:r>
              <a:rPr lang="ru-RU" sz="800" dirty="0">
                <a:solidFill>
                  <a:srgbClr val="1F497D"/>
                </a:solidFill>
                <a:latin typeface="Times New Roman" pitchFamily="18" charset="0"/>
                <a:ea typeface="Calibri" panose="020F0502020204030204" pitchFamily="34" charset="0"/>
                <a:cs typeface="Times New Roman" pitchFamily="18" charset="0"/>
              </a:rPr>
              <a:t> афазии: создание и применение </a:t>
            </a:r>
            <a:r>
              <a:rPr lang="ru-RU" sz="800" dirty="0" smtClean="0">
                <a:solidFill>
                  <a:srgbClr val="1F497D"/>
                </a:solidFill>
                <a:latin typeface="Times New Roman" pitchFamily="18" charset="0"/>
                <a:ea typeface="Calibri" panose="020F0502020204030204" pitchFamily="34" charset="0"/>
                <a:cs typeface="Times New Roman" pitchFamily="18" charset="0"/>
              </a:rPr>
              <a:t>Татарского </a:t>
            </a:r>
            <a:r>
              <a:rPr lang="ru-RU" sz="800" dirty="0" err="1">
                <a:solidFill>
                  <a:srgbClr val="1F497D"/>
                </a:solidFill>
                <a:latin typeface="Times New Roman" pitchFamily="18" charset="0"/>
                <a:ea typeface="Calibri" panose="020F0502020204030204" pitchFamily="34" charset="0"/>
                <a:cs typeface="Times New Roman" pitchFamily="18" charset="0"/>
              </a:rPr>
              <a:t>Афазиологического</a:t>
            </a:r>
            <a:r>
              <a:rPr lang="ru-RU" sz="800" dirty="0">
                <a:solidFill>
                  <a:srgbClr val="1F497D"/>
                </a:solidFill>
                <a:latin typeface="Times New Roman" pitchFamily="18" charset="0"/>
                <a:ea typeface="Calibri" panose="020F0502020204030204" pitchFamily="34" charset="0"/>
                <a:cs typeface="Times New Roman" pitchFamily="18" charset="0"/>
              </a:rPr>
              <a:t> </a:t>
            </a:r>
            <a:r>
              <a:rPr lang="ru-RU" sz="800" dirty="0" smtClean="0">
                <a:solidFill>
                  <a:srgbClr val="1F497D"/>
                </a:solidFill>
                <a:latin typeface="Times New Roman" pitchFamily="18" charset="0"/>
                <a:ea typeface="Calibri" panose="020F0502020204030204" pitchFamily="34" charset="0"/>
                <a:cs typeface="Times New Roman" pitchFamily="18" charset="0"/>
              </a:rPr>
              <a:t>Тест» </a:t>
            </a:r>
            <a:endParaRPr lang="ru-RU" sz="800" dirty="0">
              <a:solidFill>
                <a:srgbClr val="1F497D"/>
              </a:solidFill>
              <a:latin typeface="Times New Roman" pitchFamily="18" charset="0"/>
              <a:ea typeface="Calibri" panose="020F0502020204030204" pitchFamily="34" charset="0"/>
              <a:cs typeface="Times New Roman" pitchFamily="18" charset="0"/>
            </a:endParaRPr>
          </a:p>
          <a:p>
            <a:r>
              <a:rPr lang="ru-RU" sz="800" dirty="0" smtClean="0">
                <a:solidFill>
                  <a:srgbClr val="1F497D"/>
                </a:solidFill>
                <a:latin typeface="Times New Roman" pitchFamily="18" charset="0"/>
                <a:ea typeface="Calibri" panose="020F0502020204030204" pitchFamily="34" charset="0"/>
                <a:cs typeface="Times New Roman" pitchFamily="18" charset="0"/>
              </a:rPr>
              <a:t>договор о научном сотрудничестве с лабораторией нейролингвистикой НИУ ВШЭ (2015г.)</a:t>
            </a:r>
            <a:endParaRPr lang="ru-RU" sz="800" b="1" dirty="0">
              <a:solidFill>
                <a:srgbClr val="1F497D">
                  <a:lumMod val="75000"/>
                </a:srgbClr>
              </a:solidFill>
              <a:latin typeface="Times New Roman" pitchFamily="18" charset="0"/>
              <a:cs typeface="Times New Roman" pitchFamily="18" charset="0"/>
            </a:endParaRPr>
          </a:p>
          <a:p>
            <a:endParaRPr lang="ru-RU" sz="600" b="1" dirty="0" smtClean="0">
              <a:solidFill>
                <a:srgbClr val="1F497D">
                  <a:lumMod val="75000"/>
                </a:srgbClr>
              </a:solidFill>
              <a:latin typeface="Times New Roman" pitchFamily="18" charset="0"/>
              <a:cs typeface="Times New Roman" pitchFamily="18" charset="0"/>
            </a:endParaRPr>
          </a:p>
          <a:p>
            <a:r>
              <a:rPr lang="ru-RU" sz="800" b="1" dirty="0" smtClean="0">
                <a:solidFill>
                  <a:srgbClr val="1F497D">
                    <a:lumMod val="75000"/>
                  </a:srgbClr>
                </a:solidFill>
                <a:latin typeface="Times New Roman" pitchFamily="18" charset="0"/>
                <a:cs typeface="Times New Roman" pitchFamily="18" charset="0"/>
              </a:rPr>
              <a:t>Научная </a:t>
            </a:r>
            <a:r>
              <a:rPr lang="ru-RU" sz="800" b="1" dirty="0">
                <a:solidFill>
                  <a:srgbClr val="1F497D">
                    <a:lumMod val="75000"/>
                  </a:srgbClr>
                </a:solidFill>
                <a:latin typeface="Times New Roman" pitchFamily="18" charset="0"/>
                <a:cs typeface="Times New Roman" pitchFamily="18" charset="0"/>
              </a:rPr>
              <a:t>новизна, отличительные особенности по сравнению с аналогичными исследованиями: </a:t>
            </a:r>
          </a:p>
          <a:p>
            <a:r>
              <a:rPr lang="ru-RU" sz="800" dirty="0" smtClean="0">
                <a:solidFill>
                  <a:srgbClr val="1F497D">
                    <a:lumMod val="75000"/>
                  </a:srgbClr>
                </a:solidFill>
                <a:latin typeface="Times New Roman" pitchFamily="18" charset="0"/>
                <a:cs typeface="Times New Roman" pitchFamily="18" charset="0"/>
              </a:rPr>
              <a:t>Впервые в Российской Федерации создана батарея тестов для диагностики афазии на национальном языке (татарском). Внедрение в логопедическую практику предполагает создание планшетного приложения, которое позволит оперативно и валидно тестировать нарушения речи на русском и татарском языках, выявляя локус речевого дефицита на тех языках, которыми владеет билингв, так как многочисленные исследования показывают  частые диссоциации  между нарушениями  в разных языках у </a:t>
            </a:r>
            <a:r>
              <a:rPr lang="ru-RU" sz="800" dirty="0" err="1" smtClean="0">
                <a:solidFill>
                  <a:srgbClr val="1F497D">
                    <a:lumMod val="75000"/>
                  </a:srgbClr>
                </a:solidFill>
                <a:latin typeface="Times New Roman" pitchFamily="18" charset="0"/>
                <a:cs typeface="Times New Roman" pitchFamily="18" charset="0"/>
              </a:rPr>
              <a:t>билингвов</a:t>
            </a:r>
            <a:r>
              <a:rPr lang="ru-RU" sz="800" dirty="0" smtClean="0">
                <a:solidFill>
                  <a:srgbClr val="1F497D">
                    <a:lumMod val="75000"/>
                  </a:srgbClr>
                </a:solidFill>
                <a:latin typeface="Times New Roman" pitchFamily="18" charset="0"/>
                <a:cs typeface="Times New Roman" pitchFamily="18" charset="0"/>
              </a:rPr>
              <a:t>. Научная новизна заключается в том, что батареи тестов для диагностики речевых нарушений </a:t>
            </a:r>
            <a:r>
              <a:rPr lang="ru-RU" sz="800" dirty="0" err="1" smtClean="0">
                <a:solidFill>
                  <a:srgbClr val="1F497D">
                    <a:lumMod val="75000"/>
                  </a:srgbClr>
                </a:solidFill>
                <a:latin typeface="Times New Roman" pitchFamily="18" charset="0"/>
                <a:cs typeface="Times New Roman" pitchFamily="18" charset="0"/>
              </a:rPr>
              <a:t>билингвов</a:t>
            </a:r>
            <a:r>
              <a:rPr lang="ru-RU" sz="800" dirty="0" smtClean="0">
                <a:solidFill>
                  <a:srgbClr val="1F497D">
                    <a:lumMod val="75000"/>
                  </a:srgbClr>
                </a:solidFill>
                <a:latin typeface="Times New Roman" pitchFamily="18" charset="0"/>
                <a:cs typeface="Times New Roman" pitchFamily="18" charset="0"/>
              </a:rPr>
              <a:t> созданы, как правило, для европейских языков; данные по тюркским языкам, а, тем более, по языкам генетически неродственным и разноструктурным  (татарский – русский) в мировой </a:t>
            </a:r>
            <a:r>
              <a:rPr lang="ru-RU" sz="800" dirty="0" err="1" smtClean="0">
                <a:solidFill>
                  <a:srgbClr val="1F497D">
                    <a:lumMod val="75000"/>
                  </a:srgbClr>
                </a:solidFill>
                <a:latin typeface="Times New Roman" pitchFamily="18" charset="0"/>
                <a:cs typeface="Times New Roman" pitchFamily="18" charset="0"/>
              </a:rPr>
              <a:t>афазиологии</a:t>
            </a:r>
            <a:r>
              <a:rPr lang="ru-RU" sz="800" dirty="0" smtClean="0">
                <a:solidFill>
                  <a:srgbClr val="1F497D">
                    <a:lumMod val="75000"/>
                  </a:srgbClr>
                </a:solidFill>
                <a:latin typeface="Times New Roman" pitchFamily="18" charset="0"/>
                <a:cs typeface="Times New Roman" pitchFamily="18" charset="0"/>
              </a:rPr>
              <a:t>  практически нет.</a:t>
            </a:r>
          </a:p>
          <a:p>
            <a:endParaRPr lang="ru-RU" sz="600" b="1" dirty="0">
              <a:solidFill>
                <a:srgbClr val="1F497D">
                  <a:lumMod val="75000"/>
                </a:srgbClr>
              </a:solidFill>
              <a:latin typeface="Times New Roman" pitchFamily="18" charset="0"/>
              <a:cs typeface="Times New Roman" pitchFamily="18" charset="0"/>
            </a:endParaRPr>
          </a:p>
          <a:p>
            <a:r>
              <a:rPr lang="ru-RU" sz="800" b="1" dirty="0">
                <a:solidFill>
                  <a:srgbClr val="1F497D">
                    <a:lumMod val="75000"/>
                  </a:srgbClr>
                </a:solidFill>
                <a:latin typeface="Times New Roman" pitchFamily="18" charset="0"/>
                <a:cs typeface="Times New Roman" pitchFamily="18" charset="0"/>
              </a:rPr>
              <a:t>Поэтапные задачи </a:t>
            </a:r>
            <a:r>
              <a:rPr lang="ru-RU" sz="800" b="1" dirty="0" err="1">
                <a:solidFill>
                  <a:srgbClr val="1F497D">
                    <a:lumMod val="75000"/>
                  </a:srgbClr>
                </a:solidFill>
                <a:latin typeface="Times New Roman" pitchFamily="18" charset="0"/>
                <a:cs typeface="Times New Roman" pitchFamily="18" charset="0"/>
              </a:rPr>
              <a:t>Подпроекта</a:t>
            </a:r>
            <a:r>
              <a:rPr lang="ru-RU" sz="800" b="1" dirty="0">
                <a:solidFill>
                  <a:srgbClr val="1F497D">
                    <a:lumMod val="75000"/>
                  </a:srgbClr>
                </a:solidFill>
                <a:latin typeface="Times New Roman" pitchFamily="18" charset="0"/>
                <a:cs typeface="Times New Roman" pitchFamily="18" charset="0"/>
              </a:rPr>
              <a:t> (с указанием ожидаемого продукта/технологии на каждом этапе):</a:t>
            </a:r>
          </a:p>
          <a:p>
            <a:pPr marL="342900" indent="-342900">
              <a:tabLst>
                <a:tab pos="447675" algn="l"/>
              </a:tabLst>
            </a:pPr>
            <a:r>
              <a:rPr lang="ru-RU" sz="800" dirty="0" smtClean="0">
                <a:solidFill>
                  <a:srgbClr val="1F497D"/>
                </a:solidFill>
                <a:latin typeface="Times New Roman" pitchFamily="18" charset="0"/>
                <a:ea typeface="Calibri" panose="020F0502020204030204" pitchFamily="34" charset="0"/>
                <a:cs typeface="Times New Roman" pitchFamily="18" charset="0"/>
              </a:rPr>
              <a:t>1. Стандартизация </a:t>
            </a:r>
            <a:r>
              <a:rPr lang="ru-RU" sz="800" dirty="0" err="1" smtClean="0">
                <a:solidFill>
                  <a:srgbClr val="1F497D"/>
                </a:solidFill>
                <a:latin typeface="Times New Roman" pitchFamily="18" charset="0"/>
                <a:ea typeface="Calibri" panose="020F0502020204030204" pitchFamily="34" charset="0"/>
                <a:cs typeface="Times New Roman" pitchFamily="18" charset="0"/>
              </a:rPr>
              <a:t>субтестов</a:t>
            </a:r>
            <a:r>
              <a:rPr lang="ru-RU" sz="800" dirty="0" smtClean="0">
                <a:solidFill>
                  <a:srgbClr val="1F497D"/>
                </a:solidFill>
                <a:latin typeface="Times New Roman" pitchFamily="18" charset="0"/>
                <a:ea typeface="Calibri" panose="020F0502020204030204" pitchFamily="34" charset="0"/>
                <a:cs typeface="Times New Roman" pitchFamily="18" charset="0"/>
              </a:rPr>
              <a:t>, имеющих низкий процент </a:t>
            </a:r>
            <a:r>
              <a:rPr lang="ru-RU" sz="800" dirty="0" err="1" smtClean="0">
                <a:solidFill>
                  <a:srgbClr val="1F497D"/>
                </a:solidFill>
                <a:latin typeface="Times New Roman" pitchFamily="18" charset="0"/>
                <a:ea typeface="Calibri" panose="020F0502020204030204" pitchFamily="34" charset="0"/>
                <a:cs typeface="Times New Roman" pitchFamily="18" charset="0"/>
              </a:rPr>
              <a:t>валидности</a:t>
            </a:r>
            <a:r>
              <a:rPr lang="ru-RU" sz="800" dirty="0" smtClean="0">
                <a:solidFill>
                  <a:srgbClr val="1F497D"/>
                </a:solidFill>
                <a:latin typeface="Times New Roman" pitchFamily="18" charset="0"/>
                <a:ea typeface="Calibri" panose="020F0502020204030204" pitchFamily="34" charset="0"/>
                <a:cs typeface="Times New Roman" pitchFamily="18" charset="0"/>
              </a:rPr>
              <a:t> (корректировка)</a:t>
            </a:r>
          </a:p>
          <a:p>
            <a:pPr marL="342900" indent="-342900">
              <a:tabLst>
                <a:tab pos="447675" algn="l"/>
              </a:tabLst>
            </a:pPr>
            <a:r>
              <a:rPr lang="ru-RU" sz="800" dirty="0" smtClean="0">
                <a:solidFill>
                  <a:srgbClr val="1F497D"/>
                </a:solidFill>
                <a:latin typeface="Times New Roman" pitchFamily="18" charset="0"/>
                <a:ea typeface="Calibri" panose="020F0502020204030204" pitchFamily="34" charset="0"/>
                <a:cs typeface="Times New Roman" pitchFamily="18" charset="0"/>
              </a:rPr>
              <a:t>2. Создание планшетного приложения (дополнительно: запись аудио инструкций, стимулов в целях унификации теста)</a:t>
            </a:r>
          </a:p>
          <a:p>
            <a:pPr marL="342900" indent="-342900">
              <a:tabLst>
                <a:tab pos="447675" algn="l"/>
              </a:tabLst>
            </a:pPr>
            <a:r>
              <a:rPr lang="ru-RU" sz="800" dirty="0" smtClean="0">
                <a:solidFill>
                  <a:srgbClr val="1F497D"/>
                </a:solidFill>
                <a:latin typeface="Times New Roman" pitchFamily="18" charset="0"/>
                <a:ea typeface="Calibri" panose="020F0502020204030204" pitchFamily="34" charset="0"/>
                <a:cs typeface="Times New Roman" pitchFamily="18" charset="0"/>
              </a:rPr>
              <a:t>3. Апробация и внедрение в логопедическую практику медицинских учреждений республики.</a:t>
            </a:r>
          </a:p>
          <a:p>
            <a:pPr marL="342900" indent="-342900">
              <a:tabLst>
                <a:tab pos="447675" algn="l"/>
              </a:tabLst>
            </a:pPr>
            <a:r>
              <a:rPr lang="ru-RU" sz="800" dirty="0" smtClean="0">
                <a:solidFill>
                  <a:srgbClr val="1F497D"/>
                </a:solidFill>
                <a:latin typeface="Times New Roman" pitchFamily="18" charset="0"/>
                <a:ea typeface="Calibri" panose="020F0502020204030204" pitchFamily="34" charset="0"/>
                <a:cs typeface="Times New Roman" pitchFamily="18" charset="0"/>
              </a:rPr>
              <a:t>4. Теоретическое осмысление  эмпирических результатов.</a:t>
            </a:r>
          </a:p>
          <a:p>
            <a:pPr marL="342900" indent="-342900">
              <a:tabLst>
                <a:tab pos="447675" algn="l"/>
              </a:tabLst>
            </a:pPr>
            <a:endParaRPr lang="ru-RU" sz="600" b="1" dirty="0">
              <a:solidFill>
                <a:srgbClr val="1F497D">
                  <a:lumMod val="75000"/>
                </a:srgbClr>
              </a:solidFill>
              <a:latin typeface="Times New Roman" pitchFamily="18" charset="0"/>
              <a:cs typeface="Times New Roman" pitchFamily="18" charset="0"/>
            </a:endParaRPr>
          </a:p>
          <a:p>
            <a:r>
              <a:rPr lang="ru-RU" sz="800" b="1" dirty="0">
                <a:solidFill>
                  <a:srgbClr val="1F497D">
                    <a:lumMod val="75000"/>
                  </a:srgbClr>
                </a:solidFill>
                <a:latin typeface="Times New Roman" pitchFamily="18" charset="0"/>
                <a:cs typeface="Times New Roman" pitchFamily="18" charset="0"/>
              </a:rPr>
              <a:t>Интересанты (организации, заинтересованные в результатах исследований и готовые финансировать разработки/приобрести результаты):</a:t>
            </a:r>
          </a:p>
          <a:p>
            <a:r>
              <a:rPr lang="ru-RU" sz="600" dirty="0">
                <a:solidFill>
                  <a:srgbClr val="1F497D">
                    <a:lumMod val="75000"/>
                  </a:srgbClr>
                </a:solidFill>
                <a:latin typeface="Times New Roman" pitchFamily="18" charset="0"/>
                <a:cs typeface="Times New Roman" pitchFamily="18" charset="0"/>
              </a:rPr>
              <a:t>ГАУЗ "Госпиталь для ветеранов войн" г. Набережные </a:t>
            </a:r>
            <a:r>
              <a:rPr lang="ru-RU" sz="600" dirty="0" smtClean="0">
                <a:solidFill>
                  <a:srgbClr val="1F497D">
                    <a:lumMod val="75000"/>
                  </a:srgbClr>
                </a:solidFill>
                <a:latin typeface="Times New Roman" pitchFamily="18" charset="0"/>
                <a:cs typeface="Times New Roman" pitchFamily="18" charset="0"/>
              </a:rPr>
              <a:t>Челны; ГАУЗ «Больница  скорой медицинской помощи»  г. Набережные Челны; ГАУЗ Городская клиническая больница 7  г. Казань</a:t>
            </a:r>
            <a:r>
              <a:rPr lang="ru-RU" sz="600" dirty="0">
                <a:solidFill>
                  <a:srgbClr val="1F497D">
                    <a:lumMod val="75000"/>
                  </a:srgbClr>
                </a:solidFill>
                <a:latin typeface="Times New Roman" pitchFamily="18" charset="0"/>
                <a:cs typeface="Times New Roman" pitchFamily="18" charset="0"/>
              </a:rPr>
              <a:t>; ГАУЗ </a:t>
            </a:r>
            <a:r>
              <a:rPr lang="ru-RU" sz="600" dirty="0" smtClean="0">
                <a:solidFill>
                  <a:srgbClr val="1F497D">
                    <a:lumMod val="75000"/>
                  </a:srgbClr>
                </a:solidFill>
                <a:latin typeface="Times New Roman" pitchFamily="18" charset="0"/>
                <a:cs typeface="Times New Roman" pitchFamily="18" charset="0"/>
              </a:rPr>
              <a:t> Республиканская клиническая больница г. Казань</a:t>
            </a:r>
          </a:p>
          <a:p>
            <a:endParaRPr lang="ru-RU" sz="600" dirty="0" smtClean="0">
              <a:solidFill>
                <a:srgbClr val="1F497D">
                  <a:lumMod val="75000"/>
                </a:srgbClr>
              </a:solidFill>
              <a:latin typeface="Times New Roman" pitchFamily="18" charset="0"/>
              <a:cs typeface="Times New Roman" pitchFamily="18" charset="0"/>
            </a:endParaRPr>
          </a:p>
          <a:p>
            <a:endParaRPr lang="ru-RU" sz="600" dirty="0">
              <a:solidFill>
                <a:srgbClr val="1F497D">
                  <a:lumMod val="75000"/>
                </a:srgbClr>
              </a:solidFill>
              <a:latin typeface="Times New Roman" pitchFamily="18" charset="0"/>
              <a:cs typeface="Times New Roman" pitchFamily="18" charset="0"/>
            </a:endParaRPr>
          </a:p>
          <a:p>
            <a:r>
              <a:rPr lang="ru-RU" sz="800" b="1" dirty="0">
                <a:solidFill>
                  <a:srgbClr val="1F497D">
                    <a:lumMod val="75000"/>
                  </a:srgbClr>
                </a:solidFill>
                <a:latin typeface="Times New Roman" pitchFamily="18" charset="0"/>
                <a:cs typeface="Times New Roman" pitchFamily="18" charset="0"/>
              </a:rPr>
              <a:t>Партнеры (члены консорциума/иные организации</a:t>
            </a:r>
            <a:r>
              <a:rPr lang="ru-RU" sz="800" b="1" dirty="0" smtClean="0">
                <a:solidFill>
                  <a:srgbClr val="1F497D">
                    <a:lumMod val="75000"/>
                  </a:srgbClr>
                </a:solidFill>
                <a:latin typeface="Times New Roman" pitchFamily="18" charset="0"/>
                <a:cs typeface="Times New Roman" pitchFamily="18" charset="0"/>
              </a:rPr>
              <a:t>):</a:t>
            </a:r>
          </a:p>
          <a:p>
            <a:r>
              <a:rPr lang="ru-RU" sz="800" dirty="0" smtClean="0">
                <a:solidFill>
                  <a:srgbClr val="1F497D">
                    <a:lumMod val="75000"/>
                  </a:srgbClr>
                </a:solidFill>
                <a:latin typeface="Times New Roman" pitchFamily="18" charset="0"/>
                <a:cs typeface="Times New Roman" pitchFamily="18" charset="0"/>
              </a:rPr>
              <a:t>Центр Языка и Мозга НИУ Высшая школа экономики (</a:t>
            </a:r>
            <a:r>
              <a:rPr lang="ru-RU" sz="800" dirty="0" err="1" smtClean="0">
                <a:solidFill>
                  <a:srgbClr val="1F497D">
                    <a:lumMod val="75000"/>
                  </a:srgbClr>
                </a:solidFill>
                <a:latin typeface="Times New Roman" pitchFamily="18" charset="0"/>
                <a:cs typeface="Times New Roman" pitchFamily="18" charset="0"/>
              </a:rPr>
              <a:t>г.Москва</a:t>
            </a:r>
            <a:r>
              <a:rPr lang="ru-RU" sz="800" dirty="0" smtClean="0">
                <a:solidFill>
                  <a:srgbClr val="1F497D">
                    <a:lumMod val="75000"/>
                  </a:srgbClr>
                </a:solidFill>
                <a:latin typeface="Times New Roman" pitchFamily="18" charset="0"/>
                <a:cs typeface="Times New Roman" pitchFamily="18" charset="0"/>
              </a:rPr>
              <a:t>)</a:t>
            </a:r>
            <a:endParaRPr lang="ru-RU" sz="800" dirty="0">
              <a:solidFill>
                <a:srgbClr val="1F497D">
                  <a:lumMod val="75000"/>
                </a:srgbClr>
              </a:solidFill>
              <a:latin typeface="Times New Roman" pitchFamily="18" charset="0"/>
              <a:cs typeface="Times New Roman" pitchFamily="18" charset="0"/>
            </a:endParaRPr>
          </a:p>
          <a:p>
            <a:endParaRPr lang="ru-RU" sz="600" b="1" dirty="0">
              <a:solidFill>
                <a:srgbClr val="1F497D">
                  <a:lumMod val="75000"/>
                </a:srgbClr>
              </a:solidFill>
              <a:latin typeface="Times New Roman" pitchFamily="18" charset="0"/>
              <a:cs typeface="Times New Roman" pitchFamily="18" charset="0"/>
            </a:endParaRPr>
          </a:p>
        </p:txBody>
      </p:sp>
    </p:spTree>
    <p:extLst>
      <p:ext uri="{BB962C8B-B14F-4D97-AF65-F5344CB8AC3E}">
        <p14:creationId xmlns:p14="http://schemas.microsoft.com/office/powerpoint/2010/main" val="3597316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pPr/>
              <a:t>15</a:t>
            </a:fld>
            <a:endParaRPr lang="ru-RU"/>
          </a:p>
        </p:txBody>
      </p:sp>
      <p:sp>
        <p:nvSpPr>
          <p:cNvPr id="3" name="Прямоугольник 2"/>
          <p:cNvSpPr/>
          <p:nvPr/>
        </p:nvSpPr>
        <p:spPr>
          <a:xfrm>
            <a:off x="395536" y="411510"/>
            <a:ext cx="8568952" cy="1292662"/>
          </a:xfrm>
          <a:prstGeom prst="rect">
            <a:avLst/>
          </a:prstGeom>
        </p:spPr>
        <p:txBody>
          <a:bodyPr wrap="square">
            <a:spAutoFit/>
          </a:bodyPr>
          <a:lstStyle/>
          <a:p>
            <a:pPr lvl="0"/>
            <a:r>
              <a:rPr lang="ru-RU" sz="800" b="1" dirty="0">
                <a:solidFill>
                  <a:srgbClr val="1F497D">
                    <a:lumMod val="75000"/>
                  </a:srgbClr>
                </a:solidFill>
                <a:latin typeface="Times New Roman" pitchFamily="18" charset="0"/>
                <a:cs typeface="Times New Roman" pitchFamily="18" charset="0"/>
              </a:rPr>
              <a:t>Краткое описание: </a:t>
            </a:r>
          </a:p>
          <a:p>
            <a:pPr lvl="0"/>
            <a:r>
              <a:rPr lang="ru-RU" sz="800" dirty="0">
                <a:solidFill>
                  <a:srgbClr val="1F497D">
                    <a:lumMod val="75000"/>
                  </a:srgbClr>
                </a:solidFill>
                <a:latin typeface="Times New Roman" pitchFamily="18" charset="0"/>
                <a:cs typeface="Times New Roman" pitchFamily="18" charset="0"/>
              </a:rPr>
              <a:t>Планшетная версия Татарского </a:t>
            </a:r>
            <a:r>
              <a:rPr lang="ru-RU" sz="800" dirty="0" err="1">
                <a:solidFill>
                  <a:srgbClr val="1F497D">
                    <a:lumMod val="75000"/>
                  </a:srgbClr>
                </a:solidFill>
                <a:latin typeface="Times New Roman" pitchFamily="18" charset="0"/>
                <a:cs typeface="Times New Roman" pitchFamily="18" charset="0"/>
              </a:rPr>
              <a:t>Афазиологического</a:t>
            </a:r>
            <a:r>
              <a:rPr lang="ru-RU" sz="800" dirty="0">
                <a:solidFill>
                  <a:srgbClr val="1F497D">
                    <a:lumMod val="75000"/>
                  </a:srgbClr>
                </a:solidFill>
                <a:latin typeface="Times New Roman" pitchFamily="18" charset="0"/>
                <a:cs typeface="Times New Roman" pitchFamily="18" charset="0"/>
              </a:rPr>
              <a:t> Теста </a:t>
            </a:r>
            <a:r>
              <a:rPr lang="ru-RU" sz="800" dirty="0" smtClean="0">
                <a:solidFill>
                  <a:srgbClr val="1F497D">
                    <a:lumMod val="75000"/>
                  </a:srgbClr>
                </a:solidFill>
                <a:latin typeface="Times New Roman" pitchFamily="18" charset="0"/>
                <a:cs typeface="Times New Roman" pitchFamily="18" charset="0"/>
              </a:rPr>
              <a:t> (ТАТ) - </a:t>
            </a:r>
            <a:r>
              <a:rPr lang="ru-RU" sz="800" dirty="0">
                <a:solidFill>
                  <a:srgbClr val="1F497D">
                    <a:lumMod val="75000"/>
                  </a:srgbClr>
                </a:solidFill>
                <a:latin typeface="Times New Roman" pitchFamily="18" charset="0"/>
                <a:cs typeface="Times New Roman" pitchFamily="18" charset="0"/>
              </a:rPr>
              <a:t>это нормированная и стандартизированная методика, которая позволит </a:t>
            </a:r>
            <a:r>
              <a:rPr lang="ru-RU" sz="800" dirty="0" smtClean="0">
                <a:solidFill>
                  <a:srgbClr val="1F497D">
                    <a:lumMod val="75000"/>
                  </a:srgbClr>
                </a:solidFill>
                <a:latin typeface="Times New Roman" pitchFamily="18" charset="0"/>
                <a:cs typeface="Times New Roman" pitchFamily="18" charset="0"/>
              </a:rPr>
              <a:t>оценить экспрессивную и </a:t>
            </a:r>
            <a:r>
              <a:rPr lang="ru-RU" sz="800" dirty="0" err="1" smtClean="0">
                <a:solidFill>
                  <a:srgbClr val="1F497D">
                    <a:lumMod val="75000"/>
                  </a:srgbClr>
                </a:solidFill>
                <a:latin typeface="Times New Roman" pitchFamily="18" charset="0"/>
                <a:cs typeface="Times New Roman" pitchFamily="18" charset="0"/>
              </a:rPr>
              <a:t>импрессивную</a:t>
            </a:r>
            <a:r>
              <a:rPr lang="ru-RU" sz="800" dirty="0" smtClean="0">
                <a:solidFill>
                  <a:srgbClr val="1F497D">
                    <a:lumMod val="75000"/>
                  </a:srgbClr>
                </a:solidFill>
                <a:latin typeface="Times New Roman" pitchFamily="18" charset="0"/>
                <a:cs typeface="Times New Roman" pitchFamily="18" charset="0"/>
              </a:rPr>
              <a:t> речь, т.е. </a:t>
            </a:r>
            <a:r>
              <a:rPr lang="ru-RU" sz="800" dirty="0">
                <a:solidFill>
                  <a:srgbClr val="1F497D">
                    <a:lumMod val="75000"/>
                  </a:srgbClr>
                </a:solidFill>
                <a:latin typeface="Times New Roman" pitchFamily="18" charset="0"/>
                <a:cs typeface="Times New Roman" pitchFamily="18" charset="0"/>
              </a:rPr>
              <a:t>понимание, порождение и повторение речи на разных языковых уровнях: фонологическом, лексико-семантическом, синтаксическом и дискурсивном.  Данный тест объединил важнейшие теоретические и практические  аспекты для диагностики </a:t>
            </a:r>
            <a:r>
              <a:rPr lang="ru-RU" sz="800" dirty="0" smtClean="0">
                <a:solidFill>
                  <a:srgbClr val="1F497D">
                    <a:lumMod val="75000"/>
                  </a:srgbClr>
                </a:solidFill>
                <a:latin typeface="Times New Roman" pitchFamily="18" charset="0"/>
                <a:cs typeface="Times New Roman" pitchFamily="18" charset="0"/>
              </a:rPr>
              <a:t>афазии и выполнен с учетом типологических особенностей татарского языка и психолингвистических параметров, влияющих на реализацию речевой функции на различных уровнях и стадиях восстановления речи . ТАТ </a:t>
            </a:r>
            <a:r>
              <a:rPr lang="ru-RU" sz="800" dirty="0">
                <a:solidFill>
                  <a:srgbClr val="1F497D">
                    <a:lumMod val="75000"/>
                  </a:srgbClr>
                </a:solidFill>
                <a:latin typeface="Times New Roman" pitchFamily="18" charset="0"/>
                <a:cs typeface="Times New Roman" pitchFamily="18" charset="0"/>
              </a:rPr>
              <a:t>подходит как диагностический инструмент для научных </a:t>
            </a:r>
            <a:r>
              <a:rPr lang="ru-RU" sz="800" dirty="0" smtClean="0">
                <a:solidFill>
                  <a:srgbClr val="1F497D">
                    <a:lumMod val="75000"/>
                  </a:srgbClr>
                </a:solidFill>
                <a:latin typeface="Times New Roman" pitchFamily="18" charset="0"/>
                <a:cs typeface="Times New Roman" pitchFamily="18" charset="0"/>
              </a:rPr>
              <a:t>исследований и клинических задач благодаря  компактности и оптимизированной оценки. Использование данного диагностического инструментария предполагается  также в хронической стадии </a:t>
            </a:r>
            <a:r>
              <a:rPr lang="ru-RU" sz="800" dirty="0" err="1" smtClean="0">
                <a:solidFill>
                  <a:srgbClr val="1F497D">
                    <a:lumMod val="75000"/>
                  </a:srgbClr>
                </a:solidFill>
                <a:latin typeface="Times New Roman" pitchFamily="18" charset="0"/>
                <a:cs typeface="Times New Roman" pitchFamily="18" charset="0"/>
              </a:rPr>
              <a:t>послеинсультного</a:t>
            </a:r>
            <a:r>
              <a:rPr lang="ru-RU" sz="800" dirty="0" smtClean="0">
                <a:solidFill>
                  <a:srgbClr val="1F497D">
                    <a:lumMod val="75000"/>
                  </a:srgbClr>
                </a:solidFill>
                <a:latin typeface="Times New Roman" pitchFamily="18" charset="0"/>
                <a:cs typeface="Times New Roman" pitchFamily="18" charset="0"/>
              </a:rPr>
              <a:t> состояния на обоих языках. Создание валидного диагностического инструментария для оценки речи на национальном языке Республики Татарстан значительно повысит качество реабилитационной помощи для </a:t>
            </a:r>
            <a:r>
              <a:rPr lang="ru-RU" sz="800" dirty="0" err="1" smtClean="0">
                <a:solidFill>
                  <a:srgbClr val="1F497D">
                    <a:lumMod val="75000"/>
                  </a:srgbClr>
                </a:solidFill>
                <a:latin typeface="Times New Roman" pitchFamily="18" charset="0"/>
                <a:cs typeface="Times New Roman" pitchFamily="18" charset="0"/>
              </a:rPr>
              <a:t>билингвальных</a:t>
            </a:r>
            <a:r>
              <a:rPr lang="ru-RU" sz="800" dirty="0" smtClean="0">
                <a:solidFill>
                  <a:srgbClr val="1F497D">
                    <a:lumMod val="75000"/>
                  </a:srgbClr>
                </a:solidFill>
                <a:latin typeface="Times New Roman" pitchFamily="18" charset="0"/>
                <a:cs typeface="Times New Roman" pitchFamily="18" charset="0"/>
              </a:rPr>
              <a:t> носителей татарского языка.</a:t>
            </a:r>
            <a:endParaRPr lang="ru-RU" sz="800" dirty="0">
              <a:solidFill>
                <a:srgbClr val="1F497D">
                  <a:lumMod val="75000"/>
                </a:srgbClr>
              </a:solidFill>
              <a:latin typeface="Times New Roman" pitchFamily="18" charset="0"/>
              <a:cs typeface="Times New Roman" pitchFamily="18" charset="0"/>
            </a:endParaRPr>
          </a:p>
          <a:p>
            <a:pPr lvl="0"/>
            <a:endParaRPr lang="ru-RU" sz="600" b="1" dirty="0">
              <a:solidFill>
                <a:srgbClr val="1F497D">
                  <a:lumMod val="75000"/>
                </a:srgbClr>
              </a:solidFill>
              <a:latin typeface="Times New Roman" pitchFamily="18" charset="0"/>
              <a:cs typeface="Times New Roman" pitchFamily="18" charset="0"/>
            </a:endParaRPr>
          </a:p>
          <a:p>
            <a:pPr lvl="0"/>
            <a:r>
              <a:rPr lang="ru-RU" sz="800" b="1" dirty="0">
                <a:solidFill>
                  <a:srgbClr val="1F497D">
                    <a:lumMod val="75000"/>
                  </a:srgbClr>
                </a:solidFill>
                <a:latin typeface="Times New Roman" pitchFamily="18" charset="0"/>
                <a:cs typeface="Times New Roman" pitchFamily="18" charset="0"/>
              </a:rPr>
              <a:t>Сроки реализации:  </a:t>
            </a:r>
            <a:r>
              <a:rPr lang="ru-RU" sz="800" dirty="0">
                <a:solidFill>
                  <a:srgbClr val="1F497D">
                    <a:lumMod val="75000"/>
                  </a:srgbClr>
                </a:solidFill>
                <a:latin typeface="Times New Roman" pitchFamily="18" charset="0"/>
                <a:cs typeface="Times New Roman" pitchFamily="18" charset="0"/>
              </a:rPr>
              <a:t>2022-2030 </a:t>
            </a:r>
            <a:r>
              <a:rPr lang="ru-RU" sz="800" dirty="0" err="1">
                <a:solidFill>
                  <a:srgbClr val="1F497D">
                    <a:lumMod val="75000"/>
                  </a:srgbClr>
                </a:solidFill>
                <a:latin typeface="Times New Roman" pitchFamily="18" charset="0"/>
                <a:cs typeface="Times New Roman" pitchFamily="18" charset="0"/>
              </a:rPr>
              <a:t>гг</a:t>
            </a:r>
            <a:endParaRPr lang="ru-RU" sz="800" dirty="0">
              <a:solidFill>
                <a:srgbClr val="1F497D">
                  <a:lumMod val="75000"/>
                </a:srgbClr>
              </a:solidFill>
              <a:latin typeface="Times New Roman" pitchFamily="18" charset="0"/>
              <a:cs typeface="Times New Roman" pitchFamily="18" charset="0"/>
            </a:endParaRPr>
          </a:p>
        </p:txBody>
      </p:sp>
    </p:spTree>
    <p:extLst>
      <p:ext uri="{BB962C8B-B14F-4D97-AF65-F5344CB8AC3E}">
        <p14:creationId xmlns:p14="http://schemas.microsoft.com/office/powerpoint/2010/main" val="1063417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39552" y="2173675"/>
            <a:ext cx="8424936" cy="2554545"/>
          </a:xfrm>
          <a:prstGeom prst="rect">
            <a:avLst/>
          </a:prstGeom>
          <a:noFill/>
        </p:spPr>
        <p:txBody>
          <a:bodyPr wrap="square" rtlCol="0">
            <a:spAutoFit/>
          </a:bodyPr>
          <a:lstStyle/>
          <a:p>
            <a:pPr algn="ctr"/>
            <a:r>
              <a:rPr lang="ru-RU" sz="2400" b="1" dirty="0" smtClean="0">
                <a:solidFill>
                  <a:schemeClr val="tx2">
                    <a:lumMod val="75000"/>
                  </a:schemeClr>
                </a:solidFill>
                <a:latin typeface="PT Sans" panose="020B0503020203020204" pitchFamily="34" charset="-52"/>
              </a:rPr>
              <a:t>СИ4 </a:t>
            </a:r>
            <a:r>
              <a:rPr lang="ru-RU" sz="2400" b="1" dirty="0">
                <a:solidFill>
                  <a:schemeClr val="tx2">
                    <a:lumMod val="75000"/>
                  </a:schemeClr>
                </a:solidFill>
                <a:latin typeface="PT Sans" panose="020B0503020203020204" pitchFamily="34" charset="-52"/>
              </a:rPr>
              <a:t>«Научно-образовательный консорциум </a:t>
            </a:r>
            <a:r>
              <a:rPr lang="en-US" sz="2400" b="1" dirty="0" smtClean="0">
                <a:solidFill>
                  <a:schemeClr val="tx2">
                    <a:lumMod val="75000"/>
                  </a:schemeClr>
                </a:solidFill>
                <a:latin typeface="PT Sans" panose="020B0503020203020204" pitchFamily="34" charset="-52"/>
              </a:rPr>
              <a:t> </a:t>
            </a:r>
            <a:r>
              <a:rPr lang="ru-RU" sz="2400" b="1" dirty="0" smtClean="0">
                <a:solidFill>
                  <a:schemeClr val="tx2">
                    <a:lumMod val="75000"/>
                  </a:schemeClr>
                </a:solidFill>
                <a:latin typeface="PT Sans" panose="020B0503020203020204" pitchFamily="34" charset="-52"/>
              </a:rPr>
              <a:t>по инженерному образованию с </a:t>
            </a:r>
            <a:r>
              <a:rPr lang="ru-RU" sz="2400" b="1" dirty="0">
                <a:solidFill>
                  <a:schemeClr val="tx2">
                    <a:lumMod val="75000"/>
                  </a:schemeClr>
                </a:solidFill>
                <a:latin typeface="PT Sans" panose="020B0503020203020204" pitchFamily="34" charset="-52"/>
              </a:rPr>
              <a:t>участием </a:t>
            </a:r>
            <a:r>
              <a:rPr lang="ru-RU" sz="2400" b="1" dirty="0" smtClean="0">
                <a:solidFill>
                  <a:schemeClr val="tx2">
                    <a:lumMod val="75000"/>
                  </a:schemeClr>
                </a:solidFill>
                <a:latin typeface="PT Sans" panose="020B0503020203020204" pitchFamily="34" charset="-52"/>
              </a:rPr>
              <a:t>Ассоциации </a:t>
            </a:r>
            <a:r>
              <a:rPr lang="ru-RU" sz="2400" b="1" dirty="0">
                <a:solidFill>
                  <a:schemeClr val="tx2">
                    <a:lumMod val="75000"/>
                  </a:schemeClr>
                </a:solidFill>
                <a:latin typeface="PT Sans" panose="020B0503020203020204" pitchFamily="34" charset="-52"/>
              </a:rPr>
              <a:t>инженерного </a:t>
            </a:r>
            <a:r>
              <a:rPr lang="ru-RU" sz="2400" b="1" dirty="0" smtClean="0">
                <a:solidFill>
                  <a:schemeClr val="tx2">
                    <a:lumMod val="75000"/>
                  </a:schemeClr>
                </a:solidFill>
                <a:latin typeface="PT Sans" panose="020B0503020203020204" pitchFamily="34" charset="-52"/>
              </a:rPr>
              <a:t>образования, МГТУ </a:t>
            </a:r>
            <a:r>
              <a:rPr lang="ru-RU" sz="2400" b="1" dirty="0">
                <a:solidFill>
                  <a:schemeClr val="tx2">
                    <a:lumMod val="75000"/>
                  </a:schemeClr>
                </a:solidFill>
                <a:latin typeface="PT Sans" panose="020B0503020203020204" pitchFamily="34" charset="-52"/>
              </a:rPr>
              <a:t>им. Баумана, </a:t>
            </a:r>
            <a:r>
              <a:rPr lang="ru-RU" sz="2400" b="1" dirty="0" smtClean="0">
                <a:solidFill>
                  <a:schemeClr val="tx2">
                    <a:lumMod val="75000"/>
                  </a:schemeClr>
                </a:solidFill>
                <a:latin typeface="PT Sans" panose="020B0503020203020204" pitchFamily="34" charset="-52"/>
              </a:rPr>
              <a:t>Новосибирского политехнического университета</a:t>
            </a:r>
            <a:r>
              <a:rPr lang="ru-RU" sz="2400" b="1" dirty="0">
                <a:solidFill>
                  <a:schemeClr val="tx2">
                    <a:lumMod val="75000"/>
                  </a:schemeClr>
                </a:solidFill>
                <a:latin typeface="PT Sans" panose="020B0503020203020204" pitchFamily="34" charset="-52"/>
              </a:rPr>
              <a:t>, </a:t>
            </a:r>
            <a:r>
              <a:rPr lang="ru-RU" sz="2400" b="1" dirty="0" smtClean="0">
                <a:solidFill>
                  <a:schemeClr val="tx2">
                    <a:lumMod val="75000"/>
                  </a:schemeClr>
                </a:solidFill>
                <a:latin typeface="PT Sans" panose="020B0503020203020204" pitchFamily="34" charset="-52"/>
              </a:rPr>
              <a:t>Томского  технического  университета, </a:t>
            </a:r>
            <a:r>
              <a:rPr lang="ru-RU" sz="2400" b="1" dirty="0">
                <a:solidFill>
                  <a:schemeClr val="tx2">
                    <a:lumMod val="75000"/>
                  </a:schemeClr>
                </a:solidFill>
                <a:latin typeface="PT Sans" panose="020B0503020203020204" pitchFamily="34" charset="-52"/>
              </a:rPr>
              <a:t>ПАО «КАМАЗ» </a:t>
            </a:r>
            <a:r>
              <a:rPr lang="ru-RU" sz="1600" dirty="0">
                <a:solidFill>
                  <a:schemeClr val="tx2">
                    <a:lumMod val="75000"/>
                  </a:schemeClr>
                </a:solidFill>
                <a:latin typeface="PT Sans" panose="020B0503020203020204" pitchFamily="34" charset="-52"/>
              </a:rPr>
              <a:t>в рамках реализации Программы развития КФУ</a:t>
            </a:r>
          </a:p>
          <a:p>
            <a:pPr algn="ctr"/>
            <a:r>
              <a:rPr lang="ru-RU" sz="1600" dirty="0">
                <a:solidFill>
                  <a:schemeClr val="tx2">
                    <a:lumMod val="75000"/>
                  </a:schemeClr>
                </a:solidFill>
                <a:latin typeface="PT Sans" panose="020B0503020203020204" pitchFamily="34" charset="-52"/>
              </a:rPr>
              <a:t>(«ПРИОРИТЕТ-2030»)</a:t>
            </a:r>
          </a:p>
          <a:p>
            <a:pPr algn="ctr"/>
            <a:endParaRPr lang="ru-RU" sz="2400" b="1" dirty="0">
              <a:solidFill>
                <a:srgbClr val="00549F"/>
              </a:solidFill>
              <a:latin typeface="PT Sans" panose="020B0503020203020204" pitchFamily="34" charset="-52"/>
            </a:endParaRPr>
          </a:p>
        </p:txBody>
      </p:sp>
      <p:sp>
        <p:nvSpPr>
          <p:cNvPr id="7" name="Прямоугольник 6"/>
          <p:cNvSpPr/>
          <p:nvPr/>
        </p:nvSpPr>
        <p:spPr>
          <a:xfrm>
            <a:off x="0" y="843559"/>
            <a:ext cx="3635896" cy="936104"/>
          </a:xfrm>
          <a:prstGeom prst="rect">
            <a:avLst/>
          </a:prstGeom>
          <a:solidFill>
            <a:srgbClr val="00549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pic>
        <p:nvPicPr>
          <p:cNvPr id="8" name="Picture 3" descr="C:\Users\MSShafigullin\Desktop\Проекты\Ассоциация выпускников\kfu_logo_2l_ru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31591"/>
            <a:ext cx="2945406" cy="3955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 xmlns:a16="http://schemas.microsoft.com/office/drawing/2014/main" id="{51EC05A0-E07F-45D8-A677-0D303E8C6E41}"/>
              </a:ext>
            </a:extLst>
          </p:cNvPr>
          <p:cNvSpPr txBox="1"/>
          <p:nvPr/>
        </p:nvSpPr>
        <p:spPr>
          <a:xfrm>
            <a:off x="3707904" y="377538"/>
            <a:ext cx="5372026" cy="1508105"/>
          </a:xfrm>
          <a:prstGeom prst="rect">
            <a:avLst/>
          </a:prstGeom>
          <a:noFill/>
        </p:spPr>
        <p:txBody>
          <a:bodyPr wrap="square" rtlCol="0">
            <a:spAutoFit/>
          </a:bodyPr>
          <a:lstStyle/>
          <a:p>
            <a:r>
              <a:rPr lang="ru-RU" sz="2800" b="1" dirty="0">
                <a:solidFill>
                  <a:prstClr val="white">
                    <a:lumMod val="65000"/>
                  </a:prstClr>
                </a:solidFill>
                <a:latin typeface="PT Sans" panose="020B0503020203020204" pitchFamily="34" charset="-52"/>
              </a:rPr>
              <a:t>СТРАТЕГИЧЕСКИЙ ПРОЕКТ 5 </a:t>
            </a:r>
            <a:r>
              <a:rPr lang="ru-RU" sz="1600" b="1" dirty="0">
                <a:solidFill>
                  <a:prstClr val="white">
                    <a:lumMod val="65000"/>
                  </a:prstClr>
                </a:solidFill>
                <a:latin typeface="PT Sans" panose="020B0503020203020204" pitchFamily="34" charset="-52"/>
              </a:rPr>
              <a:t>«Создание комплекса доказательных технологий  и платформенных решений для повышения качества человеческого потенциала в условиях новых социально-экономических вызовов»</a:t>
            </a:r>
          </a:p>
        </p:txBody>
      </p:sp>
    </p:spTree>
    <p:extLst>
      <p:ext uri="{BB962C8B-B14F-4D97-AF65-F5344CB8AC3E}">
        <p14:creationId xmlns:p14="http://schemas.microsoft.com/office/powerpoint/2010/main" val="10524512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solidFill>
                  <a:prstClr val="black">
                    <a:tint val="75000"/>
                  </a:prstClr>
                </a:solidFill>
              </a:rPr>
              <a:pPr/>
              <a:t>17</a:t>
            </a:fld>
            <a:endParaRPr lang="ru-RU">
              <a:solidFill>
                <a:prstClr val="black">
                  <a:tint val="75000"/>
                </a:prstClr>
              </a:solidFill>
            </a:endParaRPr>
          </a:p>
        </p:txBody>
      </p:sp>
      <p:sp>
        <p:nvSpPr>
          <p:cNvPr id="3" name="TextBox 2">
            <a:extLst>
              <a:ext uri="{FF2B5EF4-FFF2-40B4-BE49-F238E27FC236}">
                <a16:creationId xmlns="" xmlns:a16="http://schemas.microsoft.com/office/drawing/2014/main" id="{0B34FB46-C403-445B-8714-DAFEF12F7866}"/>
              </a:ext>
            </a:extLst>
          </p:cNvPr>
          <p:cNvSpPr txBox="1"/>
          <p:nvPr/>
        </p:nvSpPr>
        <p:spPr>
          <a:xfrm>
            <a:off x="1331640" y="102392"/>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4" name="TextBox 3">
            <a:extLst>
              <a:ext uri="{FF2B5EF4-FFF2-40B4-BE49-F238E27FC236}">
                <a16:creationId xmlns="" xmlns:a16="http://schemas.microsoft.com/office/drawing/2014/main" id="{B43D7435-2693-49BA-AF13-75A78A1F4742}"/>
              </a:ext>
            </a:extLst>
          </p:cNvPr>
          <p:cNvSpPr txBox="1"/>
          <p:nvPr/>
        </p:nvSpPr>
        <p:spPr>
          <a:xfrm>
            <a:off x="467013" y="411510"/>
            <a:ext cx="8001056" cy="4893647"/>
          </a:xfrm>
          <a:prstGeom prst="rect">
            <a:avLst/>
          </a:prstGeom>
          <a:noFill/>
        </p:spPr>
        <p:txBody>
          <a:bodyPr wrap="square" rtlCol="0">
            <a:spAutoFit/>
          </a:bodyPr>
          <a:lstStyle/>
          <a:p>
            <a:r>
              <a:rPr lang="ru-RU" sz="1050" b="1" dirty="0">
                <a:solidFill>
                  <a:srgbClr val="4F81BD">
                    <a:lumMod val="75000"/>
                  </a:srgbClr>
                </a:solidFill>
                <a:latin typeface="Times New Roman" pitchFamily="18" charset="0"/>
                <a:cs typeface="Times New Roman" pitchFamily="18" charset="0"/>
              </a:rPr>
              <a:t>Наименование: </a:t>
            </a:r>
            <a:r>
              <a:rPr lang="ru-RU" sz="1050" b="1" u="sng" dirty="0">
                <a:solidFill>
                  <a:srgbClr val="4F81BD">
                    <a:lumMod val="75000"/>
                  </a:srgbClr>
                </a:solidFill>
                <a:latin typeface="Times New Roman" pitchFamily="18" charset="0"/>
                <a:cs typeface="Times New Roman" pitchFamily="18" charset="0"/>
              </a:rPr>
              <a:t>Научно-образовательный консорциум с </a:t>
            </a:r>
            <a:r>
              <a:rPr lang="ru-RU" sz="1050" b="1" u="sng" dirty="0" err="1" smtClean="0">
                <a:solidFill>
                  <a:srgbClr val="4F81BD">
                    <a:lumMod val="75000"/>
                  </a:srgbClr>
                </a:solidFill>
                <a:latin typeface="Times New Roman" pitchFamily="18" charset="0"/>
                <a:cs typeface="Times New Roman" pitchFamily="18" charset="0"/>
              </a:rPr>
              <a:t>участиемАссоциации</a:t>
            </a:r>
            <a:r>
              <a:rPr lang="ru-RU" sz="1050" b="1" u="sng" dirty="0" smtClean="0">
                <a:solidFill>
                  <a:srgbClr val="4F81BD">
                    <a:lumMod val="75000"/>
                  </a:srgbClr>
                </a:solidFill>
                <a:latin typeface="Times New Roman" pitchFamily="18" charset="0"/>
                <a:cs typeface="Times New Roman" pitchFamily="18" charset="0"/>
              </a:rPr>
              <a:t> </a:t>
            </a:r>
            <a:r>
              <a:rPr lang="ru-RU" sz="1050" b="1" u="sng" dirty="0">
                <a:solidFill>
                  <a:srgbClr val="4F81BD">
                    <a:lumMod val="75000"/>
                  </a:srgbClr>
                </a:solidFill>
                <a:latin typeface="Times New Roman" pitchFamily="18" charset="0"/>
                <a:cs typeface="Times New Roman" pitchFamily="18" charset="0"/>
              </a:rPr>
              <a:t>инженерного </a:t>
            </a:r>
            <a:r>
              <a:rPr lang="ru-RU" sz="1050" b="1" u="sng" dirty="0" smtClean="0">
                <a:solidFill>
                  <a:srgbClr val="4F81BD">
                    <a:lumMod val="75000"/>
                  </a:srgbClr>
                </a:solidFill>
                <a:latin typeface="Times New Roman" pitchFamily="18" charset="0"/>
                <a:cs typeface="Times New Roman" pitchFamily="18" charset="0"/>
              </a:rPr>
              <a:t>образования,  </a:t>
            </a:r>
            <a:r>
              <a:rPr lang="ru-RU" sz="1050" b="1" u="sng" dirty="0">
                <a:solidFill>
                  <a:srgbClr val="4F81BD">
                    <a:lumMod val="75000"/>
                  </a:srgbClr>
                </a:solidFill>
                <a:latin typeface="Times New Roman" pitchFamily="18" charset="0"/>
                <a:cs typeface="Times New Roman" pitchFamily="18" charset="0"/>
              </a:rPr>
              <a:t>МГТУ им. Баумана, Новосибирский политехнический университет, </a:t>
            </a:r>
            <a:r>
              <a:rPr lang="ru-RU" sz="1050" b="1" u="sng" dirty="0" smtClean="0">
                <a:solidFill>
                  <a:srgbClr val="4F81BD">
                    <a:lumMod val="75000"/>
                  </a:srgbClr>
                </a:solidFill>
                <a:latin typeface="Times New Roman" pitchFamily="18" charset="0"/>
                <a:cs typeface="Times New Roman" pitchFamily="18" charset="0"/>
              </a:rPr>
              <a:t> ПАО </a:t>
            </a:r>
            <a:r>
              <a:rPr lang="ru-RU" sz="1050" b="1" u="sng" dirty="0">
                <a:solidFill>
                  <a:srgbClr val="4F81BD">
                    <a:lumMod val="75000"/>
                  </a:srgbClr>
                </a:solidFill>
                <a:latin typeface="Times New Roman" pitchFamily="18" charset="0"/>
                <a:cs typeface="Times New Roman" pitchFamily="18" charset="0"/>
              </a:rPr>
              <a:t>«КАМАЗ»,  </a:t>
            </a:r>
            <a:r>
              <a:rPr lang="ru-RU" sz="1050" b="1" u="sng" dirty="0" smtClean="0">
                <a:solidFill>
                  <a:srgbClr val="4F81BD">
                    <a:lumMod val="75000"/>
                  </a:srgbClr>
                </a:solidFill>
                <a:latin typeface="Times New Roman" pitchFamily="18" charset="0"/>
                <a:cs typeface="Times New Roman" pitchFamily="18" charset="0"/>
              </a:rPr>
              <a:t>высокотехнологичных компаний </a:t>
            </a:r>
            <a:endParaRPr lang="ru-RU" sz="1050" b="1" u="sng" dirty="0">
              <a:solidFill>
                <a:srgbClr val="4F81BD">
                  <a:lumMod val="75000"/>
                </a:srgbClr>
              </a:solidFill>
              <a:latin typeface="Times New Roman" pitchFamily="18" charset="0"/>
              <a:cs typeface="Times New Roman" pitchFamily="18" charset="0"/>
            </a:endParaRPr>
          </a:p>
          <a:p>
            <a:endParaRPr lang="ru-RU" sz="1050" b="1" dirty="0">
              <a:solidFill>
                <a:srgbClr val="4F81BD">
                  <a:lumMod val="75000"/>
                </a:srgbClr>
              </a:solidFill>
              <a:latin typeface="Times New Roman" pitchFamily="18"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Какие вызовы, обозначенные в Программе-2030, решает </a:t>
            </a:r>
            <a:r>
              <a:rPr lang="ru-RU" sz="1050" b="1" dirty="0" err="1">
                <a:solidFill>
                  <a:srgbClr val="4F81BD">
                    <a:lumMod val="75000"/>
                  </a:srgbClr>
                </a:solidFill>
                <a:latin typeface="Times New Roman" pitchFamily="18" charset="0"/>
                <a:cs typeface="Times New Roman" pitchFamily="18" charset="0"/>
              </a:rPr>
              <a:t>Подпроект</a:t>
            </a:r>
            <a:r>
              <a:rPr lang="ru-RU" sz="1050" b="1" dirty="0">
                <a:solidFill>
                  <a:srgbClr val="4F81BD">
                    <a:lumMod val="75000"/>
                  </a:srgbClr>
                </a:solidFill>
                <a:latin typeface="Times New Roman" pitchFamily="18" charset="0"/>
                <a:cs typeface="Times New Roman" pitchFamily="18" charset="0"/>
              </a:rPr>
              <a:t>:</a:t>
            </a:r>
          </a:p>
          <a:p>
            <a:pPr>
              <a:tabLst>
                <a:tab pos="447675" algn="l"/>
              </a:tabLst>
            </a:pPr>
            <a:r>
              <a:rPr lang="ru-RU" sz="1050" dirty="0">
                <a:solidFill>
                  <a:srgbClr val="4F81BD">
                    <a:lumMod val="75000"/>
                  </a:srgbClr>
                </a:solidFill>
                <a:latin typeface="Times New Roman" pitchFamily="18" charset="0"/>
                <a:cs typeface="Times New Roman" pitchFamily="18" charset="0"/>
              </a:rPr>
              <a:t>а) подготовка кадров для приоритетных направлений НТР Российской Федерации, субъектов РФ, отраслей экономики и социальной сферы;</a:t>
            </a:r>
          </a:p>
          <a:p>
            <a:pPr>
              <a:tabLst>
                <a:tab pos="447675" algn="l"/>
              </a:tabLst>
            </a:pPr>
            <a:r>
              <a:rPr lang="ru-RU" sz="1050" dirty="0">
                <a:solidFill>
                  <a:srgbClr val="4F81BD">
                    <a:lumMod val="75000"/>
                  </a:srgbClr>
                </a:solidFill>
                <a:latin typeface="Times New Roman" pitchFamily="18" charset="0"/>
                <a:cs typeface="Times New Roman" pitchFamily="18" charset="0"/>
              </a:rPr>
              <a:t>г) обновление, разработка и внедрение новых образовательных программ высшего образования и дополнительных профессиональных программ в интересах НТР Российской Федерации, субъектов РФ, отраслей экономики и социальной сферы;</a:t>
            </a:r>
          </a:p>
          <a:p>
            <a:pPr>
              <a:tabLst>
                <a:tab pos="447675" algn="l"/>
              </a:tabLst>
            </a:pPr>
            <a:r>
              <a:rPr lang="ru-RU" sz="1050" dirty="0">
                <a:solidFill>
                  <a:srgbClr val="4F81BD">
                    <a:lumMod val="75000"/>
                  </a:srgbClr>
                </a:solidFill>
                <a:latin typeface="Times New Roman" pitchFamily="18" charset="0"/>
                <a:cs typeface="Times New Roman" pitchFamily="18" charset="0"/>
              </a:rPr>
              <a:t>д) реализация образовательных программ ВО в сетевой форме, реализация творческих и социально-гуманитарных проектов с участием университетов, научных и других организаций реального сектора экономики и социальной сферы;</a:t>
            </a:r>
          </a:p>
          <a:p>
            <a:pPr>
              <a:tabLst>
                <a:tab pos="447675" algn="l"/>
              </a:tabLst>
            </a:pPr>
            <a:r>
              <a:rPr lang="ru-RU" sz="1050" dirty="0">
                <a:solidFill>
                  <a:srgbClr val="4F81BD">
                    <a:lumMod val="75000"/>
                  </a:srgbClr>
                </a:solidFill>
                <a:latin typeface="Times New Roman" pitchFamily="18" charset="0"/>
                <a:cs typeface="Times New Roman" pitchFamily="18" charset="0"/>
              </a:rPr>
              <a:t>ж) развитие кадрового потенциала системы ВО, сектора исследований и разработок посредством обеспечения воспроизводства управленческих и научно-педагогических кадров, привлечение в университеты ведущих ученых и специалистов-практиков;</a:t>
            </a:r>
          </a:p>
          <a:p>
            <a:pPr>
              <a:tabLst>
                <a:tab pos="447675" algn="l"/>
              </a:tabLst>
            </a:pPr>
            <a:r>
              <a:rPr lang="ru-RU" sz="1050" dirty="0">
                <a:solidFill>
                  <a:srgbClr val="4F81BD">
                    <a:lumMod val="75000"/>
                  </a:srgbClr>
                </a:solidFill>
                <a:latin typeface="Times New Roman" pitchFamily="18" charset="0"/>
                <a:cs typeface="Times New Roman" pitchFamily="18" charset="0"/>
              </a:rPr>
              <a:t>з) реализация программ внутрироссийской и международной академической мобильности научно-педагогических работников и обучающихся, в том числе в целях проведения совместных научных исследований, реализации творческих и социально-гуманитарных проектов;</a:t>
            </a:r>
          </a:p>
          <a:p>
            <a:pPr>
              <a:tabLst>
                <a:tab pos="447675" algn="l"/>
              </a:tabLst>
            </a:pPr>
            <a:r>
              <a:rPr lang="ru-RU" sz="1050" dirty="0">
                <a:solidFill>
                  <a:srgbClr val="4F81BD">
                    <a:lumMod val="75000"/>
                  </a:srgbClr>
                </a:solidFill>
                <a:latin typeface="Times New Roman" pitchFamily="18" charset="0"/>
                <a:cs typeface="Times New Roman" pitchFamily="18" charset="0"/>
              </a:rPr>
              <a:t>к) продвижение образовательных программ и результатов научно-исследовательских и опытно-конструкторских работ;</a:t>
            </a:r>
          </a:p>
          <a:p>
            <a:pPr>
              <a:tabLst>
                <a:tab pos="447675" algn="l"/>
              </a:tabLst>
            </a:pPr>
            <a:r>
              <a:rPr lang="ru-RU" sz="1050" dirty="0">
                <a:solidFill>
                  <a:srgbClr val="4F81BD">
                    <a:lumMod val="75000"/>
                  </a:srgbClr>
                </a:solidFill>
                <a:latin typeface="Times New Roman" pitchFamily="18" charset="0"/>
                <a:cs typeface="Times New Roman" pitchFamily="18" charset="0"/>
              </a:rPr>
              <a:t>л) привлечение иностранных граждан для обучения в университетах и содействие трудоустройству лучших из них в Российской Федерации;</a:t>
            </a:r>
          </a:p>
          <a:p>
            <a:pPr>
              <a:tabLst>
                <a:tab pos="447675" algn="l"/>
              </a:tabLst>
            </a:pPr>
            <a:r>
              <a:rPr lang="ru-RU" sz="1050" dirty="0">
                <a:solidFill>
                  <a:srgbClr val="4F81BD">
                    <a:lumMod val="75000"/>
                  </a:srgbClr>
                </a:solidFill>
                <a:latin typeface="Times New Roman" pitchFamily="18" charset="0"/>
                <a:cs typeface="Times New Roman" pitchFamily="18" charset="0"/>
              </a:rPr>
              <a:t>м) содействие трудоустройству выпускников университетов в секторе исследований и разработок и высокотехнологичных отраслях экономики</a:t>
            </a:r>
          </a:p>
          <a:p>
            <a:endParaRPr lang="ru-RU" sz="1050" b="1" dirty="0">
              <a:solidFill>
                <a:srgbClr val="4F81BD">
                  <a:lumMod val="75000"/>
                </a:srgbClr>
              </a:solidFill>
              <a:latin typeface="Times New Roman" pitchFamily="18"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Имеющийся научно-технологический задел (публикации, гранты, патенты и пр.):</a:t>
            </a:r>
          </a:p>
          <a:p>
            <a:r>
              <a:rPr lang="ru-RU" sz="1050" dirty="0">
                <a:solidFill>
                  <a:srgbClr val="4F81BD">
                    <a:lumMod val="75000"/>
                  </a:srgbClr>
                </a:solidFill>
                <a:latin typeface="Times New Roman" pitchFamily="18" charset="0"/>
                <a:ea typeface="Calibri" panose="020F0502020204030204" pitchFamily="34" charset="0"/>
                <a:cs typeface="Times New Roman" pitchFamily="18" charset="0"/>
              </a:rPr>
              <a:t>С 2021 года в НЧИ КФУ начата реализация совместной с МВТУ им. Баумана образовательной программы 13.03.02 "Электроэнергетика и электротехника" профиль: «Электромобили»</a:t>
            </a:r>
          </a:p>
          <a:p>
            <a:endParaRPr lang="ru-RU" sz="1050" b="1" dirty="0">
              <a:solidFill>
                <a:srgbClr val="4F81BD">
                  <a:lumMod val="75000"/>
                </a:srgbClr>
              </a:solidFill>
              <a:latin typeface="Times New Roman" pitchFamily="18"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Научная новизна, отличительные особенности по сравнению с аналогичными исследованиями: </a:t>
            </a:r>
          </a:p>
          <a:p>
            <a:r>
              <a:rPr lang="ru-RU" sz="1050" dirty="0">
                <a:solidFill>
                  <a:srgbClr val="4F81BD">
                    <a:lumMod val="75000"/>
                  </a:srgbClr>
                </a:solidFill>
                <a:latin typeface="Times New Roman" pitchFamily="18" charset="0"/>
                <a:cs typeface="Times New Roman" pitchFamily="18" charset="0"/>
              </a:rPr>
              <a:t>Создание передового научно-образовательного консорциума для реализации инновационных научных и образовательных проектов в области инженерного образования на основе проектной деятельности.</a:t>
            </a:r>
            <a:endParaRPr lang="ru-RU" sz="700" b="1" dirty="0">
              <a:solidFill>
                <a:srgbClr val="1F497D">
                  <a:lumMod val="75000"/>
                </a:srgbClr>
              </a:solidFill>
              <a:latin typeface="Times New Roman" pitchFamily="18" charset="0"/>
              <a:cs typeface="Times New Roman" pitchFamily="18" charset="0"/>
            </a:endParaRPr>
          </a:p>
          <a:p>
            <a:endParaRPr lang="ru-RU" sz="900" dirty="0">
              <a:solidFill>
                <a:srgbClr val="1F497D">
                  <a:lumMod val="75000"/>
                </a:srgbClr>
              </a:solidFill>
              <a:latin typeface="Times New Roman" pitchFamily="18" charset="0"/>
              <a:cs typeface="Times New Roman" pitchFamily="18" charset="0"/>
            </a:endParaRPr>
          </a:p>
        </p:txBody>
      </p:sp>
    </p:spTree>
    <p:extLst>
      <p:ext uri="{BB962C8B-B14F-4D97-AF65-F5344CB8AC3E}">
        <p14:creationId xmlns:p14="http://schemas.microsoft.com/office/powerpoint/2010/main" val="40508480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B19B0651-EE4F-4900-A07F-96A6BFA9D0F0}" type="slidenum">
              <a:rPr lang="ru-RU" smtClean="0">
                <a:solidFill>
                  <a:prstClr val="black">
                    <a:tint val="75000"/>
                  </a:prstClr>
                </a:solidFill>
              </a:rPr>
              <a:pPr/>
              <a:t>18</a:t>
            </a:fld>
            <a:endParaRPr lang="ru-RU">
              <a:solidFill>
                <a:prstClr val="black">
                  <a:tint val="75000"/>
                </a:prstClr>
              </a:solidFill>
            </a:endParaRPr>
          </a:p>
        </p:txBody>
      </p:sp>
      <p:sp>
        <p:nvSpPr>
          <p:cNvPr id="4" name="Прямоугольник 3"/>
          <p:cNvSpPr/>
          <p:nvPr/>
        </p:nvSpPr>
        <p:spPr>
          <a:xfrm>
            <a:off x="539552" y="534689"/>
            <a:ext cx="8001056" cy="4339650"/>
          </a:xfrm>
          <a:prstGeom prst="rect">
            <a:avLst/>
          </a:prstGeom>
        </p:spPr>
        <p:txBody>
          <a:bodyPr wrap="square">
            <a:spAutoFit/>
          </a:bodyPr>
          <a:lstStyle/>
          <a:p>
            <a:r>
              <a:rPr lang="ru-RU" sz="1000" b="1" dirty="0">
                <a:solidFill>
                  <a:srgbClr val="4F81BD">
                    <a:lumMod val="75000"/>
                  </a:srgbClr>
                </a:solidFill>
                <a:latin typeface="Times New Roman" pitchFamily="18" charset="0"/>
                <a:cs typeface="Times New Roman" pitchFamily="18" charset="0"/>
              </a:rPr>
              <a:t>Поэтапные задачи </a:t>
            </a:r>
            <a:r>
              <a:rPr lang="ru-RU" sz="1000" b="1" dirty="0" err="1">
                <a:solidFill>
                  <a:srgbClr val="4F81BD">
                    <a:lumMod val="75000"/>
                  </a:srgbClr>
                </a:solidFill>
                <a:latin typeface="Times New Roman" pitchFamily="18" charset="0"/>
                <a:cs typeface="Times New Roman" pitchFamily="18" charset="0"/>
              </a:rPr>
              <a:t>Подпроекта</a:t>
            </a:r>
            <a:r>
              <a:rPr lang="ru-RU" sz="1000" b="1" dirty="0">
                <a:solidFill>
                  <a:srgbClr val="4F81BD">
                    <a:lumMod val="75000"/>
                  </a:srgbClr>
                </a:solidFill>
                <a:latin typeface="Times New Roman" pitchFamily="18" charset="0"/>
                <a:cs typeface="Times New Roman" pitchFamily="18" charset="0"/>
              </a:rPr>
              <a:t> (с указанием ожидаемого продукта/технологии на каждом этапе):</a:t>
            </a:r>
          </a:p>
          <a:p>
            <a:pPr>
              <a:tabLst>
                <a:tab pos="447675" algn="l"/>
              </a:tabLst>
            </a:pPr>
            <a:r>
              <a:rPr lang="ru-RU" sz="1000" i="1" dirty="0">
                <a:solidFill>
                  <a:srgbClr val="4F81BD">
                    <a:lumMod val="75000"/>
                  </a:srgbClr>
                </a:solidFill>
                <a:latin typeface="Times New Roman" pitchFamily="18" charset="0"/>
                <a:ea typeface="Calibri" panose="020F0502020204030204" pitchFamily="34" charset="0"/>
                <a:cs typeface="Times New Roman" pitchFamily="18" charset="0"/>
              </a:rPr>
              <a:t>Задачи проекта</a:t>
            </a: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a:t>
            </a:r>
          </a:p>
          <a:p>
            <a:pPr>
              <a:tabLst>
                <a:tab pos="447675" algn="l"/>
              </a:tabLst>
            </a:pP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1. Создание совместных сетевых программ элитного бакалавриата инженерных направлений подготовки, программ дополнительного образования</a:t>
            </a:r>
          </a:p>
          <a:p>
            <a:pPr>
              <a:tabLst>
                <a:tab pos="447675" algn="l"/>
              </a:tabLst>
            </a:pP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2. Совместные НИР и НИОКР, подача на мегагранты .</a:t>
            </a:r>
          </a:p>
          <a:p>
            <a:pPr>
              <a:tabLst>
                <a:tab pos="447675" algn="l"/>
              </a:tabLst>
            </a:pP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3. Сертификация образовательных </a:t>
            </a:r>
          </a:p>
          <a:p>
            <a:pPr algn="just"/>
            <a:r>
              <a:rPr lang="ru-RU" sz="1000" i="1" dirty="0">
                <a:solidFill>
                  <a:srgbClr val="4F81BD">
                    <a:lumMod val="75000"/>
                  </a:srgbClr>
                </a:solidFill>
                <a:latin typeface="Times New Roman" pitchFamily="18" charset="0"/>
                <a:cs typeface="Times New Roman" pitchFamily="18" charset="0"/>
              </a:rPr>
              <a:t>Ожидаемые результаты проекта:</a:t>
            </a:r>
          </a:p>
          <a:p>
            <a:pPr algn="just"/>
            <a:r>
              <a:rPr lang="ru-RU" sz="1000" dirty="0">
                <a:solidFill>
                  <a:srgbClr val="4F81BD">
                    <a:lumMod val="75000"/>
                  </a:srgbClr>
                </a:solidFill>
                <a:latin typeface="Times New Roman" pitchFamily="18" charset="0"/>
                <a:cs typeface="Times New Roman" pitchFamily="18" charset="0"/>
              </a:rPr>
              <a:t>1. Реализация совместных сетевых программ элитного бакалавриата инженерных направлений подготовки</a:t>
            </a:r>
          </a:p>
          <a:p>
            <a:pPr algn="just"/>
            <a:r>
              <a:rPr lang="ru-RU" sz="1000" dirty="0">
                <a:solidFill>
                  <a:srgbClr val="4F81BD">
                    <a:lumMod val="75000"/>
                  </a:srgbClr>
                </a:solidFill>
                <a:latin typeface="Times New Roman" pitchFamily="18" charset="0"/>
                <a:cs typeface="Times New Roman" pitchFamily="18" charset="0"/>
              </a:rPr>
              <a:t>2. Повышение доходов от реализации программ дополнительного образования, НИР и НИОКР для предприятий реального сектора </a:t>
            </a:r>
            <a:r>
              <a:rPr lang="ru-RU" sz="1000" dirty="0" smtClean="0">
                <a:solidFill>
                  <a:srgbClr val="4F81BD">
                    <a:lumMod val="75000"/>
                  </a:srgbClr>
                </a:solidFill>
                <a:latin typeface="Times New Roman" pitchFamily="18" charset="0"/>
                <a:cs typeface="Times New Roman" pitchFamily="18" charset="0"/>
              </a:rPr>
              <a:t>экономики</a:t>
            </a:r>
            <a:r>
              <a:rPr lang="ru-RU" sz="1000" dirty="0" smtClean="0">
                <a:solidFill>
                  <a:srgbClr val="FF0000"/>
                </a:solidFill>
                <a:latin typeface="Times New Roman" pitchFamily="18" charset="0"/>
                <a:cs typeface="Times New Roman" pitchFamily="18" charset="0"/>
              </a:rPr>
              <a:t>:</a:t>
            </a:r>
          </a:p>
          <a:p>
            <a:pPr algn="just"/>
            <a:r>
              <a:rPr lang="ru-RU" sz="1000" dirty="0">
                <a:solidFill>
                  <a:srgbClr val="4F81BD">
                    <a:lumMod val="75000"/>
                  </a:srgbClr>
                </a:solidFill>
                <a:latin typeface="Times New Roman" pitchFamily="18" charset="0"/>
                <a:cs typeface="Times New Roman" pitchFamily="18" charset="0"/>
              </a:rPr>
              <a:t>- Грант РФФИ Учебная  аналитика  в  высшем  образовании:  развитие фундаментальной научной базы (1 </a:t>
            </a:r>
            <a:r>
              <a:rPr lang="ru-RU" sz="1000" dirty="0" err="1">
                <a:solidFill>
                  <a:srgbClr val="4F81BD">
                    <a:lumMod val="75000"/>
                  </a:srgbClr>
                </a:solidFill>
                <a:latin typeface="Times New Roman" pitchFamily="18" charset="0"/>
                <a:cs typeface="Times New Roman" pitchFamily="18" charset="0"/>
              </a:rPr>
              <a:t>млн.руб</a:t>
            </a:r>
            <a:r>
              <a:rPr lang="ru-RU" sz="1000" dirty="0">
                <a:solidFill>
                  <a:srgbClr val="4F81BD">
                    <a:lumMod val="75000"/>
                  </a:srgbClr>
                </a:solidFill>
                <a:latin typeface="Times New Roman" pitchFamily="18" charset="0"/>
                <a:cs typeface="Times New Roman" pitchFamily="18" charset="0"/>
              </a:rPr>
              <a:t>.)</a:t>
            </a:r>
          </a:p>
          <a:p>
            <a:pPr algn="just"/>
            <a:r>
              <a:rPr lang="ru-RU" sz="1000" dirty="0">
                <a:solidFill>
                  <a:srgbClr val="4F81BD">
                    <a:lumMod val="75000"/>
                  </a:srgbClr>
                </a:solidFill>
                <a:latin typeface="Times New Roman" pitchFamily="18" charset="0"/>
                <a:cs typeface="Times New Roman" pitchFamily="18" charset="0"/>
              </a:rPr>
              <a:t>3. Повышение привлекательности вуза для абитуриентов РФ, ближнего и дальнего  зарубежья</a:t>
            </a:r>
          </a:p>
          <a:p>
            <a:pPr algn="just"/>
            <a:r>
              <a:rPr lang="ru-RU" sz="1000" dirty="0">
                <a:solidFill>
                  <a:srgbClr val="4F81BD">
                    <a:lumMod val="75000"/>
                  </a:srgbClr>
                </a:solidFill>
                <a:latin typeface="Times New Roman" pitchFamily="18" charset="0"/>
                <a:cs typeface="Times New Roman" pitchFamily="18" charset="0"/>
              </a:rPr>
              <a:t>4. Совместные проекты для реального сектора экономики</a:t>
            </a:r>
          </a:p>
          <a:p>
            <a:pPr marL="342900" indent="-342900">
              <a:tabLst>
                <a:tab pos="447675" algn="l"/>
              </a:tabLst>
            </a:pPr>
            <a:endParaRPr lang="ru-RU" sz="500" b="1" dirty="0">
              <a:solidFill>
                <a:srgbClr val="4F81BD">
                  <a:lumMod val="75000"/>
                </a:srgbClr>
              </a:solidFill>
              <a:latin typeface="Times New Roman" pitchFamily="18" charset="0"/>
              <a:cs typeface="Times New Roman" pitchFamily="18" charset="0"/>
            </a:endParaRPr>
          </a:p>
          <a:p>
            <a:r>
              <a:rPr lang="ru-RU" sz="1000" b="1" dirty="0">
                <a:solidFill>
                  <a:srgbClr val="4F81BD">
                    <a:lumMod val="75000"/>
                  </a:srgbClr>
                </a:solidFill>
                <a:latin typeface="Times New Roman" pitchFamily="18" charset="0"/>
                <a:cs typeface="Times New Roman" pitchFamily="18" charset="0"/>
              </a:rPr>
              <a:t>Интересанты (организации, заинтересованные в результатах исследований и готовые финансировать разработки/приобрести результаты):</a:t>
            </a:r>
          </a:p>
          <a:p>
            <a:r>
              <a:rPr lang="ru-RU" sz="1000" dirty="0">
                <a:solidFill>
                  <a:srgbClr val="4F81BD">
                    <a:lumMod val="75000"/>
                  </a:srgbClr>
                </a:solidFill>
                <a:latin typeface="Times New Roman" pitchFamily="18" charset="0"/>
                <a:cs typeface="Times New Roman" pitchFamily="18" charset="0"/>
              </a:rPr>
              <a:t>Высокотехнологические компании-потребители инженерных кадров и иные заинтересованные физические и юридические лица</a:t>
            </a:r>
            <a:r>
              <a:rPr lang="ru-RU" sz="1000" dirty="0" smtClean="0">
                <a:solidFill>
                  <a:srgbClr val="4F81BD">
                    <a:lumMod val="75000"/>
                  </a:srgbClr>
                </a:solidFill>
                <a:latin typeface="Times New Roman" pitchFamily="18" charset="0"/>
                <a:cs typeface="Times New Roman" pitchFamily="18" charset="0"/>
              </a:rPr>
              <a:t>.</a:t>
            </a:r>
          </a:p>
          <a:p>
            <a:endParaRPr lang="ru-RU" sz="500" dirty="0">
              <a:solidFill>
                <a:srgbClr val="4F81BD">
                  <a:lumMod val="75000"/>
                </a:srgbClr>
              </a:solidFill>
              <a:latin typeface="Times New Roman" pitchFamily="18" charset="0"/>
              <a:cs typeface="Times New Roman" pitchFamily="18" charset="0"/>
            </a:endParaRPr>
          </a:p>
          <a:p>
            <a:r>
              <a:rPr lang="ru-RU" sz="1000" b="1" dirty="0">
                <a:solidFill>
                  <a:srgbClr val="4F81BD">
                    <a:lumMod val="75000"/>
                  </a:srgbClr>
                </a:solidFill>
                <a:latin typeface="Times New Roman" pitchFamily="18" charset="0"/>
                <a:cs typeface="Times New Roman" pitchFamily="18" charset="0"/>
              </a:rPr>
              <a:t>Исполнители:</a:t>
            </a:r>
          </a:p>
          <a:p>
            <a:r>
              <a:rPr lang="ru-RU" sz="1000" dirty="0">
                <a:solidFill>
                  <a:srgbClr val="4F81BD">
                    <a:lumMod val="75000"/>
                  </a:srgbClr>
                </a:solidFill>
                <a:latin typeface="Times New Roman" pitchFamily="18" charset="0"/>
                <a:cs typeface="Times New Roman" pitchFamily="18" charset="0"/>
              </a:rPr>
              <a:t>Кафедры </a:t>
            </a:r>
            <a:r>
              <a:rPr lang="ru-RU" sz="1000" dirty="0" err="1">
                <a:solidFill>
                  <a:srgbClr val="4F81BD">
                    <a:lumMod val="75000"/>
                  </a:srgbClr>
                </a:solidFill>
                <a:latin typeface="Times New Roman" pitchFamily="18" charset="0"/>
                <a:cs typeface="Times New Roman" pitchFamily="18" charset="0"/>
              </a:rPr>
              <a:t>ААДиД</a:t>
            </a:r>
            <a:r>
              <a:rPr lang="ru-RU" sz="1000" dirty="0">
                <a:solidFill>
                  <a:srgbClr val="4F81BD">
                    <a:lumMod val="75000"/>
                  </a:srgbClr>
                </a:solidFill>
                <a:latin typeface="Times New Roman" pitchFamily="18" charset="0"/>
                <a:cs typeface="Times New Roman" pitchFamily="18" charset="0"/>
              </a:rPr>
              <a:t>, </a:t>
            </a:r>
            <a:r>
              <a:rPr lang="ru-RU" sz="1000" dirty="0" err="1">
                <a:solidFill>
                  <a:srgbClr val="4F81BD">
                    <a:lumMod val="75000"/>
                  </a:srgbClr>
                </a:solidFill>
                <a:latin typeface="Times New Roman" pitchFamily="18" charset="0"/>
                <a:cs typeface="Times New Roman" pitchFamily="18" charset="0"/>
              </a:rPr>
              <a:t>ЭЭиЭТ</a:t>
            </a:r>
            <a:r>
              <a:rPr lang="ru-RU" sz="1000" dirty="0">
                <a:solidFill>
                  <a:srgbClr val="4F81BD">
                    <a:lumMod val="75000"/>
                  </a:srgbClr>
                </a:solidFill>
                <a:latin typeface="Times New Roman" pitchFamily="18" charset="0"/>
                <a:cs typeface="Times New Roman" pitchFamily="18" charset="0"/>
              </a:rPr>
              <a:t>, СТС, </a:t>
            </a:r>
            <a:r>
              <a:rPr lang="ru-RU" sz="1000" dirty="0" err="1">
                <a:solidFill>
                  <a:srgbClr val="4F81BD">
                    <a:lumMod val="75000"/>
                  </a:srgbClr>
                </a:solidFill>
                <a:latin typeface="Times New Roman" pitchFamily="18" charset="0"/>
                <a:cs typeface="Times New Roman" pitchFamily="18" charset="0"/>
              </a:rPr>
              <a:t>АиУ</a:t>
            </a:r>
            <a:r>
              <a:rPr lang="ru-RU" sz="1000" dirty="0">
                <a:solidFill>
                  <a:srgbClr val="4F81BD">
                    <a:lumMod val="75000"/>
                  </a:srgbClr>
                </a:solidFill>
                <a:latin typeface="Times New Roman" pitchFamily="18" charset="0"/>
                <a:cs typeface="Times New Roman" pitchFamily="18" charset="0"/>
              </a:rPr>
              <a:t>, МС</a:t>
            </a:r>
          </a:p>
          <a:p>
            <a:endParaRPr lang="ru-RU" sz="500" b="1" dirty="0">
              <a:solidFill>
                <a:srgbClr val="4F81BD">
                  <a:lumMod val="75000"/>
                </a:srgbClr>
              </a:solidFill>
              <a:latin typeface="Times New Roman" pitchFamily="18" charset="0"/>
              <a:cs typeface="Times New Roman" pitchFamily="18" charset="0"/>
            </a:endParaRPr>
          </a:p>
          <a:p>
            <a:r>
              <a:rPr lang="ru-RU" sz="1000" b="1" dirty="0">
                <a:solidFill>
                  <a:srgbClr val="4F81BD">
                    <a:lumMod val="75000"/>
                  </a:srgbClr>
                </a:solidFill>
                <a:latin typeface="Times New Roman" pitchFamily="18" charset="0"/>
                <a:cs typeface="Times New Roman" pitchFamily="18" charset="0"/>
              </a:rPr>
              <a:t>Партнеры (члены консорциума/иные организации):</a:t>
            </a:r>
          </a:p>
          <a:p>
            <a:pPr marL="228600" indent="-228600">
              <a:tabLst>
                <a:tab pos="447675" algn="l"/>
              </a:tabLst>
            </a:pPr>
            <a:r>
              <a:rPr lang="ru-RU" sz="1000" dirty="0">
                <a:solidFill>
                  <a:srgbClr val="4F81BD">
                    <a:lumMod val="75000"/>
                  </a:srgbClr>
                </a:solidFill>
                <a:latin typeface="Times New Roman" pitchFamily="18" charset="0"/>
                <a:cs typeface="Times New Roman" pitchFamily="18" charset="0"/>
              </a:rPr>
              <a:t>МГТУ им. Баумана, Томский технический университет, Новосибирский политехнический университет, ПАО «КАМАЗ» и АИОР</a:t>
            </a:r>
          </a:p>
          <a:p>
            <a:pPr marL="228600" indent="-228600">
              <a:tabLst>
                <a:tab pos="447675" algn="l"/>
              </a:tabLst>
            </a:pPr>
            <a:endParaRPr lang="ru-RU" sz="500" b="1" dirty="0">
              <a:solidFill>
                <a:srgbClr val="4F81BD">
                  <a:lumMod val="75000"/>
                </a:srgbClr>
              </a:solidFill>
              <a:latin typeface="Times New Roman" pitchFamily="18" charset="0"/>
              <a:cs typeface="Times New Roman" pitchFamily="18" charset="0"/>
            </a:endParaRPr>
          </a:p>
          <a:p>
            <a:r>
              <a:rPr lang="ru-RU" sz="1000" b="1" dirty="0">
                <a:solidFill>
                  <a:srgbClr val="4F81BD">
                    <a:lumMod val="75000"/>
                  </a:srgbClr>
                </a:solidFill>
                <a:latin typeface="Times New Roman" pitchFamily="18" charset="0"/>
                <a:cs typeface="Times New Roman" pitchFamily="18" charset="0"/>
              </a:rPr>
              <a:t>Краткое описание:</a:t>
            </a:r>
          </a:p>
          <a:p>
            <a:pPr>
              <a:tabLst>
                <a:tab pos="447675" algn="l"/>
              </a:tabLst>
            </a:pPr>
            <a:r>
              <a:rPr lang="ru-RU" sz="1000" dirty="0">
                <a:solidFill>
                  <a:srgbClr val="4F81BD">
                    <a:lumMod val="75000"/>
                  </a:srgbClr>
                </a:solidFill>
                <a:latin typeface="Times New Roman" pitchFamily="18" charset="0"/>
                <a:cs typeface="Times New Roman" pitchFamily="18" charset="0"/>
              </a:rPr>
              <a:t>По заказу ПАО КАМАЗ организована совместная подготовка студентов на площадках г. Набережные Челны и г. Москва по направлению подготовки </a:t>
            </a: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13.03.02 "Электроэнергетика и электротехника" профиль: «Электромобили»</a:t>
            </a:r>
            <a:r>
              <a:rPr lang="ru-RU" sz="1000" dirty="0">
                <a:solidFill>
                  <a:srgbClr val="4F81BD">
                    <a:lumMod val="75000"/>
                  </a:srgbClr>
                </a:solidFill>
                <a:latin typeface="Times New Roman" pitchFamily="18" charset="0"/>
                <a:cs typeface="Times New Roman" pitchFamily="18" charset="0"/>
              </a:rPr>
              <a:t>. Это позволит объединить передовые методики подготовки инженерных кадров, практикуемых в КФУ и МВТУ им. Баумана. </a:t>
            </a:r>
          </a:p>
          <a:p>
            <a:endParaRPr lang="ru-RU" sz="500" b="1" dirty="0">
              <a:solidFill>
                <a:srgbClr val="4F81BD">
                  <a:lumMod val="75000"/>
                </a:srgbClr>
              </a:solidFill>
              <a:latin typeface="Times New Roman" pitchFamily="18" charset="0"/>
              <a:cs typeface="Times New Roman" pitchFamily="18" charset="0"/>
            </a:endParaRPr>
          </a:p>
          <a:p>
            <a:r>
              <a:rPr lang="ru-RU" sz="1000" b="1" dirty="0">
                <a:solidFill>
                  <a:srgbClr val="4F81BD">
                    <a:lumMod val="75000"/>
                  </a:srgbClr>
                </a:solidFill>
                <a:latin typeface="Times New Roman" pitchFamily="18" charset="0"/>
                <a:cs typeface="Times New Roman" pitchFamily="18" charset="0"/>
              </a:rPr>
              <a:t>Сроки реализации:  </a:t>
            </a:r>
            <a:r>
              <a:rPr lang="ru-RU" sz="1000" dirty="0">
                <a:solidFill>
                  <a:srgbClr val="4F81BD">
                    <a:lumMod val="75000"/>
                  </a:srgbClr>
                </a:solidFill>
                <a:latin typeface="Times New Roman" pitchFamily="18" charset="0"/>
                <a:cs typeface="Times New Roman" pitchFamily="18" charset="0"/>
              </a:rPr>
              <a:t>2020-2030 </a:t>
            </a:r>
            <a:r>
              <a:rPr lang="ru-RU" sz="1000" dirty="0" err="1">
                <a:solidFill>
                  <a:srgbClr val="4F81BD">
                    <a:lumMod val="75000"/>
                  </a:srgbClr>
                </a:solidFill>
                <a:latin typeface="Times New Roman" pitchFamily="18" charset="0"/>
                <a:cs typeface="Times New Roman" pitchFamily="18" charset="0"/>
              </a:rPr>
              <a:t>гг</a:t>
            </a:r>
            <a:endParaRPr lang="ru-RU" sz="1000" dirty="0">
              <a:solidFill>
                <a:srgbClr val="4F81BD">
                  <a:lumMod val="75000"/>
                </a:srgbClr>
              </a:solidFill>
              <a:latin typeface="Times New Roman" pitchFamily="18" charset="0"/>
              <a:cs typeface="Times New Roman" pitchFamily="18" charset="0"/>
            </a:endParaRPr>
          </a:p>
        </p:txBody>
      </p:sp>
      <p:sp>
        <p:nvSpPr>
          <p:cNvPr id="7" name="TextBox 6">
            <a:extLst>
              <a:ext uri="{FF2B5EF4-FFF2-40B4-BE49-F238E27FC236}">
                <a16:creationId xmlns="" xmlns:a16="http://schemas.microsoft.com/office/drawing/2014/main" id="{4ED18C09-E867-4A82-A512-87031B4CD941}"/>
              </a:ext>
            </a:extLst>
          </p:cNvPr>
          <p:cNvSpPr txBox="1"/>
          <p:nvPr/>
        </p:nvSpPr>
        <p:spPr>
          <a:xfrm>
            <a:off x="1331640" y="134579"/>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Tree>
    <p:extLst>
      <p:ext uri="{BB962C8B-B14F-4D97-AF65-F5344CB8AC3E}">
        <p14:creationId xmlns:p14="http://schemas.microsoft.com/office/powerpoint/2010/main" val="42451364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18435" y="1923678"/>
            <a:ext cx="8424936" cy="2431435"/>
          </a:xfrm>
          <a:prstGeom prst="rect">
            <a:avLst/>
          </a:prstGeom>
          <a:noFill/>
        </p:spPr>
        <p:txBody>
          <a:bodyPr wrap="square" rtlCol="0">
            <a:spAutoFit/>
          </a:bodyPr>
          <a:lstStyle/>
          <a:p>
            <a:pPr algn="ctr"/>
            <a:r>
              <a:rPr lang="ru-RU" sz="2400" b="1" dirty="0" smtClean="0">
                <a:solidFill>
                  <a:srgbClr val="1F497D">
                    <a:lumMod val="75000"/>
                  </a:srgbClr>
                </a:solidFill>
                <a:latin typeface="PT Sans" panose="020B0503020203020204" pitchFamily="34" charset="-52"/>
              </a:rPr>
              <a:t>СИ </a:t>
            </a:r>
            <a:r>
              <a:rPr lang="ru-RU" sz="2400" b="1" dirty="0">
                <a:solidFill>
                  <a:srgbClr val="1F497D">
                    <a:lumMod val="75000"/>
                  </a:srgbClr>
                </a:solidFill>
                <a:latin typeface="PT Sans" panose="020B0503020203020204" pitchFamily="34" charset="-52"/>
              </a:rPr>
              <a:t>5 «Научно-образовательный консорциум «CONST» для разработки автоматизированного конструктора магистерских </a:t>
            </a:r>
            <a:r>
              <a:rPr lang="ru-RU" sz="2400" b="1" dirty="0" smtClean="0">
                <a:solidFill>
                  <a:srgbClr val="1F497D">
                    <a:lumMod val="75000"/>
                  </a:srgbClr>
                </a:solidFill>
                <a:latin typeface="PT Sans" panose="020B0503020203020204" pitchFamily="34" charset="-52"/>
              </a:rPr>
              <a:t>программ по инженерным направлениям  </a:t>
            </a:r>
            <a:r>
              <a:rPr lang="ru-RU" sz="2400" b="1" dirty="0">
                <a:solidFill>
                  <a:srgbClr val="1F497D">
                    <a:lumMod val="75000"/>
                  </a:srgbClr>
                </a:solidFill>
                <a:latin typeface="PT Sans" panose="020B0503020203020204" pitchFamily="34" charset="-52"/>
              </a:rPr>
              <a:t>на основе запросов </a:t>
            </a:r>
            <a:r>
              <a:rPr lang="ru-RU" sz="2400" b="1" dirty="0" smtClean="0">
                <a:solidFill>
                  <a:srgbClr val="1F497D">
                    <a:lumMod val="75000"/>
                  </a:srgbClr>
                </a:solidFill>
                <a:latin typeface="PT Sans" panose="020B0503020203020204" pitchFamily="34" charset="-52"/>
              </a:rPr>
              <a:t>работодателей»</a:t>
            </a:r>
            <a:endParaRPr lang="ru-RU" sz="2400" b="1" dirty="0">
              <a:solidFill>
                <a:srgbClr val="1F497D">
                  <a:lumMod val="75000"/>
                </a:srgbClr>
              </a:solidFill>
              <a:latin typeface="PT Sans" panose="020B0503020203020204" pitchFamily="34" charset="-52"/>
            </a:endParaRPr>
          </a:p>
          <a:p>
            <a:pPr algn="ctr"/>
            <a:r>
              <a:rPr lang="ru-RU" sz="1600" dirty="0">
                <a:solidFill>
                  <a:srgbClr val="1F497D">
                    <a:lumMod val="75000"/>
                  </a:srgbClr>
                </a:solidFill>
                <a:latin typeface="PT Sans" panose="020B0503020203020204" pitchFamily="34" charset="-52"/>
              </a:rPr>
              <a:t>в рамках реализации Программы развития КФУ</a:t>
            </a:r>
          </a:p>
          <a:p>
            <a:pPr algn="ctr"/>
            <a:r>
              <a:rPr lang="ru-RU" sz="1600" dirty="0">
                <a:solidFill>
                  <a:srgbClr val="1F497D">
                    <a:lumMod val="75000"/>
                  </a:srgbClr>
                </a:solidFill>
                <a:latin typeface="PT Sans" panose="020B0503020203020204" pitchFamily="34" charset="-52"/>
              </a:rPr>
              <a:t>(«ПРИОРИТЕТ-2030»)</a:t>
            </a:r>
          </a:p>
          <a:p>
            <a:pPr algn="ctr"/>
            <a:endParaRPr lang="ru-RU" sz="2400" b="1" dirty="0">
              <a:solidFill>
                <a:srgbClr val="00549F"/>
              </a:solidFill>
              <a:latin typeface="PT Sans" panose="020B0503020203020204" pitchFamily="34" charset="-52"/>
            </a:endParaRPr>
          </a:p>
        </p:txBody>
      </p:sp>
      <p:sp>
        <p:nvSpPr>
          <p:cNvPr id="7" name="Прямоугольник 6"/>
          <p:cNvSpPr/>
          <p:nvPr/>
        </p:nvSpPr>
        <p:spPr>
          <a:xfrm>
            <a:off x="0" y="843559"/>
            <a:ext cx="3635896" cy="936104"/>
          </a:xfrm>
          <a:prstGeom prst="rect">
            <a:avLst/>
          </a:prstGeom>
          <a:solidFill>
            <a:srgbClr val="00549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solidFill>
                <a:prstClr val="white"/>
              </a:solidFill>
            </a:endParaRPr>
          </a:p>
        </p:txBody>
      </p:sp>
      <p:pic>
        <p:nvPicPr>
          <p:cNvPr id="8" name="Picture 3" descr="C:\Users\MSShafigullin\Desktop\Проекты\Ассоциация выпускников\kfu_logo_2l_ru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31591"/>
            <a:ext cx="2945406" cy="39557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 xmlns:a16="http://schemas.microsoft.com/office/drawing/2014/main" id="{51EC05A0-E07F-45D8-A677-0D303E8C6E41}"/>
              </a:ext>
            </a:extLst>
          </p:cNvPr>
          <p:cNvSpPr txBox="1"/>
          <p:nvPr/>
        </p:nvSpPr>
        <p:spPr>
          <a:xfrm>
            <a:off x="3707904" y="253442"/>
            <a:ext cx="5372026" cy="1508105"/>
          </a:xfrm>
          <a:prstGeom prst="rect">
            <a:avLst/>
          </a:prstGeom>
          <a:noFill/>
        </p:spPr>
        <p:txBody>
          <a:bodyPr wrap="square" rtlCol="0">
            <a:spAutoFit/>
          </a:bodyPr>
          <a:lstStyle/>
          <a:p>
            <a:r>
              <a:rPr lang="ru-RU" sz="2800" b="1" dirty="0">
                <a:solidFill>
                  <a:prstClr val="white">
                    <a:lumMod val="65000"/>
                  </a:prstClr>
                </a:solidFill>
                <a:latin typeface="PT Sans" panose="020B0503020203020204" pitchFamily="34" charset="-52"/>
              </a:rPr>
              <a:t>СТРАТЕГИЧЕСКИЙ ПРОЕКТ 5 </a:t>
            </a:r>
            <a:r>
              <a:rPr lang="ru-RU" sz="1600" b="1" dirty="0">
                <a:solidFill>
                  <a:prstClr val="white">
                    <a:lumMod val="65000"/>
                  </a:prstClr>
                </a:solidFill>
                <a:latin typeface="PT Sans" panose="020B0503020203020204" pitchFamily="34" charset="-52"/>
              </a:rPr>
              <a:t>«Создание комплекса доказательных технологий  и платформенных решений для повышения качества человеческого потенциала в условиях новых социально-экономических вызовов»</a:t>
            </a:r>
          </a:p>
        </p:txBody>
      </p:sp>
    </p:spTree>
    <p:extLst>
      <p:ext uri="{BB962C8B-B14F-4D97-AF65-F5344CB8AC3E}">
        <p14:creationId xmlns:p14="http://schemas.microsoft.com/office/powerpoint/2010/main" val="20273428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solidFill>
                  <a:prstClr val="black">
                    <a:tint val="75000"/>
                  </a:prstClr>
                </a:solidFill>
              </a:rPr>
              <a:pPr/>
              <a:t>20</a:t>
            </a:fld>
            <a:endParaRPr lang="ru-RU">
              <a:solidFill>
                <a:prstClr val="black">
                  <a:tint val="75000"/>
                </a:prstClr>
              </a:solidFill>
            </a:endParaRPr>
          </a:p>
        </p:txBody>
      </p:sp>
      <p:sp>
        <p:nvSpPr>
          <p:cNvPr id="4" name="TextBox 3">
            <a:extLst>
              <a:ext uri="{FF2B5EF4-FFF2-40B4-BE49-F238E27FC236}">
                <a16:creationId xmlns="" xmlns:a16="http://schemas.microsoft.com/office/drawing/2014/main" id="{B43D7435-2693-49BA-AF13-75A78A1F4742}"/>
              </a:ext>
            </a:extLst>
          </p:cNvPr>
          <p:cNvSpPr txBox="1"/>
          <p:nvPr/>
        </p:nvSpPr>
        <p:spPr>
          <a:xfrm>
            <a:off x="666612" y="595596"/>
            <a:ext cx="8001056" cy="4385816"/>
          </a:xfrm>
          <a:prstGeom prst="rect">
            <a:avLst/>
          </a:prstGeom>
          <a:noFill/>
        </p:spPr>
        <p:txBody>
          <a:bodyPr wrap="square" rtlCol="0">
            <a:spAutoFit/>
          </a:bodyPr>
          <a:lstStyle/>
          <a:p>
            <a:r>
              <a:rPr lang="ru-RU" sz="900" b="1" dirty="0">
                <a:solidFill>
                  <a:srgbClr val="4F81BD">
                    <a:lumMod val="75000"/>
                  </a:srgbClr>
                </a:solidFill>
                <a:latin typeface="Times New Roman" pitchFamily="18" charset="0"/>
                <a:cs typeface="Times New Roman" pitchFamily="18" charset="0"/>
              </a:rPr>
              <a:t>Наименование: </a:t>
            </a:r>
            <a:r>
              <a:rPr lang="ru-RU" sz="900" b="1" u="sng" dirty="0">
                <a:solidFill>
                  <a:srgbClr val="4F81BD">
                    <a:lumMod val="75000"/>
                  </a:srgbClr>
                </a:solidFill>
                <a:latin typeface="Times New Roman" pitchFamily="18" charset="0"/>
                <a:cs typeface="Times New Roman" pitchFamily="18" charset="0"/>
              </a:rPr>
              <a:t>Научно-образовательный консорциум «CONST» для разработки автоматизированного конструктора магистерских </a:t>
            </a:r>
            <a:r>
              <a:rPr lang="ru-RU" sz="900" b="1" u="sng" dirty="0" smtClean="0">
                <a:solidFill>
                  <a:srgbClr val="4F81BD">
                    <a:lumMod val="75000"/>
                  </a:srgbClr>
                </a:solidFill>
                <a:latin typeface="Times New Roman" pitchFamily="18" charset="0"/>
                <a:cs typeface="Times New Roman" pitchFamily="18" charset="0"/>
              </a:rPr>
              <a:t>программ по инженерным направлениям  </a:t>
            </a:r>
            <a:r>
              <a:rPr lang="ru-RU" sz="900" b="1" u="sng" dirty="0">
                <a:solidFill>
                  <a:srgbClr val="4F81BD">
                    <a:lumMod val="75000"/>
                  </a:srgbClr>
                </a:solidFill>
                <a:latin typeface="Times New Roman" pitchFamily="18" charset="0"/>
                <a:cs typeface="Times New Roman" pitchFamily="18" charset="0"/>
              </a:rPr>
              <a:t>на основе запросов работодателей (Технический университет Кракова, </a:t>
            </a:r>
            <a:r>
              <a:rPr lang="ru-RU" sz="900" b="1" u="sng" dirty="0" err="1">
                <a:solidFill>
                  <a:srgbClr val="4F81BD">
                    <a:lumMod val="75000"/>
                  </a:srgbClr>
                </a:solidFill>
                <a:latin typeface="Times New Roman" pitchFamily="18" charset="0"/>
                <a:cs typeface="Times New Roman" pitchFamily="18" charset="0"/>
              </a:rPr>
              <a:t>Билефельдский</a:t>
            </a:r>
            <a:r>
              <a:rPr lang="ru-RU" sz="900" b="1" u="sng" dirty="0">
                <a:solidFill>
                  <a:srgbClr val="4F81BD">
                    <a:lumMod val="75000"/>
                  </a:srgbClr>
                </a:solidFill>
                <a:latin typeface="Times New Roman" pitchFamily="18" charset="0"/>
                <a:cs typeface="Times New Roman" pitchFamily="18" charset="0"/>
              </a:rPr>
              <a:t> университет) </a:t>
            </a:r>
            <a:r>
              <a:rPr lang="ru-RU" sz="900" b="1" u="sng" dirty="0" smtClean="0">
                <a:solidFill>
                  <a:srgbClr val="4F81BD">
                    <a:lumMod val="75000"/>
                  </a:srgbClr>
                </a:solidFill>
                <a:latin typeface="Times New Roman" pitchFamily="18" charset="0"/>
                <a:cs typeface="Times New Roman" pitchFamily="18" charset="0"/>
              </a:rPr>
              <a:t> </a:t>
            </a:r>
            <a:r>
              <a:rPr lang="ru-RU" sz="900" b="1" dirty="0">
                <a:solidFill>
                  <a:srgbClr val="4F81BD">
                    <a:lumMod val="75000"/>
                  </a:srgbClr>
                </a:solidFill>
                <a:latin typeface="Times New Roman" pitchFamily="18" charset="0"/>
                <a:cs typeface="Times New Roman" pitchFamily="18" charset="0"/>
              </a:rPr>
              <a:t>	</a:t>
            </a:r>
          </a:p>
          <a:p>
            <a:endParaRPr lang="ru-RU" sz="900" b="1" dirty="0">
              <a:solidFill>
                <a:srgbClr val="4F81BD">
                  <a:lumMod val="75000"/>
                </a:srgbClr>
              </a:solidFill>
              <a:latin typeface="Times New Roman" pitchFamily="18" charset="0"/>
              <a:cs typeface="Times New Roman" pitchFamily="18" charset="0"/>
            </a:endParaRPr>
          </a:p>
          <a:p>
            <a:r>
              <a:rPr lang="ru-RU" sz="900" b="1" dirty="0">
                <a:solidFill>
                  <a:srgbClr val="4F81BD">
                    <a:lumMod val="75000"/>
                  </a:srgbClr>
                </a:solidFill>
                <a:latin typeface="Times New Roman" pitchFamily="18" charset="0"/>
                <a:cs typeface="Times New Roman" pitchFamily="18" charset="0"/>
              </a:rPr>
              <a:t>Какие вызовы, обозначенные в Программе-2030, решает </a:t>
            </a:r>
            <a:r>
              <a:rPr lang="ru-RU" sz="900" b="1" dirty="0" err="1">
                <a:solidFill>
                  <a:srgbClr val="4F81BD">
                    <a:lumMod val="75000"/>
                  </a:srgbClr>
                </a:solidFill>
                <a:latin typeface="Times New Roman" pitchFamily="18" charset="0"/>
                <a:cs typeface="Times New Roman" pitchFamily="18" charset="0"/>
              </a:rPr>
              <a:t>Подпроект</a:t>
            </a:r>
            <a:r>
              <a:rPr lang="ru-RU" sz="900" b="1" dirty="0">
                <a:solidFill>
                  <a:srgbClr val="4F81BD">
                    <a:lumMod val="75000"/>
                  </a:srgbClr>
                </a:solidFill>
                <a:latin typeface="Times New Roman" pitchFamily="18" charset="0"/>
                <a:cs typeface="Times New Roman" pitchFamily="18" charset="0"/>
              </a:rPr>
              <a:t>:</a:t>
            </a:r>
          </a:p>
          <a:p>
            <a:pPr>
              <a:tabLst>
                <a:tab pos="447675" algn="l"/>
              </a:tabLst>
            </a:pPr>
            <a:r>
              <a:rPr lang="ru-RU" sz="900" dirty="0">
                <a:solidFill>
                  <a:srgbClr val="4F81BD">
                    <a:lumMod val="75000"/>
                  </a:srgbClr>
                </a:solidFill>
                <a:latin typeface="Times New Roman" pitchFamily="18" charset="0"/>
                <a:cs typeface="Times New Roman" pitchFamily="18" charset="0"/>
              </a:rPr>
              <a:t>а) подготовка кадров для приоритетных направлений НТР Российской Федерации, субъектов РФ, отраслей экономики и социальной сферы;</a:t>
            </a:r>
          </a:p>
          <a:p>
            <a:pPr>
              <a:tabLst>
                <a:tab pos="447675" algn="l"/>
              </a:tabLst>
            </a:pPr>
            <a:r>
              <a:rPr lang="ru-RU" sz="900" dirty="0">
                <a:solidFill>
                  <a:srgbClr val="4F81BD">
                    <a:lumMod val="75000"/>
                  </a:srgbClr>
                </a:solidFill>
                <a:latin typeface="Times New Roman" pitchFamily="18" charset="0"/>
                <a:cs typeface="Times New Roman" pitchFamily="18" charset="0"/>
              </a:rPr>
              <a:t>б) развитие и реализация прорывных научных исследований и разработок, в том числе получение по итогам прикладных научных исследований и (или) экспериментальных разработок результатов интеллектуальной деятельности, охраняемых в соответствии с ГК Российской Федерации;</a:t>
            </a:r>
          </a:p>
          <a:p>
            <a:pPr>
              <a:tabLst>
                <a:tab pos="447675" algn="l"/>
              </a:tabLst>
            </a:pPr>
            <a:r>
              <a:rPr lang="ru-RU" sz="900" dirty="0">
                <a:solidFill>
                  <a:srgbClr val="4F81BD">
                    <a:lumMod val="75000"/>
                  </a:srgbClr>
                </a:solidFill>
                <a:latin typeface="Times New Roman" pitchFamily="18" charset="0"/>
                <a:cs typeface="Times New Roman" pitchFamily="18" charset="0"/>
              </a:rPr>
              <a:t>в) внедрение в экономику и социальную сферу высоких технологий, коммерциализация результатов интеллектуальной деятельности и трансфер технологий;</a:t>
            </a:r>
          </a:p>
          <a:p>
            <a:pPr>
              <a:tabLst>
                <a:tab pos="447675" algn="l"/>
              </a:tabLst>
            </a:pPr>
            <a:r>
              <a:rPr lang="ru-RU" sz="900" dirty="0">
                <a:solidFill>
                  <a:srgbClr val="4F81BD">
                    <a:lumMod val="75000"/>
                  </a:srgbClr>
                </a:solidFill>
                <a:latin typeface="Times New Roman" pitchFamily="18" charset="0"/>
                <a:cs typeface="Times New Roman" pitchFamily="18" charset="0"/>
              </a:rPr>
              <a:t>г) обновление, разработка и внедрение новых образовательных программ высшего образования и дополнительных профессиональных программ в интересах НТР Российской Федерации, субъектов РФ, отраслей экономики и социальной сферы;</a:t>
            </a:r>
          </a:p>
          <a:p>
            <a:pPr>
              <a:tabLst>
                <a:tab pos="447675" algn="l"/>
              </a:tabLst>
            </a:pPr>
            <a:r>
              <a:rPr lang="ru-RU" sz="900" dirty="0">
                <a:solidFill>
                  <a:srgbClr val="4F81BD">
                    <a:lumMod val="75000"/>
                  </a:srgbClr>
                </a:solidFill>
                <a:latin typeface="Times New Roman" pitchFamily="18" charset="0"/>
                <a:cs typeface="Times New Roman" pitchFamily="18" charset="0"/>
              </a:rPr>
              <a:t>д) реализация образовательных программ ВО в сетевой форме, реализация творческих и социально-гуманитарных проектов с участием университетов, научных и других организаций реального сектора экономики и социальной сферы;</a:t>
            </a:r>
          </a:p>
          <a:p>
            <a:pPr>
              <a:tabLst>
                <a:tab pos="447675" algn="l"/>
              </a:tabLst>
            </a:pPr>
            <a:r>
              <a:rPr lang="ru-RU" sz="900" dirty="0">
                <a:solidFill>
                  <a:srgbClr val="4F81BD">
                    <a:lumMod val="75000"/>
                  </a:srgbClr>
                </a:solidFill>
                <a:latin typeface="Times New Roman" pitchFamily="18" charset="0"/>
                <a:cs typeface="Times New Roman" pitchFamily="18" charset="0"/>
              </a:rPr>
              <a:t>е) развитие материально-технических условий осуществления образовательной, научной, творческой, социально-гуманитарной деятельности университетов, включая обновление приборной базы университетов;</a:t>
            </a:r>
          </a:p>
          <a:p>
            <a:pPr>
              <a:tabLst>
                <a:tab pos="447675" algn="l"/>
              </a:tabLst>
            </a:pPr>
            <a:r>
              <a:rPr lang="ru-RU" sz="900" dirty="0">
                <a:solidFill>
                  <a:srgbClr val="4F81BD">
                    <a:lumMod val="75000"/>
                  </a:srgbClr>
                </a:solidFill>
                <a:latin typeface="Times New Roman" pitchFamily="18" charset="0"/>
                <a:cs typeface="Times New Roman" pitchFamily="18" charset="0"/>
              </a:rPr>
              <a:t>ж) развитие кадрового потенциала системы ВО, сектора исследований и разработок посредством обеспечения воспроизводства управленческих и научно-педагогических кадров, привлечение в университеты ведущих ученых и специалистов-практиков;</a:t>
            </a:r>
          </a:p>
          <a:p>
            <a:pPr>
              <a:tabLst>
                <a:tab pos="447675" algn="l"/>
              </a:tabLst>
            </a:pPr>
            <a:r>
              <a:rPr lang="ru-RU" sz="900" dirty="0">
                <a:solidFill>
                  <a:srgbClr val="4F81BD">
                    <a:lumMod val="75000"/>
                  </a:srgbClr>
                </a:solidFill>
                <a:latin typeface="Times New Roman" pitchFamily="18" charset="0"/>
                <a:cs typeface="Times New Roman" pitchFamily="18" charset="0"/>
              </a:rPr>
              <a:t>з) реализация программ внутрироссийской и международной академической мобильности научно-педагогических работников и обучающихся, в том числе в целях проведения совместных научных исследований, реализации творческих и социально-гуманитарных проектов;</a:t>
            </a:r>
          </a:p>
          <a:p>
            <a:pPr>
              <a:tabLst>
                <a:tab pos="447675" algn="l"/>
              </a:tabLst>
            </a:pPr>
            <a:r>
              <a:rPr lang="ru-RU" sz="900" dirty="0">
                <a:solidFill>
                  <a:srgbClr val="4F81BD">
                    <a:lumMod val="75000"/>
                  </a:srgbClr>
                </a:solidFill>
                <a:latin typeface="Times New Roman" pitchFamily="18" charset="0"/>
                <a:cs typeface="Times New Roman" pitchFamily="18" charset="0"/>
              </a:rPr>
              <a:t>и) реализация мер по совершенствованию научно-исследовательской деятельности в магистратуре, аспирантуре и докторантуре;</a:t>
            </a:r>
          </a:p>
          <a:p>
            <a:pPr>
              <a:tabLst>
                <a:tab pos="447675" algn="l"/>
              </a:tabLst>
            </a:pPr>
            <a:r>
              <a:rPr lang="ru-RU" sz="900" dirty="0">
                <a:solidFill>
                  <a:srgbClr val="4F81BD">
                    <a:lumMod val="75000"/>
                  </a:srgbClr>
                </a:solidFill>
                <a:latin typeface="Times New Roman" pitchFamily="18" charset="0"/>
                <a:cs typeface="Times New Roman" pitchFamily="18" charset="0"/>
              </a:rPr>
              <a:t>к) продвижение образовательных программ и результатов научно-исследовательских и опытно-конструкторских работ;</a:t>
            </a:r>
          </a:p>
          <a:p>
            <a:pPr>
              <a:tabLst>
                <a:tab pos="447675" algn="l"/>
              </a:tabLst>
            </a:pPr>
            <a:r>
              <a:rPr lang="ru-RU" sz="900" dirty="0">
                <a:solidFill>
                  <a:srgbClr val="4F81BD">
                    <a:lumMod val="75000"/>
                  </a:srgbClr>
                </a:solidFill>
                <a:latin typeface="Times New Roman" pitchFamily="18" charset="0"/>
                <a:cs typeface="Times New Roman" pitchFamily="18" charset="0"/>
              </a:rPr>
              <a:t>л) привлечение иностранных граждан для обучения в университетах и содействие трудоустройству лучших из них в Российской Федерации;</a:t>
            </a:r>
          </a:p>
          <a:p>
            <a:pPr>
              <a:tabLst>
                <a:tab pos="447675" algn="l"/>
              </a:tabLst>
            </a:pPr>
            <a:r>
              <a:rPr lang="ru-RU" sz="900" dirty="0">
                <a:solidFill>
                  <a:srgbClr val="4F81BD">
                    <a:lumMod val="75000"/>
                  </a:srgbClr>
                </a:solidFill>
                <a:latin typeface="Times New Roman" pitchFamily="18" charset="0"/>
                <a:cs typeface="Times New Roman" pitchFamily="18" charset="0"/>
              </a:rPr>
              <a:t>м) содействие трудоустройству выпускников университетов в секторе исследований и разработок и высокотехнологичных отраслях экономики;</a:t>
            </a:r>
          </a:p>
          <a:p>
            <a:pPr>
              <a:tabLst>
                <a:tab pos="447675" algn="l"/>
              </a:tabLst>
            </a:pPr>
            <a:r>
              <a:rPr lang="ru-RU" sz="900" dirty="0">
                <a:solidFill>
                  <a:srgbClr val="4F81BD">
                    <a:lumMod val="75000"/>
                  </a:srgbClr>
                </a:solidFill>
                <a:latin typeface="Times New Roman" pitchFamily="18" charset="0"/>
                <a:cs typeface="Times New Roman" pitchFamily="18" charset="0"/>
              </a:rPr>
              <a:t>н) объединение с университетами и (или) научными организациями независимо от их ведомственной принадлежности;</a:t>
            </a:r>
          </a:p>
          <a:p>
            <a:pPr>
              <a:tabLst>
                <a:tab pos="447675" algn="l"/>
              </a:tabLst>
            </a:pPr>
            <a:r>
              <a:rPr lang="ru-RU" sz="900" dirty="0">
                <a:solidFill>
                  <a:srgbClr val="4F81BD">
                    <a:lumMod val="75000"/>
                  </a:srgbClr>
                </a:solidFill>
                <a:latin typeface="Times New Roman" pitchFamily="18" charset="0"/>
                <a:cs typeface="Times New Roman" pitchFamily="18" charset="0"/>
              </a:rPr>
              <a:t>о) цифровая трансформация университетов и научных организаций;</a:t>
            </a:r>
          </a:p>
          <a:p>
            <a:pPr>
              <a:tabLst>
                <a:tab pos="447675" algn="l"/>
              </a:tabLst>
            </a:pPr>
            <a:r>
              <a:rPr lang="ru-RU" sz="900" dirty="0">
                <a:solidFill>
                  <a:srgbClr val="4F81BD">
                    <a:lumMod val="75000"/>
                  </a:srgbClr>
                </a:solidFill>
                <a:latin typeface="Times New Roman" pitchFamily="18" charset="0"/>
                <a:cs typeface="Times New Roman" pitchFamily="18" charset="0"/>
              </a:rPr>
              <a:t>п) вовлечение обучающихся в научно-исследовательские и опытно-конструкторские работы и (или) инновационные, в том числе по созданию студенческих технопарков и бизнес инкубаторов, и (или) социально ориентированные проекты, а также осуществление поддержки обучающихся;</a:t>
            </a:r>
          </a:p>
          <a:p>
            <a:endParaRPr lang="ru-RU" sz="900" b="1" dirty="0">
              <a:solidFill>
                <a:srgbClr val="4F81BD">
                  <a:lumMod val="75000"/>
                </a:srgbClr>
              </a:solidFill>
              <a:latin typeface="Times New Roman" pitchFamily="18" charset="0"/>
              <a:cs typeface="Times New Roman" pitchFamily="18" charset="0"/>
            </a:endParaRPr>
          </a:p>
          <a:p>
            <a:r>
              <a:rPr lang="ru-RU" sz="900" b="1" dirty="0">
                <a:solidFill>
                  <a:srgbClr val="4F81BD">
                    <a:lumMod val="75000"/>
                  </a:srgbClr>
                </a:solidFill>
                <a:latin typeface="Times New Roman" pitchFamily="18" charset="0"/>
                <a:cs typeface="Times New Roman" pitchFamily="18" charset="0"/>
              </a:rPr>
              <a:t>Имеющийся научно-технологический задел (публикации, гранты, патенты и пр.):</a:t>
            </a:r>
          </a:p>
          <a:p>
            <a:r>
              <a:rPr lang="ru-RU" sz="900" dirty="0">
                <a:solidFill>
                  <a:srgbClr val="4F81BD">
                    <a:lumMod val="75000"/>
                  </a:srgbClr>
                </a:solidFill>
                <a:latin typeface="Times New Roman" pitchFamily="18" charset="0"/>
                <a:cs typeface="Times New Roman" pitchFamily="18" charset="0"/>
              </a:rPr>
              <a:t>Публикации за последние 5 лет – 72 (</a:t>
            </a:r>
            <a:r>
              <a:rPr lang="en-US" sz="900" dirty="0" err="1">
                <a:solidFill>
                  <a:srgbClr val="4F81BD">
                    <a:lumMod val="75000"/>
                  </a:srgbClr>
                </a:solidFill>
                <a:latin typeface="Times New Roman" pitchFamily="18" charset="0"/>
                <a:cs typeface="Times New Roman" pitchFamily="18" charset="0"/>
              </a:rPr>
              <a:t>Scopus&amp;Web</a:t>
            </a:r>
            <a:r>
              <a:rPr lang="en-US" sz="900" dirty="0">
                <a:solidFill>
                  <a:srgbClr val="4F81BD">
                    <a:lumMod val="75000"/>
                  </a:srgbClr>
                </a:solidFill>
                <a:latin typeface="Times New Roman" pitchFamily="18" charset="0"/>
                <a:cs typeface="Times New Roman" pitchFamily="18" charset="0"/>
              </a:rPr>
              <a:t> of  Science)</a:t>
            </a:r>
            <a:endParaRPr lang="ru-RU" sz="900" dirty="0">
              <a:solidFill>
                <a:srgbClr val="4F81BD">
                  <a:lumMod val="75000"/>
                </a:srgbClr>
              </a:solidFill>
              <a:latin typeface="Times New Roman" pitchFamily="18" charset="0"/>
              <a:cs typeface="Times New Roman" pitchFamily="18" charset="0"/>
            </a:endParaRPr>
          </a:p>
          <a:p>
            <a:r>
              <a:rPr lang="ru-RU" sz="900" dirty="0">
                <a:solidFill>
                  <a:srgbClr val="4F81BD">
                    <a:lumMod val="75000"/>
                  </a:srgbClr>
                </a:solidFill>
                <a:latin typeface="Times New Roman" pitchFamily="18" charset="0"/>
                <a:cs typeface="Times New Roman" pitchFamily="18" charset="0"/>
              </a:rPr>
              <a:t>Участие в работе секций международных конференций </a:t>
            </a:r>
            <a:r>
              <a:rPr lang="en-US" sz="900" dirty="0" err="1">
                <a:solidFill>
                  <a:srgbClr val="4F81BD">
                    <a:lumMod val="75000"/>
                  </a:srgbClr>
                </a:solidFill>
                <a:latin typeface="Times New Roman" pitchFamily="18" charset="0"/>
                <a:cs typeface="Times New Roman" pitchFamily="18" charset="0"/>
              </a:rPr>
              <a:t>Scopus&amp;Web</a:t>
            </a:r>
            <a:r>
              <a:rPr lang="en-US" sz="900" dirty="0">
                <a:solidFill>
                  <a:srgbClr val="4F81BD">
                    <a:lumMod val="75000"/>
                  </a:srgbClr>
                </a:solidFill>
                <a:latin typeface="Times New Roman" pitchFamily="18" charset="0"/>
                <a:cs typeface="Times New Roman" pitchFamily="18" charset="0"/>
              </a:rPr>
              <a:t> of  Science </a:t>
            </a:r>
            <a:r>
              <a:rPr lang="ru-RU" sz="900" dirty="0">
                <a:solidFill>
                  <a:srgbClr val="4F81BD">
                    <a:lumMod val="75000"/>
                  </a:srgbClr>
                </a:solidFill>
                <a:latin typeface="Times New Roman" pitchFamily="18" charset="0"/>
                <a:cs typeface="Times New Roman" pitchFamily="18" charset="0"/>
              </a:rPr>
              <a:t>по данной тематике</a:t>
            </a:r>
            <a:endParaRPr lang="ru-RU" sz="900" b="1" dirty="0">
              <a:solidFill>
                <a:srgbClr val="4F81BD">
                  <a:lumMod val="75000"/>
                </a:srgbClr>
              </a:solidFill>
              <a:highlight>
                <a:srgbClr val="FFFF00"/>
              </a:highlight>
              <a:latin typeface="Times New Roman" pitchFamily="18" charset="0"/>
              <a:cs typeface="Times New Roman" pitchFamily="18" charset="0"/>
            </a:endParaRPr>
          </a:p>
          <a:p>
            <a:endParaRPr lang="ru-RU" sz="900" b="1" dirty="0">
              <a:solidFill>
                <a:srgbClr val="4F81BD">
                  <a:lumMod val="75000"/>
                </a:srgbClr>
              </a:solidFill>
              <a:latin typeface="Times New Roman" pitchFamily="18" charset="0"/>
              <a:cs typeface="Times New Roman" pitchFamily="18" charset="0"/>
            </a:endParaRPr>
          </a:p>
        </p:txBody>
      </p:sp>
      <p:sp>
        <p:nvSpPr>
          <p:cNvPr id="5" name="TextBox 4">
            <a:extLst>
              <a:ext uri="{FF2B5EF4-FFF2-40B4-BE49-F238E27FC236}">
                <a16:creationId xmlns="" xmlns:a16="http://schemas.microsoft.com/office/drawing/2014/main" id="{C13EE499-4A5F-44E8-BEFE-D847C10C4426}"/>
              </a:ext>
            </a:extLst>
          </p:cNvPr>
          <p:cNvSpPr txBox="1"/>
          <p:nvPr/>
        </p:nvSpPr>
        <p:spPr>
          <a:xfrm>
            <a:off x="1331640" y="102392"/>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Tree>
    <p:extLst>
      <p:ext uri="{BB962C8B-B14F-4D97-AF65-F5344CB8AC3E}">
        <p14:creationId xmlns:p14="http://schemas.microsoft.com/office/powerpoint/2010/main" val="35481051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421555"/>
          </a:xfrm>
        </p:spPr>
        <p:txBody>
          <a:bodyPr>
            <a:normAutofit fontScale="90000"/>
          </a:bodyPr>
          <a:lstStyle/>
          <a:p>
            <a:r>
              <a:rPr lang="ru-RU" sz="2800" b="1" dirty="0">
                <a:solidFill>
                  <a:srgbClr val="00549F"/>
                </a:solidFill>
              </a:rPr>
              <a:t>Основные характеристики </a:t>
            </a:r>
            <a:r>
              <a:rPr lang="ru-RU" sz="2800" b="1" dirty="0" err="1">
                <a:solidFill>
                  <a:srgbClr val="00549F"/>
                </a:solidFill>
              </a:rPr>
              <a:t>Подпроекта</a:t>
            </a:r>
            <a:endParaRPr lang="ru-RU" sz="2800" b="1" dirty="0">
              <a:solidFill>
                <a:srgbClr val="00549F"/>
              </a:solidFill>
            </a:endParaRPr>
          </a:p>
        </p:txBody>
      </p:sp>
      <p:sp>
        <p:nvSpPr>
          <p:cNvPr id="3" name="Номер слайда 2"/>
          <p:cNvSpPr>
            <a:spLocks noGrp="1"/>
          </p:cNvSpPr>
          <p:nvPr>
            <p:ph type="sldNum" sz="quarter" idx="12"/>
          </p:nvPr>
        </p:nvSpPr>
        <p:spPr/>
        <p:txBody>
          <a:bodyPr/>
          <a:lstStyle/>
          <a:p>
            <a:fld id="{B19B0651-EE4F-4900-A07F-96A6BFA9D0F0}" type="slidenum">
              <a:rPr lang="ru-RU" smtClean="0">
                <a:solidFill>
                  <a:prstClr val="black">
                    <a:tint val="75000"/>
                  </a:prstClr>
                </a:solidFill>
              </a:rPr>
              <a:pPr/>
              <a:t>21</a:t>
            </a:fld>
            <a:endParaRPr lang="ru-RU">
              <a:solidFill>
                <a:prstClr val="black">
                  <a:tint val="75000"/>
                </a:prstClr>
              </a:solidFill>
            </a:endParaRPr>
          </a:p>
        </p:txBody>
      </p:sp>
      <p:sp>
        <p:nvSpPr>
          <p:cNvPr id="4" name="Прямоугольник 3"/>
          <p:cNvSpPr/>
          <p:nvPr/>
        </p:nvSpPr>
        <p:spPr>
          <a:xfrm>
            <a:off x="251520" y="555526"/>
            <a:ext cx="8496944" cy="4154984"/>
          </a:xfrm>
          <a:prstGeom prst="rect">
            <a:avLst/>
          </a:prstGeom>
        </p:spPr>
        <p:txBody>
          <a:bodyPr wrap="square">
            <a:spAutoFit/>
          </a:bodyPr>
          <a:lstStyle/>
          <a:p>
            <a:r>
              <a:rPr lang="ru-RU" sz="1100" b="1" dirty="0">
                <a:solidFill>
                  <a:srgbClr val="4F81BD">
                    <a:lumMod val="75000"/>
                  </a:srgbClr>
                </a:solidFill>
                <a:latin typeface="Times New Roman" pitchFamily="18" charset="0"/>
                <a:cs typeface="Times New Roman" pitchFamily="18" charset="0"/>
              </a:rPr>
              <a:t>Научная новизна, отличительные особенности по сравнению с аналогичными исследованиями: </a:t>
            </a:r>
          </a:p>
          <a:p>
            <a:r>
              <a:rPr lang="ru-RU" sz="1100" dirty="0">
                <a:solidFill>
                  <a:srgbClr val="4F81BD">
                    <a:lumMod val="75000"/>
                  </a:srgbClr>
                </a:solidFill>
                <a:latin typeface="Times New Roman" pitchFamily="18" charset="0"/>
                <a:cs typeface="Times New Roman" pitchFamily="18" charset="0"/>
              </a:rPr>
              <a:t>Разработка и внедрение механизмов  быстрой адаптации образовательных программ в соответствии с потребностями промышленных кластеров для достижения устойчивых целей в рамках концепции Индустрия 4.0 </a:t>
            </a:r>
          </a:p>
          <a:p>
            <a:endParaRPr lang="ru-RU" sz="1100" b="1" dirty="0">
              <a:solidFill>
                <a:srgbClr val="4F81BD">
                  <a:lumMod val="75000"/>
                </a:srgbClr>
              </a:solidFill>
              <a:latin typeface="Times New Roman" pitchFamily="18" charset="0"/>
              <a:cs typeface="Times New Roman" pitchFamily="18" charset="0"/>
            </a:endParaRPr>
          </a:p>
          <a:p>
            <a:r>
              <a:rPr lang="ru-RU" sz="1100" b="1" dirty="0">
                <a:solidFill>
                  <a:srgbClr val="4F81BD">
                    <a:lumMod val="75000"/>
                  </a:srgbClr>
                </a:solidFill>
                <a:latin typeface="Times New Roman" pitchFamily="18" charset="0"/>
                <a:cs typeface="Times New Roman" pitchFamily="18" charset="0"/>
              </a:rPr>
              <a:t>Поэтапные задачи </a:t>
            </a:r>
            <a:r>
              <a:rPr lang="ru-RU" sz="1100" b="1" dirty="0" err="1">
                <a:solidFill>
                  <a:srgbClr val="4F81BD">
                    <a:lumMod val="75000"/>
                  </a:srgbClr>
                </a:solidFill>
                <a:latin typeface="Times New Roman" pitchFamily="18" charset="0"/>
                <a:cs typeface="Times New Roman" pitchFamily="18" charset="0"/>
              </a:rPr>
              <a:t>Подпроекта</a:t>
            </a:r>
            <a:r>
              <a:rPr lang="ru-RU" sz="1100" b="1" dirty="0">
                <a:solidFill>
                  <a:srgbClr val="4F81BD">
                    <a:lumMod val="75000"/>
                  </a:srgbClr>
                </a:solidFill>
                <a:latin typeface="Times New Roman" pitchFamily="18" charset="0"/>
                <a:cs typeface="Times New Roman" pitchFamily="18" charset="0"/>
              </a:rPr>
              <a:t> (с указанием ожидаемого продукта/технологии на каждом этапе):</a:t>
            </a:r>
          </a:p>
          <a:p>
            <a:r>
              <a:rPr lang="ru-RU" sz="1100" i="1" dirty="0">
                <a:solidFill>
                  <a:srgbClr val="4F81BD">
                    <a:lumMod val="75000"/>
                  </a:srgbClr>
                </a:solidFill>
                <a:latin typeface="Times New Roman" pitchFamily="18" charset="0"/>
                <a:ea typeface="Calibri" panose="020F0502020204030204" pitchFamily="34" charset="0"/>
                <a:cs typeface="Times New Roman" pitchFamily="18" charset="0"/>
              </a:rPr>
              <a:t>Задачи проекта</a:t>
            </a:r>
            <a:r>
              <a:rPr lang="ru-RU" sz="1100" dirty="0">
                <a:solidFill>
                  <a:srgbClr val="4F81BD">
                    <a:lumMod val="75000"/>
                  </a:srgbClr>
                </a:solidFill>
                <a:latin typeface="Times New Roman" pitchFamily="18" charset="0"/>
                <a:ea typeface="Calibri" panose="020F0502020204030204" pitchFamily="34" charset="0"/>
                <a:cs typeface="Times New Roman" pitchFamily="18" charset="0"/>
              </a:rPr>
              <a:t>:</a:t>
            </a:r>
          </a:p>
          <a:p>
            <a:pPr>
              <a:buFont typeface="+mj-lt"/>
              <a:buAutoNum type="arabicPeriod"/>
              <a:tabLst>
                <a:tab pos="447675" algn="l"/>
              </a:tabLst>
            </a:pPr>
            <a:r>
              <a:rPr lang="ru-RU" sz="1100" dirty="0">
                <a:solidFill>
                  <a:srgbClr val="4F81BD">
                    <a:lumMod val="75000"/>
                  </a:srgbClr>
                </a:solidFill>
                <a:latin typeface="Times New Roman" pitchFamily="18" charset="0"/>
                <a:ea typeface="Calibri" panose="020F0502020204030204" pitchFamily="34" charset="0"/>
                <a:cs typeface="Times New Roman" pitchFamily="18" charset="0"/>
              </a:rPr>
              <a:t> Разработка технологии выявления, анализа и прогнозирования потребностей промышленных предприятий в человеческих  ресурсах на краткосрочной и долгосрочной перспективе с особым акцентом на стратегию цифровой трансформации и целей устойчивого зеленого роста. </a:t>
            </a:r>
          </a:p>
          <a:p>
            <a:pPr>
              <a:buFont typeface="+mj-lt"/>
              <a:buAutoNum type="arabicPeriod"/>
              <a:tabLst>
                <a:tab pos="447675" algn="l"/>
              </a:tabLst>
            </a:pPr>
            <a:r>
              <a:rPr lang="ru-RU" sz="1100" dirty="0">
                <a:solidFill>
                  <a:srgbClr val="4F81BD">
                    <a:lumMod val="75000"/>
                  </a:srgbClr>
                </a:solidFill>
                <a:latin typeface="Times New Roman" pitchFamily="18" charset="0"/>
                <a:ea typeface="Calibri" panose="020F0502020204030204" pitchFamily="34" charset="0"/>
                <a:cs typeface="Times New Roman" pitchFamily="18" charset="0"/>
              </a:rPr>
              <a:t> Разработка программного приложения на основе для поддержки принятия решений при разработки учебной программы магистратуры. </a:t>
            </a:r>
          </a:p>
          <a:p>
            <a:pPr>
              <a:tabLst>
                <a:tab pos="447675" algn="l"/>
              </a:tabLst>
            </a:pPr>
            <a:r>
              <a:rPr lang="ru-RU" sz="1100" i="1" dirty="0">
                <a:solidFill>
                  <a:srgbClr val="4F81BD">
                    <a:lumMod val="75000"/>
                  </a:srgbClr>
                </a:solidFill>
                <a:latin typeface="Times New Roman" pitchFamily="18" charset="0"/>
                <a:cs typeface="Times New Roman" pitchFamily="18" charset="0"/>
              </a:rPr>
              <a:t>Ожидаемые результаты проекта:</a:t>
            </a:r>
          </a:p>
          <a:p>
            <a:pPr>
              <a:tabLst>
                <a:tab pos="447675" algn="l"/>
              </a:tabLst>
            </a:pPr>
            <a:r>
              <a:rPr lang="ru-RU" sz="1100" dirty="0">
                <a:solidFill>
                  <a:srgbClr val="4F81BD">
                    <a:lumMod val="75000"/>
                  </a:srgbClr>
                </a:solidFill>
                <a:latin typeface="Times New Roman" pitchFamily="18" charset="0"/>
                <a:ea typeface="Calibri" panose="020F0502020204030204" pitchFamily="34" charset="0"/>
                <a:cs typeface="Times New Roman" pitchFamily="18" charset="0"/>
              </a:rPr>
              <a:t>1. Количество основных образовательных программ на основе запросов работодателей </a:t>
            </a:r>
          </a:p>
          <a:p>
            <a:pPr>
              <a:tabLst>
                <a:tab pos="447675" algn="l"/>
              </a:tabLst>
            </a:pPr>
            <a:r>
              <a:rPr lang="ru-RU" sz="1100" dirty="0">
                <a:solidFill>
                  <a:srgbClr val="4F81BD">
                    <a:lumMod val="75000"/>
                  </a:srgbClr>
                </a:solidFill>
                <a:latin typeface="Times New Roman" pitchFamily="18" charset="0"/>
                <a:ea typeface="Calibri" panose="020F0502020204030204" pitchFamily="34" charset="0"/>
                <a:cs typeface="Times New Roman" pitchFamily="18" charset="0"/>
              </a:rPr>
              <a:t>2. Доход, полученный от реализации программ магистратуры</a:t>
            </a:r>
          </a:p>
          <a:p>
            <a:pPr>
              <a:tabLst>
                <a:tab pos="447675" algn="l"/>
              </a:tabLst>
            </a:pPr>
            <a:r>
              <a:rPr lang="ru-RU" sz="1100" dirty="0">
                <a:solidFill>
                  <a:srgbClr val="4F81BD">
                    <a:lumMod val="75000"/>
                  </a:srgbClr>
                </a:solidFill>
                <a:latin typeface="Times New Roman" pitchFamily="18" charset="0"/>
                <a:ea typeface="Calibri" panose="020F0502020204030204" pitchFamily="34" charset="0"/>
                <a:cs typeface="Times New Roman" pitchFamily="18" charset="0"/>
              </a:rPr>
              <a:t>3.Количество обучающихся по программам целевой подготовки</a:t>
            </a:r>
          </a:p>
          <a:p>
            <a:endParaRPr lang="ru-RU" sz="1100" b="1" dirty="0">
              <a:solidFill>
                <a:srgbClr val="4F81BD">
                  <a:lumMod val="75000"/>
                </a:srgbClr>
              </a:solidFill>
              <a:latin typeface="Times New Roman" pitchFamily="18" charset="0"/>
              <a:cs typeface="Times New Roman" pitchFamily="18" charset="0"/>
            </a:endParaRPr>
          </a:p>
          <a:p>
            <a:r>
              <a:rPr lang="ru-RU" sz="1100" b="1" dirty="0">
                <a:solidFill>
                  <a:srgbClr val="4F81BD">
                    <a:lumMod val="75000"/>
                  </a:srgbClr>
                </a:solidFill>
                <a:latin typeface="Times New Roman" pitchFamily="18" charset="0"/>
                <a:cs typeface="Times New Roman" pitchFamily="18" charset="0"/>
              </a:rPr>
              <a:t>Интересанты (организации, заинтересованные в результатах исследований и готовые финансировать разработки/приобрести результаты):</a:t>
            </a:r>
          </a:p>
          <a:p>
            <a:r>
              <a:rPr lang="ru-RU" sz="1100" dirty="0">
                <a:solidFill>
                  <a:srgbClr val="4F81BD">
                    <a:lumMod val="75000"/>
                  </a:srgbClr>
                </a:solidFill>
                <a:latin typeface="Times New Roman" pitchFamily="18" charset="0"/>
                <a:cs typeface="Times New Roman" pitchFamily="18" charset="0"/>
              </a:rPr>
              <a:t>Высокотехнологические компании-потребители инженерных кадров и иные заинтересованные физические и юридические лица</a:t>
            </a:r>
            <a:r>
              <a:rPr lang="ru-RU" sz="1100" dirty="0" smtClean="0">
                <a:solidFill>
                  <a:srgbClr val="4F81BD">
                    <a:lumMod val="75000"/>
                  </a:srgbClr>
                </a:solidFill>
                <a:latin typeface="Times New Roman" pitchFamily="18" charset="0"/>
                <a:cs typeface="Times New Roman" pitchFamily="18" charset="0"/>
              </a:rPr>
              <a:t>.</a:t>
            </a:r>
          </a:p>
          <a:p>
            <a:endParaRPr lang="ru-RU" sz="1100" dirty="0">
              <a:solidFill>
                <a:srgbClr val="4F81BD">
                  <a:lumMod val="75000"/>
                </a:srgbClr>
              </a:solidFill>
              <a:latin typeface="Times New Roman" pitchFamily="18" charset="0"/>
              <a:cs typeface="Times New Roman" pitchFamily="18" charset="0"/>
            </a:endParaRPr>
          </a:p>
          <a:p>
            <a:r>
              <a:rPr lang="ru-RU" sz="1100" b="1" dirty="0">
                <a:solidFill>
                  <a:srgbClr val="4F81BD">
                    <a:lumMod val="75000"/>
                  </a:srgbClr>
                </a:solidFill>
                <a:latin typeface="Times New Roman" pitchFamily="18" charset="0"/>
                <a:cs typeface="Times New Roman" pitchFamily="18" charset="0"/>
              </a:rPr>
              <a:t>Исполнители:</a:t>
            </a:r>
          </a:p>
          <a:p>
            <a:r>
              <a:rPr lang="ru-RU" sz="1100" dirty="0">
                <a:solidFill>
                  <a:srgbClr val="4F81BD">
                    <a:lumMod val="75000"/>
                  </a:srgbClr>
                </a:solidFill>
                <a:latin typeface="Times New Roman" pitchFamily="18" charset="0"/>
                <a:cs typeface="Times New Roman" pitchFamily="18" charset="0"/>
              </a:rPr>
              <a:t>Кафедра СТС</a:t>
            </a:r>
          </a:p>
          <a:p>
            <a:endParaRPr lang="ru-RU" sz="1100" b="1" dirty="0">
              <a:solidFill>
                <a:srgbClr val="4F81BD">
                  <a:lumMod val="75000"/>
                </a:srgbClr>
              </a:solidFill>
              <a:latin typeface="Times New Roman" pitchFamily="18" charset="0"/>
              <a:cs typeface="Times New Roman" pitchFamily="18" charset="0"/>
            </a:endParaRPr>
          </a:p>
          <a:p>
            <a:r>
              <a:rPr lang="ru-RU" sz="1100" b="1" dirty="0">
                <a:solidFill>
                  <a:srgbClr val="4F81BD">
                    <a:lumMod val="75000"/>
                  </a:srgbClr>
                </a:solidFill>
                <a:latin typeface="Times New Roman" pitchFamily="18" charset="0"/>
                <a:cs typeface="Times New Roman" pitchFamily="18" charset="0"/>
              </a:rPr>
              <a:t>Партнеры (члены консорциума/иные организации):</a:t>
            </a:r>
          </a:p>
          <a:p>
            <a:pPr marL="228600" indent="-228600">
              <a:tabLst>
                <a:tab pos="447675" algn="l"/>
              </a:tabLst>
            </a:pPr>
            <a:r>
              <a:rPr lang="ru-RU" sz="1100" dirty="0">
                <a:solidFill>
                  <a:srgbClr val="4F81BD">
                    <a:lumMod val="75000"/>
                  </a:srgbClr>
                </a:solidFill>
                <a:latin typeface="Times New Roman" pitchFamily="18" charset="0"/>
                <a:cs typeface="Times New Roman" pitchFamily="18" charset="0"/>
              </a:rPr>
              <a:t>Технический университет Кракова (Польша), </a:t>
            </a:r>
            <a:r>
              <a:rPr lang="ru-RU" sz="1100" dirty="0" err="1">
                <a:solidFill>
                  <a:srgbClr val="4F81BD">
                    <a:lumMod val="75000"/>
                  </a:srgbClr>
                </a:solidFill>
                <a:latin typeface="Times New Roman" pitchFamily="18" charset="0"/>
                <a:cs typeface="Times New Roman" pitchFamily="18" charset="0"/>
              </a:rPr>
              <a:t>Билефельдский</a:t>
            </a:r>
            <a:r>
              <a:rPr lang="ru-RU" sz="1100" dirty="0">
                <a:solidFill>
                  <a:srgbClr val="4F81BD">
                    <a:lumMod val="75000"/>
                  </a:srgbClr>
                </a:solidFill>
                <a:latin typeface="Times New Roman" pitchFamily="18" charset="0"/>
                <a:cs typeface="Times New Roman" pitchFamily="18" charset="0"/>
              </a:rPr>
              <a:t> университет (Германия), Предприятия – партнеры, Институты КФУ</a:t>
            </a:r>
          </a:p>
        </p:txBody>
      </p:sp>
    </p:spTree>
    <p:extLst>
      <p:ext uri="{BB962C8B-B14F-4D97-AF65-F5344CB8AC3E}">
        <p14:creationId xmlns:p14="http://schemas.microsoft.com/office/powerpoint/2010/main" val="8461306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1935"/>
            <a:ext cx="8229600" cy="421555"/>
          </a:xfrm>
        </p:spPr>
        <p:txBody>
          <a:bodyPr>
            <a:normAutofit fontScale="90000"/>
          </a:bodyPr>
          <a:lstStyle/>
          <a:p>
            <a:r>
              <a:rPr lang="ru-RU" sz="2800" b="1" dirty="0">
                <a:solidFill>
                  <a:srgbClr val="00549F"/>
                </a:solidFill>
              </a:rPr>
              <a:t>Основные характеристики </a:t>
            </a:r>
            <a:r>
              <a:rPr lang="ru-RU" sz="2800" b="1" dirty="0" err="1">
                <a:solidFill>
                  <a:srgbClr val="00549F"/>
                </a:solidFill>
              </a:rPr>
              <a:t>Подпроекта</a:t>
            </a:r>
            <a:endParaRPr lang="ru-RU" sz="2800" b="1" dirty="0">
              <a:solidFill>
                <a:srgbClr val="00549F"/>
              </a:solidFill>
            </a:endParaRPr>
          </a:p>
        </p:txBody>
      </p:sp>
      <p:sp>
        <p:nvSpPr>
          <p:cNvPr id="3" name="Номер слайда 2"/>
          <p:cNvSpPr>
            <a:spLocks noGrp="1"/>
          </p:cNvSpPr>
          <p:nvPr>
            <p:ph type="sldNum" sz="quarter" idx="12"/>
          </p:nvPr>
        </p:nvSpPr>
        <p:spPr/>
        <p:txBody>
          <a:bodyPr/>
          <a:lstStyle/>
          <a:p>
            <a:fld id="{B19B0651-EE4F-4900-A07F-96A6BFA9D0F0}" type="slidenum">
              <a:rPr lang="ru-RU" smtClean="0">
                <a:solidFill>
                  <a:prstClr val="black">
                    <a:tint val="75000"/>
                  </a:prstClr>
                </a:solidFill>
              </a:rPr>
              <a:pPr/>
              <a:t>22</a:t>
            </a:fld>
            <a:endParaRPr lang="ru-RU">
              <a:solidFill>
                <a:prstClr val="black">
                  <a:tint val="75000"/>
                </a:prstClr>
              </a:solidFill>
            </a:endParaRPr>
          </a:p>
        </p:txBody>
      </p:sp>
      <p:sp>
        <p:nvSpPr>
          <p:cNvPr id="4" name="Прямоугольник 3"/>
          <p:cNvSpPr/>
          <p:nvPr/>
        </p:nvSpPr>
        <p:spPr>
          <a:xfrm>
            <a:off x="179512" y="611052"/>
            <a:ext cx="8712968" cy="4154984"/>
          </a:xfrm>
          <a:prstGeom prst="rect">
            <a:avLst/>
          </a:prstGeom>
        </p:spPr>
        <p:txBody>
          <a:bodyPr wrap="square">
            <a:spAutoFit/>
          </a:bodyPr>
          <a:lstStyle/>
          <a:p>
            <a:r>
              <a:rPr lang="ru-RU" sz="1100" b="1" dirty="0">
                <a:solidFill>
                  <a:srgbClr val="4F81BD">
                    <a:lumMod val="75000"/>
                  </a:srgbClr>
                </a:solidFill>
                <a:latin typeface="Times New Roman" pitchFamily="18" charset="0"/>
                <a:cs typeface="Times New Roman" pitchFamily="18" charset="0"/>
              </a:rPr>
              <a:t>Краткое описание:</a:t>
            </a:r>
          </a:p>
          <a:p>
            <a:pPr algn="just"/>
            <a:r>
              <a:rPr lang="ru-RU" sz="1100" dirty="0">
                <a:solidFill>
                  <a:srgbClr val="4F81BD">
                    <a:lumMod val="75000"/>
                  </a:srgbClr>
                </a:solidFill>
                <a:latin typeface="Times New Roman" pitchFamily="18" charset="0"/>
                <a:cs typeface="Times New Roman" pitchFamily="18" charset="0"/>
              </a:rPr>
              <a:t>Человечество вступает в новую эпоху – эпоху человеческого капитала, эпоху </a:t>
            </a:r>
            <a:r>
              <a:rPr lang="ru-RU" sz="1100" dirty="0" err="1">
                <a:solidFill>
                  <a:srgbClr val="4F81BD">
                    <a:lumMod val="75000"/>
                  </a:srgbClr>
                </a:solidFill>
                <a:latin typeface="Times New Roman" pitchFamily="18" charset="0"/>
                <a:cs typeface="Times New Roman" pitchFamily="18" charset="0"/>
              </a:rPr>
              <a:t>талантизма</a:t>
            </a:r>
            <a:r>
              <a:rPr lang="ru-RU" sz="1100" dirty="0">
                <a:solidFill>
                  <a:srgbClr val="4F81BD">
                    <a:lumMod val="75000"/>
                  </a:srgbClr>
                </a:solidFill>
                <a:latin typeface="Times New Roman" pitchFamily="18" charset="0"/>
                <a:cs typeface="Times New Roman" pitchFamily="18" charset="0"/>
              </a:rPr>
              <a:t>. Воображение и способность к инновациям – а не вооружение, природные ресурсы или капитал – будут движущей силой того, что Клаус Шваб называет «эпоха адаптации». По этой причине, процветание компаний в новую эпоху будет продиктовано умением привлекать и удерживать таланты, то есть, человеческий ресурс, его потенциал и талант будут являться наивысшими ценностями. Развитие человеческого ресурса, повышение его конкурентоспособности определяется уровнем его образования и компетенциями, которыми он обладает. При этом актуальность компетенций, востребованность их реальным сектором экономики устанавливается профессиональным сообществом. Образовательная система должна иметь возможность быстро реагировать на запросы работодателей и поэтому взаимодействие между ними и вузом является приоритетным направлением при разработке образовательного контента в соответствии с востребованными компетенциями. Поскольку требования к компетенциям персонала быстро меняются, необходим удобный инструмент, который позволил бы оперативно реагировать на эти изменения с помощью интеграции профессиональных и образовательных стандартов в рамках компетенций. Для формирования образовательных программ по нашему мнению наиболее приемлемым вариантом является использование специально разработанной программной среды – конструктора образовательных программ, в котором интегрируются профессиональные и образовательные стандарты, а затем формируются образовательные модули для конкретной образовательной программы. Это позволит вузу формировать образовательные программы, востребованные в конкретном регионе, а службам персонала прогнозировать потребность в кадрах на конкретные рабочие места, а также планировать курсы повышения квалификации (дополнительного образования, переподготовки) среди своих работников. Кроме того, это позволит решить проблему занятости молодежи, снизив социальную напряженность. Для решения проблемы необходимо:</a:t>
            </a:r>
          </a:p>
          <a:p>
            <a:pPr algn="just"/>
            <a:r>
              <a:rPr lang="ru-RU" sz="1100" dirty="0">
                <a:solidFill>
                  <a:srgbClr val="4F81BD">
                    <a:lumMod val="75000"/>
                  </a:srgbClr>
                </a:solidFill>
                <a:latin typeface="Times New Roman" pitchFamily="18" charset="0"/>
                <a:cs typeface="Times New Roman" pitchFamily="18" charset="0"/>
              </a:rPr>
              <a:t>1. Разработать кодификаторы компетенций, для интеграции профессиональных и образовательных стандартов</a:t>
            </a:r>
          </a:p>
          <a:p>
            <a:pPr algn="just"/>
            <a:r>
              <a:rPr lang="ru-RU" sz="1100" dirty="0">
                <a:solidFill>
                  <a:srgbClr val="4F81BD">
                    <a:lumMod val="75000"/>
                  </a:srgbClr>
                </a:solidFill>
                <a:latin typeface="Times New Roman" pitchFamily="18" charset="0"/>
                <a:cs typeface="Times New Roman" pitchFamily="18" charset="0"/>
              </a:rPr>
              <a:t>2. Разработать программу-конструктор для формирования образовательных программ</a:t>
            </a:r>
          </a:p>
          <a:p>
            <a:pPr algn="just"/>
            <a:r>
              <a:rPr lang="ru-RU" sz="1100" dirty="0">
                <a:solidFill>
                  <a:srgbClr val="4F81BD">
                    <a:lumMod val="75000"/>
                  </a:srgbClr>
                </a:solidFill>
                <a:latin typeface="Times New Roman" pitchFamily="18" charset="0"/>
                <a:cs typeface="Times New Roman" pitchFamily="18" charset="0"/>
              </a:rPr>
              <a:t>3. Апробировать предложенную методику на конкретно разработанных </a:t>
            </a:r>
            <a:r>
              <a:rPr lang="ru-RU" sz="1100" dirty="0" err="1">
                <a:solidFill>
                  <a:srgbClr val="4F81BD">
                    <a:lumMod val="75000"/>
                  </a:srgbClr>
                </a:solidFill>
                <a:latin typeface="Times New Roman" pitchFamily="18" charset="0"/>
                <a:cs typeface="Times New Roman" pitchFamily="18" charset="0"/>
              </a:rPr>
              <a:t>магитерских</a:t>
            </a:r>
            <a:r>
              <a:rPr lang="ru-RU" sz="1100" dirty="0">
                <a:solidFill>
                  <a:srgbClr val="4F81BD">
                    <a:lumMod val="75000"/>
                  </a:srgbClr>
                </a:solidFill>
                <a:latin typeface="Times New Roman" pitchFamily="18" charset="0"/>
                <a:cs typeface="Times New Roman" pitchFamily="18" charset="0"/>
              </a:rPr>
              <a:t> программах</a:t>
            </a:r>
          </a:p>
          <a:p>
            <a:pPr algn="just"/>
            <a:r>
              <a:rPr lang="ru-RU" sz="1100" dirty="0">
                <a:solidFill>
                  <a:srgbClr val="4F81BD">
                    <a:lumMod val="75000"/>
                  </a:srgbClr>
                </a:solidFill>
                <a:latin typeface="Times New Roman" pitchFamily="18" charset="0"/>
                <a:cs typeface="Times New Roman" pitchFamily="18" charset="0"/>
              </a:rPr>
              <a:t>4. Разработать учебный контент для проверки адекватности программы-конструктора</a:t>
            </a:r>
          </a:p>
          <a:p>
            <a:pPr algn="just"/>
            <a:r>
              <a:rPr lang="ru-RU" sz="1100" dirty="0">
                <a:solidFill>
                  <a:srgbClr val="4F81BD">
                    <a:lumMod val="75000"/>
                  </a:srgbClr>
                </a:solidFill>
                <a:latin typeface="Times New Roman" pitchFamily="18" charset="0"/>
                <a:cs typeface="Times New Roman" pitchFamily="18" charset="0"/>
              </a:rPr>
              <a:t>5. Согласовать с работодателем применение разработанных учебных курсов при подготовке инженеров</a:t>
            </a:r>
          </a:p>
          <a:p>
            <a:pPr algn="just"/>
            <a:endParaRPr lang="ru-RU" sz="1100" dirty="0">
              <a:solidFill>
                <a:srgbClr val="4F81BD">
                  <a:lumMod val="75000"/>
                </a:srgbClr>
              </a:solidFill>
              <a:latin typeface="Times New Roman" pitchFamily="18" charset="0"/>
              <a:cs typeface="Times New Roman" pitchFamily="18" charset="0"/>
            </a:endParaRPr>
          </a:p>
          <a:p>
            <a:r>
              <a:rPr lang="ru-RU" sz="1100" b="1" dirty="0">
                <a:solidFill>
                  <a:srgbClr val="4F81BD">
                    <a:lumMod val="75000"/>
                  </a:srgbClr>
                </a:solidFill>
                <a:latin typeface="Times New Roman" pitchFamily="18" charset="0"/>
                <a:cs typeface="Times New Roman" pitchFamily="18" charset="0"/>
              </a:rPr>
              <a:t>Сроки реализации:  </a:t>
            </a:r>
            <a:r>
              <a:rPr lang="ru-RU" sz="1100" dirty="0">
                <a:solidFill>
                  <a:srgbClr val="4F81BD">
                    <a:lumMod val="75000"/>
                  </a:srgbClr>
                </a:solidFill>
                <a:latin typeface="Times New Roman" pitchFamily="18" charset="0"/>
                <a:cs typeface="Times New Roman" pitchFamily="18" charset="0"/>
              </a:rPr>
              <a:t>2021-2030 гг.</a:t>
            </a:r>
          </a:p>
        </p:txBody>
      </p:sp>
    </p:spTree>
    <p:extLst>
      <p:ext uri="{BB962C8B-B14F-4D97-AF65-F5344CB8AC3E}">
        <p14:creationId xmlns:p14="http://schemas.microsoft.com/office/powerpoint/2010/main" val="2315030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39552" y="2173675"/>
            <a:ext cx="8424936" cy="1323439"/>
          </a:xfrm>
          <a:prstGeom prst="rect">
            <a:avLst/>
          </a:prstGeom>
          <a:noFill/>
        </p:spPr>
        <p:txBody>
          <a:bodyPr wrap="square" rtlCol="0">
            <a:spAutoFit/>
          </a:bodyPr>
          <a:lstStyle/>
          <a:p>
            <a:pPr algn="ctr"/>
            <a:r>
              <a:rPr lang="ru-RU" sz="2400" b="1" dirty="0" smtClean="0">
                <a:solidFill>
                  <a:schemeClr val="tx2">
                    <a:lumMod val="75000"/>
                  </a:schemeClr>
                </a:solidFill>
                <a:latin typeface="PT Sans" panose="020B0503020203020204" pitchFamily="34" charset="-52"/>
              </a:rPr>
              <a:t>СИ </a:t>
            </a:r>
            <a:r>
              <a:rPr lang="ru-RU" sz="2400" b="1" dirty="0">
                <a:solidFill>
                  <a:schemeClr val="tx2">
                    <a:lumMod val="75000"/>
                  </a:schemeClr>
                </a:solidFill>
                <a:latin typeface="PT Sans" panose="020B0503020203020204" pitchFamily="34" charset="-52"/>
              </a:rPr>
              <a:t>6 «</a:t>
            </a:r>
            <a:r>
              <a:rPr lang="ru-RU" sz="2400" b="1" dirty="0" err="1">
                <a:solidFill>
                  <a:schemeClr val="tx2">
                    <a:lumMod val="75000"/>
                  </a:schemeClr>
                </a:solidFill>
                <a:latin typeface="PT Sans" panose="020B0503020203020204" pitchFamily="34" charset="-52"/>
              </a:rPr>
              <a:t>Smart</a:t>
            </a:r>
            <a:r>
              <a:rPr lang="ru-RU" sz="2400" b="1" dirty="0">
                <a:solidFill>
                  <a:schemeClr val="tx2">
                    <a:lumMod val="75000"/>
                  </a:schemeClr>
                </a:solidFill>
                <a:latin typeface="PT Sans" panose="020B0503020203020204" pitchFamily="34" charset="-52"/>
              </a:rPr>
              <a:t> </a:t>
            </a:r>
            <a:r>
              <a:rPr lang="ru-RU" sz="2400" b="1" dirty="0" err="1">
                <a:solidFill>
                  <a:schemeClr val="tx2">
                    <a:lumMod val="75000"/>
                  </a:schemeClr>
                </a:solidFill>
                <a:latin typeface="PT Sans" panose="020B0503020203020204" pitchFamily="34" charset="-52"/>
              </a:rPr>
              <a:t>City</a:t>
            </a:r>
            <a:r>
              <a:rPr lang="ru-RU" sz="2400" b="1" dirty="0">
                <a:solidFill>
                  <a:schemeClr val="tx2">
                    <a:lumMod val="75000"/>
                  </a:schemeClr>
                </a:solidFill>
                <a:latin typeface="PT Sans" panose="020B0503020203020204" pitchFamily="34" charset="-52"/>
              </a:rPr>
              <a:t> как </a:t>
            </a:r>
            <a:r>
              <a:rPr lang="ru-RU" sz="2400" b="1" dirty="0" err="1">
                <a:solidFill>
                  <a:schemeClr val="tx2">
                    <a:lumMod val="75000"/>
                  </a:schemeClr>
                </a:solidFill>
                <a:latin typeface="PT Sans" panose="020B0503020203020204" pitchFamily="34" charset="-52"/>
              </a:rPr>
              <a:t>киберфизическая</a:t>
            </a:r>
            <a:r>
              <a:rPr lang="ru-RU" sz="2400" b="1" dirty="0">
                <a:solidFill>
                  <a:schemeClr val="tx2">
                    <a:lumMod val="75000"/>
                  </a:schemeClr>
                </a:solidFill>
                <a:latin typeface="PT Sans" panose="020B0503020203020204" pitchFamily="34" charset="-52"/>
              </a:rPr>
              <a:t> система»</a:t>
            </a:r>
          </a:p>
          <a:p>
            <a:pPr algn="ctr"/>
            <a:r>
              <a:rPr lang="ru-RU" sz="1600" dirty="0">
                <a:solidFill>
                  <a:schemeClr val="tx2">
                    <a:lumMod val="75000"/>
                  </a:schemeClr>
                </a:solidFill>
                <a:latin typeface="PT Sans" panose="020B0503020203020204" pitchFamily="34" charset="-52"/>
              </a:rPr>
              <a:t>в рамках реализации Программы развития КФУ</a:t>
            </a:r>
          </a:p>
          <a:p>
            <a:pPr algn="ctr"/>
            <a:r>
              <a:rPr lang="ru-RU" sz="1600" dirty="0">
                <a:solidFill>
                  <a:schemeClr val="tx2">
                    <a:lumMod val="75000"/>
                  </a:schemeClr>
                </a:solidFill>
                <a:latin typeface="PT Sans" panose="020B0503020203020204" pitchFamily="34" charset="-52"/>
              </a:rPr>
              <a:t>(«ПРИОРИТЕТ-2030»)</a:t>
            </a:r>
          </a:p>
          <a:p>
            <a:pPr algn="ctr"/>
            <a:endParaRPr lang="ru-RU" sz="2400" b="1" dirty="0">
              <a:solidFill>
                <a:srgbClr val="00549F"/>
              </a:solidFill>
              <a:latin typeface="PT Sans" panose="020B0503020203020204" pitchFamily="34" charset="-52"/>
            </a:endParaRPr>
          </a:p>
        </p:txBody>
      </p:sp>
      <p:sp>
        <p:nvSpPr>
          <p:cNvPr id="7" name="Прямоугольник 6"/>
          <p:cNvSpPr/>
          <p:nvPr/>
        </p:nvSpPr>
        <p:spPr>
          <a:xfrm>
            <a:off x="0" y="843559"/>
            <a:ext cx="3635896" cy="936104"/>
          </a:xfrm>
          <a:prstGeom prst="rect">
            <a:avLst/>
          </a:prstGeom>
          <a:solidFill>
            <a:srgbClr val="00549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pic>
        <p:nvPicPr>
          <p:cNvPr id="8" name="Picture 3" descr="C:\Users\MSShafigullin\Desktop\Проекты\Ассоциация выпускников\kfu_logo_2l_ru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31591"/>
            <a:ext cx="2945406" cy="3955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 xmlns:a16="http://schemas.microsoft.com/office/drawing/2014/main" id="{51EC05A0-E07F-45D8-A677-0D303E8C6E41}"/>
              </a:ext>
            </a:extLst>
          </p:cNvPr>
          <p:cNvSpPr txBox="1"/>
          <p:nvPr/>
        </p:nvSpPr>
        <p:spPr>
          <a:xfrm>
            <a:off x="3707904" y="377538"/>
            <a:ext cx="5372026" cy="1015663"/>
          </a:xfrm>
          <a:prstGeom prst="rect">
            <a:avLst/>
          </a:prstGeom>
          <a:noFill/>
        </p:spPr>
        <p:txBody>
          <a:bodyPr wrap="square" rtlCol="0">
            <a:spAutoFit/>
          </a:bodyPr>
          <a:lstStyle/>
          <a:p>
            <a:r>
              <a:rPr lang="ru-RU" sz="2800" b="1" dirty="0">
                <a:solidFill>
                  <a:prstClr val="white">
                    <a:lumMod val="65000"/>
                  </a:prstClr>
                </a:solidFill>
                <a:latin typeface="PT Sans" panose="020B0503020203020204" pitchFamily="34" charset="-52"/>
              </a:rPr>
              <a:t>СТРАТЕГИЧЕСКИЙ ПРОЕКТ 4 </a:t>
            </a:r>
            <a:r>
              <a:rPr lang="ru-RU" sz="1600" b="1" dirty="0">
                <a:solidFill>
                  <a:prstClr val="white">
                    <a:lumMod val="65000"/>
                  </a:prstClr>
                </a:solidFill>
                <a:latin typeface="PT Sans" panose="020B0503020203020204" pitchFamily="34" charset="-52"/>
              </a:rPr>
              <a:t>«</a:t>
            </a:r>
            <a:r>
              <a:rPr lang="ru-RU" sz="1600" b="1" dirty="0" err="1">
                <a:solidFill>
                  <a:prstClr val="white">
                    <a:lumMod val="65000"/>
                  </a:prstClr>
                </a:solidFill>
                <a:latin typeface="PT Sans" panose="020B0503020203020204" pitchFamily="34" charset="-52"/>
              </a:rPr>
              <a:t>Метаплатформенные</a:t>
            </a:r>
            <a:r>
              <a:rPr lang="ru-RU" sz="1600" b="1" dirty="0">
                <a:solidFill>
                  <a:prstClr val="white">
                    <a:lumMod val="65000"/>
                  </a:prstClr>
                </a:solidFill>
                <a:latin typeface="PT Sans" panose="020B0503020203020204" pitchFamily="34" charset="-52"/>
              </a:rPr>
              <a:t> решения ИТ, ИИ </a:t>
            </a:r>
          </a:p>
          <a:p>
            <a:r>
              <a:rPr lang="ru-RU" sz="1600" b="1" dirty="0">
                <a:solidFill>
                  <a:prstClr val="white">
                    <a:lumMod val="65000"/>
                  </a:prstClr>
                </a:solidFill>
                <a:latin typeface="PT Sans" panose="020B0503020203020204" pitchFamily="34" charset="-52"/>
              </a:rPr>
              <a:t>и </a:t>
            </a:r>
            <a:r>
              <a:rPr lang="ru-RU" sz="1600" b="1" dirty="0" err="1">
                <a:solidFill>
                  <a:prstClr val="white">
                    <a:lumMod val="65000"/>
                  </a:prstClr>
                </a:solidFill>
                <a:latin typeface="PT Sans" panose="020B0503020203020204" pitchFamily="34" charset="-52"/>
              </a:rPr>
              <a:t>киберфизических</a:t>
            </a:r>
            <a:r>
              <a:rPr lang="ru-RU" sz="1600" b="1" dirty="0">
                <a:solidFill>
                  <a:prstClr val="white">
                    <a:lumMod val="65000"/>
                  </a:prstClr>
                </a:solidFill>
                <a:latin typeface="PT Sans" panose="020B0503020203020204" pitchFamily="34" charset="-52"/>
              </a:rPr>
              <a:t> систем»</a:t>
            </a:r>
          </a:p>
        </p:txBody>
      </p:sp>
    </p:spTree>
    <p:extLst>
      <p:ext uri="{BB962C8B-B14F-4D97-AF65-F5344CB8AC3E}">
        <p14:creationId xmlns:p14="http://schemas.microsoft.com/office/powerpoint/2010/main" val="2750120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solidFill>
                  <a:prstClr val="black">
                    <a:tint val="75000"/>
                  </a:prstClr>
                </a:solidFill>
              </a:rPr>
              <a:pPr/>
              <a:t>24</a:t>
            </a:fld>
            <a:endParaRPr lang="ru-RU">
              <a:solidFill>
                <a:prstClr val="black">
                  <a:tint val="75000"/>
                </a:prstClr>
              </a:solidFill>
            </a:endParaRPr>
          </a:p>
        </p:txBody>
      </p:sp>
      <p:sp>
        <p:nvSpPr>
          <p:cNvPr id="3" name="TextBox 2">
            <a:extLst>
              <a:ext uri="{FF2B5EF4-FFF2-40B4-BE49-F238E27FC236}">
                <a16:creationId xmlns="" xmlns:a16="http://schemas.microsoft.com/office/drawing/2014/main" id="{0B34FB46-C403-445B-8714-DAFEF12F7866}"/>
              </a:ext>
            </a:extLst>
          </p:cNvPr>
          <p:cNvSpPr txBox="1"/>
          <p:nvPr/>
        </p:nvSpPr>
        <p:spPr>
          <a:xfrm>
            <a:off x="1331640" y="102392"/>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4" name="TextBox 3">
            <a:extLst>
              <a:ext uri="{FF2B5EF4-FFF2-40B4-BE49-F238E27FC236}">
                <a16:creationId xmlns="" xmlns:a16="http://schemas.microsoft.com/office/drawing/2014/main" id="{B43D7435-2693-49BA-AF13-75A78A1F4742}"/>
              </a:ext>
            </a:extLst>
          </p:cNvPr>
          <p:cNvSpPr txBox="1"/>
          <p:nvPr/>
        </p:nvSpPr>
        <p:spPr>
          <a:xfrm>
            <a:off x="467013" y="483518"/>
            <a:ext cx="8001056" cy="4593565"/>
          </a:xfrm>
          <a:prstGeom prst="rect">
            <a:avLst/>
          </a:prstGeom>
          <a:noFill/>
        </p:spPr>
        <p:txBody>
          <a:bodyPr wrap="square" rtlCol="0">
            <a:spAutoFit/>
          </a:bodyPr>
          <a:lstStyle/>
          <a:p>
            <a:r>
              <a:rPr lang="ru-RU" sz="1050" b="1" dirty="0">
                <a:solidFill>
                  <a:srgbClr val="4F81BD">
                    <a:lumMod val="75000"/>
                  </a:srgbClr>
                </a:solidFill>
                <a:latin typeface="Times New Roman" pitchFamily="18" charset="0"/>
                <a:cs typeface="Times New Roman" pitchFamily="18" charset="0"/>
              </a:rPr>
              <a:t>Наименование: </a:t>
            </a:r>
            <a:r>
              <a:rPr lang="ru-RU" sz="1050" b="1" u="sng" dirty="0" err="1">
                <a:solidFill>
                  <a:srgbClr val="4F81BD">
                    <a:lumMod val="75000"/>
                  </a:srgbClr>
                </a:solidFill>
                <a:latin typeface="Times New Roman" pitchFamily="18" charset="0"/>
                <a:cs typeface="Times New Roman" pitchFamily="18" charset="0"/>
              </a:rPr>
              <a:t>Smart</a:t>
            </a:r>
            <a:r>
              <a:rPr lang="ru-RU" sz="1050" b="1" u="sng" dirty="0">
                <a:solidFill>
                  <a:srgbClr val="4F81BD">
                    <a:lumMod val="75000"/>
                  </a:srgbClr>
                </a:solidFill>
                <a:latin typeface="Times New Roman" pitchFamily="18" charset="0"/>
                <a:cs typeface="Times New Roman" pitchFamily="18" charset="0"/>
              </a:rPr>
              <a:t> </a:t>
            </a:r>
            <a:r>
              <a:rPr lang="ru-RU" sz="1050" b="1" u="sng" dirty="0" err="1">
                <a:solidFill>
                  <a:srgbClr val="4F81BD">
                    <a:lumMod val="75000"/>
                  </a:srgbClr>
                </a:solidFill>
                <a:latin typeface="Times New Roman" pitchFamily="18" charset="0"/>
                <a:cs typeface="Times New Roman" pitchFamily="18" charset="0"/>
              </a:rPr>
              <a:t>City</a:t>
            </a:r>
            <a:r>
              <a:rPr lang="ru-RU" sz="1050" b="1" u="sng" dirty="0">
                <a:solidFill>
                  <a:srgbClr val="4F81BD">
                    <a:lumMod val="75000"/>
                  </a:srgbClr>
                </a:solidFill>
                <a:latin typeface="Times New Roman" pitchFamily="18" charset="0"/>
                <a:cs typeface="Times New Roman" pitchFamily="18" charset="0"/>
              </a:rPr>
              <a:t> как </a:t>
            </a:r>
            <a:r>
              <a:rPr lang="ru-RU" sz="1050" b="1" u="sng" dirty="0" err="1">
                <a:solidFill>
                  <a:srgbClr val="4F81BD">
                    <a:lumMod val="75000"/>
                  </a:srgbClr>
                </a:solidFill>
                <a:latin typeface="Times New Roman" pitchFamily="18" charset="0"/>
                <a:cs typeface="Times New Roman" pitchFamily="18" charset="0"/>
              </a:rPr>
              <a:t>киберфизическая</a:t>
            </a:r>
            <a:r>
              <a:rPr lang="ru-RU" sz="1050" b="1" u="sng" dirty="0">
                <a:solidFill>
                  <a:srgbClr val="4F81BD">
                    <a:lumMod val="75000"/>
                  </a:srgbClr>
                </a:solidFill>
                <a:latin typeface="Times New Roman" pitchFamily="18" charset="0"/>
                <a:cs typeface="Times New Roman" pitchFamily="18" charset="0"/>
              </a:rPr>
              <a:t> система</a:t>
            </a:r>
          </a:p>
          <a:p>
            <a:endParaRPr lang="ru-RU" sz="1050" b="1" dirty="0">
              <a:solidFill>
                <a:srgbClr val="4F81BD">
                  <a:lumMod val="75000"/>
                </a:srgbClr>
              </a:solidFill>
              <a:latin typeface="Times New Roman" pitchFamily="18"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Какие вызовы, обозначенные в Программе-2030, решает </a:t>
            </a:r>
            <a:r>
              <a:rPr lang="ru-RU" sz="1050" b="1" dirty="0" err="1">
                <a:solidFill>
                  <a:srgbClr val="4F81BD">
                    <a:lumMod val="75000"/>
                  </a:srgbClr>
                </a:solidFill>
                <a:latin typeface="Times New Roman" pitchFamily="18" charset="0"/>
                <a:cs typeface="Times New Roman" pitchFamily="18" charset="0"/>
              </a:rPr>
              <a:t>Подпроект</a:t>
            </a:r>
            <a:r>
              <a:rPr lang="ru-RU" sz="1050" b="1" dirty="0">
                <a:solidFill>
                  <a:srgbClr val="4F81BD">
                    <a:lumMod val="75000"/>
                  </a:srgbClr>
                </a:solidFill>
                <a:latin typeface="Times New Roman" pitchFamily="18" charset="0"/>
                <a:cs typeface="Times New Roman" pitchFamily="18" charset="0"/>
              </a:rPr>
              <a:t>:</a:t>
            </a:r>
          </a:p>
          <a:p>
            <a:pPr>
              <a:tabLst>
                <a:tab pos="447675" algn="l"/>
              </a:tabLst>
            </a:pPr>
            <a:r>
              <a:rPr lang="ru-RU" sz="1050" dirty="0">
                <a:solidFill>
                  <a:srgbClr val="4F81BD">
                    <a:lumMod val="75000"/>
                  </a:srgbClr>
                </a:solidFill>
                <a:latin typeface="Times New Roman" pitchFamily="18" charset="0"/>
                <a:cs typeface="Times New Roman" pitchFamily="18" charset="0"/>
              </a:rPr>
              <a:t>а) подготовка кадров для приоритетных направлений НТР Российской Федерации, субъектов РФ, отраслей экономики и социальной сферы;</a:t>
            </a:r>
          </a:p>
          <a:p>
            <a:pPr>
              <a:tabLst>
                <a:tab pos="447675" algn="l"/>
              </a:tabLst>
            </a:pPr>
            <a:r>
              <a:rPr lang="ru-RU" sz="1050" dirty="0">
                <a:solidFill>
                  <a:srgbClr val="4F81BD">
                    <a:lumMod val="75000"/>
                  </a:srgbClr>
                </a:solidFill>
                <a:latin typeface="Times New Roman" pitchFamily="18" charset="0"/>
                <a:cs typeface="Times New Roman" pitchFamily="18" charset="0"/>
              </a:rPr>
              <a:t>б) развитие и реализация прорывных научных исследований и разработок, в том числе получение по итогам прикладных научных исследований и (или) экспериментальных разработок результатов интеллектуальной деятельности, охраняемых в соответствии с ГК Российской Федерации;</a:t>
            </a:r>
          </a:p>
          <a:p>
            <a:pPr>
              <a:tabLst>
                <a:tab pos="447675" algn="l"/>
              </a:tabLst>
            </a:pPr>
            <a:r>
              <a:rPr lang="ru-RU" sz="1050" dirty="0">
                <a:solidFill>
                  <a:srgbClr val="4F81BD">
                    <a:lumMod val="75000"/>
                  </a:srgbClr>
                </a:solidFill>
                <a:latin typeface="Times New Roman" pitchFamily="18" charset="0"/>
                <a:cs typeface="Times New Roman" pitchFamily="18" charset="0"/>
              </a:rPr>
              <a:t>в) внедрение в экономику и социальную сферу высоких технологий, коммерциализация результатов интеллектуальной деятельности и трансфер технологий;</a:t>
            </a:r>
          </a:p>
          <a:p>
            <a:pPr>
              <a:tabLst>
                <a:tab pos="447675" algn="l"/>
              </a:tabLst>
            </a:pPr>
            <a:r>
              <a:rPr lang="ru-RU" sz="1050" dirty="0">
                <a:solidFill>
                  <a:srgbClr val="4F81BD">
                    <a:lumMod val="75000"/>
                  </a:srgbClr>
                </a:solidFill>
                <a:latin typeface="Times New Roman" pitchFamily="18" charset="0"/>
                <a:cs typeface="Times New Roman" pitchFamily="18" charset="0"/>
              </a:rPr>
              <a:t>н) объединение с университетами и (или) научными организациями независимо от их ведомственной принадлежности;</a:t>
            </a:r>
          </a:p>
          <a:p>
            <a:pPr>
              <a:tabLst>
                <a:tab pos="447675" algn="l"/>
              </a:tabLst>
            </a:pPr>
            <a:r>
              <a:rPr lang="ru-RU" sz="1050" dirty="0">
                <a:solidFill>
                  <a:srgbClr val="4F81BD">
                    <a:lumMod val="75000"/>
                  </a:srgbClr>
                </a:solidFill>
                <a:latin typeface="Times New Roman" pitchFamily="18" charset="0"/>
                <a:cs typeface="Times New Roman" pitchFamily="18" charset="0"/>
              </a:rPr>
              <a:t>о) цифровая трансформация университетов и научных организаций;</a:t>
            </a:r>
          </a:p>
          <a:p>
            <a:pPr>
              <a:tabLst>
                <a:tab pos="447675" algn="l"/>
              </a:tabLst>
            </a:pPr>
            <a:r>
              <a:rPr lang="ru-RU" sz="1050" dirty="0">
                <a:solidFill>
                  <a:srgbClr val="4F81BD">
                    <a:lumMod val="75000"/>
                  </a:srgbClr>
                </a:solidFill>
                <a:latin typeface="Times New Roman" pitchFamily="18" charset="0"/>
                <a:cs typeface="Times New Roman" pitchFamily="18" charset="0"/>
              </a:rPr>
              <a:t>п) вовлечение обучающихся в научно-исследовательские и опытно-конструкторские работы и (или) инновационные, в том числе по созданию студенческих технопарков и бизнес инкубаторов, и (или) социально ориентированные проекты, а также осуществление поддержки обучающихся;</a:t>
            </a:r>
          </a:p>
          <a:p>
            <a:endParaRPr lang="ru-RU" sz="1050" b="1" dirty="0">
              <a:solidFill>
                <a:srgbClr val="4F81BD">
                  <a:lumMod val="75000"/>
                </a:srgbClr>
              </a:solidFill>
              <a:latin typeface="Times New Roman" pitchFamily="18"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Имеющийся научно-технологический задел (публикации, гранты, патенты и пр.):</a:t>
            </a:r>
          </a:p>
          <a:p>
            <a:r>
              <a:rPr lang="ru-RU" sz="1050" dirty="0">
                <a:solidFill>
                  <a:srgbClr val="4F81BD">
                    <a:lumMod val="75000"/>
                  </a:srgbClr>
                </a:solidFill>
                <a:latin typeface="Times New Roman" pitchFamily="18" charset="0"/>
                <a:ea typeface="Calibri" panose="020F0502020204030204" pitchFamily="34" charset="0"/>
                <a:cs typeface="Times New Roman" pitchFamily="18" charset="0"/>
              </a:rPr>
              <a:t>Публикации за последние 5 лет – 164 </a:t>
            </a:r>
            <a:r>
              <a:rPr lang="en-US" sz="1050" dirty="0">
                <a:solidFill>
                  <a:srgbClr val="4F81BD">
                    <a:lumMod val="75000"/>
                  </a:srgbClr>
                </a:solidFill>
                <a:latin typeface="Times New Roman" pitchFamily="18" charset="0"/>
                <a:ea typeface="Calibri" panose="020F0502020204030204" pitchFamily="34" charset="0"/>
                <a:cs typeface="Times New Roman" pitchFamily="18" charset="0"/>
              </a:rPr>
              <a:t>(</a:t>
            </a:r>
            <a:r>
              <a:rPr lang="en-US" sz="1050" dirty="0" err="1">
                <a:solidFill>
                  <a:srgbClr val="4F81BD">
                    <a:lumMod val="75000"/>
                  </a:srgbClr>
                </a:solidFill>
                <a:latin typeface="Times New Roman" pitchFamily="18" charset="0"/>
                <a:ea typeface="Calibri" panose="020F0502020204030204" pitchFamily="34" charset="0"/>
                <a:cs typeface="Times New Roman" pitchFamily="18" charset="0"/>
              </a:rPr>
              <a:t>Scopus&amp;Web</a:t>
            </a:r>
            <a:r>
              <a:rPr lang="en-US" sz="1050" dirty="0">
                <a:solidFill>
                  <a:srgbClr val="4F81BD">
                    <a:lumMod val="75000"/>
                  </a:srgbClr>
                </a:solidFill>
                <a:latin typeface="Times New Roman" pitchFamily="18" charset="0"/>
                <a:ea typeface="Calibri" panose="020F0502020204030204" pitchFamily="34" charset="0"/>
                <a:cs typeface="Times New Roman" pitchFamily="18" charset="0"/>
              </a:rPr>
              <a:t> of  Science)</a:t>
            </a:r>
          </a:p>
          <a:p>
            <a:r>
              <a:rPr lang="ru-RU" sz="1050" dirty="0">
                <a:solidFill>
                  <a:srgbClr val="4F81BD">
                    <a:lumMod val="75000"/>
                  </a:srgbClr>
                </a:solidFill>
                <a:latin typeface="Times New Roman" pitchFamily="18" charset="0"/>
                <a:ea typeface="Calibri" panose="020F0502020204030204" pitchFamily="34" charset="0"/>
                <a:cs typeface="Times New Roman" pitchFamily="18" charset="0"/>
              </a:rPr>
              <a:t>Грант РФФИ «Разработка интеллектуальной системы для повышения устойчивости городских транспортных систем». Сумма финансирования - 9 млн. </a:t>
            </a:r>
            <a:r>
              <a:rPr lang="ru-RU" sz="1050" dirty="0" err="1">
                <a:solidFill>
                  <a:srgbClr val="4F81BD">
                    <a:lumMod val="75000"/>
                  </a:srgbClr>
                </a:solidFill>
                <a:latin typeface="Times New Roman" pitchFamily="18" charset="0"/>
                <a:ea typeface="Calibri" panose="020F0502020204030204" pitchFamily="34" charset="0"/>
                <a:cs typeface="Times New Roman" pitchFamily="18" charset="0"/>
              </a:rPr>
              <a:t>руб</a:t>
            </a:r>
            <a:endParaRPr lang="ru-RU" sz="1050" dirty="0">
              <a:solidFill>
                <a:srgbClr val="4F81BD">
                  <a:lumMod val="75000"/>
                </a:srgbClr>
              </a:solidFill>
              <a:latin typeface="Times New Roman" pitchFamily="18" charset="0"/>
              <a:ea typeface="Calibri" panose="020F0502020204030204" pitchFamily="34" charset="0"/>
              <a:cs typeface="Times New Roman" pitchFamily="18" charset="0"/>
            </a:endParaRPr>
          </a:p>
          <a:p>
            <a:r>
              <a:rPr lang="ru-RU" sz="1050" dirty="0" err="1">
                <a:solidFill>
                  <a:srgbClr val="4F81BD">
                    <a:lumMod val="75000"/>
                  </a:srgbClr>
                </a:solidFill>
                <a:latin typeface="Times New Roman" pitchFamily="18" charset="0"/>
                <a:ea typeface="Calibri" panose="020F0502020204030204" pitchFamily="34" charset="0"/>
                <a:cs typeface="Times New Roman" pitchFamily="18" charset="0"/>
              </a:rPr>
              <a:t>Хоз.договор</a:t>
            </a:r>
            <a:r>
              <a:rPr lang="ru-RU" sz="1050" dirty="0">
                <a:solidFill>
                  <a:srgbClr val="4F81BD">
                    <a:lumMod val="75000"/>
                  </a:srgbClr>
                </a:solidFill>
                <a:latin typeface="Times New Roman" pitchFamily="18" charset="0"/>
                <a:ea typeface="Calibri" panose="020F0502020204030204" pitchFamily="34" charset="0"/>
                <a:cs typeface="Times New Roman" pitchFamily="18" charset="0"/>
              </a:rPr>
              <a:t> «Беспилотный транспорт» (совместный проект с Институтом физики КФУ). Финансирование: 99 млн. руб., ПАО "КАМАЗ";</a:t>
            </a:r>
          </a:p>
          <a:p>
            <a:endParaRPr lang="ru-RU" sz="1050" dirty="0">
              <a:solidFill>
                <a:srgbClr val="4F81BD">
                  <a:lumMod val="75000"/>
                </a:srgbClr>
              </a:solidFill>
              <a:latin typeface="Times New Roman" pitchFamily="18" charset="0"/>
              <a:ea typeface="Calibri" panose="020F0502020204030204" pitchFamily="34"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Научная новизна, отличительные особенности по сравнению с аналогичными исследованиями: </a:t>
            </a:r>
          </a:p>
          <a:p>
            <a:r>
              <a:rPr lang="ru-RU" sz="1050" dirty="0">
                <a:solidFill>
                  <a:srgbClr val="4F81BD">
                    <a:lumMod val="75000"/>
                  </a:srgbClr>
                </a:solidFill>
                <a:latin typeface="Times New Roman" pitchFamily="18" charset="0"/>
                <a:cs typeface="Times New Roman" pitchFamily="18" charset="0"/>
              </a:rPr>
              <a:t>Связанность территории Российской Федерации за счет создания интеллектуальных транспортных и телекоммуникационных систем, а также занятия и удержания лидерских позиций в создании международных транспортно-логистических систем, освоении и использовании космического и воздушного пространства, мирового океана, Арктики и Антарктики.</a:t>
            </a:r>
            <a:endParaRPr lang="ru-RU" sz="900" dirty="0">
              <a:solidFill>
                <a:srgbClr val="1F497D">
                  <a:lumMod val="75000"/>
                </a:srgbClr>
              </a:solidFill>
              <a:latin typeface="Times New Roman" pitchFamily="18" charset="0"/>
              <a:cs typeface="Times New Roman" pitchFamily="18" charset="0"/>
            </a:endParaRPr>
          </a:p>
        </p:txBody>
      </p:sp>
    </p:spTree>
    <p:extLst>
      <p:ext uri="{BB962C8B-B14F-4D97-AF65-F5344CB8AC3E}">
        <p14:creationId xmlns:p14="http://schemas.microsoft.com/office/powerpoint/2010/main" val="13447552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B19B0651-EE4F-4900-A07F-96A6BFA9D0F0}" type="slidenum">
              <a:rPr lang="ru-RU" smtClean="0">
                <a:solidFill>
                  <a:prstClr val="black">
                    <a:tint val="75000"/>
                  </a:prstClr>
                </a:solidFill>
              </a:rPr>
              <a:pPr/>
              <a:t>25</a:t>
            </a:fld>
            <a:endParaRPr lang="ru-RU">
              <a:solidFill>
                <a:prstClr val="black">
                  <a:tint val="75000"/>
                </a:prstClr>
              </a:solidFill>
            </a:endParaRPr>
          </a:p>
        </p:txBody>
      </p:sp>
      <p:sp>
        <p:nvSpPr>
          <p:cNvPr id="4" name="Прямоугольник 3"/>
          <p:cNvSpPr/>
          <p:nvPr/>
        </p:nvSpPr>
        <p:spPr>
          <a:xfrm>
            <a:off x="539552" y="534689"/>
            <a:ext cx="8001056" cy="4701287"/>
          </a:xfrm>
          <a:prstGeom prst="rect">
            <a:avLst/>
          </a:prstGeom>
        </p:spPr>
        <p:txBody>
          <a:bodyPr wrap="square">
            <a:spAutoFit/>
          </a:bodyPr>
          <a:lstStyle/>
          <a:p>
            <a:r>
              <a:rPr lang="ru-RU" sz="1050" b="1" dirty="0">
                <a:solidFill>
                  <a:srgbClr val="4F81BD">
                    <a:lumMod val="75000"/>
                  </a:srgbClr>
                </a:solidFill>
                <a:latin typeface="Times New Roman" pitchFamily="18" charset="0"/>
                <a:cs typeface="Times New Roman" pitchFamily="18" charset="0"/>
              </a:rPr>
              <a:t>Поэтапные задачи </a:t>
            </a:r>
            <a:r>
              <a:rPr lang="ru-RU" sz="1050" b="1" dirty="0" err="1">
                <a:solidFill>
                  <a:srgbClr val="4F81BD">
                    <a:lumMod val="75000"/>
                  </a:srgbClr>
                </a:solidFill>
                <a:latin typeface="Times New Roman" pitchFamily="18" charset="0"/>
                <a:cs typeface="Times New Roman" pitchFamily="18" charset="0"/>
              </a:rPr>
              <a:t>Подпроекта</a:t>
            </a:r>
            <a:r>
              <a:rPr lang="ru-RU" sz="1050" b="1" dirty="0">
                <a:solidFill>
                  <a:srgbClr val="4F81BD">
                    <a:lumMod val="75000"/>
                  </a:srgbClr>
                </a:solidFill>
                <a:latin typeface="Times New Roman" pitchFamily="18" charset="0"/>
                <a:cs typeface="Times New Roman" pitchFamily="18" charset="0"/>
              </a:rPr>
              <a:t> (с указанием ожидаемого продукта/технологии на каждом этапе):</a:t>
            </a:r>
          </a:p>
          <a:p>
            <a:pPr>
              <a:tabLst>
                <a:tab pos="447675" algn="l"/>
              </a:tabLst>
            </a:pPr>
            <a:r>
              <a:rPr lang="ru-RU" sz="1050" i="1" dirty="0">
                <a:solidFill>
                  <a:srgbClr val="4F81BD">
                    <a:lumMod val="75000"/>
                  </a:srgbClr>
                </a:solidFill>
                <a:latin typeface="Times New Roman" pitchFamily="18" charset="0"/>
                <a:ea typeface="Calibri" panose="020F0502020204030204" pitchFamily="34" charset="0"/>
                <a:cs typeface="Times New Roman" pitchFamily="18" charset="0"/>
              </a:rPr>
              <a:t>Задачи проекта:</a:t>
            </a:r>
          </a:p>
          <a:p>
            <a:pPr>
              <a:tabLst>
                <a:tab pos="447675" algn="l"/>
              </a:tabLst>
            </a:pPr>
            <a:r>
              <a:rPr lang="ru-RU" sz="1050" dirty="0">
                <a:solidFill>
                  <a:srgbClr val="4F81BD">
                    <a:lumMod val="75000"/>
                  </a:srgbClr>
                </a:solidFill>
                <a:latin typeface="Times New Roman" pitchFamily="18" charset="0"/>
                <a:ea typeface="Calibri" panose="020F0502020204030204" pitchFamily="34" charset="0"/>
                <a:cs typeface="Times New Roman" pitchFamily="18" charset="0"/>
              </a:rPr>
              <a:t>1. Комплексное прогнозирование и моделирование</a:t>
            </a:r>
          </a:p>
          <a:p>
            <a:pPr>
              <a:tabLst>
                <a:tab pos="447675" algn="l"/>
              </a:tabLst>
            </a:pPr>
            <a:r>
              <a:rPr lang="ru-RU" sz="1050" dirty="0">
                <a:solidFill>
                  <a:srgbClr val="4F81BD">
                    <a:lumMod val="75000"/>
                  </a:srgbClr>
                </a:solidFill>
                <a:latin typeface="Times New Roman" pitchFamily="18" charset="0"/>
                <a:ea typeface="Calibri" panose="020F0502020204030204" pitchFamily="34" charset="0"/>
                <a:cs typeface="Times New Roman" pitchFamily="18" charset="0"/>
              </a:rPr>
              <a:t>2. Транспортная и универсальная инфраструктура (связь, навигация, информация</a:t>
            </a:r>
          </a:p>
          <a:p>
            <a:pPr>
              <a:tabLst>
                <a:tab pos="447675" algn="l"/>
              </a:tabLst>
            </a:pPr>
            <a:r>
              <a:rPr lang="ru-RU" sz="1050" dirty="0">
                <a:solidFill>
                  <a:srgbClr val="4F81BD">
                    <a:lumMod val="75000"/>
                  </a:srgbClr>
                </a:solidFill>
                <a:latin typeface="Times New Roman" pitchFamily="18" charset="0"/>
                <a:ea typeface="Calibri" panose="020F0502020204030204" pitchFamily="34" charset="0"/>
                <a:cs typeface="Times New Roman" pitchFamily="18" charset="0"/>
              </a:rPr>
              <a:t>3. Мультимодальные транспортно-логистические системы</a:t>
            </a:r>
          </a:p>
          <a:p>
            <a:pPr>
              <a:tabLst>
                <a:tab pos="447675" algn="l"/>
              </a:tabLst>
            </a:pPr>
            <a:r>
              <a:rPr lang="ru-RU" sz="1050" dirty="0">
                <a:solidFill>
                  <a:srgbClr val="4F81BD">
                    <a:lumMod val="75000"/>
                  </a:srgbClr>
                </a:solidFill>
                <a:latin typeface="Times New Roman" pitchFamily="18" charset="0"/>
                <a:ea typeface="Calibri" panose="020F0502020204030204" pitchFamily="34" charset="0"/>
                <a:cs typeface="Times New Roman" pitchFamily="18" charset="0"/>
              </a:rPr>
              <a:t>4. Умный город: интеллектуальный транспорт для городских агломераций</a:t>
            </a:r>
          </a:p>
          <a:p>
            <a:pPr>
              <a:tabLst>
                <a:tab pos="447675" algn="l"/>
              </a:tabLst>
            </a:pPr>
            <a:r>
              <a:rPr lang="ru-RU" sz="1050" dirty="0">
                <a:solidFill>
                  <a:srgbClr val="4F81BD">
                    <a:lumMod val="75000"/>
                  </a:srgbClr>
                </a:solidFill>
                <a:latin typeface="Times New Roman" pitchFamily="18" charset="0"/>
                <a:ea typeface="Calibri" panose="020F0502020204030204" pitchFamily="34" charset="0"/>
                <a:cs typeface="Times New Roman" pitchFamily="18" charset="0"/>
              </a:rPr>
              <a:t>5. Умная территория: многофункциональные модули для комплексного освоения территорий</a:t>
            </a:r>
          </a:p>
          <a:p>
            <a:pPr algn="just"/>
            <a:r>
              <a:rPr lang="ru-RU" sz="1050" i="1" dirty="0">
                <a:solidFill>
                  <a:srgbClr val="4F81BD">
                    <a:lumMod val="75000"/>
                  </a:srgbClr>
                </a:solidFill>
                <a:latin typeface="Times New Roman" pitchFamily="18" charset="0"/>
                <a:cs typeface="Times New Roman" pitchFamily="18" charset="0"/>
              </a:rPr>
              <a:t>Ожидаемые результаты проекта:</a:t>
            </a:r>
          </a:p>
          <a:p>
            <a:pPr algn="just"/>
            <a:r>
              <a:rPr lang="ru-RU" sz="1050" dirty="0">
                <a:solidFill>
                  <a:srgbClr val="4F81BD">
                    <a:lumMod val="75000"/>
                  </a:srgbClr>
                </a:solidFill>
                <a:latin typeface="Times New Roman" pitchFamily="18" charset="0"/>
                <a:cs typeface="Times New Roman" pitchFamily="18" charset="0"/>
              </a:rPr>
              <a:t>1. Сбалансированное социально-экономическое развитие регионов, преодоление диспропорций в региональном развитии</a:t>
            </a:r>
          </a:p>
          <a:p>
            <a:pPr algn="just"/>
            <a:r>
              <a:rPr lang="ru-RU" sz="1050" dirty="0">
                <a:solidFill>
                  <a:srgbClr val="4F81BD">
                    <a:lumMod val="75000"/>
                  </a:srgbClr>
                </a:solidFill>
                <a:latin typeface="Times New Roman" pitchFamily="18" charset="0"/>
                <a:cs typeface="Times New Roman" pitchFamily="18" charset="0"/>
              </a:rPr>
              <a:t>2. Формирование единого транспортного пространства России на базе сбалансированного развития эффективной транспортной инфраструктуры</a:t>
            </a:r>
          </a:p>
          <a:p>
            <a:pPr algn="just"/>
            <a:r>
              <a:rPr lang="ru-RU" sz="1050" dirty="0">
                <a:solidFill>
                  <a:srgbClr val="4F81BD">
                    <a:lumMod val="75000"/>
                  </a:srgbClr>
                </a:solidFill>
                <a:latin typeface="Times New Roman" pitchFamily="18" charset="0"/>
                <a:cs typeface="Times New Roman" pitchFamily="18" charset="0"/>
              </a:rPr>
              <a:t>3. Обеспечение доступности и качества транспортных услуг для населения в соответствии с социальными стандартами</a:t>
            </a:r>
          </a:p>
          <a:p>
            <a:pPr algn="just"/>
            <a:r>
              <a:rPr lang="ru-RU" sz="1050" dirty="0">
                <a:solidFill>
                  <a:srgbClr val="4F81BD">
                    <a:lumMod val="75000"/>
                  </a:srgbClr>
                </a:solidFill>
                <a:latin typeface="Times New Roman" pitchFamily="18" charset="0"/>
                <a:cs typeface="Times New Roman" pitchFamily="18" charset="0"/>
              </a:rPr>
              <a:t>4. Обеспечение доступности, объема и конкурентоспособности транспортных услуг по критериям качества для грузовладельцев на уровне потребностей инновационного развития экономики страны</a:t>
            </a:r>
          </a:p>
          <a:p>
            <a:pPr algn="just"/>
            <a:r>
              <a:rPr lang="ru-RU" sz="1050" dirty="0">
                <a:solidFill>
                  <a:srgbClr val="4F81BD">
                    <a:lumMod val="75000"/>
                  </a:srgbClr>
                </a:solidFill>
                <a:latin typeface="Times New Roman" pitchFamily="18" charset="0"/>
                <a:cs typeface="Times New Roman" pitchFamily="18" charset="0"/>
              </a:rPr>
              <a:t>5. Интеграция в мировое транспортное пространство и реализация транзитного потенциала страны</a:t>
            </a:r>
          </a:p>
          <a:p>
            <a:pPr algn="just"/>
            <a:r>
              <a:rPr lang="ru-RU" sz="1050" dirty="0">
                <a:solidFill>
                  <a:srgbClr val="4F81BD">
                    <a:lumMod val="75000"/>
                  </a:srgbClr>
                </a:solidFill>
                <a:latin typeface="Times New Roman" pitchFamily="18" charset="0"/>
                <a:cs typeface="Times New Roman" pitchFamily="18" charset="0"/>
              </a:rPr>
              <a:t>6. Обеспечение безопасности транспортных средств и организации их движения</a:t>
            </a:r>
          </a:p>
          <a:p>
            <a:pPr algn="just"/>
            <a:r>
              <a:rPr lang="ru-RU" sz="1050" dirty="0">
                <a:solidFill>
                  <a:srgbClr val="4F81BD">
                    <a:lumMod val="75000"/>
                  </a:srgbClr>
                </a:solidFill>
                <a:latin typeface="Times New Roman" pitchFamily="18" charset="0"/>
                <a:cs typeface="Times New Roman" pitchFamily="18" charset="0"/>
              </a:rPr>
              <a:t>7. Обеспечение экологичности и энергоэффективности транспортных средств и организации их </a:t>
            </a:r>
            <a:r>
              <a:rPr lang="ru-RU" sz="1050" dirty="0" smtClean="0">
                <a:solidFill>
                  <a:srgbClr val="4F81BD">
                    <a:lumMod val="75000"/>
                  </a:srgbClr>
                </a:solidFill>
                <a:latin typeface="Times New Roman" pitchFamily="18" charset="0"/>
                <a:cs typeface="Times New Roman" pitchFamily="18" charset="0"/>
              </a:rPr>
              <a:t>движения</a:t>
            </a:r>
          </a:p>
          <a:p>
            <a:pPr algn="just"/>
            <a:r>
              <a:rPr lang="ru-RU" sz="1050" dirty="0">
                <a:solidFill>
                  <a:srgbClr val="4F81BD">
                    <a:lumMod val="75000"/>
                  </a:srgbClr>
                </a:solidFill>
                <a:latin typeface="Times New Roman" pitchFamily="18" charset="0"/>
                <a:cs typeface="Times New Roman" pitchFamily="18" charset="0"/>
              </a:rPr>
              <a:t>8. Грант РФФИ Разработка интеллектуальной системы для повышения устойчивости городских транспортных систем (3 млн. руб. в 2021 г.).</a:t>
            </a:r>
          </a:p>
          <a:p>
            <a:pPr marL="342900" indent="-342900">
              <a:tabLst>
                <a:tab pos="447675" algn="l"/>
              </a:tabLst>
            </a:pPr>
            <a:endParaRPr lang="ru-RU" sz="400" b="1" dirty="0">
              <a:solidFill>
                <a:srgbClr val="4F81BD">
                  <a:lumMod val="75000"/>
                </a:srgbClr>
              </a:solidFill>
              <a:latin typeface="Times New Roman" pitchFamily="18"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Интересанты (организации, заинтересованные в результатах исследований и готовые финансировать разработки/приобрести результаты):</a:t>
            </a:r>
          </a:p>
          <a:p>
            <a:r>
              <a:rPr lang="ru-RU" sz="1050" dirty="0">
                <a:solidFill>
                  <a:srgbClr val="4F81BD">
                    <a:lumMod val="75000"/>
                  </a:srgbClr>
                </a:solidFill>
                <a:latin typeface="Times New Roman" pitchFamily="18" charset="0"/>
                <a:cs typeface="Times New Roman" pitchFamily="18" charset="0"/>
              </a:rPr>
              <a:t>Городские агломерации Республики </a:t>
            </a:r>
            <a:r>
              <a:rPr lang="ru-RU" sz="1050" dirty="0" smtClean="0">
                <a:solidFill>
                  <a:srgbClr val="4F81BD">
                    <a:lumMod val="75000"/>
                  </a:srgbClr>
                </a:solidFill>
                <a:latin typeface="Times New Roman" pitchFamily="18" charset="0"/>
                <a:cs typeface="Times New Roman" pitchFamily="18" charset="0"/>
              </a:rPr>
              <a:t>Татарстан</a:t>
            </a:r>
          </a:p>
          <a:p>
            <a:endParaRPr lang="ru-RU" sz="400" b="1" dirty="0" smtClean="0">
              <a:solidFill>
                <a:srgbClr val="4F81BD">
                  <a:lumMod val="75000"/>
                </a:srgbClr>
              </a:solidFill>
              <a:latin typeface="Times New Roman" pitchFamily="18"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Исполнители:</a:t>
            </a:r>
          </a:p>
          <a:p>
            <a:r>
              <a:rPr lang="ru-RU" sz="1050" dirty="0">
                <a:solidFill>
                  <a:srgbClr val="4F81BD">
                    <a:lumMod val="75000"/>
                  </a:srgbClr>
                </a:solidFill>
                <a:latin typeface="Times New Roman" pitchFamily="18" charset="0"/>
                <a:cs typeface="Times New Roman" pitchFamily="18" charset="0"/>
              </a:rPr>
              <a:t>Кафедра СТС</a:t>
            </a:r>
          </a:p>
          <a:p>
            <a:endParaRPr lang="ru-RU" sz="700" b="1" dirty="0">
              <a:solidFill>
                <a:srgbClr val="4F81BD">
                  <a:lumMod val="75000"/>
                </a:srgbClr>
              </a:solidFill>
              <a:latin typeface="Times New Roman" pitchFamily="18"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Партнеры (члены консорциума/иные организации):</a:t>
            </a:r>
          </a:p>
          <a:p>
            <a:pPr marL="228600" indent="-228600">
              <a:tabLst>
                <a:tab pos="447675" algn="l"/>
              </a:tabLst>
            </a:pPr>
            <a:r>
              <a:rPr lang="ru-RU" sz="1050" dirty="0" err="1">
                <a:solidFill>
                  <a:srgbClr val="4F81BD">
                    <a:lumMod val="75000"/>
                  </a:srgbClr>
                </a:solidFill>
                <a:latin typeface="Times New Roman" pitchFamily="18" charset="0"/>
                <a:cs typeface="Times New Roman" pitchFamily="18" charset="0"/>
              </a:rPr>
              <a:t>ИВМиИТ</a:t>
            </a:r>
            <a:r>
              <a:rPr lang="ru-RU" sz="1050" dirty="0">
                <a:solidFill>
                  <a:srgbClr val="4F81BD">
                    <a:lumMod val="75000"/>
                  </a:srgbClr>
                </a:solidFill>
                <a:latin typeface="Times New Roman" pitchFamily="18" charset="0"/>
                <a:cs typeface="Times New Roman" pitchFamily="18" charset="0"/>
              </a:rPr>
              <a:t>, ИФ, ПАО </a:t>
            </a:r>
            <a:r>
              <a:rPr lang="ru-RU" sz="1050" dirty="0" smtClean="0">
                <a:solidFill>
                  <a:srgbClr val="4F81BD">
                    <a:lumMod val="75000"/>
                  </a:srgbClr>
                </a:solidFill>
                <a:latin typeface="Times New Roman" pitchFamily="18" charset="0"/>
                <a:cs typeface="Times New Roman" pitchFamily="18" charset="0"/>
              </a:rPr>
              <a:t>КАМАЗ</a:t>
            </a:r>
            <a:endParaRPr lang="ru-RU" sz="1050" b="1" dirty="0">
              <a:solidFill>
                <a:srgbClr val="4F81BD">
                  <a:lumMod val="75000"/>
                </a:srgbClr>
              </a:solidFill>
              <a:latin typeface="Times New Roman" pitchFamily="18" charset="0"/>
              <a:cs typeface="Times New Roman" pitchFamily="18" charset="0"/>
            </a:endParaRPr>
          </a:p>
        </p:txBody>
      </p:sp>
      <p:sp>
        <p:nvSpPr>
          <p:cNvPr id="7" name="TextBox 6">
            <a:extLst>
              <a:ext uri="{FF2B5EF4-FFF2-40B4-BE49-F238E27FC236}">
                <a16:creationId xmlns="" xmlns:a16="http://schemas.microsoft.com/office/drawing/2014/main" id="{4ED18C09-E867-4A82-A512-87031B4CD941}"/>
              </a:ext>
            </a:extLst>
          </p:cNvPr>
          <p:cNvSpPr txBox="1"/>
          <p:nvPr/>
        </p:nvSpPr>
        <p:spPr>
          <a:xfrm>
            <a:off x="1331640" y="134579"/>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Tree>
    <p:extLst>
      <p:ext uri="{BB962C8B-B14F-4D97-AF65-F5344CB8AC3E}">
        <p14:creationId xmlns:p14="http://schemas.microsoft.com/office/powerpoint/2010/main" val="7268338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B19B0651-EE4F-4900-A07F-96A6BFA9D0F0}" type="slidenum">
              <a:rPr lang="ru-RU" smtClean="0">
                <a:solidFill>
                  <a:prstClr val="black">
                    <a:tint val="75000"/>
                  </a:prstClr>
                </a:solidFill>
              </a:rPr>
              <a:pPr/>
              <a:t>26</a:t>
            </a:fld>
            <a:endParaRPr lang="ru-RU">
              <a:solidFill>
                <a:prstClr val="black">
                  <a:tint val="75000"/>
                </a:prstClr>
              </a:solidFill>
            </a:endParaRPr>
          </a:p>
        </p:txBody>
      </p:sp>
      <p:sp>
        <p:nvSpPr>
          <p:cNvPr id="4" name="Прямоугольник 3"/>
          <p:cNvSpPr/>
          <p:nvPr/>
        </p:nvSpPr>
        <p:spPr>
          <a:xfrm>
            <a:off x="516692" y="627534"/>
            <a:ext cx="8001056" cy="3600986"/>
          </a:xfrm>
          <a:prstGeom prst="rect">
            <a:avLst/>
          </a:prstGeom>
        </p:spPr>
        <p:txBody>
          <a:bodyPr wrap="square">
            <a:spAutoFit/>
          </a:bodyPr>
          <a:lstStyle/>
          <a:p>
            <a:r>
              <a:rPr lang="ru-RU" sz="1200" b="1" dirty="0">
                <a:solidFill>
                  <a:srgbClr val="4F81BD">
                    <a:lumMod val="75000"/>
                  </a:srgbClr>
                </a:solidFill>
                <a:latin typeface="Times New Roman" pitchFamily="18" charset="0"/>
                <a:cs typeface="Times New Roman" pitchFamily="18" charset="0"/>
              </a:rPr>
              <a:t>Краткое описание:</a:t>
            </a:r>
          </a:p>
          <a:p>
            <a:pPr algn="just"/>
            <a:r>
              <a:rPr lang="ru-RU" sz="1200" dirty="0">
                <a:solidFill>
                  <a:srgbClr val="4F81BD">
                    <a:lumMod val="75000"/>
                  </a:srgbClr>
                </a:solidFill>
                <a:latin typeface="Times New Roman" pitchFamily="18" charset="0"/>
                <a:cs typeface="Times New Roman" pitchFamily="18" charset="0"/>
              </a:rPr>
              <a:t>Транспортные системы городов относятся к классу больших организационно-технических систем, имеющих в своем составе </a:t>
            </a:r>
            <a:r>
              <a:rPr lang="ru-RU" sz="1200" dirty="0" err="1">
                <a:solidFill>
                  <a:srgbClr val="4F81BD">
                    <a:lumMod val="75000"/>
                  </a:srgbClr>
                </a:solidFill>
                <a:latin typeface="Times New Roman" pitchFamily="18" charset="0"/>
                <a:cs typeface="Times New Roman" pitchFamily="18" charset="0"/>
              </a:rPr>
              <a:t>мультиагентные</a:t>
            </a:r>
            <a:r>
              <a:rPr lang="ru-RU" sz="1200" dirty="0">
                <a:solidFill>
                  <a:srgbClr val="4F81BD">
                    <a:lumMod val="75000"/>
                  </a:srgbClr>
                </a:solidFill>
                <a:latin typeface="Times New Roman" pitchFamily="18" charset="0"/>
                <a:cs typeface="Times New Roman" pitchFamily="18" charset="0"/>
              </a:rPr>
              <a:t> подсистемы, состоящие из разнородных элементов (роботизированные, человеко-машинные, агенты-кластеры и т.п.). Интеллектуализация транспортных систем связана со снижением роли человеческого фактора в принятии решений. Это относится как к управлению отдельным объектом (транспортным средством, светофором, объектом инфраструктуры), так и к управлению целым комплексом объектов (например, общественный транспорт) и системой в целом. Поскольку система функционирует в условиях неопределенности, то возмущающие воздействия и случайные факторы могут оказывать влияние и на отдельные объекты и на группы объектов. Ответная реакция на возмущение будет зависеть от степени интеллектуализации объекта. От качества управления будет зависеть вероятность перехода сбоя в системе к критической фазе, а также тяжесть последствий такого сбоя. Актуальность поиска эффективных решений управления в транспортных системах городов осложняется тем, что в городских транспортных системах в обозримом будущем не представляется возможным исключить человека из совокупности активных агентов, поэтому необходимо учитывать возможные проявления его активности: стратегическое поведение, рефлексию, ограниченно-рациональное поведение и др. Кроме того, необходимо учитывать, как повлияет изменение структуры парка транспортных средств и степень его интеллектуализации на эффективность управления. Поскольку возникновение критических ситуаций, приводящих к их каскадному развитию может привести к транспортному коллапсу, решение проблемы будет иметь экономический, экологический и социальный эффект.</a:t>
            </a:r>
          </a:p>
          <a:p>
            <a:endParaRPr lang="ru-RU" sz="1200" b="1" dirty="0">
              <a:solidFill>
                <a:srgbClr val="4F81BD">
                  <a:lumMod val="75000"/>
                </a:srgbClr>
              </a:solidFill>
              <a:latin typeface="Times New Roman" pitchFamily="18" charset="0"/>
              <a:cs typeface="Times New Roman" pitchFamily="18" charset="0"/>
            </a:endParaRPr>
          </a:p>
          <a:p>
            <a:r>
              <a:rPr lang="ru-RU" sz="1200" b="1" dirty="0">
                <a:solidFill>
                  <a:srgbClr val="4F81BD">
                    <a:lumMod val="75000"/>
                  </a:srgbClr>
                </a:solidFill>
                <a:latin typeface="Times New Roman" pitchFamily="18" charset="0"/>
                <a:cs typeface="Times New Roman" pitchFamily="18" charset="0"/>
              </a:rPr>
              <a:t>Сроки реализации:  </a:t>
            </a:r>
            <a:r>
              <a:rPr lang="ru-RU" sz="1200" dirty="0">
                <a:solidFill>
                  <a:srgbClr val="4F81BD">
                    <a:lumMod val="75000"/>
                  </a:srgbClr>
                </a:solidFill>
                <a:latin typeface="Times New Roman" pitchFamily="18" charset="0"/>
                <a:cs typeface="Times New Roman" pitchFamily="18" charset="0"/>
              </a:rPr>
              <a:t>2020-2030 </a:t>
            </a:r>
            <a:r>
              <a:rPr lang="ru-RU" sz="1200" dirty="0" err="1">
                <a:solidFill>
                  <a:srgbClr val="4F81BD">
                    <a:lumMod val="75000"/>
                  </a:srgbClr>
                </a:solidFill>
                <a:latin typeface="Times New Roman" pitchFamily="18" charset="0"/>
                <a:cs typeface="Times New Roman" pitchFamily="18" charset="0"/>
              </a:rPr>
              <a:t>гг</a:t>
            </a:r>
            <a:endParaRPr lang="ru-RU" sz="1200" dirty="0">
              <a:solidFill>
                <a:srgbClr val="4F81BD">
                  <a:lumMod val="75000"/>
                </a:srgbClr>
              </a:solidFill>
              <a:latin typeface="Times New Roman" pitchFamily="18" charset="0"/>
              <a:cs typeface="Times New Roman" pitchFamily="18" charset="0"/>
            </a:endParaRPr>
          </a:p>
        </p:txBody>
      </p:sp>
      <p:sp>
        <p:nvSpPr>
          <p:cNvPr id="7" name="TextBox 6">
            <a:extLst>
              <a:ext uri="{FF2B5EF4-FFF2-40B4-BE49-F238E27FC236}">
                <a16:creationId xmlns="" xmlns:a16="http://schemas.microsoft.com/office/drawing/2014/main" id="{4ED18C09-E867-4A82-A512-87031B4CD941}"/>
              </a:ext>
            </a:extLst>
          </p:cNvPr>
          <p:cNvSpPr txBox="1"/>
          <p:nvPr/>
        </p:nvSpPr>
        <p:spPr>
          <a:xfrm>
            <a:off x="1331640" y="134579"/>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Tree>
    <p:extLst>
      <p:ext uri="{BB962C8B-B14F-4D97-AF65-F5344CB8AC3E}">
        <p14:creationId xmlns:p14="http://schemas.microsoft.com/office/powerpoint/2010/main" val="1249745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53209" y="2173674"/>
            <a:ext cx="8424936" cy="1692771"/>
          </a:xfrm>
          <a:prstGeom prst="rect">
            <a:avLst/>
          </a:prstGeom>
          <a:noFill/>
        </p:spPr>
        <p:txBody>
          <a:bodyPr wrap="square" rtlCol="0">
            <a:spAutoFit/>
          </a:bodyPr>
          <a:lstStyle/>
          <a:p>
            <a:pPr algn="ctr"/>
            <a:r>
              <a:rPr lang="ru-RU" sz="2400" b="1" dirty="0" smtClean="0">
                <a:solidFill>
                  <a:schemeClr val="tx2">
                    <a:lumMod val="75000"/>
                  </a:schemeClr>
                </a:solidFill>
                <a:latin typeface="PT Sans" panose="020B0503020203020204" pitchFamily="34" charset="-52"/>
              </a:rPr>
              <a:t>СИ </a:t>
            </a:r>
            <a:r>
              <a:rPr lang="ru-RU" sz="2400" b="1" dirty="0">
                <a:solidFill>
                  <a:schemeClr val="tx2">
                    <a:lumMod val="75000"/>
                  </a:schemeClr>
                </a:solidFill>
                <a:latin typeface="PT Sans" panose="020B0503020203020204" pitchFamily="34" charset="-52"/>
              </a:rPr>
              <a:t>7 «Цифровое производство : роботизированные гибкие технологии»</a:t>
            </a:r>
          </a:p>
          <a:p>
            <a:pPr algn="ctr"/>
            <a:r>
              <a:rPr lang="ru-RU" sz="1600" dirty="0">
                <a:solidFill>
                  <a:schemeClr val="tx2">
                    <a:lumMod val="75000"/>
                  </a:schemeClr>
                </a:solidFill>
                <a:latin typeface="PT Sans" panose="020B0503020203020204" pitchFamily="34" charset="-52"/>
              </a:rPr>
              <a:t>в рамках реализации Программы развития КФУ</a:t>
            </a:r>
          </a:p>
          <a:p>
            <a:pPr algn="ctr"/>
            <a:r>
              <a:rPr lang="ru-RU" sz="1600" dirty="0">
                <a:solidFill>
                  <a:schemeClr val="tx2">
                    <a:lumMod val="75000"/>
                  </a:schemeClr>
                </a:solidFill>
                <a:latin typeface="PT Sans" panose="020B0503020203020204" pitchFamily="34" charset="-52"/>
              </a:rPr>
              <a:t>(«ПРИОРИТЕТ-2030»)</a:t>
            </a:r>
          </a:p>
          <a:p>
            <a:pPr algn="ctr"/>
            <a:endParaRPr lang="ru-RU" sz="2400" b="1" dirty="0">
              <a:solidFill>
                <a:srgbClr val="00549F"/>
              </a:solidFill>
              <a:latin typeface="PT Sans" panose="020B0503020203020204" pitchFamily="34" charset="-52"/>
            </a:endParaRPr>
          </a:p>
        </p:txBody>
      </p:sp>
      <p:sp>
        <p:nvSpPr>
          <p:cNvPr id="7" name="Прямоугольник 6"/>
          <p:cNvSpPr/>
          <p:nvPr/>
        </p:nvSpPr>
        <p:spPr>
          <a:xfrm>
            <a:off x="0" y="843559"/>
            <a:ext cx="3635896" cy="936104"/>
          </a:xfrm>
          <a:prstGeom prst="rect">
            <a:avLst/>
          </a:prstGeom>
          <a:solidFill>
            <a:srgbClr val="00549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pic>
        <p:nvPicPr>
          <p:cNvPr id="8" name="Picture 3" descr="C:\Users\MSShafigullin\Desktop\Проекты\Ассоциация выпускников\kfu_logo_2l_ru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31591"/>
            <a:ext cx="2945406" cy="3955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 xmlns:a16="http://schemas.microsoft.com/office/drawing/2014/main" id="{51EC05A0-E07F-45D8-A677-0D303E8C6E41}"/>
              </a:ext>
            </a:extLst>
          </p:cNvPr>
          <p:cNvSpPr txBox="1"/>
          <p:nvPr/>
        </p:nvSpPr>
        <p:spPr>
          <a:xfrm>
            <a:off x="3707904" y="377538"/>
            <a:ext cx="5372026" cy="1015663"/>
          </a:xfrm>
          <a:prstGeom prst="rect">
            <a:avLst/>
          </a:prstGeom>
          <a:noFill/>
        </p:spPr>
        <p:txBody>
          <a:bodyPr wrap="square" rtlCol="0">
            <a:spAutoFit/>
          </a:bodyPr>
          <a:lstStyle/>
          <a:p>
            <a:r>
              <a:rPr lang="ru-RU" sz="2800" b="1" dirty="0">
                <a:solidFill>
                  <a:prstClr val="white">
                    <a:lumMod val="65000"/>
                  </a:prstClr>
                </a:solidFill>
                <a:latin typeface="PT Sans" panose="020B0503020203020204" pitchFamily="34" charset="-52"/>
              </a:rPr>
              <a:t>СТРАТЕГИЧЕСКИЙ ПРОЕКТ 4 </a:t>
            </a:r>
            <a:r>
              <a:rPr lang="ru-RU" sz="1600" b="1" dirty="0">
                <a:solidFill>
                  <a:prstClr val="white">
                    <a:lumMod val="65000"/>
                  </a:prstClr>
                </a:solidFill>
                <a:latin typeface="PT Sans" panose="020B0503020203020204" pitchFamily="34" charset="-52"/>
              </a:rPr>
              <a:t>«</a:t>
            </a:r>
            <a:r>
              <a:rPr lang="ru-RU" sz="1600" b="1" dirty="0" err="1">
                <a:solidFill>
                  <a:prstClr val="white">
                    <a:lumMod val="65000"/>
                  </a:prstClr>
                </a:solidFill>
                <a:latin typeface="PT Sans" panose="020B0503020203020204" pitchFamily="34" charset="-52"/>
              </a:rPr>
              <a:t>Метаплатформенные</a:t>
            </a:r>
            <a:r>
              <a:rPr lang="ru-RU" sz="1600" b="1" dirty="0">
                <a:solidFill>
                  <a:prstClr val="white">
                    <a:lumMod val="65000"/>
                  </a:prstClr>
                </a:solidFill>
                <a:latin typeface="PT Sans" panose="020B0503020203020204" pitchFamily="34" charset="-52"/>
              </a:rPr>
              <a:t> решения ИТ, ИИ </a:t>
            </a:r>
          </a:p>
          <a:p>
            <a:r>
              <a:rPr lang="ru-RU" sz="1600" b="1" dirty="0">
                <a:solidFill>
                  <a:prstClr val="white">
                    <a:lumMod val="65000"/>
                  </a:prstClr>
                </a:solidFill>
                <a:latin typeface="PT Sans" panose="020B0503020203020204" pitchFamily="34" charset="-52"/>
              </a:rPr>
              <a:t>и </a:t>
            </a:r>
            <a:r>
              <a:rPr lang="ru-RU" sz="1600" b="1" dirty="0" err="1">
                <a:solidFill>
                  <a:prstClr val="white">
                    <a:lumMod val="65000"/>
                  </a:prstClr>
                </a:solidFill>
                <a:latin typeface="PT Sans" panose="020B0503020203020204" pitchFamily="34" charset="-52"/>
              </a:rPr>
              <a:t>киберфизических</a:t>
            </a:r>
            <a:r>
              <a:rPr lang="ru-RU" sz="1600" b="1" dirty="0">
                <a:solidFill>
                  <a:prstClr val="white">
                    <a:lumMod val="65000"/>
                  </a:prstClr>
                </a:solidFill>
                <a:latin typeface="PT Sans" panose="020B0503020203020204" pitchFamily="34" charset="-52"/>
              </a:rPr>
              <a:t> систем»</a:t>
            </a:r>
          </a:p>
        </p:txBody>
      </p:sp>
    </p:spTree>
    <p:extLst>
      <p:ext uri="{BB962C8B-B14F-4D97-AF65-F5344CB8AC3E}">
        <p14:creationId xmlns:p14="http://schemas.microsoft.com/office/powerpoint/2010/main" val="41166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solidFill>
                  <a:prstClr val="black">
                    <a:tint val="75000"/>
                  </a:prstClr>
                </a:solidFill>
              </a:rPr>
              <a:pPr/>
              <a:t>28</a:t>
            </a:fld>
            <a:endParaRPr lang="ru-RU">
              <a:solidFill>
                <a:prstClr val="black">
                  <a:tint val="75000"/>
                </a:prstClr>
              </a:solidFill>
            </a:endParaRPr>
          </a:p>
        </p:txBody>
      </p:sp>
      <p:sp>
        <p:nvSpPr>
          <p:cNvPr id="3" name="TextBox 2">
            <a:extLst>
              <a:ext uri="{FF2B5EF4-FFF2-40B4-BE49-F238E27FC236}">
                <a16:creationId xmlns="" xmlns:a16="http://schemas.microsoft.com/office/drawing/2014/main" id="{0B34FB46-C403-445B-8714-DAFEF12F7866}"/>
              </a:ext>
            </a:extLst>
          </p:cNvPr>
          <p:cNvSpPr txBox="1"/>
          <p:nvPr/>
        </p:nvSpPr>
        <p:spPr>
          <a:xfrm>
            <a:off x="1331640" y="102392"/>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4" name="TextBox 3">
            <a:extLst>
              <a:ext uri="{FF2B5EF4-FFF2-40B4-BE49-F238E27FC236}">
                <a16:creationId xmlns="" xmlns:a16="http://schemas.microsoft.com/office/drawing/2014/main" id="{B43D7435-2693-49BA-AF13-75A78A1F4742}"/>
              </a:ext>
            </a:extLst>
          </p:cNvPr>
          <p:cNvSpPr txBox="1"/>
          <p:nvPr/>
        </p:nvSpPr>
        <p:spPr>
          <a:xfrm>
            <a:off x="467013" y="483518"/>
            <a:ext cx="8001056" cy="4362733"/>
          </a:xfrm>
          <a:prstGeom prst="rect">
            <a:avLst/>
          </a:prstGeom>
          <a:noFill/>
        </p:spPr>
        <p:txBody>
          <a:bodyPr wrap="square" rtlCol="0">
            <a:spAutoFit/>
          </a:bodyPr>
          <a:lstStyle/>
          <a:p>
            <a:r>
              <a:rPr lang="ru-RU" sz="1200" b="1" dirty="0">
                <a:solidFill>
                  <a:srgbClr val="4F81BD">
                    <a:lumMod val="75000"/>
                  </a:srgbClr>
                </a:solidFill>
                <a:latin typeface="Times New Roman" pitchFamily="18" charset="0"/>
                <a:cs typeface="Times New Roman" pitchFamily="18" charset="0"/>
              </a:rPr>
              <a:t>Наименование: </a:t>
            </a:r>
            <a:r>
              <a:rPr lang="ru-RU" sz="1200" b="1" u="sng" dirty="0">
                <a:solidFill>
                  <a:srgbClr val="4F81BD">
                    <a:lumMod val="75000"/>
                  </a:srgbClr>
                </a:solidFill>
                <a:latin typeface="Times New Roman" pitchFamily="18" charset="0"/>
                <a:cs typeface="Times New Roman" pitchFamily="18" charset="0"/>
              </a:rPr>
              <a:t>Цифровое производство : роботизированные гибкие технологии</a:t>
            </a:r>
          </a:p>
          <a:p>
            <a:endParaRPr lang="ru-RU" sz="1200" b="1" dirty="0">
              <a:solidFill>
                <a:srgbClr val="4F81BD">
                  <a:lumMod val="75000"/>
                </a:srgbClr>
              </a:solidFill>
              <a:latin typeface="Times New Roman" pitchFamily="18" charset="0"/>
              <a:cs typeface="Times New Roman" pitchFamily="18" charset="0"/>
            </a:endParaRPr>
          </a:p>
          <a:p>
            <a:r>
              <a:rPr lang="ru-RU" sz="1200" b="1" dirty="0">
                <a:solidFill>
                  <a:srgbClr val="4F81BD">
                    <a:lumMod val="75000"/>
                  </a:srgbClr>
                </a:solidFill>
                <a:latin typeface="Times New Roman" pitchFamily="18" charset="0"/>
                <a:cs typeface="Times New Roman" pitchFamily="18" charset="0"/>
              </a:rPr>
              <a:t>Какие вызовы, обозначенные в Программе-2030, решает </a:t>
            </a:r>
            <a:r>
              <a:rPr lang="ru-RU" sz="1200" b="1" dirty="0" err="1">
                <a:solidFill>
                  <a:srgbClr val="4F81BD">
                    <a:lumMod val="75000"/>
                  </a:srgbClr>
                </a:solidFill>
                <a:latin typeface="Times New Roman" pitchFamily="18" charset="0"/>
                <a:cs typeface="Times New Roman" pitchFamily="18" charset="0"/>
              </a:rPr>
              <a:t>Подпроект</a:t>
            </a:r>
            <a:r>
              <a:rPr lang="ru-RU" sz="1200" b="1" dirty="0">
                <a:solidFill>
                  <a:srgbClr val="4F81BD">
                    <a:lumMod val="75000"/>
                  </a:srgbClr>
                </a:solidFill>
                <a:latin typeface="Times New Roman" pitchFamily="18" charset="0"/>
                <a:cs typeface="Times New Roman" pitchFamily="18" charset="0"/>
              </a:rPr>
              <a:t>:</a:t>
            </a:r>
          </a:p>
          <a:p>
            <a:pPr>
              <a:tabLst>
                <a:tab pos="447675" algn="l"/>
              </a:tabLst>
            </a:pPr>
            <a:r>
              <a:rPr lang="ru-RU" sz="1050" dirty="0">
                <a:solidFill>
                  <a:srgbClr val="4F81BD">
                    <a:lumMod val="75000"/>
                  </a:srgbClr>
                </a:solidFill>
                <a:latin typeface="Times New Roman" pitchFamily="18" charset="0"/>
                <a:cs typeface="Times New Roman" pitchFamily="18" charset="0"/>
              </a:rPr>
              <a:t>а) подготовка кадров для приоритетных направлений НТР Российской Федерации, субъектов РФ, отраслей экономики и социальной сферы;</a:t>
            </a:r>
          </a:p>
          <a:p>
            <a:pPr>
              <a:tabLst>
                <a:tab pos="447675" algn="l"/>
              </a:tabLst>
            </a:pPr>
            <a:r>
              <a:rPr lang="ru-RU" sz="1050" dirty="0">
                <a:solidFill>
                  <a:srgbClr val="4F81BD">
                    <a:lumMod val="75000"/>
                  </a:srgbClr>
                </a:solidFill>
                <a:latin typeface="Times New Roman" pitchFamily="18" charset="0"/>
                <a:cs typeface="Times New Roman" pitchFamily="18" charset="0"/>
              </a:rPr>
              <a:t>б) развитие и реализация прорывных научных исследований и разработок, в том числе получение по итогам прикладных научных исследований и (или) экспериментальных разработок результатов интеллектуальной деятельности, охраняемых в соответствии с ГК Российской Федерации;</a:t>
            </a:r>
          </a:p>
          <a:p>
            <a:pPr>
              <a:tabLst>
                <a:tab pos="447675" algn="l"/>
              </a:tabLst>
            </a:pPr>
            <a:r>
              <a:rPr lang="ru-RU" sz="1050" dirty="0">
                <a:solidFill>
                  <a:srgbClr val="4F81BD">
                    <a:lumMod val="75000"/>
                  </a:srgbClr>
                </a:solidFill>
                <a:latin typeface="Times New Roman" pitchFamily="18" charset="0"/>
                <a:cs typeface="Times New Roman" pitchFamily="18" charset="0"/>
              </a:rPr>
              <a:t>в) внедрение в экономику и социальную сферу высоких технологий, коммерциализация результатов интеллектуальной деятельности и трансфер технологий;</a:t>
            </a:r>
          </a:p>
          <a:p>
            <a:pPr>
              <a:tabLst>
                <a:tab pos="447675" algn="l"/>
              </a:tabLst>
            </a:pPr>
            <a:r>
              <a:rPr lang="ru-RU" sz="1050" dirty="0">
                <a:solidFill>
                  <a:srgbClr val="4F81BD">
                    <a:lumMod val="75000"/>
                  </a:srgbClr>
                </a:solidFill>
                <a:latin typeface="Times New Roman" pitchFamily="18" charset="0"/>
                <a:cs typeface="Times New Roman" pitchFamily="18" charset="0"/>
              </a:rPr>
              <a:t>г) обновление, разработка и внедрение новых образовательных программ высшего образования и дополнительных профессиональных программ в интересах НТР Российской Федерации, субъектов РФ, отраслей экономики и социальной сферы;</a:t>
            </a:r>
          </a:p>
          <a:p>
            <a:pPr>
              <a:tabLst>
                <a:tab pos="447675" algn="l"/>
              </a:tabLst>
            </a:pPr>
            <a:r>
              <a:rPr lang="ru-RU" sz="1050" dirty="0">
                <a:solidFill>
                  <a:srgbClr val="4F81BD">
                    <a:lumMod val="75000"/>
                  </a:srgbClr>
                </a:solidFill>
                <a:latin typeface="Times New Roman" pitchFamily="18" charset="0"/>
                <a:cs typeface="Times New Roman" pitchFamily="18" charset="0"/>
              </a:rPr>
              <a:t>д) реализация образовательных программ ВО в сетевой форме, реализация творческих и социально-гуманитарных проектов с участием университетов, научных и других организаций реального сектора экономики и социальной сферы;</a:t>
            </a:r>
          </a:p>
          <a:p>
            <a:pPr>
              <a:tabLst>
                <a:tab pos="447675" algn="l"/>
              </a:tabLst>
            </a:pPr>
            <a:r>
              <a:rPr lang="ru-RU" sz="1050" dirty="0">
                <a:solidFill>
                  <a:srgbClr val="4F81BD">
                    <a:lumMod val="75000"/>
                  </a:srgbClr>
                </a:solidFill>
                <a:latin typeface="Times New Roman" pitchFamily="18" charset="0"/>
                <a:cs typeface="Times New Roman" pitchFamily="18" charset="0"/>
              </a:rPr>
              <a:t>ж) развитие кадрового потенциала системы ВО, сектора исследований и разработок посредством обеспечения воспроизводства управленческих и научно-педагогических кадров, привлечение в университеты ведущих ученых и специалистов-практиков;</a:t>
            </a:r>
          </a:p>
          <a:p>
            <a:pPr>
              <a:tabLst>
                <a:tab pos="447675" algn="l"/>
              </a:tabLst>
            </a:pPr>
            <a:r>
              <a:rPr lang="ru-RU" sz="1050" dirty="0">
                <a:solidFill>
                  <a:srgbClr val="4F81BD">
                    <a:lumMod val="75000"/>
                  </a:srgbClr>
                </a:solidFill>
                <a:latin typeface="Times New Roman" pitchFamily="18" charset="0"/>
                <a:cs typeface="Times New Roman" pitchFamily="18" charset="0"/>
              </a:rPr>
              <a:t>л) привлечение иностранных граждан для обучения в университетах и содействие трудоустройству лучших из них в Российской Федерации;</a:t>
            </a:r>
          </a:p>
          <a:p>
            <a:pPr>
              <a:tabLst>
                <a:tab pos="447675" algn="l"/>
              </a:tabLst>
            </a:pPr>
            <a:r>
              <a:rPr lang="ru-RU" sz="1050" dirty="0">
                <a:solidFill>
                  <a:srgbClr val="4F81BD">
                    <a:lumMod val="75000"/>
                  </a:srgbClr>
                </a:solidFill>
                <a:latin typeface="Times New Roman" pitchFamily="18" charset="0"/>
                <a:cs typeface="Times New Roman" pitchFamily="18" charset="0"/>
              </a:rPr>
              <a:t>м) содействие трудоустройству выпускников университетов в секторе исследований и разработок и высокотехнологичных отраслях экономики;</a:t>
            </a:r>
          </a:p>
          <a:p>
            <a:pPr>
              <a:tabLst>
                <a:tab pos="447675" algn="l"/>
              </a:tabLst>
            </a:pPr>
            <a:r>
              <a:rPr lang="ru-RU" sz="1050" dirty="0">
                <a:solidFill>
                  <a:srgbClr val="4F81BD">
                    <a:lumMod val="75000"/>
                  </a:srgbClr>
                </a:solidFill>
                <a:latin typeface="Times New Roman" pitchFamily="18" charset="0"/>
                <a:cs typeface="Times New Roman" pitchFamily="18" charset="0"/>
              </a:rPr>
              <a:t>н) объединение с университетами и (или) научными организациями независимо от их ведомственной принадлежности;</a:t>
            </a:r>
          </a:p>
          <a:p>
            <a:pPr>
              <a:tabLst>
                <a:tab pos="447675" algn="l"/>
              </a:tabLst>
            </a:pPr>
            <a:r>
              <a:rPr lang="ru-RU" sz="1050" dirty="0">
                <a:solidFill>
                  <a:srgbClr val="4F81BD">
                    <a:lumMod val="75000"/>
                  </a:srgbClr>
                </a:solidFill>
                <a:latin typeface="Times New Roman" pitchFamily="18" charset="0"/>
                <a:cs typeface="Times New Roman" pitchFamily="18" charset="0"/>
              </a:rPr>
              <a:t>о) цифровая трансформация университетов и научных организаций;</a:t>
            </a:r>
          </a:p>
          <a:p>
            <a:pPr>
              <a:tabLst>
                <a:tab pos="447675" algn="l"/>
              </a:tabLst>
            </a:pPr>
            <a:r>
              <a:rPr lang="ru-RU" sz="1050" dirty="0">
                <a:solidFill>
                  <a:srgbClr val="4F81BD">
                    <a:lumMod val="75000"/>
                  </a:srgbClr>
                </a:solidFill>
                <a:latin typeface="Times New Roman" pitchFamily="18" charset="0"/>
                <a:cs typeface="Times New Roman" pitchFamily="18" charset="0"/>
              </a:rPr>
              <a:t>п) вовлечение обучающихся в научно-исследовательские и опытно-конструкторские работы и (или) инновационные, в том числе по созданию студенческих технопарков и бизнес инкубаторов, и (или) социально ориентированные проекты, а также осуществление поддержки обучающихся</a:t>
            </a:r>
            <a:endParaRPr lang="ru-RU" sz="1050" dirty="0">
              <a:solidFill>
                <a:srgbClr val="1F497D">
                  <a:lumMod val="75000"/>
                </a:srgbClr>
              </a:solidFill>
              <a:latin typeface="Times New Roman" pitchFamily="18" charset="0"/>
              <a:cs typeface="Times New Roman" pitchFamily="18" charset="0"/>
            </a:endParaRPr>
          </a:p>
        </p:txBody>
      </p:sp>
    </p:spTree>
    <p:extLst>
      <p:ext uri="{BB962C8B-B14F-4D97-AF65-F5344CB8AC3E}">
        <p14:creationId xmlns:p14="http://schemas.microsoft.com/office/powerpoint/2010/main" val="20702853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solidFill>
                  <a:prstClr val="black">
                    <a:tint val="75000"/>
                  </a:prstClr>
                </a:solidFill>
              </a:rPr>
              <a:pPr/>
              <a:t>29</a:t>
            </a:fld>
            <a:endParaRPr lang="ru-RU">
              <a:solidFill>
                <a:prstClr val="black">
                  <a:tint val="75000"/>
                </a:prstClr>
              </a:solidFill>
            </a:endParaRPr>
          </a:p>
        </p:txBody>
      </p:sp>
      <p:sp>
        <p:nvSpPr>
          <p:cNvPr id="3" name="TextBox 2">
            <a:extLst>
              <a:ext uri="{FF2B5EF4-FFF2-40B4-BE49-F238E27FC236}">
                <a16:creationId xmlns="" xmlns:a16="http://schemas.microsoft.com/office/drawing/2014/main" id="{0B34FB46-C403-445B-8714-DAFEF12F7866}"/>
              </a:ext>
            </a:extLst>
          </p:cNvPr>
          <p:cNvSpPr txBox="1"/>
          <p:nvPr/>
        </p:nvSpPr>
        <p:spPr>
          <a:xfrm>
            <a:off x="1331640" y="102392"/>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4" name="TextBox 3">
            <a:extLst>
              <a:ext uri="{FF2B5EF4-FFF2-40B4-BE49-F238E27FC236}">
                <a16:creationId xmlns="" xmlns:a16="http://schemas.microsoft.com/office/drawing/2014/main" id="{B43D7435-2693-49BA-AF13-75A78A1F4742}"/>
              </a:ext>
            </a:extLst>
          </p:cNvPr>
          <p:cNvSpPr txBox="1"/>
          <p:nvPr/>
        </p:nvSpPr>
        <p:spPr>
          <a:xfrm>
            <a:off x="467013" y="483518"/>
            <a:ext cx="8001056" cy="877163"/>
          </a:xfrm>
          <a:prstGeom prst="rect">
            <a:avLst/>
          </a:prstGeom>
          <a:noFill/>
        </p:spPr>
        <p:txBody>
          <a:bodyPr wrap="square" rtlCol="0">
            <a:spAutoFit/>
          </a:bodyPr>
          <a:lstStyle/>
          <a:p>
            <a:r>
              <a:rPr lang="ru-RU" sz="1100" b="1" dirty="0">
                <a:solidFill>
                  <a:srgbClr val="4F81BD">
                    <a:lumMod val="75000"/>
                  </a:srgbClr>
                </a:solidFill>
                <a:latin typeface="Times New Roman" pitchFamily="18" charset="0"/>
                <a:cs typeface="Times New Roman" pitchFamily="18" charset="0"/>
              </a:rPr>
              <a:t>Имеющийся научно-технологический задел (публикации, гранты, патенты и пр.):</a:t>
            </a:r>
          </a:p>
          <a:p>
            <a:r>
              <a:rPr lang="ru-RU" sz="1100" dirty="0">
                <a:solidFill>
                  <a:srgbClr val="4F81BD">
                    <a:lumMod val="75000"/>
                  </a:srgbClr>
                </a:solidFill>
                <a:latin typeface="Times New Roman" pitchFamily="18" charset="0"/>
                <a:cs typeface="Times New Roman" pitchFamily="18" charset="0"/>
              </a:rPr>
              <a:t>Публикации за последние 5 лет – 397 (</a:t>
            </a:r>
            <a:r>
              <a:rPr lang="en-US" sz="1100" dirty="0" err="1">
                <a:solidFill>
                  <a:srgbClr val="4F81BD">
                    <a:lumMod val="75000"/>
                  </a:srgbClr>
                </a:solidFill>
                <a:latin typeface="Times New Roman" pitchFamily="18" charset="0"/>
                <a:cs typeface="Times New Roman" pitchFamily="18" charset="0"/>
              </a:rPr>
              <a:t>Scopus&amp;Web</a:t>
            </a:r>
            <a:r>
              <a:rPr lang="en-US" sz="1100" dirty="0">
                <a:solidFill>
                  <a:srgbClr val="4F81BD">
                    <a:lumMod val="75000"/>
                  </a:srgbClr>
                </a:solidFill>
                <a:latin typeface="Times New Roman" pitchFamily="18" charset="0"/>
                <a:cs typeface="Times New Roman" pitchFamily="18" charset="0"/>
              </a:rPr>
              <a:t> of  Science)</a:t>
            </a:r>
            <a:endParaRPr lang="ru-RU" sz="1100" dirty="0">
              <a:solidFill>
                <a:srgbClr val="4F81BD">
                  <a:lumMod val="75000"/>
                </a:srgbClr>
              </a:solidFill>
              <a:latin typeface="Times New Roman" pitchFamily="18" charset="0"/>
              <a:cs typeface="Times New Roman" pitchFamily="18" charset="0"/>
            </a:endParaRPr>
          </a:p>
          <a:p>
            <a:r>
              <a:rPr lang="ru-RU" sz="1100" dirty="0">
                <a:solidFill>
                  <a:srgbClr val="4F81BD">
                    <a:lumMod val="75000"/>
                  </a:srgbClr>
                </a:solidFill>
                <a:latin typeface="Times New Roman" pitchFamily="18" charset="0"/>
                <a:cs typeface="Times New Roman" pitchFamily="18" charset="0"/>
              </a:rPr>
              <a:t>НИР и НИОКР за последние 5 лет:</a:t>
            </a:r>
          </a:p>
          <a:p>
            <a:endParaRPr lang="ru-RU" sz="800" b="1" dirty="0">
              <a:solidFill>
                <a:srgbClr val="1F497D">
                  <a:lumMod val="75000"/>
                </a:srgbClr>
              </a:solidFill>
              <a:latin typeface="Times New Roman" pitchFamily="18" charset="0"/>
              <a:cs typeface="Times New Roman" pitchFamily="18" charset="0"/>
            </a:endParaRPr>
          </a:p>
          <a:p>
            <a:endParaRPr lang="ru-RU" sz="1000" dirty="0">
              <a:solidFill>
                <a:srgbClr val="1F497D">
                  <a:lumMod val="75000"/>
                </a:srgbClr>
              </a:solidFill>
              <a:latin typeface="Times New Roman" pitchFamily="18" charset="0"/>
              <a:cs typeface="Times New Roman" pitchFamily="18" charset="0"/>
            </a:endParaRPr>
          </a:p>
        </p:txBody>
      </p:sp>
      <p:sp>
        <p:nvSpPr>
          <p:cNvPr id="5" name="Прямоугольник 2"/>
          <p:cNvSpPr>
            <a:spLocks noChangeArrowheads="1"/>
          </p:cNvSpPr>
          <p:nvPr/>
        </p:nvSpPr>
        <p:spPr bwMode="auto">
          <a:xfrm>
            <a:off x="395534" y="1059582"/>
            <a:ext cx="8353459" cy="355481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285750">
              <a:spcBef>
                <a:spcPts val="600"/>
              </a:spcBef>
              <a:buFont typeface="Arial" panose="020B0604020202020204" pitchFamily="34" charset="0"/>
              <a:buChar char="•"/>
              <a:tabLst>
                <a:tab pos="447675" algn="l"/>
              </a:tabLst>
            </a:pPr>
            <a:r>
              <a:rPr lang="ru-RU" altLang="ru-RU" sz="1050" dirty="0">
                <a:solidFill>
                  <a:srgbClr val="4F81BD">
                    <a:lumMod val="75000"/>
                  </a:srgbClr>
                </a:solidFill>
                <a:latin typeface="Times New Roman" pitchFamily="18" charset="0"/>
                <a:cs typeface="Times New Roman" pitchFamily="18" charset="0"/>
              </a:rPr>
              <a:t>«Прецизионная штамповка поковок конических шестерен с зубом». </a:t>
            </a:r>
            <a:br>
              <a:rPr lang="ru-RU" altLang="ru-RU" sz="1050" dirty="0">
                <a:solidFill>
                  <a:srgbClr val="4F81BD">
                    <a:lumMod val="75000"/>
                  </a:srgbClr>
                </a:solidFill>
                <a:latin typeface="Times New Roman" pitchFamily="18" charset="0"/>
                <a:cs typeface="Times New Roman" pitchFamily="18" charset="0"/>
              </a:rPr>
            </a:br>
            <a:r>
              <a:rPr lang="ru-RU" altLang="ru-RU" sz="1050" dirty="0">
                <a:solidFill>
                  <a:srgbClr val="4F81BD">
                    <a:lumMod val="75000"/>
                  </a:srgbClr>
                </a:solidFill>
                <a:latin typeface="Times New Roman" pitchFamily="18" charset="0"/>
                <a:cs typeface="Times New Roman" pitchFamily="18" charset="0"/>
              </a:rPr>
              <a:t>Финансирование: 15,8 млн. руб.., ПАО "КАМАЗ";</a:t>
            </a:r>
          </a:p>
          <a:p>
            <a:pPr indent="-285750">
              <a:spcBef>
                <a:spcPts val="600"/>
              </a:spcBef>
              <a:buFont typeface="Arial" panose="020B0604020202020204" pitchFamily="34" charset="0"/>
              <a:buChar char="•"/>
              <a:tabLst>
                <a:tab pos="447675" algn="l"/>
              </a:tabLst>
            </a:pPr>
            <a:r>
              <a:rPr lang="ru-RU" altLang="ru-RU" sz="1050" dirty="0" smtClean="0">
                <a:solidFill>
                  <a:srgbClr val="4F81BD">
                    <a:lumMod val="75000"/>
                  </a:srgbClr>
                </a:solidFill>
                <a:latin typeface="Times New Roman" pitchFamily="18" charset="0"/>
                <a:cs typeface="Times New Roman" pitchFamily="18" charset="0"/>
              </a:rPr>
              <a:t>«</a:t>
            </a:r>
            <a:r>
              <a:rPr lang="ru-RU" altLang="ru-RU" sz="1050" dirty="0">
                <a:solidFill>
                  <a:srgbClr val="4F81BD">
                    <a:lumMod val="75000"/>
                  </a:srgbClr>
                </a:solidFill>
                <a:latin typeface="Times New Roman" pitchFamily="18" charset="0"/>
                <a:cs typeface="Times New Roman" pitchFamily="18" charset="0"/>
              </a:rPr>
              <a:t>Разработка и проектирование каркаса мачты и лебедки для мобильной буровой установки с максимальной нагрузкой 140 тонн» Финансирование: 1 млн. руб., ООО «Автократ»;</a:t>
            </a:r>
          </a:p>
          <a:p>
            <a:pPr indent="-285750">
              <a:spcBef>
                <a:spcPts val="600"/>
              </a:spcBef>
              <a:buFont typeface="Arial" panose="020B0604020202020204" pitchFamily="34" charset="0"/>
              <a:buChar char="•"/>
              <a:tabLst>
                <a:tab pos="447675" algn="l"/>
              </a:tabLst>
            </a:pPr>
            <a:r>
              <a:rPr lang="ru-RU" altLang="ru-RU" sz="1050" dirty="0">
                <a:solidFill>
                  <a:srgbClr val="4F81BD">
                    <a:lumMod val="75000"/>
                  </a:srgbClr>
                </a:solidFill>
                <a:latin typeface="Times New Roman" pitchFamily="18" charset="0"/>
                <a:cs typeface="Times New Roman" pitchFamily="18" charset="0"/>
              </a:rPr>
              <a:t>Проекты «Разработка автоматизированной технологии проектирования </a:t>
            </a:r>
            <a:r>
              <a:rPr lang="ru-RU" altLang="ru-RU" sz="1050" dirty="0" err="1">
                <a:solidFill>
                  <a:srgbClr val="4F81BD">
                    <a:lumMod val="75000"/>
                  </a:srgbClr>
                </a:solidFill>
                <a:latin typeface="Times New Roman" pitchFamily="18" charset="0"/>
                <a:cs typeface="Times New Roman" pitchFamily="18" charset="0"/>
              </a:rPr>
              <a:t>сложнорежущего</a:t>
            </a:r>
            <a:r>
              <a:rPr lang="ru-RU" altLang="ru-RU" sz="1050" dirty="0">
                <a:solidFill>
                  <a:srgbClr val="4F81BD">
                    <a:lumMod val="75000"/>
                  </a:srgbClr>
                </a:solidFill>
                <a:latin typeface="Times New Roman" pitchFamily="18" charset="0"/>
                <a:cs typeface="Times New Roman" pitchFamily="18" charset="0"/>
              </a:rPr>
              <a:t> инструмента» (Финансирование: 1 млн. руб., ПАО "КАМАЗ") и «Разработка технологии обработки зубчатых колёс универсальным инструментом» (Финансирование: 0,997 млн. руб., ПАО "КАМАЗ);</a:t>
            </a:r>
          </a:p>
          <a:p>
            <a:pPr indent="-285750">
              <a:spcBef>
                <a:spcPts val="600"/>
              </a:spcBef>
              <a:spcAft>
                <a:spcPts val="600"/>
              </a:spcAft>
              <a:buFont typeface="Arial" pitchFamily="34" charset="0"/>
              <a:buChar char="•"/>
              <a:tabLst>
                <a:tab pos="447675" algn="l"/>
              </a:tabLst>
              <a:defRPr/>
            </a:pPr>
            <a:r>
              <a:rPr lang="ru-RU" altLang="ru-RU" sz="1050" dirty="0">
                <a:solidFill>
                  <a:srgbClr val="4F81BD">
                    <a:lumMod val="75000"/>
                  </a:srgbClr>
                </a:solidFill>
                <a:latin typeface="Times New Roman" pitchFamily="18" charset="0"/>
                <a:cs typeface="Times New Roman" pitchFamily="18" charset="0"/>
              </a:rPr>
              <a:t>Формирование полного набора технических требований для автомобилей поколения К5, для целей верификации разработанной конструкторской документации на соответствие этим требованиям на этапе предварительных испытаний в соответствии с Техническим заданием по приложению. Финансирование: 17 млн. руб., ПАО «КАМАЗ». </a:t>
            </a:r>
            <a:r>
              <a:rPr lang="ru-RU" sz="1050" dirty="0">
                <a:solidFill>
                  <a:srgbClr val="4F81BD">
                    <a:lumMod val="75000"/>
                  </a:srgbClr>
                </a:solidFill>
                <a:latin typeface="Times New Roman" pitchFamily="18" charset="0"/>
                <a:cs typeface="Times New Roman" pitchFamily="18" charset="0"/>
              </a:rPr>
              <a:t>«Разработка методологии и экспертизы управления состоянием двигателя ДВС Р6 с целью обеспечения работоспособности путем совершенствования программно-технических средств». Сумма финансирования составит  22,3 млн. </a:t>
            </a:r>
            <a:r>
              <a:rPr lang="ru-RU" sz="1050" dirty="0" err="1">
                <a:solidFill>
                  <a:srgbClr val="4F81BD">
                    <a:lumMod val="75000"/>
                  </a:srgbClr>
                </a:solidFill>
                <a:latin typeface="Times New Roman" pitchFamily="18" charset="0"/>
                <a:cs typeface="Times New Roman" pitchFamily="18" charset="0"/>
              </a:rPr>
              <a:t>руб</a:t>
            </a:r>
            <a:r>
              <a:rPr lang="en-US" sz="1050" dirty="0">
                <a:solidFill>
                  <a:srgbClr val="4F81BD">
                    <a:lumMod val="75000"/>
                  </a:srgbClr>
                </a:solidFill>
                <a:latin typeface="Times New Roman" pitchFamily="18" charset="0"/>
                <a:cs typeface="Times New Roman" pitchFamily="18" charset="0"/>
              </a:rPr>
              <a:t>.</a:t>
            </a:r>
            <a:endParaRPr lang="ru-RU" sz="1050" dirty="0">
              <a:solidFill>
                <a:srgbClr val="4F81BD">
                  <a:lumMod val="75000"/>
                </a:srgbClr>
              </a:solidFill>
              <a:latin typeface="Times New Roman" pitchFamily="18" charset="0"/>
              <a:cs typeface="Times New Roman" pitchFamily="18" charset="0"/>
            </a:endParaRPr>
          </a:p>
          <a:p>
            <a:pPr indent="-285750">
              <a:spcBef>
                <a:spcPts val="600"/>
              </a:spcBef>
              <a:spcAft>
                <a:spcPts val="600"/>
              </a:spcAft>
              <a:buFont typeface="Arial" pitchFamily="34" charset="0"/>
              <a:buChar char="•"/>
              <a:tabLst>
                <a:tab pos="447675" algn="l"/>
              </a:tabLst>
              <a:defRPr/>
            </a:pPr>
            <a:r>
              <a:rPr lang="ru-RU" sz="1050" dirty="0">
                <a:solidFill>
                  <a:srgbClr val="4F81BD">
                    <a:lumMod val="75000"/>
                  </a:srgbClr>
                </a:solidFill>
                <a:latin typeface="Times New Roman" pitchFamily="18" charset="0"/>
                <a:cs typeface="Times New Roman" pitchFamily="18" charset="0"/>
              </a:rPr>
              <a:t>«Разработка методологии построения интеллектуальных транспортно-информационных систем грузового автотранспорта»  Сумма финансирования составит 3,314 млн. </a:t>
            </a:r>
            <a:r>
              <a:rPr lang="ru-RU" sz="1050" dirty="0" err="1">
                <a:solidFill>
                  <a:srgbClr val="4F81BD">
                    <a:lumMod val="75000"/>
                  </a:srgbClr>
                </a:solidFill>
                <a:latin typeface="Times New Roman" pitchFamily="18" charset="0"/>
                <a:cs typeface="Times New Roman" pitchFamily="18" charset="0"/>
              </a:rPr>
              <a:t>руб</a:t>
            </a:r>
            <a:r>
              <a:rPr lang="en-US" sz="1050" dirty="0">
                <a:solidFill>
                  <a:srgbClr val="4F81BD">
                    <a:lumMod val="75000"/>
                  </a:srgbClr>
                </a:solidFill>
                <a:latin typeface="Times New Roman" pitchFamily="18" charset="0"/>
                <a:cs typeface="Times New Roman" pitchFamily="18" charset="0"/>
              </a:rPr>
              <a:t>.</a:t>
            </a:r>
          </a:p>
          <a:p>
            <a:endParaRPr lang="ru-RU" sz="1050" b="1" dirty="0">
              <a:solidFill>
                <a:srgbClr val="4F81BD">
                  <a:lumMod val="75000"/>
                </a:srgbClr>
              </a:solidFill>
              <a:latin typeface="Times New Roman" pitchFamily="18" charset="0"/>
              <a:cs typeface="Times New Roman" pitchFamily="18" charset="0"/>
            </a:endParaRPr>
          </a:p>
          <a:p>
            <a:r>
              <a:rPr lang="ru-RU" sz="1100" b="1" dirty="0">
                <a:solidFill>
                  <a:srgbClr val="4F81BD">
                    <a:lumMod val="75000"/>
                  </a:srgbClr>
                </a:solidFill>
                <a:latin typeface="Times New Roman" pitchFamily="18" charset="0"/>
                <a:cs typeface="Times New Roman" pitchFamily="18" charset="0"/>
              </a:rPr>
              <a:t>Научная новизна, отличительные особенности по сравнению с аналогичными исследованиями: </a:t>
            </a:r>
          </a:p>
          <a:p>
            <a:r>
              <a:rPr lang="ru-RU" sz="1100" dirty="0">
                <a:solidFill>
                  <a:srgbClr val="4F81BD">
                    <a:lumMod val="75000"/>
                  </a:srgbClr>
                </a:solidFill>
                <a:latin typeface="Times New Roman" pitchFamily="18" charset="0"/>
                <a:cs typeface="Times New Roman" pitchFamily="18" charset="0"/>
              </a:rPr>
              <a:t>Разработка технологии цифрового производства  беспилотных  транспортных средств на основе индивидуального заказа .</a:t>
            </a:r>
          </a:p>
          <a:p>
            <a:pPr>
              <a:spcBef>
                <a:spcPts val="600"/>
              </a:spcBef>
              <a:spcAft>
                <a:spcPts val="600"/>
              </a:spcAft>
              <a:tabLst>
                <a:tab pos="447675" algn="l"/>
              </a:tabLst>
              <a:defRPr/>
            </a:pPr>
            <a:endParaRPr lang="ru-RU" sz="1050" dirty="0">
              <a:solidFill>
                <a:srgbClr val="4F81BD">
                  <a:lumMod val="75000"/>
                </a:srgbClr>
              </a:solidFill>
              <a:latin typeface="Times New Roman" pitchFamily="18" charset="0"/>
              <a:cs typeface="Times New Roman" pitchFamily="18" charset="0"/>
            </a:endParaRPr>
          </a:p>
        </p:txBody>
      </p:sp>
    </p:spTree>
    <p:extLst>
      <p:ext uri="{BB962C8B-B14F-4D97-AF65-F5344CB8AC3E}">
        <p14:creationId xmlns:p14="http://schemas.microsoft.com/office/powerpoint/2010/main" val="11234839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B19B0651-EE4F-4900-A07F-96A6BFA9D0F0}" type="slidenum">
              <a:rPr lang="ru-RU" smtClean="0">
                <a:solidFill>
                  <a:prstClr val="black">
                    <a:tint val="75000"/>
                  </a:prstClr>
                </a:solidFill>
              </a:rPr>
              <a:pPr/>
              <a:t>30</a:t>
            </a:fld>
            <a:endParaRPr lang="ru-RU">
              <a:solidFill>
                <a:prstClr val="black">
                  <a:tint val="75000"/>
                </a:prstClr>
              </a:solidFill>
            </a:endParaRPr>
          </a:p>
        </p:txBody>
      </p:sp>
      <p:sp>
        <p:nvSpPr>
          <p:cNvPr id="4" name="Прямоугольник 3"/>
          <p:cNvSpPr/>
          <p:nvPr/>
        </p:nvSpPr>
        <p:spPr>
          <a:xfrm>
            <a:off x="539552" y="457815"/>
            <a:ext cx="8001056" cy="4708981"/>
          </a:xfrm>
          <a:prstGeom prst="rect">
            <a:avLst/>
          </a:prstGeom>
        </p:spPr>
        <p:txBody>
          <a:bodyPr wrap="square">
            <a:spAutoFit/>
          </a:bodyPr>
          <a:lstStyle/>
          <a:p>
            <a:r>
              <a:rPr lang="ru-RU" sz="1000" b="1" dirty="0">
                <a:solidFill>
                  <a:srgbClr val="4F81BD">
                    <a:lumMod val="75000"/>
                  </a:srgbClr>
                </a:solidFill>
                <a:latin typeface="Times New Roman" pitchFamily="18" charset="0"/>
                <a:cs typeface="Times New Roman" pitchFamily="18" charset="0"/>
              </a:rPr>
              <a:t>Поэтапные задачи </a:t>
            </a:r>
            <a:r>
              <a:rPr lang="ru-RU" sz="1000" b="1" dirty="0" err="1">
                <a:solidFill>
                  <a:srgbClr val="4F81BD">
                    <a:lumMod val="75000"/>
                  </a:srgbClr>
                </a:solidFill>
                <a:latin typeface="Times New Roman" pitchFamily="18" charset="0"/>
                <a:cs typeface="Times New Roman" pitchFamily="18" charset="0"/>
              </a:rPr>
              <a:t>Подпроекта</a:t>
            </a:r>
            <a:r>
              <a:rPr lang="ru-RU" sz="1000" b="1" dirty="0">
                <a:solidFill>
                  <a:srgbClr val="4F81BD">
                    <a:lumMod val="75000"/>
                  </a:srgbClr>
                </a:solidFill>
                <a:latin typeface="Times New Roman" pitchFamily="18" charset="0"/>
                <a:cs typeface="Times New Roman" pitchFamily="18" charset="0"/>
              </a:rPr>
              <a:t> (с указанием ожидаемого продукта/технологии на каждом этапе):</a:t>
            </a:r>
          </a:p>
          <a:p>
            <a:pPr>
              <a:tabLst>
                <a:tab pos="447675" algn="l"/>
              </a:tabLst>
            </a:pPr>
            <a:r>
              <a:rPr lang="ru-RU" sz="1000" i="1" dirty="0">
                <a:solidFill>
                  <a:srgbClr val="4F81BD">
                    <a:lumMod val="75000"/>
                  </a:srgbClr>
                </a:solidFill>
                <a:latin typeface="Times New Roman" pitchFamily="18" charset="0"/>
                <a:ea typeface="Calibri" panose="020F0502020204030204" pitchFamily="34" charset="0"/>
                <a:cs typeface="Times New Roman" pitchFamily="18" charset="0"/>
              </a:rPr>
              <a:t>Задачи проекта:</a:t>
            </a:r>
          </a:p>
          <a:p>
            <a:pPr>
              <a:tabLst>
                <a:tab pos="447675" algn="l"/>
              </a:tabLst>
            </a:pP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1. Масштабируемые проекты цифровизации производства</a:t>
            </a:r>
          </a:p>
          <a:p>
            <a:pPr>
              <a:tabLst>
                <a:tab pos="447675" algn="l"/>
              </a:tabLst>
            </a:pP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2. Модульные роботизированные комплексы</a:t>
            </a:r>
          </a:p>
          <a:p>
            <a:pPr>
              <a:tabLst>
                <a:tab pos="447675" algn="l"/>
              </a:tabLst>
            </a:pP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3. Аддитивные технологические процессы</a:t>
            </a:r>
          </a:p>
          <a:p>
            <a:pPr>
              <a:tabLst>
                <a:tab pos="447675" algn="l"/>
              </a:tabLst>
            </a:pPr>
            <a:r>
              <a:rPr lang="ru-RU" sz="1000" dirty="0">
                <a:solidFill>
                  <a:srgbClr val="4F81BD">
                    <a:lumMod val="75000"/>
                  </a:srgbClr>
                </a:solidFill>
                <a:latin typeface="Times New Roman" pitchFamily="18" charset="0"/>
                <a:ea typeface="Calibri" panose="020F0502020204030204" pitchFamily="34" charset="0"/>
                <a:cs typeface="Times New Roman" pitchFamily="18" charset="0"/>
              </a:rPr>
              <a:t>4. Цифровые двойники производства беспилотных  транспортных средств </a:t>
            </a:r>
          </a:p>
          <a:p>
            <a:pPr algn="just"/>
            <a:r>
              <a:rPr lang="ru-RU" sz="1000" i="1" dirty="0">
                <a:solidFill>
                  <a:srgbClr val="4F81BD">
                    <a:lumMod val="75000"/>
                  </a:srgbClr>
                </a:solidFill>
                <a:latin typeface="Times New Roman" pitchFamily="18" charset="0"/>
                <a:cs typeface="Times New Roman" pitchFamily="18" charset="0"/>
              </a:rPr>
              <a:t>Ожидаемые результаты проекта:</a:t>
            </a:r>
          </a:p>
          <a:p>
            <a:pPr algn="just"/>
            <a:r>
              <a:rPr lang="ru-RU" sz="1000" dirty="0">
                <a:solidFill>
                  <a:srgbClr val="4F81BD">
                    <a:lumMod val="75000"/>
                  </a:srgbClr>
                </a:solidFill>
                <a:latin typeface="Times New Roman" pitchFamily="18" charset="0"/>
                <a:cs typeface="Times New Roman" pitchFamily="18" charset="0"/>
              </a:rPr>
              <a:t>- Создание технологии цифрового производства беспилотных  транспортных средств на основе модульной системы подбора параметров конкретного потребителя</a:t>
            </a:r>
            <a:r>
              <a:rPr lang="en-US" sz="1000" dirty="0">
                <a:solidFill>
                  <a:srgbClr val="4F81BD">
                    <a:lumMod val="75000"/>
                  </a:srgbClr>
                </a:solidFill>
                <a:latin typeface="Times New Roman" pitchFamily="18" charset="0"/>
                <a:cs typeface="Times New Roman" pitchFamily="18" charset="0"/>
              </a:rPr>
              <a:t> </a:t>
            </a:r>
            <a:r>
              <a:rPr lang="ru-RU" sz="1000" dirty="0">
                <a:solidFill>
                  <a:srgbClr val="4F81BD">
                    <a:lumMod val="75000"/>
                  </a:srgbClr>
                </a:solidFill>
                <a:latin typeface="Times New Roman" pitchFamily="18" charset="0"/>
                <a:cs typeface="Times New Roman" pitchFamily="18" charset="0"/>
              </a:rPr>
              <a:t>за счет реализации следующих </a:t>
            </a:r>
            <a:r>
              <a:rPr lang="ru-RU" sz="1000" dirty="0" err="1">
                <a:solidFill>
                  <a:srgbClr val="4F81BD">
                    <a:lumMod val="75000"/>
                  </a:srgbClr>
                </a:solidFill>
                <a:latin typeface="Times New Roman" pitchFamily="18" charset="0"/>
                <a:cs typeface="Times New Roman" pitchFamily="18" charset="0"/>
              </a:rPr>
              <a:t>хоз.договорных</a:t>
            </a:r>
            <a:r>
              <a:rPr lang="ru-RU" sz="1000" dirty="0">
                <a:solidFill>
                  <a:srgbClr val="4F81BD">
                    <a:lumMod val="75000"/>
                  </a:srgbClr>
                </a:solidFill>
                <a:latin typeface="Times New Roman" pitchFamily="18" charset="0"/>
                <a:cs typeface="Times New Roman" pitchFamily="18" charset="0"/>
              </a:rPr>
              <a:t> тем с ПАО КАМАЗ:</a:t>
            </a:r>
          </a:p>
          <a:p>
            <a:pPr algn="just"/>
            <a:r>
              <a:rPr lang="ru-RU" sz="1000" dirty="0">
                <a:solidFill>
                  <a:srgbClr val="4F81BD">
                    <a:lumMod val="75000"/>
                  </a:srgbClr>
                </a:solidFill>
                <a:latin typeface="Times New Roman" pitchFamily="18" charset="0"/>
                <a:cs typeface="Times New Roman" pitchFamily="18" charset="0"/>
              </a:rPr>
              <a:t>1 Применение методов искусственного интеллекта при разработке технологии изготовления и производства изделия</a:t>
            </a:r>
          </a:p>
          <a:p>
            <a:pPr algn="just"/>
            <a:r>
              <a:rPr lang="ru-RU" sz="1000" dirty="0">
                <a:solidFill>
                  <a:srgbClr val="4F81BD">
                    <a:lumMod val="75000"/>
                  </a:srgbClr>
                </a:solidFill>
                <a:latin typeface="Times New Roman" pitchFamily="18" charset="0"/>
                <a:cs typeface="Times New Roman" pitchFamily="18" charset="0"/>
              </a:rPr>
              <a:t>1.1 Формирование альтернативных вариантов технологических маршрутов изготовления изделия на основе методов искусственного интеллекта</a:t>
            </a:r>
          </a:p>
          <a:p>
            <a:pPr algn="just"/>
            <a:r>
              <a:rPr lang="ru-RU" sz="1000" dirty="0">
                <a:solidFill>
                  <a:srgbClr val="4F81BD">
                    <a:lumMod val="75000"/>
                  </a:srgbClr>
                </a:solidFill>
                <a:latin typeface="Times New Roman" pitchFamily="18" charset="0"/>
                <a:cs typeface="Times New Roman" pitchFamily="18" charset="0"/>
              </a:rPr>
              <a:t>1.2 Формирование автоматизированных и роботизированных участков изготовления изделия с применением инструментов искусственного интеллекта</a:t>
            </a:r>
          </a:p>
          <a:p>
            <a:pPr algn="just"/>
            <a:r>
              <a:rPr lang="ru-RU" sz="1000" dirty="0">
                <a:solidFill>
                  <a:srgbClr val="4F81BD">
                    <a:lumMod val="75000"/>
                  </a:srgbClr>
                </a:solidFill>
                <a:latin typeface="Times New Roman" pitchFamily="18" charset="0"/>
                <a:cs typeface="Times New Roman" pitchFamily="18" charset="0"/>
              </a:rPr>
              <a:t>2. Разработка методологии формирования альтернативных технологических маршрутов изготовления  деталей на основе искусственного интеллекта и анализа больших массивов данных</a:t>
            </a:r>
          </a:p>
          <a:p>
            <a:pPr algn="just"/>
            <a:r>
              <a:rPr lang="ru-RU" sz="1000" dirty="0">
                <a:solidFill>
                  <a:srgbClr val="4F81BD">
                    <a:lumMod val="75000"/>
                  </a:srgbClr>
                </a:solidFill>
                <a:latin typeface="Times New Roman" pitchFamily="18" charset="0"/>
                <a:cs typeface="Times New Roman" pitchFamily="18" charset="0"/>
              </a:rPr>
              <a:t>3. Разработка технологии формообразования муфтовых заготовок для насосно-компрессорных труб по ГОСТ 31446-2017 из труб бывших в </a:t>
            </a:r>
            <a:r>
              <a:rPr lang="ru-RU" sz="1000" dirty="0" smtClean="0">
                <a:solidFill>
                  <a:srgbClr val="4F81BD">
                    <a:lumMod val="75000"/>
                  </a:srgbClr>
                </a:solidFill>
                <a:latin typeface="Times New Roman" pitchFamily="18" charset="0"/>
                <a:cs typeface="Times New Roman" pitchFamily="18" charset="0"/>
              </a:rPr>
              <a:t>эксплуатации</a:t>
            </a:r>
            <a:endParaRPr lang="ru-RU" sz="1000" dirty="0">
              <a:solidFill>
                <a:srgbClr val="4F81BD">
                  <a:lumMod val="75000"/>
                </a:srgbClr>
              </a:solidFill>
              <a:latin typeface="Times New Roman" pitchFamily="18" charset="0"/>
              <a:cs typeface="Times New Roman" pitchFamily="18" charset="0"/>
            </a:endParaRPr>
          </a:p>
          <a:p>
            <a:pPr algn="just"/>
            <a:r>
              <a:rPr lang="ru-RU" sz="1000" dirty="0">
                <a:solidFill>
                  <a:srgbClr val="4F81BD">
                    <a:lumMod val="75000"/>
                  </a:srgbClr>
                </a:solidFill>
                <a:latin typeface="Times New Roman" pitchFamily="18" charset="0"/>
                <a:cs typeface="Times New Roman" pitchFamily="18" charset="0"/>
              </a:rPr>
              <a:t>- Создание лаборатории «Автоматизации и искусственного интеллекта»</a:t>
            </a:r>
          </a:p>
          <a:p>
            <a:r>
              <a:rPr lang="ru-RU" sz="1000" b="1" dirty="0">
                <a:solidFill>
                  <a:srgbClr val="4F81BD">
                    <a:lumMod val="75000"/>
                  </a:srgbClr>
                </a:solidFill>
                <a:latin typeface="Times New Roman" pitchFamily="18" charset="0"/>
                <a:cs typeface="Times New Roman" pitchFamily="18" charset="0"/>
              </a:rPr>
              <a:t>Интересанты (организации, заинтересованные в результатах исследований и готовые финансировать разработки/приобрести результаты</a:t>
            </a:r>
            <a:r>
              <a:rPr lang="ru-RU" sz="1000" b="1" dirty="0" smtClean="0">
                <a:solidFill>
                  <a:srgbClr val="4F81BD">
                    <a:lumMod val="75000"/>
                  </a:srgbClr>
                </a:solidFill>
                <a:latin typeface="Times New Roman" pitchFamily="18" charset="0"/>
                <a:cs typeface="Times New Roman" pitchFamily="18" charset="0"/>
              </a:rPr>
              <a:t>):</a:t>
            </a:r>
          </a:p>
          <a:p>
            <a:r>
              <a:rPr lang="ru-RU" sz="1000" dirty="0" smtClean="0">
                <a:solidFill>
                  <a:srgbClr val="4F81BD">
                    <a:lumMod val="75000"/>
                  </a:srgbClr>
                </a:solidFill>
                <a:latin typeface="Times New Roman" pitchFamily="18" charset="0"/>
                <a:cs typeface="Times New Roman" pitchFamily="18" charset="0"/>
              </a:rPr>
              <a:t>Высокотехнологические компании РТ, в </a:t>
            </a:r>
            <a:r>
              <a:rPr lang="ru-RU" sz="1000" dirty="0" err="1" smtClean="0">
                <a:solidFill>
                  <a:srgbClr val="4F81BD">
                    <a:lumMod val="75000"/>
                  </a:srgbClr>
                </a:solidFill>
                <a:latin typeface="Times New Roman" pitchFamily="18" charset="0"/>
                <a:cs typeface="Times New Roman" pitchFamily="18" charset="0"/>
              </a:rPr>
              <a:t>т.ч</a:t>
            </a:r>
            <a:r>
              <a:rPr lang="ru-RU" sz="1000" dirty="0" smtClean="0">
                <a:solidFill>
                  <a:srgbClr val="4F81BD">
                    <a:lumMod val="75000"/>
                  </a:srgbClr>
                </a:solidFill>
                <a:latin typeface="Times New Roman" pitchFamily="18" charset="0"/>
                <a:cs typeface="Times New Roman" pitchFamily="18" charset="0"/>
              </a:rPr>
              <a:t>. ПАО «КАМАЗ»</a:t>
            </a:r>
          </a:p>
          <a:p>
            <a:r>
              <a:rPr lang="ru-RU" sz="1000" b="1" dirty="0">
                <a:solidFill>
                  <a:srgbClr val="4F81BD">
                    <a:lumMod val="75000"/>
                  </a:srgbClr>
                </a:solidFill>
                <a:latin typeface="Times New Roman" pitchFamily="18" charset="0"/>
                <a:cs typeface="Times New Roman" pitchFamily="18" charset="0"/>
              </a:rPr>
              <a:t>Исполнители:</a:t>
            </a:r>
          </a:p>
          <a:p>
            <a:r>
              <a:rPr lang="ru-RU" sz="1000" dirty="0">
                <a:solidFill>
                  <a:srgbClr val="4F81BD">
                    <a:lumMod val="75000"/>
                  </a:srgbClr>
                </a:solidFill>
                <a:latin typeface="Times New Roman" pitchFamily="18" charset="0"/>
                <a:cs typeface="Times New Roman" pitchFamily="18" charset="0"/>
              </a:rPr>
              <a:t>Кафедры КТОМП, </a:t>
            </a:r>
            <a:r>
              <a:rPr lang="ru-RU" sz="1000" dirty="0" err="1">
                <a:solidFill>
                  <a:srgbClr val="4F81BD">
                    <a:lumMod val="75000"/>
                  </a:srgbClr>
                </a:solidFill>
                <a:latin typeface="Times New Roman" pitchFamily="18" charset="0"/>
                <a:cs typeface="Times New Roman" pitchFamily="18" charset="0"/>
              </a:rPr>
              <a:t>МТиК</a:t>
            </a:r>
            <a:r>
              <a:rPr lang="ru-RU" sz="1000" dirty="0">
                <a:solidFill>
                  <a:srgbClr val="4F81BD">
                    <a:lumMod val="75000"/>
                  </a:srgbClr>
                </a:solidFill>
                <a:latin typeface="Times New Roman" pitchFamily="18" charset="0"/>
                <a:cs typeface="Times New Roman" pitchFamily="18" charset="0"/>
              </a:rPr>
              <a:t>, ИС, Физика, </a:t>
            </a:r>
            <a:r>
              <a:rPr lang="ru-RU" sz="1000" dirty="0" err="1">
                <a:solidFill>
                  <a:srgbClr val="4F81BD">
                    <a:lumMod val="75000"/>
                  </a:srgbClr>
                </a:solidFill>
                <a:latin typeface="Times New Roman" pitchFamily="18" charset="0"/>
                <a:cs typeface="Times New Roman" pitchFamily="18" charset="0"/>
              </a:rPr>
              <a:t>МиК</a:t>
            </a:r>
            <a:r>
              <a:rPr lang="ru-RU" sz="1000" dirty="0">
                <a:solidFill>
                  <a:srgbClr val="4F81BD">
                    <a:lumMod val="75000"/>
                  </a:srgbClr>
                </a:solidFill>
                <a:latin typeface="Times New Roman" pitchFamily="18" charset="0"/>
                <a:cs typeface="Times New Roman" pitchFamily="18" charset="0"/>
              </a:rPr>
              <a:t>, </a:t>
            </a:r>
            <a:r>
              <a:rPr lang="ru-RU" sz="1000" dirty="0" err="1">
                <a:solidFill>
                  <a:srgbClr val="4F81BD">
                    <a:lumMod val="75000"/>
                  </a:srgbClr>
                </a:solidFill>
                <a:latin typeface="Times New Roman" pitchFamily="18" charset="0"/>
                <a:cs typeface="Times New Roman" pitchFamily="18" charset="0"/>
              </a:rPr>
              <a:t>АиУ</a:t>
            </a:r>
            <a:r>
              <a:rPr lang="ru-RU" sz="1000" dirty="0">
                <a:solidFill>
                  <a:srgbClr val="4F81BD">
                    <a:lumMod val="75000"/>
                  </a:srgbClr>
                </a:solidFill>
                <a:latin typeface="Times New Roman" pitchFamily="18" charset="0"/>
                <a:cs typeface="Times New Roman" pitchFamily="18" charset="0"/>
              </a:rPr>
              <a:t>, МС, </a:t>
            </a:r>
            <a:r>
              <a:rPr lang="ru-RU" sz="1000" dirty="0" err="1">
                <a:solidFill>
                  <a:srgbClr val="4F81BD">
                    <a:lumMod val="75000"/>
                  </a:srgbClr>
                </a:solidFill>
                <a:latin typeface="Times New Roman" pitchFamily="18" charset="0"/>
                <a:cs typeface="Times New Roman" pitchFamily="18" charset="0"/>
              </a:rPr>
              <a:t>ВЭПиА</a:t>
            </a:r>
            <a:endParaRPr lang="ru-RU" sz="1000" dirty="0">
              <a:solidFill>
                <a:srgbClr val="4F81BD">
                  <a:lumMod val="75000"/>
                </a:srgbClr>
              </a:solidFill>
              <a:latin typeface="Times New Roman" pitchFamily="18" charset="0"/>
              <a:cs typeface="Times New Roman" pitchFamily="18" charset="0"/>
            </a:endParaRPr>
          </a:p>
          <a:p>
            <a:r>
              <a:rPr lang="ru-RU" sz="1000" b="1" dirty="0" smtClean="0">
                <a:solidFill>
                  <a:srgbClr val="4F81BD">
                    <a:lumMod val="75000"/>
                  </a:srgbClr>
                </a:solidFill>
                <a:latin typeface="Times New Roman" pitchFamily="18" charset="0"/>
                <a:cs typeface="Times New Roman" pitchFamily="18" charset="0"/>
              </a:rPr>
              <a:t>Партнеры </a:t>
            </a:r>
            <a:r>
              <a:rPr lang="ru-RU" sz="1000" b="1" dirty="0">
                <a:solidFill>
                  <a:srgbClr val="4F81BD">
                    <a:lumMod val="75000"/>
                  </a:srgbClr>
                </a:solidFill>
                <a:latin typeface="Times New Roman" pitchFamily="18" charset="0"/>
                <a:cs typeface="Times New Roman" pitchFamily="18" charset="0"/>
              </a:rPr>
              <a:t>(члены консорциума/иные организации):</a:t>
            </a:r>
          </a:p>
          <a:p>
            <a:r>
              <a:rPr lang="ru-RU" sz="1000" dirty="0">
                <a:solidFill>
                  <a:srgbClr val="4F81BD">
                    <a:lumMod val="75000"/>
                  </a:srgbClr>
                </a:solidFill>
                <a:latin typeface="Times New Roman" pitchFamily="18" charset="0"/>
                <a:cs typeface="Times New Roman" pitchFamily="18" charset="0"/>
              </a:rPr>
              <a:t>ПАО «КАМАЗ», ОЭЗ «Иннополис», ИМ СО РАН, НПО АНДРОИДНАЯ ТЕХНИКА, Компания </a:t>
            </a:r>
            <a:r>
              <a:rPr lang="ru-RU" sz="1000" dirty="0" smtClean="0">
                <a:solidFill>
                  <a:srgbClr val="4F81BD">
                    <a:lumMod val="75000"/>
                  </a:srgbClr>
                </a:solidFill>
                <a:latin typeface="Times New Roman" pitchFamily="18" charset="0"/>
                <a:cs typeface="Times New Roman" pitchFamily="18" charset="0"/>
              </a:rPr>
              <a:t>KUKA, </a:t>
            </a:r>
            <a:r>
              <a:rPr lang="en-US" sz="1000" dirty="0">
                <a:solidFill>
                  <a:srgbClr val="4F81BD">
                    <a:lumMod val="75000"/>
                  </a:srgbClr>
                </a:solidFill>
                <a:latin typeface="Times New Roman" pitchFamily="18" charset="0"/>
                <a:cs typeface="Times New Roman" pitchFamily="18" charset="0"/>
              </a:rPr>
              <a:t>Siemens </a:t>
            </a:r>
          </a:p>
          <a:p>
            <a:r>
              <a:rPr lang="ru-RU" sz="1000" dirty="0">
                <a:solidFill>
                  <a:srgbClr val="4F81BD">
                    <a:lumMod val="75000"/>
                  </a:srgbClr>
                </a:solidFill>
                <a:latin typeface="Times New Roman" pitchFamily="18" charset="0"/>
                <a:cs typeface="Times New Roman" pitchFamily="18" charset="0"/>
              </a:rPr>
              <a:t>Краткое описание:</a:t>
            </a:r>
          </a:p>
          <a:p>
            <a:r>
              <a:rPr lang="ru-RU" sz="1000" dirty="0">
                <a:solidFill>
                  <a:srgbClr val="4F81BD">
                    <a:lumMod val="75000"/>
                  </a:srgbClr>
                </a:solidFill>
                <a:latin typeface="Times New Roman" pitchFamily="18" charset="0"/>
                <a:cs typeface="Times New Roman" pitchFamily="18" charset="0"/>
              </a:rPr>
              <a:t>В рамках реализации </a:t>
            </a:r>
            <a:r>
              <a:rPr lang="ru-RU" sz="1000" dirty="0" err="1">
                <a:solidFill>
                  <a:srgbClr val="4F81BD">
                    <a:lumMod val="75000"/>
                  </a:srgbClr>
                </a:solidFill>
                <a:latin typeface="Times New Roman" pitchFamily="18" charset="0"/>
                <a:cs typeface="Times New Roman" pitchFamily="18" charset="0"/>
              </a:rPr>
              <a:t>подпроекта</a:t>
            </a:r>
            <a:r>
              <a:rPr lang="ru-RU" sz="1000" dirty="0">
                <a:solidFill>
                  <a:srgbClr val="4F81BD">
                    <a:lumMod val="75000"/>
                  </a:srgbClr>
                </a:solidFill>
                <a:latin typeface="Times New Roman" pitchFamily="18" charset="0"/>
                <a:cs typeface="Times New Roman" pitchFamily="18" charset="0"/>
              </a:rPr>
              <a:t> планируется проведение исследований в области цифровой </a:t>
            </a:r>
            <a:r>
              <a:rPr lang="ru-RU" sz="1000" dirty="0" smtClean="0">
                <a:solidFill>
                  <a:srgbClr val="4F81BD">
                    <a:lumMod val="75000"/>
                  </a:srgbClr>
                </a:solidFill>
                <a:latin typeface="Times New Roman" pitchFamily="18" charset="0"/>
                <a:cs typeface="Times New Roman" pitchFamily="18" charset="0"/>
              </a:rPr>
              <a:t>конструкторской и технологической </a:t>
            </a:r>
            <a:r>
              <a:rPr lang="ru-RU" sz="1000" dirty="0">
                <a:solidFill>
                  <a:srgbClr val="4F81BD">
                    <a:lumMod val="75000"/>
                  </a:srgbClr>
                </a:solidFill>
                <a:latin typeface="Times New Roman" pitchFamily="18" charset="0"/>
                <a:cs typeface="Times New Roman" pitchFamily="18" charset="0"/>
              </a:rPr>
              <a:t>подготовки </a:t>
            </a:r>
            <a:r>
              <a:rPr lang="ru-RU" sz="1000" dirty="0" smtClean="0">
                <a:solidFill>
                  <a:srgbClr val="4F81BD">
                    <a:lumMod val="75000"/>
                  </a:srgbClr>
                </a:solidFill>
                <a:latin typeface="Times New Roman" pitchFamily="18" charset="0"/>
                <a:cs typeface="Times New Roman" pitchFamily="18" charset="0"/>
              </a:rPr>
              <a:t> на </a:t>
            </a:r>
            <a:r>
              <a:rPr lang="ru-RU" sz="1000" dirty="0" err="1">
                <a:solidFill>
                  <a:srgbClr val="4F81BD">
                    <a:lumMod val="75000"/>
                  </a:srgbClr>
                </a:solidFill>
                <a:latin typeface="Times New Roman" pitchFamily="18" charset="0"/>
                <a:cs typeface="Times New Roman" pitchFamily="18" charset="0"/>
              </a:rPr>
              <a:t>предприятих</a:t>
            </a:r>
            <a:r>
              <a:rPr lang="ru-RU" sz="1000" dirty="0">
                <a:solidFill>
                  <a:srgbClr val="4F81BD">
                    <a:lumMod val="75000"/>
                  </a:srgbClr>
                </a:solidFill>
                <a:latin typeface="Times New Roman" pitchFamily="18" charset="0"/>
                <a:cs typeface="Times New Roman" pitchFamily="18" charset="0"/>
              </a:rPr>
              <a:t> Республики Татарстан.</a:t>
            </a:r>
          </a:p>
          <a:p>
            <a:r>
              <a:rPr lang="ru-RU" sz="1000" b="1" dirty="0">
                <a:solidFill>
                  <a:srgbClr val="4F81BD">
                    <a:lumMod val="75000"/>
                  </a:srgbClr>
                </a:solidFill>
                <a:latin typeface="Times New Roman" pitchFamily="18" charset="0"/>
                <a:cs typeface="Times New Roman" pitchFamily="18" charset="0"/>
              </a:rPr>
              <a:t>Сроки реализации:  </a:t>
            </a:r>
            <a:r>
              <a:rPr lang="ru-RU" sz="1000" dirty="0">
                <a:solidFill>
                  <a:srgbClr val="4F81BD">
                    <a:lumMod val="75000"/>
                  </a:srgbClr>
                </a:solidFill>
                <a:latin typeface="Times New Roman" pitchFamily="18" charset="0"/>
                <a:cs typeface="Times New Roman" pitchFamily="18" charset="0"/>
              </a:rPr>
              <a:t>2020-2030 </a:t>
            </a:r>
            <a:r>
              <a:rPr lang="ru-RU" sz="1000" dirty="0" err="1">
                <a:solidFill>
                  <a:srgbClr val="4F81BD">
                    <a:lumMod val="75000"/>
                  </a:srgbClr>
                </a:solidFill>
                <a:latin typeface="Times New Roman" pitchFamily="18" charset="0"/>
                <a:cs typeface="Times New Roman" pitchFamily="18" charset="0"/>
              </a:rPr>
              <a:t>гг</a:t>
            </a:r>
            <a:endParaRPr lang="ru-RU" sz="1000" b="1" dirty="0">
              <a:solidFill>
                <a:srgbClr val="4F81BD">
                  <a:lumMod val="75000"/>
                </a:srgbClr>
              </a:solidFill>
              <a:latin typeface="Times New Roman" pitchFamily="18" charset="0"/>
              <a:cs typeface="Times New Roman" pitchFamily="18" charset="0"/>
            </a:endParaRPr>
          </a:p>
        </p:txBody>
      </p:sp>
      <p:sp>
        <p:nvSpPr>
          <p:cNvPr id="7" name="TextBox 6">
            <a:extLst>
              <a:ext uri="{FF2B5EF4-FFF2-40B4-BE49-F238E27FC236}">
                <a16:creationId xmlns="" xmlns:a16="http://schemas.microsoft.com/office/drawing/2014/main" id="{4ED18C09-E867-4A82-A512-87031B4CD941}"/>
              </a:ext>
            </a:extLst>
          </p:cNvPr>
          <p:cNvSpPr txBox="1"/>
          <p:nvPr/>
        </p:nvSpPr>
        <p:spPr>
          <a:xfrm>
            <a:off x="1331640" y="134579"/>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Tree>
    <p:extLst>
      <p:ext uri="{BB962C8B-B14F-4D97-AF65-F5344CB8AC3E}">
        <p14:creationId xmlns:p14="http://schemas.microsoft.com/office/powerpoint/2010/main" val="41643577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39552" y="2173675"/>
            <a:ext cx="8424936" cy="1692771"/>
          </a:xfrm>
          <a:prstGeom prst="rect">
            <a:avLst/>
          </a:prstGeom>
          <a:noFill/>
        </p:spPr>
        <p:txBody>
          <a:bodyPr wrap="square" rtlCol="0">
            <a:spAutoFit/>
          </a:bodyPr>
          <a:lstStyle/>
          <a:p>
            <a:pPr algn="ctr"/>
            <a:r>
              <a:rPr lang="ru-RU" sz="2400" b="1" dirty="0" smtClean="0">
                <a:solidFill>
                  <a:schemeClr val="tx2">
                    <a:lumMod val="75000"/>
                  </a:schemeClr>
                </a:solidFill>
                <a:latin typeface="PT Sans" panose="020B0503020203020204" pitchFamily="34" charset="-52"/>
              </a:rPr>
              <a:t>СИ </a:t>
            </a:r>
            <a:r>
              <a:rPr lang="ru-RU" sz="2400" b="1" dirty="0">
                <a:solidFill>
                  <a:schemeClr val="tx2">
                    <a:lumMod val="75000"/>
                  </a:schemeClr>
                </a:solidFill>
                <a:latin typeface="PT Sans" panose="020B0503020203020204" pitchFamily="34" charset="-52"/>
              </a:rPr>
              <a:t>8 «Создание «цифрового двойника -экземпляра»  на примере автомобиля семейства К5»</a:t>
            </a:r>
          </a:p>
          <a:p>
            <a:pPr algn="ctr"/>
            <a:r>
              <a:rPr lang="ru-RU" sz="1600" dirty="0">
                <a:solidFill>
                  <a:schemeClr val="tx2">
                    <a:lumMod val="75000"/>
                  </a:schemeClr>
                </a:solidFill>
                <a:latin typeface="PT Sans" panose="020B0503020203020204" pitchFamily="34" charset="-52"/>
              </a:rPr>
              <a:t>в рамках реализации Программы развития КФУ</a:t>
            </a:r>
          </a:p>
          <a:p>
            <a:pPr algn="ctr"/>
            <a:r>
              <a:rPr lang="ru-RU" sz="1600" dirty="0">
                <a:solidFill>
                  <a:schemeClr val="tx2">
                    <a:lumMod val="75000"/>
                  </a:schemeClr>
                </a:solidFill>
                <a:latin typeface="PT Sans" panose="020B0503020203020204" pitchFamily="34" charset="-52"/>
              </a:rPr>
              <a:t>(«ПРИОРИТЕТ-2030»)</a:t>
            </a:r>
          </a:p>
          <a:p>
            <a:pPr algn="ctr"/>
            <a:endParaRPr lang="ru-RU" sz="2400" b="1" dirty="0">
              <a:solidFill>
                <a:srgbClr val="00549F"/>
              </a:solidFill>
              <a:latin typeface="PT Sans" panose="020B0503020203020204" pitchFamily="34" charset="-52"/>
            </a:endParaRPr>
          </a:p>
        </p:txBody>
      </p:sp>
      <p:sp>
        <p:nvSpPr>
          <p:cNvPr id="7" name="Прямоугольник 6"/>
          <p:cNvSpPr/>
          <p:nvPr/>
        </p:nvSpPr>
        <p:spPr>
          <a:xfrm>
            <a:off x="0" y="843559"/>
            <a:ext cx="3635896" cy="936104"/>
          </a:xfrm>
          <a:prstGeom prst="rect">
            <a:avLst/>
          </a:prstGeom>
          <a:solidFill>
            <a:srgbClr val="00549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pic>
        <p:nvPicPr>
          <p:cNvPr id="8" name="Picture 3" descr="C:\Users\MSShafigullin\Desktop\Проекты\Ассоциация выпускников\kfu_logo_2l_ru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31591"/>
            <a:ext cx="2945406" cy="3955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 xmlns:a16="http://schemas.microsoft.com/office/drawing/2014/main" id="{51EC05A0-E07F-45D8-A677-0D303E8C6E41}"/>
              </a:ext>
            </a:extLst>
          </p:cNvPr>
          <p:cNvSpPr txBox="1"/>
          <p:nvPr/>
        </p:nvSpPr>
        <p:spPr>
          <a:xfrm>
            <a:off x="3707904" y="377538"/>
            <a:ext cx="5372026" cy="1015663"/>
          </a:xfrm>
          <a:prstGeom prst="rect">
            <a:avLst/>
          </a:prstGeom>
          <a:noFill/>
        </p:spPr>
        <p:txBody>
          <a:bodyPr wrap="square" rtlCol="0">
            <a:spAutoFit/>
          </a:bodyPr>
          <a:lstStyle/>
          <a:p>
            <a:r>
              <a:rPr lang="ru-RU" sz="2800" b="1" dirty="0">
                <a:solidFill>
                  <a:prstClr val="white">
                    <a:lumMod val="65000"/>
                  </a:prstClr>
                </a:solidFill>
                <a:latin typeface="PT Sans" panose="020B0503020203020204" pitchFamily="34" charset="-52"/>
              </a:rPr>
              <a:t>СТРАТЕГИЧЕСКИЙ ПРОЕКТ 4 </a:t>
            </a:r>
            <a:r>
              <a:rPr lang="ru-RU" sz="1600" b="1" dirty="0">
                <a:solidFill>
                  <a:prstClr val="white">
                    <a:lumMod val="65000"/>
                  </a:prstClr>
                </a:solidFill>
                <a:latin typeface="PT Sans" panose="020B0503020203020204" pitchFamily="34" charset="-52"/>
              </a:rPr>
              <a:t>«</a:t>
            </a:r>
            <a:r>
              <a:rPr lang="ru-RU" sz="1600" b="1" dirty="0" err="1">
                <a:solidFill>
                  <a:prstClr val="white">
                    <a:lumMod val="65000"/>
                  </a:prstClr>
                </a:solidFill>
                <a:latin typeface="PT Sans" panose="020B0503020203020204" pitchFamily="34" charset="-52"/>
              </a:rPr>
              <a:t>Метаплатформенные</a:t>
            </a:r>
            <a:r>
              <a:rPr lang="ru-RU" sz="1600" b="1" dirty="0">
                <a:solidFill>
                  <a:prstClr val="white">
                    <a:lumMod val="65000"/>
                  </a:prstClr>
                </a:solidFill>
                <a:latin typeface="PT Sans" panose="020B0503020203020204" pitchFamily="34" charset="-52"/>
              </a:rPr>
              <a:t> решения ИТ, ИИ </a:t>
            </a:r>
          </a:p>
          <a:p>
            <a:r>
              <a:rPr lang="ru-RU" sz="1600" b="1" dirty="0">
                <a:solidFill>
                  <a:prstClr val="white">
                    <a:lumMod val="65000"/>
                  </a:prstClr>
                </a:solidFill>
                <a:latin typeface="PT Sans" panose="020B0503020203020204" pitchFamily="34" charset="-52"/>
              </a:rPr>
              <a:t>и </a:t>
            </a:r>
            <a:r>
              <a:rPr lang="ru-RU" sz="1600" b="1" dirty="0" err="1">
                <a:solidFill>
                  <a:prstClr val="white">
                    <a:lumMod val="65000"/>
                  </a:prstClr>
                </a:solidFill>
                <a:latin typeface="PT Sans" panose="020B0503020203020204" pitchFamily="34" charset="-52"/>
              </a:rPr>
              <a:t>киберфизических</a:t>
            </a:r>
            <a:r>
              <a:rPr lang="ru-RU" sz="1600" b="1" dirty="0">
                <a:solidFill>
                  <a:prstClr val="white">
                    <a:lumMod val="65000"/>
                  </a:prstClr>
                </a:solidFill>
                <a:latin typeface="PT Sans" panose="020B0503020203020204" pitchFamily="34" charset="-52"/>
              </a:rPr>
              <a:t> систем»</a:t>
            </a:r>
          </a:p>
        </p:txBody>
      </p:sp>
    </p:spTree>
    <p:extLst>
      <p:ext uri="{BB962C8B-B14F-4D97-AF65-F5344CB8AC3E}">
        <p14:creationId xmlns:p14="http://schemas.microsoft.com/office/powerpoint/2010/main" val="40254859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solidFill>
                  <a:prstClr val="black">
                    <a:tint val="75000"/>
                  </a:prstClr>
                </a:solidFill>
              </a:rPr>
              <a:pPr/>
              <a:t>32</a:t>
            </a:fld>
            <a:endParaRPr lang="ru-RU">
              <a:solidFill>
                <a:prstClr val="black">
                  <a:tint val="75000"/>
                </a:prstClr>
              </a:solidFill>
            </a:endParaRPr>
          </a:p>
        </p:txBody>
      </p:sp>
      <p:sp>
        <p:nvSpPr>
          <p:cNvPr id="3" name="TextBox 2">
            <a:extLst>
              <a:ext uri="{FF2B5EF4-FFF2-40B4-BE49-F238E27FC236}">
                <a16:creationId xmlns="" xmlns:a16="http://schemas.microsoft.com/office/drawing/2014/main" id="{0B34FB46-C403-445B-8714-DAFEF12F7866}"/>
              </a:ext>
            </a:extLst>
          </p:cNvPr>
          <p:cNvSpPr txBox="1"/>
          <p:nvPr/>
        </p:nvSpPr>
        <p:spPr>
          <a:xfrm>
            <a:off x="1331640" y="51470"/>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4" name="TextBox 3">
            <a:extLst>
              <a:ext uri="{FF2B5EF4-FFF2-40B4-BE49-F238E27FC236}">
                <a16:creationId xmlns="" xmlns:a16="http://schemas.microsoft.com/office/drawing/2014/main" id="{B43D7435-2693-49BA-AF13-75A78A1F4742}"/>
              </a:ext>
            </a:extLst>
          </p:cNvPr>
          <p:cNvSpPr txBox="1"/>
          <p:nvPr/>
        </p:nvSpPr>
        <p:spPr>
          <a:xfrm>
            <a:off x="323528" y="339502"/>
            <a:ext cx="8640959" cy="5186035"/>
          </a:xfrm>
          <a:prstGeom prst="rect">
            <a:avLst/>
          </a:prstGeom>
          <a:noFill/>
        </p:spPr>
        <p:txBody>
          <a:bodyPr wrap="square" rtlCol="0">
            <a:spAutoFit/>
          </a:bodyPr>
          <a:lstStyle/>
          <a:p>
            <a:r>
              <a:rPr lang="ru-RU" sz="1050" b="1" dirty="0">
                <a:solidFill>
                  <a:srgbClr val="4F81BD">
                    <a:lumMod val="75000"/>
                  </a:srgbClr>
                </a:solidFill>
                <a:latin typeface="Times New Roman" pitchFamily="18" charset="0"/>
                <a:cs typeface="Times New Roman" pitchFamily="18" charset="0"/>
              </a:rPr>
              <a:t>Наименование: </a:t>
            </a:r>
            <a:r>
              <a:rPr lang="ru-RU" sz="1050" b="1" u="sng" dirty="0">
                <a:solidFill>
                  <a:srgbClr val="4F81BD">
                    <a:lumMod val="75000"/>
                  </a:srgbClr>
                </a:solidFill>
                <a:latin typeface="Times New Roman" pitchFamily="18" charset="0"/>
                <a:cs typeface="Times New Roman" pitchFamily="18" charset="0"/>
              </a:rPr>
              <a:t>Создание «цифрового двойника -экземпляра»  на примере автомобиля семейства К5</a:t>
            </a:r>
          </a:p>
          <a:p>
            <a:r>
              <a:rPr lang="ru-RU" sz="1050" b="1" dirty="0">
                <a:solidFill>
                  <a:srgbClr val="4F81BD">
                    <a:lumMod val="75000"/>
                  </a:srgbClr>
                </a:solidFill>
                <a:latin typeface="Times New Roman" pitchFamily="18" charset="0"/>
                <a:cs typeface="Times New Roman" pitchFamily="18" charset="0"/>
              </a:rPr>
              <a:t>Какие вызовы, обозначенные в Программе-2030, решает </a:t>
            </a:r>
            <a:r>
              <a:rPr lang="ru-RU" sz="1050" b="1" dirty="0" err="1">
                <a:solidFill>
                  <a:srgbClr val="4F81BD">
                    <a:lumMod val="75000"/>
                  </a:srgbClr>
                </a:solidFill>
                <a:latin typeface="Times New Roman" pitchFamily="18" charset="0"/>
                <a:cs typeface="Times New Roman" pitchFamily="18" charset="0"/>
              </a:rPr>
              <a:t>Подпроект</a:t>
            </a:r>
            <a:r>
              <a:rPr lang="ru-RU" sz="1050" b="1" dirty="0">
                <a:solidFill>
                  <a:srgbClr val="4F81BD">
                    <a:lumMod val="75000"/>
                  </a:srgbClr>
                </a:solidFill>
                <a:latin typeface="Times New Roman" pitchFamily="18" charset="0"/>
                <a:cs typeface="Times New Roman" pitchFamily="18" charset="0"/>
              </a:rPr>
              <a:t>:</a:t>
            </a:r>
          </a:p>
          <a:p>
            <a:pPr>
              <a:tabLst>
                <a:tab pos="447675" algn="l"/>
              </a:tabLst>
            </a:pPr>
            <a:r>
              <a:rPr lang="ru-RU" sz="1000" dirty="0">
                <a:solidFill>
                  <a:srgbClr val="4F81BD">
                    <a:lumMod val="75000"/>
                  </a:srgbClr>
                </a:solidFill>
                <a:latin typeface="Times New Roman" pitchFamily="18" charset="0"/>
                <a:cs typeface="Times New Roman" pitchFamily="18" charset="0"/>
              </a:rPr>
              <a:t>а) подготовка кадров для приоритетных направлений НТР Российской Федерации, субъектов РФ, отраслей экономики и социальной сферы;</a:t>
            </a:r>
          </a:p>
          <a:p>
            <a:pPr>
              <a:tabLst>
                <a:tab pos="447675" algn="l"/>
              </a:tabLst>
            </a:pPr>
            <a:r>
              <a:rPr lang="ru-RU" sz="1000" dirty="0">
                <a:solidFill>
                  <a:srgbClr val="4F81BD">
                    <a:lumMod val="75000"/>
                  </a:srgbClr>
                </a:solidFill>
                <a:latin typeface="Times New Roman" pitchFamily="18" charset="0"/>
                <a:cs typeface="Times New Roman" pitchFamily="18" charset="0"/>
              </a:rPr>
              <a:t>б) развитие и реализация прорывных научных исследований и разработок, в том числе получение по итогам прикладных научных исследований и (или) экспериментальных разработок результатов интеллектуальной деятельности, охраняемых в соответствии с ГК Российской Федерации;</a:t>
            </a:r>
          </a:p>
          <a:p>
            <a:pPr>
              <a:tabLst>
                <a:tab pos="447675" algn="l"/>
              </a:tabLst>
            </a:pPr>
            <a:r>
              <a:rPr lang="ru-RU" sz="1000" dirty="0">
                <a:solidFill>
                  <a:srgbClr val="4F81BD">
                    <a:lumMod val="75000"/>
                  </a:srgbClr>
                </a:solidFill>
                <a:latin typeface="Times New Roman" pitchFamily="18" charset="0"/>
                <a:cs typeface="Times New Roman" pitchFamily="18" charset="0"/>
              </a:rPr>
              <a:t>в) внедрение в экономику и социальную сферу высоких технологий, коммерциализация результатов интеллектуальной деятельности и трансфер технологий;</a:t>
            </a:r>
          </a:p>
          <a:p>
            <a:pPr>
              <a:tabLst>
                <a:tab pos="447675" algn="l"/>
              </a:tabLst>
            </a:pPr>
            <a:r>
              <a:rPr lang="ru-RU" sz="1000" dirty="0">
                <a:solidFill>
                  <a:srgbClr val="4F81BD">
                    <a:lumMod val="75000"/>
                  </a:srgbClr>
                </a:solidFill>
                <a:latin typeface="Times New Roman" pitchFamily="18" charset="0"/>
                <a:cs typeface="Times New Roman" pitchFamily="18" charset="0"/>
              </a:rPr>
              <a:t>г) обновление, разработка и внедрение новых образовательных программ высшего образования и дополнительных профессиональных программ в интересах НТР Российской Федерации, субъектов РФ, отраслей экономики и социальной сферы;</a:t>
            </a:r>
          </a:p>
          <a:p>
            <a:pPr>
              <a:tabLst>
                <a:tab pos="447675" algn="l"/>
              </a:tabLst>
            </a:pPr>
            <a:r>
              <a:rPr lang="ru-RU" sz="1000" dirty="0">
                <a:solidFill>
                  <a:srgbClr val="4F81BD">
                    <a:lumMod val="75000"/>
                  </a:srgbClr>
                </a:solidFill>
                <a:latin typeface="Times New Roman" pitchFamily="18" charset="0"/>
                <a:cs typeface="Times New Roman" pitchFamily="18" charset="0"/>
              </a:rPr>
              <a:t>д) реализация образовательных программ ВО в сетевой форме, реализация творческих и социально-гуманитарных проектов с участием университетов, научных и других организаций реального сектора экономики и социальной сферы;</a:t>
            </a:r>
          </a:p>
          <a:p>
            <a:pPr>
              <a:tabLst>
                <a:tab pos="447675" algn="l"/>
              </a:tabLst>
            </a:pPr>
            <a:r>
              <a:rPr lang="ru-RU" sz="1000" dirty="0">
                <a:solidFill>
                  <a:srgbClr val="4F81BD">
                    <a:lumMod val="75000"/>
                  </a:srgbClr>
                </a:solidFill>
                <a:latin typeface="Times New Roman" pitchFamily="18" charset="0"/>
                <a:cs typeface="Times New Roman" pitchFamily="18" charset="0"/>
              </a:rPr>
              <a:t>ж) развитие кадрового потенциала системы ВО, сектора исследований и разработок посредством обеспечения воспроизводства управленческих и научно-педагогических кадров, привлечение в университеты ведущих ученых и специалистов-практиков;</a:t>
            </a:r>
          </a:p>
          <a:p>
            <a:pPr>
              <a:tabLst>
                <a:tab pos="447675" algn="l"/>
              </a:tabLst>
            </a:pPr>
            <a:r>
              <a:rPr lang="ru-RU" sz="1000" dirty="0">
                <a:solidFill>
                  <a:srgbClr val="4F81BD">
                    <a:lumMod val="75000"/>
                  </a:srgbClr>
                </a:solidFill>
                <a:latin typeface="Times New Roman" pitchFamily="18" charset="0"/>
                <a:cs typeface="Times New Roman" pitchFamily="18" charset="0"/>
              </a:rPr>
              <a:t>л) привлечение иностранных граждан для обучения в университетах и содействие трудоустройству лучших из них в Российской Федерации;</a:t>
            </a:r>
          </a:p>
          <a:p>
            <a:pPr>
              <a:tabLst>
                <a:tab pos="447675" algn="l"/>
              </a:tabLst>
            </a:pPr>
            <a:r>
              <a:rPr lang="ru-RU" sz="1000" dirty="0">
                <a:solidFill>
                  <a:srgbClr val="4F81BD">
                    <a:lumMod val="75000"/>
                  </a:srgbClr>
                </a:solidFill>
                <a:latin typeface="Times New Roman" pitchFamily="18" charset="0"/>
                <a:cs typeface="Times New Roman" pitchFamily="18" charset="0"/>
              </a:rPr>
              <a:t>м) содействие трудоустройству выпускников университетов в секторе исследований и разработок и высокотехнологичных отраслях экономики;</a:t>
            </a:r>
          </a:p>
          <a:p>
            <a:pPr>
              <a:tabLst>
                <a:tab pos="447675" algn="l"/>
              </a:tabLst>
            </a:pPr>
            <a:r>
              <a:rPr lang="ru-RU" sz="1000" dirty="0">
                <a:solidFill>
                  <a:srgbClr val="4F81BD">
                    <a:lumMod val="75000"/>
                  </a:srgbClr>
                </a:solidFill>
                <a:latin typeface="Times New Roman" pitchFamily="18" charset="0"/>
                <a:cs typeface="Times New Roman" pitchFamily="18" charset="0"/>
              </a:rPr>
              <a:t>н) объединение с университетами и (или) научными организациями независимо от их ведомственной принадлежности;</a:t>
            </a:r>
          </a:p>
          <a:p>
            <a:pPr>
              <a:tabLst>
                <a:tab pos="447675" algn="l"/>
              </a:tabLst>
            </a:pPr>
            <a:r>
              <a:rPr lang="ru-RU" sz="1000" dirty="0">
                <a:solidFill>
                  <a:srgbClr val="4F81BD">
                    <a:lumMod val="75000"/>
                  </a:srgbClr>
                </a:solidFill>
                <a:latin typeface="Times New Roman" pitchFamily="18" charset="0"/>
                <a:cs typeface="Times New Roman" pitchFamily="18" charset="0"/>
              </a:rPr>
              <a:t>о) цифровая трансформация университетов и научных организаций;</a:t>
            </a:r>
          </a:p>
          <a:p>
            <a:pPr>
              <a:tabLst>
                <a:tab pos="447675" algn="l"/>
              </a:tabLst>
            </a:pPr>
            <a:r>
              <a:rPr lang="ru-RU" sz="1000" dirty="0">
                <a:solidFill>
                  <a:srgbClr val="4F81BD">
                    <a:lumMod val="75000"/>
                  </a:srgbClr>
                </a:solidFill>
                <a:latin typeface="Times New Roman" pitchFamily="18" charset="0"/>
                <a:cs typeface="Times New Roman" pitchFamily="18" charset="0"/>
              </a:rPr>
              <a:t>п) вовлечение обучающихся в научно-исследовательские и опытно-конструкторские работы и (или) инновационные, в том числе по созданию студенческих технопарков и бизнес инкубаторов, и (или) социально ориентированные проекты, а также осуществление поддержки обучающихся;</a:t>
            </a:r>
          </a:p>
          <a:p>
            <a:endParaRPr lang="ru-RU" sz="1100" b="1" dirty="0">
              <a:solidFill>
                <a:srgbClr val="4F81BD">
                  <a:lumMod val="75000"/>
                </a:srgbClr>
              </a:solidFill>
              <a:latin typeface="Times New Roman" pitchFamily="18"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Имеющийся научно-технологический задел (публикации, гранты, патенты и пр.):</a:t>
            </a:r>
          </a:p>
          <a:p>
            <a:r>
              <a:rPr lang="ru-RU" sz="1050" dirty="0">
                <a:solidFill>
                  <a:srgbClr val="4F81BD">
                    <a:lumMod val="75000"/>
                  </a:srgbClr>
                </a:solidFill>
                <a:latin typeface="Times New Roman" pitchFamily="18" charset="0"/>
                <a:cs typeface="Times New Roman" pitchFamily="18" charset="0"/>
              </a:rPr>
              <a:t>Публикации за последние 5 лет - 397 (</a:t>
            </a:r>
            <a:r>
              <a:rPr lang="en-US" sz="1050" dirty="0" err="1">
                <a:solidFill>
                  <a:srgbClr val="4F81BD">
                    <a:lumMod val="75000"/>
                  </a:srgbClr>
                </a:solidFill>
                <a:latin typeface="Times New Roman" pitchFamily="18" charset="0"/>
                <a:cs typeface="Times New Roman" pitchFamily="18" charset="0"/>
              </a:rPr>
              <a:t>Scopus&amp;Web</a:t>
            </a:r>
            <a:r>
              <a:rPr lang="en-US" sz="1050" dirty="0">
                <a:solidFill>
                  <a:srgbClr val="4F81BD">
                    <a:lumMod val="75000"/>
                  </a:srgbClr>
                </a:solidFill>
                <a:latin typeface="Times New Roman" pitchFamily="18" charset="0"/>
                <a:cs typeface="Times New Roman" pitchFamily="18" charset="0"/>
              </a:rPr>
              <a:t> of  Science)</a:t>
            </a:r>
            <a:endParaRPr lang="ru-RU" sz="1050" dirty="0">
              <a:solidFill>
                <a:srgbClr val="4F81BD">
                  <a:lumMod val="75000"/>
                </a:srgbClr>
              </a:solidFill>
              <a:latin typeface="Times New Roman" pitchFamily="18" charset="0"/>
              <a:cs typeface="Times New Roman" pitchFamily="18" charset="0"/>
            </a:endParaRPr>
          </a:p>
          <a:p>
            <a:r>
              <a:rPr lang="ru-RU" sz="1050" dirty="0">
                <a:solidFill>
                  <a:srgbClr val="4F81BD">
                    <a:lumMod val="75000"/>
                  </a:srgbClr>
                </a:solidFill>
                <a:latin typeface="Times New Roman" pitchFamily="18" charset="0"/>
                <a:cs typeface="Times New Roman" pitchFamily="18" charset="0"/>
              </a:rPr>
              <a:t>НИР и НИОКР за последние 5 лет:</a:t>
            </a:r>
          </a:p>
          <a:p>
            <a:pPr marL="228600" indent="-228600">
              <a:buAutoNum type="arabicPeriod"/>
            </a:pPr>
            <a:r>
              <a:rPr lang="ru-RU" sz="1050" dirty="0">
                <a:solidFill>
                  <a:srgbClr val="4F81BD">
                    <a:lumMod val="75000"/>
                  </a:srgbClr>
                </a:solidFill>
                <a:latin typeface="Times New Roman" pitchFamily="18" charset="0"/>
                <a:cs typeface="Times New Roman" pitchFamily="18" charset="0"/>
              </a:rPr>
              <a:t>«Беспилотный транспорт» (совместный проект с Институтом физики КФУ). </a:t>
            </a:r>
            <a:br>
              <a:rPr lang="ru-RU" sz="1050" dirty="0">
                <a:solidFill>
                  <a:srgbClr val="4F81BD">
                    <a:lumMod val="75000"/>
                  </a:srgbClr>
                </a:solidFill>
                <a:latin typeface="Times New Roman" pitchFamily="18" charset="0"/>
                <a:cs typeface="Times New Roman" pitchFamily="18" charset="0"/>
              </a:rPr>
            </a:br>
            <a:r>
              <a:rPr lang="ru-RU" sz="1050" dirty="0">
                <a:solidFill>
                  <a:srgbClr val="4F81BD">
                    <a:lumMod val="75000"/>
                  </a:srgbClr>
                </a:solidFill>
                <a:latin typeface="Times New Roman" pitchFamily="18" charset="0"/>
                <a:cs typeface="Times New Roman" pitchFamily="18" charset="0"/>
              </a:rPr>
              <a:t>Финансирование: 99 млн. руб., ПАО "КАМАЗ";</a:t>
            </a:r>
          </a:p>
          <a:p>
            <a:pPr marL="228600" indent="-228600">
              <a:buAutoNum type="arabicPeriod"/>
            </a:pPr>
            <a:r>
              <a:rPr lang="ru-RU" sz="1050" dirty="0">
                <a:solidFill>
                  <a:srgbClr val="4F81BD">
                    <a:lumMod val="75000"/>
                  </a:srgbClr>
                </a:solidFill>
                <a:latin typeface="Times New Roman" pitchFamily="18" charset="0"/>
                <a:cs typeface="Times New Roman" pitchFamily="18" charset="0"/>
              </a:rPr>
              <a:t>«Разработка многорежимного адаптивного круиз-контроля для оптимального управления скоростью движения грузового автомобиля» Финансирование: 1,4 млн. руб., ПАО «КАМАЗ»;</a:t>
            </a:r>
          </a:p>
          <a:p>
            <a:pPr marL="228600" indent="-228600">
              <a:buAutoNum type="arabicPeriod"/>
            </a:pPr>
            <a:r>
              <a:rPr lang="ru-RU" sz="1050" dirty="0">
                <a:solidFill>
                  <a:srgbClr val="4F81BD">
                    <a:lumMod val="75000"/>
                  </a:srgbClr>
                </a:solidFill>
                <a:latin typeface="Times New Roman" pitchFamily="18" charset="0"/>
                <a:cs typeface="Times New Roman" pitchFamily="18" charset="0"/>
              </a:rPr>
              <a:t>Формирование полного набора технических требований для автомобилей поколения К5, для целей верификации разработанной конструкторской документации на соответствие этим требованиям на этапе предварительных испытаний в соответствии с Техническим заданием по приложению. Финансирование: 17 млн. руб., ПАО «КАМАЗ». </a:t>
            </a:r>
          </a:p>
          <a:p>
            <a:endParaRPr lang="ru-RU" sz="800" b="1" dirty="0">
              <a:solidFill>
                <a:srgbClr val="1F497D">
                  <a:lumMod val="75000"/>
                </a:srgbClr>
              </a:solidFill>
              <a:latin typeface="Times New Roman" pitchFamily="18" charset="0"/>
              <a:cs typeface="Times New Roman" pitchFamily="18" charset="0"/>
            </a:endParaRPr>
          </a:p>
          <a:p>
            <a:endParaRPr lang="ru-RU" sz="1000" dirty="0">
              <a:solidFill>
                <a:srgbClr val="1F497D">
                  <a:lumMod val="75000"/>
                </a:srgbClr>
              </a:solidFill>
              <a:latin typeface="Times New Roman" pitchFamily="18" charset="0"/>
              <a:cs typeface="Times New Roman" pitchFamily="18" charset="0"/>
            </a:endParaRPr>
          </a:p>
        </p:txBody>
      </p:sp>
    </p:spTree>
    <p:extLst>
      <p:ext uri="{BB962C8B-B14F-4D97-AF65-F5344CB8AC3E}">
        <p14:creationId xmlns:p14="http://schemas.microsoft.com/office/powerpoint/2010/main" val="42297217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B19B0651-EE4F-4900-A07F-96A6BFA9D0F0}" type="slidenum">
              <a:rPr lang="ru-RU" smtClean="0">
                <a:solidFill>
                  <a:prstClr val="black">
                    <a:tint val="75000"/>
                  </a:prstClr>
                </a:solidFill>
              </a:rPr>
              <a:pPr/>
              <a:t>33</a:t>
            </a:fld>
            <a:endParaRPr lang="ru-RU">
              <a:solidFill>
                <a:prstClr val="black">
                  <a:tint val="75000"/>
                </a:prstClr>
              </a:solidFill>
            </a:endParaRPr>
          </a:p>
        </p:txBody>
      </p:sp>
      <p:sp>
        <p:nvSpPr>
          <p:cNvPr id="4" name="Прямоугольник 3"/>
          <p:cNvSpPr/>
          <p:nvPr/>
        </p:nvSpPr>
        <p:spPr>
          <a:xfrm>
            <a:off x="539552" y="400110"/>
            <a:ext cx="8280920" cy="4755148"/>
          </a:xfrm>
          <a:prstGeom prst="rect">
            <a:avLst/>
          </a:prstGeom>
        </p:spPr>
        <p:txBody>
          <a:bodyPr wrap="square">
            <a:spAutoFit/>
          </a:bodyPr>
          <a:lstStyle/>
          <a:p>
            <a:r>
              <a:rPr lang="ru-RU" sz="1050" b="1" dirty="0">
                <a:solidFill>
                  <a:srgbClr val="4F81BD">
                    <a:lumMod val="75000"/>
                  </a:srgbClr>
                </a:solidFill>
                <a:latin typeface="Times New Roman" pitchFamily="18" charset="0"/>
                <a:cs typeface="Times New Roman" pitchFamily="18" charset="0"/>
              </a:rPr>
              <a:t>Научная новизна, отличительные особенности по сравнению с аналогичными исследованиями: </a:t>
            </a:r>
          </a:p>
          <a:p>
            <a:r>
              <a:rPr lang="ru-RU" sz="1050" dirty="0">
                <a:solidFill>
                  <a:srgbClr val="4F81BD">
                    <a:lumMod val="75000"/>
                  </a:srgbClr>
                </a:solidFill>
                <a:latin typeface="Times New Roman" pitchFamily="18" charset="0"/>
                <a:cs typeface="Times New Roman" pitchFamily="18" charset="0"/>
              </a:rPr>
              <a:t>Разработка технологии цифрового производства  беспилотных  транспортных средств на основе индивидуального заказа .</a:t>
            </a:r>
          </a:p>
          <a:p>
            <a:endParaRPr lang="ru-RU" sz="200" b="1" dirty="0">
              <a:solidFill>
                <a:srgbClr val="4F81BD">
                  <a:lumMod val="75000"/>
                </a:srgbClr>
              </a:solidFill>
              <a:latin typeface="Times New Roman" pitchFamily="18"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Поэтапные задачи </a:t>
            </a:r>
            <a:r>
              <a:rPr lang="ru-RU" sz="1050" b="1" dirty="0" err="1">
                <a:solidFill>
                  <a:srgbClr val="4F81BD">
                    <a:lumMod val="75000"/>
                  </a:srgbClr>
                </a:solidFill>
                <a:latin typeface="Times New Roman" pitchFamily="18" charset="0"/>
                <a:cs typeface="Times New Roman" pitchFamily="18" charset="0"/>
              </a:rPr>
              <a:t>Подпроекта</a:t>
            </a:r>
            <a:r>
              <a:rPr lang="ru-RU" sz="1050" b="1" dirty="0">
                <a:solidFill>
                  <a:srgbClr val="4F81BD">
                    <a:lumMod val="75000"/>
                  </a:srgbClr>
                </a:solidFill>
                <a:latin typeface="Times New Roman" pitchFamily="18" charset="0"/>
                <a:cs typeface="Times New Roman" pitchFamily="18" charset="0"/>
              </a:rPr>
              <a:t> (с указанием ожидаемого продукта/технологии на каждом этапе):</a:t>
            </a:r>
          </a:p>
          <a:p>
            <a:pPr>
              <a:tabLst>
                <a:tab pos="447675" algn="l"/>
              </a:tabLst>
            </a:pPr>
            <a:r>
              <a:rPr lang="ru-RU" sz="1050" i="1" dirty="0">
                <a:solidFill>
                  <a:srgbClr val="4F81BD">
                    <a:lumMod val="75000"/>
                  </a:srgbClr>
                </a:solidFill>
                <a:latin typeface="Times New Roman" pitchFamily="18" charset="0"/>
                <a:ea typeface="Calibri" panose="020F0502020204030204" pitchFamily="34" charset="0"/>
                <a:cs typeface="Times New Roman" pitchFamily="18" charset="0"/>
              </a:rPr>
              <a:t>Задачи проекта:</a:t>
            </a:r>
          </a:p>
          <a:p>
            <a:pPr>
              <a:tabLst>
                <a:tab pos="447675" algn="l"/>
              </a:tabLst>
            </a:pPr>
            <a:r>
              <a:rPr lang="ru-RU" sz="900" dirty="0">
                <a:solidFill>
                  <a:srgbClr val="4F81BD">
                    <a:lumMod val="75000"/>
                  </a:srgbClr>
                </a:solidFill>
                <a:latin typeface="Times New Roman" pitchFamily="18" charset="0"/>
                <a:ea typeface="Calibri" panose="020F0502020204030204" pitchFamily="34" charset="0"/>
                <a:cs typeface="Times New Roman" pitchFamily="18" charset="0"/>
              </a:rPr>
              <a:t>1. Создание 3D-модели с общими размерами и допусками.</a:t>
            </a:r>
          </a:p>
          <a:p>
            <a:pPr>
              <a:tabLst>
                <a:tab pos="447675" algn="l"/>
              </a:tabLst>
            </a:pPr>
            <a:r>
              <a:rPr lang="ru-RU" sz="900" dirty="0">
                <a:solidFill>
                  <a:srgbClr val="4F81BD">
                    <a:lumMod val="75000"/>
                  </a:srgbClr>
                </a:solidFill>
                <a:latin typeface="Times New Roman" pitchFamily="18" charset="0"/>
                <a:ea typeface="Calibri" panose="020F0502020204030204" pitchFamily="34" charset="0"/>
                <a:cs typeface="Times New Roman" pitchFamily="18" charset="0"/>
              </a:rPr>
              <a:t>2. Разработка спецификации на процессы с перечислением операций  с обработкой результатов    тестов на объекте, записи о сервисном обслуживании, включая замену компонентов, операционные показатели, результаты тестов и измерений, полученные от датчиков, текущие и прогнозируемые значения параметров мониторинга. </a:t>
            </a:r>
          </a:p>
          <a:p>
            <a:pPr>
              <a:tabLst>
                <a:tab pos="447675" algn="l"/>
              </a:tabLst>
            </a:pPr>
            <a:r>
              <a:rPr lang="ru-RU" sz="900" dirty="0">
                <a:solidFill>
                  <a:srgbClr val="4F81BD">
                    <a:lumMod val="75000"/>
                  </a:srgbClr>
                </a:solidFill>
                <a:latin typeface="Times New Roman" pitchFamily="18" charset="0"/>
                <a:ea typeface="Calibri" panose="020F0502020204030204" pitchFamily="34" charset="0"/>
                <a:cs typeface="Times New Roman" pitchFamily="18" charset="0"/>
              </a:rPr>
              <a:t>3. Цифровые двойники производства транспортного средства </a:t>
            </a:r>
          </a:p>
          <a:p>
            <a:pPr algn="just"/>
            <a:r>
              <a:rPr lang="ru-RU" sz="1050" i="1" dirty="0">
                <a:solidFill>
                  <a:srgbClr val="4F81BD">
                    <a:lumMod val="75000"/>
                  </a:srgbClr>
                </a:solidFill>
                <a:latin typeface="Times New Roman" pitchFamily="18" charset="0"/>
                <a:cs typeface="Times New Roman" pitchFamily="18" charset="0"/>
              </a:rPr>
              <a:t>Ожидаемые результаты проекта:</a:t>
            </a:r>
          </a:p>
          <a:p>
            <a:pPr algn="just"/>
            <a:r>
              <a:rPr lang="ru-RU" sz="1000" dirty="0">
                <a:solidFill>
                  <a:srgbClr val="4F81BD">
                    <a:lumMod val="75000"/>
                  </a:srgbClr>
                </a:solidFill>
                <a:latin typeface="Times New Roman" pitchFamily="18" charset="0"/>
                <a:cs typeface="Times New Roman" pitchFamily="18" charset="0"/>
              </a:rPr>
              <a:t>- Технология создания  «цифрового двойника -экземпляра»  на примере   автомобиля семейства К5  с применением искусственного интеллекта, человеко-машинного интерфейса, методического обеспечения обработки и анализа больших массивов данных в машиностроении за счет реализации следующих </a:t>
            </a:r>
            <a:r>
              <a:rPr lang="ru-RU" sz="1000" dirty="0" err="1">
                <a:solidFill>
                  <a:srgbClr val="4F81BD">
                    <a:lumMod val="75000"/>
                  </a:srgbClr>
                </a:solidFill>
                <a:latin typeface="Times New Roman" pitchFamily="18" charset="0"/>
                <a:cs typeface="Times New Roman" pitchFamily="18" charset="0"/>
              </a:rPr>
              <a:t>хоз.договорных</a:t>
            </a:r>
            <a:r>
              <a:rPr lang="ru-RU" sz="1000" dirty="0">
                <a:solidFill>
                  <a:srgbClr val="4F81BD">
                    <a:lumMod val="75000"/>
                  </a:srgbClr>
                </a:solidFill>
                <a:latin typeface="Times New Roman" pitchFamily="18" charset="0"/>
                <a:cs typeface="Times New Roman" pitchFamily="18" charset="0"/>
              </a:rPr>
              <a:t> тем с ПАО КАМАЗ:</a:t>
            </a:r>
          </a:p>
          <a:p>
            <a:pPr algn="just"/>
            <a:r>
              <a:rPr lang="ru-RU" sz="900" dirty="0">
                <a:solidFill>
                  <a:srgbClr val="4F81BD">
                    <a:lumMod val="75000"/>
                  </a:srgbClr>
                </a:solidFill>
                <a:latin typeface="Times New Roman" pitchFamily="18" charset="0"/>
                <a:cs typeface="Times New Roman" pitchFamily="18" charset="0"/>
              </a:rPr>
              <a:t>1 Обработка данных предиктивной аналитики транспортных средств (</a:t>
            </a:r>
            <a:r>
              <a:rPr lang="ru-RU" sz="900" dirty="0" err="1">
                <a:solidFill>
                  <a:srgbClr val="4F81BD">
                    <a:lumMod val="75000"/>
                  </a:srgbClr>
                </a:solidFill>
                <a:latin typeface="Times New Roman" pitchFamily="18" charset="0"/>
                <a:cs typeface="Times New Roman" pitchFamily="18" charset="0"/>
              </a:rPr>
              <a:t>Big</a:t>
            </a:r>
            <a:r>
              <a:rPr lang="ru-RU" sz="900" dirty="0">
                <a:solidFill>
                  <a:srgbClr val="4F81BD">
                    <a:lumMod val="75000"/>
                  </a:srgbClr>
                </a:solidFill>
                <a:latin typeface="Times New Roman" pitchFamily="18" charset="0"/>
                <a:cs typeface="Times New Roman" pitchFamily="18" charset="0"/>
              </a:rPr>
              <a:t> </a:t>
            </a:r>
            <a:r>
              <a:rPr lang="ru-RU" sz="900" dirty="0" err="1">
                <a:solidFill>
                  <a:srgbClr val="4F81BD">
                    <a:lumMod val="75000"/>
                  </a:srgbClr>
                </a:solidFill>
                <a:latin typeface="Times New Roman" pitchFamily="18" charset="0"/>
                <a:cs typeface="Times New Roman" pitchFamily="18" charset="0"/>
              </a:rPr>
              <a:t>Data</a:t>
            </a:r>
            <a:r>
              <a:rPr lang="ru-RU" sz="900" dirty="0">
                <a:solidFill>
                  <a:srgbClr val="4F81BD">
                    <a:lumMod val="75000"/>
                  </a:srgbClr>
                </a:solidFill>
                <a:latin typeface="Times New Roman" pitchFamily="18" charset="0"/>
                <a:cs typeface="Times New Roman" pitchFamily="18" charset="0"/>
              </a:rPr>
              <a:t>) на базе ИИ</a:t>
            </a:r>
          </a:p>
          <a:p>
            <a:pPr algn="just"/>
            <a:r>
              <a:rPr lang="ru-RU" sz="900" dirty="0">
                <a:solidFill>
                  <a:srgbClr val="4F81BD">
                    <a:lumMod val="75000"/>
                  </a:srgbClr>
                </a:solidFill>
                <a:latin typeface="Times New Roman" pitchFamily="18" charset="0"/>
                <a:cs typeface="Times New Roman" pitchFamily="18" charset="0"/>
              </a:rPr>
              <a:t>1.1 Разработка математических моделей дистанционного анализа фактического состояния транспортного средства (ТС) и формирование рекомендаций по техническому обслуживанию и ремонту с использованием методов ИИ</a:t>
            </a:r>
          </a:p>
          <a:p>
            <a:pPr marL="342900" indent="-342900">
              <a:tabLst>
                <a:tab pos="447675" algn="l"/>
              </a:tabLst>
            </a:pPr>
            <a:r>
              <a:rPr lang="ru-RU" sz="900" dirty="0">
                <a:solidFill>
                  <a:srgbClr val="4F81BD">
                    <a:lumMod val="75000"/>
                  </a:srgbClr>
                </a:solidFill>
                <a:latin typeface="Times New Roman" pitchFamily="18" charset="0"/>
                <a:cs typeface="Times New Roman" pitchFamily="18" charset="0"/>
              </a:rPr>
              <a:t>1.2 Разработка интеллектуальной модели поведения  ТС, узлов и агрегатов в зависимости от условий эксплуатации ТС</a:t>
            </a:r>
          </a:p>
          <a:p>
            <a:pPr marL="342900" indent="-342900">
              <a:tabLst>
                <a:tab pos="447675" algn="l"/>
              </a:tabLst>
            </a:pPr>
            <a:r>
              <a:rPr lang="ru-RU" sz="900" dirty="0">
                <a:solidFill>
                  <a:srgbClr val="4F81BD">
                    <a:lumMod val="75000"/>
                  </a:srgbClr>
                </a:solidFill>
                <a:latin typeface="Times New Roman" pitchFamily="18" charset="0"/>
                <a:cs typeface="Times New Roman" pitchFamily="18" charset="0"/>
              </a:rPr>
              <a:t>2 Применение интеллектуальных систем для диагностики транспортных средств на водородных топливных элементах</a:t>
            </a:r>
          </a:p>
          <a:p>
            <a:pPr>
              <a:tabLst>
                <a:tab pos="447675" algn="l"/>
              </a:tabLst>
            </a:pPr>
            <a:r>
              <a:rPr lang="ru-RU" sz="900" dirty="0">
                <a:solidFill>
                  <a:srgbClr val="4F81BD">
                    <a:lumMod val="75000"/>
                  </a:srgbClr>
                </a:solidFill>
                <a:latin typeface="Times New Roman" pitchFamily="18" charset="0"/>
                <a:cs typeface="Times New Roman" pitchFamily="18" charset="0"/>
              </a:rPr>
              <a:t>3 Разработка методологии и экспертизы управления состоянием двигателя ДВС Р6 с целью обеспечения работоспособности путем совершенствования программно-технических средств» (21 млн. руб</a:t>
            </a:r>
            <a:r>
              <a:rPr lang="ru-RU" sz="900" dirty="0" smtClean="0">
                <a:solidFill>
                  <a:srgbClr val="4F81BD">
                    <a:lumMod val="75000"/>
                  </a:srgbClr>
                </a:solidFill>
                <a:latin typeface="Times New Roman" pitchFamily="18" charset="0"/>
                <a:cs typeface="Times New Roman" pitchFamily="18" charset="0"/>
              </a:rPr>
              <a:t>.)</a:t>
            </a:r>
          </a:p>
          <a:p>
            <a:pPr>
              <a:tabLst>
                <a:tab pos="447675" algn="l"/>
              </a:tabLst>
            </a:pPr>
            <a:r>
              <a:rPr lang="ru-RU" sz="900" dirty="0">
                <a:solidFill>
                  <a:srgbClr val="4F81BD">
                    <a:lumMod val="75000"/>
                  </a:srgbClr>
                </a:solidFill>
                <a:latin typeface="Times New Roman" pitchFamily="18" charset="0"/>
                <a:cs typeface="Times New Roman" pitchFamily="18" charset="0"/>
              </a:rPr>
              <a:t>4. «Математическое (0D) моделирование СО двигателя Р6 с воспламенением от сжатия в составе автомобиля КАМАЗ 54901» и «Разработка регулируемого соплового аппарата (РСА) для ТКР двигателей КАМАЗ Р6» .</a:t>
            </a:r>
          </a:p>
          <a:p>
            <a:pPr marL="342900" indent="-342900">
              <a:tabLst>
                <a:tab pos="447675" algn="l"/>
              </a:tabLst>
            </a:pPr>
            <a:r>
              <a:rPr lang="ru-RU" sz="1050" dirty="0">
                <a:solidFill>
                  <a:srgbClr val="4F81BD">
                    <a:lumMod val="75000"/>
                  </a:srgbClr>
                </a:solidFill>
                <a:latin typeface="Times New Roman" pitchFamily="18" charset="0"/>
                <a:cs typeface="Times New Roman" pitchFamily="18" charset="0"/>
              </a:rPr>
              <a:t>- Создание лаборатории «Автоматизации и искусственного интеллекта»</a:t>
            </a:r>
          </a:p>
          <a:p>
            <a:pPr marL="342900" indent="-342900">
              <a:tabLst>
                <a:tab pos="447675" algn="l"/>
              </a:tabLst>
            </a:pPr>
            <a:endParaRPr lang="ru-RU" sz="200" dirty="0">
              <a:solidFill>
                <a:srgbClr val="4F81BD">
                  <a:lumMod val="75000"/>
                </a:srgbClr>
              </a:solidFill>
              <a:latin typeface="Times New Roman" pitchFamily="18"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Интересанты (организации, заинтересованные в результатах исследований и готовые финансировать разработки/приобрести результаты):</a:t>
            </a:r>
          </a:p>
          <a:p>
            <a:r>
              <a:rPr lang="ru-RU" sz="1050" dirty="0">
                <a:solidFill>
                  <a:srgbClr val="4F81BD">
                    <a:lumMod val="75000"/>
                  </a:srgbClr>
                </a:solidFill>
                <a:latin typeface="Times New Roman" pitchFamily="18" charset="0"/>
                <a:cs typeface="Times New Roman" pitchFamily="18" charset="0"/>
              </a:rPr>
              <a:t>ПАО «КАМАЗ</a:t>
            </a:r>
            <a:r>
              <a:rPr lang="ru-RU" sz="1050" dirty="0" smtClean="0">
                <a:solidFill>
                  <a:srgbClr val="4F81BD">
                    <a:lumMod val="75000"/>
                  </a:srgbClr>
                </a:solidFill>
                <a:latin typeface="Times New Roman" pitchFamily="18" charset="0"/>
                <a:cs typeface="Times New Roman" pitchFamily="18" charset="0"/>
              </a:rPr>
              <a:t>»</a:t>
            </a:r>
          </a:p>
          <a:p>
            <a:r>
              <a:rPr lang="ru-RU" sz="1050" b="1" dirty="0">
                <a:solidFill>
                  <a:srgbClr val="4F81BD">
                    <a:lumMod val="75000"/>
                  </a:srgbClr>
                </a:solidFill>
                <a:latin typeface="Times New Roman" pitchFamily="18" charset="0"/>
                <a:cs typeface="Times New Roman" pitchFamily="18" charset="0"/>
              </a:rPr>
              <a:t>Исполнители:</a:t>
            </a:r>
          </a:p>
          <a:p>
            <a:r>
              <a:rPr lang="ru-RU" sz="1050" dirty="0">
                <a:solidFill>
                  <a:srgbClr val="4F81BD">
                    <a:lumMod val="75000"/>
                  </a:srgbClr>
                </a:solidFill>
                <a:latin typeface="Times New Roman" pitchFamily="18" charset="0"/>
                <a:cs typeface="Times New Roman" pitchFamily="18" charset="0"/>
              </a:rPr>
              <a:t>Кафедры </a:t>
            </a:r>
            <a:r>
              <a:rPr lang="ru-RU" sz="1050" dirty="0" err="1">
                <a:solidFill>
                  <a:srgbClr val="4F81BD">
                    <a:lumMod val="75000"/>
                  </a:srgbClr>
                </a:solidFill>
                <a:latin typeface="Times New Roman" pitchFamily="18" charset="0"/>
                <a:cs typeface="Times New Roman" pitchFamily="18" charset="0"/>
              </a:rPr>
              <a:t>ААДиД</a:t>
            </a:r>
            <a:r>
              <a:rPr lang="ru-RU" sz="1050" dirty="0">
                <a:solidFill>
                  <a:srgbClr val="4F81BD">
                    <a:lumMod val="75000"/>
                  </a:srgbClr>
                </a:solidFill>
                <a:latin typeface="Times New Roman" pitchFamily="18" charset="0"/>
                <a:cs typeface="Times New Roman" pitchFamily="18" charset="0"/>
              </a:rPr>
              <a:t>, МС, </a:t>
            </a:r>
            <a:r>
              <a:rPr lang="ru-RU" sz="1050" dirty="0" err="1">
                <a:solidFill>
                  <a:srgbClr val="4F81BD">
                    <a:lumMod val="75000"/>
                  </a:srgbClr>
                </a:solidFill>
                <a:latin typeface="Times New Roman" pitchFamily="18" charset="0"/>
                <a:cs typeface="Times New Roman" pitchFamily="18" charset="0"/>
              </a:rPr>
              <a:t>МиК</a:t>
            </a:r>
            <a:r>
              <a:rPr lang="ru-RU" sz="1050" dirty="0">
                <a:solidFill>
                  <a:srgbClr val="4F81BD">
                    <a:lumMod val="75000"/>
                  </a:srgbClr>
                </a:solidFill>
                <a:latin typeface="Times New Roman" pitchFamily="18" charset="0"/>
                <a:cs typeface="Times New Roman" pitchFamily="18" charset="0"/>
              </a:rPr>
              <a:t>, ЭАТ, </a:t>
            </a:r>
            <a:r>
              <a:rPr lang="ru-RU" sz="1050" dirty="0" err="1">
                <a:solidFill>
                  <a:srgbClr val="4F81BD">
                    <a:lumMod val="75000"/>
                  </a:srgbClr>
                </a:solidFill>
                <a:latin typeface="Times New Roman" pitchFamily="18" charset="0"/>
                <a:cs typeface="Times New Roman" pitchFamily="18" charset="0"/>
              </a:rPr>
              <a:t>АиУ</a:t>
            </a:r>
            <a:r>
              <a:rPr lang="ru-RU" sz="1050" dirty="0">
                <a:solidFill>
                  <a:srgbClr val="4F81BD">
                    <a:lumMod val="75000"/>
                  </a:srgbClr>
                </a:solidFill>
                <a:latin typeface="Times New Roman" pitchFamily="18" charset="0"/>
                <a:cs typeface="Times New Roman" pitchFamily="18" charset="0"/>
              </a:rPr>
              <a:t>, СТС</a:t>
            </a:r>
          </a:p>
          <a:p>
            <a:endParaRPr lang="ru-RU" sz="200" b="1" dirty="0">
              <a:solidFill>
                <a:srgbClr val="4F81BD">
                  <a:lumMod val="75000"/>
                </a:srgbClr>
              </a:solidFill>
              <a:latin typeface="Times New Roman" pitchFamily="18" charset="0"/>
              <a:cs typeface="Times New Roman" pitchFamily="18" charset="0"/>
            </a:endParaRPr>
          </a:p>
          <a:p>
            <a:r>
              <a:rPr lang="ru-RU" sz="1050" b="1" dirty="0">
                <a:solidFill>
                  <a:srgbClr val="4F81BD">
                    <a:lumMod val="75000"/>
                  </a:srgbClr>
                </a:solidFill>
                <a:latin typeface="Times New Roman" pitchFamily="18" charset="0"/>
                <a:cs typeface="Times New Roman" pitchFamily="18" charset="0"/>
              </a:rPr>
              <a:t>Партнеры (члены консорциума/иные организации):</a:t>
            </a:r>
          </a:p>
          <a:p>
            <a:pPr marL="228600" indent="-228600">
              <a:tabLst>
                <a:tab pos="447675" algn="l"/>
              </a:tabLst>
            </a:pPr>
            <a:r>
              <a:rPr lang="ru-RU" sz="1050" dirty="0">
                <a:solidFill>
                  <a:srgbClr val="4F81BD">
                    <a:lumMod val="75000"/>
                  </a:srgbClr>
                </a:solidFill>
                <a:latin typeface="Times New Roman" pitchFamily="18" charset="0"/>
                <a:cs typeface="Times New Roman" pitchFamily="18" charset="0"/>
              </a:rPr>
              <a:t>ПАО «КАМАЗ», ОЭЗ «Иннополис», ИМ СО РАН, НПО АНДРОИДНАЯ ТЕХНИКА, Компания KUKA</a:t>
            </a:r>
          </a:p>
        </p:txBody>
      </p:sp>
      <p:sp>
        <p:nvSpPr>
          <p:cNvPr id="7" name="TextBox 6">
            <a:extLst>
              <a:ext uri="{FF2B5EF4-FFF2-40B4-BE49-F238E27FC236}">
                <a16:creationId xmlns="" xmlns:a16="http://schemas.microsoft.com/office/drawing/2014/main" id="{4ED18C09-E867-4A82-A512-87031B4CD941}"/>
              </a:ext>
            </a:extLst>
          </p:cNvPr>
          <p:cNvSpPr txBox="1"/>
          <p:nvPr/>
        </p:nvSpPr>
        <p:spPr>
          <a:xfrm>
            <a:off x="1331640" y="0"/>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Tree>
    <p:extLst>
      <p:ext uri="{BB962C8B-B14F-4D97-AF65-F5344CB8AC3E}">
        <p14:creationId xmlns:p14="http://schemas.microsoft.com/office/powerpoint/2010/main" val="42619952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B19B0651-EE4F-4900-A07F-96A6BFA9D0F0}" type="slidenum">
              <a:rPr lang="ru-RU" smtClean="0">
                <a:solidFill>
                  <a:prstClr val="black">
                    <a:tint val="75000"/>
                  </a:prstClr>
                </a:solidFill>
              </a:rPr>
              <a:pPr/>
              <a:t>34</a:t>
            </a:fld>
            <a:endParaRPr lang="ru-RU">
              <a:solidFill>
                <a:prstClr val="black">
                  <a:tint val="75000"/>
                </a:prstClr>
              </a:solidFill>
            </a:endParaRPr>
          </a:p>
        </p:txBody>
      </p:sp>
      <p:sp>
        <p:nvSpPr>
          <p:cNvPr id="4" name="Прямоугольник 3"/>
          <p:cNvSpPr/>
          <p:nvPr/>
        </p:nvSpPr>
        <p:spPr>
          <a:xfrm>
            <a:off x="539552" y="534689"/>
            <a:ext cx="8001056" cy="4362733"/>
          </a:xfrm>
          <a:prstGeom prst="rect">
            <a:avLst/>
          </a:prstGeom>
        </p:spPr>
        <p:txBody>
          <a:bodyPr wrap="square">
            <a:spAutoFit/>
          </a:bodyPr>
          <a:lstStyle/>
          <a:p>
            <a:r>
              <a:rPr lang="ru-RU" sz="1200" b="1" dirty="0">
                <a:solidFill>
                  <a:srgbClr val="4F81BD">
                    <a:lumMod val="75000"/>
                  </a:srgbClr>
                </a:solidFill>
                <a:latin typeface="Times New Roman" pitchFamily="18" charset="0"/>
                <a:cs typeface="Times New Roman" pitchFamily="18" charset="0"/>
              </a:rPr>
              <a:t>Краткое описание:</a:t>
            </a:r>
          </a:p>
          <a:p>
            <a:pPr algn="just"/>
            <a:r>
              <a:rPr lang="ru-RU" sz="1050" dirty="0">
                <a:solidFill>
                  <a:srgbClr val="4F81BD">
                    <a:lumMod val="75000"/>
                  </a:srgbClr>
                </a:solidFill>
                <a:latin typeface="Times New Roman" pitchFamily="18" charset="0"/>
                <a:cs typeface="Times New Roman" pitchFamily="18" charset="0"/>
              </a:rPr>
              <a:t>Цель </a:t>
            </a:r>
            <a:r>
              <a:rPr lang="ru-RU" sz="1050" dirty="0" err="1">
                <a:solidFill>
                  <a:srgbClr val="4F81BD">
                    <a:lumMod val="75000"/>
                  </a:srgbClr>
                </a:solidFill>
                <a:latin typeface="Times New Roman" pitchFamily="18" charset="0"/>
                <a:cs typeface="Times New Roman" pitchFamily="18" charset="0"/>
              </a:rPr>
              <a:t>подпроекта</a:t>
            </a:r>
            <a:r>
              <a:rPr lang="ru-RU" sz="1050" dirty="0">
                <a:solidFill>
                  <a:srgbClr val="4F81BD">
                    <a:lumMod val="75000"/>
                  </a:srgbClr>
                </a:solidFill>
                <a:latin typeface="Times New Roman" pitchFamily="18" charset="0"/>
                <a:cs typeface="Times New Roman" pitchFamily="18" charset="0"/>
              </a:rPr>
              <a:t> – создание высокоадекватной модели автомобиля семейства К5 КАМАЗ.</a:t>
            </a:r>
          </a:p>
          <a:p>
            <a:pPr algn="just"/>
            <a:r>
              <a:rPr lang="ru-RU" sz="1050" dirty="0">
                <a:solidFill>
                  <a:srgbClr val="4F81BD">
                    <a:lumMod val="75000"/>
                  </a:srgbClr>
                </a:solidFill>
                <a:latin typeface="Times New Roman" pitchFamily="18" charset="0"/>
                <a:cs typeface="Times New Roman" pitchFamily="18" charset="0"/>
              </a:rPr>
              <a:t>Цифровой двойник – это технология, процесс проектирования, в основе которого лежит разработка и применение семейства сложных </a:t>
            </a:r>
            <a:r>
              <a:rPr lang="ru-RU" sz="1050" dirty="0" err="1">
                <a:solidFill>
                  <a:srgbClr val="4F81BD">
                    <a:lumMod val="75000"/>
                  </a:srgbClr>
                </a:solidFill>
                <a:latin typeface="Times New Roman" pitchFamily="18" charset="0"/>
                <a:cs typeface="Times New Roman" pitchFamily="18" charset="0"/>
              </a:rPr>
              <a:t>мультидисциплинарных</a:t>
            </a:r>
            <a:r>
              <a:rPr lang="ru-RU" sz="1050" dirty="0">
                <a:solidFill>
                  <a:srgbClr val="4F81BD">
                    <a:lumMod val="75000"/>
                  </a:srgbClr>
                </a:solidFill>
                <a:latin typeface="Times New Roman" pitchFamily="18" charset="0"/>
                <a:cs typeface="Times New Roman" pitchFamily="18" charset="0"/>
              </a:rPr>
              <a:t> математических моделей, описываемых 3D нестационарными нелинейными дифференциальными уравнениями в частных производных с высоким уровнем адекватности.</a:t>
            </a:r>
          </a:p>
          <a:p>
            <a:pPr algn="just"/>
            <a:r>
              <a:rPr lang="ru-RU" sz="1050" dirty="0">
                <a:solidFill>
                  <a:srgbClr val="4F81BD">
                    <a:lumMod val="75000"/>
                  </a:srgbClr>
                </a:solidFill>
                <a:latin typeface="Times New Roman" pitchFamily="18" charset="0"/>
                <a:cs typeface="Times New Roman" pitchFamily="18" charset="0"/>
              </a:rPr>
              <a:t>Цифровой двойник (ЦД) дает возможность создать высокоадекватные модели автомобиля КАМАЗ и сопутствующих процессов, позволяя оптимизировать изделие и сервисы на его основе на всех этапах, включая этапы создания концепции автомобиля, его проектирование, изготовление компонентов, сборку, складирование, продажу, обслуживание и утилизацию.</a:t>
            </a:r>
          </a:p>
          <a:p>
            <a:pPr algn="just"/>
            <a:r>
              <a:rPr lang="ru-RU" sz="1050" dirty="0">
                <a:solidFill>
                  <a:srgbClr val="4F81BD">
                    <a:lumMod val="75000"/>
                  </a:srgbClr>
                </a:solidFill>
                <a:latin typeface="Times New Roman" pitchFamily="18" charset="0"/>
                <a:cs typeface="Times New Roman" pitchFamily="18" charset="0"/>
              </a:rPr>
              <a:t>На этапе создания концепции нового автомобиля, где решаются такие вопросы, как определение целевого рынка, сравнительный анализ транспортных средств конкурентов, анализ истории продвижения предыдущих моделей, автомобильным компаниям остро необходима интеграция всей этой информации, и в том числе информации, касающейся автомобилей предыдущего поколения.</a:t>
            </a:r>
          </a:p>
          <a:p>
            <a:pPr algn="just"/>
            <a:r>
              <a:rPr lang="ru-RU" sz="1050" dirty="0">
                <a:solidFill>
                  <a:srgbClr val="4F81BD">
                    <a:lumMod val="75000"/>
                  </a:srgbClr>
                </a:solidFill>
                <a:latin typeface="Times New Roman" pitchFamily="18" charset="0"/>
                <a:cs typeface="Times New Roman" pitchFamily="18" charset="0"/>
              </a:rPr>
              <a:t>Внедрение ЦД помогает объединить данные между транспортными средствами предыдущего поколения и текущей концепцией автомобиля в рамках единой цифровой модели, что позволяет улучшить коммуникации между проектировщиками, дизайнерами  и конечными потребителями. Разработка новой модели – это длительный затратный процесс, который занимает не менее пяти лет от проектирования до запуска в производство. И чем позднее обнаруживаются допущенные ошибки, тем дороже это обходится владельцу бизнеса. На  этапе  проектирования  автомобиля КАМАЗ,  в  процессе  доработки функциональности,  элементов  внешнего  вида,  разработки  инструментов и оборудования для коммерческого производства, остро требуются  множественные  испытания.  Многие  предприятия  сталкиваются с тем, что при проведении дорогостоящих натурных испытаний не хватает ресурсов и возможностей для воспроизведения полного набора ситуаций, с которыми продукт встречается в реальности. При этом недостаточное количество испытаний ведет к позднему обнаружению проблем, которые возвращают разработчиков на несколько шагов  назад,  требуя  повторной  итерации  в  проектировании,  включая изменения в материальном снабжении, подготовке инструментов, оборудования и т.  п. Использование ЦД на данном этапе дает возможность  проведения  многократных  виртуальных  испытаний, позволяет на более ранней стадии выявлять проблемы, проводить быструю оценку необходимых изменений и сокращать длительность цикла доводки изделия. </a:t>
            </a:r>
          </a:p>
          <a:p>
            <a:pPr algn="just"/>
            <a:endParaRPr lang="ru-RU" sz="1200" dirty="0">
              <a:solidFill>
                <a:srgbClr val="4F81BD">
                  <a:lumMod val="75000"/>
                </a:srgbClr>
              </a:solidFill>
              <a:latin typeface="Times New Roman" pitchFamily="18" charset="0"/>
              <a:cs typeface="Times New Roman" pitchFamily="18" charset="0"/>
            </a:endParaRPr>
          </a:p>
          <a:p>
            <a:r>
              <a:rPr lang="ru-RU" sz="1200" b="1" dirty="0">
                <a:solidFill>
                  <a:srgbClr val="4F81BD">
                    <a:lumMod val="75000"/>
                  </a:srgbClr>
                </a:solidFill>
                <a:latin typeface="Times New Roman" pitchFamily="18" charset="0"/>
                <a:cs typeface="Times New Roman" pitchFamily="18" charset="0"/>
              </a:rPr>
              <a:t>Сроки реализации:  </a:t>
            </a:r>
            <a:r>
              <a:rPr lang="ru-RU" sz="1200" dirty="0">
                <a:solidFill>
                  <a:srgbClr val="4F81BD">
                    <a:lumMod val="75000"/>
                  </a:srgbClr>
                </a:solidFill>
                <a:latin typeface="Times New Roman" pitchFamily="18" charset="0"/>
                <a:cs typeface="Times New Roman" pitchFamily="18" charset="0"/>
              </a:rPr>
              <a:t>2020-2030 </a:t>
            </a:r>
            <a:r>
              <a:rPr lang="ru-RU" sz="1200" dirty="0" err="1">
                <a:solidFill>
                  <a:srgbClr val="4F81BD">
                    <a:lumMod val="75000"/>
                  </a:srgbClr>
                </a:solidFill>
                <a:latin typeface="Times New Roman" pitchFamily="18" charset="0"/>
                <a:cs typeface="Times New Roman" pitchFamily="18" charset="0"/>
              </a:rPr>
              <a:t>гг</a:t>
            </a:r>
            <a:endParaRPr lang="ru-RU" sz="1200" dirty="0">
              <a:solidFill>
                <a:srgbClr val="4F81BD">
                  <a:lumMod val="75000"/>
                </a:srgbClr>
              </a:solidFill>
              <a:latin typeface="Times New Roman" pitchFamily="18" charset="0"/>
              <a:cs typeface="Times New Roman" pitchFamily="18" charset="0"/>
            </a:endParaRPr>
          </a:p>
        </p:txBody>
      </p:sp>
      <p:sp>
        <p:nvSpPr>
          <p:cNvPr id="7" name="TextBox 6">
            <a:extLst>
              <a:ext uri="{FF2B5EF4-FFF2-40B4-BE49-F238E27FC236}">
                <a16:creationId xmlns="" xmlns:a16="http://schemas.microsoft.com/office/drawing/2014/main" id="{4ED18C09-E867-4A82-A512-87031B4CD941}"/>
              </a:ext>
            </a:extLst>
          </p:cNvPr>
          <p:cNvSpPr txBox="1"/>
          <p:nvPr/>
        </p:nvSpPr>
        <p:spPr>
          <a:xfrm>
            <a:off x="1331640" y="134579"/>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Tree>
    <p:extLst>
      <p:ext uri="{BB962C8B-B14F-4D97-AF65-F5344CB8AC3E}">
        <p14:creationId xmlns:p14="http://schemas.microsoft.com/office/powerpoint/2010/main" val="36847092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67544" y="2427734"/>
            <a:ext cx="8424936" cy="1692771"/>
          </a:xfrm>
          <a:prstGeom prst="rect">
            <a:avLst/>
          </a:prstGeom>
          <a:noFill/>
        </p:spPr>
        <p:txBody>
          <a:bodyPr wrap="square" rtlCol="0">
            <a:spAutoFit/>
          </a:bodyPr>
          <a:lstStyle/>
          <a:p>
            <a:pPr algn="ctr"/>
            <a:r>
              <a:rPr lang="ru-RU" sz="2400" b="1" dirty="0" smtClean="0">
                <a:solidFill>
                  <a:schemeClr val="tx2">
                    <a:lumMod val="75000"/>
                  </a:schemeClr>
                </a:solidFill>
                <a:latin typeface="PT Sans" panose="020B0503020203020204" pitchFamily="34" charset="-52"/>
              </a:rPr>
              <a:t>СИ </a:t>
            </a:r>
            <a:r>
              <a:rPr lang="ru-RU" sz="2400" b="1" dirty="0">
                <a:solidFill>
                  <a:schemeClr val="tx2">
                    <a:lumMod val="75000"/>
                  </a:schemeClr>
                </a:solidFill>
                <a:latin typeface="PT Sans" panose="020B0503020203020204" pitchFamily="34" charset="-52"/>
              </a:rPr>
              <a:t>9 «Развитие «малой» энергетики и транспортной техники нового поколения»</a:t>
            </a:r>
          </a:p>
          <a:p>
            <a:pPr algn="ctr"/>
            <a:r>
              <a:rPr lang="ru-RU" sz="1600" dirty="0">
                <a:solidFill>
                  <a:schemeClr val="tx2">
                    <a:lumMod val="75000"/>
                  </a:schemeClr>
                </a:solidFill>
                <a:latin typeface="PT Sans" panose="020B0503020203020204" pitchFamily="34" charset="-52"/>
              </a:rPr>
              <a:t>в рамках реализации Программы развития КФУ</a:t>
            </a:r>
          </a:p>
          <a:p>
            <a:pPr algn="ctr"/>
            <a:r>
              <a:rPr lang="ru-RU" sz="1600" dirty="0">
                <a:solidFill>
                  <a:schemeClr val="tx2">
                    <a:lumMod val="75000"/>
                  </a:schemeClr>
                </a:solidFill>
                <a:latin typeface="PT Sans" panose="020B0503020203020204" pitchFamily="34" charset="-52"/>
              </a:rPr>
              <a:t>(«ПРИОРИТЕТ-2030»)</a:t>
            </a:r>
          </a:p>
          <a:p>
            <a:pPr algn="ctr"/>
            <a:endParaRPr lang="ru-RU" sz="2400" b="1" dirty="0">
              <a:solidFill>
                <a:srgbClr val="00549F"/>
              </a:solidFill>
              <a:latin typeface="PT Sans" panose="020B0503020203020204" pitchFamily="34" charset="-52"/>
            </a:endParaRPr>
          </a:p>
        </p:txBody>
      </p:sp>
      <p:sp>
        <p:nvSpPr>
          <p:cNvPr id="7" name="Прямоугольник 6"/>
          <p:cNvSpPr/>
          <p:nvPr/>
        </p:nvSpPr>
        <p:spPr>
          <a:xfrm>
            <a:off x="0" y="843559"/>
            <a:ext cx="3635896" cy="936104"/>
          </a:xfrm>
          <a:prstGeom prst="rect">
            <a:avLst/>
          </a:prstGeom>
          <a:solidFill>
            <a:srgbClr val="00549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pic>
        <p:nvPicPr>
          <p:cNvPr id="8" name="Picture 3" descr="C:\Users\MSShafigullin\Desktop\Проекты\Ассоциация выпускников\kfu_logo_2l_ru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31591"/>
            <a:ext cx="2945406" cy="3955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 xmlns:a16="http://schemas.microsoft.com/office/drawing/2014/main" id="{51EC05A0-E07F-45D8-A677-0D303E8C6E41}"/>
              </a:ext>
            </a:extLst>
          </p:cNvPr>
          <p:cNvSpPr txBox="1"/>
          <p:nvPr/>
        </p:nvSpPr>
        <p:spPr>
          <a:xfrm>
            <a:off x="3653936" y="896112"/>
            <a:ext cx="5372026" cy="1446550"/>
          </a:xfrm>
          <a:prstGeom prst="rect">
            <a:avLst/>
          </a:prstGeom>
          <a:noFill/>
        </p:spPr>
        <p:txBody>
          <a:bodyPr wrap="square" rtlCol="0">
            <a:spAutoFit/>
          </a:bodyPr>
          <a:lstStyle/>
          <a:p>
            <a:r>
              <a:rPr lang="ru-RU" sz="2800" b="1" dirty="0">
                <a:solidFill>
                  <a:schemeClr val="bg1">
                    <a:lumMod val="65000"/>
                  </a:schemeClr>
                </a:solidFill>
                <a:latin typeface="PT Sans" panose="020B0503020203020204" pitchFamily="34" charset="-52"/>
              </a:rPr>
              <a:t>СТРАТЕГИЧЕСКИЙ ПРОЕКТ 2 </a:t>
            </a:r>
            <a:br>
              <a:rPr lang="ru-RU" sz="2800" b="1" dirty="0">
                <a:solidFill>
                  <a:schemeClr val="bg1">
                    <a:lumMod val="65000"/>
                  </a:schemeClr>
                </a:solidFill>
                <a:latin typeface="PT Sans" panose="020B0503020203020204" pitchFamily="34" charset="-52"/>
              </a:rPr>
            </a:br>
            <a:r>
              <a:rPr lang="ru-RU" sz="2000" b="1" dirty="0">
                <a:solidFill>
                  <a:schemeClr val="bg1">
                    <a:lumMod val="65000"/>
                  </a:schemeClr>
                </a:solidFill>
                <a:latin typeface="PT Sans" panose="020B0503020203020204" pitchFamily="34" charset="-52"/>
              </a:rPr>
              <a:t>«Российский энергетический переход: баланс природного потенциала и глобальных трендов»</a:t>
            </a:r>
            <a:endParaRPr lang="ru-RU" sz="2400" b="1" dirty="0">
              <a:solidFill>
                <a:schemeClr val="bg1">
                  <a:lumMod val="65000"/>
                </a:schemeClr>
              </a:solidFill>
              <a:latin typeface="PT Sans" panose="020B0503020203020204" pitchFamily="34" charset="-52"/>
            </a:endParaRPr>
          </a:p>
        </p:txBody>
      </p:sp>
    </p:spTree>
    <p:extLst>
      <p:ext uri="{BB962C8B-B14F-4D97-AF65-F5344CB8AC3E}">
        <p14:creationId xmlns:p14="http://schemas.microsoft.com/office/powerpoint/2010/main" val="32199401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t>36</a:t>
            </a:fld>
            <a:endParaRPr lang="ru-RU"/>
          </a:p>
        </p:txBody>
      </p:sp>
      <p:sp>
        <p:nvSpPr>
          <p:cNvPr id="3" name="TextBox 2">
            <a:extLst>
              <a:ext uri="{FF2B5EF4-FFF2-40B4-BE49-F238E27FC236}">
                <a16:creationId xmlns="" xmlns:a16="http://schemas.microsoft.com/office/drawing/2014/main" id="{0B34FB46-C403-445B-8714-DAFEF12F7866}"/>
              </a:ext>
            </a:extLst>
          </p:cNvPr>
          <p:cNvSpPr txBox="1"/>
          <p:nvPr/>
        </p:nvSpPr>
        <p:spPr>
          <a:xfrm>
            <a:off x="1265231" y="101510"/>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4" name="TextBox 3">
            <a:extLst>
              <a:ext uri="{FF2B5EF4-FFF2-40B4-BE49-F238E27FC236}">
                <a16:creationId xmlns="" xmlns:a16="http://schemas.microsoft.com/office/drawing/2014/main" id="{B43D7435-2693-49BA-AF13-75A78A1F4742}"/>
              </a:ext>
            </a:extLst>
          </p:cNvPr>
          <p:cNvSpPr txBox="1"/>
          <p:nvPr/>
        </p:nvSpPr>
        <p:spPr>
          <a:xfrm>
            <a:off x="328700" y="555526"/>
            <a:ext cx="8486600" cy="4262705"/>
          </a:xfrm>
          <a:prstGeom prst="rect">
            <a:avLst/>
          </a:prstGeom>
          <a:noFill/>
        </p:spPr>
        <p:txBody>
          <a:bodyPr wrap="square" rtlCol="0">
            <a:spAutoFit/>
          </a:bodyPr>
          <a:lstStyle/>
          <a:p>
            <a:pPr algn="just"/>
            <a:r>
              <a:rPr lang="ru-RU" sz="1500" b="1" dirty="0">
                <a:solidFill>
                  <a:schemeClr val="accent1">
                    <a:lumMod val="75000"/>
                  </a:schemeClr>
                </a:solidFill>
                <a:latin typeface="Times New Roman" panose="02020603050405020304" pitchFamily="18" charset="0"/>
                <a:cs typeface="Times New Roman" panose="02020603050405020304" pitchFamily="18" charset="0"/>
              </a:rPr>
              <a:t>Наименование: </a:t>
            </a:r>
            <a:r>
              <a:rPr lang="ru-RU" sz="1600" dirty="0">
                <a:solidFill>
                  <a:schemeClr val="accent1">
                    <a:lumMod val="75000"/>
                  </a:schemeClr>
                </a:solidFill>
                <a:latin typeface="Times New Roman" panose="02020603050405020304" pitchFamily="18" charset="0"/>
                <a:cs typeface="Times New Roman" panose="02020603050405020304" pitchFamily="18" charset="0"/>
              </a:rPr>
              <a:t>«Развитие «малой» энергетики и транспортной техники нового поколения»</a:t>
            </a:r>
          </a:p>
          <a:p>
            <a:pPr algn="just"/>
            <a:endParaRPr lang="en-US" sz="1500" b="1" dirty="0">
              <a:solidFill>
                <a:schemeClr val="accent1">
                  <a:lumMod val="75000"/>
                </a:schemeClr>
              </a:solidFill>
              <a:latin typeface="Times New Roman" panose="02020603050405020304" pitchFamily="18" charset="0"/>
              <a:cs typeface="Times New Roman" panose="02020603050405020304" pitchFamily="18" charset="0"/>
            </a:endParaRPr>
          </a:p>
          <a:p>
            <a:pPr algn="just"/>
            <a:r>
              <a:rPr lang="ru-RU" sz="1500" b="1" dirty="0">
                <a:solidFill>
                  <a:schemeClr val="accent1">
                    <a:lumMod val="75000"/>
                  </a:schemeClr>
                </a:solidFill>
                <a:latin typeface="Times New Roman" panose="02020603050405020304" pitchFamily="18" charset="0"/>
                <a:cs typeface="Times New Roman" panose="02020603050405020304" pitchFamily="18" charset="0"/>
              </a:rPr>
              <a:t>Какие вызовы, обозначенные в Программе-2030, решает </a:t>
            </a:r>
            <a:r>
              <a:rPr lang="ru-RU" sz="1500" b="1" dirty="0" err="1">
                <a:solidFill>
                  <a:schemeClr val="accent1">
                    <a:lumMod val="75000"/>
                  </a:schemeClr>
                </a:solidFill>
                <a:latin typeface="Times New Roman" panose="02020603050405020304" pitchFamily="18" charset="0"/>
                <a:cs typeface="Times New Roman" panose="02020603050405020304" pitchFamily="18" charset="0"/>
              </a:rPr>
              <a:t>Подпроект</a:t>
            </a:r>
            <a:r>
              <a:rPr lang="ru-RU" sz="1500" b="1" dirty="0">
                <a:solidFill>
                  <a:schemeClr val="accent1">
                    <a:lumMod val="75000"/>
                  </a:schemeClr>
                </a:solidFill>
                <a:latin typeface="Times New Roman" panose="02020603050405020304" pitchFamily="18" charset="0"/>
                <a:cs typeface="Times New Roman" panose="02020603050405020304" pitchFamily="18" charset="0"/>
              </a:rPr>
              <a:t>: </a:t>
            </a:r>
          </a:p>
          <a:p>
            <a:pPr algn="just"/>
            <a:r>
              <a:rPr lang="ru-RU" sz="1500" dirty="0">
                <a:solidFill>
                  <a:schemeClr val="accent1">
                    <a:lumMod val="75000"/>
                  </a:schemeClr>
                </a:solidFill>
                <a:latin typeface="Times New Roman" panose="02020603050405020304" pitchFamily="18" charset="0"/>
                <a:cs typeface="Times New Roman" panose="02020603050405020304" pitchFamily="18" charset="0"/>
              </a:rPr>
              <a:t>Повышение</a:t>
            </a:r>
            <a:r>
              <a:rPr lang="ru-RU" sz="1500" b="1" dirty="0">
                <a:solidFill>
                  <a:schemeClr val="accent1">
                    <a:lumMod val="75000"/>
                  </a:schemeClr>
                </a:solidFill>
                <a:latin typeface="Times New Roman" panose="02020603050405020304" pitchFamily="18" charset="0"/>
                <a:cs typeface="Times New Roman" panose="02020603050405020304" pitchFamily="18" charset="0"/>
              </a:rPr>
              <a:t> </a:t>
            </a:r>
            <a:r>
              <a:rPr lang="ru-RU" sz="1500" dirty="0">
                <a:solidFill>
                  <a:schemeClr val="accent1">
                    <a:lumMod val="75000"/>
                  </a:schemeClr>
                </a:solidFill>
                <a:latin typeface="Times New Roman" panose="02020603050405020304" pitchFamily="18" charset="0"/>
                <a:cs typeface="Times New Roman" panose="02020603050405020304" pitchFamily="18" charset="0"/>
              </a:rPr>
              <a:t>конкурентоспособности экономики России путем:</a:t>
            </a:r>
          </a:p>
          <a:p>
            <a:pPr algn="just"/>
            <a:r>
              <a:rPr lang="ru-RU" sz="1500" dirty="0">
                <a:solidFill>
                  <a:schemeClr val="accent1">
                    <a:lumMod val="75000"/>
                  </a:schemeClr>
                </a:solidFill>
                <a:latin typeface="Times New Roman" panose="02020603050405020304" pitchFamily="18" charset="0"/>
                <a:cs typeface="Times New Roman" panose="02020603050405020304" pitchFamily="18" charset="0"/>
              </a:rPr>
              <a:t>- развития технологий водородной энергетики на основе рационального использования природных ресурсов и нефтегазовой инфраструктуры;</a:t>
            </a:r>
          </a:p>
          <a:p>
            <a:pPr algn="just"/>
            <a:r>
              <a:rPr lang="ru-RU" sz="1500" dirty="0">
                <a:solidFill>
                  <a:schemeClr val="accent1">
                    <a:lumMod val="75000"/>
                  </a:schemeClr>
                </a:solidFill>
                <a:latin typeface="Times New Roman" panose="02020603050405020304" pitchFamily="18" charset="0"/>
                <a:cs typeface="Times New Roman" panose="02020603050405020304" pitchFamily="18" charset="0"/>
              </a:rPr>
              <a:t>- развития технологий секвестрации углерода с использованием природных ресурсов и нефтегазовой инфраструктуры;</a:t>
            </a:r>
          </a:p>
          <a:p>
            <a:pPr algn="just"/>
            <a:r>
              <a:rPr lang="ru-RU" sz="1500" dirty="0">
                <a:solidFill>
                  <a:schemeClr val="accent1">
                    <a:lumMod val="75000"/>
                  </a:schemeClr>
                </a:solidFill>
                <a:latin typeface="Times New Roman" panose="02020603050405020304" pitchFamily="18" charset="0"/>
                <a:cs typeface="Times New Roman" panose="02020603050405020304" pitchFamily="18" charset="0"/>
              </a:rPr>
              <a:t>- генерации, накопления и распространения знаний в области технологий «зеленой» энергетики и компенсации углеродного следа индустрии.</a:t>
            </a:r>
          </a:p>
          <a:p>
            <a:pPr algn="just"/>
            <a:endParaRPr lang="ru-RU" sz="1500" b="1" dirty="0">
              <a:solidFill>
                <a:schemeClr val="accent1">
                  <a:lumMod val="75000"/>
                </a:schemeClr>
              </a:solidFill>
              <a:latin typeface="Times New Roman" panose="02020603050405020304" pitchFamily="18" charset="0"/>
              <a:cs typeface="Times New Roman" panose="02020603050405020304" pitchFamily="18" charset="0"/>
            </a:endParaRPr>
          </a:p>
          <a:p>
            <a:pPr algn="just"/>
            <a:r>
              <a:rPr lang="ru-RU" sz="1500" b="1" dirty="0">
                <a:solidFill>
                  <a:schemeClr val="accent1">
                    <a:lumMod val="75000"/>
                  </a:schemeClr>
                </a:solidFill>
                <a:latin typeface="Times New Roman" panose="02020603050405020304" pitchFamily="18" charset="0"/>
                <a:cs typeface="Times New Roman" panose="02020603050405020304" pitchFamily="18" charset="0"/>
              </a:rPr>
              <a:t>Имеющийся научно-технологический задел </a:t>
            </a:r>
            <a:r>
              <a:rPr lang="ru-RU" sz="1100" b="1" dirty="0">
                <a:solidFill>
                  <a:schemeClr val="accent1">
                    <a:lumMod val="75000"/>
                  </a:schemeClr>
                </a:solidFill>
                <a:latin typeface="Times New Roman" panose="02020603050405020304" pitchFamily="18" charset="0"/>
                <a:cs typeface="Times New Roman" panose="02020603050405020304" pitchFamily="18" charset="0"/>
              </a:rPr>
              <a:t>(публикации, гранты, патенты и пр.)</a:t>
            </a:r>
            <a:r>
              <a:rPr lang="ru-RU" sz="1500" b="1" dirty="0">
                <a:solidFill>
                  <a:schemeClr val="accent1">
                    <a:lumMod val="75000"/>
                  </a:schemeClr>
                </a:solidFill>
                <a:latin typeface="Times New Roman" panose="02020603050405020304" pitchFamily="18" charset="0"/>
                <a:cs typeface="Times New Roman" panose="02020603050405020304" pitchFamily="18" charset="0"/>
              </a:rPr>
              <a:t>: </a:t>
            </a:r>
          </a:p>
          <a:p>
            <a:pPr algn="just"/>
            <a:r>
              <a:rPr lang="ru-RU" sz="1500" dirty="0">
                <a:solidFill>
                  <a:schemeClr val="accent1">
                    <a:lumMod val="75000"/>
                  </a:schemeClr>
                </a:solidFill>
                <a:latin typeface="Times New Roman" panose="02020603050405020304" pitchFamily="18" charset="0"/>
                <a:cs typeface="Times New Roman" panose="02020603050405020304" pitchFamily="18" charset="0"/>
              </a:rPr>
              <a:t>Публикации – 12 шт.</a:t>
            </a:r>
          </a:p>
          <a:p>
            <a:pPr algn="just"/>
            <a:endParaRPr lang="ru-RU" sz="1500" b="1" dirty="0">
              <a:solidFill>
                <a:schemeClr val="accent1">
                  <a:lumMod val="75000"/>
                </a:schemeClr>
              </a:solidFill>
              <a:latin typeface="Times New Roman" panose="02020603050405020304" pitchFamily="18" charset="0"/>
              <a:cs typeface="Times New Roman" panose="02020603050405020304" pitchFamily="18" charset="0"/>
            </a:endParaRPr>
          </a:p>
          <a:p>
            <a:r>
              <a:rPr lang="ru-RU" sz="1500" b="1" dirty="0">
                <a:solidFill>
                  <a:schemeClr val="accent1">
                    <a:lumMod val="75000"/>
                  </a:schemeClr>
                </a:solidFill>
                <a:latin typeface="Times New Roman" panose="02020603050405020304" pitchFamily="18" charset="0"/>
                <a:cs typeface="Times New Roman" panose="02020603050405020304" pitchFamily="18" charset="0"/>
              </a:rPr>
              <a:t>Научная новизна, отличительные особенности по сравнению с аналогичными исследованиями:</a:t>
            </a:r>
          </a:p>
          <a:p>
            <a:r>
              <a:rPr lang="ru-RU" sz="1500" dirty="0">
                <a:solidFill>
                  <a:schemeClr val="accent1">
                    <a:lumMod val="75000"/>
                  </a:schemeClr>
                </a:solidFill>
                <a:latin typeface="Times New Roman" panose="02020603050405020304" pitchFamily="18" charset="0"/>
                <a:cs typeface="Times New Roman" panose="02020603050405020304" pitchFamily="18" charset="0"/>
              </a:rPr>
              <a:t>Эволюционный переход от современных технологий трансформации энергии к перспективным экологически чистым. </a:t>
            </a:r>
          </a:p>
          <a:p>
            <a:pPr algn="just"/>
            <a:endParaRPr lang="ru-RU" sz="1500" b="1" dirty="0">
              <a:solidFill>
                <a:schemeClr val="accent1">
                  <a:lumMod val="75000"/>
                </a:schemeClr>
              </a:solidFill>
            </a:endParaRPr>
          </a:p>
        </p:txBody>
      </p:sp>
    </p:spTree>
    <p:extLst>
      <p:ext uri="{BB962C8B-B14F-4D97-AF65-F5344CB8AC3E}">
        <p14:creationId xmlns:p14="http://schemas.microsoft.com/office/powerpoint/2010/main" val="17800006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t>37</a:t>
            </a:fld>
            <a:endParaRPr lang="ru-RU"/>
          </a:p>
        </p:txBody>
      </p:sp>
      <p:sp>
        <p:nvSpPr>
          <p:cNvPr id="3" name="TextBox 2">
            <a:extLst>
              <a:ext uri="{FF2B5EF4-FFF2-40B4-BE49-F238E27FC236}">
                <a16:creationId xmlns="" xmlns:a16="http://schemas.microsoft.com/office/drawing/2014/main" id="{0B34FB46-C403-445B-8714-DAFEF12F7866}"/>
              </a:ext>
            </a:extLst>
          </p:cNvPr>
          <p:cNvSpPr txBox="1"/>
          <p:nvPr/>
        </p:nvSpPr>
        <p:spPr>
          <a:xfrm>
            <a:off x="1265231" y="103325"/>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6" name="Прямоугольник 5">
            <a:extLst>
              <a:ext uri="{FF2B5EF4-FFF2-40B4-BE49-F238E27FC236}">
                <a16:creationId xmlns="" xmlns:a16="http://schemas.microsoft.com/office/drawing/2014/main" id="{237A7256-B30C-4140-83D0-55FC39820981}"/>
              </a:ext>
            </a:extLst>
          </p:cNvPr>
          <p:cNvSpPr/>
          <p:nvPr/>
        </p:nvSpPr>
        <p:spPr>
          <a:xfrm>
            <a:off x="332656" y="395541"/>
            <a:ext cx="8478688" cy="5123262"/>
          </a:xfrm>
          <a:prstGeom prst="rect">
            <a:avLst/>
          </a:prstGeom>
        </p:spPr>
        <p:txBody>
          <a:bodyPr wrap="square">
            <a:spAutoFit/>
          </a:bodyPr>
          <a:lstStyle/>
          <a:p>
            <a:pPr algn="just">
              <a:lnSpc>
                <a:spcPct val="115000"/>
              </a:lnSpc>
            </a:pPr>
            <a:r>
              <a:rPr lang="ru-RU" sz="1200" b="1" dirty="0">
                <a:solidFill>
                  <a:schemeClr val="accent1">
                    <a:lumMod val="75000"/>
                  </a:schemeClr>
                </a:solidFill>
                <a:latin typeface="Times New Roman" panose="02020603050405020304" pitchFamily="18" charset="0"/>
                <a:cs typeface="Times New Roman" panose="02020603050405020304" pitchFamily="18" charset="0"/>
              </a:rPr>
              <a:t>Поэтапные задачи </a:t>
            </a:r>
            <a:r>
              <a:rPr lang="ru-RU" sz="1200" b="1" dirty="0" err="1">
                <a:solidFill>
                  <a:schemeClr val="accent1">
                    <a:lumMod val="75000"/>
                  </a:schemeClr>
                </a:solidFill>
                <a:latin typeface="Times New Roman" panose="02020603050405020304" pitchFamily="18" charset="0"/>
                <a:cs typeface="Times New Roman" panose="02020603050405020304" pitchFamily="18" charset="0"/>
              </a:rPr>
              <a:t>подпроекта</a:t>
            </a:r>
            <a:r>
              <a:rPr lang="ru-RU" sz="1200" b="1" dirty="0">
                <a:solidFill>
                  <a:schemeClr val="accent1">
                    <a:lumMod val="75000"/>
                  </a:schemeClr>
                </a:solidFill>
                <a:latin typeface="Times New Roman" panose="02020603050405020304" pitchFamily="18" charset="0"/>
                <a:cs typeface="Times New Roman" panose="02020603050405020304" pitchFamily="18" charset="0"/>
              </a:rPr>
              <a:t> (с указанием ожидаемого продукта/технологии на каждом этапе):</a:t>
            </a:r>
          </a:p>
          <a:p>
            <a:pPr indent="450215" algn="just">
              <a:lnSpc>
                <a:spcPct val="115000"/>
              </a:lnSpc>
            </a:pPr>
            <a:r>
              <a:rPr lang="ru-RU" sz="1200" i="1"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Задачи:</a:t>
            </a:r>
          </a:p>
          <a:p>
            <a:pPr indent="450215" algn="just">
              <a:lnSpc>
                <a:spcPct val="115000"/>
              </a:lnSpc>
            </a:pPr>
            <a:r>
              <a:rPr lang="ru-RU" sz="1200" b="1"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1 Разработка технологий парокислородной конверсии компонентов природного газа (пропана, метана) для получения водорода в топливной системе силового агрегата мобильной техники и летательных аппаратов</a:t>
            </a:r>
            <a:r>
              <a:rPr lang="ru-RU" sz="12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15000"/>
              </a:lnSpc>
            </a:pPr>
            <a:r>
              <a:rPr lang="ru-RU" sz="12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 – технология (РИД)</a:t>
            </a:r>
            <a:r>
              <a:rPr lang="en-US" sz="12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ru-RU" sz="12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pPr>
            <a:r>
              <a:rPr lang="ru-RU" sz="12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 лаборатория по оценке, настройки и оптимизации параметров работы топливной системы теплового двигателя с риформингом водорода.</a:t>
            </a:r>
          </a:p>
          <a:p>
            <a:pPr indent="450215" algn="just">
              <a:lnSpc>
                <a:spcPct val="115000"/>
              </a:lnSpc>
            </a:pPr>
            <a:r>
              <a:rPr lang="ru-RU" sz="1200" b="1"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2 Разработка гибридных и электрических силовых агрегатов для мобильной техники с использованием топливных элементов (для серого и чистого водородного топлива):</a:t>
            </a:r>
            <a:endParaRPr lang="ru-RU" sz="12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pPr>
            <a:r>
              <a:rPr lang="ru-RU" sz="1200" b="1"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 – </a:t>
            </a:r>
            <a:r>
              <a:rPr lang="ru-RU" sz="12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схемные решения (РИД) силовых агрегатов, оптимизированные под классы транспортных средств и потребности по отраслям народного хозяйства</a:t>
            </a:r>
          </a:p>
          <a:p>
            <a:pPr indent="450215" algn="just">
              <a:lnSpc>
                <a:spcPct val="115000"/>
              </a:lnSpc>
            </a:pPr>
            <a:r>
              <a:rPr lang="ru-RU" sz="12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 – схемные решения (РИД) и системы управления тяговыми электроприводами в комбинации с водородными топливными элементами учитывающих конкретных вольт-амперные и нагрузочные характеристики источников питания.</a:t>
            </a:r>
          </a:p>
          <a:p>
            <a:pPr indent="450215" algn="just">
              <a:lnSpc>
                <a:spcPct val="115000"/>
              </a:lnSpc>
            </a:pPr>
            <a:r>
              <a:rPr lang="ru-RU" sz="12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 – лаборатория по исследованию процессов трансформации энергии водородного топлива, настройки и оптимизации параметров работы новых гибридных и силовых агрегатов.</a:t>
            </a:r>
          </a:p>
          <a:p>
            <a:pPr indent="450215" algn="just">
              <a:lnSpc>
                <a:spcPct val="115000"/>
              </a:lnSpc>
            </a:pPr>
            <a:r>
              <a:rPr lang="ru-RU" sz="1200" b="1"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3 Разработка технологий и схемных решений гибридных и силовых агрегатов, трансформаторов энергии водородного топлива для систем «малой энергетики»:</a:t>
            </a:r>
            <a:endParaRPr lang="ru-RU" sz="12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pPr>
            <a:r>
              <a:rPr lang="ru-RU" sz="1200" b="1"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 – </a:t>
            </a:r>
            <a:r>
              <a:rPr lang="ru-RU" sz="12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схемные решения (РИД) генераторных станций на топливных элементах для нужд потребителей «малой» энергетики</a:t>
            </a:r>
            <a:r>
              <a:rPr lang="ru-RU" sz="1200" b="1"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15000"/>
              </a:lnSpc>
            </a:pPr>
            <a:r>
              <a:rPr lang="ru-RU" sz="1200" i="1" dirty="0">
                <a:solidFill>
                  <a:srgbClr val="4F81BD">
                    <a:lumMod val="75000"/>
                  </a:srgbClr>
                </a:solidFill>
                <a:latin typeface="Times New Roman" pitchFamily="18" charset="0"/>
                <a:cs typeface="Times New Roman" pitchFamily="18" charset="0"/>
              </a:rPr>
              <a:t>Ожидаемые результаты</a:t>
            </a:r>
            <a:r>
              <a:rPr lang="ru-RU" sz="1200" dirty="0">
                <a:solidFill>
                  <a:srgbClr val="4F81BD">
                    <a:lumMod val="75000"/>
                  </a:srgbClr>
                </a:solidFill>
                <a:latin typeface="Times New Roman" pitchFamily="18" charset="0"/>
                <a:cs typeface="Times New Roman" pitchFamily="18" charset="0"/>
              </a:rPr>
              <a:t>:</a:t>
            </a:r>
          </a:p>
          <a:p>
            <a:pPr marL="171450" indent="-171450" algn="just">
              <a:lnSpc>
                <a:spcPct val="115000"/>
              </a:lnSpc>
              <a:buFontTx/>
              <a:buChar char="-"/>
            </a:pPr>
            <a:r>
              <a:rPr lang="ru-RU" sz="1200" dirty="0" err="1">
                <a:solidFill>
                  <a:srgbClr val="4F81BD">
                    <a:lumMod val="75000"/>
                  </a:srgbClr>
                </a:solidFill>
                <a:latin typeface="Times New Roman" pitchFamily="18" charset="0"/>
                <a:cs typeface="Times New Roman" pitchFamily="18" charset="0"/>
              </a:rPr>
              <a:t>Хоз.договор</a:t>
            </a:r>
            <a:r>
              <a:rPr lang="ru-RU" sz="1200" dirty="0">
                <a:solidFill>
                  <a:srgbClr val="4F81BD">
                    <a:lumMod val="75000"/>
                  </a:srgbClr>
                </a:solidFill>
                <a:latin typeface="Times New Roman" pitchFamily="18" charset="0"/>
                <a:cs typeface="Times New Roman" pitchFamily="18" charset="0"/>
              </a:rPr>
              <a:t> с ПАО КАМАЗ по теме «Применение интеллектуальных систем для диагностики транспортных средств на водородных топливных элементах»</a:t>
            </a:r>
          </a:p>
          <a:p>
            <a:pPr marL="171450" indent="-171450" algn="just">
              <a:lnSpc>
                <a:spcPct val="115000"/>
              </a:lnSpc>
              <a:buFontTx/>
              <a:buChar char="-"/>
            </a:pPr>
            <a:r>
              <a:rPr lang="ru-RU" sz="1200" dirty="0">
                <a:solidFill>
                  <a:srgbClr val="4F81BD">
                    <a:lumMod val="75000"/>
                  </a:srgbClr>
                </a:solidFill>
                <a:latin typeface="Times New Roman" pitchFamily="18" charset="0"/>
                <a:cs typeface="Times New Roman" pitchFamily="18" charset="0"/>
              </a:rPr>
              <a:t>Создание Инжинирингового центра «Перспективных энергетических систем»</a:t>
            </a:r>
          </a:p>
          <a:p>
            <a:pPr marL="171450" indent="-171450" algn="just">
              <a:lnSpc>
                <a:spcPct val="115000"/>
              </a:lnSpc>
              <a:buFontTx/>
              <a:buChar char="-"/>
            </a:pPr>
            <a:endParaRPr lang="ru-RU" sz="1200" dirty="0">
              <a:solidFill>
                <a:srgbClr val="4F81BD">
                  <a:lumMod val="75000"/>
                </a:srgbClr>
              </a:solidFill>
              <a:latin typeface="Times New Roman" pitchFamily="18" charset="0"/>
              <a:cs typeface="Times New Roman" pitchFamily="18" charset="0"/>
            </a:endParaRPr>
          </a:p>
          <a:p>
            <a:pPr indent="450215" algn="just">
              <a:lnSpc>
                <a:spcPct val="115000"/>
              </a:lnSpc>
            </a:pPr>
            <a:endParaRPr lang="ru-RU" sz="900" dirty="0">
              <a:solidFill>
                <a:schemeClr val="accent1">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49747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t>38</a:t>
            </a:fld>
            <a:endParaRPr lang="ru-RU"/>
          </a:p>
        </p:txBody>
      </p:sp>
      <p:sp>
        <p:nvSpPr>
          <p:cNvPr id="3" name="TextBox 2">
            <a:extLst>
              <a:ext uri="{FF2B5EF4-FFF2-40B4-BE49-F238E27FC236}">
                <a16:creationId xmlns="" xmlns:a16="http://schemas.microsoft.com/office/drawing/2014/main" id="{0B34FB46-C403-445B-8714-DAFEF12F7866}"/>
              </a:ext>
            </a:extLst>
          </p:cNvPr>
          <p:cNvSpPr txBox="1"/>
          <p:nvPr/>
        </p:nvSpPr>
        <p:spPr>
          <a:xfrm>
            <a:off x="1265231" y="195486"/>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15" name="Прямоугольник 14">
            <a:extLst>
              <a:ext uri="{FF2B5EF4-FFF2-40B4-BE49-F238E27FC236}">
                <a16:creationId xmlns="" xmlns:a16="http://schemas.microsoft.com/office/drawing/2014/main" id="{68822096-431D-48D7-8698-8A8528AEB9F2}"/>
              </a:ext>
            </a:extLst>
          </p:cNvPr>
          <p:cNvSpPr/>
          <p:nvPr/>
        </p:nvSpPr>
        <p:spPr>
          <a:xfrm>
            <a:off x="179512" y="595596"/>
            <a:ext cx="8784976" cy="4564326"/>
          </a:xfrm>
          <a:prstGeom prst="rect">
            <a:avLst/>
          </a:prstGeom>
        </p:spPr>
        <p:txBody>
          <a:bodyPr wrap="square">
            <a:spAutoFit/>
          </a:bodyPr>
          <a:lstStyle/>
          <a:p>
            <a:pPr algn="just">
              <a:lnSpc>
                <a:spcPct val="115000"/>
              </a:lnSpc>
              <a:spcAft>
                <a:spcPts val="800"/>
              </a:spcAft>
            </a:pPr>
            <a:r>
              <a:rPr lang="ru-RU" sz="1200" b="1" dirty="0">
                <a:solidFill>
                  <a:schemeClr val="accent1">
                    <a:lumMod val="75000"/>
                  </a:schemeClr>
                </a:solidFill>
                <a:latin typeface="Times New Roman" panose="02020603050405020304" pitchFamily="18" charset="0"/>
                <a:cs typeface="Times New Roman" panose="02020603050405020304" pitchFamily="18" charset="0"/>
              </a:rPr>
              <a:t>Интересанты (организации, заинтересованные в результатах исследований и готовые финансировать разработки/приобрести результаты): </a:t>
            </a:r>
            <a:r>
              <a:rPr lang="ru-RU" sz="1050" b="1" dirty="0">
                <a:solidFill>
                  <a:schemeClr val="accent1">
                    <a:lumMod val="75000"/>
                  </a:schemeClr>
                </a:solidFill>
                <a:latin typeface="Times New Roman" panose="02020603050405020304" pitchFamily="18" charset="0"/>
                <a:cs typeface="Times New Roman" panose="02020603050405020304" pitchFamily="18" charset="0"/>
              </a:rPr>
              <a:t> </a:t>
            </a:r>
            <a:r>
              <a:rPr lang="ru-RU" sz="1200" dirty="0">
                <a:solidFill>
                  <a:schemeClr val="accent1">
                    <a:lumMod val="75000"/>
                  </a:schemeClr>
                </a:solidFill>
                <a:latin typeface="Times New Roman" panose="02020603050405020304" pitchFamily="18" charset="0"/>
                <a:cs typeface="Times New Roman" panose="02020603050405020304" pitchFamily="18" charset="0"/>
              </a:rPr>
              <a:t>ПАО «КАМАЗ»</a:t>
            </a:r>
            <a:r>
              <a:rPr lang="en-US" sz="1200" dirty="0">
                <a:solidFill>
                  <a:schemeClr val="accent1">
                    <a:lumMod val="75000"/>
                  </a:schemeClr>
                </a:solidFill>
                <a:latin typeface="Times New Roman" panose="02020603050405020304" pitchFamily="18" charset="0"/>
                <a:cs typeface="Times New Roman" panose="02020603050405020304" pitchFamily="18" charset="0"/>
              </a:rPr>
              <a:t>;</a:t>
            </a:r>
            <a:r>
              <a:rPr lang="ru-RU" sz="1200" dirty="0">
                <a:solidFill>
                  <a:schemeClr val="accent1">
                    <a:lumMod val="75000"/>
                  </a:schemeClr>
                </a:solidFill>
                <a:latin typeface="Times New Roman" panose="02020603050405020304" pitchFamily="18" charset="0"/>
                <a:cs typeface="Times New Roman" panose="02020603050405020304" pitchFamily="18" charset="0"/>
              </a:rPr>
              <a:t> Предприятия малой энергетики (передвижные генераторные станции, автономные системы питания</a:t>
            </a:r>
            <a:r>
              <a:rPr lang="ru-RU" sz="1200" dirty="0" smtClean="0">
                <a:solidFill>
                  <a:schemeClr val="accent1">
                    <a:lumMod val="75000"/>
                  </a:schemeClr>
                </a:solidFill>
                <a:latin typeface="Times New Roman" panose="02020603050405020304" pitchFamily="18" charset="0"/>
                <a:cs typeface="Times New Roman" panose="02020603050405020304" pitchFamily="18" charset="0"/>
              </a:rPr>
              <a:t>).</a:t>
            </a:r>
          </a:p>
          <a:p>
            <a:r>
              <a:rPr lang="ru-RU" sz="1200" b="1" dirty="0">
                <a:solidFill>
                  <a:schemeClr val="accent1">
                    <a:lumMod val="75000"/>
                  </a:schemeClr>
                </a:solidFill>
                <a:latin typeface="Times New Roman" panose="02020603050405020304" pitchFamily="18" charset="0"/>
                <a:cs typeface="Times New Roman" panose="02020603050405020304" pitchFamily="18" charset="0"/>
              </a:rPr>
              <a:t>Исполнители:</a:t>
            </a:r>
          </a:p>
          <a:p>
            <a:r>
              <a:rPr lang="ru-RU" sz="1200" dirty="0">
                <a:solidFill>
                  <a:schemeClr val="accent1">
                    <a:lumMod val="75000"/>
                  </a:schemeClr>
                </a:solidFill>
                <a:latin typeface="Times New Roman" panose="02020603050405020304" pitchFamily="18" charset="0"/>
                <a:cs typeface="Times New Roman" panose="02020603050405020304" pitchFamily="18" charset="0"/>
              </a:rPr>
              <a:t>Кафедры </a:t>
            </a:r>
            <a:r>
              <a:rPr lang="ru-RU" sz="1200" dirty="0" err="1">
                <a:solidFill>
                  <a:schemeClr val="accent1">
                    <a:lumMod val="75000"/>
                  </a:schemeClr>
                </a:solidFill>
                <a:latin typeface="Times New Roman" panose="02020603050405020304" pitchFamily="18" charset="0"/>
                <a:cs typeface="Times New Roman" panose="02020603050405020304" pitchFamily="18" charset="0"/>
              </a:rPr>
              <a:t>ВЭПиА</a:t>
            </a:r>
            <a:r>
              <a:rPr lang="ru-RU" sz="1200" dirty="0">
                <a:solidFill>
                  <a:schemeClr val="accent1">
                    <a:lumMod val="75000"/>
                  </a:schemeClr>
                </a:solidFill>
                <a:latin typeface="Times New Roman" panose="02020603050405020304" pitchFamily="18" charset="0"/>
                <a:cs typeface="Times New Roman" panose="02020603050405020304" pitchFamily="18" charset="0"/>
              </a:rPr>
              <a:t>, Физика, </a:t>
            </a:r>
            <a:r>
              <a:rPr lang="ru-RU" sz="1200" dirty="0" err="1">
                <a:solidFill>
                  <a:schemeClr val="accent1">
                    <a:lumMod val="75000"/>
                  </a:schemeClr>
                </a:solidFill>
                <a:latin typeface="Times New Roman" panose="02020603050405020304" pitchFamily="18" charset="0"/>
                <a:cs typeface="Times New Roman" panose="02020603050405020304" pitchFamily="18" charset="0"/>
              </a:rPr>
              <a:t>ЭЭиЭТ</a:t>
            </a:r>
            <a:r>
              <a:rPr lang="ru-RU" sz="1200" dirty="0">
                <a:solidFill>
                  <a:schemeClr val="accent1">
                    <a:lumMod val="75000"/>
                  </a:schemeClr>
                </a:solidFill>
                <a:latin typeface="Times New Roman" panose="02020603050405020304" pitchFamily="18" charset="0"/>
                <a:cs typeface="Times New Roman" panose="02020603050405020304" pitchFamily="18" charset="0"/>
              </a:rPr>
              <a:t>, </a:t>
            </a:r>
            <a:r>
              <a:rPr lang="ru-RU" sz="1200" dirty="0" err="1">
                <a:solidFill>
                  <a:schemeClr val="accent1">
                    <a:lumMod val="75000"/>
                  </a:schemeClr>
                </a:solidFill>
                <a:latin typeface="Times New Roman" panose="02020603050405020304" pitchFamily="18" charset="0"/>
                <a:cs typeface="Times New Roman" panose="02020603050405020304" pitchFamily="18" charset="0"/>
              </a:rPr>
              <a:t>ХиЭ</a:t>
            </a:r>
            <a:endParaRPr lang="ru-RU" sz="1200" dirty="0">
              <a:solidFill>
                <a:schemeClr val="accent1">
                  <a:lumMod val="75000"/>
                </a:schemeClr>
              </a:solidFill>
              <a:latin typeface="Times New Roman" panose="02020603050405020304" pitchFamily="18" charset="0"/>
              <a:cs typeface="Times New Roman" panose="02020603050405020304" pitchFamily="18" charset="0"/>
            </a:endParaRPr>
          </a:p>
          <a:p>
            <a:endParaRPr lang="ru-RU" sz="1200" dirty="0">
              <a:solidFill>
                <a:srgbClr val="FF0000"/>
              </a:solidFill>
              <a:latin typeface="Times New Roman" pitchFamily="18" charset="0"/>
              <a:cs typeface="Times New Roman" pitchFamily="18" charset="0"/>
            </a:endParaRPr>
          </a:p>
          <a:p>
            <a:pPr algn="just">
              <a:lnSpc>
                <a:spcPct val="115000"/>
              </a:lnSpc>
              <a:spcAft>
                <a:spcPts val="800"/>
              </a:spcAft>
            </a:pPr>
            <a:r>
              <a:rPr lang="ru-RU" sz="1200" b="1" dirty="0" smtClean="0">
                <a:solidFill>
                  <a:schemeClr val="accent1">
                    <a:lumMod val="75000"/>
                  </a:schemeClr>
                </a:solidFill>
                <a:latin typeface="Times New Roman" panose="02020603050405020304" pitchFamily="18" charset="0"/>
                <a:cs typeface="Times New Roman" panose="02020603050405020304" pitchFamily="18" charset="0"/>
              </a:rPr>
              <a:t>Партнеры </a:t>
            </a:r>
            <a:r>
              <a:rPr lang="ru-RU" sz="1200" b="1" dirty="0">
                <a:solidFill>
                  <a:schemeClr val="accent1">
                    <a:lumMod val="75000"/>
                  </a:schemeClr>
                </a:solidFill>
                <a:latin typeface="Times New Roman" panose="02020603050405020304" pitchFamily="18" charset="0"/>
                <a:cs typeface="Times New Roman" panose="02020603050405020304" pitchFamily="18" charset="0"/>
              </a:rPr>
              <a:t>(члены консорциума/иные организации): </a:t>
            </a:r>
            <a:r>
              <a:rPr lang="ru-RU" sz="1200" dirty="0">
                <a:solidFill>
                  <a:schemeClr val="accent1">
                    <a:lumMod val="75000"/>
                  </a:schemeClr>
                </a:solidFill>
                <a:latin typeface="Times New Roman" panose="02020603050405020304" pitchFamily="18" charset="0"/>
                <a:cs typeface="Times New Roman" panose="02020603050405020304" pitchFamily="18" charset="0"/>
              </a:rPr>
              <a:t>НЧИ(Ф)КФУ, КНИТУ – КАИ, КНИТУ – КХТИ, </a:t>
            </a:r>
            <a:r>
              <a:rPr lang="ru-RU" sz="1200" dirty="0" err="1">
                <a:solidFill>
                  <a:schemeClr val="accent1">
                    <a:lumMod val="75000"/>
                  </a:schemeClr>
                </a:solidFill>
                <a:latin typeface="Times New Roman" panose="02020603050405020304" pitchFamily="18" charset="0"/>
                <a:cs typeface="Times New Roman" panose="02020603050405020304" pitchFamily="18" charset="0"/>
              </a:rPr>
              <a:t>ФизТех</a:t>
            </a:r>
            <a:r>
              <a:rPr lang="ru-RU" sz="1200" dirty="0">
                <a:solidFill>
                  <a:schemeClr val="accent1">
                    <a:lumMod val="75000"/>
                  </a:schemeClr>
                </a:solidFill>
                <a:latin typeface="Times New Roman" panose="02020603050405020304" pitchFamily="18" charset="0"/>
                <a:cs typeface="Times New Roman" panose="02020603050405020304" pitchFamily="18" charset="0"/>
              </a:rPr>
              <a:t> г. КАЗАНЬ</a:t>
            </a:r>
            <a:r>
              <a:rPr lang="ru-RU" sz="1200" b="1" dirty="0">
                <a:solidFill>
                  <a:schemeClr val="accent1">
                    <a:lumMod val="75000"/>
                  </a:schemeClr>
                </a:solidFill>
                <a:latin typeface="Times New Roman" panose="02020603050405020304" pitchFamily="18" charset="0"/>
                <a:cs typeface="Times New Roman" panose="02020603050405020304" pitchFamily="18" charset="0"/>
              </a:rPr>
              <a:t>, </a:t>
            </a:r>
          </a:p>
          <a:p>
            <a:pPr algn="just">
              <a:lnSpc>
                <a:spcPct val="115000"/>
              </a:lnSpc>
              <a:spcAft>
                <a:spcPts val="800"/>
              </a:spcAft>
            </a:pPr>
            <a:r>
              <a:rPr lang="ru-RU" sz="1200" b="1" dirty="0">
                <a:solidFill>
                  <a:schemeClr val="accent1">
                    <a:lumMod val="75000"/>
                  </a:schemeClr>
                </a:solidFill>
                <a:latin typeface="Times New Roman" panose="02020603050405020304" pitchFamily="18" charset="0"/>
                <a:cs typeface="Times New Roman" panose="02020603050405020304" pitchFamily="18" charset="0"/>
              </a:rPr>
              <a:t>Краткое описание: </a:t>
            </a:r>
            <a:r>
              <a:rPr lang="ru-RU" sz="1200" dirty="0" smtClean="0">
                <a:solidFill>
                  <a:schemeClr val="accent1">
                    <a:lumMod val="75000"/>
                  </a:schemeClr>
                </a:solidFill>
                <a:latin typeface="Times New Roman" panose="02020603050405020304" pitchFamily="18" charset="0"/>
                <a:cs typeface="Times New Roman" panose="02020603050405020304" pitchFamily="18" charset="0"/>
              </a:rPr>
              <a:t>Современные </a:t>
            </a:r>
            <a:r>
              <a:rPr lang="ru-RU" sz="1200" dirty="0">
                <a:solidFill>
                  <a:schemeClr val="accent1">
                    <a:lumMod val="75000"/>
                  </a:schemeClr>
                </a:solidFill>
                <a:latin typeface="Times New Roman" panose="02020603050405020304" pitchFamily="18" charset="0"/>
                <a:cs typeface="Times New Roman" panose="02020603050405020304" pitchFamily="18" charset="0"/>
              </a:rPr>
              <a:t>тепловые двигатели уже достигли предела своего совершенства и являются одними их основных источников загрязнения окружающей среды. КПД таких двигателей составляет в среднем 30%, а оставшиеся 70% топливной энергии теряется в окружающую среду через систему охлаждения и выхлопные </a:t>
            </a:r>
            <a:r>
              <a:rPr lang="ru-RU" sz="1200" dirty="0" err="1">
                <a:solidFill>
                  <a:schemeClr val="accent1">
                    <a:lumMod val="75000"/>
                  </a:schemeClr>
                </a:solidFill>
                <a:latin typeface="Times New Roman" panose="02020603050405020304" pitchFamily="18" charset="0"/>
                <a:cs typeface="Times New Roman" panose="02020603050405020304" pitchFamily="18" charset="0"/>
              </a:rPr>
              <a:t>газы</a:t>
            </a:r>
            <a:r>
              <a:rPr lang="ru-RU" sz="1200" dirty="0">
                <a:solidFill>
                  <a:schemeClr val="accent1">
                    <a:lumMod val="75000"/>
                  </a:schemeClr>
                </a:solidFill>
                <a:latin typeface="Times New Roman" panose="02020603050405020304" pitchFamily="18" charset="0"/>
                <a:cs typeface="Times New Roman" panose="02020603050405020304" pitchFamily="18" charset="0"/>
              </a:rPr>
              <a:t>, являющиеся регулярным источником вредных эмиссий. Для перспективных комбинированных силовых агрегатов с электрическим и водородным накопителем энергии, вопрос </a:t>
            </a:r>
            <a:r>
              <a:rPr lang="ru-RU" sz="1200" dirty="0" err="1">
                <a:solidFill>
                  <a:schemeClr val="accent1">
                    <a:lumMod val="75000"/>
                  </a:schemeClr>
                </a:solidFill>
                <a:latin typeface="Times New Roman" panose="02020603050405020304" pitchFamily="18" charset="0"/>
                <a:cs typeface="Times New Roman" panose="02020603050405020304" pitchFamily="18" charset="0"/>
              </a:rPr>
              <a:t>термостабилизации</a:t>
            </a:r>
            <a:r>
              <a:rPr lang="ru-RU" sz="1200" dirty="0">
                <a:solidFill>
                  <a:schemeClr val="accent1">
                    <a:lumMod val="75000"/>
                  </a:schemeClr>
                </a:solidFill>
                <a:latin typeface="Times New Roman" panose="02020603050405020304" pitchFamily="18" charset="0"/>
                <a:cs typeface="Times New Roman" panose="02020603050405020304" pitchFamily="18" charset="0"/>
              </a:rPr>
              <a:t> теплового состояния аккумулирующих (</a:t>
            </a:r>
            <a:r>
              <a:rPr lang="ru-RU" sz="1200" dirty="0" err="1">
                <a:solidFill>
                  <a:schemeClr val="accent1">
                    <a:lumMod val="75000"/>
                  </a:schemeClr>
                </a:solidFill>
                <a:latin typeface="Times New Roman" panose="02020603050405020304" pitchFamily="18" charset="0"/>
                <a:cs typeface="Times New Roman" panose="02020603050405020304" pitchFamily="18" charset="0"/>
              </a:rPr>
              <a:t>Li-ion</a:t>
            </a:r>
            <a:r>
              <a:rPr lang="ru-RU" sz="1200" dirty="0">
                <a:solidFill>
                  <a:schemeClr val="accent1">
                    <a:lumMod val="75000"/>
                  </a:schemeClr>
                </a:solidFill>
                <a:latin typeface="Times New Roman" panose="02020603050405020304" pitchFamily="18" charset="0"/>
                <a:cs typeface="Times New Roman" panose="02020603050405020304" pitchFamily="18" charset="0"/>
              </a:rPr>
              <a:t>) батарей, водородных генераторов электрической энергии, непосредственно связан с безопасностью. В данном ключе, развитие теоретических основ создания и экспериментального исследования термодинамических процессов в различных схемных решениях систем рекуперации тепловой энергии отработанных газов ДВС и их систем охлаждения, энергии </a:t>
            </a:r>
            <a:r>
              <a:rPr lang="ru-RU" sz="1200" dirty="0" err="1">
                <a:solidFill>
                  <a:schemeClr val="accent1">
                    <a:lumMod val="75000"/>
                  </a:schemeClr>
                </a:solidFill>
                <a:latin typeface="Times New Roman" panose="02020603050405020304" pitchFamily="18" charset="0"/>
                <a:cs typeface="Times New Roman" panose="02020603050405020304" pitchFamily="18" charset="0"/>
              </a:rPr>
              <a:t>термостабилизации</a:t>
            </a:r>
            <a:r>
              <a:rPr lang="ru-RU" sz="1200" dirty="0">
                <a:solidFill>
                  <a:schemeClr val="accent1">
                    <a:lumMod val="75000"/>
                  </a:schemeClr>
                </a:solidFill>
                <a:latin typeface="Times New Roman" panose="02020603050405020304" pitchFamily="18" charset="0"/>
                <a:cs typeface="Times New Roman" panose="02020603050405020304" pitchFamily="18" charset="0"/>
              </a:rPr>
              <a:t> накопительных элементов и электрического привода гибридных силовых агрегатов, с последующей ее трансформацией в полезные виды энергии: механическую, тепловую и электрическую, является актуальной проблемой. Решение этой проблемы позволит существенно повысить энергоэффективность (КПД) систем с тепловыми и гибридными силовыми агрегатами в целом, а также топливную эффективность оборудованных ими транспортных средств.</a:t>
            </a:r>
          </a:p>
          <a:p>
            <a:pPr algn="just">
              <a:lnSpc>
                <a:spcPct val="115000"/>
              </a:lnSpc>
              <a:spcAft>
                <a:spcPts val="800"/>
              </a:spcAft>
            </a:pPr>
            <a:r>
              <a:rPr lang="ru-RU" sz="1200" b="1" dirty="0">
                <a:solidFill>
                  <a:schemeClr val="accent1">
                    <a:lumMod val="75000"/>
                  </a:schemeClr>
                </a:solidFill>
                <a:latin typeface="Times New Roman" panose="02020603050405020304" pitchFamily="18" charset="0"/>
                <a:cs typeface="Times New Roman" panose="02020603050405020304" pitchFamily="18" charset="0"/>
              </a:rPr>
              <a:t>Сроки реализации: </a:t>
            </a:r>
            <a:r>
              <a:rPr lang="ru-RU" sz="1100" b="1" dirty="0">
                <a:solidFill>
                  <a:schemeClr val="accent1">
                    <a:lumMod val="75000"/>
                  </a:schemeClr>
                </a:solidFill>
                <a:latin typeface="Times New Roman" panose="02020603050405020304" pitchFamily="18" charset="0"/>
                <a:cs typeface="Times New Roman" panose="02020603050405020304" pitchFamily="18" charset="0"/>
              </a:rPr>
              <a:t>с 2022 по 2030 гг.</a:t>
            </a:r>
          </a:p>
        </p:txBody>
      </p:sp>
    </p:spTree>
    <p:extLst>
      <p:ext uri="{BB962C8B-B14F-4D97-AF65-F5344CB8AC3E}">
        <p14:creationId xmlns:p14="http://schemas.microsoft.com/office/powerpoint/2010/main" val="35905780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67544" y="2427734"/>
            <a:ext cx="8424936" cy="1692771"/>
          </a:xfrm>
          <a:prstGeom prst="rect">
            <a:avLst/>
          </a:prstGeom>
          <a:noFill/>
        </p:spPr>
        <p:txBody>
          <a:bodyPr wrap="square" rtlCol="0">
            <a:spAutoFit/>
          </a:bodyPr>
          <a:lstStyle/>
          <a:p>
            <a:pPr algn="ctr"/>
            <a:r>
              <a:rPr lang="ru-RU" sz="2400" b="1" dirty="0" err="1">
                <a:solidFill>
                  <a:schemeClr val="tx2">
                    <a:lumMod val="75000"/>
                  </a:schemeClr>
                </a:solidFill>
                <a:latin typeface="PT Sans" panose="020B0503020203020204" pitchFamily="34" charset="-52"/>
              </a:rPr>
              <a:t>Подпроект</a:t>
            </a:r>
            <a:r>
              <a:rPr lang="ru-RU" sz="2400" b="1" dirty="0">
                <a:solidFill>
                  <a:schemeClr val="tx2">
                    <a:lumMod val="75000"/>
                  </a:schemeClr>
                </a:solidFill>
                <a:latin typeface="PT Sans" panose="020B0503020203020204" pitchFamily="34" charset="-52"/>
              </a:rPr>
              <a:t> </a:t>
            </a:r>
            <a:r>
              <a:rPr lang="ru-RU" sz="2400" b="1" dirty="0" smtClean="0">
                <a:solidFill>
                  <a:schemeClr val="tx2">
                    <a:lumMod val="75000"/>
                  </a:schemeClr>
                </a:solidFill>
                <a:latin typeface="PT Sans" panose="020B0503020203020204" pitchFamily="34" charset="-52"/>
              </a:rPr>
              <a:t>10 «</a:t>
            </a:r>
            <a:r>
              <a:rPr lang="ru-RU" sz="2400" b="1" dirty="0" err="1" smtClean="0">
                <a:solidFill>
                  <a:schemeClr val="tx2">
                    <a:lumMod val="75000"/>
                  </a:schemeClr>
                </a:solidFill>
                <a:latin typeface="PT Sans" panose="020B0503020203020204" pitchFamily="34" charset="-52"/>
              </a:rPr>
              <a:t>Техносферная</a:t>
            </a:r>
            <a:r>
              <a:rPr lang="ru-RU" sz="2400" b="1" dirty="0" smtClean="0">
                <a:solidFill>
                  <a:schemeClr val="tx2">
                    <a:lumMod val="75000"/>
                  </a:schemeClr>
                </a:solidFill>
                <a:latin typeface="PT Sans" panose="020B0503020203020204" pitchFamily="34" charset="-52"/>
              </a:rPr>
              <a:t> и экологическая безопасность урбанизированных  территорий и технических систем»</a:t>
            </a:r>
            <a:endParaRPr lang="ru-RU" sz="2400" b="1" dirty="0">
              <a:solidFill>
                <a:schemeClr val="tx2">
                  <a:lumMod val="75000"/>
                </a:schemeClr>
              </a:solidFill>
              <a:latin typeface="PT Sans" panose="020B0503020203020204" pitchFamily="34" charset="-52"/>
            </a:endParaRPr>
          </a:p>
          <a:p>
            <a:pPr algn="ctr"/>
            <a:r>
              <a:rPr lang="ru-RU" sz="1600" dirty="0">
                <a:solidFill>
                  <a:schemeClr val="tx2">
                    <a:lumMod val="75000"/>
                  </a:schemeClr>
                </a:solidFill>
                <a:latin typeface="PT Sans" panose="020B0503020203020204" pitchFamily="34" charset="-52"/>
              </a:rPr>
              <a:t>в рамках реализации Программы развития КФУ</a:t>
            </a:r>
          </a:p>
          <a:p>
            <a:pPr algn="ctr"/>
            <a:r>
              <a:rPr lang="ru-RU" sz="1600" dirty="0">
                <a:solidFill>
                  <a:schemeClr val="tx2">
                    <a:lumMod val="75000"/>
                  </a:schemeClr>
                </a:solidFill>
                <a:latin typeface="PT Sans" panose="020B0503020203020204" pitchFamily="34" charset="-52"/>
              </a:rPr>
              <a:t>(«ПРИОРИТЕТ-2030»)</a:t>
            </a:r>
          </a:p>
          <a:p>
            <a:pPr algn="ctr"/>
            <a:endParaRPr lang="ru-RU" sz="2400" b="1" dirty="0">
              <a:solidFill>
                <a:srgbClr val="00549F"/>
              </a:solidFill>
              <a:latin typeface="PT Sans" panose="020B0503020203020204" pitchFamily="34" charset="-52"/>
            </a:endParaRPr>
          </a:p>
        </p:txBody>
      </p:sp>
      <p:sp>
        <p:nvSpPr>
          <p:cNvPr id="7" name="Прямоугольник 6"/>
          <p:cNvSpPr/>
          <p:nvPr/>
        </p:nvSpPr>
        <p:spPr>
          <a:xfrm>
            <a:off x="0" y="843559"/>
            <a:ext cx="3635896" cy="936104"/>
          </a:xfrm>
          <a:prstGeom prst="rect">
            <a:avLst/>
          </a:prstGeom>
          <a:solidFill>
            <a:srgbClr val="00549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pic>
        <p:nvPicPr>
          <p:cNvPr id="8" name="Picture 3" descr="C:\Users\MSShafigullin\Desktop\Проекты\Ассоциация выпускников\kfu_logo_2l_ru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31591"/>
            <a:ext cx="2945406" cy="3955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 xmlns:a16="http://schemas.microsoft.com/office/drawing/2014/main" id="{51EC05A0-E07F-45D8-A677-0D303E8C6E41}"/>
              </a:ext>
            </a:extLst>
          </p:cNvPr>
          <p:cNvSpPr txBox="1"/>
          <p:nvPr/>
        </p:nvSpPr>
        <p:spPr>
          <a:xfrm>
            <a:off x="3653936" y="896112"/>
            <a:ext cx="5372026" cy="1446550"/>
          </a:xfrm>
          <a:prstGeom prst="rect">
            <a:avLst/>
          </a:prstGeom>
          <a:noFill/>
        </p:spPr>
        <p:txBody>
          <a:bodyPr wrap="square" rtlCol="0">
            <a:spAutoFit/>
          </a:bodyPr>
          <a:lstStyle/>
          <a:p>
            <a:r>
              <a:rPr lang="ru-RU" sz="2800" b="1" dirty="0">
                <a:solidFill>
                  <a:schemeClr val="bg1">
                    <a:lumMod val="65000"/>
                  </a:schemeClr>
                </a:solidFill>
                <a:latin typeface="PT Sans" panose="020B0503020203020204" pitchFamily="34" charset="-52"/>
              </a:rPr>
              <a:t>СТРАТЕГИЧЕСКИЙ ПРОЕКТ 2 </a:t>
            </a:r>
            <a:br>
              <a:rPr lang="ru-RU" sz="2800" b="1" dirty="0">
                <a:solidFill>
                  <a:schemeClr val="bg1">
                    <a:lumMod val="65000"/>
                  </a:schemeClr>
                </a:solidFill>
                <a:latin typeface="PT Sans" panose="020B0503020203020204" pitchFamily="34" charset="-52"/>
              </a:rPr>
            </a:br>
            <a:r>
              <a:rPr lang="ru-RU" sz="2000" b="1" dirty="0">
                <a:solidFill>
                  <a:schemeClr val="bg1">
                    <a:lumMod val="65000"/>
                  </a:schemeClr>
                </a:solidFill>
                <a:latin typeface="PT Sans" panose="020B0503020203020204" pitchFamily="34" charset="-52"/>
              </a:rPr>
              <a:t>«Российский энергетический переход: баланс природного потенциала и глобальных трендов»</a:t>
            </a:r>
            <a:endParaRPr lang="ru-RU" sz="2400" b="1" dirty="0">
              <a:solidFill>
                <a:schemeClr val="bg1">
                  <a:lumMod val="65000"/>
                </a:schemeClr>
              </a:solidFill>
              <a:latin typeface="PT Sans" panose="020B0503020203020204" pitchFamily="34" charset="-52"/>
            </a:endParaRPr>
          </a:p>
        </p:txBody>
      </p:sp>
    </p:spTree>
    <p:extLst>
      <p:ext uri="{BB962C8B-B14F-4D97-AF65-F5344CB8AC3E}">
        <p14:creationId xmlns:p14="http://schemas.microsoft.com/office/powerpoint/2010/main" val="1534555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t>40</a:t>
            </a:fld>
            <a:endParaRPr lang="ru-RU"/>
          </a:p>
        </p:txBody>
      </p:sp>
      <p:sp>
        <p:nvSpPr>
          <p:cNvPr id="3" name="TextBox 2">
            <a:extLst>
              <a:ext uri="{FF2B5EF4-FFF2-40B4-BE49-F238E27FC236}">
                <a16:creationId xmlns="" xmlns:a16="http://schemas.microsoft.com/office/drawing/2014/main" id="{0B34FB46-C403-445B-8714-DAFEF12F7866}"/>
              </a:ext>
            </a:extLst>
          </p:cNvPr>
          <p:cNvSpPr txBox="1"/>
          <p:nvPr/>
        </p:nvSpPr>
        <p:spPr>
          <a:xfrm>
            <a:off x="1265231" y="101510"/>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4" name="TextBox 3">
            <a:extLst>
              <a:ext uri="{FF2B5EF4-FFF2-40B4-BE49-F238E27FC236}">
                <a16:creationId xmlns="" xmlns:a16="http://schemas.microsoft.com/office/drawing/2014/main" id="{B43D7435-2693-49BA-AF13-75A78A1F4742}"/>
              </a:ext>
            </a:extLst>
          </p:cNvPr>
          <p:cNvSpPr txBox="1"/>
          <p:nvPr/>
        </p:nvSpPr>
        <p:spPr>
          <a:xfrm>
            <a:off x="328700" y="555526"/>
            <a:ext cx="8486600" cy="4247317"/>
          </a:xfrm>
          <a:prstGeom prst="rect">
            <a:avLst/>
          </a:prstGeom>
          <a:noFill/>
        </p:spPr>
        <p:txBody>
          <a:bodyPr wrap="square" rtlCol="0">
            <a:spAutoFit/>
          </a:bodyPr>
          <a:lstStyle/>
          <a:p>
            <a:pPr algn="just"/>
            <a:r>
              <a:rPr lang="ru-RU" sz="1500" b="1" dirty="0">
                <a:solidFill>
                  <a:schemeClr val="accent1">
                    <a:lumMod val="75000"/>
                  </a:schemeClr>
                </a:solidFill>
                <a:latin typeface="Times New Roman" panose="02020603050405020304" pitchFamily="18" charset="0"/>
                <a:cs typeface="Times New Roman" panose="02020603050405020304" pitchFamily="18" charset="0"/>
              </a:rPr>
              <a:t>Наименование: </a:t>
            </a:r>
            <a:r>
              <a:rPr lang="ru-RU" sz="1500" dirty="0" smtClean="0">
                <a:solidFill>
                  <a:schemeClr val="accent1">
                    <a:lumMod val="75000"/>
                  </a:schemeClr>
                </a:solidFill>
                <a:latin typeface="Times New Roman" panose="02020603050405020304" pitchFamily="18" charset="0"/>
                <a:cs typeface="Times New Roman" panose="02020603050405020304" pitchFamily="18" charset="0"/>
              </a:rPr>
              <a:t>«</a:t>
            </a:r>
            <a:r>
              <a:rPr lang="ru-RU" sz="1500" dirty="0" err="1">
                <a:solidFill>
                  <a:schemeClr val="tx2">
                    <a:lumMod val="75000"/>
                  </a:schemeClr>
                </a:solidFill>
                <a:latin typeface="Times New Roman" panose="02020603050405020304" pitchFamily="18" charset="0"/>
                <a:cs typeface="Times New Roman" panose="02020603050405020304" pitchFamily="18" charset="0"/>
              </a:rPr>
              <a:t>Техносферная</a:t>
            </a:r>
            <a:r>
              <a:rPr lang="ru-RU" sz="1500" dirty="0">
                <a:solidFill>
                  <a:schemeClr val="tx2">
                    <a:lumMod val="75000"/>
                  </a:schemeClr>
                </a:solidFill>
                <a:latin typeface="Times New Roman" panose="02020603050405020304" pitchFamily="18" charset="0"/>
                <a:cs typeface="Times New Roman" panose="02020603050405020304" pitchFamily="18" charset="0"/>
              </a:rPr>
              <a:t> и экологическая безопасность урбанизированных  территорий и технических систем</a:t>
            </a:r>
            <a:r>
              <a:rPr lang="ru-RU" sz="1500" dirty="0" smtClean="0">
                <a:solidFill>
                  <a:schemeClr val="accent1">
                    <a:lumMod val="75000"/>
                  </a:schemeClr>
                </a:solidFill>
                <a:latin typeface="Times New Roman" panose="02020603050405020304" pitchFamily="18" charset="0"/>
                <a:cs typeface="Times New Roman" panose="02020603050405020304" pitchFamily="18" charset="0"/>
              </a:rPr>
              <a:t>»</a:t>
            </a:r>
            <a:endParaRPr lang="ru-RU" sz="1500" dirty="0">
              <a:solidFill>
                <a:schemeClr val="accent1">
                  <a:lumMod val="75000"/>
                </a:schemeClr>
              </a:solidFill>
              <a:latin typeface="Times New Roman" panose="02020603050405020304" pitchFamily="18" charset="0"/>
              <a:cs typeface="Times New Roman" panose="02020603050405020304" pitchFamily="18" charset="0"/>
            </a:endParaRPr>
          </a:p>
          <a:p>
            <a:pPr algn="just"/>
            <a:endParaRPr lang="en-US" sz="1500" b="1" dirty="0">
              <a:solidFill>
                <a:schemeClr val="accent1">
                  <a:lumMod val="75000"/>
                </a:schemeClr>
              </a:solidFill>
              <a:latin typeface="Times New Roman" panose="02020603050405020304" pitchFamily="18" charset="0"/>
              <a:cs typeface="Times New Roman" panose="02020603050405020304" pitchFamily="18" charset="0"/>
            </a:endParaRPr>
          </a:p>
          <a:p>
            <a:pPr algn="just"/>
            <a:r>
              <a:rPr lang="ru-RU" sz="1500" b="1" dirty="0">
                <a:solidFill>
                  <a:schemeClr val="accent1">
                    <a:lumMod val="75000"/>
                  </a:schemeClr>
                </a:solidFill>
                <a:latin typeface="Times New Roman" panose="02020603050405020304" pitchFamily="18" charset="0"/>
                <a:cs typeface="Times New Roman" panose="02020603050405020304" pitchFamily="18" charset="0"/>
              </a:rPr>
              <a:t>Какие вызовы, обозначенные в Программе-2030, решает </a:t>
            </a:r>
            <a:r>
              <a:rPr lang="ru-RU" sz="1500" b="1" dirty="0" err="1">
                <a:solidFill>
                  <a:schemeClr val="accent1">
                    <a:lumMod val="75000"/>
                  </a:schemeClr>
                </a:solidFill>
                <a:latin typeface="Times New Roman" panose="02020603050405020304" pitchFamily="18" charset="0"/>
                <a:cs typeface="Times New Roman" panose="02020603050405020304" pitchFamily="18" charset="0"/>
              </a:rPr>
              <a:t>Подпроект</a:t>
            </a:r>
            <a:r>
              <a:rPr lang="ru-RU" sz="1500" b="1" dirty="0">
                <a:solidFill>
                  <a:schemeClr val="accent1">
                    <a:lumMod val="75000"/>
                  </a:schemeClr>
                </a:solidFill>
                <a:latin typeface="Times New Roman" panose="02020603050405020304" pitchFamily="18" charset="0"/>
                <a:cs typeface="Times New Roman" panose="02020603050405020304" pitchFamily="18" charset="0"/>
              </a:rPr>
              <a:t>: </a:t>
            </a:r>
            <a:endParaRPr lang="ru-RU" sz="1500" b="1" dirty="0" smtClean="0">
              <a:solidFill>
                <a:schemeClr val="accent1">
                  <a:lumMod val="75000"/>
                </a:schemeClr>
              </a:solidFill>
              <a:latin typeface="Times New Roman" panose="02020603050405020304" pitchFamily="18" charset="0"/>
              <a:cs typeface="Times New Roman" panose="02020603050405020304" pitchFamily="18" charset="0"/>
            </a:endParaRPr>
          </a:p>
          <a:p>
            <a:pPr algn="just"/>
            <a:r>
              <a:rPr lang="ru-RU" sz="1200" dirty="0" smtClean="0">
                <a:latin typeface="Times New Roman" panose="02020603050405020304" pitchFamily="18" charset="0"/>
                <a:cs typeface="Times New Roman" panose="02020603050405020304" pitchFamily="18" charset="0"/>
              </a:rPr>
              <a:t>- переход </a:t>
            </a:r>
            <a:r>
              <a:rPr lang="ru-RU" sz="1200" dirty="0">
                <a:latin typeface="Times New Roman" panose="02020603050405020304" pitchFamily="18" charset="0"/>
                <a:cs typeface="Times New Roman" panose="02020603050405020304" pitchFamily="18" charset="0"/>
              </a:rPr>
              <a:t>к экономике замкнутого цикла; </a:t>
            </a:r>
            <a:endParaRPr lang="ru-RU" sz="1200" dirty="0" smtClean="0">
              <a:latin typeface="Times New Roman" panose="02020603050405020304" pitchFamily="18" charset="0"/>
              <a:cs typeface="Times New Roman" panose="02020603050405020304" pitchFamily="18" charset="0"/>
            </a:endParaRPr>
          </a:p>
          <a:p>
            <a:pPr algn="just"/>
            <a:r>
              <a:rPr lang="ru-RU" sz="1200" dirty="0" smtClean="0">
                <a:latin typeface="Times New Roman" panose="02020603050405020304" pitchFamily="18" charset="0"/>
                <a:cs typeface="Times New Roman" panose="02020603050405020304" pitchFamily="18" charset="0"/>
              </a:rPr>
              <a:t>- изменение климата;</a:t>
            </a:r>
            <a:endParaRPr lang="ru-RU" sz="1200" dirty="0">
              <a:latin typeface="Times New Roman" panose="02020603050405020304" pitchFamily="18" charset="0"/>
              <a:cs typeface="Times New Roman" panose="02020603050405020304" pitchFamily="18" charset="0"/>
            </a:endParaRPr>
          </a:p>
          <a:p>
            <a:pPr algn="just"/>
            <a:r>
              <a:rPr lang="ru-RU" sz="1200" dirty="0" smtClean="0">
                <a:latin typeface="Times New Roman" panose="02020603050405020304" pitchFamily="18" charset="0"/>
                <a:cs typeface="Times New Roman" panose="02020603050405020304" pitchFamily="18" charset="0"/>
              </a:rPr>
              <a:t>- потребность в развитии водородной энергетики и иных альтернативных источников  энергии;</a:t>
            </a:r>
          </a:p>
          <a:p>
            <a:pPr algn="just"/>
            <a:r>
              <a:rPr lang="ru-RU" sz="1200" dirty="0" smtClean="0">
                <a:latin typeface="Times New Roman" panose="02020603050405020304" pitchFamily="18" charset="0"/>
                <a:cs typeface="Times New Roman" panose="02020603050405020304" pitchFamily="18" charset="0"/>
              </a:rPr>
              <a:t>- загрязнение воздуха и воды;</a:t>
            </a:r>
          </a:p>
          <a:p>
            <a:pPr algn="just"/>
            <a:r>
              <a:rPr lang="ru-RU" sz="1200" dirty="0" smtClean="0">
                <a:latin typeface="Times New Roman" panose="02020603050405020304" pitchFamily="18" charset="0"/>
                <a:cs typeface="Times New Roman" panose="02020603050405020304" pitchFamily="18" charset="0"/>
              </a:rPr>
              <a:t>- ресурсосбережение, защита и сохранение биоразнообразия;</a:t>
            </a:r>
          </a:p>
          <a:p>
            <a:pPr algn="just"/>
            <a:r>
              <a:rPr lang="ru-RU" sz="1200" dirty="0" smtClean="0">
                <a:latin typeface="Times New Roman" panose="02020603050405020304" pitchFamily="18" charset="0"/>
                <a:cs typeface="Times New Roman" panose="02020603050405020304" pitchFamily="18" charset="0"/>
              </a:rPr>
              <a:t>- становление </a:t>
            </a:r>
            <a:r>
              <a:rPr lang="ru-RU" sz="1200" dirty="0">
                <a:latin typeface="Times New Roman" panose="02020603050405020304" pitchFamily="18" charset="0"/>
                <a:cs typeface="Times New Roman" panose="02020603050405020304" pitchFamily="18" charset="0"/>
              </a:rPr>
              <a:t>промышленности по обработке, утилизации и обезвреживанию отходов производства и потребления</a:t>
            </a:r>
            <a:r>
              <a:rPr lang="ru-RU" sz="1200" dirty="0" smtClean="0">
                <a:latin typeface="Times New Roman" panose="02020603050405020304" pitchFamily="18" charset="0"/>
                <a:cs typeface="Times New Roman" panose="02020603050405020304" pitchFamily="18" charset="0"/>
              </a:rPr>
              <a:t>;</a:t>
            </a:r>
          </a:p>
          <a:p>
            <a:pPr algn="just"/>
            <a:r>
              <a:rPr lang="ru-RU" sz="1200" dirty="0" smtClean="0">
                <a:latin typeface="Times New Roman" panose="02020603050405020304" pitchFamily="18" charset="0"/>
                <a:cs typeface="Times New Roman" panose="02020603050405020304" pitchFamily="18" charset="0"/>
              </a:rPr>
              <a:t>- реализация </a:t>
            </a:r>
            <a:r>
              <a:rPr lang="ru-RU" sz="1200" dirty="0">
                <a:latin typeface="Times New Roman" panose="02020603050405020304" pitchFamily="18" charset="0"/>
                <a:cs typeface="Times New Roman" panose="02020603050405020304" pitchFamily="18" charset="0"/>
              </a:rPr>
              <a:t>проекта «Чистая страна» и ликвидация объектов накопленного вреда окружающей среде;</a:t>
            </a:r>
          </a:p>
          <a:p>
            <a:pPr algn="just"/>
            <a:r>
              <a:rPr lang="ru-RU" sz="1200" dirty="0" smtClean="0">
                <a:latin typeface="Times New Roman" panose="02020603050405020304" pitchFamily="18" charset="0"/>
                <a:cs typeface="Times New Roman" panose="02020603050405020304" pitchFamily="18" charset="0"/>
              </a:rPr>
              <a:t>- проблемы  </a:t>
            </a:r>
            <a:r>
              <a:rPr lang="ru-RU" sz="1200" dirty="0" err="1" smtClean="0">
                <a:latin typeface="Times New Roman" panose="02020603050405020304" pitchFamily="18" charset="0"/>
                <a:cs typeface="Times New Roman" panose="02020603050405020304" pitchFamily="18" charset="0"/>
              </a:rPr>
              <a:t>техносферной</a:t>
            </a:r>
            <a:r>
              <a:rPr lang="ru-RU" sz="1200" dirty="0" smtClean="0">
                <a:latin typeface="Times New Roman" panose="02020603050405020304" pitchFamily="18" charset="0"/>
                <a:cs typeface="Times New Roman" panose="02020603050405020304" pitchFamily="18" charset="0"/>
              </a:rPr>
              <a:t> и экологической </a:t>
            </a:r>
            <a:r>
              <a:rPr lang="ru-RU" sz="1200" dirty="0">
                <a:latin typeface="Times New Roman" panose="02020603050405020304" pitchFamily="18" charset="0"/>
                <a:cs typeface="Times New Roman" panose="02020603050405020304" pitchFamily="18" charset="0"/>
              </a:rPr>
              <a:t>безопасности Российской Федерации</a:t>
            </a:r>
            <a:r>
              <a:rPr lang="ru-RU" sz="1200" dirty="0" smtClean="0">
                <a:latin typeface="Times New Roman" panose="02020603050405020304" pitchFamily="18" charset="0"/>
                <a:cs typeface="Times New Roman" panose="02020603050405020304" pitchFamily="18" charset="0"/>
              </a:rPr>
              <a:t>;</a:t>
            </a:r>
          </a:p>
          <a:p>
            <a:pPr algn="just"/>
            <a:r>
              <a:rPr lang="ru-RU" sz="1200" dirty="0" smtClean="0">
                <a:latin typeface="Times New Roman" panose="02020603050405020304" pitchFamily="18" charset="0"/>
                <a:cs typeface="Times New Roman" panose="02020603050405020304" pitchFamily="18" charset="0"/>
              </a:rPr>
              <a:t>- устойчивое развитие и сохранение окружающей среды и природных ресурсов для будущих поколений;</a:t>
            </a:r>
          </a:p>
          <a:p>
            <a:pPr algn="just"/>
            <a:r>
              <a:rPr lang="ru-RU" sz="1200" dirty="0" smtClean="0">
                <a:latin typeface="Times New Roman" panose="02020603050405020304" pitchFamily="18" charset="0"/>
                <a:cs typeface="Times New Roman" panose="02020603050405020304" pitchFamily="18" charset="0"/>
              </a:rPr>
              <a:t>- экологическое образование и воспитание граждан</a:t>
            </a:r>
            <a:endParaRPr lang="ru-RU" sz="1200" dirty="0">
              <a:latin typeface="Times New Roman" panose="02020603050405020304" pitchFamily="18" charset="0"/>
              <a:cs typeface="Times New Roman" panose="02020603050405020304" pitchFamily="18" charset="0"/>
            </a:endParaRPr>
          </a:p>
          <a:p>
            <a:pPr algn="just"/>
            <a:endParaRPr lang="ru-RU" sz="1500" b="1" dirty="0">
              <a:solidFill>
                <a:schemeClr val="accent1">
                  <a:lumMod val="75000"/>
                </a:schemeClr>
              </a:solidFill>
              <a:latin typeface="Times New Roman" panose="02020603050405020304" pitchFamily="18" charset="0"/>
              <a:cs typeface="Times New Roman" panose="02020603050405020304" pitchFamily="18" charset="0"/>
            </a:endParaRPr>
          </a:p>
          <a:p>
            <a:pPr algn="just"/>
            <a:r>
              <a:rPr lang="ru-RU" sz="1500" b="1" dirty="0">
                <a:solidFill>
                  <a:schemeClr val="accent1">
                    <a:lumMod val="75000"/>
                  </a:schemeClr>
                </a:solidFill>
                <a:latin typeface="Times New Roman" panose="02020603050405020304" pitchFamily="18" charset="0"/>
                <a:cs typeface="Times New Roman" panose="02020603050405020304" pitchFamily="18" charset="0"/>
              </a:rPr>
              <a:t>Имеющийся научно-технологический задел </a:t>
            </a:r>
            <a:r>
              <a:rPr lang="ru-RU" sz="1100" b="1" dirty="0">
                <a:solidFill>
                  <a:schemeClr val="accent1">
                    <a:lumMod val="75000"/>
                  </a:schemeClr>
                </a:solidFill>
                <a:latin typeface="Times New Roman" panose="02020603050405020304" pitchFamily="18" charset="0"/>
                <a:cs typeface="Times New Roman" panose="02020603050405020304" pitchFamily="18" charset="0"/>
              </a:rPr>
              <a:t>(публикации, гранты, патенты и пр.)</a:t>
            </a:r>
            <a:r>
              <a:rPr lang="ru-RU" sz="1500" b="1" dirty="0">
                <a:solidFill>
                  <a:schemeClr val="accent1">
                    <a:lumMod val="75000"/>
                  </a:schemeClr>
                </a:solidFill>
                <a:latin typeface="Times New Roman" panose="02020603050405020304" pitchFamily="18" charset="0"/>
                <a:cs typeface="Times New Roman" panose="02020603050405020304" pitchFamily="18" charset="0"/>
              </a:rPr>
              <a:t>: </a:t>
            </a:r>
          </a:p>
          <a:p>
            <a:pPr algn="just"/>
            <a:r>
              <a:rPr lang="ru-RU" sz="1200" dirty="0">
                <a:latin typeface="Times New Roman" panose="02020603050405020304" pitchFamily="18" charset="0"/>
                <a:cs typeface="Times New Roman" panose="02020603050405020304" pitchFamily="18" charset="0"/>
              </a:rPr>
              <a:t>Публикации – </a:t>
            </a:r>
            <a:r>
              <a:rPr lang="ru-RU" sz="1200" dirty="0" smtClean="0">
                <a:latin typeface="Times New Roman" panose="02020603050405020304" pitchFamily="18" charset="0"/>
                <a:cs typeface="Times New Roman" panose="02020603050405020304" pitchFamily="18" charset="0"/>
              </a:rPr>
              <a:t>42 </a:t>
            </a:r>
            <a:r>
              <a:rPr lang="ru-RU" sz="1200" dirty="0">
                <a:solidFill>
                  <a:srgbClr val="4F81BD">
                    <a:lumMod val="75000"/>
                  </a:srgbClr>
                </a:solidFill>
                <a:latin typeface="Times New Roman" pitchFamily="18" charset="0"/>
                <a:cs typeface="Times New Roman" pitchFamily="18" charset="0"/>
              </a:rPr>
              <a:t>(</a:t>
            </a:r>
            <a:r>
              <a:rPr lang="en-US" sz="1200" dirty="0" err="1" smtClean="0">
                <a:solidFill>
                  <a:srgbClr val="4F81BD">
                    <a:lumMod val="75000"/>
                  </a:srgbClr>
                </a:solidFill>
                <a:latin typeface="Times New Roman" pitchFamily="18" charset="0"/>
                <a:cs typeface="Times New Roman" pitchFamily="18" charset="0"/>
              </a:rPr>
              <a:t>Scopus&amp;Webof</a:t>
            </a:r>
            <a:r>
              <a:rPr lang="en-US" sz="1200" dirty="0" smtClean="0">
                <a:solidFill>
                  <a:srgbClr val="4F81BD">
                    <a:lumMod val="75000"/>
                  </a:srgbClr>
                </a:solidFill>
                <a:latin typeface="Times New Roman" pitchFamily="18" charset="0"/>
                <a:cs typeface="Times New Roman" pitchFamily="18" charset="0"/>
              </a:rPr>
              <a:t> Science)</a:t>
            </a:r>
            <a:r>
              <a:rPr lang="ru-RU" sz="1200" dirty="0" smtClean="0">
                <a:latin typeface="Times New Roman" panose="02020603050405020304" pitchFamily="18" charset="0"/>
                <a:cs typeface="Times New Roman" panose="02020603050405020304" pitchFamily="18" charset="0"/>
              </a:rPr>
              <a:t> и 5 объектов интеллектуальной собственности</a:t>
            </a:r>
            <a:r>
              <a:rPr lang="ru-RU" sz="1500" dirty="0" smtClean="0">
                <a:latin typeface="Times New Roman" panose="02020603050405020304" pitchFamily="18" charset="0"/>
                <a:cs typeface="Times New Roman" panose="02020603050405020304" pitchFamily="18" charset="0"/>
              </a:rPr>
              <a:t>.</a:t>
            </a:r>
            <a:endParaRPr lang="ru-RU" sz="1500" dirty="0">
              <a:latin typeface="Times New Roman" panose="02020603050405020304" pitchFamily="18" charset="0"/>
              <a:cs typeface="Times New Roman" panose="02020603050405020304" pitchFamily="18" charset="0"/>
            </a:endParaRPr>
          </a:p>
          <a:p>
            <a:pPr algn="just"/>
            <a:endParaRPr lang="ru-RU" sz="1500" b="1" dirty="0">
              <a:solidFill>
                <a:schemeClr val="accent1">
                  <a:lumMod val="75000"/>
                </a:schemeClr>
              </a:solidFill>
              <a:latin typeface="Times New Roman" panose="02020603050405020304" pitchFamily="18" charset="0"/>
              <a:cs typeface="Times New Roman" panose="02020603050405020304" pitchFamily="18" charset="0"/>
            </a:endParaRPr>
          </a:p>
          <a:p>
            <a:r>
              <a:rPr lang="ru-RU" sz="1500" b="1" dirty="0">
                <a:solidFill>
                  <a:schemeClr val="accent1">
                    <a:lumMod val="75000"/>
                  </a:schemeClr>
                </a:solidFill>
                <a:latin typeface="Times New Roman" panose="02020603050405020304" pitchFamily="18" charset="0"/>
                <a:cs typeface="Times New Roman" panose="02020603050405020304" pitchFamily="18" charset="0"/>
              </a:rPr>
              <a:t>Научная новизна, отличительные особенности по сравнению с аналогичными исследованиями:</a:t>
            </a:r>
          </a:p>
          <a:p>
            <a:r>
              <a:rPr lang="ru-RU" sz="1200" dirty="0" smtClean="0">
                <a:latin typeface="Times New Roman" panose="02020603050405020304" pitchFamily="18" charset="0"/>
                <a:cs typeface="Times New Roman" panose="02020603050405020304" pitchFamily="18" charset="0"/>
              </a:rPr>
              <a:t>Разработка и привлечение новых технологических решений для перехода к водородной энергетике. </a:t>
            </a:r>
            <a:endParaRPr lang="ru-RU" sz="1200" b="1" dirty="0"/>
          </a:p>
        </p:txBody>
      </p:sp>
    </p:spTree>
    <p:extLst>
      <p:ext uri="{BB962C8B-B14F-4D97-AF65-F5344CB8AC3E}">
        <p14:creationId xmlns:p14="http://schemas.microsoft.com/office/powerpoint/2010/main" val="18396299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t>41</a:t>
            </a:fld>
            <a:endParaRPr lang="ru-RU"/>
          </a:p>
        </p:txBody>
      </p:sp>
      <p:sp>
        <p:nvSpPr>
          <p:cNvPr id="3" name="TextBox 2">
            <a:extLst>
              <a:ext uri="{FF2B5EF4-FFF2-40B4-BE49-F238E27FC236}">
                <a16:creationId xmlns="" xmlns:a16="http://schemas.microsoft.com/office/drawing/2014/main" id="{0B34FB46-C403-445B-8714-DAFEF12F7866}"/>
              </a:ext>
            </a:extLst>
          </p:cNvPr>
          <p:cNvSpPr txBox="1"/>
          <p:nvPr/>
        </p:nvSpPr>
        <p:spPr>
          <a:xfrm>
            <a:off x="1265231" y="103325"/>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6" name="Прямоугольник 5">
            <a:extLst>
              <a:ext uri="{FF2B5EF4-FFF2-40B4-BE49-F238E27FC236}">
                <a16:creationId xmlns="" xmlns:a16="http://schemas.microsoft.com/office/drawing/2014/main" id="{237A7256-B30C-4140-83D0-55FC39820981}"/>
              </a:ext>
            </a:extLst>
          </p:cNvPr>
          <p:cNvSpPr/>
          <p:nvPr/>
        </p:nvSpPr>
        <p:spPr>
          <a:xfrm>
            <a:off x="332656" y="395541"/>
            <a:ext cx="8478688" cy="4622035"/>
          </a:xfrm>
          <a:prstGeom prst="rect">
            <a:avLst/>
          </a:prstGeom>
        </p:spPr>
        <p:txBody>
          <a:bodyPr wrap="square">
            <a:spAutoFit/>
          </a:bodyPr>
          <a:lstStyle/>
          <a:p>
            <a:r>
              <a:rPr lang="ru-RU" sz="1200" b="1" dirty="0"/>
              <a:t>Поэтапные задачи </a:t>
            </a:r>
            <a:r>
              <a:rPr lang="ru-RU" sz="1200" b="1" dirty="0" err="1"/>
              <a:t>подпроекта</a:t>
            </a:r>
            <a:r>
              <a:rPr lang="ru-RU" sz="1200" b="1" dirty="0"/>
              <a:t> (с указанием ожидаемого продукта/технологии на каждом этапе):</a:t>
            </a:r>
            <a:endParaRPr lang="ru-RU" sz="1200" dirty="0"/>
          </a:p>
          <a:p>
            <a:r>
              <a:rPr lang="ru-RU" sz="1200" i="1" dirty="0"/>
              <a:t>Задачи:</a:t>
            </a:r>
            <a:endParaRPr lang="ru-RU" sz="1200" dirty="0"/>
          </a:p>
          <a:p>
            <a:r>
              <a:rPr lang="ru-RU" sz="1200" b="1" dirty="0"/>
              <a:t>1 Методологический подход к оценке воздействия транспортной инфраструктуры урбанизированной территории на объекты окружающей среды при переходе на водородную энергетику на примере Камского экономического района:</a:t>
            </a:r>
          </a:p>
          <a:p>
            <a:pPr marL="171450" lvl="0" indent="-171450">
              <a:buFont typeface="Arial" panose="020B0604020202020204" pitchFamily="34" charset="0"/>
              <a:buChar char="•"/>
            </a:pPr>
            <a:r>
              <a:rPr lang="ru-RU" sz="1100" dirty="0" smtClean="0"/>
              <a:t>- методология </a:t>
            </a:r>
            <a:r>
              <a:rPr lang="ru-RU" sz="1100" dirty="0"/>
              <a:t>оценки воздействия водородной энергетики на объекты окружающей среды и среду урбанизированной территории;</a:t>
            </a:r>
          </a:p>
          <a:p>
            <a:pPr marL="171450" lvl="0" indent="-171450">
              <a:buFont typeface="Arial" panose="020B0604020202020204" pitchFamily="34" charset="0"/>
              <a:buChar char="•"/>
            </a:pPr>
            <a:r>
              <a:rPr lang="ru-RU" sz="1100" dirty="0" smtClean="0"/>
              <a:t>- методы </a:t>
            </a:r>
            <a:r>
              <a:rPr lang="ru-RU" sz="1100" dirty="0"/>
              <a:t>оценки </a:t>
            </a:r>
            <a:r>
              <a:rPr lang="ru-RU" sz="1100" dirty="0" err="1"/>
              <a:t>техносферной</a:t>
            </a:r>
            <a:r>
              <a:rPr lang="ru-RU" sz="1100" dirty="0"/>
              <a:t> безопасности и ЧС в условиях перехода к водородной энергетике;</a:t>
            </a:r>
          </a:p>
          <a:p>
            <a:pPr marL="171450" lvl="0" indent="-171450">
              <a:buFont typeface="Arial" panose="020B0604020202020204" pitchFamily="34" charset="0"/>
              <a:buChar char="•"/>
            </a:pPr>
            <a:r>
              <a:rPr lang="ru-RU" sz="1100" dirty="0" smtClean="0"/>
              <a:t>- разработка </a:t>
            </a:r>
            <a:r>
              <a:rPr lang="ru-RU" sz="1100" dirty="0"/>
              <a:t>математической модели изменения уровня загрязнения воздушного бассейна в промышленном городе, учитывающие влияние состава и интенсивности автотранспортных потоков, при переходе на водородную энергетику.</a:t>
            </a:r>
          </a:p>
          <a:p>
            <a:pPr marL="171450" lvl="0" indent="-171450">
              <a:buFont typeface="Arial" panose="020B0604020202020204" pitchFamily="34" charset="0"/>
              <a:buChar char="•"/>
            </a:pPr>
            <a:r>
              <a:rPr lang="ru-RU" sz="1100" dirty="0" smtClean="0"/>
              <a:t>- разработка </a:t>
            </a:r>
            <a:r>
              <a:rPr lang="ru-RU" sz="1100" dirty="0"/>
              <a:t>методики размещения предприятий транспортной инфраструктуры, учитывающая поэтапный переход на водородную энергетику;</a:t>
            </a:r>
          </a:p>
          <a:p>
            <a:r>
              <a:rPr lang="ru-RU" sz="1200" b="1" dirty="0"/>
              <a:t>2 Разработка мероприятий по снижению эмиссии вредных веществ на урбанизированной территории и в объекты окружающей среды при переходе на водородную энергетику:</a:t>
            </a:r>
          </a:p>
          <a:p>
            <a:pPr marL="171450" indent="-171450">
              <a:buFont typeface="Arial" panose="020B0604020202020204" pitchFamily="34" charset="0"/>
              <a:buChar char="•"/>
            </a:pPr>
            <a:r>
              <a:rPr lang="ru-RU" sz="1100" dirty="0"/>
              <a:t>- предложения по совершенствованию системы обращения с отходами производства на региональном уровне;</a:t>
            </a:r>
          </a:p>
          <a:p>
            <a:pPr marL="171450" indent="-171450">
              <a:buFont typeface="Arial" panose="020B0604020202020204" pitchFamily="34" charset="0"/>
              <a:buChar char="•"/>
            </a:pPr>
            <a:r>
              <a:rPr lang="ru-RU" sz="1100" dirty="0"/>
              <a:t>- технологическая схема переработки углеродсодержащих отходов и получения водорода из отходов;</a:t>
            </a:r>
          </a:p>
          <a:p>
            <a:pPr marL="171450" indent="-171450">
              <a:buFont typeface="Arial" panose="020B0604020202020204" pitchFamily="34" charset="0"/>
              <a:buChar char="•"/>
            </a:pPr>
            <a:r>
              <a:rPr lang="ru-RU" sz="1100" dirty="0"/>
              <a:t>- технологические схемы переработки отходов производства (литейный шлак, шлифовальный и гальванический шламы, солевые отложения, отходы </a:t>
            </a:r>
            <a:r>
              <a:rPr lang="ru-RU" sz="1100" dirty="0" err="1"/>
              <a:t>резино</a:t>
            </a:r>
            <a:r>
              <a:rPr lang="ru-RU" sz="1100" dirty="0"/>
              <a:t>-технических изделий, целлюлозно-бумажных и битумно-кровельных отходов) с изготовлением полезной продукции;</a:t>
            </a:r>
          </a:p>
          <a:p>
            <a:pPr marL="171450" indent="-171450">
              <a:buFont typeface="Arial" panose="020B0604020202020204" pitchFamily="34" charset="0"/>
              <a:buChar char="•"/>
            </a:pPr>
            <a:r>
              <a:rPr lang="ru-RU" sz="1100" dirty="0"/>
              <a:t>- технологическая схема малотоннажного получения синтез-газа  из природного и попутного нефтяного газа;</a:t>
            </a:r>
          </a:p>
          <a:p>
            <a:pPr marL="171450" indent="-171450">
              <a:buFont typeface="Arial" panose="020B0604020202020204" pitchFamily="34" charset="0"/>
              <a:buChar char="•"/>
            </a:pPr>
            <a:r>
              <a:rPr lang="ru-RU" sz="1100" dirty="0"/>
              <a:t>- улучшение </a:t>
            </a:r>
            <a:r>
              <a:rPr lang="ru-RU" sz="1100" dirty="0" err="1"/>
              <a:t>экологичных</a:t>
            </a:r>
            <a:r>
              <a:rPr lang="ru-RU" sz="1100" dirty="0"/>
              <a:t> свойств технологических жидкостей (СОЖ и т.п.) посредством изменения рецептуры;</a:t>
            </a:r>
          </a:p>
          <a:p>
            <a:pPr marL="171450" indent="-171450">
              <a:buFont typeface="Arial" panose="020B0604020202020204" pitchFamily="34" charset="0"/>
              <a:buChar char="•"/>
            </a:pPr>
            <a:r>
              <a:rPr lang="ru-RU" sz="1100" dirty="0"/>
              <a:t>- новые композитные мембранные материалы для очистки сточных вод и разделения ингредиентов в различных устройства в том числе с использованием водорода; </a:t>
            </a:r>
          </a:p>
          <a:p>
            <a:pPr marL="171450" indent="-171450">
              <a:buFont typeface="Arial" panose="020B0604020202020204" pitchFamily="34" charset="0"/>
              <a:buChar char="•"/>
            </a:pPr>
            <a:r>
              <a:rPr lang="ru-RU" sz="1100" dirty="0"/>
              <a:t>- лаборатория </a:t>
            </a:r>
            <a:r>
              <a:rPr lang="ru-RU" sz="1100" dirty="0" err="1"/>
              <a:t>когенеративной</a:t>
            </a:r>
            <a:r>
              <a:rPr lang="ru-RU" sz="1100" dirty="0"/>
              <a:t> технологии углеродсодержащих материалов (отходов и углеводородов).</a:t>
            </a:r>
          </a:p>
          <a:p>
            <a:r>
              <a:rPr lang="ru-RU" sz="1200" b="1" i="1" dirty="0"/>
              <a:t>Ожидаемые результаты</a:t>
            </a:r>
            <a:r>
              <a:rPr lang="ru-RU" sz="1200" b="1" dirty="0"/>
              <a:t>:</a:t>
            </a:r>
          </a:p>
          <a:p>
            <a:pPr lvl="0"/>
            <a:r>
              <a:rPr lang="ru-RU" sz="1200" dirty="0" smtClean="0"/>
              <a:t>- </a:t>
            </a:r>
            <a:r>
              <a:rPr lang="ru-RU" sz="1200" dirty="0" err="1"/>
              <a:t>х</a:t>
            </a:r>
            <a:r>
              <a:rPr lang="ru-RU" sz="1200" dirty="0" err="1" smtClean="0"/>
              <a:t>оз.договор</a:t>
            </a:r>
            <a:r>
              <a:rPr lang="ru-RU" sz="1200" dirty="0" smtClean="0"/>
              <a:t> </a:t>
            </a:r>
            <a:r>
              <a:rPr lang="ru-RU" sz="1200" dirty="0"/>
              <a:t>с ПАО КАМАЗ по теме «Новые технологии и материалы в области водородной энергетики</a:t>
            </a:r>
            <a:r>
              <a:rPr lang="ru-RU" sz="1200" dirty="0" smtClean="0"/>
              <a:t>», хоздоговоры с предприятиями по переработке отходов ООО «ЭКО-СИЛА НЧ», ООО «ПЭК».</a:t>
            </a:r>
            <a:endParaRPr lang="ru-RU" sz="1200" dirty="0"/>
          </a:p>
          <a:p>
            <a:pPr lvl="0"/>
            <a:r>
              <a:rPr lang="ru-RU" sz="1200" dirty="0" smtClean="0"/>
              <a:t>- создание </a:t>
            </a:r>
            <a:r>
              <a:rPr lang="ru-RU" sz="1200" dirty="0"/>
              <a:t>лаборатории  «</a:t>
            </a:r>
            <a:r>
              <a:rPr lang="ru-RU" sz="1200" dirty="0" err="1"/>
              <a:t>Когенеративная</a:t>
            </a:r>
            <a:r>
              <a:rPr lang="ru-RU" sz="1200" dirty="0"/>
              <a:t> технология углеродсодержащих материалов</a:t>
            </a:r>
            <a:r>
              <a:rPr lang="ru-RU" sz="1200" dirty="0" smtClean="0"/>
              <a:t>»</a:t>
            </a:r>
            <a:endParaRPr lang="ru-RU" sz="900" dirty="0">
              <a:solidFill>
                <a:schemeClr val="accent1">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718535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t>42</a:t>
            </a:fld>
            <a:endParaRPr lang="ru-RU"/>
          </a:p>
        </p:txBody>
      </p:sp>
      <p:sp>
        <p:nvSpPr>
          <p:cNvPr id="3" name="TextBox 2">
            <a:extLst>
              <a:ext uri="{FF2B5EF4-FFF2-40B4-BE49-F238E27FC236}">
                <a16:creationId xmlns="" xmlns:a16="http://schemas.microsoft.com/office/drawing/2014/main" id="{0B34FB46-C403-445B-8714-DAFEF12F7866}"/>
              </a:ext>
            </a:extLst>
          </p:cNvPr>
          <p:cNvSpPr txBox="1"/>
          <p:nvPr/>
        </p:nvSpPr>
        <p:spPr>
          <a:xfrm>
            <a:off x="1265231" y="195486"/>
            <a:ext cx="6613538" cy="400110"/>
          </a:xfrm>
          <a:prstGeom prst="rect">
            <a:avLst/>
          </a:prstGeom>
          <a:noFill/>
        </p:spPr>
        <p:txBody>
          <a:bodyPr wrap="square" rtlCol="0">
            <a:spAutoFit/>
          </a:bodyPr>
          <a:lstStyle/>
          <a:p>
            <a:pPr algn="ctr"/>
            <a:r>
              <a:rPr lang="ru-RU" sz="2000" b="1" dirty="0">
                <a:solidFill>
                  <a:srgbClr val="00549F"/>
                </a:solidFill>
              </a:rPr>
              <a:t>Основные характеристики </a:t>
            </a:r>
            <a:r>
              <a:rPr lang="ru-RU" sz="2000" b="1" dirty="0" err="1">
                <a:solidFill>
                  <a:srgbClr val="00549F"/>
                </a:solidFill>
              </a:rPr>
              <a:t>Подпроекта</a:t>
            </a:r>
            <a:endParaRPr lang="ru-RU" sz="2000" b="1" dirty="0">
              <a:solidFill>
                <a:srgbClr val="00549F"/>
              </a:solidFill>
            </a:endParaRPr>
          </a:p>
        </p:txBody>
      </p:sp>
      <p:sp>
        <p:nvSpPr>
          <p:cNvPr id="15" name="Прямоугольник 14">
            <a:extLst>
              <a:ext uri="{FF2B5EF4-FFF2-40B4-BE49-F238E27FC236}">
                <a16:creationId xmlns="" xmlns:a16="http://schemas.microsoft.com/office/drawing/2014/main" id="{68822096-431D-48D7-8698-8A8528AEB9F2}"/>
              </a:ext>
            </a:extLst>
          </p:cNvPr>
          <p:cNvSpPr/>
          <p:nvPr/>
        </p:nvSpPr>
        <p:spPr>
          <a:xfrm>
            <a:off x="179512" y="595596"/>
            <a:ext cx="8784976" cy="4355808"/>
          </a:xfrm>
          <a:prstGeom prst="rect">
            <a:avLst/>
          </a:prstGeom>
        </p:spPr>
        <p:txBody>
          <a:bodyPr wrap="square">
            <a:spAutoFit/>
          </a:bodyPr>
          <a:lstStyle/>
          <a:p>
            <a:pPr algn="just">
              <a:lnSpc>
                <a:spcPct val="115000"/>
              </a:lnSpc>
              <a:spcAft>
                <a:spcPts val="800"/>
              </a:spcAft>
            </a:pPr>
            <a:r>
              <a:rPr lang="ru-RU" sz="1100" b="1" dirty="0">
                <a:latin typeface="Times New Roman" panose="02020603050405020304" pitchFamily="18" charset="0"/>
                <a:cs typeface="Times New Roman" panose="02020603050405020304" pitchFamily="18" charset="0"/>
              </a:rPr>
              <a:t>Интересанты (организации, заинтересованные в результатах исследований и готовые финансировать разработки/приобрести результаты): </a:t>
            </a:r>
            <a:r>
              <a:rPr lang="ru-RU" sz="1000" b="1" dirty="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ПАО «КАМАЗ»</a:t>
            </a:r>
            <a:r>
              <a:rPr lang="en-US" sz="1100" dirty="0">
                <a:latin typeface="Times New Roman" panose="02020603050405020304" pitchFamily="18" charset="0"/>
                <a:cs typeface="Times New Roman" panose="02020603050405020304" pitchFamily="18" charset="0"/>
              </a:rPr>
              <a:t>;</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предприятия по переработке отходов; региональные органы власти; территориальные управления Министерства экологии и природных ресурсов РТ.</a:t>
            </a:r>
          </a:p>
          <a:p>
            <a:r>
              <a:rPr lang="ru-RU" sz="1100" b="1" dirty="0">
                <a:latin typeface="Times New Roman" pitchFamily="18" charset="0"/>
                <a:cs typeface="Times New Roman" pitchFamily="18" charset="0"/>
              </a:rPr>
              <a:t>Исполнители:</a:t>
            </a:r>
          </a:p>
          <a:p>
            <a:r>
              <a:rPr lang="ru-RU" sz="1100" dirty="0" smtClean="0">
                <a:latin typeface="Times New Roman" pitchFamily="18" charset="0"/>
                <a:cs typeface="Times New Roman" pitchFamily="18" charset="0"/>
              </a:rPr>
              <a:t>Кафедра </a:t>
            </a:r>
            <a:r>
              <a:rPr lang="ru-RU" sz="1100" dirty="0" err="1" smtClean="0">
                <a:latin typeface="Times New Roman" pitchFamily="18" charset="0"/>
                <a:cs typeface="Times New Roman" pitchFamily="18" charset="0"/>
              </a:rPr>
              <a:t>ХиЭ</a:t>
            </a:r>
            <a:endParaRPr lang="ru-RU" sz="1100" dirty="0" smtClean="0">
              <a:latin typeface="Times New Roman" pitchFamily="18" charset="0"/>
              <a:cs typeface="Times New Roman" pitchFamily="18" charset="0"/>
            </a:endParaRPr>
          </a:p>
          <a:p>
            <a:endParaRPr lang="ru-RU" sz="1100" dirty="0">
              <a:solidFill>
                <a:srgbClr val="FF0000"/>
              </a:solidFill>
              <a:latin typeface="Times New Roman" pitchFamily="18" charset="0"/>
              <a:cs typeface="Times New Roman" pitchFamily="18" charset="0"/>
            </a:endParaRPr>
          </a:p>
          <a:p>
            <a:pPr algn="just">
              <a:lnSpc>
                <a:spcPct val="115000"/>
              </a:lnSpc>
              <a:spcAft>
                <a:spcPts val="800"/>
              </a:spcAft>
            </a:pPr>
            <a:r>
              <a:rPr lang="ru-RU" sz="1100" b="1" dirty="0" smtClean="0">
                <a:latin typeface="Times New Roman" panose="02020603050405020304" pitchFamily="18" charset="0"/>
                <a:cs typeface="Times New Roman" panose="02020603050405020304" pitchFamily="18" charset="0"/>
              </a:rPr>
              <a:t>Партнеры </a:t>
            </a:r>
            <a:r>
              <a:rPr lang="ru-RU" sz="1100" b="1" dirty="0">
                <a:latin typeface="Times New Roman" panose="02020603050405020304" pitchFamily="18" charset="0"/>
                <a:cs typeface="Times New Roman" panose="02020603050405020304" pitchFamily="18" charset="0"/>
              </a:rPr>
              <a:t>(члены консорциума/иные организации): </a:t>
            </a:r>
            <a:r>
              <a:rPr lang="ru-RU" sz="1100" dirty="0">
                <a:latin typeface="Times New Roman" panose="02020603050405020304" pitchFamily="18" charset="0"/>
                <a:cs typeface="Times New Roman" panose="02020603050405020304" pitchFamily="18" charset="0"/>
              </a:rPr>
              <a:t>НЧИ(Ф)КФУ</a:t>
            </a:r>
            <a:r>
              <a:rPr lang="ru-RU" sz="1100" dirty="0" smtClean="0">
                <a:latin typeface="Times New Roman" panose="02020603050405020304" pitchFamily="18" charset="0"/>
                <a:cs typeface="Times New Roman" panose="02020603050405020304" pitchFamily="18" charset="0"/>
              </a:rPr>
              <a:t>,, КНИТУ (КХТИ), </a:t>
            </a:r>
            <a:r>
              <a:rPr lang="ru-RU" sz="1100" dirty="0">
                <a:latin typeface="Times New Roman" panose="02020603050405020304" pitchFamily="18" charset="0"/>
                <a:cs typeface="Times New Roman" panose="02020603050405020304" pitchFamily="18" charset="0"/>
              </a:rPr>
              <a:t>ФИЦ ХФ </a:t>
            </a:r>
            <a:r>
              <a:rPr lang="ru-RU" sz="1100" dirty="0" smtClean="0">
                <a:latin typeface="Times New Roman" panose="02020603050405020304" pitchFamily="18" charset="0"/>
                <a:cs typeface="Times New Roman" panose="02020603050405020304" pitchFamily="18" charset="0"/>
              </a:rPr>
              <a:t>РАН</a:t>
            </a:r>
            <a:r>
              <a:rPr lang="ru-RU" sz="1100" dirty="0">
                <a:latin typeface="Times New Roman" panose="02020603050405020304" pitchFamily="18" charset="0"/>
                <a:cs typeface="Times New Roman" panose="02020603050405020304" pitchFamily="18" charset="0"/>
              </a:rPr>
              <a:t>.</a:t>
            </a:r>
            <a:r>
              <a:rPr lang="ru-RU" sz="1100" b="1" dirty="0" smtClean="0">
                <a:latin typeface="Times New Roman" panose="02020603050405020304" pitchFamily="18" charset="0"/>
                <a:cs typeface="Times New Roman" panose="02020603050405020304" pitchFamily="18" charset="0"/>
              </a:rPr>
              <a:t> </a:t>
            </a:r>
            <a:endParaRPr lang="ru-RU" sz="1100" b="1" dirty="0">
              <a:latin typeface="Times New Roman" panose="02020603050405020304" pitchFamily="18" charset="0"/>
              <a:cs typeface="Times New Roman" panose="02020603050405020304" pitchFamily="18" charset="0"/>
            </a:endParaRPr>
          </a:p>
          <a:p>
            <a:pPr algn="just">
              <a:lnSpc>
                <a:spcPct val="115000"/>
              </a:lnSpc>
              <a:spcAft>
                <a:spcPts val="800"/>
              </a:spcAft>
            </a:pPr>
            <a:r>
              <a:rPr lang="ru-RU" sz="1100" b="1" dirty="0">
                <a:latin typeface="Times New Roman" panose="02020603050405020304" pitchFamily="18" charset="0"/>
                <a:cs typeface="Times New Roman" panose="02020603050405020304" pitchFamily="18" charset="0"/>
              </a:rPr>
              <a:t>Краткое описание: </a:t>
            </a:r>
          </a:p>
          <a:p>
            <a:r>
              <a:rPr lang="ru-RU" sz="1050" dirty="0">
                <a:latin typeface="Times New Roman" panose="02020603050405020304" pitchFamily="18" charset="0"/>
                <a:cs typeface="Times New Roman" panose="02020603050405020304" pitchFamily="18" charset="0"/>
              </a:rPr>
              <a:t>Переход к экономике замкнутого цикла и водородной энергетике требует переосмысления проблем  оценки  техногенного воздействия  на окружающую среду и здоровье населения; наблюдения, оценивания и прогноза  эмиссии вредных веществ на урбанизированных  территориях; совершенствования системы обращения с отходами производства и потребления;  более полного использования вторичных материальных и энергетических ресурсов; перехода к альтернативным  и зеленым источникам энергии в условиях истощения  природных ресурсов. </a:t>
            </a:r>
          </a:p>
          <a:p>
            <a:r>
              <a:rPr lang="ru-RU" sz="1050" dirty="0">
                <a:latin typeface="Times New Roman" panose="02020603050405020304" pitchFamily="18" charset="0"/>
                <a:cs typeface="Times New Roman" panose="02020603050405020304" pitchFamily="18" charset="0"/>
              </a:rPr>
              <a:t>В этой связи, разработка методологических подходов к оценке изменений в уровне воздействия транспортной инфраструктуры урбанизированной территории  и предприятий , обеспечивающих функционирование транспортных потоков, является наиболее приоритетным направлением научных исследований. </a:t>
            </a:r>
          </a:p>
          <a:p>
            <a:r>
              <a:rPr lang="ru-RU" sz="1050" dirty="0">
                <a:latin typeface="Times New Roman" panose="02020603050405020304" pitchFamily="18" charset="0"/>
                <a:cs typeface="Times New Roman" panose="02020603050405020304" pitchFamily="18" charset="0"/>
              </a:rPr>
              <a:t>Необходимым  и важнейшим звеном  в мероприятиях по  снижению негативного воздействия  является  разработка  организационных и технических решений  в области  разработки новых и/или совершенствовании известных подходов  в эффективном и безопасном энергетическом обеспечении  транспортной инфраструктуры и обрабатывающего сектора промышленности , в  переходе к практике  более полной переработке отходов  в качестве вторичных материальных и энергетических ресурсов.   Настоящий  </a:t>
            </a:r>
            <a:r>
              <a:rPr lang="ru-RU" sz="1050" dirty="0" err="1">
                <a:latin typeface="Times New Roman" panose="02020603050405020304" pitchFamily="18" charset="0"/>
                <a:cs typeface="Times New Roman" panose="02020603050405020304" pitchFamily="18" charset="0"/>
              </a:rPr>
              <a:t>подпроект</a:t>
            </a:r>
            <a:r>
              <a:rPr lang="ru-RU" sz="1050" dirty="0">
                <a:latin typeface="Times New Roman" panose="02020603050405020304" pitchFamily="18" charset="0"/>
                <a:cs typeface="Times New Roman" panose="02020603050405020304" pitchFamily="18" charset="0"/>
              </a:rPr>
              <a:t>  предлагает как  разработку и совершенствование технологий в области  минимизации  негативного  воздействия  на окружающую среду посредством  переработки отходов с изготовлением полезной продукции,  синтеза водорода из углеводородного сырья и отходов,   получения и испытания новых материалов  в устройствах  генерации  водородной энергии, так  и  организационно-аналитические  решения в  области  учета и контроля  эмиссионных явлений  в переходный период.</a:t>
            </a:r>
          </a:p>
          <a:p>
            <a:pPr algn="just">
              <a:lnSpc>
                <a:spcPct val="115000"/>
              </a:lnSpc>
              <a:spcAft>
                <a:spcPts val="800"/>
              </a:spcAft>
            </a:pPr>
            <a:r>
              <a:rPr lang="ru-RU" sz="1100" b="1" dirty="0" smtClean="0">
                <a:latin typeface="Times New Roman" panose="02020603050405020304" pitchFamily="18" charset="0"/>
                <a:cs typeface="Times New Roman" panose="02020603050405020304" pitchFamily="18" charset="0"/>
              </a:rPr>
              <a:t>Сроки </a:t>
            </a:r>
            <a:r>
              <a:rPr lang="ru-RU" sz="1100" b="1" dirty="0">
                <a:latin typeface="Times New Roman" panose="02020603050405020304" pitchFamily="18" charset="0"/>
                <a:cs typeface="Times New Roman" panose="02020603050405020304" pitchFamily="18" charset="0"/>
              </a:rPr>
              <a:t>реализации: </a:t>
            </a:r>
            <a:r>
              <a:rPr lang="ru-RU" sz="1050" b="1" dirty="0">
                <a:latin typeface="Times New Roman" panose="02020603050405020304" pitchFamily="18" charset="0"/>
                <a:cs typeface="Times New Roman" panose="02020603050405020304" pitchFamily="18" charset="0"/>
              </a:rPr>
              <a:t>с 2022 по 2030 гг.</a:t>
            </a:r>
          </a:p>
        </p:txBody>
      </p:sp>
    </p:spTree>
    <p:extLst>
      <p:ext uri="{BB962C8B-B14F-4D97-AF65-F5344CB8AC3E}">
        <p14:creationId xmlns:p14="http://schemas.microsoft.com/office/powerpoint/2010/main" val="32589981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 xmlns:a16="http://schemas.microsoft.com/office/drawing/2014/main" id="{88CFBBFD-6CCC-4DD3-BCC4-81EF9898532B}"/>
              </a:ext>
            </a:extLst>
          </p:cNvPr>
          <p:cNvSpPr>
            <a:spLocks noGrp="1"/>
          </p:cNvSpPr>
          <p:nvPr>
            <p:ph type="sldNum" sz="quarter" idx="12"/>
          </p:nvPr>
        </p:nvSpPr>
        <p:spPr/>
        <p:txBody>
          <a:bodyPr/>
          <a:lstStyle/>
          <a:p>
            <a:fld id="{B19B0651-EE4F-4900-A07F-96A6BFA9D0F0}" type="slidenum">
              <a:rPr lang="ru-RU" smtClean="0">
                <a:solidFill>
                  <a:prstClr val="black">
                    <a:tint val="75000"/>
                  </a:prstClr>
                </a:solidFill>
              </a:rPr>
              <a:pPr/>
              <a:t>43</a:t>
            </a:fld>
            <a:endParaRPr lang="ru-RU">
              <a:solidFill>
                <a:prstClr val="black">
                  <a:tint val="75000"/>
                </a:prstClr>
              </a:solidFill>
            </a:endParaRPr>
          </a:p>
        </p:txBody>
      </p:sp>
      <p:sp>
        <p:nvSpPr>
          <p:cNvPr id="3" name="TextBox 2">
            <a:extLst>
              <a:ext uri="{FF2B5EF4-FFF2-40B4-BE49-F238E27FC236}">
                <a16:creationId xmlns="" xmlns:a16="http://schemas.microsoft.com/office/drawing/2014/main" id="{0B34FB46-C403-445B-8714-DAFEF12F7866}"/>
              </a:ext>
            </a:extLst>
          </p:cNvPr>
          <p:cNvSpPr txBox="1"/>
          <p:nvPr/>
        </p:nvSpPr>
        <p:spPr>
          <a:xfrm>
            <a:off x="938395" y="210422"/>
            <a:ext cx="7267209" cy="400110"/>
          </a:xfrm>
          <a:prstGeom prst="rect">
            <a:avLst/>
          </a:prstGeom>
          <a:noFill/>
        </p:spPr>
        <p:txBody>
          <a:bodyPr wrap="square" rtlCol="0">
            <a:spAutoFit/>
          </a:bodyPr>
          <a:lstStyle/>
          <a:p>
            <a:pPr algn="ctr"/>
            <a:r>
              <a:rPr lang="ru-RU" sz="2000" b="1" dirty="0">
                <a:solidFill>
                  <a:srgbClr val="00549F"/>
                </a:solidFill>
              </a:rPr>
              <a:t>Вклад </a:t>
            </a:r>
            <a:r>
              <a:rPr lang="ru-RU" sz="2000" b="1" dirty="0" smtClean="0">
                <a:solidFill>
                  <a:srgbClr val="00549F"/>
                </a:solidFill>
              </a:rPr>
              <a:t>СИ </a:t>
            </a:r>
            <a:r>
              <a:rPr lang="ru-RU" sz="2000" b="1" dirty="0">
                <a:solidFill>
                  <a:srgbClr val="00549F"/>
                </a:solidFill>
              </a:rPr>
              <a:t>в реализацию Программы развития КФУ</a:t>
            </a:r>
          </a:p>
        </p:txBody>
      </p:sp>
      <p:graphicFrame>
        <p:nvGraphicFramePr>
          <p:cNvPr id="4" name="Таблица 3"/>
          <p:cNvGraphicFramePr>
            <a:graphicFrameLocks noGrp="1"/>
          </p:cNvGraphicFramePr>
          <p:nvPr>
            <p:extLst>
              <p:ext uri="{D42A27DB-BD31-4B8C-83A1-F6EECF244321}">
                <p14:modId xmlns:p14="http://schemas.microsoft.com/office/powerpoint/2010/main" val="2221229139"/>
              </p:ext>
            </p:extLst>
          </p:nvPr>
        </p:nvGraphicFramePr>
        <p:xfrm>
          <a:off x="971600" y="599023"/>
          <a:ext cx="6921247" cy="4097149"/>
        </p:xfrm>
        <a:graphic>
          <a:graphicData uri="http://schemas.openxmlformats.org/drawingml/2006/table">
            <a:tbl>
              <a:tblPr>
                <a:tableStyleId>{5940675A-B579-460E-94D1-54222C63F5DA}</a:tableStyleId>
              </a:tblPr>
              <a:tblGrid>
                <a:gridCol w="1225851"/>
                <a:gridCol w="355819"/>
                <a:gridCol w="355819"/>
                <a:gridCol w="355819"/>
                <a:gridCol w="355819"/>
                <a:gridCol w="355819"/>
                <a:gridCol w="355819"/>
                <a:gridCol w="356392"/>
                <a:gridCol w="356392"/>
                <a:gridCol w="355819"/>
                <a:gridCol w="355819"/>
                <a:gridCol w="355819"/>
                <a:gridCol w="355819"/>
                <a:gridCol w="355819"/>
                <a:gridCol w="355819"/>
                <a:gridCol w="356392"/>
                <a:gridCol w="356392"/>
              </a:tblGrid>
              <a:tr h="1283332">
                <a:tc rowSpan="3">
                  <a:txBody>
                    <a:bodyPr/>
                    <a:lstStyle/>
                    <a:p>
                      <a:pPr algn="ctr" fontAlgn="ctr">
                        <a:lnSpc>
                          <a:spcPct val="115000"/>
                        </a:lnSpc>
                        <a:spcAft>
                          <a:spcPts val="0"/>
                        </a:spcAft>
                      </a:pPr>
                      <a:r>
                        <a:rPr lang="ru-RU" sz="900" kern="1200" dirty="0">
                          <a:effectLst/>
                        </a:rPr>
                        <a:t> </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2">
                  <a:txBody>
                    <a:bodyPr/>
                    <a:lstStyle/>
                    <a:p>
                      <a:pPr algn="ctr" fontAlgn="ctr">
                        <a:lnSpc>
                          <a:spcPct val="115000"/>
                        </a:lnSpc>
                        <a:spcAft>
                          <a:spcPts val="0"/>
                        </a:spcAft>
                      </a:pPr>
                      <a:r>
                        <a:rPr lang="ru-RU" sz="900" kern="1200" dirty="0">
                          <a:effectLst/>
                        </a:rPr>
                        <a:t>Количество статей в БД </a:t>
                      </a:r>
                      <a:r>
                        <a:rPr lang="ru-RU" sz="900" kern="1200" dirty="0" err="1">
                          <a:effectLst/>
                        </a:rPr>
                        <a:t>WoS</a:t>
                      </a:r>
                      <a:r>
                        <a:rPr lang="ru-RU" sz="900" kern="1200" dirty="0">
                          <a:effectLst/>
                        </a:rPr>
                        <a:t> (ед.)</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dirty="0">
                          <a:effectLst/>
                        </a:rPr>
                        <a:t>Количество статей в БД </a:t>
                      </a:r>
                      <a:r>
                        <a:rPr lang="ru-RU" sz="900" kern="1200" dirty="0" err="1">
                          <a:effectLst/>
                        </a:rPr>
                        <a:t>Scopus</a:t>
                      </a:r>
                      <a:r>
                        <a:rPr lang="ru-RU" sz="900" kern="1200" dirty="0">
                          <a:effectLst/>
                        </a:rPr>
                        <a:t> (ед.)</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dirty="0">
                          <a:effectLst/>
                        </a:rPr>
                        <a:t> Доходы из средств от приносящей доход деятельности  (млн руб.)</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dirty="0">
                          <a:effectLst/>
                        </a:rPr>
                        <a:t>Объем НИОКР </a:t>
                      </a:r>
                      <a:endParaRPr lang="ru-RU" sz="1000" dirty="0">
                        <a:effectLst/>
                      </a:endParaRPr>
                    </a:p>
                    <a:p>
                      <a:pPr algn="ctr" fontAlgn="ctr">
                        <a:lnSpc>
                          <a:spcPct val="115000"/>
                        </a:lnSpc>
                        <a:spcAft>
                          <a:spcPts val="0"/>
                        </a:spcAft>
                      </a:pPr>
                      <a:r>
                        <a:rPr lang="ru-RU" sz="900" kern="1200" dirty="0">
                          <a:effectLst/>
                        </a:rPr>
                        <a:t>(млн руб.)</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dirty="0">
                          <a:effectLst/>
                        </a:rPr>
                        <a:t>Объем </a:t>
                      </a:r>
                      <a:endParaRPr lang="ru-RU" sz="1000" dirty="0">
                        <a:effectLst/>
                      </a:endParaRPr>
                    </a:p>
                    <a:p>
                      <a:pPr algn="ctr" fontAlgn="ctr">
                        <a:lnSpc>
                          <a:spcPct val="115000"/>
                        </a:lnSpc>
                        <a:spcAft>
                          <a:spcPts val="0"/>
                        </a:spcAft>
                      </a:pPr>
                      <a:r>
                        <a:rPr lang="ru-RU" sz="900" kern="1200" dirty="0">
                          <a:effectLst/>
                        </a:rPr>
                        <a:t>НИОКР (ХД*)</a:t>
                      </a:r>
                      <a:br>
                        <a:rPr lang="ru-RU" sz="900" kern="1200" dirty="0">
                          <a:effectLst/>
                        </a:rPr>
                      </a:br>
                      <a:r>
                        <a:rPr lang="ru-RU" sz="900" kern="1200" dirty="0">
                          <a:effectLst/>
                        </a:rPr>
                        <a:t>(млн руб.)</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dirty="0">
                          <a:effectLst/>
                        </a:rPr>
                        <a:t> Объем доходов от РИД </a:t>
                      </a:r>
                      <a:br>
                        <a:rPr lang="ru-RU" sz="900" kern="1200" dirty="0">
                          <a:effectLst/>
                        </a:rPr>
                      </a:br>
                      <a:r>
                        <a:rPr lang="ru-RU" sz="900" kern="1200" dirty="0">
                          <a:effectLst/>
                        </a:rPr>
                        <a:t>(млн руб.)</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dirty="0">
                          <a:effectLst/>
                        </a:rPr>
                        <a:t>Объем доходов от ДПО и основных программ проф. обучения</a:t>
                      </a:r>
                      <a:endParaRPr lang="ru-RU" sz="1000" dirty="0">
                        <a:effectLst/>
                      </a:endParaRPr>
                    </a:p>
                    <a:p>
                      <a:pPr algn="ctr" fontAlgn="ctr">
                        <a:lnSpc>
                          <a:spcPct val="115000"/>
                        </a:lnSpc>
                        <a:spcAft>
                          <a:spcPts val="0"/>
                        </a:spcAft>
                      </a:pPr>
                      <a:r>
                        <a:rPr lang="ru-RU" sz="900" kern="1200" dirty="0">
                          <a:effectLst/>
                        </a:rPr>
                        <a:t>(млн руб.)</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dirty="0">
                          <a:effectLst/>
                        </a:rPr>
                        <a:t> Количество обучающихся по программам СПО и ВО с цифровой составляющей (чел.)</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r>
              <a:tr h="163575">
                <a:tc vMerge="1">
                  <a:txBody>
                    <a:bodyPr/>
                    <a:lstStyle/>
                    <a:p>
                      <a:endParaRPr lang="ru-RU"/>
                    </a:p>
                  </a:txBody>
                  <a:tcPr/>
                </a:tc>
                <a:tc gridSpan="2">
                  <a:txBody>
                    <a:bodyPr/>
                    <a:lstStyle/>
                    <a:p>
                      <a:pPr algn="ctr" fontAlgn="ctr">
                        <a:lnSpc>
                          <a:spcPct val="115000"/>
                        </a:lnSpc>
                        <a:spcAft>
                          <a:spcPts val="0"/>
                        </a:spcAft>
                      </a:pPr>
                      <a:r>
                        <a:rPr lang="en-US" sz="900" kern="1200">
                          <a:effectLst/>
                        </a:rPr>
                        <a:t>P1 (c2)</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a:effectLst/>
                        </a:rPr>
                        <a:t>Р2(с2)</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a:effectLst/>
                        </a:rPr>
                        <a:t>Р4(б) </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a:effectLst/>
                        </a:rPr>
                        <a:t>Р1(б)</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a:effectLst/>
                        </a:rPr>
                        <a:t>Р4(с2)</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dirty="0">
                          <a:effectLst/>
                        </a:rPr>
                        <a:t>Р8(с2)</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dirty="0">
                          <a:effectLst/>
                        </a:rPr>
                        <a:t>Р3(с2)</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ctr" fontAlgn="ctr">
                        <a:lnSpc>
                          <a:spcPct val="115000"/>
                        </a:lnSpc>
                        <a:spcAft>
                          <a:spcPts val="0"/>
                        </a:spcAft>
                      </a:pPr>
                      <a:r>
                        <a:rPr lang="ru-RU" sz="900" kern="1200" dirty="0">
                          <a:effectLst/>
                        </a:rPr>
                        <a:t>Р5(б )</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ru-RU"/>
                    </a:p>
                  </a:txBody>
                  <a:tcPr/>
                </a:tc>
              </a:tr>
              <a:tr h="163575">
                <a:tc vMerge="1">
                  <a:txBody>
                    <a:bodyPr/>
                    <a:lstStyle/>
                    <a:p>
                      <a:endParaRPr lang="ru-RU"/>
                    </a:p>
                  </a:txBody>
                  <a:tcPr/>
                </a:tc>
                <a:tc>
                  <a:txBody>
                    <a:bodyPr/>
                    <a:lstStyle/>
                    <a:p>
                      <a:pPr algn="ctr" fontAlgn="ctr">
                        <a:lnSpc>
                          <a:spcPct val="115000"/>
                        </a:lnSpc>
                        <a:spcAft>
                          <a:spcPts val="0"/>
                        </a:spcAft>
                      </a:pPr>
                      <a:r>
                        <a:rPr lang="ru-RU" sz="900" kern="1200">
                          <a:effectLst/>
                        </a:rPr>
                        <a:t>2021</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2022</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2021</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2022</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2021</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2022</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2021</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2022</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2021</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2022</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2021</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2022</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2021</a:t>
                      </a:r>
                      <a:endParaRPr lang="ru-RU" sz="10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2022</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2021</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2022</a:t>
                      </a:r>
                      <a:endParaRPr lang="ru-RU" sz="10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441518">
                <a:tc>
                  <a:txBody>
                    <a:bodyPr/>
                    <a:lstStyle/>
                    <a:p>
                      <a:pPr algn="ctr" fontAlgn="ctr">
                        <a:lnSpc>
                          <a:spcPts val="1720"/>
                        </a:lnSpc>
                        <a:spcAft>
                          <a:spcPts val="0"/>
                        </a:spcAft>
                      </a:pPr>
                      <a:r>
                        <a:rPr lang="ru-RU" sz="1000" b="1" kern="1200" dirty="0">
                          <a:effectLst/>
                        </a:rPr>
                        <a:t>Целевая модель КФУ</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ct val="115000"/>
                        </a:lnSpc>
                        <a:spcAft>
                          <a:spcPts val="0"/>
                        </a:spcAft>
                      </a:pPr>
                      <a:r>
                        <a:rPr lang="ru-RU" sz="900" b="1" kern="1200" dirty="0">
                          <a:effectLst/>
                        </a:rPr>
                        <a:t>2 100 </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ct val="115000"/>
                        </a:lnSpc>
                        <a:spcAft>
                          <a:spcPts val="0"/>
                        </a:spcAft>
                      </a:pPr>
                      <a:r>
                        <a:rPr lang="ru-RU" sz="900" b="1" kern="1200">
                          <a:effectLst/>
                        </a:rPr>
                        <a:t>2 875</a:t>
                      </a:r>
                      <a:endParaRPr lang="ru-RU" sz="1000" b="1">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ct val="115000"/>
                        </a:lnSpc>
                        <a:spcAft>
                          <a:spcPts val="0"/>
                        </a:spcAft>
                      </a:pPr>
                      <a:r>
                        <a:rPr lang="ru-RU" sz="900" b="1" kern="1200" dirty="0">
                          <a:effectLst/>
                        </a:rPr>
                        <a:t>2 950 </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dirty="0">
                          <a:effectLst/>
                        </a:rPr>
                        <a:t>3 960</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dirty="0">
                          <a:effectLst/>
                        </a:rPr>
                        <a:t>6 224</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a:effectLst/>
                        </a:rPr>
                        <a:t>7 659</a:t>
                      </a:r>
                      <a:endParaRPr lang="ru-RU" sz="1000" b="1">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dirty="0">
                          <a:effectLst/>
                        </a:rPr>
                        <a:t>2 050</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dirty="0">
                          <a:effectLst/>
                        </a:rPr>
                        <a:t>3 073</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dirty="0">
                          <a:effectLst/>
                        </a:rPr>
                        <a:t>611</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dirty="0">
                          <a:effectLst/>
                        </a:rPr>
                        <a:t>788</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dirty="0">
                          <a:effectLst/>
                        </a:rPr>
                        <a:t>0,1</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dirty="0">
                          <a:effectLst/>
                        </a:rPr>
                        <a:t>0,6</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dirty="0">
                          <a:effectLst/>
                        </a:rPr>
                        <a:t>345,3</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dirty="0">
                          <a:effectLst/>
                        </a:rPr>
                        <a:t>469,6</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dirty="0">
                          <a:effectLst/>
                        </a:rPr>
                        <a:t>8 000</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ctr">
                        <a:lnSpc>
                          <a:spcPts val="1720"/>
                        </a:lnSpc>
                        <a:spcAft>
                          <a:spcPts val="0"/>
                        </a:spcAft>
                      </a:pPr>
                      <a:r>
                        <a:rPr lang="ru-RU" sz="900" b="1" kern="1200" dirty="0">
                          <a:effectLst/>
                        </a:rPr>
                        <a:t>10 695</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lumMod val="60000"/>
                        <a:lumOff val="40000"/>
                      </a:schemeClr>
                    </a:solidFill>
                  </a:tcPr>
                </a:tc>
              </a:tr>
              <a:tr h="222564">
                <a:tc>
                  <a:txBody>
                    <a:bodyPr/>
                    <a:lstStyle/>
                    <a:p>
                      <a:pPr algn="ctr" fontAlgn="ctr">
                        <a:lnSpc>
                          <a:spcPts val="1720"/>
                        </a:lnSpc>
                        <a:spcAft>
                          <a:spcPts val="0"/>
                        </a:spcAft>
                      </a:pPr>
                      <a:r>
                        <a:rPr lang="ru-RU" sz="1000" b="1" kern="1200" dirty="0">
                          <a:effectLst/>
                        </a:rPr>
                        <a:t>НЧИ КФУ</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b="1" kern="1200" dirty="0">
                          <a:effectLst/>
                        </a:rPr>
                        <a:t>135</a:t>
                      </a:r>
                      <a:endParaRPr lang="ru-RU" sz="9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b="1" kern="1200" dirty="0">
                          <a:effectLst/>
                        </a:rPr>
                        <a:t>173</a:t>
                      </a:r>
                      <a:endParaRPr lang="ru-RU" sz="9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b="1" kern="1200" dirty="0">
                          <a:effectLst/>
                        </a:rPr>
                        <a:t>224</a:t>
                      </a:r>
                      <a:endParaRPr lang="ru-RU" sz="9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b="1" kern="1200">
                          <a:effectLst/>
                        </a:rPr>
                        <a:t>281</a:t>
                      </a:r>
                      <a:endParaRPr lang="ru-RU" sz="900" b="1">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b="1">
                          <a:effectLst/>
                        </a:rPr>
                        <a:t>387,9</a:t>
                      </a:r>
                      <a:endParaRPr lang="ru-RU" sz="900" b="1">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b="1" dirty="0">
                          <a:effectLst/>
                        </a:rPr>
                        <a:t>398</a:t>
                      </a:r>
                      <a:endParaRPr lang="ru-RU" sz="9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b="1" kern="1200">
                          <a:effectLst/>
                        </a:rPr>
                        <a:t>4,0</a:t>
                      </a:r>
                      <a:endParaRPr lang="ru-RU" sz="900" b="1">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b="1" kern="1200" dirty="0">
                          <a:effectLst/>
                        </a:rPr>
                        <a:t>3,0</a:t>
                      </a:r>
                      <a:endParaRPr lang="ru-RU" sz="9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b="1" kern="1200">
                          <a:effectLst/>
                        </a:rPr>
                        <a:t>22,353</a:t>
                      </a:r>
                      <a:endParaRPr lang="ru-RU" sz="900" b="1">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b="1" kern="1200" dirty="0">
                          <a:effectLst/>
                        </a:rPr>
                        <a:t>26,06</a:t>
                      </a:r>
                      <a:endParaRPr lang="ru-RU" sz="9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b="1" kern="1200" dirty="0">
                          <a:effectLst/>
                        </a:rPr>
                        <a:t> </a:t>
                      </a:r>
                      <a:r>
                        <a:rPr lang="ru-RU" sz="900" b="1" kern="1200" dirty="0" smtClean="0">
                          <a:effectLst/>
                        </a:rPr>
                        <a:t>-</a:t>
                      </a:r>
                      <a:endParaRPr lang="ru-RU" sz="9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b="1" kern="1200" dirty="0" smtClean="0">
                          <a:effectLst/>
                        </a:rPr>
                        <a:t>-</a:t>
                      </a:r>
                      <a:r>
                        <a:rPr lang="ru-RU" sz="900" b="1" kern="1200" dirty="0">
                          <a:effectLst/>
                        </a:rPr>
                        <a:t> </a:t>
                      </a:r>
                      <a:endParaRPr lang="ru-RU" sz="9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b="1" kern="1200" dirty="0">
                          <a:effectLst/>
                        </a:rPr>
                        <a:t>7,739</a:t>
                      </a:r>
                      <a:endParaRPr lang="ru-RU" sz="9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b="1" kern="1200" dirty="0">
                          <a:effectLst/>
                        </a:rPr>
                        <a:t>8,9</a:t>
                      </a:r>
                      <a:endParaRPr lang="ru-RU" sz="9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b="1" kern="1200" dirty="0">
                          <a:effectLst/>
                        </a:rPr>
                        <a:t>4715</a:t>
                      </a:r>
                      <a:endParaRPr lang="ru-RU" sz="9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b="1" kern="1200" dirty="0">
                          <a:effectLst/>
                        </a:rPr>
                        <a:t>4744</a:t>
                      </a:r>
                      <a:endParaRPr lang="ru-RU" sz="9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180082">
                <a:tc>
                  <a:txBody>
                    <a:bodyPr/>
                    <a:lstStyle/>
                    <a:p>
                      <a:pPr marL="0" algn="ctr" fontAlgn="ctr">
                        <a:lnSpc>
                          <a:spcPct val="115000"/>
                        </a:lnSpc>
                        <a:spcAft>
                          <a:spcPts val="0"/>
                        </a:spcAft>
                      </a:pPr>
                      <a:r>
                        <a:rPr lang="ru-RU" sz="900" b="1" kern="1200" dirty="0">
                          <a:effectLst/>
                        </a:rPr>
                        <a:t>СИ1</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11</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14</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16</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dirty="0">
                          <a:effectLst/>
                        </a:rPr>
                        <a:t>20</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9,10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9,45</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0,0416</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kern="1200">
                          <a:effectLst/>
                        </a:rPr>
                        <a:t>0,05</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pPr>
                      <a:r>
                        <a:rPr lang="ru-RU" sz="900" dirty="0" smtClean="0">
                          <a:effectLst/>
                          <a:latin typeface="Calibri"/>
                          <a:cs typeface="Times New Roman"/>
                        </a:rPr>
                        <a:t>-</a:t>
                      </a:r>
                      <a:endParaRPr lang="ru-RU" sz="900" dirty="0">
                        <a:effectLst/>
                        <a:latin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pPr>
                      <a:r>
                        <a:rPr lang="ru-RU" sz="900" dirty="0" smtClean="0">
                          <a:effectLst/>
                          <a:latin typeface="Calibri"/>
                          <a:cs typeface="Times New Roman"/>
                        </a:rPr>
                        <a:t>-</a:t>
                      </a:r>
                      <a:endParaRPr lang="ru-RU" sz="900" dirty="0">
                        <a:effectLst/>
                        <a:latin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a:effectLst/>
                        </a:rPr>
                        <a:t>1,776</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a:effectLst/>
                        </a:rPr>
                        <a:t>1,9</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97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100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180082">
                <a:tc>
                  <a:txBody>
                    <a:bodyPr/>
                    <a:lstStyle/>
                    <a:p>
                      <a:pPr marL="0" algn="ctr">
                        <a:lnSpc>
                          <a:spcPct val="115000"/>
                        </a:lnSpc>
                        <a:spcAft>
                          <a:spcPts val="0"/>
                        </a:spcAft>
                      </a:pPr>
                      <a:r>
                        <a:rPr lang="ru-RU" sz="900" b="1" kern="1200" dirty="0">
                          <a:effectLst/>
                        </a:rPr>
                        <a:t>СИ2</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6</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dirty="0">
                          <a:effectLst/>
                        </a:rPr>
                        <a:t>8</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6</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8</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41,72</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dirty="0">
                          <a:effectLst/>
                        </a:rPr>
                        <a:t>42,08</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0,007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kern="1200">
                          <a:effectLst/>
                        </a:rPr>
                        <a:t>0,01</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smtClean="0">
                          <a:effectLst/>
                        </a:rPr>
                        <a:t>-</a:t>
                      </a:r>
                      <a:r>
                        <a:rPr lang="ru-RU" sz="900" kern="1200" dirty="0">
                          <a:effectLst/>
                        </a:rPr>
                        <a:t> </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a:effectLst/>
                        </a:rPr>
                        <a:t>0,741</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a:effectLst/>
                        </a:rPr>
                        <a:t>0,8</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546</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550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180082">
                <a:tc>
                  <a:txBody>
                    <a:bodyPr/>
                    <a:lstStyle/>
                    <a:p>
                      <a:pPr marL="0" algn="ctr">
                        <a:lnSpc>
                          <a:spcPct val="115000"/>
                        </a:lnSpc>
                        <a:spcAft>
                          <a:spcPts val="0"/>
                        </a:spcAft>
                      </a:pPr>
                      <a:r>
                        <a:rPr lang="ru-RU" sz="900" b="1" kern="1200" dirty="0">
                          <a:effectLst/>
                        </a:rPr>
                        <a:t>СИ3</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13</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16</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dirty="0">
                          <a:effectLst/>
                        </a:rPr>
                        <a:t>20</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26,79</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25,51</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smtClean="0">
                          <a:effectLst/>
                        </a:rPr>
                        <a:t>-</a:t>
                      </a:r>
                      <a:r>
                        <a:rPr lang="ru-RU" sz="900" kern="1200" dirty="0">
                          <a:effectLst/>
                        </a:rPr>
                        <a:t> </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a:effectLst/>
                        </a:rPr>
                        <a:t>1,422</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a:effectLst/>
                        </a:rPr>
                        <a:t>1,5</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338</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320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180082">
                <a:tc>
                  <a:txBody>
                    <a:bodyPr/>
                    <a:lstStyle/>
                    <a:p>
                      <a:pPr marL="0" algn="ctr">
                        <a:lnSpc>
                          <a:spcPct val="115000"/>
                        </a:lnSpc>
                        <a:spcAft>
                          <a:spcPts val="0"/>
                        </a:spcAft>
                      </a:pPr>
                      <a:r>
                        <a:rPr lang="ru-RU" sz="900" b="1" kern="1200" dirty="0">
                          <a:effectLst/>
                        </a:rPr>
                        <a:t>СИ4</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11</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14</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9</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11</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dirty="0">
                          <a:effectLst/>
                        </a:rPr>
                        <a:t>2,76</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5,00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1,0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0,256</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a:effectLst/>
                        </a:rPr>
                        <a:t>0,5</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20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60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180082">
                <a:tc>
                  <a:txBody>
                    <a:bodyPr/>
                    <a:lstStyle/>
                    <a:p>
                      <a:pPr marL="0" algn="ctr">
                        <a:lnSpc>
                          <a:spcPct val="115000"/>
                        </a:lnSpc>
                        <a:spcAft>
                          <a:spcPts val="0"/>
                        </a:spcAft>
                      </a:pPr>
                      <a:r>
                        <a:rPr lang="ru-RU" sz="900" b="1" kern="1200" dirty="0">
                          <a:effectLst/>
                        </a:rPr>
                        <a:t>СИ5</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13</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18</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23</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38,87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38,87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518</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518</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180082">
                <a:tc>
                  <a:txBody>
                    <a:bodyPr/>
                    <a:lstStyle/>
                    <a:p>
                      <a:pPr marL="0" algn="ctr">
                        <a:lnSpc>
                          <a:spcPct val="115000"/>
                        </a:lnSpc>
                        <a:spcAft>
                          <a:spcPts val="0"/>
                        </a:spcAft>
                      </a:pPr>
                      <a:r>
                        <a:rPr lang="ru-RU" sz="900" b="1" kern="1200" dirty="0">
                          <a:effectLst/>
                        </a:rPr>
                        <a:t>СИ6</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19</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24</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24</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30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38,27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38,27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3,0</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kern="1200" dirty="0">
                          <a:effectLst/>
                        </a:rPr>
                        <a:t>3,0</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smtClean="0">
                          <a:effectLst/>
                        </a:rPr>
                        <a:t>-</a:t>
                      </a:r>
                      <a:r>
                        <a:rPr lang="ru-RU" sz="900" kern="1200" dirty="0">
                          <a:effectLst/>
                        </a:rPr>
                        <a:t> </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dirty="0" smtClean="0">
                          <a:effectLst/>
                        </a:rPr>
                        <a:t>-</a:t>
                      </a:r>
                      <a:r>
                        <a:rPr lang="ru-RU" sz="900" kern="1200" dirty="0">
                          <a:effectLst/>
                        </a:rPr>
                        <a:t> </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470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470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201847">
                <a:tc>
                  <a:txBody>
                    <a:bodyPr/>
                    <a:lstStyle/>
                    <a:p>
                      <a:pPr marL="0" algn="ctr">
                        <a:lnSpc>
                          <a:spcPct val="115000"/>
                        </a:lnSpc>
                        <a:spcAft>
                          <a:spcPts val="0"/>
                        </a:spcAft>
                      </a:pPr>
                      <a:r>
                        <a:rPr lang="ru-RU" sz="900" b="1" kern="1200" dirty="0">
                          <a:effectLst/>
                        </a:rPr>
                        <a:t>СИ7</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16</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20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40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50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102,79</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103,97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14,96</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16,0</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smtClean="0">
                          <a:effectLst/>
                        </a:rPr>
                        <a:t>-</a:t>
                      </a:r>
                      <a:r>
                        <a:rPr lang="ru-RU" sz="900" kern="1200" dirty="0">
                          <a:effectLst/>
                        </a:rPr>
                        <a:t> </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0,264</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0,4</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1167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1167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180082">
                <a:tc>
                  <a:txBody>
                    <a:bodyPr/>
                    <a:lstStyle/>
                    <a:p>
                      <a:pPr marL="0" algn="ctr">
                        <a:lnSpc>
                          <a:spcPct val="115000"/>
                        </a:lnSpc>
                        <a:spcAft>
                          <a:spcPts val="0"/>
                        </a:spcAft>
                      </a:pPr>
                      <a:r>
                        <a:rPr lang="ru-RU" sz="900" b="1" kern="1200" dirty="0">
                          <a:effectLst/>
                        </a:rPr>
                        <a:t>СИ8</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18</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23</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25</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31</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75,64</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77,53</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6,548</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8,0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dirty="0">
                          <a:effectLst/>
                        </a:rPr>
                        <a:t>3,058</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dirty="0">
                          <a:effectLst/>
                        </a:rPr>
                        <a:t>3,5</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880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880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180082">
                <a:tc>
                  <a:txBody>
                    <a:bodyPr/>
                    <a:lstStyle/>
                    <a:p>
                      <a:pPr marL="0" algn="ctr">
                        <a:lnSpc>
                          <a:spcPct val="115000"/>
                        </a:lnSpc>
                        <a:spcAft>
                          <a:spcPts val="0"/>
                        </a:spcAft>
                      </a:pPr>
                      <a:r>
                        <a:rPr lang="ru-RU" sz="900" b="1" kern="1200" dirty="0">
                          <a:effectLst/>
                        </a:rPr>
                        <a:t>СИ9</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13</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32</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40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43,27</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43,92</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0,35</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1,0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dirty="0">
                          <a:effectLst/>
                        </a:rPr>
                        <a:t> </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dirty="0">
                          <a:effectLst/>
                        </a:rPr>
                        <a:t> </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572</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572</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180082">
                <a:tc>
                  <a:txBody>
                    <a:bodyPr/>
                    <a:lstStyle/>
                    <a:p>
                      <a:pPr marL="0" algn="ctr">
                        <a:lnSpc>
                          <a:spcPct val="115000"/>
                        </a:lnSpc>
                        <a:spcAft>
                          <a:spcPts val="0"/>
                        </a:spcAft>
                      </a:pPr>
                      <a:r>
                        <a:rPr lang="ru-RU" sz="900" b="1" kern="1200" dirty="0">
                          <a:effectLst/>
                        </a:rPr>
                        <a:t>СИ10</a:t>
                      </a:r>
                      <a:endParaRPr lang="ru-RU" sz="1000" b="1"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15</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19</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38</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48</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8,70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a:effectLst/>
                        </a:rPr>
                        <a:t>9,33</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t">
                        <a:lnSpc>
                          <a:spcPct val="115000"/>
                        </a:lnSpc>
                        <a:spcAft>
                          <a:spcPts val="0"/>
                        </a:spcAft>
                      </a:pPr>
                      <a:r>
                        <a:rPr lang="ru-RU" sz="900" kern="1200" dirty="0" smtClean="0">
                          <a:effectLst/>
                        </a:rPr>
                        <a:t>-</a:t>
                      </a:r>
                      <a:r>
                        <a:rPr lang="ru-RU" sz="900" kern="1200" dirty="0">
                          <a:effectLst/>
                        </a:rPr>
                        <a:t> </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0,446</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a:effectLst/>
                        </a:rPr>
                        <a:t>1,0</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 </a:t>
                      </a:r>
                      <a:r>
                        <a:rPr lang="ru-RU" sz="900" kern="1200" dirty="0" smtClean="0">
                          <a:effectLst/>
                        </a:rPr>
                        <a:t>-</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smtClean="0">
                          <a:effectLst/>
                        </a:rPr>
                        <a:t>-</a:t>
                      </a:r>
                      <a:r>
                        <a:rPr lang="ru-RU" sz="900" kern="1200" dirty="0">
                          <a:effectLst/>
                        </a:rPr>
                        <a:t> </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a:effectLst/>
                        </a:rPr>
                        <a:t>0,222</a:t>
                      </a:r>
                      <a:endParaRPr lang="ru-RU" sz="90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900" kern="1200" dirty="0">
                          <a:effectLst/>
                        </a:rPr>
                        <a:t>0,3</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107</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lnSpc>
                          <a:spcPct val="115000"/>
                        </a:lnSpc>
                        <a:spcAft>
                          <a:spcPts val="0"/>
                        </a:spcAft>
                      </a:pPr>
                      <a:r>
                        <a:rPr lang="ru-RU" sz="900" kern="1200" dirty="0">
                          <a:effectLst/>
                        </a:rPr>
                        <a:t>107</a:t>
                      </a:r>
                      <a:endParaRPr lang="ru-RU" sz="900" dirty="0">
                        <a:effectLst/>
                        <a:latin typeface="Calibri"/>
                        <a:ea typeface="Calibri"/>
                        <a:cs typeface="Times New Roman"/>
                      </a:endParaRPr>
                    </a:p>
                  </a:txBody>
                  <a:tcPr marL="3559" marR="3559" marT="3559"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91958071"/>
      </p:ext>
    </p:extLst>
  </p:cSld>
  <p:clrMapOvr>
    <a:masterClrMapping/>
  </p:clrMapOvr>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6511</TotalTime>
  <Words>7492</Words>
  <Application>Microsoft Office PowerPoint</Application>
  <PresentationFormat>Экран (16:9)</PresentationFormat>
  <Paragraphs>1093</Paragraphs>
  <Slides>43</Slides>
  <Notes>20</Notes>
  <HiddenSlides>0</HiddenSlides>
  <MMClips>0</MMClips>
  <ScaleCrop>false</ScaleCrop>
  <HeadingPairs>
    <vt:vector size="4" baseType="variant">
      <vt:variant>
        <vt:lpstr>Тема</vt:lpstr>
      </vt:variant>
      <vt:variant>
        <vt:i4>1</vt:i4>
      </vt:variant>
      <vt:variant>
        <vt:lpstr>Заголовки слайдов</vt:lpstr>
      </vt:variant>
      <vt:variant>
        <vt:i4>43</vt:i4>
      </vt:variant>
    </vt:vector>
  </HeadingPairs>
  <TitlesOfParts>
    <vt:vector size="44" baseType="lpstr">
      <vt:lpstr>1_Тема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Основные характеристики Подпроекта</vt:lpstr>
      <vt:lpstr>Презентация PowerPoint</vt:lpstr>
      <vt:lpstr>Презентация PowerPoint</vt:lpstr>
      <vt:lpstr>Основные характеристики Подпроекта</vt:lpstr>
      <vt:lpstr>Основные характеристики Подпроекта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Основные характеристики Подпроекта</vt:lpstr>
      <vt:lpstr>Основные характеристики Подпроекта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Казанский (Приволжский) федеральный университет</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 инициативах по улучшению позиций КФУ в рейтингах THE и Webometrics</dc:title>
  <dc:creator>Гаряева Алина Фаридовна</dc:creator>
  <cp:lastModifiedBy>NCH-01-335-02</cp:lastModifiedBy>
  <cp:revision>445</cp:revision>
  <cp:lastPrinted>2021-11-23T11:13:19Z</cp:lastPrinted>
  <dcterms:created xsi:type="dcterms:W3CDTF">2018-10-29T08:24:44Z</dcterms:created>
  <dcterms:modified xsi:type="dcterms:W3CDTF">2021-12-06T08:19:49Z</dcterms:modified>
</cp:coreProperties>
</file>