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9" r:id="rId3"/>
    <p:sldId id="260" r:id="rId4"/>
    <p:sldId id="262" r:id="rId5"/>
    <p:sldId id="261" r:id="rId6"/>
    <p:sldId id="264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52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A6E2578-682F-4D8D-8022-8B263A0D41CD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A55B195-8138-4E7C-9966-2EFD8CEFA58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Картинки по запросу красивые архитектурные проекты гор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Картинки по запросу красивые архитектурные проекты город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Картинки по запросу красивые архитектурные проекты город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Картинки по запросу современные архитектурные зарисовки карандашом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Картинки по запросу современные архитектурные зарисовки карандашом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07975" y="5710922"/>
            <a:ext cx="861912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2000" b="1" dirty="0" smtClean="0">
              <a:latin typeface="+mj-lt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+mj-lt"/>
                <a:cs typeface="Times New Roman" panose="02020603050405020304" pitchFamily="18" charset="0"/>
              </a:rPr>
              <a:t>Кафедра менеджмента </a:t>
            </a:r>
          </a:p>
          <a:p>
            <a:pPr algn="r"/>
            <a:r>
              <a:rPr lang="ru-RU" sz="2000" b="1" dirty="0" smtClean="0">
                <a:latin typeface="+mj-lt"/>
                <a:cs typeface="Times New Roman" panose="02020603050405020304" pitchFamily="18" charset="0"/>
              </a:rPr>
              <a:t>в социальной сфере </a:t>
            </a:r>
            <a:endParaRPr lang="ru-RU" sz="2000" b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gerki\Download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205856"/>
            <a:ext cx="6909383" cy="430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18375" y="465138"/>
            <a:ext cx="47077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0000"/>
                </a:solidFill>
                <a:latin typeface="Franklin Gothic Medium"/>
                <a:cs typeface="Times New Roman" panose="02020603050405020304" pitchFamily="18" charset="0"/>
              </a:rPr>
              <a:t>Сервис недвижимости</a:t>
            </a:r>
          </a:p>
        </p:txBody>
      </p:sp>
    </p:spTree>
    <p:extLst>
      <p:ext uri="{BB962C8B-B14F-4D97-AF65-F5344CB8AC3E}">
        <p14:creationId xmlns:p14="http://schemas.microsoft.com/office/powerpoint/2010/main" val="229604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артинки по запросу современные архитектура карандаш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74681" y="174615"/>
            <a:ext cx="86898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/>
              <a:t>Миссия: </a:t>
            </a:r>
            <a:r>
              <a:rPr lang="ru-RU" dirty="0" smtClean="0"/>
              <a:t>«Эффективность </a:t>
            </a:r>
            <a:r>
              <a:rPr lang="ru-RU" dirty="0"/>
              <a:t>управления </a:t>
            </a:r>
            <a:r>
              <a:rPr lang="ru-RU" dirty="0" smtClean="0"/>
              <a:t>на рынке недвижимости».</a:t>
            </a:r>
            <a:endParaRPr lang="ru-RU" dirty="0"/>
          </a:p>
          <a:p>
            <a:pPr algn="ctr"/>
            <a:r>
              <a:rPr lang="ru-RU" b="1" u="sng" dirty="0"/>
              <a:t>Цель: </a:t>
            </a:r>
            <a:r>
              <a:rPr lang="ru-RU" dirty="0" smtClean="0"/>
              <a:t>познакомить с теорией и практикой управления на рынке жилой и коммерческой недвижимости, </a:t>
            </a:r>
            <a:r>
              <a:rPr lang="ru-RU" dirty="0"/>
              <a:t>инвестиционного </a:t>
            </a:r>
            <a:r>
              <a:rPr lang="ru-RU" dirty="0" err="1" smtClean="0"/>
              <a:t>девелопмента</a:t>
            </a:r>
            <a:r>
              <a:rPr lang="ru-RU" dirty="0"/>
              <a:t>.</a:t>
            </a:r>
            <a:r>
              <a:rPr lang="ru-RU" dirty="0" smtClean="0"/>
              <a:t> </a:t>
            </a:r>
          </a:p>
          <a:p>
            <a:pPr algn="ctr"/>
            <a:r>
              <a:rPr lang="ru-RU" b="1" u="sng" dirty="0" smtClean="0"/>
              <a:t>Блок дисциплин отличается </a:t>
            </a:r>
            <a:r>
              <a:rPr lang="ru-RU" dirty="0"/>
              <a:t>практической ориентированностью на запросы рынка недвижимости и включает компетенции, необходимые специалистам для проведения операций с недвижимым имуществом, оценочной деятельности, анализа </a:t>
            </a:r>
            <a:r>
              <a:rPr lang="ru-RU" dirty="0" smtClean="0"/>
              <a:t>сегментов </a:t>
            </a:r>
            <a:r>
              <a:rPr lang="ru-RU" dirty="0"/>
              <a:t>жилых и коммерческих </a:t>
            </a:r>
            <a:r>
              <a:rPr lang="ru-RU" dirty="0" smtClean="0"/>
              <a:t>объектов. Направлен на выработку навыков анализа </a:t>
            </a:r>
            <a:r>
              <a:rPr lang="ru-RU" dirty="0"/>
              <a:t>рынка недвижимости и проведения </a:t>
            </a:r>
            <a:r>
              <a:rPr lang="ru-RU" dirty="0" err="1" smtClean="0"/>
              <a:t>прединвестиционных</a:t>
            </a:r>
            <a:r>
              <a:rPr lang="ru-RU" dirty="0" smtClean="0"/>
              <a:t> </a:t>
            </a:r>
            <a:r>
              <a:rPr lang="ru-RU" dirty="0"/>
              <a:t>исследований 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gerki\Downloads\YUGA_kak-otkryt-agentstvo-nedvizhimos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4607"/>
            <a:ext cx="9144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84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883" y="3501008"/>
            <a:ext cx="871296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5 семестр: </a:t>
            </a:r>
            <a:r>
              <a:rPr lang="ru-RU" b="1" u="sng" dirty="0" smtClean="0"/>
              <a:t>Управление на рынке недвижимости: ключевые составляющие </a:t>
            </a:r>
          </a:p>
          <a:p>
            <a:r>
              <a:rPr lang="ru-RU" sz="1600" b="1" dirty="0" smtClean="0"/>
              <a:t>Предполагаемые темы к изучению: </a:t>
            </a:r>
          </a:p>
          <a:p>
            <a:r>
              <a:rPr lang="ru-RU" sz="1600" dirty="0" smtClean="0"/>
              <a:t>1. Рыночная стоимость недвижимости и подходы к ее оценке. Факторы, формирующие рыночную стоимость. Рыночная, инвестиционная, ликвидационная и кадастровая стоимость: сфера применения. </a:t>
            </a:r>
          </a:p>
          <a:p>
            <a:r>
              <a:rPr lang="ru-RU" sz="1600" dirty="0" smtClean="0"/>
              <a:t>2. Факторы, воздействующие на рынок недвижимости. Структура рынка недвижимости. </a:t>
            </a:r>
          </a:p>
          <a:p>
            <a:r>
              <a:rPr lang="ru-RU" sz="1600" dirty="0" smtClean="0"/>
              <a:t>3. Проблемы законодательного регулирования операций с недвижимостью (гражданский, земельный, жилищный, лесной, налоговый кодексы Российской Федерации)</a:t>
            </a:r>
          </a:p>
          <a:p>
            <a:r>
              <a:rPr lang="ru-RU" sz="1600" dirty="0" smtClean="0"/>
              <a:t>4. Право владения, пользования и распоряжения. Регистрация прав на недвижимое имущество. </a:t>
            </a:r>
          </a:p>
          <a:p>
            <a:r>
              <a:rPr lang="ru-RU" sz="1600" dirty="0" smtClean="0"/>
              <a:t>5. Принципы сегментации рынка недвижимости .</a:t>
            </a:r>
          </a:p>
          <a:p>
            <a:r>
              <a:rPr lang="ru-RU" sz="1600" dirty="0" smtClean="0"/>
              <a:t>6. Анализа рынка недвижимости в современном инвестиционном процессе.</a:t>
            </a:r>
            <a:endParaRPr lang="ru-RU" sz="1600" dirty="0"/>
          </a:p>
        </p:txBody>
      </p:sp>
      <p:pic>
        <p:nvPicPr>
          <p:cNvPr id="3074" name="Picture 2" descr="C:\Users\gerki\Downloads\zarabotal_servis_dlya_polucheniya_svedeniy_iz_reestra_nedvizhimosti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095" y="383751"/>
            <a:ext cx="4896544" cy="277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87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erki\Downloads\group14629836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589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18864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6 семестр:   </a:t>
            </a:r>
            <a:r>
              <a:rPr lang="ru-RU" sz="2000" b="1" u="sng" dirty="0" smtClean="0"/>
              <a:t>Управление на рынке жилой недвижимости </a:t>
            </a:r>
            <a:endParaRPr lang="ru-RU" sz="2000" b="1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4680012" y="789804"/>
            <a:ext cx="389316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Предполагаемые темы к изучению: </a:t>
            </a:r>
          </a:p>
          <a:p>
            <a:r>
              <a:rPr lang="ru-RU" dirty="0" smtClean="0"/>
              <a:t>1</a:t>
            </a:r>
            <a:r>
              <a:rPr lang="ru-RU" sz="1600" dirty="0" smtClean="0"/>
              <a:t>. Структура и состав жилищного фонда. Управление жилищным фондом</a:t>
            </a:r>
          </a:p>
          <a:p>
            <a:r>
              <a:rPr lang="ru-RU" sz="1600" dirty="0" smtClean="0"/>
              <a:t>2. </a:t>
            </a:r>
            <a:r>
              <a:rPr lang="ru-RU" sz="1600" dirty="0"/>
              <a:t>Ж</a:t>
            </a:r>
            <a:r>
              <a:rPr lang="ru-RU" sz="1600" dirty="0" smtClean="0"/>
              <a:t>илищное законодательство. </a:t>
            </a:r>
            <a:r>
              <a:rPr lang="ru-RU" sz="1600" dirty="0"/>
              <a:t>Р</a:t>
            </a:r>
            <a:r>
              <a:rPr lang="ru-RU" sz="1600" dirty="0" smtClean="0"/>
              <a:t>егулирование жилищных правоотношений. Разрешение жилищных споров.</a:t>
            </a:r>
          </a:p>
          <a:p>
            <a:r>
              <a:rPr lang="ru-RU" sz="1600" dirty="0" smtClean="0"/>
              <a:t>3. Принципы и технологии оценки стоимости недвижимости; методы оценки недвижимости их практическое использование</a:t>
            </a:r>
          </a:p>
          <a:p>
            <a:r>
              <a:rPr lang="ru-RU" sz="1600" dirty="0" smtClean="0"/>
              <a:t>4. Виды сделок (договоров) с жилыми помещениями и жилыми домами. </a:t>
            </a:r>
          </a:p>
          <a:p>
            <a:r>
              <a:rPr lang="ru-RU" sz="1600" dirty="0" smtClean="0"/>
              <a:t>5. Оплата жилья. Обеспечение сохранности жилищного фонда. Финансовое и налоговое регулирование в жилищной сфере. </a:t>
            </a:r>
          </a:p>
          <a:p>
            <a:r>
              <a:rPr lang="ru-RU" sz="1600" dirty="0" smtClean="0"/>
              <a:t>6. Современные тенденции и судебная практика по вопросам управления многоквартирным домом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181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16632"/>
            <a:ext cx="85614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r>
              <a:rPr lang="ru-RU" b="1" dirty="0" smtClean="0"/>
              <a:t>7 </a:t>
            </a:r>
            <a:r>
              <a:rPr lang="ru-RU" b="1" dirty="0" smtClean="0"/>
              <a:t>семестр: Девелоперские </a:t>
            </a:r>
            <a:r>
              <a:rPr lang="ru-RU" b="1" dirty="0"/>
              <a:t>проекты и профессиональный </a:t>
            </a:r>
            <a:r>
              <a:rPr lang="ru-RU" b="1" dirty="0" err="1"/>
              <a:t>девелопмент</a:t>
            </a:r>
            <a:r>
              <a:rPr lang="ru-RU" b="1" dirty="0"/>
              <a:t> </a:t>
            </a:r>
            <a:r>
              <a:rPr lang="ru-RU" b="1" dirty="0" smtClean="0"/>
              <a:t>недвижимости* </a:t>
            </a:r>
          </a:p>
          <a:p>
            <a:r>
              <a:rPr lang="ru-RU" sz="1600" b="1" dirty="0" smtClean="0"/>
              <a:t>Предполагаемые темы к изучению:</a:t>
            </a:r>
          </a:p>
          <a:p>
            <a:r>
              <a:rPr lang="ru-RU" sz="1600" dirty="0" smtClean="0"/>
              <a:t>1.Инвестиционный </a:t>
            </a:r>
            <a:r>
              <a:rPr lang="ru-RU" sz="1600" dirty="0" err="1" smtClean="0"/>
              <a:t>девелопмент</a:t>
            </a:r>
            <a:r>
              <a:rPr lang="ru-RU" sz="1600" dirty="0" smtClean="0"/>
              <a:t>. Типы инвесторов на рынке коммерческой недвижимости </a:t>
            </a:r>
          </a:p>
          <a:p>
            <a:r>
              <a:rPr lang="ru-RU" sz="1600" dirty="0" smtClean="0"/>
              <a:t>2.Коммерческая недвижимость как объект </a:t>
            </a:r>
            <a:r>
              <a:rPr lang="ru-RU" sz="1600" dirty="0" err="1" smtClean="0"/>
              <a:t>девелопмента</a:t>
            </a:r>
            <a:r>
              <a:rPr lang="ru-RU" sz="1600" dirty="0" smtClean="0"/>
              <a:t>. Основные направления анализа рынка коммерческой недвижимости </a:t>
            </a:r>
          </a:p>
          <a:p>
            <a:r>
              <a:rPr lang="ru-RU" sz="1600" dirty="0" smtClean="0"/>
              <a:t>3.Законодательное регулирование девелоперской деятельности </a:t>
            </a:r>
          </a:p>
          <a:p>
            <a:r>
              <a:rPr lang="ru-RU" sz="1600" dirty="0" smtClean="0"/>
              <a:t>4.Оценка стоимости девелоперских проектов. Анализ затрат при реализации </a:t>
            </a:r>
            <a:r>
              <a:rPr lang="ru-RU" sz="1600" dirty="0" err="1" smtClean="0"/>
              <a:t>девелопт</a:t>
            </a:r>
            <a:r>
              <a:rPr lang="ru-RU" sz="1600" dirty="0" smtClean="0"/>
              <a:t>-проекта.</a:t>
            </a:r>
          </a:p>
          <a:p>
            <a:r>
              <a:rPr lang="ru-RU" sz="1600" dirty="0" smtClean="0"/>
              <a:t>5.Использование модели реальных опционов в оценке девелоперских проектов Методы оценки земельных участков.</a:t>
            </a:r>
            <a:r>
              <a:rPr lang="ru-RU" sz="1600" dirty="0"/>
              <a:t> </a:t>
            </a:r>
            <a:r>
              <a:rPr lang="ru-RU" sz="1600" dirty="0" err="1"/>
              <a:t>Д</a:t>
            </a:r>
            <a:r>
              <a:rPr lang="ru-RU" sz="1600" dirty="0" err="1" smtClean="0"/>
              <a:t>евелопмент</a:t>
            </a:r>
            <a:r>
              <a:rPr lang="ru-RU" sz="1600" dirty="0"/>
              <a:t> </a:t>
            </a:r>
            <a:r>
              <a:rPr lang="ru-RU" sz="1600" dirty="0" smtClean="0"/>
              <a:t>земли. </a:t>
            </a:r>
          </a:p>
          <a:p>
            <a:r>
              <a:rPr lang="ru-RU" sz="1600" dirty="0" smtClean="0"/>
              <a:t>6.Финансирование </a:t>
            </a:r>
            <a:r>
              <a:rPr lang="ru-RU" sz="1600" dirty="0" err="1" smtClean="0"/>
              <a:t>девелопт</a:t>
            </a:r>
            <a:r>
              <a:rPr lang="ru-RU" sz="1600" dirty="0" smtClean="0"/>
              <a:t>-проектов с применением заёмных средств Особенности 7.Финансирование </a:t>
            </a:r>
            <a:r>
              <a:rPr lang="ru-RU" sz="1600" dirty="0" err="1" smtClean="0"/>
              <a:t>девелопт</a:t>
            </a:r>
            <a:r>
              <a:rPr lang="ru-RU" sz="1600" dirty="0" smtClean="0"/>
              <a:t>- проектов, реализуемых с участием государства. Ипотечное кредитование при финансировании жилищного строительства.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706" y="5373216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*Примечание: применительно к недвижимости </a:t>
            </a:r>
            <a:r>
              <a:rPr lang="ru-RU" sz="1200" b="1" dirty="0" err="1" smtClean="0"/>
              <a:t>девелопмент</a:t>
            </a:r>
            <a:r>
              <a:rPr lang="ru-RU" sz="1200" b="1" dirty="0" smtClean="0"/>
              <a:t> (</a:t>
            </a:r>
            <a:r>
              <a:rPr lang="en-US" sz="1200" b="1" dirty="0" smtClean="0"/>
              <a:t>development)</a:t>
            </a:r>
            <a:r>
              <a:rPr lang="ru-RU" sz="1200" b="1" dirty="0" smtClean="0"/>
              <a:t> </a:t>
            </a:r>
            <a:r>
              <a:rPr lang="ru-RU" sz="1200" dirty="0" smtClean="0"/>
              <a:t>подразумевает действия для улучшения ее свойств и увеличения стоимости.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3187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cs typeface="Times New Roman" panose="02020603050405020304" pitchFamily="18" charset="0"/>
              </a:rPr>
            </a:br>
            <a:r>
              <a:rPr lang="ru-RU" sz="2200" b="1" dirty="0" smtClean="0">
                <a:cs typeface="Times New Roman" panose="02020603050405020304" pitchFamily="18" charset="0"/>
              </a:rPr>
              <a:t>Фактические партнеры в реализации профиля «Сервис недвижимости»</a:t>
            </a:r>
            <a:r>
              <a:rPr lang="ru-RU" sz="2000" b="1" dirty="0" smtClean="0">
                <a:latin typeface="+mj-lt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+mj-lt"/>
                <a:cs typeface="Times New Roman" panose="02020603050405020304" pitchFamily="18" charset="0"/>
              </a:rPr>
            </a:br>
            <a:endParaRPr lang="ru-RU" sz="20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903209"/>
              </p:ext>
            </p:extLst>
          </p:nvPr>
        </p:nvGraphicFramePr>
        <p:xfrm>
          <a:off x="467544" y="1124744"/>
          <a:ext cx="8280920" cy="4744610"/>
        </p:xfrm>
        <a:graphic>
          <a:graphicData uri="http://schemas.openxmlformats.org/drawingml/2006/table">
            <a:tbl>
              <a:tblPr firstRow="1" firstCol="1" bandRow="1"/>
              <a:tblGrid>
                <a:gridCol w="4464496"/>
                <a:gridCol w="3816424"/>
              </a:tblGrid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«Ак Барс Недвижимость» 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строительство 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и реализация жилой недвижимости)</a:t>
                      </a:r>
                    </a:p>
                  </a:txBody>
                  <a:tcPr marL="56012" marR="560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Елена Николаевна </a:t>
                      </a:r>
                      <a:r>
                        <a:rPr lang="ru-RU" sz="1400" b="0" dirty="0" err="1">
                          <a:effectLst/>
                          <a:latin typeface="+mj-lt"/>
                          <a:ea typeface="Calibri"/>
                          <a:cs typeface="Times New Roman"/>
                        </a:rPr>
                        <a:t>Стрюкова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, генеральный директор, полномочный представитель российской гильдии управляющих и девелоперов в РТ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.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56012" marR="560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1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+mj-lt"/>
                          <a:ea typeface="Calibri"/>
                          <a:cs typeface="Times New Roman"/>
                        </a:rPr>
                        <a:t>КамаСтройИнвест</a:t>
                      </a:r>
                      <a:r>
                        <a:rPr lang="ru-RU" sz="1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» 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( строительство уникальных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элитных 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объектов жилой и коммерческой недвижимости)</a:t>
                      </a: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Делюс</a:t>
                      </a:r>
                      <a:r>
                        <a:rPr lang="ru-RU" sz="14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aseline="0" dirty="0" err="1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Сиразетдинов</a:t>
                      </a:r>
                      <a:r>
                        <a:rPr lang="ru-RU" sz="14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генеральный директор</a:t>
                      </a:r>
                      <a:endParaRPr lang="ru-RU" sz="140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Антонина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/>
                          <a:cs typeface="Times New Roman"/>
                        </a:rPr>
                        <a:t>Дарчинова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, коммерческий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директор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ЮИТ Казань (</a:t>
                      </a:r>
                      <a:r>
                        <a:rPr lang="en-US" sz="1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YIT Kazan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), дочерняя компания финского строительного концерна ЮИТ</a:t>
                      </a: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Calibri"/>
                          <a:cs typeface="Times New Roman"/>
                        </a:rPr>
                        <a:t>Виктория Ветошкина, начальник отдела по административным вопросам и персоналу </a:t>
                      </a: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1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 b="1" dirty="0" err="1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Сувар</a:t>
                      </a:r>
                      <a:r>
                        <a:rPr lang="ru-RU" sz="1400" b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Холдинг» 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- крупнейший застройщик Казани (жилищное строительство, строительство инфраструктуры города)</a:t>
                      </a: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Анна Соколова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 директор по персоналу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8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Строительная компания «Грань»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(жилищное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строительство,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промышленное;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 реставрация и реконструкция объектов социально-культурного назначения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/>
                          <a:cs typeface="Times New Roman"/>
                        </a:rPr>
                        <a:t>Илифанов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 Денис Петрович, менеджер проекта службы директора по производству ООО «Грань»</a:t>
                      </a: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Агентство недвижимости </a:t>
                      </a:r>
                      <a:r>
                        <a:rPr lang="ru-RU" sz="1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«Счастливый дом»</a:t>
                      </a: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Анастасия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/>
                          <a:cs typeface="Times New Roman"/>
                        </a:rPr>
                        <a:t>Гизатова</a:t>
                      </a:r>
                      <a:r>
                        <a:rPr lang="ru-RU" sz="1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, учредитель и генеральный директор</a:t>
                      </a:r>
                    </a:p>
                  </a:txBody>
                  <a:tcPr marL="56012" marR="56012" marT="37341" marB="3734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9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356" y="332656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ru-RU" sz="3000" dirty="0"/>
              <a:t>Контакты кафедры</a:t>
            </a:r>
            <a:br>
              <a:rPr lang="ru-RU" sz="3000" dirty="0"/>
            </a:br>
            <a:r>
              <a:rPr lang="ru-RU" sz="3000" dirty="0"/>
              <a:t>«МЕНЕДЖМЕНТ В СОЦИАЛЬНОЙ СФЕРЕ»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700808"/>
            <a:ext cx="7520940" cy="357984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г.Казань</a:t>
            </a:r>
            <a:r>
              <a:rPr lang="ru-RU" dirty="0"/>
              <a:t>, </a:t>
            </a:r>
            <a:r>
              <a:rPr lang="ru-RU" dirty="0" err="1"/>
              <a:t>ул.Бутлерова</a:t>
            </a:r>
            <a:r>
              <a:rPr lang="ru-RU" dirty="0"/>
              <a:t>, д.4</a:t>
            </a:r>
          </a:p>
          <a:p>
            <a:pPr marL="0" indent="0">
              <a:buNone/>
            </a:pPr>
            <a:r>
              <a:rPr lang="ru-RU" dirty="0"/>
              <a:t>Кабинет А703</a:t>
            </a:r>
          </a:p>
          <a:p>
            <a:pPr marL="0" indent="0">
              <a:buNone/>
            </a:pPr>
            <a:r>
              <a:rPr lang="ru-RU" dirty="0"/>
              <a:t>Тел.: 2383464</a:t>
            </a:r>
          </a:p>
          <a:p>
            <a:pPr marL="0" indent="0">
              <a:buNone/>
            </a:pPr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 kaf_mss@mail.ru</a:t>
            </a:r>
          </a:p>
          <a:p>
            <a:pPr marL="0" indent="0">
              <a:buNone/>
            </a:pPr>
            <a:r>
              <a:rPr lang="ru-RU" dirty="0" err="1"/>
              <a:t>Instagram</a:t>
            </a:r>
            <a:r>
              <a:rPr lang="ru-RU" dirty="0"/>
              <a:t>:  </a:t>
            </a:r>
            <a:r>
              <a:rPr lang="ru-RU" dirty="0" err="1"/>
              <a:t>kaf_mss_iuef_kfu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Вероника Владимировна  8(917)272-43-37</a:t>
            </a:r>
          </a:p>
          <a:p>
            <a:pPr marL="0" indent="0">
              <a:buNone/>
            </a:pPr>
            <a:r>
              <a:rPr lang="ru-RU" dirty="0"/>
              <a:t>Ольга Николаевна  8(903)342-49-59</a:t>
            </a:r>
          </a:p>
          <a:p>
            <a:pPr marL="0" indent="0">
              <a:buNone/>
            </a:pPr>
            <a:r>
              <a:rPr lang="ru-RU" dirty="0"/>
              <a:t>Елена Александровна 8(917)254-07-38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49506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352</TotalTime>
  <Words>498</Words>
  <Application>Microsoft Office PowerPoint</Application>
  <PresentationFormat>Экран (4:3)</PresentationFormat>
  <Paragraphs>59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Углы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Фактические партнеры в реализации профиля «Сервис недвижимости» </vt:lpstr>
      <vt:lpstr>Контакты кафедры «МЕНЕДЖМЕНТ В СОЦИАЛЬНОЙ СФЕРЕ»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Куцевол Надежда Геннадьевна</dc:creator>
  <cp:lastModifiedBy>gerki</cp:lastModifiedBy>
  <cp:revision>33</cp:revision>
  <dcterms:created xsi:type="dcterms:W3CDTF">2018-02-14T19:46:43Z</dcterms:created>
  <dcterms:modified xsi:type="dcterms:W3CDTF">2024-03-04T14:35:26Z</dcterms:modified>
</cp:coreProperties>
</file>