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4" r:id="rId2"/>
    <p:sldId id="285" r:id="rId3"/>
    <p:sldId id="286" r:id="rId4"/>
    <p:sldId id="294" r:id="rId5"/>
    <p:sldId id="293" r:id="rId6"/>
    <p:sldId id="290" r:id="rId7"/>
    <p:sldId id="291" r:id="rId8"/>
    <p:sldId id="292" r:id="rId9"/>
    <p:sldId id="289" r:id="rId10"/>
    <p:sldId id="287" r:id="rId11"/>
    <p:sldId id="279" r:id="rId12"/>
    <p:sldId id="288" r:id="rId13"/>
  </p:sldIdLst>
  <p:sldSz cx="12192000" cy="6858000"/>
  <p:notesSz cx="6858000" cy="9144000"/>
  <p:embeddedFontLst>
    <p:embeddedFont>
      <p:font typeface="Arial Black" panose="020B0A04020102020204" pitchFamily="34" charset="0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T Sans" panose="020B0604020202020204" charset="-52"/>
      <p:regular r:id="rId21"/>
      <p:bold r:id="rId22"/>
      <p:italic r:id="rId23"/>
      <p:boldItalic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713"/>
    <a:srgbClr val="75787B"/>
    <a:srgbClr val="E5E8E8"/>
    <a:srgbClr val="03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660B408-B3CF-4A94-85FC-2B1E0A45F4A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8" autoAdjust="0"/>
    <p:restoredTop sz="89558" autoAdjust="0"/>
  </p:normalViewPr>
  <p:slideViewPr>
    <p:cSldViewPr snapToGrid="0">
      <p:cViewPr varScale="1">
        <p:scale>
          <a:sx n="52" d="100"/>
          <a:sy n="52" d="100"/>
        </p:scale>
        <p:origin x="82" y="9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34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6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24F2345-EC98-4DA1-BEDE-E955624755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33E638-B8D4-466B-AD53-47551EDA16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7974A3-D9C6-4949-B3BB-4B2F87A55C8D}" type="datetime1">
              <a:rPr lang="ru-RU" smtClean="0"/>
              <a:t>04.02.2021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889FA8-6777-4B9D-A1A9-C7DBF5FEA9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404C72C3-43D9-4379-9293-03F53C8488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A9E2DD4-2E30-4434-A427-2EC504910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37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84E6609-429A-4322-AD92-66C8B4AC72E5}" type="datetime1">
              <a:rPr lang="ru-RU" noProof="0" smtClean="0"/>
              <a:t>04.02.2021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8375C1-7C5C-42A2-80F2-05631BB3764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725545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417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99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>
                <a:solidFill>
                  <a:srgbClr val="0054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Тестовые задания содержат открытые вопросы по педагогике, информационным технологиям, элементам дистанционного и электронного обучения.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68375C1-7C5C-42A2-80F2-05631BB3764E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50184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374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68375C1-7C5C-42A2-80F2-05631BB3764E}" type="slidenum">
              <a:rPr lang="ru-RU" noProof="0" smtClean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9111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16977C32-6781-4E43-B083-CC319C1A2B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rIns="1044000" rtlCol="0" anchor="ctr"/>
          <a:lstStyle>
            <a:lvl1pPr marL="0" indent="0" algn="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0" y="0"/>
            <a:ext cx="6336000" cy="678656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77000"/>
            <a:ext cx="5472000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962525"/>
            <a:ext cx="5472000" cy="12192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8EA9D3-63E1-4170-B9FF-2F1AF08CCA45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AE9C85-4EEF-40CA-AA18-4DC9F703F4F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3770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 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9">
            <a:extLst>
              <a:ext uri="{FF2B5EF4-FFF2-40B4-BE49-F238E27FC236}">
                <a16:creationId xmlns:a16="http://schemas.microsoft.com/office/drawing/2014/main" id="{8BA39708-26C4-4C58-AAF1-7DDBAAFACC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lIns="1044000" rIns="0" rtlCol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8" name="Прямоугольник 7" title="Темный полупрозрачный фон">
            <a:extLst>
              <a:ext uri="{FF2B5EF4-FFF2-40B4-BE49-F238E27FC236}">
                <a16:creationId xmlns:a16="http://schemas.microsoft.com/office/drawing/2014/main" id="{80BADFA0-4009-4874-9B4C-5D4875BE43E3}"/>
              </a:ext>
            </a:extLst>
          </p:cNvPr>
          <p:cNvSpPr/>
          <p:nvPr userDrawn="1"/>
        </p:nvSpPr>
        <p:spPr>
          <a:xfrm>
            <a:off x="8124825" y="0"/>
            <a:ext cx="4067174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7B6BB1-24C3-48A6-913C-94F7EA8127A1}"/>
              </a:ext>
            </a:extLst>
          </p:cNvPr>
          <p:cNvSpPr/>
          <p:nvPr userDrawn="1"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128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9">
            <a:extLst>
              <a:ext uri="{FF2B5EF4-FFF2-40B4-BE49-F238E27FC236}">
                <a16:creationId xmlns:a16="http://schemas.microsoft.com/office/drawing/2014/main" id="{6FAD7B97-1B74-414B-B585-45E33908CB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653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vert270" lIns="144000" tIns="0" rIns="0" rtlCol="0" anchor="t"/>
          <a:lstStyle>
            <a:lvl1pPr marL="0" indent="0" algn="ct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432000" y="1"/>
            <a:ext cx="11760000" cy="6365362"/>
          </a:xfrm>
          <a:prstGeom prst="rect">
            <a:avLst/>
          </a:prstGeom>
          <a:gradFill>
            <a:gsLst>
              <a:gs pos="36000">
                <a:schemeClr val="tx1">
                  <a:alpha val="60000"/>
                </a:schemeClr>
              </a:gs>
              <a:gs pos="100000">
                <a:schemeClr val="tx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28" y="2377000"/>
            <a:ext cx="6299682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28" y="4962525"/>
            <a:ext cx="6299682" cy="12192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84471-818E-4B2E-BA19-852421944514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BA5E93-E4C5-4917-B92A-53FC468CFEB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109B30-9CC9-4BE8-AB10-1BA398CA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F77174B-114F-48DF-AFBF-1AA3416AC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</p:spTree>
    <p:extLst>
      <p:ext uri="{BB962C8B-B14F-4D97-AF65-F5344CB8AC3E}">
        <p14:creationId xmlns:p14="http://schemas.microsoft.com/office/powerpoint/2010/main" val="14956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3714749"/>
            <a:ext cx="6406950" cy="3143249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3714746"/>
            <a:ext cx="4416225" cy="2364591"/>
          </a:xfrm>
          <a:prstGeom prst="rect">
            <a:avLst/>
          </a:prstGeom>
        </p:spPr>
        <p:txBody>
          <a:bodyPr rtlCol="0" anchor="t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8103" y="3981451"/>
            <a:ext cx="5749483" cy="1343026"/>
          </a:xfrm>
          <a:prstGeom prst="rect">
            <a:avLst/>
          </a:prstGeom>
        </p:spPr>
        <p:txBody>
          <a:bodyPr rtlCol="0"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528B6E3D-9C01-45EA-9E2B-711EC1B84F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53050" y="0"/>
            <a:ext cx="6406950" cy="371474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C8965A7-6363-464F-998B-64E00F4F4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58442" y="5657850"/>
            <a:ext cx="5749334" cy="111994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</p:spTree>
    <p:extLst>
      <p:ext uri="{BB962C8B-B14F-4D97-AF65-F5344CB8AC3E}">
        <p14:creationId xmlns:p14="http://schemas.microsoft.com/office/powerpoint/2010/main" val="342066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06483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002" y="4130531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8002" y="4764931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02527" y="4130531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02527" y="4764931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95063C-F901-4E60-A714-6454F42F0D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17052" y="4130531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C7672B0A-0079-40F6-8B93-A5F1DB5882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17052" y="4764931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</p:spTree>
    <p:extLst>
      <p:ext uri="{BB962C8B-B14F-4D97-AF65-F5344CB8AC3E}">
        <p14:creationId xmlns:p14="http://schemas.microsoft.com/office/powerpoint/2010/main" val="546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пункта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8577" y="5010963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8577" y="5645363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02677" y="5010963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4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2677" y="5645363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B71CBA76-3CE4-4FA7-8940-41ECC9129C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8577" y="2360347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ADC8FCF6-5E2F-4976-8979-F493766C38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78577" y="2994747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F111F3D7-9557-4D01-B2FB-38A2FFA105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02677" y="2360347"/>
            <a:ext cx="180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FE89EBCC-101B-4979-93C1-08579B0319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02677" y="2994747"/>
            <a:ext cx="180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</p:spTree>
    <p:extLst>
      <p:ext uri="{BB962C8B-B14F-4D97-AF65-F5344CB8AC3E}">
        <p14:creationId xmlns:p14="http://schemas.microsoft.com/office/powerpoint/2010/main" val="304084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овой продук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E857ED-B36A-4B8A-81C4-94389617E2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3465" y="1007667"/>
            <a:ext cx="11528535" cy="564538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3613424"/>
            <a:ext cx="3974900" cy="2465913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77496E8-E637-4081-A0D0-AB167EE459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1582738"/>
            <a:ext cx="3975100" cy="174466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Выделенный текст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E221C2C-B20F-4F90-A44F-08EE879BA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17319" y="1450975"/>
            <a:ext cx="6974680" cy="393541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свой макет экрана</a:t>
            </a:r>
          </a:p>
        </p:txBody>
      </p:sp>
    </p:spTree>
    <p:extLst>
      <p:ext uri="{BB962C8B-B14F-4D97-AF65-F5344CB8AC3E}">
        <p14:creationId xmlns:p14="http://schemas.microsoft.com/office/powerpoint/2010/main" val="77450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08000"/>
            <a:ext cx="11340000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Строка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231749" y="4637931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BF46361-E4F6-47BA-9660-22CF6C0669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1498" y="4637931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BB15A8A-91AC-4F5D-A727-1D120F5D43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91247" y="4637931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A87D1D6-A833-418D-948C-DDF7937231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31749" y="4003531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1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729FC9F6-9736-4DA2-A807-7430389A47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1498" y="4003531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2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FD41719-B17D-4C65-8905-CFB25698E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1247" y="4003531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3</a:t>
            </a:r>
          </a:p>
        </p:txBody>
      </p:sp>
    </p:spTree>
    <p:extLst>
      <p:ext uri="{BB962C8B-B14F-4D97-AF65-F5344CB8AC3E}">
        <p14:creationId xmlns:p14="http://schemas.microsoft.com/office/powerpoint/2010/main" val="230680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>
            <a:extLst>
              <a:ext uri="{FF2B5EF4-FFF2-40B4-BE49-F238E27FC236}">
                <a16:creationId xmlns:a16="http://schemas.microsoft.com/office/drawing/2014/main" id="{C4908609-0EC4-4718-AC46-A50BB2DA333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1790100" y="2701131"/>
            <a:ext cx="4113900" cy="2828138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Объект 3">
            <a:extLst>
              <a:ext uri="{FF2B5EF4-FFF2-40B4-BE49-F238E27FC236}">
                <a16:creationId xmlns:a16="http://schemas.microsoft.com/office/drawing/2014/main" id="{C61EBC7C-80CF-489F-86B3-589490818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8100" y="2701131"/>
            <a:ext cx="4113900" cy="2828138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93079" y="1728000"/>
            <a:ext cx="4122920" cy="735800"/>
          </a:xfrm>
          <a:prstGeom prst="rect">
            <a:avLst/>
          </a:prstGeom>
          <a:noFill/>
        </p:spPr>
        <p:txBody>
          <a:bodyPr rtlCol="0" anchor="t"/>
          <a:lstStyle>
            <a:lvl1pPr marL="0" indent="0" algn="l">
              <a:buNone/>
              <a:defRPr sz="54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67F0EAC-0FF4-447C-8EE4-2B107165DF3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655762" y="1722438"/>
            <a:ext cx="4104437" cy="735749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sz="54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DED90C13-8D49-4652-B68A-A0B5084BB4D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1759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93150"/>
            <a:ext cx="4348065" cy="4348065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Название раздела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C15F42E2-EE95-4479-80E9-94A75E9D6E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67887"/>
            <a:ext cx="3998591" cy="3998591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4059823C-F505-4D2A-854E-5144BD58A7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207063"/>
            <a:ext cx="3120238" cy="3120238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B30FA196-A035-4908-BA51-B76929325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58929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3" name="Текст 9">
            <a:extLst>
              <a:ext uri="{FF2B5EF4-FFF2-40B4-BE49-F238E27FC236}">
                <a16:creationId xmlns:a16="http://schemas.microsoft.com/office/drawing/2014/main" id="{38F1EEC3-A74E-4124-95F3-D8A27EA3DD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32816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/>
              <a:t>2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744F95B1-3E5D-46C4-846F-01E3035D1A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47101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/>
              <a:t>3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39CDA933-12B5-44CD-BD16-C9589DE755E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74738" y="4243333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9751FCE0-5FA8-4E25-A4E7-8B2901F694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48625" y="4243333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0D97BC04-5B6C-4CFD-8184-7637C9A8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08600" y="4243333"/>
            <a:ext cx="1980000" cy="72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E7A8CB18-EF35-4644-9DDB-02D8B65EA55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897170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ранство для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436FA5D-088F-4BDE-ABD2-A640A8610900}"/>
              </a:ext>
            </a:extLst>
          </p:cNvPr>
          <p:cNvCxnSpPr/>
          <p:nvPr userDrawn="1"/>
        </p:nvCxnSpPr>
        <p:spPr>
          <a:xfrm>
            <a:off x="6096000" y="1319756"/>
            <a:ext cx="0" cy="46101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C2BCB80-6997-4274-AAFE-65C2CCFFFD10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624806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5">
            <a:extLst>
              <a:ext uri="{FF2B5EF4-FFF2-40B4-BE49-F238E27FC236}">
                <a16:creationId xmlns:a16="http://schemas.microsoft.com/office/drawing/2014/main" id="{9A1FC84B-8A06-4879-86ED-47E43AAC9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4B975678-3DFA-4D26-9CF6-01294F7259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6046600"/>
            <a:ext cx="1980000" cy="252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8B55997C-0304-482F-A7C3-8E50C8ED55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260393"/>
            <a:ext cx="1980000" cy="252000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E26AB0A6-DA7A-4EA3-9528-68FDBA8BF3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260393"/>
            <a:ext cx="1980000" cy="252000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</p:spTree>
    <p:extLst>
      <p:ext uri="{BB962C8B-B14F-4D97-AF65-F5344CB8AC3E}">
        <p14:creationId xmlns:p14="http://schemas.microsoft.com/office/powerpoint/2010/main" val="96692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728000"/>
            <a:ext cx="11340000" cy="4351338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211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728000"/>
            <a:ext cx="5472000" cy="4351338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000" y="1728000"/>
            <a:ext cx="5472000" cy="4351338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50061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7D615908-D8D7-48AF-8B8F-21B88B87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B617A5-FA6C-44C9-ABCB-DCA5D4615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210852"/>
            <a:ext cx="5472000" cy="3868486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Объект 5">
            <a:extLst>
              <a:ext uri="{FF2B5EF4-FFF2-40B4-BE49-F238E27FC236}">
                <a16:creationId xmlns:a16="http://schemas.microsoft.com/office/drawing/2014/main" id="{0A122ACD-5C8B-4CDA-89C5-565C88865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2210852"/>
            <a:ext cx="5472000" cy="3868486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43614A35-31E3-40DA-85DD-07B2076907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B171800C-9F25-4694-879B-16A1F7BBAA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2" name="Прямая соединительная линия 11" title="Разделитель">
            <a:extLst>
              <a:ext uri="{FF2B5EF4-FFF2-40B4-BE49-F238E27FC236}">
                <a16:creationId xmlns:a16="http://schemas.microsoft.com/office/drawing/2014/main" id="{03063CBE-E62B-44CB-9B45-D39B595FE2AF}"/>
              </a:ext>
            </a:extLst>
          </p:cNvPr>
          <p:cNvCxnSpPr>
            <a:cxnSpLocks/>
          </p:cNvCxnSpPr>
          <p:nvPr userDrawn="1"/>
        </p:nvCxnSpPr>
        <p:spPr>
          <a:xfrm>
            <a:off x="449349" y="2159999"/>
            <a:ext cx="42141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 title="Разделитель">
            <a:extLst>
              <a:ext uri="{FF2B5EF4-FFF2-40B4-BE49-F238E27FC236}">
                <a16:creationId xmlns:a16="http://schemas.microsoft.com/office/drawing/2014/main" id="{0EA58CA1-D7A1-4089-B687-193C35202523}"/>
              </a:ext>
            </a:extLst>
          </p:cNvPr>
          <p:cNvCxnSpPr>
            <a:cxnSpLocks/>
          </p:cNvCxnSpPr>
          <p:nvPr userDrawn="1"/>
        </p:nvCxnSpPr>
        <p:spPr>
          <a:xfrm>
            <a:off x="6312700" y="2159999"/>
            <a:ext cx="42141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 2">
            <a:extLst>
              <a:ext uri="{FF2B5EF4-FFF2-40B4-BE49-F238E27FC236}">
                <a16:creationId xmlns:a16="http://schemas.microsoft.com/office/drawing/2014/main" id="{A1844C96-F6D4-4E32-8A11-B1815109D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654025"/>
            <a:ext cx="5472000" cy="45512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Текст 4">
            <a:extLst>
              <a:ext uri="{FF2B5EF4-FFF2-40B4-BE49-F238E27FC236}">
                <a16:creationId xmlns:a16="http://schemas.microsoft.com/office/drawing/2014/main" id="{EA0BCCC6-F846-426B-B421-41B835224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700" y="1654025"/>
            <a:ext cx="5459300" cy="45512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5309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 с рам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>
            <a:extLst>
              <a:ext uri="{FF2B5EF4-FFF2-40B4-BE49-F238E27FC236}">
                <a16:creationId xmlns:a16="http://schemas.microsoft.com/office/drawing/2014/main" id="{FF5B2679-5029-4692-A1C7-099E7A58362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2000" y="2448000"/>
            <a:ext cx="3600000" cy="3631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Объект 2">
            <a:extLst>
              <a:ext uri="{FF2B5EF4-FFF2-40B4-BE49-F238E27FC236}">
                <a16:creationId xmlns:a16="http://schemas.microsoft.com/office/drawing/2014/main" id="{1B5AA133-C824-4B4A-96F4-D48A58E222D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02000" y="2448000"/>
            <a:ext cx="3600000" cy="3631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Объект 2">
            <a:extLst>
              <a:ext uri="{FF2B5EF4-FFF2-40B4-BE49-F238E27FC236}">
                <a16:creationId xmlns:a16="http://schemas.microsoft.com/office/drawing/2014/main" id="{388A40C4-1887-4DBA-90FF-4CF89932DA5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72000" y="2448000"/>
            <a:ext cx="3600000" cy="3631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728000"/>
            <a:ext cx="360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1"/>
            </a:solidFill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3CF4B74-3202-48D6-B573-AA3882B039F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02000" y="1728000"/>
            <a:ext cx="360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2"/>
            </a:solidFill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2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0BA6D519-EE14-4D3E-B15F-70C4423A39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172000" y="1728000"/>
            <a:ext cx="360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3"/>
            </a:solidFill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3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4DA29CFB-3C73-4618-B2D9-70E396D1EBA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01538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91612B32-057C-422E-8B4A-7B464DE04A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cxnSp>
        <p:nvCxnSpPr>
          <p:cNvPr id="8" name="Прямая со стрелкой 7">
            <a:extLst>
              <a:ext uri="{FF2B5EF4-FFF2-40B4-BE49-F238E27FC236}">
                <a16:creationId xmlns:a16="http://schemas.microsoft.com/office/drawing/2014/main" id="{B66BE87F-A588-41BE-A251-8940FFF7BDB0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10">
            <a:extLst>
              <a:ext uri="{FF2B5EF4-FFF2-40B4-BE49-F238E27FC236}">
                <a16:creationId xmlns:a16="http://schemas.microsoft.com/office/drawing/2014/main" id="{EE87B275-BCEB-48C5-BD58-39E2B9AB90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75FEF587-0930-42DA-AF85-54F9A14870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7B00876-F334-4F19-ACB9-5A52E300C62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DC5160FB-C621-4014-AF15-7C31EBF9463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3D37E5E1-DD5A-4C77-849F-40C0D2AE3F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164CA25-5B7F-4EDD-8B42-0D567DED179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15876039-3F56-4587-900E-4FCE60BCA5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515FCEBD-9007-4B9D-AE69-7F8068A14B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8856F7F9-97EB-4612-BB5C-DDB9D90C9C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B0C577BC-AD44-4FF0-8F34-D7ABD44B10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2E19F39-39CE-43A3-912F-3D8656DA5E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64F2C543-C785-4078-9811-96F28F1BF21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022F0FFE-8538-47C2-9227-B4DE41186CE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75D12B21-B498-4E00-B817-457BAED99A3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A60F8F4D-F654-4555-BC21-7137D98E02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0B633DEF-CDC6-4A75-A05B-0C875E2B8FF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23A67F56-440C-4AE2-B52E-F6ECF3E31F8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E8F5BF8F-8918-4E36-8AAF-45E994E46B2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1A2F56E4-C780-42A2-BA54-B1EAB7CA219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7405E86B-3690-4EBE-8353-7ABE76F1081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DB54048B-A035-47F0-B54D-1B9676EE893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12F6976C-DDBF-4808-9B45-2C78E0FC6AA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66103D17-8EEC-45BF-B909-8F6DB8575A3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57F6EB7B-A4AE-4147-A94B-9C2860A158F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95673032-36DB-4772-82D8-46E21D810A56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CDE9935C-FEBD-421A-A63B-8A87A2D4A4D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42C672-1222-4C21-9E3D-F365D9665E1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Название элемента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2F97A7E3-509A-417D-9818-EDDA3B539E4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12717" y="2505005"/>
            <a:ext cx="1690417" cy="2246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месяц, год</a:t>
            </a:r>
          </a:p>
        </p:txBody>
      </p:sp>
    </p:spTree>
    <p:extLst>
      <p:ext uri="{BB962C8B-B14F-4D97-AF65-F5344CB8AC3E}">
        <p14:creationId xmlns:p14="http://schemas.microsoft.com/office/powerpoint/2010/main" val="529110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лены группы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altLang="zh-CN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  <a:endParaRPr lang="ru-RU" altLang="zh-CN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altLang="zh-CN" noProof="0" smtClean="0"/>
              <a:pPr/>
              <a:t>‹#›</a:t>
            </a:fld>
            <a:endParaRPr lang="ru-RU" altLang="zh-CN" noProof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8977821B-617D-47E4-AAA2-FADADD15EB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799" y="2319681"/>
            <a:ext cx="1352367" cy="135236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99551C8-D5B2-495A-97BB-0711CD8C6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4854" y="2485913"/>
            <a:ext cx="2124000" cy="701538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  <a:endParaRPr lang="ru-RU" altLang="zh-CN" noProof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3739758-B746-428A-A18B-3989DA89A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74854" y="3904988"/>
            <a:ext cx="2124000" cy="180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  <a:endParaRPr lang="ru-RU" altLang="zh-CN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  <a:endParaRPr lang="ru-RU" altLang="zh-CN" noProof="0"/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B502D142-31B4-4BFF-A18F-9FB36E0F400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74854" y="3461032"/>
            <a:ext cx="2124000" cy="245885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  <a:endParaRPr lang="ru-RU" altLang="zh-CN" noProof="0"/>
          </a:p>
        </p:txBody>
      </p:sp>
      <p:sp>
        <p:nvSpPr>
          <p:cNvPr id="41" name="Рисунок 4">
            <a:extLst>
              <a:ext uri="{FF2B5EF4-FFF2-40B4-BE49-F238E27FC236}">
                <a16:creationId xmlns:a16="http://schemas.microsoft.com/office/drawing/2014/main" id="{ED382BE6-73A2-49C4-9284-7996310FE85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268028" y="2319681"/>
            <a:ext cx="1352367" cy="135236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id="{5E81FDE4-AA9D-42F8-BEAF-C710A81DC8A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11083" y="2485913"/>
            <a:ext cx="2124000" cy="701538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  <a:endParaRPr lang="ru-RU" altLang="zh-CN" noProof="0"/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D6585E1-D051-4611-811C-C8101B0D2F0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11083" y="3904988"/>
            <a:ext cx="2124000" cy="180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  <a:endParaRPr lang="ru-RU" altLang="zh-CN" noProof="0"/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id="{6C195A32-24CC-4109-9C00-31757D0A0A3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11083" y="3461032"/>
            <a:ext cx="2124000" cy="245885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  <a:endParaRPr lang="ru-RU" altLang="zh-CN" noProof="0"/>
          </a:p>
        </p:txBody>
      </p:sp>
      <p:sp>
        <p:nvSpPr>
          <p:cNvPr id="45" name="Рисунок 4">
            <a:extLst>
              <a:ext uri="{FF2B5EF4-FFF2-40B4-BE49-F238E27FC236}">
                <a16:creationId xmlns:a16="http://schemas.microsoft.com/office/drawing/2014/main" id="{B318C64F-C963-4A3C-BB8F-999A7F7F5F8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112825" y="2319681"/>
            <a:ext cx="1352367" cy="135236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id="{B8B9BC49-5937-4C0A-9AA6-7A7DA7F18CA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47313" y="2485913"/>
            <a:ext cx="2124000" cy="701538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  <a:endParaRPr lang="ru-RU" altLang="zh-CN" noProof="0"/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8020B4D6-002F-4FA9-BF1D-FC56D9A06F2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47313" y="3904988"/>
            <a:ext cx="2124000" cy="180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  <a:endParaRPr lang="ru-RU" altLang="zh-CN" noProof="0"/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id="{93C1946C-7118-4BF3-8EE8-B0944465F4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647313" y="3461032"/>
            <a:ext cx="2124000" cy="245885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  <a:endParaRPr lang="ru-RU" altLang="zh-CN" noProof="0"/>
          </a:p>
        </p:txBody>
      </p:sp>
    </p:spTree>
    <p:extLst>
      <p:ext uri="{BB962C8B-B14F-4D97-AF65-F5344CB8AC3E}">
        <p14:creationId xmlns:p14="http://schemas.microsoft.com/office/powerpoint/2010/main" val="163894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лены группы 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113808"/>
            <a:ext cx="1620000" cy="783544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5258975"/>
            <a:ext cx="1620000" cy="72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75703" y="4113808"/>
            <a:ext cx="1620000" cy="783544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75703" y="5258975"/>
            <a:ext cx="1620000" cy="72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19606" y="4113808"/>
            <a:ext cx="1620000" cy="783544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19606" y="5258975"/>
            <a:ext cx="1620000" cy="72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63509" y="4113808"/>
            <a:ext cx="1620000" cy="783544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63509" y="5258975"/>
            <a:ext cx="1620000" cy="72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07412" y="4113808"/>
            <a:ext cx="1620000" cy="783544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07412" y="5258975"/>
            <a:ext cx="1620000" cy="72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2246681"/>
            <a:ext cx="1620000" cy="162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375703" y="2246681"/>
            <a:ext cx="1620000" cy="162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319606" y="2246681"/>
            <a:ext cx="1620000" cy="162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263509" y="2246681"/>
            <a:ext cx="1620000" cy="162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207412" y="2246681"/>
            <a:ext cx="1620000" cy="162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F9EF21D5-1862-4F5B-86BF-B76AF2A72B3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151313" y="4113808"/>
            <a:ext cx="1620000" cy="783544"/>
          </a:xfrm>
          <a:prstGeom prst="rect">
            <a:avLst/>
          </a:prstGeo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0EC8DA4-EC6B-4362-949F-968E973A545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151313" y="5258975"/>
            <a:ext cx="1620000" cy="7200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Рисунок 15">
            <a:extLst>
              <a:ext uri="{FF2B5EF4-FFF2-40B4-BE49-F238E27FC236}">
                <a16:creationId xmlns:a16="http://schemas.microsoft.com/office/drawing/2014/main" id="{FC64B5FD-0E87-4FAB-AFEA-D10DFED9F653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0151313" y="2246681"/>
            <a:ext cx="1620000" cy="162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462051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91612B32-057C-422E-8B4A-7B464DE04A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34267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9284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23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9">
            <a:extLst>
              <a:ext uri="{FF2B5EF4-FFF2-40B4-BE49-F238E27FC236}">
                <a16:creationId xmlns:a16="http://schemas.microsoft.com/office/drawing/2014/main" id="{FF978957-D101-43B4-A717-19B1820B4F1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lIns="1044000" rIns="0" rtlCol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DD3616-4E40-4CE5-88C8-2AF6E47D2086}"/>
              </a:ext>
            </a:extLst>
          </p:cNvPr>
          <p:cNvSpPr/>
          <p:nvPr userDrawn="1"/>
        </p:nvSpPr>
        <p:spPr>
          <a:xfrm>
            <a:off x="6336000" y="0"/>
            <a:ext cx="3979575" cy="67865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EA3B184-0AF0-4DF5-B2BD-E6D1806BE1BF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8FC9062-5711-4550-8470-F1324E804FFF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6336000" y="0"/>
            <a:ext cx="3979575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9896" y="2377000"/>
            <a:ext cx="3571782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54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5624" y="5057775"/>
            <a:ext cx="3206053" cy="24765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Полное имя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EABB85-2AAF-4939-BDF4-E3CF2F31B3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05625" y="5400675"/>
            <a:ext cx="3206750" cy="247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</a:defRPr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ZA" sz="1600" dirty="0"/>
            </a:lvl5pPr>
          </a:lstStyle>
          <a:p>
            <a:pPr marL="266700" lvl="0" indent="-266700" rtl="0"/>
            <a:r>
              <a:rPr lang="ru-RU" noProof="0"/>
              <a:t>Контактный номер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E7DF27-55E9-4F17-91D3-29228A4020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5625" y="5751513"/>
            <a:ext cx="3206750" cy="247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400" smtClean="0">
                <a:solidFill>
                  <a:schemeClr val="bg1"/>
                </a:solidFill>
              </a:defRPr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ZA" sz="1600"/>
            </a:lvl5pPr>
          </a:lstStyle>
          <a:p>
            <a:pPr marL="266700" lvl="0" indent="-266700" rtl="0"/>
            <a:r>
              <a:rPr lang="ru-RU" noProof="0"/>
              <a:t>Электронная почта или контакт в социальной сети</a:t>
            </a:r>
          </a:p>
        </p:txBody>
      </p:sp>
    </p:spTree>
    <p:extLst>
      <p:ext uri="{BB962C8B-B14F-4D97-AF65-F5344CB8AC3E}">
        <p14:creationId xmlns:p14="http://schemas.microsoft.com/office/powerpoint/2010/main" val="4100815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знакомительные версии мобильных прилож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Экрана мобильного телефо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68055F11-596F-47BF-A832-A501EC346C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07" y="915497"/>
            <a:ext cx="4666142" cy="4684105"/>
          </a:xfrm>
          <a:prstGeom prst="rect">
            <a:avLst/>
          </a:prstGeom>
        </p:spPr>
      </p:pic>
      <p:pic>
        <p:nvPicPr>
          <p:cNvPr id="9" name="Рисунок 8" descr="Экрана мобильного телефо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80EBF765-2A5E-4BDA-B092-25691E479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2929" y="915497"/>
            <a:ext cx="4666142" cy="4684105"/>
          </a:xfrm>
          <a:prstGeom prst="rect">
            <a:avLst/>
          </a:prstGeom>
        </p:spPr>
      </p:pic>
      <p:pic>
        <p:nvPicPr>
          <p:cNvPr id="10" name="Рисунок 9" descr="Экрана мобильного телефо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E97A6530-14B5-4A05-B7A3-7BA661FCD5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2551" y="915497"/>
            <a:ext cx="4666142" cy="468410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47EC9494-5A42-419D-AADF-96EF1EFD7B6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15505" y="5752808"/>
            <a:ext cx="1980000" cy="548945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Сведения о макете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E2D3309-00A3-42D9-8706-6F2A6AD3BB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5505" y="5291099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макета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94E4C70C-AC1E-4EDE-B2C1-23A54123479F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177148" y="5752808"/>
            <a:ext cx="1980000" cy="548945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Сведения о макете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14B1BB7D-C6D3-4D9C-A235-6CBB5A13EE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7148" y="5291099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макета</a:t>
            </a: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718515F4-6451-4FB7-ACE4-5D9C2CD207A4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699878" y="5752808"/>
            <a:ext cx="1980000" cy="548945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Сведения о макете</a:t>
            </a:r>
          </a:p>
        </p:txBody>
      </p:sp>
      <p:sp>
        <p:nvSpPr>
          <p:cNvPr id="16" name="Текст 11">
            <a:extLst>
              <a:ext uri="{FF2B5EF4-FFF2-40B4-BE49-F238E27FC236}">
                <a16:creationId xmlns:a16="http://schemas.microsoft.com/office/drawing/2014/main" id="{B362C889-34FC-4EB1-967B-DC98349082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99878" y="5291099"/>
            <a:ext cx="1980000" cy="360000"/>
          </a:xfrm>
          <a:prstGeom prst="rect">
            <a:avLst/>
          </a:prstGeo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макета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4C4EB921-BD58-4C2E-BDD5-FC8D2629829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51679" y="1450182"/>
            <a:ext cx="1772571" cy="3183732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id="{3CB44DE3-C599-4EA7-BFDA-4E39AE89FC0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81301" y="1450182"/>
            <a:ext cx="1772571" cy="3183732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3">
            <a:extLst>
              <a:ext uri="{FF2B5EF4-FFF2-40B4-BE49-F238E27FC236}">
                <a16:creationId xmlns:a16="http://schemas.microsoft.com/office/drawing/2014/main" id="{A4392E45-2A0B-49BF-9952-79C42AF8DE9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10923" y="1450182"/>
            <a:ext cx="1772571" cy="3183732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230127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зы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749CC2AE-E299-42B4-A2C4-357708A0054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1800" y="1836744"/>
            <a:ext cx="3541655" cy="2224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 rtlCol="0" anchor="ctr"/>
          <a:lstStyle>
            <a:lvl1pPr marL="0" indent="0" algn="ctr">
              <a:buNone/>
              <a:defRPr i="0"/>
            </a:lvl1pPr>
          </a:lstStyle>
          <a:p>
            <a:pPr lvl="0" rtl="0"/>
            <a:endParaRPr lang="ru-RU" noProof="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99551C8-D5B2-495A-97BB-0711CD8C6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556" y="3693626"/>
            <a:ext cx="3251132" cy="231102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</a:defRPr>
            </a:lvl1pPr>
          </a:lstStyle>
          <a:p>
            <a:pPr lvl="0" rtl="0"/>
            <a:r>
              <a:rPr lang="ru-RU" noProof="0" dirty="0"/>
              <a:t>Имя и должность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03139A49-E537-4395-967A-08C99782070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25172" y="3591659"/>
            <a:ext cx="3541655" cy="2224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 rtlCol="0" anchor="ctr"/>
          <a:lstStyle>
            <a:lvl1pPr marL="0" indent="0" algn="ctr">
              <a:buNone/>
              <a:defRPr i="0"/>
            </a:lvl1pPr>
          </a:lstStyle>
          <a:p>
            <a:pPr lvl="0" rtl="0"/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EE1C8A1-F171-46D2-A92F-1B0E9C52B1A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68052" y="5448541"/>
            <a:ext cx="3251132" cy="231102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и должность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E3E7FB48-98BE-4677-A80F-969F9F30720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218545" y="1836744"/>
            <a:ext cx="3541655" cy="2224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 rtlCol="0" anchor="ctr"/>
          <a:lstStyle>
            <a:lvl1pPr marL="0" indent="0" algn="ctr">
              <a:buNone/>
              <a:defRPr i="0"/>
            </a:lvl1pPr>
          </a:lstStyle>
          <a:p>
            <a:pPr lvl="0" rtl="0"/>
            <a:endParaRPr lang="ru-RU" noProof="0" dirty="0"/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146F28A-70F5-4E8B-8A3A-ADB1B6A080D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69301" y="3693626"/>
            <a:ext cx="3251132" cy="231102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и 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362715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0" y="0"/>
            <a:ext cx="6336000" cy="678656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77000"/>
            <a:ext cx="5472000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962525"/>
            <a:ext cx="5472000" cy="12192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8EA9D3-63E1-4170-B9FF-2F1AF08CCA45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AE9C85-4EEF-40CA-AA18-4DC9F703F4F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8310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05D700-F00E-4505-8483-501219FB8BD2}"/>
              </a:ext>
            </a:extLst>
          </p:cNvPr>
          <p:cNvSpPr/>
          <p:nvPr userDrawn="1"/>
        </p:nvSpPr>
        <p:spPr>
          <a:xfrm>
            <a:off x="0" y="0"/>
            <a:ext cx="12192000" cy="63653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432000" y="1"/>
            <a:ext cx="11760000" cy="6365362"/>
          </a:xfrm>
          <a:prstGeom prst="rect">
            <a:avLst/>
          </a:prstGeom>
          <a:gradFill>
            <a:gsLst>
              <a:gs pos="36000">
                <a:schemeClr val="tx1">
                  <a:alpha val="60000"/>
                </a:schemeClr>
              </a:gs>
              <a:gs pos="100000">
                <a:schemeClr val="tx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28" y="2377000"/>
            <a:ext cx="6299682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28" y="4962525"/>
            <a:ext cx="6299682" cy="1219200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84471-818E-4B2E-BA19-852421944514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BA5E93-E4C5-4917-B92A-53FC468CFEB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109B30-9CC9-4BE8-AB10-1BA398CA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F77174B-114F-48DF-AFBF-1AA3416AC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</p:spTree>
    <p:extLst>
      <p:ext uri="{BB962C8B-B14F-4D97-AF65-F5344CB8AC3E}">
        <p14:creationId xmlns:p14="http://schemas.microsoft.com/office/powerpoint/2010/main" val="4186834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1"/>
            <a:ext cx="6406950" cy="6857998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 3">
            <a:extLst>
              <a:ext uri="{FF2B5EF4-FFF2-40B4-BE49-F238E27FC236}">
                <a16:creationId xmlns:a16="http://schemas.microsoft.com/office/drawing/2014/main" id="{81AC65F5-382D-4CF6-95CF-DD3FC6D96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3" name="Объект 2">
            <a:extLst>
              <a:ext uri="{FF2B5EF4-FFF2-40B4-BE49-F238E27FC236}">
                <a16:creationId xmlns:a16="http://schemas.microsoft.com/office/drawing/2014/main" id="{DF554488-3F7D-4F3A-9AAF-73FB0977D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962" y="457200"/>
            <a:ext cx="5501126" cy="5411787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99675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1"/>
            <a:ext cx="6406950" cy="6857998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</p:spPr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 3">
            <a:extLst>
              <a:ext uri="{FF2B5EF4-FFF2-40B4-BE49-F238E27FC236}">
                <a16:creationId xmlns:a16="http://schemas.microsoft.com/office/drawing/2014/main" id="{81AC65F5-382D-4CF6-95CF-DD3FC6D96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Рисунок 2">
            <a:extLst>
              <a:ext uri="{FF2B5EF4-FFF2-40B4-BE49-F238E27FC236}">
                <a16:creationId xmlns:a16="http://schemas.microsoft.com/office/drawing/2014/main" id="{56321125-B861-4CD5-8023-6E403517657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804181" y="457201"/>
            <a:ext cx="5504688" cy="540385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87718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48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4" r:id="rId9"/>
    <p:sldLayoutId id="2147483665" r:id="rId10"/>
    <p:sldLayoutId id="2147483666" r:id="rId11"/>
    <p:sldLayoutId id="2147483667" r:id="rId12"/>
    <p:sldLayoutId id="2147483650" r:id="rId13"/>
    <p:sldLayoutId id="2147483652" r:id="rId14"/>
    <p:sldLayoutId id="2147483653" r:id="rId15"/>
    <p:sldLayoutId id="2147483668" r:id="rId16"/>
    <p:sldLayoutId id="2147483669" r:id="rId17"/>
    <p:sldLayoutId id="2147483671" r:id="rId18"/>
    <p:sldLayoutId id="2147483672" r:id="rId19"/>
    <p:sldLayoutId id="2147483654" r:id="rId20"/>
    <p:sldLayoutId id="2147483678" r:id="rId21"/>
    <p:sldLayoutId id="2147483655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9" r:id="rId28"/>
    <p:sldLayoutId id="2147483680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○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.png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1">
                <a:alpha val="41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8">
            <a:extLst>
              <a:ext uri="{FF2B5EF4-FFF2-40B4-BE49-F238E27FC236}">
                <a16:creationId xmlns:a16="http://schemas.microsoft.com/office/drawing/2014/main" id="{6EDDC0F9-41B9-4A86-8DDD-550D44BFD7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5601" y="705359"/>
            <a:ext cx="323834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483864-09BC-4647-B497-9402878C1930}"/>
              </a:ext>
            </a:extLst>
          </p:cNvPr>
          <p:cNvSpPr txBox="1"/>
          <p:nvPr/>
        </p:nvSpPr>
        <p:spPr>
          <a:xfrm>
            <a:off x="7545597" y="2922525"/>
            <a:ext cx="4313319" cy="17235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5600" dirty="0">
                <a:solidFill>
                  <a:schemeClr val="bg1"/>
                </a:solidFill>
                <a:latin typeface="PT Sans" panose="020B0503020203020204" pitchFamily="34" charset="-52"/>
              </a:rPr>
              <a:t>Цифровое образование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3C7AF-D1BC-4B55-A42C-5E8BD5CF0DCF}"/>
              </a:ext>
            </a:extLst>
          </p:cNvPr>
          <p:cNvSpPr txBox="1"/>
          <p:nvPr/>
        </p:nvSpPr>
        <p:spPr>
          <a:xfrm>
            <a:off x="7545598" y="2540941"/>
            <a:ext cx="4313319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PT Sans" panose="020B0503020203020204" pitchFamily="34" charset="-52"/>
              </a:rPr>
              <a:t>44.04.01 Педагогическое образование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1BF007-ACB5-43E1-9547-A0376DE3D905}"/>
              </a:ext>
            </a:extLst>
          </p:cNvPr>
          <p:cNvSpPr txBox="1"/>
          <p:nvPr/>
        </p:nvSpPr>
        <p:spPr>
          <a:xfrm>
            <a:off x="7545597" y="6063939"/>
            <a:ext cx="4313319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PT Sans" panose="020B0503020203020204" pitchFamily="34" charset="-52"/>
              </a:rPr>
              <a:t>Магистратура</a:t>
            </a:r>
          </a:p>
        </p:txBody>
      </p:sp>
      <p:pic>
        <p:nvPicPr>
          <p:cNvPr id="5" name="Рисунок 4" descr="Изображение выглядит как человек, нарядный головной убор&#10;&#10;Автоматически созданное описание">
            <a:extLst>
              <a:ext uri="{FF2B5EF4-FFF2-40B4-BE49-F238E27FC236}">
                <a16:creationId xmlns:a16="http://schemas.microsoft.com/office/drawing/2014/main" id="{D28177CD-D61B-4AD4-BD6F-82B2C8512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 title="Темный полупрозрачный фон">
            <a:extLst>
              <a:ext uri="{FF2B5EF4-FFF2-40B4-BE49-F238E27FC236}">
                <a16:creationId xmlns:a16="http://schemas.microsoft.com/office/drawing/2014/main" id="{999BB4B0-C267-4481-ADB8-D5321C199921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13" name="Изображение 8">
            <a:extLst>
              <a:ext uri="{FF2B5EF4-FFF2-40B4-BE49-F238E27FC236}">
                <a16:creationId xmlns:a16="http://schemas.microsoft.com/office/drawing/2014/main" id="{A758A30A-3B3C-4E4D-A0E4-3D71B91E04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025" y="720000"/>
            <a:ext cx="323834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89A4163-0242-46B9-B4C5-B755FEB1FC74}"/>
              </a:ext>
            </a:extLst>
          </p:cNvPr>
          <p:cNvGrpSpPr/>
          <p:nvPr/>
        </p:nvGrpSpPr>
        <p:grpSpPr>
          <a:xfrm>
            <a:off x="920024" y="2939503"/>
            <a:ext cx="4680001" cy="1823729"/>
            <a:chOff x="719999" y="2815678"/>
            <a:chExt cx="4680001" cy="182372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C8DFC-99E2-42DF-A1F7-B104334B298F}"/>
                </a:ext>
              </a:extLst>
            </p:cNvPr>
            <p:cNvSpPr txBox="1"/>
            <p:nvPr/>
          </p:nvSpPr>
          <p:spPr>
            <a:xfrm>
              <a:off x="720000" y="3900743"/>
              <a:ext cx="4680000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4800" b="1" dirty="0" err="1">
                  <a:solidFill>
                    <a:schemeClr val="bg1"/>
                  </a:solidFill>
                  <a:latin typeface="PT Sans" panose="020B0503020203020204" pitchFamily="34" charset="-52"/>
                </a:rPr>
                <a:t>Raqamli</a:t>
              </a:r>
              <a:r>
                <a:rPr lang="en-US" sz="4800" b="1" dirty="0">
                  <a:solidFill>
                    <a:schemeClr val="bg1"/>
                  </a:solidFill>
                  <a:latin typeface="PT Sans" panose="020B0503020203020204" pitchFamily="34" charset="-52"/>
                </a:rPr>
                <a:t> </a:t>
              </a:r>
              <a:r>
                <a:rPr lang="en-US" sz="4800" b="1" dirty="0" err="1">
                  <a:solidFill>
                    <a:schemeClr val="bg1"/>
                  </a:solidFill>
                  <a:latin typeface="PT Sans" panose="020B0503020203020204" pitchFamily="34" charset="-52"/>
                </a:rPr>
                <a:t>talim</a:t>
              </a:r>
              <a:endParaRPr lang="ru-RU" sz="4800" b="1" dirty="0">
                <a:solidFill>
                  <a:schemeClr val="bg1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ADBC94-4149-4235-8218-8A07200C68B6}"/>
                </a:ext>
              </a:extLst>
            </p:cNvPr>
            <p:cNvSpPr txBox="1"/>
            <p:nvPr/>
          </p:nvSpPr>
          <p:spPr>
            <a:xfrm>
              <a:off x="719999" y="2815678"/>
              <a:ext cx="4320000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PT Sans" panose="020B0503020203020204" pitchFamily="34" charset="-52"/>
                </a:rPr>
                <a:t>44.04.01</a:t>
              </a:r>
              <a:br>
                <a:rPr lang="ru-RU" sz="2000" dirty="0">
                  <a:solidFill>
                    <a:schemeClr val="bg1"/>
                  </a:solidFill>
                  <a:latin typeface="PT Sans" panose="020B0503020203020204" pitchFamily="34" charset="-52"/>
                </a:rPr>
              </a:br>
              <a:r>
                <a:rPr lang="en-US" sz="2000" dirty="0" err="1">
                  <a:solidFill>
                    <a:schemeClr val="bg1"/>
                  </a:solidFill>
                  <a:latin typeface="PT Sans" panose="020B0503020203020204" pitchFamily="34" charset="-52"/>
                </a:rPr>
                <a:t>Pedagogik</a:t>
              </a:r>
              <a:r>
                <a:rPr lang="ru-RU" sz="2000" dirty="0">
                  <a:solidFill>
                    <a:schemeClr val="bg1"/>
                  </a:solidFill>
                  <a:latin typeface="PT Sans" panose="020B0503020203020204" pitchFamily="34" charset="-52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PT Sans" panose="020B0503020203020204" pitchFamily="34" charset="-52"/>
                </a:rPr>
                <a:t>talim</a:t>
              </a:r>
              <a:endParaRPr lang="ru-RU" sz="2000" dirty="0">
                <a:solidFill>
                  <a:schemeClr val="bg1"/>
                </a:solidFill>
                <a:latin typeface="PT Sans" panose="020B0503020203020204" pitchFamily="34" charset="-52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1E4C5D7-0164-4E82-AE44-1BE0186B882D}"/>
              </a:ext>
            </a:extLst>
          </p:cNvPr>
          <p:cNvSpPr txBox="1"/>
          <p:nvPr/>
        </p:nvSpPr>
        <p:spPr>
          <a:xfrm>
            <a:off x="920024" y="6093262"/>
            <a:ext cx="432000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МАГИСТРАТУРА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EC1A40C-C598-4D20-960A-A5F7B7EFCB9D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92485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654890B-D661-4449-951B-95B9745558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r="11997"/>
          <a:stretch/>
        </p:blipFill>
        <p:spPr bwMode="auto">
          <a:xfrm>
            <a:off x="4067251" y="0"/>
            <a:ext cx="81247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8780CE-A9D0-46D5-A51C-7615FF2BC51D}"/>
              </a:ext>
            </a:extLst>
          </p:cNvPr>
          <p:cNvSpPr/>
          <p:nvPr/>
        </p:nvSpPr>
        <p:spPr>
          <a:xfrm>
            <a:off x="4067249" y="-1"/>
            <a:ext cx="8124749" cy="6858000"/>
          </a:xfrm>
          <a:prstGeom prst="rect">
            <a:avLst/>
          </a:prstGeom>
          <a:gradFill flip="none" rotWithShape="1">
            <a:gsLst>
              <a:gs pos="50000">
                <a:schemeClr val="tx1">
                  <a:lumMod val="85000"/>
                  <a:lumOff val="15000"/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932E0F-677E-4280-AA62-58E0D30E11FC}"/>
              </a:ext>
            </a:extLst>
          </p:cNvPr>
          <p:cNvSpPr txBox="1"/>
          <p:nvPr/>
        </p:nvSpPr>
        <p:spPr>
          <a:xfrm>
            <a:off x="695325" y="2489455"/>
            <a:ext cx="3371922" cy="130035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en-US" sz="32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Toliq</a:t>
            </a:r>
            <a:r>
              <a:rPr lang="en-US" sz="32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32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vaqt</a:t>
            </a:r>
            <a:endParaRPr lang="ru-RU" sz="3200" b="1" dirty="0">
              <a:solidFill>
                <a:srgbClr val="E4671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O'qish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muddati-2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yil</a:t>
            </a:r>
            <a:endParaRPr lang="en-US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Byudjet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joylari-14</a:t>
            </a:r>
            <a:endParaRPr lang="ru-RU" sz="20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3008A2-C223-4A2E-8D1E-DB139CC377FE}"/>
              </a:ext>
            </a:extLst>
          </p:cNvPr>
          <p:cNvSpPr txBox="1"/>
          <p:nvPr/>
        </p:nvSpPr>
        <p:spPr>
          <a:xfrm>
            <a:off x="4442624" y="5070140"/>
            <a:ext cx="741600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PT Sans" panose="020B0503020203020204" pitchFamily="34" charset="-52"/>
              </a:rPr>
              <a:t>Цифровизация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521C81-B118-495B-8F07-685DD52D04B6}"/>
              </a:ext>
            </a:extLst>
          </p:cNvPr>
          <p:cNvSpPr txBox="1"/>
          <p:nvPr/>
        </p:nvSpPr>
        <p:spPr>
          <a:xfrm>
            <a:off x="4442623" y="5773570"/>
            <a:ext cx="7416000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PT Sans" panose="020B0503020203020204" pitchFamily="34" charset="-52"/>
              </a:rPr>
              <a:t>Поток цифровой информации захлестнёт любого, кто недостаточно грамотен, чтобы его контролировать в своей жизни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A28FBCE-9ECF-447A-A8B9-6F3FCD46AC68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C06896-8CB0-4C16-B86C-CE9E5A243E18}"/>
              </a:ext>
            </a:extLst>
          </p:cNvPr>
          <p:cNvSpPr txBox="1"/>
          <p:nvPr/>
        </p:nvSpPr>
        <p:spPr>
          <a:xfrm>
            <a:off x="695325" y="4450557"/>
            <a:ext cx="3371922" cy="130035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en-US" sz="32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Yarim</a:t>
            </a:r>
            <a:r>
              <a:rPr lang="en-US" sz="32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32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vaqt</a:t>
            </a:r>
            <a:endParaRPr lang="ru-RU" sz="3200" b="1" dirty="0">
              <a:solidFill>
                <a:srgbClr val="E4671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O'qish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muddati-2,5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yil</a:t>
            </a:r>
            <a:endParaRPr lang="en-US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Byudjet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joylari-0</a:t>
            </a:r>
            <a:endParaRPr lang="ru-RU" sz="20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DFDD42-7CF0-438C-B115-C8C97AF2B1AD}"/>
              </a:ext>
            </a:extLst>
          </p:cNvPr>
          <p:cNvSpPr txBox="1"/>
          <p:nvPr/>
        </p:nvSpPr>
        <p:spPr>
          <a:xfrm>
            <a:off x="347662" y="629174"/>
            <a:ext cx="337192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shakllari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9690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6267573-50FC-4383-9391-D02C9648F579}"/>
              </a:ext>
            </a:extLst>
          </p:cNvPr>
          <p:cNvSpPr/>
          <p:nvPr/>
        </p:nvSpPr>
        <p:spPr>
          <a:xfrm>
            <a:off x="2361866" y="4476204"/>
            <a:ext cx="2520000" cy="1728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1468334-8B94-4FB4-B285-703929055810}"/>
              </a:ext>
            </a:extLst>
          </p:cNvPr>
          <p:cNvSpPr/>
          <p:nvPr/>
        </p:nvSpPr>
        <p:spPr>
          <a:xfrm>
            <a:off x="7594125" y="4218790"/>
            <a:ext cx="1980000" cy="198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CAA9284-DB59-4001-A4D3-7C6C6A50C7DF}"/>
              </a:ext>
            </a:extLst>
          </p:cNvPr>
          <p:cNvSpPr/>
          <p:nvPr/>
        </p:nvSpPr>
        <p:spPr>
          <a:xfrm>
            <a:off x="5520063" y="2143540"/>
            <a:ext cx="1980000" cy="198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F84F02A-595A-4963-8372-682E278E162F}"/>
              </a:ext>
            </a:extLst>
          </p:cNvPr>
          <p:cNvSpPr/>
          <p:nvPr/>
        </p:nvSpPr>
        <p:spPr>
          <a:xfrm>
            <a:off x="9669375" y="2147180"/>
            <a:ext cx="1980000" cy="198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BB52D53-43EF-49C0-B92D-F1CE7228A2D6}"/>
              </a:ext>
            </a:extLst>
          </p:cNvPr>
          <p:cNvSpPr/>
          <p:nvPr/>
        </p:nvSpPr>
        <p:spPr>
          <a:xfrm>
            <a:off x="2359241" y="2148322"/>
            <a:ext cx="2520000" cy="1728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977754-A4D5-452C-94D3-79586BA5CF22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38ADD-B177-4634-90A3-C0A35B304527}"/>
              </a:ext>
            </a:extLst>
          </p:cNvPr>
          <p:cNvSpPr txBox="1"/>
          <p:nvPr/>
        </p:nvSpPr>
        <p:spPr>
          <a:xfrm>
            <a:off x="536743" y="412222"/>
            <a:ext cx="1110738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Nima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qilish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kerak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?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EACA70-E44B-4708-8462-53EC0602EE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pic>
        <p:nvPicPr>
          <p:cNvPr id="5" name="Рисунок 4" descr="Женщина озадаченно смотрит на экран">
            <a:extLst>
              <a:ext uri="{FF2B5EF4-FFF2-40B4-BE49-F238E27FC236}">
                <a16:creationId xmlns:a16="http://schemas.microsoft.com/office/drawing/2014/main" id="{35984446-302C-4EC4-912D-D9B6BA34D0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99" y="2143540"/>
            <a:ext cx="1726617" cy="172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99F9DF-984A-4923-8AAF-480E413B47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625" y="4476204"/>
            <a:ext cx="1726617" cy="172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AD8691-A8A2-4024-96A5-B49FB9BAB0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1254" y="4218790"/>
            <a:ext cx="1978414" cy="198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C67705-7F48-40B8-B5D7-245D5F5F5E4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70961" y="4218790"/>
            <a:ext cx="1978414" cy="198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0DFD2E-71EE-462D-88D6-385005169BC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95711" y="2147180"/>
            <a:ext cx="1978414" cy="198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4F9DC18-5E5F-43BD-BC0D-58B614643631}"/>
              </a:ext>
            </a:extLst>
          </p:cNvPr>
          <p:cNvSpPr txBox="1"/>
          <p:nvPr/>
        </p:nvSpPr>
        <p:spPr>
          <a:xfrm>
            <a:off x="2359242" y="2873823"/>
            <a:ext cx="251999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Test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C66A3B-51FB-4DD4-953C-05C61571828C}"/>
              </a:ext>
            </a:extLst>
          </p:cNvPr>
          <p:cNvSpPr txBox="1"/>
          <p:nvPr/>
        </p:nvSpPr>
        <p:spPr>
          <a:xfrm>
            <a:off x="5520063" y="2995041"/>
            <a:ext cx="198000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Pedagogika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44FB23-6D33-4089-9296-08EB1AB6A6FD}"/>
              </a:ext>
            </a:extLst>
          </p:cNvPr>
          <p:cNvSpPr txBox="1"/>
          <p:nvPr/>
        </p:nvSpPr>
        <p:spPr>
          <a:xfrm>
            <a:off x="7594125" y="4931791"/>
            <a:ext cx="1980000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Axborot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texnologiyalari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9B0921-01EC-4346-B48E-D02C7B33136B}"/>
              </a:ext>
            </a:extLst>
          </p:cNvPr>
          <p:cNvSpPr txBox="1"/>
          <p:nvPr/>
        </p:nvSpPr>
        <p:spPr>
          <a:xfrm>
            <a:off x="9674625" y="2998680"/>
            <a:ext cx="196950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Elektron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A3A484-3631-4B3C-B9CB-5F80F657DA51}"/>
              </a:ext>
            </a:extLst>
          </p:cNvPr>
          <p:cNvSpPr txBox="1"/>
          <p:nvPr/>
        </p:nvSpPr>
        <p:spPr>
          <a:xfrm>
            <a:off x="2361866" y="5201705"/>
            <a:ext cx="252000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Distansion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tarizda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107B47-A41D-4D74-86D1-678AAC22EDBE}"/>
              </a:ext>
            </a:extLst>
          </p:cNvPr>
          <p:cNvSpPr txBox="1"/>
          <p:nvPr/>
        </p:nvSpPr>
        <p:spPr>
          <a:xfrm>
            <a:off x="536743" y="1682252"/>
            <a:ext cx="442800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Test </a:t>
            </a: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yoki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savollarga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javob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?</a:t>
            </a:r>
            <a:endParaRPr lang="ru-RU" sz="2000" dirty="0">
              <a:solidFill>
                <a:srgbClr val="E46713"/>
              </a:solidFill>
              <a:latin typeface="PT Sans" panose="020B0503020203020204" pitchFamily="34" charset="-5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2D5FF7-2294-48E9-B592-1CD66292A65E}"/>
              </a:ext>
            </a:extLst>
          </p:cNvPr>
          <p:cNvSpPr txBox="1"/>
          <p:nvPr/>
        </p:nvSpPr>
        <p:spPr>
          <a:xfrm>
            <a:off x="536744" y="4058648"/>
            <a:ext cx="413042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To'liq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yoki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distansion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?</a:t>
            </a:r>
            <a:endParaRPr lang="ru-RU" sz="2000" dirty="0">
              <a:solidFill>
                <a:srgbClr val="E46713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406855-ABBB-4500-A552-C38A93B863C4}"/>
              </a:ext>
            </a:extLst>
          </p:cNvPr>
          <p:cNvSpPr txBox="1"/>
          <p:nvPr/>
        </p:nvSpPr>
        <p:spPr>
          <a:xfrm>
            <a:off x="5520063" y="1682251"/>
            <a:ext cx="6124062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Qanday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E46713"/>
                </a:solidFill>
                <a:latin typeface="PT Sans" panose="020B0503020203020204" pitchFamily="34" charset="-52"/>
              </a:rPr>
              <a:t>mavzular</a:t>
            </a:r>
            <a:r>
              <a:rPr lang="en-US" sz="2000" dirty="0">
                <a:solidFill>
                  <a:srgbClr val="E46713"/>
                </a:solidFill>
                <a:latin typeface="PT Sans" panose="020B0503020203020204" pitchFamily="34" charset="-52"/>
              </a:rPr>
              <a:t>?</a:t>
            </a:r>
            <a:endParaRPr lang="ru-RU" sz="2000" dirty="0">
              <a:solidFill>
                <a:srgbClr val="E46713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2476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797BC63-3864-499D-BE5C-006DD7ECE67C}"/>
              </a:ext>
            </a:extLst>
          </p:cNvPr>
          <p:cNvSpPr/>
          <p:nvPr/>
        </p:nvSpPr>
        <p:spPr>
          <a:xfrm>
            <a:off x="7242903" y="3098243"/>
            <a:ext cx="2160000" cy="144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804DC59F-0583-4627-AC2B-5D739A80CB81}"/>
              </a:ext>
            </a:extLst>
          </p:cNvPr>
          <p:cNvSpPr/>
          <p:nvPr/>
        </p:nvSpPr>
        <p:spPr>
          <a:xfrm>
            <a:off x="9498153" y="3098243"/>
            <a:ext cx="2160000" cy="144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8622B96-3F3E-4427-A26F-03926CE784DF}"/>
              </a:ext>
            </a:extLst>
          </p:cNvPr>
          <p:cNvSpPr/>
          <p:nvPr/>
        </p:nvSpPr>
        <p:spPr>
          <a:xfrm>
            <a:off x="7237983" y="4629471"/>
            <a:ext cx="2160000" cy="144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B448C667-BDFD-4156-92AA-39E79B6B5A2B}"/>
              </a:ext>
            </a:extLst>
          </p:cNvPr>
          <p:cNvSpPr/>
          <p:nvPr/>
        </p:nvSpPr>
        <p:spPr>
          <a:xfrm>
            <a:off x="9493233" y="4629471"/>
            <a:ext cx="2160000" cy="144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C4B9C4B-0FCD-4273-98C8-D2ACA28414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9" r="7630"/>
          <a:stretch/>
        </p:blipFill>
        <p:spPr>
          <a:xfrm>
            <a:off x="-2" y="0"/>
            <a:ext cx="6810379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1CEF3DD-7E97-48AC-80C6-E10FF1C706D8}"/>
              </a:ext>
            </a:extLst>
          </p:cNvPr>
          <p:cNvSpPr/>
          <p:nvPr/>
        </p:nvSpPr>
        <p:spPr>
          <a:xfrm>
            <a:off x="-2" y="-1"/>
            <a:ext cx="6810379" cy="6858000"/>
          </a:xfrm>
          <a:prstGeom prst="rect">
            <a:avLst/>
          </a:prstGeom>
          <a:gradFill flip="none" rotWithShape="1">
            <a:gsLst>
              <a:gs pos="50000">
                <a:schemeClr val="tx1">
                  <a:lumMod val="85000"/>
                  <a:lumOff val="15000"/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58CA256-650F-4052-A44F-559BAFC74380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C7CF30-19A1-4D35-8063-34207940427A}"/>
              </a:ext>
            </a:extLst>
          </p:cNvPr>
          <p:cNvSpPr txBox="1"/>
          <p:nvPr/>
        </p:nvSpPr>
        <p:spPr>
          <a:xfrm>
            <a:off x="276229" y="4765272"/>
            <a:ext cx="611504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O'quv</a:t>
            </a:r>
            <a:r>
              <a:rPr lang="en-US" sz="3200" b="1" dirty="0">
                <a:solidFill>
                  <a:schemeClr val="bg1"/>
                </a:solidFill>
                <a:latin typeface="PT Sans" panose="020B0503020203020204" pitchFamily="34" charset="-52"/>
              </a:rPr>
              <a:t> dasturi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2E301D-E2F8-4549-9DB6-68D0662A75A6}"/>
              </a:ext>
            </a:extLst>
          </p:cNvPr>
          <p:cNvSpPr txBox="1"/>
          <p:nvPr/>
        </p:nvSpPr>
        <p:spPr>
          <a:xfrm>
            <a:off x="276229" y="5467282"/>
            <a:ext cx="6448423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Ta'limning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barcha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darajalarida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ta'lim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muhitini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yaratishga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tayyor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bo'lgan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mutaxassislarni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tayyorlashga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qaratilgan</a:t>
            </a:r>
            <a:endParaRPr lang="ru-RU" sz="20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43E7BD3-4634-478F-8A87-ACCFDCBC2C74}"/>
              </a:ext>
            </a:extLst>
          </p:cNvPr>
          <p:cNvSpPr/>
          <p:nvPr/>
        </p:nvSpPr>
        <p:spPr>
          <a:xfrm>
            <a:off x="7242903" y="1563487"/>
            <a:ext cx="2160000" cy="144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70DE825-EA80-41CB-B27B-CBD838EBBF32}"/>
              </a:ext>
            </a:extLst>
          </p:cNvPr>
          <p:cNvSpPr txBox="1"/>
          <p:nvPr/>
        </p:nvSpPr>
        <p:spPr>
          <a:xfrm>
            <a:off x="7242903" y="2623421"/>
            <a:ext cx="216000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Maktabgacha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27181B0-25CA-4E24-A87A-105C03E49C05}"/>
              </a:ext>
            </a:extLst>
          </p:cNvPr>
          <p:cNvSpPr txBox="1"/>
          <p:nvPr/>
        </p:nvSpPr>
        <p:spPr>
          <a:xfrm>
            <a:off x="7237983" y="4163639"/>
            <a:ext cx="216000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Asosiy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umumiy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FFBE57-7385-4073-A303-03A2FD4C7BB1}"/>
              </a:ext>
            </a:extLst>
          </p:cNvPr>
          <p:cNvSpPr txBox="1"/>
          <p:nvPr/>
        </p:nvSpPr>
        <p:spPr>
          <a:xfrm>
            <a:off x="9498153" y="4165571"/>
            <a:ext cx="215384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O'rtacha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umumiy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090F70F-D512-4912-8F8A-4B2364502B26}"/>
              </a:ext>
            </a:extLst>
          </p:cNvPr>
          <p:cNvSpPr txBox="1"/>
          <p:nvPr/>
        </p:nvSpPr>
        <p:spPr>
          <a:xfrm>
            <a:off x="7236751" y="5696314"/>
            <a:ext cx="2161232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Professional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2CFA854-05F3-4566-BA9A-9F852C8D34F4}"/>
              </a:ext>
            </a:extLst>
          </p:cNvPr>
          <p:cNvSpPr txBox="1"/>
          <p:nvPr/>
        </p:nvSpPr>
        <p:spPr>
          <a:xfrm>
            <a:off x="9493233" y="5687462"/>
            <a:ext cx="215876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Oliy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9B8CF4C1-C912-4590-B84D-4F39B896C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44007B05-6779-418B-9868-9B449D504697}"/>
              </a:ext>
            </a:extLst>
          </p:cNvPr>
          <p:cNvSpPr/>
          <p:nvPr/>
        </p:nvSpPr>
        <p:spPr>
          <a:xfrm>
            <a:off x="9498153" y="1563487"/>
            <a:ext cx="2160000" cy="1440000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EB65B72-68B5-4CFA-863C-DE959D700610}"/>
              </a:ext>
            </a:extLst>
          </p:cNvPr>
          <p:cNvSpPr txBox="1"/>
          <p:nvPr/>
        </p:nvSpPr>
        <p:spPr>
          <a:xfrm>
            <a:off x="9498153" y="2628068"/>
            <a:ext cx="215384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Qoshimcha</a:t>
            </a:r>
            <a:endParaRPr lang="ru-RU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F65DEB05-538C-4957-9CF2-BD5C4DB4C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248" y="4798772"/>
            <a:ext cx="755970" cy="71939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EF427FD6-64F9-4E91-864E-0CB0FBB9C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143" y="4798772"/>
            <a:ext cx="737680" cy="719390"/>
          </a:xfrm>
          <a:prstGeom prst="rect">
            <a:avLst/>
          </a:prstGeom>
        </p:spPr>
      </p:pic>
      <p:pic>
        <p:nvPicPr>
          <p:cNvPr id="85" name="Рисунок 8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C4E50352-5C37-4497-ADCE-31A8F5228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82" y="3268534"/>
            <a:ext cx="627942" cy="71939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45AE5AA4-665F-41A6-BA64-72707F6967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498" y="3265486"/>
            <a:ext cx="682811" cy="725487"/>
          </a:xfrm>
          <a:prstGeom prst="rect">
            <a:avLst/>
          </a:prstGeom>
        </p:spPr>
      </p:pic>
      <p:pic>
        <p:nvPicPr>
          <p:cNvPr id="89" name="Рисунок 8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7F805F-66C3-46E5-BD20-83F979E4BB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24" y="1739378"/>
            <a:ext cx="774259" cy="71939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87A2C70B-9A07-47ED-8D06-3DC15EB461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278" y="1739378"/>
            <a:ext cx="963251" cy="719390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151458F7-0F69-4EE8-9089-E11208954329}"/>
              </a:ext>
            </a:extLst>
          </p:cNvPr>
          <p:cNvSpPr txBox="1"/>
          <p:nvPr/>
        </p:nvSpPr>
        <p:spPr>
          <a:xfrm>
            <a:off x="7236751" y="415037"/>
            <a:ext cx="372853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Barcha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darajalar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4423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C9D52D-EA8E-4BAF-B49F-2E20A71F89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6"/>
          <a:stretch/>
        </p:blipFill>
        <p:spPr>
          <a:xfrm>
            <a:off x="5381616" y="0"/>
            <a:ext cx="6810383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D32E52A-97C3-4326-A431-9494FA9CE16D}"/>
              </a:ext>
            </a:extLst>
          </p:cNvPr>
          <p:cNvSpPr/>
          <p:nvPr/>
        </p:nvSpPr>
        <p:spPr>
          <a:xfrm>
            <a:off x="5381619" y="-1"/>
            <a:ext cx="6810379" cy="6858000"/>
          </a:xfrm>
          <a:prstGeom prst="rect">
            <a:avLst/>
          </a:prstGeom>
          <a:gradFill flip="none" rotWithShape="1">
            <a:gsLst>
              <a:gs pos="50000">
                <a:schemeClr val="tx1">
                  <a:lumMod val="85000"/>
                  <a:lumOff val="15000"/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DFD4158-C038-450B-A149-94E67D7E8C0A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661599-7E28-418D-9EF4-5889FECE1364}"/>
              </a:ext>
            </a:extLst>
          </p:cNvPr>
          <p:cNvSpPr txBox="1"/>
          <p:nvPr/>
        </p:nvSpPr>
        <p:spPr>
          <a:xfrm>
            <a:off x="5743575" y="4765272"/>
            <a:ext cx="611504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Istiqbolli</a:t>
            </a:r>
            <a:r>
              <a:rPr lang="en-US" sz="32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kasblar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5EEDF3-68E8-44D8-8938-B6440BA8EE03}"/>
              </a:ext>
            </a:extLst>
          </p:cNvPr>
          <p:cNvSpPr txBox="1"/>
          <p:nvPr/>
        </p:nvSpPr>
        <p:spPr>
          <a:xfrm>
            <a:off x="5743575" y="5467282"/>
            <a:ext cx="6448423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Hayotni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sifat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jihatidan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o'zgartiradigan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innovatsiyalar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an'anaviy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"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o'qituvchi-bilim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manbai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"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modeli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anachronizmga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aylanadi</a:t>
            </a:r>
            <a:endParaRPr lang="ru-RU" sz="20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687A6A-483B-4210-B3DF-E2CFB0E3A2A7}"/>
              </a:ext>
            </a:extLst>
          </p:cNvPr>
          <p:cNvSpPr txBox="1"/>
          <p:nvPr/>
        </p:nvSpPr>
        <p:spPr>
          <a:xfrm>
            <a:off x="695325" y="412222"/>
            <a:ext cx="3371922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Kelajak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kasblari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DB86EC-3349-442F-BD55-6D4FE2DFEC07}"/>
              </a:ext>
            </a:extLst>
          </p:cNvPr>
          <p:cNvSpPr txBox="1"/>
          <p:nvPr/>
        </p:nvSpPr>
        <p:spPr>
          <a:xfrm>
            <a:off x="523875" y="2424537"/>
            <a:ext cx="4857747" cy="328295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traektoriyalarini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ishlab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chiquvchi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Loyiha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ta'limi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tashkilotchisi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mazmunini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ochish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/Packer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Координатор образовательной</a:t>
            </a:r>
            <a:b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</a:b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онлайн-платформы</a:t>
            </a:r>
          </a:p>
          <a:p>
            <a:pPr>
              <a:spcAft>
                <a:spcPts val="500"/>
              </a:spcAft>
            </a:pP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ekotizimlarining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arxitektori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O'quv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muassasalari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modernizatori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Tug'ilmagan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bolaning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suratida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mutaxassis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500"/>
              </a:spcAft>
            </a:pP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Igropedagog</a:t>
            </a: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</a:p>
          <a:p>
            <a:pPr>
              <a:spcAft>
                <a:spcPts val="500"/>
              </a:spcAft>
            </a:pP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boshqalar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…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5298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42E4A4F-D653-472C-B800-26ADCA001387}"/>
              </a:ext>
            </a:extLst>
          </p:cNvPr>
          <p:cNvSpPr txBox="1"/>
          <p:nvPr/>
        </p:nvSpPr>
        <p:spPr>
          <a:xfrm>
            <a:off x="930523" y="412222"/>
            <a:ext cx="10721478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Dasturning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xususiyatlari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o'ziga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xosligi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EA413D-0FF6-4503-90E0-0E01BB6876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F83D47-F5C3-4524-A6C2-3759E4A43E91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63799D-F0B1-4AD4-984A-CD82BFAFE688}"/>
              </a:ext>
            </a:extLst>
          </p:cNvPr>
          <p:cNvSpPr txBox="1"/>
          <p:nvPr/>
        </p:nvSpPr>
        <p:spPr>
          <a:xfrm>
            <a:off x="930523" y="1837439"/>
            <a:ext cx="51654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Mavzu</a:t>
            </a:r>
            <a:r>
              <a:rPr lang="en-US" sz="28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tayyorlash</a:t>
            </a:r>
            <a:endParaRPr lang="ru-RU" sz="1600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952CB-6762-4939-AFD9-4FFF387D65A1}"/>
              </a:ext>
            </a:extLst>
          </p:cNvPr>
          <p:cNvSpPr txBox="1"/>
          <p:nvPr/>
        </p:nvSpPr>
        <p:spPr>
          <a:xfrm>
            <a:off x="930523" y="2614742"/>
            <a:ext cx="6613276" cy="29623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apparat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dasturiy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ta'minot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,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tarmoq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vositalari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resurslari</a:t>
            </a:r>
            <a:endParaRPr lang="en-US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Elni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qo'llash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arxitekturasi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va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amaliyoti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.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Qurilmalar</a:t>
            </a:r>
            <a:endParaRPr lang="en-US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Kompyuter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dasturi</a:t>
            </a: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Veb-vositalari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va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resurslari</a:t>
            </a:r>
            <a:endParaRPr lang="en-US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Elektron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ta'lim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texnologiyalari</a:t>
            </a:r>
            <a:endParaRPr lang="en-US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Multimedia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kontentini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ishlab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chiqish</a:t>
            </a:r>
            <a:r>
              <a:rPr lang="en-US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75787B"/>
                </a:solidFill>
                <a:latin typeface="PT Sans" panose="020B0503020203020204" pitchFamily="34" charset="-52"/>
              </a:rPr>
              <a:t>texnologiyalari</a:t>
            </a:r>
            <a:endParaRPr lang="ru-RU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8E06A-B3AB-49E6-B598-38F56838A07F}"/>
              </a:ext>
            </a:extLst>
          </p:cNvPr>
          <p:cNvSpPr txBox="1"/>
          <p:nvPr/>
        </p:nvSpPr>
        <p:spPr>
          <a:xfrm>
            <a:off x="7277099" y="1837439"/>
            <a:ext cx="437490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Amaliyot</a:t>
            </a:r>
            <a:endParaRPr lang="ru-RU" sz="1600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558625-3766-4C15-8B76-876AD48AE990}"/>
              </a:ext>
            </a:extLst>
          </p:cNvPr>
          <p:cNvSpPr txBox="1"/>
          <p:nvPr/>
        </p:nvSpPr>
        <p:spPr>
          <a:xfrm>
            <a:off x="7277100" y="2748141"/>
            <a:ext cx="4374901" cy="229550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Turli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amaliyotlar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davomida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haqiqiy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tajriba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orttirish</a:t>
            </a:r>
            <a:br>
              <a:rPr lang="ru-RU" sz="2000" dirty="0">
                <a:solidFill>
                  <a:srgbClr val="030303"/>
                </a:solidFill>
                <a:latin typeface="PT Sans" panose="020B0503020203020204" pitchFamily="34" charset="-52"/>
              </a:rPr>
            </a:br>
            <a:endParaRPr lang="ru-RU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Tanishuv</a:t>
            </a:r>
            <a:endParaRPr lang="en-US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Loyiha-texnologik</a:t>
            </a:r>
            <a:endParaRPr lang="en-US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Pedagogik</a:t>
            </a:r>
            <a:endParaRPr lang="ru-RU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pic>
        <p:nvPicPr>
          <p:cNvPr id="22" name="Рисунок 21" descr="Изображение выглядит как текст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91C2653F-8FAF-47AF-9879-8850F99BE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295" y="5481249"/>
            <a:ext cx="1153989" cy="115398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DC968BA-5D1E-47A5-AACA-D9586E0ED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649" y="5605163"/>
            <a:ext cx="914528" cy="914528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2B5AB0B-F4BE-4A21-A067-B3B8B8B2D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03" y="5600979"/>
            <a:ext cx="914528" cy="91452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B3BFA21-A6DD-43FA-8C71-FEBAD69FF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48" y="5603162"/>
            <a:ext cx="914528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87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42E4A4F-D653-472C-B800-26ADCA001387}"/>
              </a:ext>
            </a:extLst>
          </p:cNvPr>
          <p:cNvSpPr txBox="1"/>
          <p:nvPr/>
        </p:nvSpPr>
        <p:spPr>
          <a:xfrm>
            <a:off x="930523" y="412222"/>
            <a:ext cx="10721478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Dasturning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xususiyatlari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o'ziga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xosligi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EA413D-0FF6-4503-90E0-0E01BB6876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F83D47-F5C3-4524-A6C2-3759E4A43E91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20032F-8E98-48FF-A2AA-C0775AC2BE2F}"/>
              </a:ext>
            </a:extLst>
          </p:cNvPr>
          <p:cNvSpPr txBox="1"/>
          <p:nvPr/>
        </p:nvSpPr>
        <p:spPr>
          <a:xfrm>
            <a:off x="6095997" y="1832974"/>
            <a:ext cx="5556003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Psixologik-pedagogik</a:t>
            </a:r>
            <a:r>
              <a:rPr lang="en-US" sz="28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va</a:t>
            </a:r>
            <a:r>
              <a:rPr lang="en-US" sz="28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uslubiy</a:t>
            </a:r>
            <a:r>
              <a:rPr lang="en-US" sz="28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tayyorgarlik</a:t>
            </a:r>
            <a:endParaRPr lang="ru-RU" sz="1600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65071D-F28C-4B34-9900-EB8093FC7B60}"/>
              </a:ext>
            </a:extLst>
          </p:cNvPr>
          <p:cNvSpPr txBox="1"/>
          <p:nvPr/>
        </p:nvSpPr>
        <p:spPr>
          <a:xfrm>
            <a:off x="6095997" y="3232273"/>
            <a:ext cx="5556003" cy="18081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Innovatsion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fanlar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mavzusi</a:t>
            </a:r>
            <a:endParaRPr lang="en-US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Ta'limda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innovatsion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jarayonlar</a:t>
            </a:r>
            <a:endParaRPr lang="en-US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Pedagogik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hamkorlikni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o'rgatish</a:t>
            </a:r>
            <a:endParaRPr lang="en-US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Ta'lim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jarayonini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loyihalash</a:t>
            </a:r>
            <a:endParaRPr lang="ru-RU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87903D-57C2-4003-99CF-88F7DCCBD149}"/>
              </a:ext>
            </a:extLst>
          </p:cNvPr>
          <p:cNvSpPr txBox="1"/>
          <p:nvPr/>
        </p:nvSpPr>
        <p:spPr>
          <a:xfrm>
            <a:off x="930526" y="2048417"/>
            <a:ext cx="51654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Ilmiy-tadqiqot</a:t>
            </a:r>
            <a:r>
              <a:rPr lang="en-US" sz="28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28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faoliyati</a:t>
            </a:r>
            <a:endParaRPr lang="ru-RU" sz="1600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1C2E68-5289-47B5-A65A-7B666D67B7ED}"/>
              </a:ext>
            </a:extLst>
          </p:cNvPr>
          <p:cNvSpPr txBox="1"/>
          <p:nvPr/>
        </p:nvSpPr>
        <p:spPr>
          <a:xfrm>
            <a:off x="930524" y="3232273"/>
            <a:ext cx="5165474" cy="18081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Ilmiy-tadqiqot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ishlari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natijalari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taqdimoti</a:t>
            </a:r>
            <a:endParaRPr lang="en-US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Konferentsiyalar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va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seminarlar</a:t>
            </a:r>
            <a:endParaRPr lang="en-US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Grantlar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va</a:t>
            </a:r>
            <a:r>
              <a:rPr lang="en-US" sz="2000" dirty="0">
                <a:solidFill>
                  <a:srgbClr val="75787B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75787B"/>
                </a:solidFill>
                <a:latin typeface="PT Sans" panose="020B0503020203020204" pitchFamily="34" charset="-52"/>
              </a:rPr>
              <a:t>tanlovlar</a:t>
            </a:r>
            <a:endParaRPr lang="en-US" sz="2000" dirty="0">
              <a:solidFill>
                <a:srgbClr val="75787B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sz="2000" b="1" dirty="0">
                <a:solidFill>
                  <a:srgbClr val="E46713"/>
                </a:solidFill>
                <a:latin typeface="PT Sans" panose="020B0503020203020204" pitchFamily="34" charset="-52"/>
              </a:rPr>
              <a:t>•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Olimpiadalar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360C7D-4AB1-4278-A7A5-FE737BEE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248" y="5597036"/>
            <a:ext cx="914528" cy="9145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2FCF94-7D8A-45E9-BEE4-58BFD1376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902" y="5597036"/>
            <a:ext cx="914528" cy="9145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EF54F8-D56A-4518-9BD0-8F6A6D7A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556" y="5597036"/>
            <a:ext cx="914528" cy="914528"/>
          </a:xfrm>
          <a:prstGeom prst="rect">
            <a:avLst/>
          </a:prstGeom>
        </p:spPr>
      </p:pic>
      <p:pic>
        <p:nvPicPr>
          <p:cNvPr id="23" name="Рисунок 22" descr="Изображение выглядит как текст, коллекция картинок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6BF78A0D-2E90-4BCF-AFA2-3C17755A81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211" y="5597036"/>
            <a:ext cx="914528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5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42E4A4F-D653-472C-B800-26ADCA001387}"/>
              </a:ext>
            </a:extLst>
          </p:cNvPr>
          <p:cNvSpPr txBox="1"/>
          <p:nvPr/>
        </p:nvSpPr>
        <p:spPr>
          <a:xfrm>
            <a:off x="539998" y="412222"/>
            <a:ext cx="11112003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texnologiyalari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EA413D-0FF6-4503-90E0-0E01BB6876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F83D47-F5C3-4524-A6C2-3759E4A43E91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ABEFC1-F8FC-45AF-BC2C-5635BD676C33}"/>
              </a:ext>
            </a:extLst>
          </p:cNvPr>
          <p:cNvSpPr/>
          <p:nvPr/>
        </p:nvSpPr>
        <p:spPr>
          <a:xfrm>
            <a:off x="8267700" y="1638435"/>
            <a:ext cx="3420000" cy="1080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A5CC40B-9D37-450A-BA19-60D5D2CDE9CD}"/>
              </a:ext>
            </a:extLst>
          </p:cNvPr>
          <p:cNvSpPr/>
          <p:nvPr/>
        </p:nvSpPr>
        <p:spPr>
          <a:xfrm>
            <a:off x="4403850" y="1638435"/>
            <a:ext cx="3420000" cy="10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D3F4210-404C-4825-8497-5246A1A9D8F3}"/>
              </a:ext>
            </a:extLst>
          </p:cNvPr>
          <p:cNvSpPr/>
          <p:nvPr/>
        </p:nvSpPr>
        <p:spPr>
          <a:xfrm>
            <a:off x="540000" y="1638435"/>
            <a:ext cx="3420000" cy="108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F3FE67-92EA-4C1A-A45C-565144038998}"/>
              </a:ext>
            </a:extLst>
          </p:cNvPr>
          <p:cNvSpPr txBox="1"/>
          <p:nvPr/>
        </p:nvSpPr>
        <p:spPr>
          <a:xfrm>
            <a:off x="540001" y="1962992"/>
            <a:ext cx="341999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Yuzma-yuz</a:t>
            </a:r>
            <a:endParaRPr lang="ru-RU" sz="16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647302-AB1A-41E3-8CE3-C1BAFF523167}"/>
              </a:ext>
            </a:extLst>
          </p:cNvPr>
          <p:cNvSpPr txBox="1"/>
          <p:nvPr/>
        </p:nvSpPr>
        <p:spPr>
          <a:xfrm>
            <a:off x="4403851" y="1962992"/>
            <a:ext cx="341999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Aqlli</a:t>
            </a:r>
            <a:r>
              <a:rPr lang="en-US" sz="28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voqealar</a:t>
            </a:r>
            <a:endParaRPr lang="ru-RU" sz="16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052C98-B58F-4077-9473-E8BE4E89445C}"/>
              </a:ext>
            </a:extLst>
          </p:cNvPr>
          <p:cNvSpPr txBox="1"/>
          <p:nvPr/>
        </p:nvSpPr>
        <p:spPr>
          <a:xfrm>
            <a:off x="8267701" y="1809103"/>
            <a:ext cx="3419999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Ta'limni</a:t>
            </a:r>
            <a:r>
              <a:rPr lang="en-US" sz="24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boshqarish</a:t>
            </a:r>
            <a:r>
              <a:rPr lang="en-US" sz="24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tizimlari</a:t>
            </a:r>
            <a:endParaRPr lang="ru-RU" sz="14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72D645E-784A-4D87-83C0-53FDB65CA20C}"/>
              </a:ext>
            </a:extLst>
          </p:cNvPr>
          <p:cNvSpPr/>
          <p:nvPr/>
        </p:nvSpPr>
        <p:spPr>
          <a:xfrm>
            <a:off x="539998" y="2813684"/>
            <a:ext cx="3419999" cy="3358515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A8E96D-A664-497E-ABF3-29080B321678}"/>
              </a:ext>
            </a:extLst>
          </p:cNvPr>
          <p:cNvSpPr txBox="1"/>
          <p:nvPr/>
        </p:nvSpPr>
        <p:spPr>
          <a:xfrm>
            <a:off x="771526" y="3317028"/>
            <a:ext cx="3188472" cy="16850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00B0F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Interaktiv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amaliyotlar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00B0F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Loyiha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faoliyati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500"/>
              </a:spcAft>
            </a:pPr>
            <a:r>
              <a:rPr lang="ru-RU" b="1" dirty="0">
                <a:solidFill>
                  <a:srgbClr val="00B0F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Munozara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maydonchalari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00B0F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Maslahat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A142CA0-7B25-452F-8BB2-AA4AF1D33226}"/>
              </a:ext>
            </a:extLst>
          </p:cNvPr>
          <p:cNvSpPr/>
          <p:nvPr/>
        </p:nvSpPr>
        <p:spPr>
          <a:xfrm>
            <a:off x="4403851" y="2813684"/>
            <a:ext cx="3419999" cy="3358515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A0FB32F-70B6-453C-855F-16B6926DBE03}"/>
              </a:ext>
            </a:extLst>
          </p:cNvPr>
          <p:cNvSpPr/>
          <p:nvPr/>
        </p:nvSpPr>
        <p:spPr>
          <a:xfrm>
            <a:off x="8267701" y="2813684"/>
            <a:ext cx="3419999" cy="3358515"/>
          </a:xfrm>
          <a:prstGeom prst="rect">
            <a:avLst/>
          </a:prstGeom>
          <a:solidFill>
            <a:srgbClr val="E5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2106BD-AAF6-41E0-8725-A6C70A4AE301}"/>
              </a:ext>
            </a:extLst>
          </p:cNvPr>
          <p:cNvSpPr txBox="1"/>
          <p:nvPr/>
        </p:nvSpPr>
        <p:spPr>
          <a:xfrm>
            <a:off x="4591051" y="3727531"/>
            <a:ext cx="3232800" cy="149271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92D05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Interaktiv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ijodiy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vazifalar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92D05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refleksiv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forumlar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92D05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Hamkorlik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ishlari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,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o'zaro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ta’lim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92D050"/>
                </a:solidFill>
                <a:latin typeface="PT Sans" panose="020B0503020203020204" pitchFamily="34" charset="-52"/>
              </a:rPr>
              <a:t>•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O'zaro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nazorat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va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baholash</a:t>
            </a:r>
            <a:endParaRPr lang="ru-RU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600EE1-9692-4066-8AC4-8F11FFFF3C23}"/>
              </a:ext>
            </a:extLst>
          </p:cNvPr>
          <p:cNvSpPr txBox="1"/>
          <p:nvPr/>
        </p:nvSpPr>
        <p:spPr>
          <a:xfrm>
            <a:off x="8475660" y="3312809"/>
            <a:ext cx="3212040" cy="17697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7030A0"/>
                </a:solidFill>
                <a:latin typeface="PT Sans" panose="020B0503020203020204" pitchFamily="34" charset="-52"/>
              </a:rPr>
              <a:t>• 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edu.kpfu.ru</a:t>
            </a: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7030A0"/>
                </a:solidFill>
                <a:latin typeface="PT Sans" panose="020B0503020203020204" pitchFamily="34" charset="-52"/>
              </a:rPr>
              <a:t>• 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Google </a:t>
            </a: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Класс</a:t>
            </a:r>
            <a:endParaRPr lang="en-US" dirty="0">
              <a:solidFill>
                <a:srgbClr val="03030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7030A0"/>
                </a:solidFill>
                <a:latin typeface="PT Sans" panose="020B0503020203020204" pitchFamily="34" charset="-52"/>
              </a:rPr>
              <a:t>• 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Microsoft Teams</a:t>
            </a: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7030A0"/>
                </a:solidFill>
                <a:latin typeface="PT Sans" panose="020B0503020203020204" pitchFamily="34" charset="-52"/>
              </a:rPr>
              <a:t>• </a:t>
            </a: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МООК: </a:t>
            </a:r>
            <a:r>
              <a:rPr lang="en-US" dirty="0" err="1">
                <a:solidFill>
                  <a:srgbClr val="030303"/>
                </a:solidFill>
                <a:latin typeface="PT Sans" panose="020B0503020203020204" pitchFamily="34" charset="-52"/>
              </a:rPr>
              <a:t>Stepik</a:t>
            </a: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, Coursera, </a:t>
            </a:r>
            <a:b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</a:br>
            <a:r>
              <a:rPr lang="en-US" dirty="0">
                <a:solidFill>
                  <a:srgbClr val="030303"/>
                </a:solidFill>
                <a:latin typeface="PT Sans" panose="020B0503020203020204" pitchFamily="34" charset="-52"/>
              </a:rPr>
              <a:t>   </a:t>
            </a:r>
            <a:r>
              <a:rPr lang="ru-RU" dirty="0" err="1">
                <a:solidFill>
                  <a:srgbClr val="030303"/>
                </a:solidFill>
                <a:latin typeface="PT Sans" panose="020B0503020203020204" pitchFamily="34" charset="-52"/>
              </a:rPr>
              <a:t>Лекториум</a:t>
            </a:r>
            <a:r>
              <a:rPr lang="ru-RU" dirty="0">
                <a:solidFill>
                  <a:srgbClr val="030303"/>
                </a:solidFill>
                <a:latin typeface="PT Sans" panose="020B0503020203020204" pitchFamily="34" charset="-52"/>
              </a:rPr>
              <a:t> и др.</a:t>
            </a:r>
          </a:p>
        </p:txBody>
      </p:sp>
    </p:spTree>
    <p:extLst>
      <p:ext uri="{BB962C8B-B14F-4D97-AF65-F5344CB8AC3E}">
        <p14:creationId xmlns:p14="http://schemas.microsoft.com/office/powerpoint/2010/main" val="97051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CA567F8-18B0-4941-8A37-FD700016440E}"/>
              </a:ext>
            </a:extLst>
          </p:cNvPr>
          <p:cNvSpPr txBox="1"/>
          <p:nvPr/>
        </p:nvSpPr>
        <p:spPr>
          <a:xfrm>
            <a:off x="930523" y="406369"/>
            <a:ext cx="10721478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4000" b="1" dirty="0">
                <a:solidFill>
                  <a:srgbClr val="030303"/>
                </a:solidFill>
                <a:latin typeface="PT Sans" panose="020B0503020203020204" pitchFamily="34" charset="-52"/>
              </a:rPr>
              <a:t>Достижения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8ABC46-0377-4BDC-B762-BB31FC7FD5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AEF7C82-40F4-4813-8D56-FC39286C41F0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F02F3DB1-CD27-44CF-8756-FF8F5C72D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2" r="17149"/>
          <a:stretch/>
        </p:blipFill>
        <p:spPr bwMode="auto">
          <a:xfrm>
            <a:off x="930523" y="1747169"/>
            <a:ext cx="4087188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8F53516-14AB-4518-BC6A-D16C2C358933}"/>
              </a:ext>
            </a:extLst>
          </p:cNvPr>
          <p:cNvSpPr txBox="1"/>
          <p:nvPr/>
        </p:nvSpPr>
        <p:spPr>
          <a:xfrm>
            <a:off x="6095999" y="2393541"/>
            <a:ext cx="5556001" cy="89768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en-US" sz="3200" b="1" dirty="0">
                <a:solidFill>
                  <a:srgbClr val="E46713"/>
                </a:solidFill>
                <a:latin typeface="PT Sans" panose="020B0503020203020204" pitchFamily="34" charset="-52"/>
              </a:rPr>
              <a:t>Anastasiya </a:t>
            </a:r>
            <a:r>
              <a:rPr lang="en-US" sz="32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Bochkareva</a:t>
            </a:r>
            <a:endParaRPr lang="en-US" sz="3200" b="1" dirty="0">
              <a:solidFill>
                <a:srgbClr val="E46713"/>
              </a:solidFill>
              <a:latin typeface="PT Sans" panose="020B0503020203020204" pitchFamily="34" charset="-52"/>
            </a:endParaRPr>
          </a:p>
          <a:p>
            <a:pPr>
              <a:spcAft>
                <a:spcPts val="1000"/>
              </a:spcAft>
            </a:pPr>
            <a:r>
              <a:rPr lang="fr-FR" dirty="0">
                <a:solidFill>
                  <a:srgbClr val="75787B"/>
                </a:solidFill>
                <a:latin typeface="PT Sans" panose="020B0503020203020204" pitchFamily="34" charset="-52"/>
              </a:rPr>
              <a:t>KFU Yelabuga institutining 2-kurs magistranti</a:t>
            </a:r>
            <a:endParaRPr lang="ru-RU" dirty="0">
              <a:solidFill>
                <a:srgbClr val="75787B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2C40F3-825E-44E3-ACD4-BEA1E9B9988F}"/>
              </a:ext>
            </a:extLst>
          </p:cNvPr>
          <p:cNvSpPr txBox="1"/>
          <p:nvPr/>
        </p:nvSpPr>
        <p:spPr>
          <a:xfrm>
            <a:off x="6095999" y="4125738"/>
            <a:ext cx="5556002" cy="138140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"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iqtisodiyot"yo'nalishi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bo'yicha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ilmiy-texnika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sohasida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korxonalarning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kichik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shakllarini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rivojlantirishga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ko'maklashish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jamg'armasi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grantini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qo'lga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kiritdi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.</a:t>
            </a:r>
            <a:endParaRPr lang="ru-RU" sz="2000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55" name="Рисунок 5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C87C2C58-041F-450B-AE9D-D53133543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213" y="3476017"/>
            <a:ext cx="914528" cy="914528"/>
          </a:xfrm>
          <a:prstGeom prst="rect">
            <a:avLst/>
          </a:prstGeom>
        </p:spPr>
      </p:pic>
      <p:pic>
        <p:nvPicPr>
          <p:cNvPr id="57" name="Рисунок 56" descr="Изображение выглядит как текст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CAA9CF94-4436-455A-828E-B1AE2BDBD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190" y="5375156"/>
            <a:ext cx="1076475" cy="1076475"/>
          </a:xfrm>
          <a:prstGeom prst="rect">
            <a:avLst/>
          </a:prstGeom>
        </p:spPr>
      </p:pic>
      <p:pic>
        <p:nvPicPr>
          <p:cNvPr id="59" name="Рисунок 5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81ABD61-643D-417C-A789-E82638923F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106">
            <a:off x="9613422" y="1260642"/>
            <a:ext cx="1190791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6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img5.lalafo.com/i/posters/original/1a/81/a4/02c1c1dfdcf00c21e78b0b299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7"/>
          <a:stretch/>
        </p:blipFill>
        <p:spPr bwMode="auto">
          <a:xfrm>
            <a:off x="5603396" y="-1"/>
            <a:ext cx="6588604" cy="678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7B4ADF-C848-437C-9C72-9EF42518B58A}"/>
              </a:ext>
            </a:extLst>
          </p:cNvPr>
          <p:cNvSpPr txBox="1"/>
          <p:nvPr/>
        </p:nvSpPr>
        <p:spPr>
          <a:xfrm>
            <a:off x="719138" y="1372538"/>
            <a:ext cx="4192076" cy="243400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14000"/>
              </a:lnSpc>
              <a:spcAft>
                <a:spcPts val="500"/>
              </a:spcAft>
            </a:pP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Bugungi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kunda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tizimida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olingan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eng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muhim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vakolatlardan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biri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yoshga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o'tishga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imkon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beruvchi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rgbClr val="FFC000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PT Sans" panose="020B0503020203020204" pitchFamily="34" charset="-52"/>
              </a:rPr>
              <a:t>vakolatdir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,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shuningdek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,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jamiyat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hayotining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barcha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jihatlarini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innovatsion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rivojlantirishni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rgbClr val="030303"/>
                </a:solidFill>
                <a:latin typeface="PT Sans" panose="020B0503020203020204" pitchFamily="34" charset="-52"/>
              </a:rPr>
              <a:t>ta'minlaydi</a:t>
            </a:r>
            <a:r>
              <a:rPr lang="en-US" sz="2000" dirty="0">
                <a:solidFill>
                  <a:srgbClr val="030303"/>
                </a:solidFill>
                <a:latin typeface="PT Sans" panose="020B0503020203020204" pitchFamily="34" charset="-52"/>
              </a:rPr>
              <a:t>.</a:t>
            </a:r>
            <a:endParaRPr lang="ru-RU" sz="20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E663E0E-EB0B-433F-B6D1-F7A7B0CDDC1B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45C9B1-F235-4463-B7CB-46D317BAAAE1}"/>
              </a:ext>
            </a:extLst>
          </p:cNvPr>
          <p:cNvSpPr txBox="1"/>
          <p:nvPr/>
        </p:nvSpPr>
        <p:spPr>
          <a:xfrm>
            <a:off x="5743575" y="5070140"/>
            <a:ext cx="611504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Haqiqatlar</a:t>
            </a:r>
            <a:r>
              <a:rPr lang="en-US" sz="32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doirasida</a:t>
            </a:r>
            <a:r>
              <a:rPr lang="en-US" sz="32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dolzarblik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EE0B39-5C0A-4FCB-AF01-3933F597559E}"/>
              </a:ext>
            </a:extLst>
          </p:cNvPr>
          <p:cNvSpPr txBox="1"/>
          <p:nvPr/>
        </p:nvSpPr>
        <p:spPr>
          <a:xfrm>
            <a:off x="5743575" y="5773570"/>
            <a:ext cx="6115047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"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ta'lim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"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loyihasi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uchun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mutaxassislar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tayyorlaydi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"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raqamli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iqtisodiyot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uchun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T Sans" panose="020B0503020203020204" pitchFamily="34" charset="-52"/>
              </a:rPr>
              <a:t>Kadrlar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»</a:t>
            </a:r>
            <a:endParaRPr lang="ru-RU" sz="20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E3CD38-CCD2-400F-93D3-FF2D1DE19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64" y="5098715"/>
            <a:ext cx="3805237" cy="1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71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D2F78DBA-0705-4323-8052-B0DAA6ABA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77" y="4796329"/>
            <a:ext cx="1143160" cy="115268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9390AEF-27BE-4DC5-88EF-1A2CA9209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20" y="4704134"/>
            <a:ext cx="1267002" cy="1267002"/>
          </a:xfrm>
          <a:prstGeom prst="rect">
            <a:avLst/>
          </a:prstGeom>
        </p:spPr>
      </p:pic>
      <p:sp>
        <p:nvSpPr>
          <p:cNvPr id="44" name="Текст 26" title="Оттенок текста отзыва">
            <a:extLst>
              <a:ext uri="{FF2B5EF4-FFF2-40B4-BE49-F238E27FC236}">
                <a16:creationId xmlns:a16="http://schemas.microsoft.com/office/drawing/2014/main" id="{63CF5A3D-E6FE-4E24-987B-114B6983A76B}"/>
              </a:ext>
            </a:extLst>
          </p:cNvPr>
          <p:cNvSpPr txBox="1">
            <a:spLocks/>
          </p:cNvSpPr>
          <p:nvPr/>
        </p:nvSpPr>
        <p:spPr>
          <a:xfrm>
            <a:off x="431800" y="1836744"/>
            <a:ext cx="3821055" cy="2580550"/>
          </a:xfrm>
          <a:custGeom>
            <a:avLst/>
            <a:gdLst>
              <a:gd name="connsiteX0" fmla="*/ 0 w 3541655"/>
              <a:gd name="connsiteY0" fmla="*/ 0 h 2224950"/>
              <a:gd name="connsiteX1" fmla="*/ 3541655 w 3541655"/>
              <a:gd name="connsiteY1" fmla="*/ 0 h 2224950"/>
              <a:gd name="connsiteX2" fmla="*/ 3541655 w 3541655"/>
              <a:gd name="connsiteY2" fmla="*/ 2224950 h 2224950"/>
              <a:gd name="connsiteX3" fmla="*/ 0 w 3541655"/>
              <a:gd name="connsiteY3" fmla="*/ 2224950 h 2224950"/>
              <a:gd name="connsiteX4" fmla="*/ 0 w 3541655"/>
              <a:gd name="connsiteY4" fmla="*/ 0 h 2224950"/>
              <a:gd name="connsiteX0" fmla="*/ 0 w 3821055"/>
              <a:gd name="connsiteY0" fmla="*/ 0 h 2580550"/>
              <a:gd name="connsiteX1" fmla="*/ 3541655 w 3821055"/>
              <a:gd name="connsiteY1" fmla="*/ 0 h 2580550"/>
              <a:gd name="connsiteX2" fmla="*/ 3821055 w 3821055"/>
              <a:gd name="connsiteY2" fmla="*/ 2580550 h 2580550"/>
              <a:gd name="connsiteX3" fmla="*/ 0 w 3821055"/>
              <a:gd name="connsiteY3" fmla="*/ 2224950 h 2580550"/>
              <a:gd name="connsiteX4" fmla="*/ 0 w 3821055"/>
              <a:gd name="connsiteY4" fmla="*/ 0 h 258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1055" h="2580550">
                <a:moveTo>
                  <a:pt x="0" y="0"/>
                </a:moveTo>
                <a:lnTo>
                  <a:pt x="3541655" y="0"/>
                </a:lnTo>
                <a:lnTo>
                  <a:pt x="3821055" y="2580550"/>
                </a:lnTo>
                <a:lnTo>
                  <a:pt x="0" y="22249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lin ang="3600000" scaled="0"/>
          </a:gradFill>
          <a:effectLst>
            <a:softEdge rad="127000"/>
          </a:effectLst>
        </p:spPr>
        <p:txBody>
          <a:bodyPr vert="horz" lIns="180000" tIns="180000" rIns="180000" bIns="18000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/>
          </a:p>
        </p:txBody>
      </p:sp>
      <p:sp>
        <p:nvSpPr>
          <p:cNvPr id="33" name="Равнобедренный треугольник 32" title="Выноска отзыва">
            <a:extLst>
              <a:ext uri="{FF2B5EF4-FFF2-40B4-BE49-F238E27FC236}">
                <a16:creationId xmlns:a16="http://schemas.microsoft.com/office/drawing/2014/main" id="{2651CFC8-4C75-4552-B304-9F0895B0DDAD}"/>
              </a:ext>
            </a:extLst>
          </p:cNvPr>
          <p:cNvSpPr/>
          <p:nvPr/>
        </p:nvSpPr>
        <p:spPr>
          <a:xfrm rot="8031906" flipH="1">
            <a:off x="2248045" y="3292423"/>
            <a:ext cx="1199086" cy="16383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/>
          <a:p>
            <a:pPr lvl="0" indent="0" algn="ctr" rtl="0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endParaRPr lang="ru-RU" i="0">
              <a:solidFill>
                <a:schemeClr val="tx2"/>
              </a:solidFill>
            </a:endParaRPr>
          </a:p>
        </p:txBody>
      </p:sp>
      <p:sp>
        <p:nvSpPr>
          <p:cNvPr id="5" name="Текст 4" title="Текст отзыва">
            <a:extLst>
              <a:ext uri="{FF2B5EF4-FFF2-40B4-BE49-F238E27FC236}">
                <a16:creationId xmlns:a16="http://schemas.microsoft.com/office/drawing/2014/main" id="{D3659FA1-93D3-46F2-9245-9BB2309C53A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1800" y="1836744"/>
            <a:ext cx="3541655" cy="2224950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3" name="Заголовок 1" title="Кавычка">
            <a:extLst>
              <a:ext uri="{FF2B5EF4-FFF2-40B4-BE49-F238E27FC236}">
                <a16:creationId xmlns:a16="http://schemas.microsoft.com/office/drawing/2014/main" id="{38226AF8-9F0B-4E81-AA01-3212E6D9C3F9}"/>
              </a:ext>
            </a:extLst>
          </p:cNvPr>
          <p:cNvSpPr txBox="1">
            <a:spLocks/>
          </p:cNvSpPr>
          <p:nvPr/>
        </p:nvSpPr>
        <p:spPr>
          <a:xfrm>
            <a:off x="582750" y="1942266"/>
            <a:ext cx="483415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sz="5400" b="1" dirty="0">
                <a:solidFill>
                  <a:srgbClr val="E46713"/>
                </a:solidFill>
                <a:latin typeface="PT Sans" panose="020B0503020203020204" pitchFamily="34" charset="-52"/>
              </a:rPr>
              <a:t>"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5D9ABDA-7D25-45FF-9839-7F7886D95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2556" y="3474680"/>
            <a:ext cx="3251132" cy="541278"/>
          </a:xfrm>
        </p:spPr>
        <p:txBody>
          <a:bodyPr rtlCol="0"/>
          <a:lstStyle/>
          <a:p>
            <a:pPr rtl="0"/>
            <a:r>
              <a:rPr lang="en-US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Ilmira</a:t>
            </a:r>
            <a:r>
              <a:rPr lang="en-US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Baxtiyarova</a:t>
            </a:r>
            <a:r>
              <a:rPr lang="en-US" b="1" dirty="0">
                <a:solidFill>
                  <a:srgbClr val="E46713"/>
                </a:solidFill>
                <a:latin typeface="PT Sans" panose="020B0503020203020204" pitchFamily="34" charset="-52"/>
              </a:rPr>
              <a:t> 2-bosqich </a:t>
            </a:r>
            <a:r>
              <a:rPr lang="en-US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magistranti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8" name="Текст 26" title="Оттенок текста отзыва">
            <a:extLst>
              <a:ext uri="{FF2B5EF4-FFF2-40B4-BE49-F238E27FC236}">
                <a16:creationId xmlns:a16="http://schemas.microsoft.com/office/drawing/2014/main" id="{D26DBB43-1FE8-4F1C-AC2D-18197EAE4A86}"/>
              </a:ext>
            </a:extLst>
          </p:cNvPr>
          <p:cNvSpPr txBox="1">
            <a:spLocks/>
          </p:cNvSpPr>
          <p:nvPr/>
        </p:nvSpPr>
        <p:spPr>
          <a:xfrm>
            <a:off x="4325172" y="3591659"/>
            <a:ext cx="3821055" cy="2580550"/>
          </a:xfrm>
          <a:custGeom>
            <a:avLst/>
            <a:gdLst>
              <a:gd name="connsiteX0" fmla="*/ 0 w 3541655"/>
              <a:gd name="connsiteY0" fmla="*/ 0 h 2224950"/>
              <a:gd name="connsiteX1" fmla="*/ 3541655 w 3541655"/>
              <a:gd name="connsiteY1" fmla="*/ 0 h 2224950"/>
              <a:gd name="connsiteX2" fmla="*/ 3541655 w 3541655"/>
              <a:gd name="connsiteY2" fmla="*/ 2224950 h 2224950"/>
              <a:gd name="connsiteX3" fmla="*/ 0 w 3541655"/>
              <a:gd name="connsiteY3" fmla="*/ 2224950 h 2224950"/>
              <a:gd name="connsiteX4" fmla="*/ 0 w 3541655"/>
              <a:gd name="connsiteY4" fmla="*/ 0 h 2224950"/>
              <a:gd name="connsiteX0" fmla="*/ 0 w 3821055"/>
              <a:gd name="connsiteY0" fmla="*/ 0 h 2580550"/>
              <a:gd name="connsiteX1" fmla="*/ 3541655 w 3821055"/>
              <a:gd name="connsiteY1" fmla="*/ 0 h 2580550"/>
              <a:gd name="connsiteX2" fmla="*/ 3821055 w 3821055"/>
              <a:gd name="connsiteY2" fmla="*/ 2580550 h 2580550"/>
              <a:gd name="connsiteX3" fmla="*/ 0 w 3821055"/>
              <a:gd name="connsiteY3" fmla="*/ 2224950 h 2580550"/>
              <a:gd name="connsiteX4" fmla="*/ 0 w 3821055"/>
              <a:gd name="connsiteY4" fmla="*/ 0 h 258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1055" h="2580550">
                <a:moveTo>
                  <a:pt x="0" y="0"/>
                </a:moveTo>
                <a:lnTo>
                  <a:pt x="3541655" y="0"/>
                </a:lnTo>
                <a:lnTo>
                  <a:pt x="3821055" y="2580550"/>
                </a:lnTo>
                <a:lnTo>
                  <a:pt x="0" y="22249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lin ang="3600000" scaled="0"/>
          </a:gradFill>
          <a:effectLst>
            <a:softEdge rad="127000"/>
          </a:effectLst>
        </p:spPr>
        <p:txBody>
          <a:bodyPr vert="horz" lIns="180000" tIns="180000" rIns="180000" bIns="18000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/>
          </a:p>
        </p:txBody>
      </p:sp>
      <p:sp>
        <p:nvSpPr>
          <p:cNvPr id="36" name="Равнобедренный треугольник 35" title="Выноска отзыва">
            <a:extLst>
              <a:ext uri="{FF2B5EF4-FFF2-40B4-BE49-F238E27FC236}">
                <a16:creationId xmlns:a16="http://schemas.microsoft.com/office/drawing/2014/main" id="{8C60CF3E-F7CF-4588-94B7-06B17195A378}"/>
              </a:ext>
            </a:extLst>
          </p:cNvPr>
          <p:cNvSpPr/>
          <p:nvPr/>
        </p:nvSpPr>
        <p:spPr>
          <a:xfrm rot="8031906" flipV="1">
            <a:off x="4613919" y="2701055"/>
            <a:ext cx="1199086" cy="16383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/>
          <a:p>
            <a:pPr lvl="0" indent="0" algn="ctr" rtl="0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endParaRPr lang="ru-RU" i="0">
              <a:solidFill>
                <a:schemeClr val="tx2"/>
              </a:solidFill>
            </a:endParaRPr>
          </a:p>
        </p:txBody>
      </p:sp>
      <p:sp>
        <p:nvSpPr>
          <p:cNvPr id="27" name="Текст 26" title="Текст отзыва">
            <a:extLst>
              <a:ext uri="{FF2B5EF4-FFF2-40B4-BE49-F238E27FC236}">
                <a16:creationId xmlns:a16="http://schemas.microsoft.com/office/drawing/2014/main" id="{36D1E065-62B5-4D94-BE31-531E357C79F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25172" y="3591659"/>
            <a:ext cx="3541655" cy="2224950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8" name="Заголовок 1" title="Кавычка">
            <a:extLst>
              <a:ext uri="{FF2B5EF4-FFF2-40B4-BE49-F238E27FC236}">
                <a16:creationId xmlns:a16="http://schemas.microsoft.com/office/drawing/2014/main" id="{BC33B0C5-2D89-4449-B1AF-C794737CC261}"/>
              </a:ext>
            </a:extLst>
          </p:cNvPr>
          <p:cNvSpPr txBox="1">
            <a:spLocks/>
          </p:cNvSpPr>
          <p:nvPr/>
        </p:nvSpPr>
        <p:spPr>
          <a:xfrm>
            <a:off x="4468052" y="3707170"/>
            <a:ext cx="483415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E46713"/>
                </a:solidFill>
                <a:latin typeface="PT Sans" panose="020B0503020203020204" pitchFamily="34" charset="-52"/>
              </a:rPr>
              <a:t>"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624EE17F-6BE6-435B-8402-7E942E31D95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68052" y="5270476"/>
            <a:ext cx="3251132" cy="504000"/>
          </a:xfrm>
        </p:spPr>
        <p:txBody>
          <a:bodyPr rtlCol="0"/>
          <a:lstStyle/>
          <a:p>
            <a:pPr rtl="0"/>
            <a:r>
              <a:rPr lang="fi-FI" sz="1400" b="1" dirty="0">
                <a:solidFill>
                  <a:srgbClr val="E46713"/>
                </a:solidFill>
                <a:latin typeface="PT Sans" panose="020B0503020203020204" pitchFamily="34" charset="-52"/>
              </a:rPr>
              <a:t>Anastasiya Ivanova 2 yillik ta'lim ustasi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40" name="Текст 26" title="Оттенок текста отзыва">
            <a:extLst>
              <a:ext uri="{FF2B5EF4-FFF2-40B4-BE49-F238E27FC236}">
                <a16:creationId xmlns:a16="http://schemas.microsoft.com/office/drawing/2014/main" id="{4B367AF3-30A3-4850-8D68-8ED32F11F31D}"/>
              </a:ext>
            </a:extLst>
          </p:cNvPr>
          <p:cNvSpPr txBox="1">
            <a:spLocks/>
          </p:cNvSpPr>
          <p:nvPr/>
        </p:nvSpPr>
        <p:spPr>
          <a:xfrm>
            <a:off x="8218545" y="1836744"/>
            <a:ext cx="3821055" cy="2580550"/>
          </a:xfrm>
          <a:custGeom>
            <a:avLst/>
            <a:gdLst>
              <a:gd name="connsiteX0" fmla="*/ 0 w 3541655"/>
              <a:gd name="connsiteY0" fmla="*/ 0 h 2224950"/>
              <a:gd name="connsiteX1" fmla="*/ 3541655 w 3541655"/>
              <a:gd name="connsiteY1" fmla="*/ 0 h 2224950"/>
              <a:gd name="connsiteX2" fmla="*/ 3541655 w 3541655"/>
              <a:gd name="connsiteY2" fmla="*/ 2224950 h 2224950"/>
              <a:gd name="connsiteX3" fmla="*/ 0 w 3541655"/>
              <a:gd name="connsiteY3" fmla="*/ 2224950 h 2224950"/>
              <a:gd name="connsiteX4" fmla="*/ 0 w 3541655"/>
              <a:gd name="connsiteY4" fmla="*/ 0 h 2224950"/>
              <a:gd name="connsiteX0" fmla="*/ 0 w 3821055"/>
              <a:gd name="connsiteY0" fmla="*/ 0 h 2580550"/>
              <a:gd name="connsiteX1" fmla="*/ 3541655 w 3821055"/>
              <a:gd name="connsiteY1" fmla="*/ 0 h 2580550"/>
              <a:gd name="connsiteX2" fmla="*/ 3821055 w 3821055"/>
              <a:gd name="connsiteY2" fmla="*/ 2580550 h 2580550"/>
              <a:gd name="connsiteX3" fmla="*/ 0 w 3821055"/>
              <a:gd name="connsiteY3" fmla="*/ 2224950 h 2580550"/>
              <a:gd name="connsiteX4" fmla="*/ 0 w 3821055"/>
              <a:gd name="connsiteY4" fmla="*/ 0 h 258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1055" h="2580550">
                <a:moveTo>
                  <a:pt x="0" y="0"/>
                </a:moveTo>
                <a:lnTo>
                  <a:pt x="3541655" y="0"/>
                </a:lnTo>
                <a:lnTo>
                  <a:pt x="3821055" y="2580550"/>
                </a:lnTo>
                <a:lnTo>
                  <a:pt x="0" y="22249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lin ang="3600000" scaled="0"/>
          </a:gradFill>
          <a:effectLst>
            <a:softEdge rad="127000"/>
          </a:effectLst>
        </p:spPr>
        <p:txBody>
          <a:bodyPr vert="horz" lIns="180000" tIns="180000" rIns="180000" bIns="18000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/>
          </a:p>
        </p:txBody>
      </p:sp>
      <p:sp>
        <p:nvSpPr>
          <p:cNvPr id="29" name="Текст 28" title="Текст отзыва">
            <a:extLst>
              <a:ext uri="{FF2B5EF4-FFF2-40B4-BE49-F238E27FC236}">
                <a16:creationId xmlns:a16="http://schemas.microsoft.com/office/drawing/2014/main" id="{44354466-168C-4056-96E7-4D2ABD37307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218545" y="1836744"/>
            <a:ext cx="3541655" cy="2224950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34" name="Равнобедренный треугольник 33" title="Выноска отзыва">
            <a:extLst>
              <a:ext uri="{FF2B5EF4-FFF2-40B4-BE49-F238E27FC236}">
                <a16:creationId xmlns:a16="http://schemas.microsoft.com/office/drawing/2014/main" id="{B5E8079C-614A-4548-BFAF-AC4A1BC8C9D5}"/>
              </a:ext>
            </a:extLst>
          </p:cNvPr>
          <p:cNvSpPr/>
          <p:nvPr/>
        </p:nvSpPr>
        <p:spPr>
          <a:xfrm rot="13568094">
            <a:off x="8655090" y="3292423"/>
            <a:ext cx="1199086" cy="16383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/>
          <a:p>
            <a:pPr lvl="0" indent="0" algn="ctr" rtl="0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endParaRPr lang="ru-RU" i="0">
              <a:solidFill>
                <a:schemeClr val="tx2"/>
              </a:solidFill>
            </a:endParaRPr>
          </a:p>
        </p:txBody>
      </p:sp>
      <p:sp>
        <p:nvSpPr>
          <p:cNvPr id="20" name="Заголовок 1" title="Кавычка">
            <a:extLst>
              <a:ext uri="{FF2B5EF4-FFF2-40B4-BE49-F238E27FC236}">
                <a16:creationId xmlns:a16="http://schemas.microsoft.com/office/drawing/2014/main" id="{22A46985-DF43-4382-9C8D-D5B6ADCE09BA}"/>
              </a:ext>
            </a:extLst>
          </p:cNvPr>
          <p:cNvSpPr txBox="1">
            <a:spLocks/>
          </p:cNvSpPr>
          <p:nvPr/>
        </p:nvSpPr>
        <p:spPr>
          <a:xfrm>
            <a:off x="8401320" y="1942266"/>
            <a:ext cx="483415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E46713"/>
                </a:solidFill>
                <a:latin typeface="PT Sans" panose="020B0503020203020204" pitchFamily="34" charset="-52"/>
              </a:rPr>
              <a:t>"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76D004CC-05F4-4982-AE6B-C6E5D8E1CF5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369301" y="3505200"/>
            <a:ext cx="3251132" cy="495728"/>
          </a:xfrm>
        </p:spPr>
        <p:txBody>
          <a:bodyPr rtlCol="0" anchor="b"/>
          <a:lstStyle/>
          <a:p>
            <a:pPr rtl="0"/>
            <a:r>
              <a:rPr lang="en-US" sz="14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Anjela</a:t>
            </a:r>
            <a:r>
              <a:rPr lang="en-US" sz="1400" b="1" dirty="0">
                <a:solidFill>
                  <a:srgbClr val="E46713"/>
                </a:solidFill>
                <a:latin typeface="PT Sans" panose="020B0503020203020204" pitchFamily="34" charset="-52"/>
              </a:rPr>
              <a:t> </a:t>
            </a:r>
            <a:r>
              <a:rPr lang="en-US" sz="14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Xusnullina</a:t>
            </a:r>
            <a:r>
              <a:rPr lang="en-US" sz="1400" b="1" dirty="0">
                <a:solidFill>
                  <a:srgbClr val="E46713"/>
                </a:solidFill>
                <a:latin typeface="PT Sans" panose="020B0503020203020204" pitchFamily="34" charset="-52"/>
              </a:rPr>
              <a:t> 2-bosqich </a:t>
            </a:r>
            <a:r>
              <a:rPr lang="en-US" sz="1400" b="1" dirty="0" err="1">
                <a:solidFill>
                  <a:srgbClr val="E46713"/>
                </a:solidFill>
                <a:latin typeface="PT Sans" panose="020B0503020203020204" pitchFamily="34" charset="-52"/>
              </a:rPr>
              <a:t>magistranti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E3EBC7-EED2-48AC-A751-A880D286CB16}"/>
              </a:ext>
            </a:extLst>
          </p:cNvPr>
          <p:cNvSpPr txBox="1"/>
          <p:nvPr/>
        </p:nvSpPr>
        <p:spPr>
          <a:xfrm>
            <a:off x="920025" y="412222"/>
            <a:ext cx="10731976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Sharhlar</a:t>
            </a:r>
            <a:endParaRPr lang="ru-RU" sz="28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55EFB6A-C70F-4386-A11F-3AC059FA8A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059" y="359999"/>
            <a:ext cx="503942" cy="720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128657A-F9F3-4420-AA8E-BA6CEE1C51B5}"/>
              </a:ext>
            </a:extLst>
          </p:cNvPr>
          <p:cNvSpPr txBox="1"/>
          <p:nvPr/>
        </p:nvSpPr>
        <p:spPr>
          <a:xfrm>
            <a:off x="431799" y="2374266"/>
            <a:ext cx="3541654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"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Raqamli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ta'lim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"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magistraturasida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tahsil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olish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juda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quvonchli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!</a:t>
            </a:r>
            <a:endParaRPr lang="ru-RU" sz="20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4E50898-7610-4ABA-8FE6-0E3548DFF161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D969AB-2ABB-4934-A582-8005FA352947}"/>
              </a:ext>
            </a:extLst>
          </p:cNvPr>
          <p:cNvSpPr txBox="1"/>
          <p:nvPr/>
        </p:nvSpPr>
        <p:spPr>
          <a:xfrm>
            <a:off x="4325172" y="4138571"/>
            <a:ext cx="3541655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Yangi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raqamli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vositalarni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o'rganish-ajoyib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— </a:t>
            </a:r>
            <a:endParaRPr lang="ru-RU" sz="20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D21A6A-8AED-45B6-8932-FAF3A17A2BA6}"/>
              </a:ext>
            </a:extLst>
          </p:cNvPr>
          <p:cNvSpPr txBox="1"/>
          <p:nvPr/>
        </p:nvSpPr>
        <p:spPr>
          <a:xfrm>
            <a:off x="8218544" y="2220378"/>
            <a:ext cx="3541655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Bu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erda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siz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mahoratingizni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keskin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ravishda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pompalay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 </a:t>
            </a:r>
            <a:r>
              <a:rPr lang="en-US" sz="2000" b="1" dirty="0" err="1">
                <a:solidFill>
                  <a:srgbClr val="030303"/>
                </a:solidFill>
                <a:latin typeface="PT Sans" panose="020B0503020203020204" pitchFamily="34" charset="-52"/>
              </a:rPr>
              <a:t>olasiz</a:t>
            </a:r>
            <a:r>
              <a:rPr lang="en-US" sz="2000" b="1" dirty="0">
                <a:solidFill>
                  <a:srgbClr val="030303"/>
                </a:solidFill>
                <a:latin typeface="PT Sans" panose="020B0503020203020204" pitchFamily="34" charset="-52"/>
              </a:rPr>
              <a:t>!</a:t>
            </a:r>
            <a:endParaRPr lang="ru-RU" sz="2000" b="1" dirty="0">
              <a:solidFill>
                <a:srgbClr val="030303"/>
              </a:solidFill>
              <a:latin typeface="PT Sans" panose="020B0503020203020204" pitchFamily="34" charset="-52"/>
            </a:endParaRPr>
          </a:p>
        </p:txBody>
      </p:sp>
      <p:pic>
        <p:nvPicPr>
          <p:cNvPr id="55" name="Рисунок 54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1924F1CD-7193-4E2A-9FD6-8A8AA1AA4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10" y="2192154"/>
            <a:ext cx="914528" cy="914528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D8D0196-0E4B-490C-B6AE-E71E3DB203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71" y="1467593"/>
            <a:ext cx="914528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99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F61EDF-B7E6-405C-BE96-C5443972A8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82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34A787B-4AB4-4E98-9F8C-578DD7BE8E23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Изображение 8">
            <a:extLst>
              <a:ext uri="{FF2B5EF4-FFF2-40B4-BE49-F238E27FC236}">
                <a16:creationId xmlns:a16="http://schemas.microsoft.com/office/drawing/2014/main" id="{4B725B65-2E2B-4B30-B7D6-BBD0D1E48E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0025" y="720000"/>
            <a:ext cx="323834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538C57-C612-4657-9A40-0F3080D248FA}"/>
              </a:ext>
            </a:extLst>
          </p:cNvPr>
          <p:cNvSpPr txBox="1"/>
          <p:nvPr/>
        </p:nvSpPr>
        <p:spPr>
          <a:xfrm>
            <a:off x="920024" y="3493193"/>
            <a:ext cx="5175975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</a:rPr>
              <a:t>"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Raqamli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ta'lim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</a:rPr>
              <a:t>“ </a:t>
            </a:r>
            <a:r>
              <a:rPr lang="en-US" sz="4800" b="1">
                <a:solidFill>
                  <a:schemeClr val="bg1"/>
                </a:solidFill>
                <a:latin typeface="PT Sans" panose="020B0503020203020204" pitchFamily="34" charset="-52"/>
              </a:rPr>
              <a:t>magisteri 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bo'ling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</a:rPr>
              <a:t>!</a:t>
            </a:r>
            <a:endParaRPr lang="ru-RU" sz="48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AFC42CE-EE09-44D6-A69E-7A0E70D858F5}"/>
              </a:ext>
            </a:extLst>
          </p:cNvPr>
          <p:cNvSpPr/>
          <p:nvPr/>
        </p:nvSpPr>
        <p:spPr>
          <a:xfrm>
            <a:off x="-1" y="6786563"/>
            <a:ext cx="12192001" cy="71437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48137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Great Pitch Decks - Technology">
      <a:dk1>
        <a:sysClr val="windowText" lastClr="000000"/>
      </a:dk1>
      <a:lt1>
        <a:sysClr val="window" lastClr="FFFFFF"/>
      </a:lt1>
      <a:dk2>
        <a:srgbClr val="12121E"/>
      </a:dk2>
      <a:lt2>
        <a:srgbClr val="F2F2F2"/>
      </a:lt2>
      <a:accent1>
        <a:srgbClr val="00B0F0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ECCF3"/>
      </a:hlink>
      <a:folHlink>
        <a:srgbClr val="7F7F7F"/>
      </a:folHlink>
    </a:clrScheme>
    <a:fontScheme name="Custom 141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60_TF33781529" id="{A44938B0-BC5A-4767-BF30-38C8000CE585}" vid="{A994127E-A67F-4C85-9FD0-DD3FF82BA15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at Pitch Decks - Technology">
    <a:dk1>
      <a:sysClr val="windowText" lastClr="000000"/>
    </a:dk1>
    <a:lt1>
      <a:sysClr val="window" lastClr="FFFFFF"/>
    </a:lt1>
    <a:dk2>
      <a:srgbClr val="12121E"/>
    </a:dk2>
    <a:lt2>
      <a:srgbClr val="F2F2F2"/>
    </a:lt2>
    <a:accent1>
      <a:srgbClr val="00B0F0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ECCF3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tf33781529_win32</Template>
  <TotalTime>0</TotalTime>
  <Words>453</Words>
  <Application>Microsoft Office PowerPoint</Application>
  <PresentationFormat>Широкоэкранный</PresentationFormat>
  <Paragraphs>112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Tahoma</vt:lpstr>
      <vt:lpstr>Times New Roman</vt:lpstr>
      <vt:lpstr>Calibri</vt:lpstr>
      <vt:lpstr>PT Sans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2021-01-29T13:07:38Z</dcterms:created>
  <dcterms:modified xsi:type="dcterms:W3CDTF">2021-02-03T23:08:30Z</dcterms:modified>
</cp:coreProperties>
</file>