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78" r:id="rId3"/>
    <p:sldId id="331" r:id="rId4"/>
    <p:sldId id="279" r:id="rId5"/>
    <p:sldId id="282" r:id="rId6"/>
    <p:sldId id="287" r:id="rId7"/>
    <p:sldId id="328" r:id="rId8"/>
    <p:sldId id="257" r:id="rId9"/>
    <p:sldId id="288" r:id="rId10"/>
    <p:sldId id="274" r:id="rId11"/>
    <p:sldId id="276" r:id="rId12"/>
    <p:sldId id="261" r:id="rId13"/>
    <p:sldId id="262" r:id="rId14"/>
    <p:sldId id="263" r:id="rId15"/>
    <p:sldId id="297" r:id="rId16"/>
    <p:sldId id="292" r:id="rId17"/>
    <p:sldId id="299" r:id="rId18"/>
    <p:sldId id="275" r:id="rId19"/>
    <p:sldId id="301" r:id="rId20"/>
    <p:sldId id="295" r:id="rId21"/>
    <p:sldId id="284" r:id="rId22"/>
    <p:sldId id="283" r:id="rId23"/>
    <p:sldId id="285" r:id="rId24"/>
    <p:sldId id="317" r:id="rId25"/>
    <p:sldId id="289" r:id="rId26"/>
    <p:sldId id="316" r:id="rId27"/>
    <p:sldId id="298" r:id="rId28"/>
    <p:sldId id="320" r:id="rId29"/>
    <p:sldId id="291" r:id="rId30"/>
    <p:sldId id="319" r:id="rId31"/>
    <p:sldId id="315" r:id="rId32"/>
    <p:sldId id="300" r:id="rId33"/>
    <p:sldId id="326" r:id="rId34"/>
    <p:sldId id="322" r:id="rId35"/>
    <p:sldId id="304" r:id="rId36"/>
    <p:sldId id="305" r:id="rId37"/>
    <p:sldId id="327" r:id="rId38"/>
    <p:sldId id="323" r:id="rId39"/>
    <p:sldId id="324" r:id="rId40"/>
    <p:sldId id="325" r:id="rId41"/>
    <p:sldId id="313" r:id="rId42"/>
    <p:sldId id="312" r:id="rId43"/>
    <p:sldId id="310" r:id="rId44"/>
    <p:sldId id="306" r:id="rId45"/>
    <p:sldId id="311" r:id="rId46"/>
    <p:sldId id="309" r:id="rId47"/>
    <p:sldId id="330" r:id="rId48"/>
    <p:sldId id="302" r:id="rId49"/>
    <p:sldId id="286" r:id="rId50"/>
    <p:sldId id="314" r:id="rId5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299" autoAdjust="0"/>
    <p:restoredTop sz="92693" autoAdjust="0"/>
  </p:normalViewPr>
  <p:slideViewPr>
    <p:cSldViewPr>
      <p:cViewPr varScale="1">
        <p:scale>
          <a:sx n="51" d="100"/>
          <a:sy n="51" d="100"/>
        </p:scale>
        <p:origin x="7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26"/>
    </p:cViewPr>
  </p:sorterViewPr>
  <p:notesViewPr>
    <p:cSldViewPr>
      <p:cViewPr varScale="1">
        <p:scale>
          <a:sx n="56" d="100"/>
          <a:sy n="56" d="100"/>
        </p:scale>
        <p:origin x="-172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830E7B-89D0-4A4F-B188-A4B5AEAE0F41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C9657DC-5CFE-42E3-B056-AE0F2EF74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228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7D0BB3-E29D-45E1-BA22-78DC939CD87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C67217-8C6C-4E1D-9D51-F6CB5357443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/>
              <a:t>1,6×10−19 Кл в системе СИ или 4,8×10−10 </a:t>
            </a:r>
            <a:r>
              <a:rPr lang="ru-RU" dirty="0" err="1"/>
              <a:t>ед</a:t>
            </a:r>
            <a:r>
              <a:rPr lang="ru-RU" dirty="0"/>
              <a:t> СГСЭ</a:t>
            </a:r>
          </a:p>
        </p:txBody>
      </p:sp>
      <p:sp>
        <p:nvSpPr>
          <p:cNvPr id="542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E1DFC3-BFC7-4842-8F86-CE5FFB63E8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F7E770-8108-4C3E-9934-2696273F59D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993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8A95C0-73DA-427D-8618-F3AA3E6CB6C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993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8A95C0-73DA-427D-8618-F3AA3E6CB6C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1013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246A7F-8A54-4516-9DFF-2E90E0985CD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/>
              <a:t>Напряженность ЭП</a:t>
            </a:r>
            <a:r>
              <a:rPr lang="ru-RU" baseline="0" dirty="0"/>
              <a:t> </a:t>
            </a:r>
            <a:r>
              <a:rPr lang="ru-RU" b="1" baseline="0" dirty="0"/>
              <a:t>численно</a:t>
            </a:r>
            <a:r>
              <a:rPr lang="ru-RU" baseline="0" dirty="0"/>
              <a:t> равна силе, действующей на единичный положительный заряд, помещенный в данную точку поля.</a:t>
            </a:r>
            <a:endParaRPr lang="ru-RU" dirty="0"/>
          </a:p>
        </p:txBody>
      </p:sp>
      <p:sp>
        <p:nvSpPr>
          <p:cNvPr id="1044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F2A87C-2FB4-4ABE-ADD2-FA0A35AC5F6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/>
          </a:p>
        </p:txBody>
      </p:sp>
      <p:sp>
        <p:nvSpPr>
          <p:cNvPr id="1075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7D90FC-ECA4-4134-96EE-FB1293607A5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1105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786BF9-65AC-4A73-9146-B1385A1680E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1136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5E2DAE-AB1A-492C-A09E-3BA3A6646C6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167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4B19F5-8695-49CE-ABD3-432EFF11E6D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239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6BE5598-BD53-4189-8C4C-6DF5F0FC78D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259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AD6DE5-EF71-4D99-8388-7987F91D480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1310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D5E58F-F9C7-4880-B3AB-18D79C748DB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689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5E2050-C8FC-4E79-B53E-E19F924420F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/>
              <a:t>см. Трофимова, с 125</a:t>
            </a:r>
          </a:p>
        </p:txBody>
      </p:sp>
      <p:sp>
        <p:nvSpPr>
          <p:cNvPr id="1976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71B96F-FDEC-40EA-B2A0-98C51321ABE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/>
              <a:t>см. Трофимова, с 125</a:t>
            </a:r>
          </a:p>
          <a:p>
            <a:pPr>
              <a:spcBef>
                <a:spcPct val="0"/>
              </a:spcBef>
            </a:pPr>
            <a:endParaRPr lang="ru-RU"/>
          </a:p>
          <a:p>
            <a:pPr>
              <a:spcBef>
                <a:spcPct val="0"/>
              </a:spcBef>
            </a:pPr>
            <a:r>
              <a:rPr lang="ru-RU"/>
              <a:t>При r ≥ R весь поток вектора напряженности будет проходить через боковую поверхность цилиндра, площадь которой равна 2πrl, так как поток через оба основания равен нулю. Применение теоремы Гаусса дает: </a:t>
            </a:r>
          </a:p>
          <a:p>
            <a:pPr>
              <a:spcBef>
                <a:spcPct val="0"/>
              </a:spcBef>
            </a:pPr>
            <a:r>
              <a:rPr lang="ru-RU"/>
              <a:t>При r ≥ R весь поток вектора напряженности будет проходить через боковую поверхность цилиндра, площадь которой равна 2πrl, так как поток через оба основания равен нулю. Применение теоремы Гаусса дает: </a:t>
            </a:r>
          </a:p>
          <a:p>
            <a:pPr>
              <a:spcBef>
                <a:spcPct val="0"/>
              </a:spcBef>
            </a:pPr>
            <a:endParaRPr lang="ru-RU"/>
          </a:p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2058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778F27-74C5-4A70-A30A-EF1EE82FB18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Список 72 имён на Эйфелевой башне — список из 72 имён наиболее выдающихся французских учёных и инженеров XVIII-XIX веков[1], помещённый на первом этаже Эйфелевой башни. Имена были выгравированы в начале XX века под первым балконом (см. фотографию) на всех 4 сторонах башни.</a:t>
            </a:r>
          </a:p>
          <a:p>
            <a:endParaRPr lang="ru-RU" dirty="0"/>
          </a:p>
          <a:p>
            <a:r>
              <a:rPr lang="ru-RU" dirty="0"/>
              <a:t>Во время одной из окрасок башни имена стали неразличимы, поэтому в 1986–1987 гг. была проведена реставрация списка.</a:t>
            </a:r>
          </a:p>
          <a:p>
            <a:endParaRPr lang="ru-RU" dirty="0"/>
          </a:p>
          <a:p>
            <a:r>
              <a:rPr lang="ru-RU" dirty="0"/>
              <a:t>Состав списка неоднократно подвергался критике. В основном представлены точные науки, биологов и врачей всего пятеро. Феминистские общества требовали увековечить </a:t>
            </a:r>
            <a:r>
              <a:rPr lang="ru-RU" dirty="0" err="1"/>
              <a:t>Софи</a:t>
            </a:r>
            <a:r>
              <a:rPr lang="ru-RU" dirty="0"/>
              <a:t> </a:t>
            </a:r>
            <a:r>
              <a:rPr lang="ru-RU" dirty="0" err="1"/>
              <a:t>Жермен</a:t>
            </a:r>
            <a:r>
              <a:rPr lang="ru-RU" dirty="0"/>
              <a:t>, но не добились успеха. Из-за недостатка места надпись содержит только фамилию, из-за чего требуются дополнительные комментарии, который из научной династии Карно или Беккерелей отмечен в списке. Какой-либо (алфавитный, хронологический или иной) порядок следования имён отсутствует.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9657DC-5CFE-42E3-B056-AE0F2EF74FD5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A5C02-A701-4243-8C1B-CC95C3847DEF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9A50E-AD75-4525-9A6B-32E30CB9AB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>
            <a:normAutofit/>
          </a:bodyPr>
          <a:lstStyle>
            <a:lvl1pPr algn="r">
              <a:defRPr sz="3600" b="1">
                <a:solidFill>
                  <a:schemeClr val="tx2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1DBB3-93B7-4AAF-834A-127BE9ED324F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60493-034B-4B4E-9F4C-E9EB35AE6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BBBDD-CDE2-42C8-ABA9-B5ECADEF00E0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EA1CB-64C7-4DBD-A787-C61D2A33F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997A7-F772-48A0-8C21-7EB484678DDD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B1C8A-2E71-4BD7-BB16-60D3A735C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4D138-8ACC-4589-98C4-4541B76D291C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2DB94-4F73-4D86-97FA-D5F7A5D4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7D50C-A927-4163-8CF4-1B7AA3BE98DD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596F-F19D-4EFD-A7D3-CD59EBBB3A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D7FC5-6ABA-481A-9AC7-25A9FCDA330B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A5DD-029D-4337-BDCE-5458B2DF5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D735-6623-467B-9F9C-5D6BC1D28D3F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69647-B5FB-455E-A47C-FB945B405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F969F-3D66-4CBD-9901-C0DA0E48E247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926EC-45BA-4342-8B49-9B207CA2C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E474B-6C5D-4525-9CDC-EAC88334886B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6D4A3-8265-40E3-84E5-371E46FFF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0DEB9-C8EE-4591-8876-196395402DC5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86F03-E830-47FE-854D-9371DB8D80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" y="1066800"/>
            <a:ext cx="4305300" cy="5638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066800"/>
            <a:ext cx="4305300" cy="5638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ED95C-D187-4E41-A311-03B6A24B2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9830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2A3D2B-2C52-4AC2-B5E4-F9432C50DF04}" type="datetimeFigureOut">
              <a:rPr lang="ru-RU"/>
              <a:pPr>
                <a:defRPr/>
              </a:pPr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DF6782-CA04-4903-8EEC-15D7C4AC89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1.x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22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1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image" Target="../media/image12.png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6.bin"/><Relationship Id="rId14" Type="http://schemas.openxmlformats.org/officeDocument/2006/relationships/hyperlink" Target="2-01-01_&#1044;_&#1069;&#1083;&#1055;&#1086;&#1083;&#1077;.avi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18.wmf"/><Relationship Id="rId18" Type="http://schemas.openxmlformats.org/officeDocument/2006/relationships/image" Target="../media/image20.jpeg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1.bin"/><Relationship Id="rId17" Type="http://schemas.openxmlformats.org/officeDocument/2006/relationships/hyperlink" Target="2-01-02_&#1044;_&#1050;&#1091;&#1083;&#1086;&#1085;.swf" TargetMode="External"/><Relationship Id="rId2" Type="http://schemas.openxmlformats.org/officeDocument/2006/relationships/notesSlide" Target="../notesSlides/notesSlide8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11" Type="http://schemas.openxmlformats.org/officeDocument/2006/relationships/image" Target="../media/image17.png"/><Relationship Id="rId5" Type="http://schemas.openxmlformats.org/officeDocument/2006/relationships/oleObject" Target="../embeddings/oleObject9.bin"/><Relationship Id="rId15" Type="http://schemas.openxmlformats.org/officeDocument/2006/relationships/image" Target="../media/image19.wmf"/><Relationship Id="rId10" Type="http://schemas.openxmlformats.org/officeDocument/2006/relationships/hyperlink" Target="2-01-03_&#1048;_&#1047;&#1072;&#1082;&#1086;&#1085;&#1050;&#1091;&#1083;&#1086;&#1085;&#1072;.swf" TargetMode="External"/><Relationship Id="rId19" Type="http://schemas.openxmlformats.org/officeDocument/2006/relationships/slide" Target="slide47.xml"/><Relationship Id="rId4" Type="http://schemas.openxmlformats.org/officeDocument/2006/relationships/image" Target="../media/image13.wmf"/><Relationship Id="rId9" Type="http://schemas.openxmlformats.org/officeDocument/2006/relationships/image" Target="../media/image16.png"/><Relationship Id="rId1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oleObject" Target="../embeddings/oleObject13.bin"/><Relationship Id="rId7" Type="http://schemas.openxmlformats.org/officeDocument/2006/relationships/image" Target="../media/image2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5" Type="http://schemas.openxmlformats.org/officeDocument/2006/relationships/slide" Target="slide25.xml"/><Relationship Id="rId10" Type="http://schemas.openxmlformats.org/officeDocument/2006/relationships/image" Target="../media/image23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0.bin"/><Relationship Id="rId3" Type="http://schemas.openxmlformats.org/officeDocument/2006/relationships/image" Target="../media/image24.png"/><Relationship Id="rId7" Type="http://schemas.openxmlformats.org/officeDocument/2006/relationships/image" Target="../media/image26.wmf"/><Relationship Id="rId12" Type="http://schemas.openxmlformats.org/officeDocument/2006/relationships/slide" Target="slide26.xm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5" Type="http://schemas.openxmlformats.org/officeDocument/2006/relationships/oleObject" Target="../embeddings/oleObject21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7.wmf"/><Relationship Id="rId14" Type="http://schemas.openxmlformats.org/officeDocument/2006/relationships/image" Target="../media/image2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5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6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wmf"/><Relationship Id="rId11" Type="http://schemas.openxmlformats.org/officeDocument/2006/relationships/slide" Target="slide25.xml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40.wmf"/><Relationship Id="rId3" Type="http://schemas.openxmlformats.org/officeDocument/2006/relationships/slide" Target="slide29.xml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31.bin"/><Relationship Id="rId2" Type="http://schemas.openxmlformats.org/officeDocument/2006/relationships/notesSlide" Target="../notesSlides/notesSlide13.xml"/><Relationship Id="rId16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3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38.bin"/><Relationship Id="rId18" Type="http://schemas.openxmlformats.org/officeDocument/2006/relationships/oleObject" Target="../embeddings/oleObject40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6.wmf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10" Type="http://schemas.openxmlformats.org/officeDocument/2006/relationships/image" Target="../media/image45.wmf"/><Relationship Id="rId19" Type="http://schemas.openxmlformats.org/officeDocument/2006/relationships/image" Target="../media/image50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4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52.png"/><Relationship Id="rId7" Type="http://schemas.openxmlformats.org/officeDocument/2006/relationships/image" Target="../media/image54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5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slide" Target="slide37.xml"/><Relationship Id="rId5" Type="http://schemas.openxmlformats.org/officeDocument/2006/relationships/image" Target="../media/image57.png"/><Relationship Id="rId10" Type="http://schemas.openxmlformats.org/officeDocument/2006/relationships/slide" Target="slide33.xml"/><Relationship Id="rId4" Type="http://schemas.openxmlformats.org/officeDocument/2006/relationships/image" Target="../media/image56.wmf"/><Relationship Id="rId9" Type="http://schemas.openxmlformats.org/officeDocument/2006/relationships/slide" Target="slide3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5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64.w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image" Target="../media/image66.png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6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image" Target="../media/image73.wmf"/><Relationship Id="rId3" Type="http://schemas.openxmlformats.org/officeDocument/2006/relationships/image" Target="../media/image68.png"/><Relationship Id="rId7" Type="http://schemas.openxmlformats.org/officeDocument/2006/relationships/oleObject" Target="../embeddings/oleObject53.bin"/><Relationship Id="rId12" Type="http://schemas.openxmlformats.org/officeDocument/2006/relationships/oleObject" Target="../embeddings/oleObject55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wmf"/><Relationship Id="rId11" Type="http://schemas.openxmlformats.org/officeDocument/2006/relationships/image" Target="../media/image72.wmf"/><Relationship Id="rId5" Type="http://schemas.openxmlformats.org/officeDocument/2006/relationships/oleObject" Target="../embeddings/oleObject52.bin"/><Relationship Id="rId10" Type="http://schemas.openxmlformats.org/officeDocument/2006/relationships/oleObject" Target="../embeddings/oleObject54.bin"/><Relationship Id="rId4" Type="http://schemas.openxmlformats.org/officeDocument/2006/relationships/image" Target="../media/image69.png"/><Relationship Id="rId9" Type="http://schemas.openxmlformats.org/officeDocument/2006/relationships/slide" Target="slide48.xml"/><Relationship Id="rId14" Type="http://schemas.openxmlformats.org/officeDocument/2006/relationships/slide" Target="slide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2-01-06_&#1048;_&#1069;&#1083;&#1077;&#1082;&#1090;&#1088;&#1080;&#1079;&#1072;&#1094;&#1080;&#1103;.sw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5.xml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2-01-04_&#1044;_&#1057;&#1090;&#1088;&#1086;&#1077;&#1085;&#1080;&#1077;&#1040;&#1090;&#1086;&#1084;&#1072;.avi" TargetMode="External"/><Relationship Id="rId7" Type="http://schemas.openxmlformats.org/officeDocument/2006/relationships/slide" Target="slide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hyperlink" Target="2-01-05_&#1048;_&#1055;&#1083;&#1072;&#1085;&#1077;&#1090;&#1072;&#1088;&#1085;&#1072;&#1103;&#1052;&#1086;&#1076;&#1077;&#1083;&#1100;&#1040;&#1090;&#1086;&#1084;&#1072;.swf" TargetMode="External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7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78.png"/><Relationship Id="rId7" Type="http://schemas.openxmlformats.org/officeDocument/2006/relationships/oleObject" Target="../embeddings/oleObject58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slide" Target="slide11.xml"/><Relationship Id="rId5" Type="http://schemas.openxmlformats.org/officeDocument/2006/relationships/image" Target="../media/image79.wmf"/><Relationship Id="rId10" Type="http://schemas.openxmlformats.org/officeDocument/2006/relationships/image" Target="../media/image82.wmf"/><Relationship Id="rId4" Type="http://schemas.openxmlformats.org/officeDocument/2006/relationships/oleObject" Target="../embeddings/oleObject57.bin"/><Relationship Id="rId9" Type="http://schemas.openxmlformats.org/officeDocument/2006/relationships/oleObject" Target="../embeddings/oleObject5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2-01-07_&#1044;_&#1057;&#1080;&#1083;&#1086;&#1074;&#1099;&#1077;&#1051;&#1080;&#1085;&#1080;&#1080;.avi" TargetMode="External"/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2-01-08_&#1044;_&#1044;&#1077;&#1084;&#1086;&#1085;&#1089;&#1090;&#1088;&#1072;&#1094;&#1080;&#1103;&#1057;&#1080;&#1083;&#1051;&#1080;&#1085;&#1080;&#1081;.wmv" TargetMode="External"/><Relationship Id="rId5" Type="http://schemas.openxmlformats.org/officeDocument/2006/relationships/image" Target="../media/image85.png"/><Relationship Id="rId10" Type="http://schemas.openxmlformats.org/officeDocument/2006/relationships/slide" Target="slide28.xml"/><Relationship Id="rId4" Type="http://schemas.openxmlformats.org/officeDocument/2006/relationships/image" Target="../media/image84.png"/><Relationship Id="rId9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png"/><Relationship Id="rId9" Type="http://schemas.openxmlformats.org/officeDocument/2006/relationships/slide" Target="slid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2-01-09_&#1048;_&#1058;&#1088;&#1080;&#1057;&#1092;&#1077;&#1088;&#1099;.sw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10.xml"/><Relationship Id="rId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2.xml"/><Relationship Id="rId4" Type="http://schemas.openxmlformats.org/officeDocument/2006/relationships/slide" Target="slide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image" Target="../media/image57.png"/><Relationship Id="rId7" Type="http://schemas.openxmlformats.org/officeDocument/2006/relationships/image" Target="../media/image97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96.wmf"/><Relationship Id="rId10" Type="http://schemas.openxmlformats.org/officeDocument/2006/relationships/slide" Target="slide17.xml"/><Relationship Id="rId4" Type="http://schemas.openxmlformats.org/officeDocument/2006/relationships/oleObject" Target="../embeddings/oleObject60.bin"/><Relationship Id="rId9" Type="http://schemas.openxmlformats.org/officeDocument/2006/relationships/image" Target="../media/image98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image" Target="../media/image99.png"/><Relationship Id="rId7" Type="http://schemas.openxmlformats.org/officeDocument/2006/relationships/image" Target="../media/image101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4.bin"/><Relationship Id="rId11" Type="http://schemas.openxmlformats.org/officeDocument/2006/relationships/slide" Target="slide34.xml"/><Relationship Id="rId5" Type="http://schemas.openxmlformats.org/officeDocument/2006/relationships/image" Target="../media/image100.wmf"/><Relationship Id="rId10" Type="http://schemas.openxmlformats.org/officeDocument/2006/relationships/slide" Target="slide36.xml"/><Relationship Id="rId4" Type="http://schemas.openxmlformats.org/officeDocument/2006/relationships/oleObject" Target="../embeddings/oleObject63.bin"/><Relationship Id="rId9" Type="http://schemas.openxmlformats.org/officeDocument/2006/relationships/image" Target="../media/image102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99.png"/><Relationship Id="rId7" Type="http://schemas.openxmlformats.org/officeDocument/2006/relationships/image" Target="../media/image104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66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image" Target="../media/image105.png"/><Relationship Id="rId7" Type="http://schemas.openxmlformats.org/officeDocument/2006/relationships/image" Target="../media/image107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106.wmf"/><Relationship Id="rId10" Type="http://schemas.openxmlformats.org/officeDocument/2006/relationships/slide" Target="slide17.xml"/><Relationship Id="rId4" Type="http://schemas.openxmlformats.org/officeDocument/2006/relationships/oleObject" Target="../embeddings/oleObject68.bin"/><Relationship Id="rId9" Type="http://schemas.openxmlformats.org/officeDocument/2006/relationships/image" Target="../media/image108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oleObject" Target="../embeddings/oleObject72.bin"/><Relationship Id="rId3" Type="http://schemas.openxmlformats.org/officeDocument/2006/relationships/image" Target="../media/image109.png"/><Relationship Id="rId7" Type="http://schemas.openxmlformats.org/officeDocument/2006/relationships/hyperlink" Target="2-01-11_&#1048;_&#1057;&#1091;&#1084;&#1084;&#1072;&#1088;&#1085;&#1086;&#1077;&#1055;&#1086;&#1083;&#1077;.swf" TargetMode="External"/><Relationship Id="rId12" Type="http://schemas.openxmlformats.org/officeDocument/2006/relationships/image" Target="../media/image114.png"/><Relationship Id="rId2" Type="http://schemas.openxmlformats.org/officeDocument/2006/relationships/notesSlide" Target="../notesSlides/notesSlide39.xml"/><Relationship Id="rId16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11" Type="http://schemas.openxmlformats.org/officeDocument/2006/relationships/hyperlink" Target="2-01-10_&#1048;_&#1055;&#1086;&#1083;&#1077;&#1047;&#1072;&#1088;&#1103;&#1078;&#1077;&#1085;&#1085;&#1086;&#1081;&#1057;&#1092;&#1077;&#1088;&#1099;.swf" TargetMode="External"/><Relationship Id="rId5" Type="http://schemas.openxmlformats.org/officeDocument/2006/relationships/image" Target="../media/image110.wmf"/><Relationship Id="rId15" Type="http://schemas.openxmlformats.org/officeDocument/2006/relationships/slide" Target="slide19.xml"/><Relationship Id="rId10" Type="http://schemas.openxmlformats.org/officeDocument/2006/relationships/image" Target="../media/image113.png"/><Relationship Id="rId4" Type="http://schemas.openxmlformats.org/officeDocument/2006/relationships/oleObject" Target="../embeddings/oleObject71.bin"/><Relationship Id="rId9" Type="http://schemas.openxmlformats.org/officeDocument/2006/relationships/hyperlink" Target="2-01-12_&#1048;_&#1048;&#1089;&#1089;&#1083;&#1077;&#1076;&#1086;&#1074;&#1072;&#1085;&#1080;&#1077;&#1055;&#1086;&#1083;&#1103;&#1057;&#1092;&#1077;&#1088;&#1099;.swf" TargetMode="External"/><Relationship Id="rId14" Type="http://schemas.openxmlformats.org/officeDocument/2006/relationships/image" Target="../media/image11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5" Type="http://schemas.openxmlformats.org/officeDocument/2006/relationships/slide" Target="slide19.xml"/><Relationship Id="rId4" Type="http://schemas.openxmlformats.org/officeDocument/2006/relationships/image" Target="../media/image116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slide" Target="slide43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117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oleObject" Target="../embeddings/oleObject76.bin"/><Relationship Id="rId7" Type="http://schemas.openxmlformats.org/officeDocument/2006/relationships/image" Target="../media/image122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121.png"/><Relationship Id="rId10" Type="http://schemas.openxmlformats.org/officeDocument/2006/relationships/slide" Target="slide44.xml"/><Relationship Id="rId4" Type="http://schemas.openxmlformats.org/officeDocument/2006/relationships/image" Target="../media/image120.wmf"/><Relationship Id="rId9" Type="http://schemas.openxmlformats.org/officeDocument/2006/relationships/image" Target="../media/image123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3" Type="http://schemas.openxmlformats.org/officeDocument/2006/relationships/image" Target="../media/image124.png"/><Relationship Id="rId7" Type="http://schemas.openxmlformats.org/officeDocument/2006/relationships/image" Target="../media/image126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0.bin"/><Relationship Id="rId5" Type="http://schemas.openxmlformats.org/officeDocument/2006/relationships/image" Target="../media/image125.wmf"/><Relationship Id="rId10" Type="http://schemas.openxmlformats.org/officeDocument/2006/relationships/slide" Target="slide45.xml"/><Relationship Id="rId4" Type="http://schemas.openxmlformats.org/officeDocument/2006/relationships/oleObject" Target="../embeddings/oleObject79.bin"/><Relationship Id="rId9" Type="http://schemas.openxmlformats.org/officeDocument/2006/relationships/image" Target="../media/image127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oleObject" Target="../embeddings/oleObject82.bin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125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image" Target="../media/image1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college.ru/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" TargetMode="External"/><Relationship Id="rId4" Type="http://schemas.openxmlformats.org/officeDocument/2006/relationships/hyperlink" Target="http://school-collection.edu.ru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2286000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/>
              <a:t>Электрическое поле </a:t>
            </a:r>
            <a:br>
              <a:rPr lang="ru-RU" sz="4800" dirty="0"/>
            </a:br>
            <a:r>
              <a:rPr lang="ru-RU" sz="4800" dirty="0"/>
              <a:t>в вакууме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0175" y="3824610"/>
            <a:ext cx="6400800" cy="72008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Лекция 1</a:t>
            </a:r>
          </a:p>
          <a:p>
            <a:endParaRPr lang="ru-RU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4775"/>
            <a:ext cx="91440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30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Курс лекций по физике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30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ru-RU" sz="30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3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Часть </a:t>
            </a:r>
            <a:r>
              <a:rPr lang="en-US" sz="33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II</a:t>
            </a:r>
            <a:r>
              <a:rPr lang="ru-RU" sz="33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Электродинамика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5" y="6381750"/>
            <a:ext cx="2160588" cy="5032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0E99667A-B03A-FB33-C333-C147CDD1697C}"/>
              </a:ext>
            </a:extLst>
          </p:cNvPr>
          <p:cNvSpPr txBox="1">
            <a:spLocks/>
          </p:cNvSpPr>
          <p:nvPr/>
        </p:nvSpPr>
        <p:spPr bwMode="auto">
          <a:xfrm>
            <a:off x="395537" y="4629150"/>
            <a:ext cx="849694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2: Электричество и магнетизм. Волны. Оптика </a:t>
            </a:r>
            <a:r>
              <a:rPr lang="ru-RU" sz="1400" b="1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- 2022. </a:t>
            </a:r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§ 1-14. </a:t>
            </a:r>
          </a:p>
          <a:p>
            <a:pPr algn="l"/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e.lanbook.com/book/185339 </a:t>
            </a:r>
            <a:endParaRPr lang="ru-RU" sz="14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77-86. </a:t>
            </a:r>
          </a:p>
          <a:p>
            <a:endParaRPr lang="ru-RU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2400" y="76200"/>
            <a:ext cx="8839200" cy="648000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latin typeface="Verdana" pitchFamily="34" charset="0"/>
              </a:rPr>
              <a:t>Разнообразие явлений природы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75" y="1524000"/>
            <a:ext cx="8892000" cy="576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Фундаментальные взаимодействи</a:t>
            </a:r>
            <a:r>
              <a:rPr lang="ru-RU" sz="2800" b="1" dirty="0">
                <a:solidFill>
                  <a:srgbClr val="002060"/>
                </a:solidFill>
                <a:latin typeface="Arial" charset="0"/>
              </a:rPr>
              <a:t>я</a:t>
            </a:r>
          </a:p>
        </p:txBody>
      </p:sp>
      <p:sp>
        <p:nvSpPr>
          <p:cNvPr id="7" name="Стрелка вправо 6"/>
          <p:cNvSpPr/>
          <p:nvPr/>
        </p:nvSpPr>
        <p:spPr>
          <a:xfrm rot="16200000">
            <a:off x="990600" y="854075"/>
            <a:ext cx="381000" cy="457200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2628900" y="876300"/>
            <a:ext cx="381000" cy="457200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6200000">
            <a:off x="5905500" y="876300"/>
            <a:ext cx="381000" cy="457200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16200000">
            <a:off x="7962900" y="876300"/>
            <a:ext cx="381000" cy="457200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4275" y="2204864"/>
            <a:ext cx="4392000" cy="43200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Сильное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2400" y="4287089"/>
            <a:ext cx="4392000" cy="432000"/>
          </a:xfrm>
          <a:prstGeom prst="roundRect">
            <a:avLst>
              <a:gd name="adj" fmla="val 529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Слабое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4482" y="2204864"/>
            <a:ext cx="4392000" cy="432000"/>
          </a:xfrm>
          <a:prstGeom prst="roundRect">
            <a:avLst>
              <a:gd name="adj" fmla="val 608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Электромагнитное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44482" y="4287089"/>
            <a:ext cx="4392000" cy="43200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Гравитационное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7704" y="2704777"/>
            <a:ext cx="4392000" cy="10842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Определяет взаимодействие между кварками и, 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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 структуру ядер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Действует на расстояниях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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10</a:t>
            </a:r>
            <a:r>
              <a:rPr lang="en-US" sz="1400" b="1" baseline="30000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-15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м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Сильнее электромагнитного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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в 100 раз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2400" y="4772095"/>
            <a:ext cx="4392000" cy="100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Проявляется при взаимодействиях </a:t>
            </a:r>
            <a:br>
              <a:rPr lang="ru-RU" sz="14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с участием нейтрино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Действует на расстояниях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~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10</a:t>
            </a:r>
            <a:r>
              <a:rPr lang="en-US" sz="1400" b="1" baseline="30000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-1</a:t>
            </a:r>
            <a:r>
              <a:rPr lang="ru-RU" sz="1400" b="1" baseline="30000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8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м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На </a:t>
            </a:r>
            <a:r>
              <a:rPr lang="ru-RU" sz="1400" b="1" dirty="0" err="1">
                <a:solidFill>
                  <a:srgbClr val="002060"/>
                </a:solidFill>
                <a:latin typeface="Verdana" pitchFamily="34" charset="0"/>
              </a:rPr>
              <a:t>макроуровне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 почти незаметно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44482" y="2699395"/>
            <a:ext cx="4392000" cy="8302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Определяет взаимодействие между заряженными частицами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Действует на любых расстояниях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36545" y="4772095"/>
            <a:ext cx="4392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Проявляется при взаимодействии масс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Участвуют все частицы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</a:rPr>
              <a:t>Слабее, чем ЭМ </a:t>
            </a:r>
            <a:r>
              <a:rPr lang="en-US" sz="14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</a:t>
            </a: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на 40 порядков</a:t>
            </a:r>
          </a:p>
          <a:p>
            <a:pPr marL="85725" indent="-85725">
              <a:spcBef>
                <a:spcPts val="300"/>
              </a:spcBef>
              <a:buFont typeface="Arial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Наиболее важное на </a:t>
            </a:r>
            <a:r>
              <a:rPr lang="ru-RU" sz="1400" b="1" dirty="0" err="1">
                <a:solidFill>
                  <a:srgbClr val="002060"/>
                </a:solidFill>
                <a:latin typeface="Verdana" pitchFamily="34" charset="0"/>
                <a:cs typeface="Courier New" pitchFamily="49" charset="0"/>
              </a:rPr>
              <a:t>макроуровне</a:t>
            </a:r>
            <a:endParaRPr lang="ru-RU" sz="1400" b="1" dirty="0">
              <a:solidFill>
                <a:srgbClr val="002060"/>
              </a:solidFill>
              <a:latin typeface="Verdana" pitchFamily="34" charset="0"/>
              <a:cs typeface="Courier New" pitchFamily="49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44482" y="3530724"/>
            <a:ext cx="4392000" cy="324000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Электрический заряд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636531" y="5852889"/>
            <a:ext cx="4392000" cy="324000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Масса </a:t>
            </a:r>
          </a:p>
        </p:txBody>
      </p:sp>
      <p:sp>
        <p:nvSpPr>
          <p:cNvPr id="2" name="Прямоугольник 19"/>
          <p:cNvSpPr/>
          <p:nvPr/>
        </p:nvSpPr>
        <p:spPr>
          <a:xfrm>
            <a:off x="172636" y="3789040"/>
            <a:ext cx="4392000" cy="324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/>
            <a:r>
              <a:rPr lang="ru-RU" b="1" dirty="0">
                <a:solidFill>
                  <a:srgbClr val="17375E"/>
                </a:solidFill>
              </a:rPr>
              <a:t>Переносчик взаимодействия – ГЛЮОН</a:t>
            </a:r>
          </a:p>
        </p:txBody>
      </p:sp>
      <p:sp>
        <p:nvSpPr>
          <p:cNvPr id="3" name="Прямоугольник 19"/>
          <p:cNvSpPr/>
          <p:nvPr/>
        </p:nvSpPr>
        <p:spPr>
          <a:xfrm>
            <a:off x="4647225" y="3853655"/>
            <a:ext cx="4392000" cy="324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/>
            <a:r>
              <a:rPr lang="ru-RU" b="1" dirty="0">
                <a:solidFill>
                  <a:srgbClr val="17375E"/>
                </a:solidFill>
              </a:rPr>
              <a:t>Переносчик взаимодействия – ФОТОН</a:t>
            </a:r>
          </a:p>
        </p:txBody>
      </p:sp>
      <p:sp>
        <p:nvSpPr>
          <p:cNvPr id="6" name="Прямоугольник 19"/>
          <p:cNvSpPr/>
          <p:nvPr/>
        </p:nvSpPr>
        <p:spPr>
          <a:xfrm>
            <a:off x="149489" y="5785496"/>
            <a:ext cx="4392000" cy="576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/>
            <a:r>
              <a:rPr lang="ru-RU" b="1" dirty="0">
                <a:solidFill>
                  <a:srgbClr val="17375E"/>
                </a:solidFill>
              </a:rPr>
              <a:t>Переносчики взаимодействия – </a:t>
            </a:r>
            <a:br>
              <a:rPr lang="ru-RU" b="1" dirty="0">
                <a:solidFill>
                  <a:srgbClr val="17375E"/>
                </a:solidFill>
              </a:rPr>
            </a:br>
            <a:r>
              <a:rPr lang="en-US" b="1" dirty="0">
                <a:solidFill>
                  <a:srgbClr val="17375E"/>
                </a:solidFill>
              </a:rPr>
              <a:t>z</a:t>
            </a:r>
            <a:r>
              <a:rPr lang="en-US" b="1" baseline="30000" dirty="0">
                <a:solidFill>
                  <a:srgbClr val="17375E"/>
                </a:solidFill>
              </a:rPr>
              <a:t>0</a:t>
            </a:r>
            <a:r>
              <a:rPr lang="en-US" b="1" dirty="0">
                <a:solidFill>
                  <a:srgbClr val="17375E"/>
                </a:solidFill>
              </a:rPr>
              <a:t>, w</a:t>
            </a:r>
            <a:r>
              <a:rPr lang="en-US" b="1" baseline="30000" dirty="0">
                <a:solidFill>
                  <a:srgbClr val="17375E"/>
                </a:solidFill>
              </a:rPr>
              <a:t>+</a:t>
            </a:r>
            <a:r>
              <a:rPr lang="en-US" b="1" dirty="0">
                <a:solidFill>
                  <a:srgbClr val="17375E"/>
                </a:solidFill>
              </a:rPr>
              <a:t>, w</a:t>
            </a:r>
            <a:r>
              <a:rPr lang="en-US" b="1" baseline="30000" dirty="0">
                <a:solidFill>
                  <a:srgbClr val="17375E"/>
                </a:solidFill>
              </a:rPr>
              <a:t>-</a:t>
            </a:r>
            <a:r>
              <a:rPr lang="ru-RU" b="1" dirty="0">
                <a:solidFill>
                  <a:srgbClr val="17375E"/>
                </a:solidFill>
              </a:rPr>
              <a:t> </a:t>
            </a:r>
            <a:r>
              <a:rPr lang="en-US" b="1" dirty="0">
                <a:solidFill>
                  <a:srgbClr val="17375E"/>
                </a:solidFill>
              </a:rPr>
              <a:t>-</a:t>
            </a:r>
            <a:r>
              <a:rPr lang="ru-RU" b="1" dirty="0">
                <a:solidFill>
                  <a:srgbClr val="17375E"/>
                </a:solidFill>
              </a:rPr>
              <a:t> БОЗОНЫ</a:t>
            </a:r>
          </a:p>
        </p:txBody>
      </p:sp>
      <p:sp>
        <p:nvSpPr>
          <p:cNvPr id="22" name="Прямоугольник 19"/>
          <p:cNvSpPr/>
          <p:nvPr/>
        </p:nvSpPr>
        <p:spPr>
          <a:xfrm>
            <a:off x="4634971" y="6182449"/>
            <a:ext cx="4392000" cy="57600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/>
            <a:r>
              <a:rPr lang="ru-RU" b="1" dirty="0">
                <a:solidFill>
                  <a:srgbClr val="17375E"/>
                </a:solidFill>
              </a:rPr>
              <a:t>Переносчик взаимодействия – </a:t>
            </a:r>
            <a:br>
              <a:rPr lang="ru-RU" b="1" dirty="0">
                <a:solidFill>
                  <a:srgbClr val="17375E"/>
                </a:solidFill>
              </a:rPr>
            </a:br>
            <a:r>
              <a:rPr lang="ru-RU" b="1" dirty="0">
                <a:solidFill>
                  <a:srgbClr val="17375E"/>
                </a:solidFill>
              </a:rPr>
              <a:t>ГРАВИТОН (гипотетически)</a:t>
            </a:r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4200400" y="890571"/>
            <a:ext cx="381000" cy="457200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" grpId="0" animBg="1"/>
      <p:bldP spid="3" grpId="0" animBg="1"/>
      <p:bldP spid="6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характеристики фундаментальных взаимодействий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1000108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5298" name="Picture 2" descr="I:\Work\скан\сканирование0081.jpg"/>
          <p:cNvPicPr>
            <a:picLocks noChangeAspect="1" noChangeArrowheads="1"/>
          </p:cNvPicPr>
          <p:nvPr/>
        </p:nvPicPr>
        <p:blipFill>
          <a:blip r:embed="rId3" cstate="print"/>
          <a:srcRect l="9004" t="67926" r="3203" b="4149"/>
          <a:stretch>
            <a:fillRect/>
          </a:stretch>
        </p:blipFill>
        <p:spPr bwMode="auto">
          <a:xfrm>
            <a:off x="1547664" y="4077072"/>
            <a:ext cx="5616624" cy="2664296"/>
          </a:xfrm>
          <a:prstGeom prst="rect">
            <a:avLst/>
          </a:prstGeom>
          <a:noFill/>
        </p:spPr>
      </p:pic>
      <p:graphicFrame>
        <p:nvGraphicFramePr>
          <p:cNvPr id="7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196752"/>
          <a:ext cx="8568952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Взаимодействие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Взаимодействующие </a:t>
                      </a:r>
                      <a:r>
                        <a:rPr lang="ru-RU" dirty="0"/>
                        <a:t>частицы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Радиус</a:t>
                      </a:r>
                      <a:r>
                        <a:rPr lang="ru-RU" baseline="0" dirty="0"/>
                        <a:t> действия, 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Относительная интенсивность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Гравитационное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Verdana" pitchFamily="34" charset="0"/>
                        </a:rPr>
                        <a:t>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Слабое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Все, кроме фотона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ru-RU" b="1" baseline="30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ru-RU" b="1" baseline="30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Электромагнитное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Заряженные</a:t>
                      </a:r>
                      <a:r>
                        <a:rPr lang="ru-RU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частицы</a:t>
                      </a:r>
                      <a:endParaRPr lang="ru-RU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Verdana" pitchFamily="34" charset="0"/>
                        </a:rPr>
                        <a:t>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ru-RU" b="1" baseline="30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Сильное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Адроны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ru-RU" b="1" baseline="30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ru-RU" b="1" baseline="30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Прямоугольник 19"/>
          <p:cNvSpPr/>
          <p:nvPr/>
        </p:nvSpPr>
        <p:spPr>
          <a:xfrm>
            <a:off x="283324" y="3557114"/>
            <a:ext cx="8856984" cy="576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/>
            <a:r>
              <a:rPr lang="ru-RU" sz="1600" b="1" dirty="0">
                <a:solidFill>
                  <a:srgbClr val="17375E"/>
                </a:solidFill>
                <a:latin typeface="Verdana" pitchFamily="34" charset="0"/>
              </a:rPr>
              <a:t>Переносчики фундаментальных взаимодействий –БОЗОНЫ (</a:t>
            </a:r>
            <a:r>
              <a:rPr lang="ru-RU" sz="1600" dirty="0">
                <a:solidFill>
                  <a:srgbClr val="17375E"/>
                </a:solidFill>
                <a:latin typeface="Verdana" pitchFamily="34" charset="0"/>
              </a:rPr>
              <a:t>всего</a:t>
            </a:r>
            <a:r>
              <a:rPr lang="ru-RU" sz="1600" b="1" dirty="0">
                <a:solidFill>
                  <a:srgbClr val="17375E"/>
                </a:solidFill>
                <a:latin typeface="Verdana" pitchFamily="34" charset="0"/>
              </a:rPr>
              <a:t> – 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Свойства электрического заряда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5817" y="765175"/>
            <a:ext cx="974641" cy="5762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Заряд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6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7308881" y="4538663"/>
          <a:ext cx="1660734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0" name="Формула" r:id="rId3" imgW="825480" imgH="431640" progId="Equation.3">
                  <p:embed/>
                </p:oleObj>
              </mc:Choice>
              <mc:Fallback>
                <p:oleObj name="Формула" r:id="rId3" imgW="82548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81" y="4538663"/>
                        <a:ext cx="1660734" cy="86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4572000" y="1387475"/>
            <a:ext cx="1295400" cy="4318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Условно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3605" y="1429127"/>
            <a:ext cx="414655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Два вида зарядов: «+» и «-»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67784" y="3087396"/>
            <a:ext cx="2160000" cy="431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Дискретность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42901" y="1772816"/>
            <a:ext cx="2414587" cy="4318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[q]=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Кл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907431" y="1772816"/>
            <a:ext cx="698504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latin typeface="Verdana" pitchFamily="34" charset="0"/>
              </a:rPr>
              <a:t>1 Кл – заряд, проходящий через </a:t>
            </a:r>
            <a:r>
              <a:rPr lang="ru-RU" sz="1600" b="1" dirty="0">
                <a:solidFill>
                  <a:srgbClr val="C00000"/>
                </a:solidFill>
                <a:latin typeface="Verdana" pitchFamily="34" charset="0"/>
                <a:sym typeface="Symbol"/>
              </a:rPr>
              <a:t></a:t>
            </a:r>
            <a:r>
              <a:rPr lang="ru-RU" sz="1600" b="1" dirty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en-US" sz="1600" b="1" i="1" dirty="0">
                <a:solidFill>
                  <a:srgbClr val="C00000"/>
                </a:solidFill>
                <a:latin typeface="Verdana" pitchFamily="34" charset="0"/>
              </a:rPr>
              <a:t>S</a:t>
            </a:r>
            <a:r>
              <a:rPr lang="ru-RU" sz="1600" b="1" i="1" dirty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Verdana" pitchFamily="34" charset="0"/>
              </a:rPr>
              <a:t>при </a:t>
            </a:r>
            <a:r>
              <a:rPr lang="en-US" sz="1600" b="1" i="1" dirty="0">
                <a:solidFill>
                  <a:srgbClr val="C00000"/>
                </a:solidFill>
                <a:latin typeface="Verdana" pitchFamily="34" charset="0"/>
              </a:rPr>
              <a:t>I</a:t>
            </a:r>
            <a:r>
              <a:rPr lang="en-US" sz="1600" b="1" dirty="0">
                <a:solidFill>
                  <a:srgbClr val="C00000"/>
                </a:solidFill>
                <a:latin typeface="Verdana" pitchFamily="34" charset="0"/>
              </a:rPr>
              <a:t>=1A </a:t>
            </a:r>
            <a:r>
              <a:rPr lang="ru-RU" sz="1600" b="1" dirty="0">
                <a:solidFill>
                  <a:srgbClr val="C00000"/>
                </a:solidFill>
                <a:latin typeface="Verdana" pitchFamily="34" charset="0"/>
              </a:rPr>
              <a:t>за </a:t>
            </a:r>
            <a:r>
              <a:rPr lang="en-US" sz="1600" b="1" i="1" dirty="0">
                <a:solidFill>
                  <a:srgbClr val="C00000"/>
                </a:solidFill>
                <a:latin typeface="Verdana" pitchFamily="34" charset="0"/>
              </a:rPr>
              <a:t>t</a:t>
            </a:r>
            <a:r>
              <a:rPr lang="en-US" sz="1600" b="1" dirty="0">
                <a:solidFill>
                  <a:srgbClr val="C00000"/>
                </a:solidFill>
                <a:latin typeface="Verdana" pitchFamily="34" charset="0"/>
              </a:rPr>
              <a:t>=1c</a:t>
            </a:r>
            <a:endParaRPr lang="ru-RU" sz="16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67808" y="2197810"/>
            <a:ext cx="2376000" cy="79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Инвариантность</a:t>
            </a:r>
            <a:endParaRPr lang="ru-RU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907865" y="2204864"/>
            <a:ext cx="6120680" cy="7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величина заряда НЕ зависит от скорости движения заряженной частицы, т.е.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от системы отсчета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843808" y="3031290"/>
            <a:ext cx="2737023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минимальный электрический заряд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795018" y="3087396"/>
            <a:ext cx="2857347" cy="4318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1,6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02·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en-US" sz="2000" b="1" baseline="30000" dirty="0">
                <a:solidFill>
                  <a:srgbClr val="002060"/>
                </a:solidFill>
                <a:latin typeface="Verdana" pitchFamily="34" charset="0"/>
              </a:rPr>
              <a:t>-19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Кл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843808" y="3591452"/>
            <a:ext cx="2880320" cy="395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заряд  частицы (тела)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796136" y="3591452"/>
            <a:ext cx="1188000" cy="3603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nq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835857" y="4047802"/>
            <a:ext cx="2808312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заряд  системы тел 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786618" y="4068570"/>
            <a:ext cx="2857347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+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+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… +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b="1" baseline="-25000" dirty="0" err="1">
                <a:solidFill>
                  <a:srgbClr val="002060"/>
                </a:solidFill>
                <a:latin typeface="Verdana" pitchFamily="34" charset="0"/>
              </a:rPr>
              <a:t>n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7792" y="4020946"/>
            <a:ext cx="2160000" cy="431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Аддитивность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67784" y="4538663"/>
            <a:ext cx="2160000" cy="86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Закон сохранения заряда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714612" y="4538663"/>
            <a:ext cx="4500593" cy="8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замкнутой системе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алгебраическая сумма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зарядов остается величиной постоянной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67784" y="5546725"/>
            <a:ext cx="2160000" cy="936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Носители элементарных зарядов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699792" y="5546725"/>
            <a:ext cx="4086786" cy="9366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>
                <a:solidFill>
                  <a:srgbClr val="002060"/>
                </a:solidFill>
              </a:rPr>
              <a:t>« - »: электрон е</a:t>
            </a:r>
            <a:r>
              <a:rPr lang="ru-RU" sz="1900" b="1" baseline="30000" dirty="0">
                <a:solidFill>
                  <a:srgbClr val="002060"/>
                </a:solidFill>
              </a:rPr>
              <a:t>-</a:t>
            </a:r>
            <a:r>
              <a:rPr lang="ru-RU" sz="1900" b="1" dirty="0">
                <a:solidFill>
                  <a:srgbClr val="002060"/>
                </a:solidFill>
              </a:rPr>
              <a:t>	 </a:t>
            </a:r>
            <a:r>
              <a:rPr lang="en-US" sz="1900" b="1" dirty="0">
                <a:solidFill>
                  <a:srgbClr val="002060"/>
                </a:solidFill>
              </a:rPr>
              <a:t>m</a:t>
            </a:r>
            <a:r>
              <a:rPr lang="ru-RU" sz="1900" b="1" baseline="-25000" dirty="0">
                <a:solidFill>
                  <a:srgbClr val="002060"/>
                </a:solidFill>
              </a:rPr>
              <a:t>е- </a:t>
            </a:r>
            <a:r>
              <a:rPr lang="en-US" sz="1900" b="1" dirty="0">
                <a:solidFill>
                  <a:srgbClr val="002060"/>
                </a:solidFill>
              </a:rPr>
              <a:t>=9</a:t>
            </a:r>
            <a:r>
              <a:rPr lang="ru-RU" sz="1900" b="1">
                <a:solidFill>
                  <a:srgbClr val="002060"/>
                </a:solidFill>
              </a:rPr>
              <a:t>,</a:t>
            </a:r>
            <a:r>
              <a:rPr lang="en-US" sz="1900" b="1">
                <a:solidFill>
                  <a:srgbClr val="002060"/>
                </a:solidFill>
              </a:rPr>
              <a:t>1</a:t>
            </a:r>
            <a:r>
              <a:rPr lang="ru-RU" sz="1900" b="1">
                <a:solidFill>
                  <a:srgbClr val="002060"/>
                </a:solidFill>
              </a:rPr>
              <a:t>09·10</a:t>
            </a:r>
            <a:r>
              <a:rPr lang="ru-RU" sz="1900" b="1" baseline="30000">
                <a:solidFill>
                  <a:srgbClr val="002060"/>
                </a:solidFill>
              </a:rPr>
              <a:t>-31</a:t>
            </a:r>
            <a:r>
              <a:rPr lang="ru-RU" sz="1900" b="1">
                <a:solidFill>
                  <a:srgbClr val="002060"/>
                </a:solidFill>
              </a:rPr>
              <a:t> </a:t>
            </a:r>
            <a:r>
              <a:rPr lang="ru-RU" sz="1900" b="1" dirty="0">
                <a:solidFill>
                  <a:srgbClr val="002060"/>
                </a:solidFill>
              </a:rPr>
              <a:t>кг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>
                <a:solidFill>
                  <a:srgbClr val="002060"/>
                </a:solidFill>
              </a:rPr>
              <a:t>«+»: позитрон </a:t>
            </a:r>
            <a:r>
              <a:rPr lang="ru-RU" sz="1900" b="1" dirty="0" err="1">
                <a:solidFill>
                  <a:srgbClr val="002060"/>
                </a:solidFill>
              </a:rPr>
              <a:t>е</a:t>
            </a:r>
            <a:r>
              <a:rPr lang="ru-RU" sz="1900" b="1" baseline="30000" dirty="0" err="1">
                <a:solidFill>
                  <a:srgbClr val="002060"/>
                </a:solidFill>
              </a:rPr>
              <a:t>+</a:t>
            </a:r>
            <a:endParaRPr lang="ru-RU" sz="1900" b="1" dirty="0">
              <a:solidFill>
                <a:srgbClr val="002060"/>
              </a:solidFill>
            </a:endParaRPr>
          </a:p>
          <a:p>
            <a:pPr indent="5016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>
                <a:solidFill>
                  <a:srgbClr val="002060"/>
                </a:solidFill>
              </a:rPr>
              <a:t>протон </a:t>
            </a:r>
            <a:r>
              <a:rPr lang="en-US" sz="1900" b="1" dirty="0">
                <a:solidFill>
                  <a:srgbClr val="002060"/>
                </a:solidFill>
              </a:rPr>
              <a:t>p</a:t>
            </a:r>
            <a:r>
              <a:rPr lang="en-US" sz="1900" b="1" baseline="30000" dirty="0">
                <a:solidFill>
                  <a:srgbClr val="002060"/>
                </a:solidFill>
              </a:rPr>
              <a:t>+</a:t>
            </a:r>
            <a:r>
              <a:rPr lang="en-US" sz="1900" b="1" dirty="0">
                <a:solidFill>
                  <a:srgbClr val="002060"/>
                </a:solidFill>
              </a:rPr>
              <a:t>	 m</a:t>
            </a:r>
            <a:r>
              <a:rPr lang="en-US" sz="1900" b="1" baseline="-25000" dirty="0">
                <a:solidFill>
                  <a:srgbClr val="002060"/>
                </a:solidFill>
              </a:rPr>
              <a:t>p+ </a:t>
            </a:r>
            <a:r>
              <a:rPr lang="en-US" sz="1900" b="1" dirty="0">
                <a:solidFill>
                  <a:srgbClr val="002060"/>
                </a:solidFill>
              </a:rPr>
              <a:t>=</a:t>
            </a:r>
            <a:r>
              <a:rPr lang="en-US" sz="1900" b="1">
                <a:solidFill>
                  <a:srgbClr val="002060"/>
                </a:solidFill>
              </a:rPr>
              <a:t>1</a:t>
            </a:r>
            <a:r>
              <a:rPr lang="ru-RU" sz="1900" b="1">
                <a:solidFill>
                  <a:srgbClr val="002060"/>
                </a:solidFill>
              </a:rPr>
              <a:t>,673·10</a:t>
            </a:r>
            <a:r>
              <a:rPr lang="ru-RU" sz="1900" b="1" baseline="30000">
                <a:solidFill>
                  <a:srgbClr val="002060"/>
                </a:solidFill>
              </a:rPr>
              <a:t>-27</a:t>
            </a:r>
            <a:r>
              <a:rPr lang="ru-RU" sz="1900" b="1">
                <a:solidFill>
                  <a:srgbClr val="002060"/>
                </a:solidFill>
              </a:rPr>
              <a:t> </a:t>
            </a:r>
            <a:r>
              <a:rPr lang="ru-RU" sz="1900" b="1" dirty="0">
                <a:solidFill>
                  <a:srgbClr val="002060"/>
                </a:solidFill>
              </a:rPr>
              <a:t>кг</a:t>
            </a:r>
          </a:p>
        </p:txBody>
      </p:sp>
      <p:sp>
        <p:nvSpPr>
          <p:cNvPr id="47" name="Прямоугольник 46"/>
          <p:cNvSpPr>
            <a:spLocks noChangeArrowheads="1"/>
          </p:cNvSpPr>
          <p:nvPr/>
        </p:nvSpPr>
        <p:spPr bwMode="auto">
          <a:xfrm>
            <a:off x="6805643" y="5573338"/>
            <a:ext cx="21240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установлено экспериментально 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в начале 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</a:rPr>
              <a:t>XX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 в.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627784" y="6525344"/>
            <a:ext cx="6084888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Равенство зарядов е</a:t>
            </a:r>
            <a:r>
              <a:rPr lang="ru-RU" b="1" baseline="30000" dirty="0">
                <a:solidFill>
                  <a:srgbClr val="002060"/>
                </a:solidFill>
              </a:rPr>
              <a:t>- </a:t>
            </a:r>
            <a:r>
              <a:rPr lang="ru-RU" b="1" dirty="0">
                <a:solidFill>
                  <a:srgbClr val="002060"/>
                </a:solidFill>
              </a:rPr>
              <a:t>и</a:t>
            </a:r>
            <a:r>
              <a:rPr lang="ru-RU" b="1" baseline="30000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p</a:t>
            </a:r>
            <a:r>
              <a:rPr lang="en-US" b="1" baseline="30000" dirty="0">
                <a:solidFill>
                  <a:srgbClr val="002060"/>
                </a:solidFill>
              </a:rPr>
              <a:t>+</a:t>
            </a:r>
            <a:r>
              <a:rPr lang="ru-RU" b="1" baseline="30000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установлено с точностью до 10</a:t>
            </a:r>
            <a:r>
              <a:rPr lang="ru-RU" b="1" baseline="30000" dirty="0">
                <a:solidFill>
                  <a:srgbClr val="002060"/>
                </a:solidFill>
              </a:rPr>
              <a:t>-20 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2" name="Стрелка вправо 51">
            <a:hlinkClick r:id="rId5" action="ppaction://hlinksldjump" tooltip="задание"/>
          </p:cNvPr>
          <p:cNvSpPr/>
          <p:nvPr/>
        </p:nvSpPr>
        <p:spPr>
          <a:xfrm>
            <a:off x="8821156" y="3231412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79665" y="1340768"/>
            <a:ext cx="504056" cy="4318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475657" y="764704"/>
            <a:ext cx="7560840" cy="5762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неотъемлемая характеристика заряженной частицы,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мера способности частиц к участию в ЭМ взаимодействии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21" grpId="0" animBg="1"/>
      <p:bldP spid="22" grpId="0" animBg="1"/>
      <p:bldP spid="26" grpId="0"/>
      <p:bldP spid="27" grpId="0"/>
      <p:bldP spid="28" grpId="0" animBg="1"/>
      <p:bldP spid="29" grpId="0" animBg="1"/>
      <p:bldP spid="30" grpId="0"/>
      <p:bldP spid="31" grpId="0" animBg="1"/>
      <p:bldP spid="34" grpId="0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5" grpId="0" animBg="1"/>
      <p:bldP spid="46" grpId="0" animBg="1"/>
      <p:bldP spid="47" grpId="0"/>
      <p:bldP spid="49" grpId="0"/>
      <p:bldP spid="52" grpId="0" animBg="1"/>
      <p:bldP spid="33" grpId="0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3400" dirty="0"/>
              <a:t>Основные понятия электростатики </a:t>
            </a:r>
          </a:p>
        </p:txBody>
      </p:sp>
      <p:sp>
        <p:nvSpPr>
          <p:cNvPr id="9421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68313" y="836712"/>
            <a:ext cx="1727200" cy="1728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Точечный заряд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72359" y="1193154"/>
            <a:ext cx="5107953" cy="792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Размерами заряженного тела можно пренебречь по сравнению с расстоянием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до других зарядов</a:t>
            </a:r>
            <a:endParaRPr lang="en-US" sz="16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72359" y="1984374"/>
            <a:ext cx="5107953" cy="57626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Заряд любого тела –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совокупность точечных зарядов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596336" y="1268760"/>
            <a:ext cx="936625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 &lt;&lt; r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72358" y="836712"/>
            <a:ext cx="6692129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Модель, аналог материальной точки в механике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8313" y="2708920"/>
            <a:ext cx="2303462" cy="8640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Изолированное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 заряженное тело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16238" y="2708920"/>
            <a:ext cx="5759450" cy="864095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Количество заряженных частиц,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входящих в состав тела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, </a:t>
            </a:r>
            <a:br>
              <a:rPr lang="ru-RU" b="1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остается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неизменным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8313" y="3684376"/>
            <a:ext cx="2303462" cy="115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Изолированная (замкнутая) система тел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16238" y="3684376"/>
            <a:ext cx="5759450" cy="11520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Тела системы могут обмениваться между собой заряженными частицами,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но не обмениваются ими с телами,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принадлежащими к данной системе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8313" y="4953525"/>
            <a:ext cx="2303462" cy="172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Электризация тел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16238" y="4941168"/>
            <a:ext cx="5759450" cy="863749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/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Процесс перераспределения зарядов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телах, в результате чего тела приобретают заряды </a:t>
            </a:r>
            <a:r>
              <a:rPr lang="ru-RU" b="1" dirty="0" err="1">
                <a:solidFill>
                  <a:srgbClr val="002060"/>
                </a:solidFill>
              </a:rPr>
              <a:t>↑↓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знаков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916238" y="5807537"/>
            <a:ext cx="5759450" cy="864096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Если до контакта тела были электронейтральны, суммарный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заряд тел остается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равным нулю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94212" name="Object 6">
            <a:hlinkHover r:id="" action="ppaction://noaction" highlightClick="1"/>
          </p:cNvPr>
          <p:cNvGraphicFramePr>
            <a:graphicFrameLocks noChangeAspect="1"/>
          </p:cNvGraphicFramePr>
          <p:nvPr/>
        </p:nvGraphicFramePr>
        <p:xfrm>
          <a:off x="7526462" y="1663736"/>
          <a:ext cx="1296000" cy="915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2" name="Формула" r:id="rId3" imgW="609480" imgH="431640" progId="Equation.3">
                  <p:embed/>
                </p:oleObj>
              </mc:Choice>
              <mc:Fallback>
                <p:oleObj name="Формула" r:id="rId3" imgW="60948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6462" y="1663736"/>
                        <a:ext cx="1296000" cy="91506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Стрелка вправо 22">
            <a:hlinkClick r:id="rId5" action="ppaction://hlinksldjump" tooltip="задание"/>
          </p:cNvPr>
          <p:cNvSpPr/>
          <p:nvPr/>
        </p:nvSpPr>
        <p:spPr>
          <a:xfrm>
            <a:off x="8352440" y="6175527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Стрелка вправо 27">
            <a:hlinkClick r:id="rId6" action="ppaction://hlinksldjump" tooltip="задание"/>
          </p:cNvPr>
          <p:cNvSpPr/>
          <p:nvPr/>
        </p:nvSpPr>
        <p:spPr>
          <a:xfrm>
            <a:off x="8352400" y="5311431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300" dirty="0"/>
              <a:t>Обнаружение и измерение электрического заряда</a:t>
            </a: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247" y="1196752"/>
            <a:ext cx="3269697" cy="28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3" descr="1-1-1"/>
          <p:cNvPicPr>
            <a:picLocks noChangeAspect="1" noChangeArrowheads="1"/>
          </p:cNvPicPr>
          <p:nvPr/>
        </p:nvPicPr>
        <p:blipFill>
          <a:blip r:embed="rId4" cstate="print"/>
          <a:srcRect l="6094" r="11632"/>
          <a:stretch>
            <a:fillRect/>
          </a:stretch>
        </p:blipFill>
        <p:spPr bwMode="auto">
          <a:xfrm>
            <a:off x="4467665" y="1204703"/>
            <a:ext cx="4500034" cy="28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23850" y="836613"/>
            <a:ext cx="3959225" cy="3603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Электроскоп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4191" y="1988840"/>
            <a:ext cx="2088232" cy="64799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металлический стержень –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электрод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64488" y="836613"/>
            <a:ext cx="4500000" cy="3603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Электрометр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12038" y="3228878"/>
            <a:ext cx="2304256" cy="9361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стрелка, которая может вращаться вокруг горизонтальной оси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710" y="4149080"/>
            <a:ext cx="4032250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 прикосновении к электроду заряженным предметом заряды стекают через электрод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на листочки фольги и листочки оказываются одноимённо заряженными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27984" y="4077072"/>
            <a:ext cx="4537075" cy="1440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 соприкосновении заряженного тела со стрежнем электрометра электрические заряды распределяются по стержню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стрелке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5436097" y="2313830"/>
            <a:ext cx="543285" cy="32308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5220072" y="2780928"/>
            <a:ext cx="792088" cy="5760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938565" y="1988840"/>
            <a:ext cx="1657771" cy="6480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металлический стержень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364088" y="5445224"/>
            <a:ext cx="3528392" cy="1340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Силы отталкивания,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действующие между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одноимёнными зарядами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на стержне и стрелке,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вызывают поворот стрелки</a:t>
            </a:r>
          </a:p>
        </p:txBody>
      </p:sp>
      <p:sp>
        <p:nvSpPr>
          <p:cNvPr id="32" name="Стрелка вправо 31">
            <a:hlinkClick r:id="rId5" action="ppaction://hlinksldjump" tooltip="задание"/>
          </p:cNvPr>
          <p:cNvSpPr/>
          <p:nvPr/>
        </p:nvSpPr>
        <p:spPr>
          <a:xfrm>
            <a:off x="4788024" y="5805264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627784" y="2276872"/>
            <a:ext cx="1584176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два листочка фольги,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подвешенные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к электроду</a:t>
            </a:r>
          </a:p>
        </p:txBody>
      </p:sp>
      <p:cxnSp>
        <p:nvCxnSpPr>
          <p:cNvPr id="34" name="Прямая со стрелкой 33"/>
          <p:cNvCxnSpPr/>
          <p:nvPr/>
        </p:nvCxnSpPr>
        <p:spPr>
          <a:xfrm rot="10800000" flipV="1">
            <a:off x="2195736" y="2564904"/>
            <a:ext cx="432048" cy="2160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1302303" y="2420888"/>
            <a:ext cx="720080" cy="1440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трелка вправо 40">
            <a:hlinkClick r:id="rId5" action="ppaction://hlinksldjump" tooltip="задание"/>
          </p:cNvPr>
          <p:cNvSpPr/>
          <p:nvPr/>
        </p:nvSpPr>
        <p:spPr>
          <a:xfrm>
            <a:off x="899592" y="6021288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47664" y="5877272"/>
            <a:ext cx="2304256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листочки отклоняются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друг от друга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/>
      <p:bldP spid="13" grpId="0"/>
      <p:bldP spid="21" grpId="0"/>
      <p:bldP spid="31" grpId="0"/>
      <p:bldP spid="32" grpId="0" animBg="1"/>
      <p:bldP spid="33" grpId="0"/>
      <p:bldP spid="41" grpId="0" animBg="1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Взаимодействие зарядов</a:t>
            </a:r>
          </a:p>
        </p:txBody>
      </p:sp>
      <p:graphicFrame>
        <p:nvGraphicFramePr>
          <p:cNvPr id="43014" name="Object 5"/>
          <p:cNvGraphicFramePr>
            <a:graphicFrameLocks noChangeAspect="1"/>
          </p:cNvGraphicFramePr>
          <p:nvPr/>
        </p:nvGraphicFramePr>
        <p:xfrm>
          <a:off x="6300788" y="3606800"/>
          <a:ext cx="193675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77" name="Формула" r:id="rId3" imgW="647640" imgH="241200" progId="Equation.3">
                  <p:embed/>
                </p:oleObj>
              </mc:Choice>
              <mc:Fallback>
                <p:oleObj name="Формула" r:id="rId3" imgW="64764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3606800"/>
                        <a:ext cx="1936750" cy="723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2627313" y="1643013"/>
            <a:ext cx="2052000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отталкиваются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68313" y="1643013"/>
            <a:ext cx="2052000" cy="50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ОДНОименные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8313" y="2494161"/>
            <a:ext cx="2052000" cy="50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РАЗНОименные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627313" y="2494161"/>
            <a:ext cx="2052000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притягиваются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99592" y="5805190"/>
            <a:ext cx="482441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Как определить силу взаимодействия между зарядами</a:t>
            </a:r>
          </a:p>
        </p:txBody>
      </p:sp>
      <p:sp>
        <p:nvSpPr>
          <p:cNvPr id="48" name="Овал 47"/>
          <p:cNvSpPr/>
          <p:nvPr/>
        </p:nvSpPr>
        <p:spPr>
          <a:xfrm>
            <a:off x="6516415" y="1618680"/>
            <a:ext cx="287337" cy="28733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sp>
        <p:nvSpPr>
          <p:cNvPr id="49" name="Овал 48"/>
          <p:cNvSpPr/>
          <p:nvPr/>
        </p:nvSpPr>
        <p:spPr>
          <a:xfrm>
            <a:off x="7668940" y="1618680"/>
            <a:ext cx="287337" cy="28733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cxnSp>
        <p:nvCxnSpPr>
          <p:cNvPr id="50" name="Прямая соединительная линия 49"/>
          <p:cNvCxnSpPr>
            <a:stCxn id="48" idx="6"/>
            <a:endCxn id="49" idx="2"/>
          </p:cNvCxnSpPr>
          <p:nvPr/>
        </p:nvCxnSpPr>
        <p:spPr>
          <a:xfrm>
            <a:off x="6803752" y="1761555"/>
            <a:ext cx="865188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49" idx="6"/>
          </p:cNvCxnSpPr>
          <p:nvPr/>
        </p:nvCxnSpPr>
        <p:spPr>
          <a:xfrm>
            <a:off x="7956277" y="1761555"/>
            <a:ext cx="504825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48" idx="2"/>
          </p:cNvCxnSpPr>
          <p:nvPr/>
        </p:nvCxnSpPr>
        <p:spPr>
          <a:xfrm rot="10800000">
            <a:off x="5976665" y="1761555"/>
            <a:ext cx="539750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6552927" y="1469455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7703865" y="1469455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6660877" y="1444055"/>
            <a:ext cx="1150938" cy="0"/>
          </a:xfrm>
          <a:prstGeom prst="line">
            <a:avLst/>
          </a:prstGeom>
          <a:ln w="19050"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7575277" y="1815530"/>
            <a:ext cx="38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q</a:t>
            </a:r>
            <a:r>
              <a:rPr lang="en-US" i="1" baseline="-25000">
                <a:latin typeface="Calibri" pitchFamily="34" charset="0"/>
              </a:rPr>
              <a:t>2</a:t>
            </a:r>
            <a:endParaRPr lang="ru-RU" i="1" baseline="-25000">
              <a:latin typeface="Calibri" pitchFamily="34" charset="0"/>
            </a:endParaRPr>
          </a:p>
        </p:txBody>
      </p:sp>
      <p:graphicFrame>
        <p:nvGraphicFramePr>
          <p:cNvPr id="57" name="Object 9"/>
          <p:cNvGraphicFramePr>
            <a:graphicFrameLocks noChangeAspect="1"/>
          </p:cNvGraphicFramePr>
          <p:nvPr/>
        </p:nvGraphicFramePr>
        <p:xfrm>
          <a:off x="6084615" y="1258317"/>
          <a:ext cx="4302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78" name="Формула" r:id="rId5" imgW="215640" imgH="241200" progId="Equation.3">
                  <p:embed/>
                </p:oleObj>
              </mc:Choice>
              <mc:Fallback>
                <p:oleObj name="Формула" r:id="rId5" imgW="21564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615" y="1258317"/>
                        <a:ext cx="43021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6443390" y="1815530"/>
            <a:ext cx="3825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q</a:t>
            </a:r>
            <a:r>
              <a:rPr lang="en-US" i="1" baseline="-25000">
                <a:latin typeface="Calibri" pitchFamily="34" charset="0"/>
              </a:rPr>
              <a:t>1</a:t>
            </a:r>
            <a:endParaRPr lang="ru-RU" i="1" baseline="-25000">
              <a:latin typeface="Calibri" pitchFamily="34" charset="0"/>
            </a:endParaRPr>
          </a:p>
        </p:txBody>
      </p:sp>
      <p:graphicFrame>
        <p:nvGraphicFramePr>
          <p:cNvPr id="59" name="Object 10"/>
          <p:cNvGraphicFramePr>
            <a:graphicFrameLocks noChangeAspect="1"/>
          </p:cNvGraphicFramePr>
          <p:nvPr/>
        </p:nvGraphicFramePr>
        <p:xfrm>
          <a:off x="7907065" y="1217042"/>
          <a:ext cx="4302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79" name="Формула" r:id="rId7" imgW="215640" imgH="241200" progId="Equation.3">
                  <p:embed/>
                </p:oleObj>
              </mc:Choice>
              <mc:Fallback>
                <p:oleObj name="Формула" r:id="rId7" imgW="21564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7065" y="1217042"/>
                        <a:ext cx="43021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Овал 59"/>
          <p:cNvSpPr/>
          <p:nvPr/>
        </p:nvSpPr>
        <p:spPr>
          <a:xfrm>
            <a:off x="6011590" y="2648967"/>
            <a:ext cx="288925" cy="28892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-</a:t>
            </a:r>
            <a:endParaRPr lang="ru-RU" b="1" dirty="0"/>
          </a:p>
        </p:txBody>
      </p:sp>
      <p:sp>
        <p:nvSpPr>
          <p:cNvPr id="61" name="Овал 60"/>
          <p:cNvSpPr/>
          <p:nvPr/>
        </p:nvSpPr>
        <p:spPr>
          <a:xfrm>
            <a:off x="8172177" y="2648967"/>
            <a:ext cx="288925" cy="2889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cxnSp>
        <p:nvCxnSpPr>
          <p:cNvPr id="62" name="Прямая соединительная линия 61"/>
          <p:cNvCxnSpPr>
            <a:stCxn id="60" idx="6"/>
            <a:endCxn id="61" idx="2"/>
          </p:cNvCxnSpPr>
          <p:nvPr/>
        </p:nvCxnSpPr>
        <p:spPr>
          <a:xfrm>
            <a:off x="6300515" y="2793430"/>
            <a:ext cx="187166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61" idx="2"/>
          </p:cNvCxnSpPr>
          <p:nvPr/>
        </p:nvCxnSpPr>
        <p:spPr>
          <a:xfrm rot="10800000">
            <a:off x="7632427" y="2785492"/>
            <a:ext cx="539750" cy="79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60" idx="6"/>
          </p:cNvCxnSpPr>
          <p:nvPr/>
        </p:nvCxnSpPr>
        <p:spPr>
          <a:xfrm flipV="1">
            <a:off x="6300515" y="2793430"/>
            <a:ext cx="5334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>
            <a:off x="6068740" y="2501330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5400000">
            <a:off x="8208690" y="2501330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6156052" y="2506092"/>
            <a:ext cx="2160588" cy="0"/>
          </a:xfrm>
          <a:prstGeom prst="line">
            <a:avLst/>
          </a:prstGeom>
          <a:ln w="19050"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005365" y="2174305"/>
            <a:ext cx="265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r</a:t>
            </a:r>
            <a:endParaRPr lang="ru-RU" i="1">
              <a:latin typeface="Calibri" pitchFamily="34" charset="0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8151440" y="2947417"/>
            <a:ext cx="381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latin typeface="Calibri" pitchFamily="34" charset="0"/>
              </a:rPr>
              <a:t>q</a:t>
            </a:r>
            <a:r>
              <a:rPr lang="en-US" i="1" baseline="-25000" dirty="0">
                <a:latin typeface="Calibri" pitchFamily="34" charset="0"/>
              </a:rPr>
              <a:t>2</a:t>
            </a:r>
            <a:endParaRPr lang="ru-RU" i="1" baseline="-25000" dirty="0">
              <a:latin typeface="Calibri" pitchFamily="34" charset="0"/>
            </a:endParaRPr>
          </a:p>
        </p:txBody>
      </p:sp>
      <p:graphicFrame>
        <p:nvGraphicFramePr>
          <p:cNvPr id="70" name="Object 11"/>
          <p:cNvGraphicFramePr>
            <a:graphicFrameLocks noChangeAspect="1"/>
          </p:cNvGraphicFramePr>
          <p:nvPr/>
        </p:nvGraphicFramePr>
        <p:xfrm>
          <a:off x="6371952" y="2874392"/>
          <a:ext cx="4302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80" name="Формула" r:id="rId9" imgW="215640" imgH="241200" progId="Equation.3">
                  <p:embed/>
                </p:oleObj>
              </mc:Choice>
              <mc:Fallback>
                <p:oleObj name="Формула" r:id="rId9" imgW="21564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1952" y="2874392"/>
                        <a:ext cx="430213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5940152" y="2937892"/>
            <a:ext cx="3825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q</a:t>
            </a:r>
            <a:r>
              <a:rPr lang="en-US" i="1" baseline="-25000">
                <a:latin typeface="Calibri" pitchFamily="34" charset="0"/>
              </a:rPr>
              <a:t>1</a:t>
            </a:r>
            <a:endParaRPr lang="ru-RU" i="1" baseline="-25000">
              <a:latin typeface="Calibri" pitchFamily="34" charset="0"/>
            </a:endParaRPr>
          </a:p>
        </p:txBody>
      </p:sp>
      <p:graphicFrame>
        <p:nvGraphicFramePr>
          <p:cNvPr id="72" name="Object 12"/>
          <p:cNvGraphicFramePr>
            <a:graphicFrameLocks noChangeAspect="1"/>
          </p:cNvGraphicFramePr>
          <p:nvPr/>
        </p:nvGraphicFramePr>
        <p:xfrm>
          <a:off x="7637090" y="2834705"/>
          <a:ext cx="4302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81" name="Формула" r:id="rId11" imgW="215640" imgH="241200" progId="Equation.3">
                  <p:embed/>
                </p:oleObj>
              </mc:Choice>
              <mc:Fallback>
                <p:oleObj name="Формула" r:id="rId11" imgW="215640" imgH="241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7090" y="2834705"/>
                        <a:ext cx="43021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7116787" y="1093217"/>
            <a:ext cx="263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r</a:t>
            </a:r>
            <a:endParaRPr lang="ru-RU" i="1">
              <a:latin typeface="Calibri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5796136" y="5805190"/>
            <a:ext cx="657225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47715" y="3140968"/>
            <a:ext cx="372854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Прямоугольник 81"/>
          <p:cNvSpPr/>
          <p:nvPr/>
        </p:nvSpPr>
        <p:spPr>
          <a:xfrm>
            <a:off x="395536" y="908720"/>
            <a:ext cx="4464050" cy="433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Взаимодействуют ли заряды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4500810" y="764704"/>
            <a:ext cx="503238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pic>
        <p:nvPicPr>
          <p:cNvPr id="1091" name="Picture 5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15" cstate="print"/>
          <a:srcRect l="3696" t="47291" r="80405" b="43504"/>
          <a:stretch>
            <a:fillRect/>
          </a:stretch>
        </p:blipFill>
        <p:spPr bwMode="auto">
          <a:xfrm>
            <a:off x="6865544" y="4941168"/>
            <a:ext cx="1954928" cy="144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9" grpId="0"/>
      <p:bldP spid="48" grpId="0" animBg="1"/>
      <p:bldP spid="49" grpId="0" animBg="1"/>
      <p:bldP spid="56" grpId="0"/>
      <p:bldP spid="58" grpId="0"/>
      <p:bldP spid="60" grpId="0" animBg="1"/>
      <p:bldP spid="61" grpId="0" animBg="1"/>
      <p:bldP spid="68" grpId="0"/>
      <p:bldP spid="69" grpId="0"/>
      <p:bldP spid="71" grpId="0"/>
      <p:bldP spid="73" grpId="0"/>
      <p:bldP spid="74" grpId="0"/>
      <p:bldP spid="82" grpId="0"/>
      <p:bldP spid="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Закон Кулона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6381328"/>
            <a:ext cx="5940152" cy="476672"/>
          </a:xfrm>
        </p:spPr>
        <p:txBody>
          <a:bodyPr rtlCol="0">
            <a:normAutofit fontScale="77500" lnSpcReduction="20000"/>
          </a:bodyPr>
          <a:lstStyle/>
          <a:p>
            <a:pPr marL="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rgbClr val="002060"/>
                </a:solidFill>
              </a:rPr>
              <a:t>Скорость движения электрона в атоме Н</a:t>
            </a:r>
            <a:r>
              <a:rPr lang="ru-RU" sz="2000" b="1" baseline="-25000" dirty="0">
                <a:solidFill>
                  <a:srgbClr val="002060"/>
                </a:solidFill>
              </a:rPr>
              <a:t>2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i="1" dirty="0">
                <a:solidFill>
                  <a:srgbClr val="002060"/>
                </a:solidFill>
              </a:rPr>
              <a:t>V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ru-RU" sz="2000" b="1">
                <a:solidFill>
                  <a:srgbClr val="002060"/>
                </a:solidFill>
              </a:rPr>
              <a:t>≈ с/137 (</a:t>
            </a:r>
            <a:r>
              <a:rPr lang="en-US" sz="2000" b="1">
                <a:solidFill>
                  <a:srgbClr val="002060"/>
                </a:solidFill>
              </a:rPr>
              <a:t>V </a:t>
            </a:r>
            <a:r>
              <a:rPr lang="ru-RU" sz="2000" b="1">
                <a:solidFill>
                  <a:srgbClr val="002060"/>
                </a:solidFill>
              </a:rPr>
              <a:t>≈ </a:t>
            </a:r>
            <a:r>
              <a:rPr lang="en-US" sz="2000" b="1">
                <a:solidFill>
                  <a:srgbClr val="002060"/>
                </a:solidFill>
              </a:rPr>
              <a:t>10</a:t>
            </a:r>
            <a:r>
              <a:rPr lang="en-US" sz="2000" b="1" baseline="30000">
                <a:solidFill>
                  <a:srgbClr val="002060"/>
                </a:solidFill>
              </a:rPr>
              <a:t>6</a:t>
            </a:r>
            <a:r>
              <a:rPr lang="en-US" sz="2000" b="1">
                <a:solidFill>
                  <a:srgbClr val="002060"/>
                </a:solidFill>
              </a:rPr>
              <a:t> </a:t>
            </a:r>
            <a:r>
              <a:rPr lang="ru-RU" sz="2000" b="1">
                <a:solidFill>
                  <a:srgbClr val="002060"/>
                </a:solidFill>
              </a:rPr>
              <a:t>м/с)</a:t>
            </a:r>
            <a:endParaRPr lang="ru-RU" sz="20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467544" y="836712"/>
          <a:ext cx="2088232" cy="1072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698400" imgH="393480" progId="Equation.3">
                  <p:embed/>
                </p:oleObj>
              </mc:Choice>
              <mc:Fallback>
                <p:oleObj name="Формула" r:id="rId3" imgW="69840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836712"/>
                        <a:ext cx="2088232" cy="10720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4879975" y="836613"/>
          <a:ext cx="218440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1054080" imgH="431640" progId="Equation.3">
                  <p:embed/>
                </p:oleObj>
              </mc:Choice>
              <mc:Fallback>
                <p:oleObj name="Формула" r:id="rId5" imgW="105408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836613"/>
                        <a:ext cx="2184400" cy="9001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2699792" y="1844824"/>
            <a:ext cx="1584176" cy="503238"/>
          </a:xfrm>
          <a:prstGeom prst="roundRect">
            <a:avLst>
              <a:gd name="adj" fmla="val 6845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системе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единиц СИ</a:t>
            </a:r>
          </a:p>
        </p:txBody>
      </p:sp>
      <p:graphicFrame>
        <p:nvGraphicFramePr>
          <p:cNvPr id="43013" name="Object 4"/>
          <p:cNvGraphicFramePr>
            <a:graphicFrameLocks noChangeAspect="1"/>
          </p:cNvGraphicFramePr>
          <p:nvPr/>
        </p:nvGraphicFramePr>
        <p:xfrm>
          <a:off x="2771800" y="980728"/>
          <a:ext cx="1477669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7" imgW="672840" imgH="431640" progId="Equation.3">
                  <p:embed/>
                </p:oleObj>
              </mc:Choice>
              <mc:Fallback>
                <p:oleObj name="Формула" r:id="rId7" imgW="67284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980728"/>
                        <a:ext cx="1477669" cy="8640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кругленный прямоугольник 23"/>
          <p:cNvSpPr/>
          <p:nvPr/>
        </p:nvSpPr>
        <p:spPr>
          <a:xfrm>
            <a:off x="4860032" y="3717032"/>
            <a:ext cx="3464533" cy="504825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8775" indent="-35877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000" b="1" dirty="0">
                <a:solidFill>
                  <a:srgbClr val="002060"/>
                </a:solidFill>
                <a:latin typeface="Verdana" pitchFamily="34" charset="0"/>
              </a:rPr>
              <a:t>ε</a:t>
            </a:r>
            <a:r>
              <a:rPr lang="en-US" sz="20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– диэлектрическая проницаемость среды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0"/>
            <a:ext cx="2483768" cy="620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1785 г.</a:t>
            </a:r>
          </a:p>
        </p:txBody>
      </p:sp>
      <p:sp>
        <p:nvSpPr>
          <p:cNvPr id="41" name="Стрелка вправо 40"/>
          <p:cNvSpPr/>
          <p:nvPr/>
        </p:nvSpPr>
        <p:spPr>
          <a:xfrm>
            <a:off x="4427984" y="1124744"/>
            <a:ext cx="360362" cy="35877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4860032" y="2852936"/>
            <a:ext cx="3960440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5600" indent="-3556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000" b="1" dirty="0">
                <a:solidFill>
                  <a:srgbClr val="002060"/>
                </a:solidFill>
                <a:latin typeface="Verdana" pitchFamily="34" charset="0"/>
              </a:rPr>
              <a:t>ε</a:t>
            </a:r>
            <a:r>
              <a:rPr lang="ru-RU" sz="2000" b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= 8,85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cs typeface="Courier New"/>
              </a:rPr>
              <a:t>·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-12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Кл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/Н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∙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(Ф/м) электрическая постоянная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277270" y="5158135"/>
            <a:ext cx="4751114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Границы применимости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77270" y="5516910"/>
            <a:ext cx="4751114" cy="3600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точечные заряды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275856" y="5877272"/>
            <a:ext cx="4751114" cy="3600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скорости движения зарядов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V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&lt;&lt;c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037" name="Picture 13" descr="1-1-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2472970"/>
            <a:ext cx="2952328" cy="431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2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75856" y="3212976"/>
            <a:ext cx="1395049" cy="115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4876620" y="1844823"/>
          <a:ext cx="2340820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Формула" r:id="rId12" imgW="1130040" imgH="431640" progId="Equation.3">
                  <p:embed/>
                </p:oleObj>
              </mc:Choice>
              <mc:Fallback>
                <p:oleObj name="Формула" r:id="rId12" imgW="1130040" imgH="4316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620" y="1844823"/>
                        <a:ext cx="2340820" cy="90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Прямоугольник 76"/>
          <p:cNvSpPr/>
          <p:nvPr/>
        </p:nvSpPr>
        <p:spPr>
          <a:xfrm>
            <a:off x="7380312" y="908720"/>
            <a:ext cx="1512169" cy="574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скалярная форма</a:t>
            </a:r>
            <a:endParaRPr lang="ru-RU" sz="12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380312" y="1916832"/>
            <a:ext cx="1512169" cy="57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векторная форма</a:t>
            </a:r>
            <a:endParaRPr lang="ru-RU" sz="12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255568" y="4365104"/>
            <a:ext cx="3888432" cy="549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– единичный вектор в направлении радиус-вектора</a:t>
            </a:r>
            <a:endParaRPr lang="ru-RU" sz="12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1040" name="Object 16"/>
          <p:cNvGraphicFramePr>
            <a:graphicFrameLocks noChangeAspect="1"/>
          </p:cNvGraphicFramePr>
          <p:nvPr/>
        </p:nvGraphicFramePr>
        <p:xfrm>
          <a:off x="4974009" y="4375893"/>
          <a:ext cx="318071" cy="451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Формула" r:id="rId14" imgW="152280" imgH="215640" progId="Equation.3">
                  <p:embed/>
                </p:oleObj>
              </mc:Choice>
              <mc:Fallback>
                <p:oleObj name="Формула" r:id="rId14" imgW="152280" imgH="2156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4009" y="4375893"/>
                        <a:ext cx="318071" cy="4514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Стрелка вправо 80">
            <a:hlinkClick r:id="rId16" action="ppaction://hlinksldjump" tooltip="задание"/>
          </p:cNvPr>
          <p:cNvSpPr/>
          <p:nvPr/>
        </p:nvSpPr>
        <p:spPr>
          <a:xfrm>
            <a:off x="8100392" y="386104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3016" name="Picture 8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18" cstate="print"/>
          <a:srcRect l="16875" t="11000" r="52499" b="28999"/>
          <a:stretch>
            <a:fillRect/>
          </a:stretch>
        </p:blipFill>
        <p:spPr bwMode="auto">
          <a:xfrm>
            <a:off x="179512" y="2276872"/>
            <a:ext cx="93662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Стрелка вправо 25">
            <a:hlinkClick r:id="rId19" action="ppaction://hlinksldjump"/>
          </p:cNvPr>
          <p:cNvSpPr/>
          <p:nvPr/>
        </p:nvSpPr>
        <p:spPr>
          <a:xfrm>
            <a:off x="1027706" y="212942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4" grpId="0"/>
      <p:bldP spid="38" grpId="0"/>
      <p:bldP spid="41" grpId="0" animBg="1"/>
      <p:bldP spid="43" grpId="0"/>
      <p:bldP spid="44" grpId="0" animBg="1"/>
      <p:bldP spid="45" grpId="0" animBg="1"/>
      <p:bldP spid="47" grpId="0" animBg="1"/>
      <p:bldP spid="77" grpId="0" animBg="1"/>
      <p:bldP spid="78" grpId="0" animBg="1"/>
      <p:bldP spid="80" grpId="0"/>
      <p:bldP spid="81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3419475" y="836613"/>
            <a:ext cx="2160588" cy="216058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Электростатическое поле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61950" y="836613"/>
            <a:ext cx="3201988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в пространство, окружающее электрический заряд </a:t>
            </a:r>
            <a:r>
              <a:rPr lang="en-US" b="1" i="1" dirty="0">
                <a:solidFill>
                  <a:srgbClr val="002060"/>
                </a:solidFill>
              </a:rPr>
              <a:t>q</a:t>
            </a:r>
            <a:endParaRPr lang="ru-RU" b="1" i="1" baseline="-250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3071810"/>
            <a:ext cx="7416824" cy="648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пространстве, окружающем электрические заряды, существует СИЛОВОЕ электрическое ПОЛЕ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488" y="5017940"/>
            <a:ext cx="6106550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поле</a:t>
            </a:r>
            <a:r>
              <a:rPr lang="ru-RU" sz="1600" b="1">
                <a:solidFill>
                  <a:srgbClr val="002060"/>
                </a:solidFill>
                <a:latin typeface="Verdana" pitchFamily="34" charset="0"/>
              </a:rPr>
              <a:t>, создаваемое зарядами и определяющее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силу </a:t>
            </a:r>
            <a:r>
              <a:rPr lang="ru-RU" sz="1600" b="1">
                <a:solidFill>
                  <a:srgbClr val="002060"/>
                </a:solidFill>
                <a:latin typeface="Verdana" pitchFamily="34" charset="0"/>
              </a:rPr>
              <a:t>взаимодействия между ними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940425" y="1773238"/>
            <a:ext cx="287338" cy="28733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+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344488" y="1628775"/>
            <a:ext cx="310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внесем</a:t>
            </a:r>
            <a:r>
              <a:rPr lang="en-US" b="1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sz="2000" b="1">
                <a:solidFill>
                  <a:srgbClr val="002060"/>
                </a:solidFill>
                <a:latin typeface="Calibri" pitchFamily="34" charset="0"/>
              </a:rPr>
              <a:t>другой заряд</a:t>
            </a:r>
            <a:r>
              <a:rPr lang="en-US" sz="2000" b="1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000" b="1" i="1">
                <a:solidFill>
                  <a:srgbClr val="002060"/>
                </a:solidFill>
                <a:latin typeface="Calibri" pitchFamily="34" charset="0"/>
              </a:rPr>
              <a:t>q</a:t>
            </a:r>
            <a:r>
              <a:rPr lang="en-US" sz="2000" b="1" i="1" baseline="-25000">
                <a:solidFill>
                  <a:srgbClr val="002060"/>
                </a:solidFill>
                <a:latin typeface="Calibri" pitchFamily="34" charset="0"/>
              </a:rPr>
              <a:t>0</a:t>
            </a:r>
            <a:r>
              <a:rPr lang="ru-RU" sz="2000" b="1">
                <a:solidFill>
                  <a:srgbClr val="002060"/>
                </a:solidFill>
                <a:latin typeface="Calibri" pitchFamily="34" charset="0"/>
              </a:rPr>
              <a:t>,</a:t>
            </a:r>
            <a:endParaRPr lang="ru-RU" sz="2000" b="1" i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356100" y="2060575"/>
            <a:ext cx="303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2060"/>
                </a:solidFill>
                <a:latin typeface="Calibri" pitchFamily="34" charset="0"/>
              </a:rPr>
              <a:t>q</a:t>
            </a:r>
            <a:endParaRPr lang="ru-RU" i="1" baseline="-250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356100" y="1773238"/>
            <a:ext cx="287338" cy="28733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-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003800" y="2060575"/>
            <a:ext cx="382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2060"/>
                </a:solidFill>
                <a:latin typeface="Calibri" pitchFamily="34" charset="0"/>
              </a:rPr>
              <a:t>q</a:t>
            </a:r>
            <a:r>
              <a:rPr lang="en-US" i="1" baseline="-25000">
                <a:solidFill>
                  <a:srgbClr val="002060"/>
                </a:solidFill>
                <a:latin typeface="Calibri" pitchFamily="34" charset="0"/>
              </a:rPr>
              <a:t>0</a:t>
            </a:r>
            <a:endParaRPr lang="ru-RU" i="1" baseline="-250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847105" y="2193925"/>
            <a:ext cx="26447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на </a:t>
            </a:r>
            <a:r>
              <a:rPr lang="en-US" b="1" i="1" dirty="0">
                <a:solidFill>
                  <a:srgbClr val="002060"/>
                </a:solidFill>
                <a:latin typeface="Calibri" pitchFamily="34" charset="0"/>
              </a:rPr>
              <a:t>q</a:t>
            </a:r>
            <a:r>
              <a:rPr lang="en-US" b="1" i="1" baseline="-25000" dirty="0">
                <a:solidFill>
                  <a:srgbClr val="002060"/>
                </a:solidFill>
                <a:latin typeface="Calibri" pitchFamily="34" charset="0"/>
              </a:rPr>
              <a:t>0 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будет действовать кулоновская сила</a:t>
            </a:r>
            <a:endParaRPr lang="ru-RU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1" name="Стрелка вправо 20">
            <a:hlinkClick r:id="rId3" action="ppaction://hlinksldjump" tooltip="задание"/>
          </p:cNvPr>
          <p:cNvSpPr/>
          <p:nvPr/>
        </p:nvSpPr>
        <p:spPr>
          <a:xfrm>
            <a:off x="971640" y="3217496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3758386"/>
            <a:ext cx="1836000" cy="11845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Физическое поле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339974" y="3758386"/>
            <a:ext cx="6624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одна из форм существования материи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339974" y="4118628"/>
            <a:ext cx="6624000" cy="8145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посредством поля осуществляются определенные взаимодействия между макро телами или частицами, входящими в состав вещества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5535" y="5017696"/>
            <a:ext cx="2390515" cy="5762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 (ЭП)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348038" y="5671288"/>
            <a:ext cx="5616450" cy="5746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ЭП, создаваемое НЕПОДВИЖНЫМИ электрическими зарядами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95535" y="5671288"/>
            <a:ext cx="2916000" cy="574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Электростатическое поле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531279" y="777238"/>
            <a:ext cx="2376000" cy="863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Пробный электрический заряд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531279" y="1639878"/>
            <a:ext cx="2376000" cy="360362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9388" indent="-179388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точечный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531279" y="2000240"/>
            <a:ext cx="2376000" cy="36036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положительный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531279" y="2360603"/>
            <a:ext cx="2376000" cy="57943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не искажающий исследуемое поле</a:t>
            </a:r>
          </a:p>
        </p:txBody>
      </p:sp>
      <p:sp>
        <p:nvSpPr>
          <p:cNvPr id="36" name="Стрелка вправо 35">
            <a:hlinkClick r:id="rId3" action="ppaction://hlinksldjump" tooltip="задание"/>
          </p:cNvPr>
          <p:cNvSpPr/>
          <p:nvPr/>
        </p:nvSpPr>
        <p:spPr>
          <a:xfrm>
            <a:off x="446087" y="234950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539750" y="6298143"/>
            <a:ext cx="8604250" cy="54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Следует помнить, что движение относительно – 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</a:rPr>
              <a:t>электроСТАТИЧЕСКОЕ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 поле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</a:rPr>
              <a:t> в одной системе отсчета может не быть таковым в другой системе отчета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 rot="10800000" flipV="1">
            <a:off x="5291663" y="1268213"/>
            <a:ext cx="1152000" cy="432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8028384" y="1340768"/>
            <a:ext cx="104400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модель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2563E-6 L -0.10226 -4.2563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6" grpId="0"/>
      <p:bldP spid="7" grpId="0" animBg="1"/>
      <p:bldP spid="8" grpId="0" animBg="1"/>
      <p:bldP spid="8" grpId="1" animBg="1"/>
      <p:bldP spid="14" grpId="0"/>
      <p:bldP spid="15" grpId="0"/>
      <p:bldP spid="16" grpId="0" animBg="1"/>
      <p:bldP spid="17" grpId="0"/>
      <p:bldP spid="20" grpId="0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/>
              <a:t>Силовая характеристика электростатического поля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1556" y="5311286"/>
            <a:ext cx="3097213" cy="1152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Напряженность электрического поля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84663" y="5311286"/>
            <a:ext cx="4679825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>
              <a:tabLst>
                <a:tab pos="0" algn="l"/>
              </a:tabLst>
            </a:pP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физическая величина, численно равная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отношению силы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действующей на пробный заряд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i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  помещенный в данную точку поля, к величине этого заряда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965450" y="5624513"/>
          <a:ext cx="1174750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3" imgW="469800" imgH="457200" progId="Equation.3">
                  <p:embed/>
                </p:oleObj>
              </mc:Choice>
              <mc:Fallback>
                <p:oleObj name="Формула" r:id="rId3" imgW="4698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5624513"/>
                        <a:ext cx="1174750" cy="11509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Овал 18"/>
          <p:cNvSpPr/>
          <p:nvPr/>
        </p:nvSpPr>
        <p:spPr>
          <a:xfrm>
            <a:off x="6264306" y="1125538"/>
            <a:ext cx="2159000" cy="2159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18222" y="1125538"/>
            <a:ext cx="3994026" cy="35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поле, создаваемое зарядом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endParaRPr lang="ru-RU" sz="1600" b="1" i="1" baseline="-25000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783669" y="2060575"/>
            <a:ext cx="288925" cy="2889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518222" y="1628775"/>
            <a:ext cx="35597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поместим пробный заряд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sz="1600" b="1" i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endParaRPr lang="ru-RU" sz="1600" b="1" i="1" dirty="0">
              <a:latin typeface="Verdana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199344" y="2349500"/>
            <a:ext cx="304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q</a:t>
            </a:r>
            <a:endParaRPr lang="ru-RU" i="1" baseline="-25000">
              <a:latin typeface="Calibri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199344" y="2060575"/>
            <a:ext cx="288925" cy="28892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-</a:t>
            </a:r>
            <a:endParaRPr lang="ru-RU" b="1" dirty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7848631" y="2349500"/>
            <a:ext cx="381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q</a:t>
            </a:r>
            <a:r>
              <a:rPr lang="en-US" i="1" baseline="-25000">
                <a:latin typeface="Calibri" pitchFamily="34" charset="0"/>
              </a:rPr>
              <a:t>0</a:t>
            </a:r>
            <a:endParaRPr lang="ru-RU" i="1" baseline="-25000">
              <a:latin typeface="Calibri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44128" y="2143116"/>
            <a:ext cx="3671888" cy="83185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на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sz="1600" b="1" i="1" baseline="-25000" dirty="0">
                <a:solidFill>
                  <a:srgbClr val="002060"/>
                </a:solidFill>
                <a:latin typeface="Verdana" pitchFamily="34" charset="0"/>
              </a:rPr>
              <a:t>0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будет действовать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сила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,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РАЗЛИЧНАЯ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РАЗЛИЧНЫХ ТОЧКАХ ПОЛЯ</a:t>
            </a:r>
            <a:endParaRPr lang="ru-RU" b="1" dirty="0">
              <a:latin typeface="Verdana" pitchFamily="34" charset="0"/>
            </a:endParaRPr>
          </a:p>
        </p:txBody>
      </p:sp>
      <p:sp>
        <p:nvSpPr>
          <p:cNvPr id="27" name="Стрелка вправо 26">
            <a:hlinkClick r:id="rId5" action="ppaction://hlinksldjump" tooltip="задание"/>
          </p:cNvPr>
          <p:cNvSpPr/>
          <p:nvPr/>
        </p:nvSpPr>
        <p:spPr>
          <a:xfrm>
            <a:off x="640781" y="2298690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044006" y="2974003"/>
            <a:ext cx="3672000" cy="5760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 закону Кулона сила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пропорциональна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sz="1600" b="1" i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endParaRPr lang="ru-RU" b="1" i="1" baseline="-25000" dirty="0">
              <a:latin typeface="Verdana" pitchFamily="34" charset="0"/>
            </a:endParaRP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068614" y="1571612"/>
          <a:ext cx="208756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6" imgW="952200" imgH="431640" progId="Equation.3">
                  <p:embed/>
                </p:oleObj>
              </mc:Choice>
              <mc:Fallback>
                <p:oleObj name="Формула" r:id="rId6" imgW="95220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614" y="1571612"/>
                        <a:ext cx="2087562" cy="952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5860361" y="3357563"/>
            <a:ext cx="3069357" cy="5762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ru-RU" sz="1600" b="1">
                <a:solidFill>
                  <a:srgbClr val="002060"/>
                </a:solidFill>
                <a:latin typeface="Verdana" pitchFamily="34" charset="0"/>
                <a:sym typeface="Symbol"/>
              </a:rPr>
              <a:t>не зависит от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величины пробного заряда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860361" y="3933825"/>
            <a:ext cx="3069357" cy="5746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ru-RU" sz="1600" b="1">
                <a:solidFill>
                  <a:srgbClr val="002060"/>
                </a:solidFill>
                <a:latin typeface="Verdana" pitchFamily="34" charset="0"/>
                <a:sym typeface="Symbol"/>
              </a:rPr>
              <a:t>постоянная величина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для данной точки поля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1" name="Стрелка вправо 30">
            <a:hlinkClick r:id="rId5" action="ppaction://hlinksldjump" tooltip="задание"/>
          </p:cNvPr>
          <p:cNvSpPr/>
          <p:nvPr/>
        </p:nvSpPr>
        <p:spPr>
          <a:xfrm>
            <a:off x="468312" y="4776923"/>
            <a:ext cx="360000" cy="3600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>
            <a:spLocks noChangeArrowheads="1"/>
          </p:cNvSpPr>
          <p:nvPr/>
        </p:nvSpPr>
        <p:spPr bwMode="auto">
          <a:xfrm>
            <a:off x="971550" y="4645038"/>
            <a:ext cx="792162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Это отношение служит СИЛОВОЙ характеристикой электрического поля в данной точке:</a:t>
            </a:r>
            <a:endParaRPr lang="ru-RU" sz="2000" b="1" i="1" dirty="0">
              <a:latin typeface="Verdana" pitchFamily="34" charset="0"/>
            </a:endParaRPr>
          </a:p>
        </p:txBody>
      </p:sp>
      <p:sp>
        <p:nvSpPr>
          <p:cNvPr id="33" name="Прямоугольник 32">
            <a:hlinkClick r:id="rId8" action="ppaction://hlinksldjump"/>
          </p:cNvPr>
          <p:cNvSpPr/>
          <p:nvPr/>
        </p:nvSpPr>
        <p:spPr>
          <a:xfrm>
            <a:off x="395288" y="6516565"/>
            <a:ext cx="1800225" cy="28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Решение задач</a:t>
            </a:r>
            <a:endParaRPr lang="ru-RU" b="1" i="1" dirty="0">
              <a:latin typeface="+mn-lt"/>
            </a:endParaRP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2285984" y="3643314"/>
          <a:ext cx="2954155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Формула" r:id="rId9" imgW="1460160" imgH="457200" progId="Equation.3">
                  <p:embed/>
                </p:oleObj>
              </mc:Choice>
              <mc:Fallback>
                <p:oleObj name="Формула" r:id="rId9" imgW="146016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3643314"/>
                        <a:ext cx="2954155" cy="92869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Прямая со стрелкой 33"/>
          <p:cNvCxnSpPr>
            <a:endCxn id="29" idx="1"/>
          </p:cNvCxnSpPr>
          <p:nvPr/>
        </p:nvCxnSpPr>
        <p:spPr>
          <a:xfrm flipV="1">
            <a:off x="5214942" y="3645694"/>
            <a:ext cx="645419" cy="3548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220144" y="4143380"/>
            <a:ext cx="648000" cy="777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11188" y="980728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Стрелка вправо 37">
            <a:hlinkClick r:id="rId8" action="ppaction://hlinksldjump" tooltip="задание"/>
          </p:cNvPr>
          <p:cNvSpPr/>
          <p:nvPr/>
        </p:nvSpPr>
        <p:spPr>
          <a:xfrm>
            <a:off x="1907704" y="6597352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668344" y="5013176"/>
            <a:ext cx="13680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вектор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2563E-6 L -0.10226 -4.2563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  <p:bldP spid="20" grpId="0"/>
      <p:bldP spid="21" grpId="0" animBg="1"/>
      <p:bldP spid="21" grpId="1" animBg="1"/>
      <p:bldP spid="22" grpId="0"/>
      <p:bldP spid="23" grpId="0"/>
      <p:bldP spid="24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 animBg="1"/>
      <p:bldP spid="38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43" name="Picture 4"/>
          <p:cNvPicPr>
            <a:picLocks noChangeAspect="1" noChangeArrowheads="1"/>
          </p:cNvPicPr>
          <p:nvPr/>
        </p:nvPicPr>
        <p:blipFill>
          <a:blip r:embed="rId3" cstate="print"/>
          <a:srcRect t="24100" r="44859" b="4720"/>
          <a:stretch>
            <a:fillRect/>
          </a:stretch>
        </p:blipFill>
        <p:spPr bwMode="auto">
          <a:xfrm>
            <a:off x="6695950" y="2204864"/>
            <a:ext cx="2268538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395536" y="2276872"/>
            <a:ext cx="6408712" cy="864096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4" name="Rectangle 9"/>
          <p:cNvSpPr>
            <a:spLocks noChangeArrowheads="1"/>
          </p:cNvSpPr>
          <p:nvPr/>
        </p:nvSpPr>
        <p:spPr bwMode="auto">
          <a:xfrm>
            <a:off x="971600" y="4221163"/>
            <a:ext cx="3744000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А ≠ </a:t>
            </a:r>
            <a:r>
              <a:rPr lang="en-US" sz="1700" b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(траектории)</a:t>
            </a:r>
          </a:p>
        </p:txBody>
      </p:sp>
      <p:sp>
        <p:nvSpPr>
          <p:cNvPr id="717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400" dirty="0"/>
              <a:t>Работа электростатического поля 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467544" y="2348880"/>
          <a:ext cx="1715562" cy="5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4" imgW="736560" imgH="215640" progId="Equation.3">
                  <p:embed/>
                </p:oleObj>
              </mc:Choice>
              <mc:Fallback>
                <p:oleObj name="Формула" r:id="rId4" imgW="73656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348880"/>
                        <a:ext cx="1715562" cy="515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7"/>
          <p:cNvGraphicFramePr>
            <a:graphicFrameLocks noChangeAspect="1"/>
          </p:cNvGraphicFramePr>
          <p:nvPr/>
        </p:nvGraphicFramePr>
        <p:xfrm>
          <a:off x="469214" y="3222625"/>
          <a:ext cx="61926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Формула" r:id="rId6" imgW="2463480" imgH="495000" progId="Equation.3">
                  <p:embed/>
                </p:oleObj>
              </mc:Choice>
              <mc:Fallback>
                <p:oleObj name="Формула" r:id="rId6" imgW="2463480" imgH="495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14" y="3222625"/>
                        <a:ext cx="6192688" cy="93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трелка вправо 10"/>
          <p:cNvSpPr/>
          <p:nvPr/>
        </p:nvSpPr>
        <p:spPr>
          <a:xfrm>
            <a:off x="3131840" y="990600"/>
            <a:ext cx="360362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7544" y="836613"/>
            <a:ext cx="2448000" cy="576000"/>
          </a:xfrm>
          <a:prstGeom prst="roundRect">
            <a:avLst>
              <a:gd name="adj" fmla="val 379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заряд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действует сила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84140" y="836613"/>
            <a:ext cx="2088000" cy="576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перемещает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08488" y="835025"/>
            <a:ext cx="2556000" cy="576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совершает работу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7544" y="1600200"/>
            <a:ext cx="4392000" cy="6096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действует со стороны электростатического (ЭС) поля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5148064" y="1700213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96488" y="1600200"/>
            <a:ext cx="3168000" cy="576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ЭС поле совершает механическую работу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480937" y="4416425"/>
            <a:ext cx="358775" cy="35877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23" name="Стрелка вправо 22"/>
          <p:cNvSpPr/>
          <p:nvPr/>
        </p:nvSpPr>
        <p:spPr>
          <a:xfrm>
            <a:off x="5939830" y="971550"/>
            <a:ext cx="360362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971600" y="4581525"/>
            <a:ext cx="3744000" cy="474663"/>
          </a:xfrm>
          <a:prstGeom prst="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627063" lvl="1" indent="-627063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А = </a:t>
            </a:r>
            <a:r>
              <a:rPr lang="en-US" sz="1700" b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(положение начальной </a:t>
            </a:r>
            <a:br>
              <a:rPr lang="ru-RU" sz="17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и конечной точек)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5219700" y="4365625"/>
            <a:ext cx="3672780" cy="3587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ЭС поле потенциальное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4787900" y="4388550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219700" y="4724400"/>
            <a:ext cx="3672780" cy="3603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ЭС силы консервативные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10"/>
          <p:cNvGraphicFramePr>
            <a:graphicFrameLocks noChangeAspect="1"/>
          </p:cNvGraphicFramePr>
          <p:nvPr/>
        </p:nvGraphicFramePr>
        <p:xfrm>
          <a:off x="467545" y="5301232"/>
          <a:ext cx="1551756" cy="504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Формула" r:id="rId8" imgW="672840" imgH="228600" progId="Equation.3">
                  <p:embed/>
                </p:oleObj>
              </mc:Choice>
              <mc:Fallback>
                <p:oleObj name="Формула" r:id="rId8" imgW="67284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5" y="5301232"/>
                        <a:ext cx="1551756" cy="5040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11"/>
          <p:cNvGraphicFramePr>
            <a:graphicFrameLocks noChangeAspect="1"/>
          </p:cNvGraphicFramePr>
          <p:nvPr/>
        </p:nvGraphicFramePr>
        <p:xfrm>
          <a:off x="2627313" y="5157788"/>
          <a:ext cx="2068512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Формула" r:id="rId10" imgW="965160" imgH="368280" progId="Equation.3">
                  <p:embed/>
                </p:oleObj>
              </mc:Choice>
              <mc:Fallback>
                <p:oleObj name="Формула" r:id="rId10" imgW="965160" imgH="3682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5157788"/>
                        <a:ext cx="2068512" cy="7953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Стрелка вправо 66"/>
          <p:cNvSpPr/>
          <p:nvPr/>
        </p:nvSpPr>
        <p:spPr>
          <a:xfrm>
            <a:off x="2123406" y="5373216"/>
            <a:ext cx="360362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473450" y="5165725"/>
            <a:ext cx="1242566" cy="792163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Rectangle 9"/>
          <p:cNvSpPr>
            <a:spLocks noChangeArrowheads="1"/>
          </p:cNvSpPr>
          <p:nvPr/>
        </p:nvSpPr>
        <p:spPr bwMode="auto">
          <a:xfrm>
            <a:off x="4787900" y="5157788"/>
            <a:ext cx="2016348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Теорема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 циркуляции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1115617" y="6021288"/>
            <a:ext cx="6624735" cy="83671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Линии напряженности ЭС поля НЕ могут быть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ЗАМКНУТЫ, они начинаются и заканчиваются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зарядах или в бесконечности</a:t>
            </a:r>
          </a:p>
        </p:txBody>
      </p:sp>
      <p:sp>
        <p:nvSpPr>
          <p:cNvPr id="71" name="Стрелка вправо 70"/>
          <p:cNvSpPr/>
          <p:nvPr/>
        </p:nvSpPr>
        <p:spPr>
          <a:xfrm>
            <a:off x="490990" y="6237288"/>
            <a:ext cx="358775" cy="36036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6767637" y="5229225"/>
            <a:ext cx="1692795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только для ЭС полей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3" name="Rectangle 9"/>
          <p:cNvSpPr>
            <a:spLocks noChangeArrowheads="1"/>
          </p:cNvSpPr>
          <p:nvPr/>
        </p:nvSpPr>
        <p:spPr bwMode="auto">
          <a:xfrm>
            <a:off x="8316416" y="5229200"/>
            <a:ext cx="504825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  <a:endParaRPr lang="ru-RU" sz="40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2" name="Стрелка вправо 31">
            <a:hlinkClick r:id="rId12" action="ppaction://hlinksldjump" tooltip="задание"/>
          </p:cNvPr>
          <p:cNvSpPr/>
          <p:nvPr/>
        </p:nvSpPr>
        <p:spPr>
          <a:xfrm>
            <a:off x="8645101" y="444671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4355976" y="2292775"/>
          <a:ext cx="2316972" cy="842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Формула" r:id="rId13" imgW="1384200" imgH="431640" progId="Equation.3">
                  <p:embed/>
                </p:oleObj>
              </mc:Choice>
              <mc:Fallback>
                <p:oleObj name="Формула" r:id="rId13" imgW="1384200" imgH="431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2292775"/>
                        <a:ext cx="2316972" cy="84261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123728" y="2492895"/>
          <a:ext cx="2232000" cy="360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Формула" r:id="rId15" imgW="1130040" imgH="177480" progId="Equation.3">
                  <p:embed/>
                </p:oleObj>
              </mc:Choice>
              <mc:Fallback>
                <p:oleObj name="Формула" r:id="rId15" imgW="1130040" imgH="177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492895"/>
                        <a:ext cx="2232000" cy="3608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7174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200" dirty="0"/>
              <a:t>Энергетическая характеристика электростатического поля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6515930" y="1006475"/>
          <a:ext cx="248522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1091880" imgH="431640" progId="Equation.3">
                  <p:embed/>
                </p:oleObj>
              </mc:Choice>
              <mc:Fallback>
                <p:oleObj name="Формула" r:id="rId3" imgW="109188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5930" y="1006475"/>
                        <a:ext cx="2485226" cy="97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298450" y="1020762"/>
          <a:ext cx="5839910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5" imgW="3263760" imgH="482400" progId="Equation.3">
                  <p:embed/>
                </p:oleObj>
              </mc:Choice>
              <mc:Fallback>
                <p:oleObj name="Формула" r:id="rId5" imgW="326376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50" y="1020762"/>
                        <a:ext cx="5839910" cy="86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300876" y="1996306"/>
            <a:ext cx="5580000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Работа по перемещению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совершается </a:t>
            </a:r>
            <a:br>
              <a:rPr lang="en-US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за счет убыли потенциальной энергии поля</a:t>
            </a: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6300788" y="1972938"/>
            <a:ext cx="2700000" cy="50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Потенциальная энергия взаимодействия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зарядов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827584" y="2539998"/>
            <a:ext cx="8208912" cy="6032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Изменение энергии эквивалентно работе, которую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совершает система при переходе из одного состояния в другое</a:t>
            </a:r>
          </a:p>
        </p:txBody>
      </p:sp>
      <p:graphicFrame>
        <p:nvGraphicFramePr>
          <p:cNvPr id="30" name="Object 7"/>
          <p:cNvGraphicFramePr>
            <a:graphicFrameLocks noChangeAspect="1"/>
          </p:cNvGraphicFramePr>
          <p:nvPr/>
        </p:nvGraphicFramePr>
        <p:xfrm>
          <a:off x="323850" y="4581177"/>
          <a:ext cx="3072916" cy="1152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7" imgW="1218960" imgH="457200" progId="Equation.3">
                  <p:embed/>
                </p:oleObj>
              </mc:Choice>
              <mc:Fallback>
                <p:oleObj name="Формула" r:id="rId7" imgW="1218960" imgH="457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581177"/>
                        <a:ext cx="3072916" cy="115207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3705228" y="4581178"/>
            <a:ext cx="1800225" cy="10080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Потенциал ЭС поля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точке</a:t>
            </a:r>
          </a:p>
        </p:txBody>
      </p:sp>
      <p:sp>
        <p:nvSpPr>
          <p:cNvPr id="38" name="Стрелка вправо 37"/>
          <p:cNvSpPr/>
          <p:nvPr/>
        </p:nvSpPr>
        <p:spPr>
          <a:xfrm>
            <a:off x="6140464" y="1209675"/>
            <a:ext cx="360362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11188" y="9080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Rectangle 9"/>
          <p:cNvSpPr>
            <a:spLocks noChangeArrowheads="1"/>
          </p:cNvSpPr>
          <p:nvPr/>
        </p:nvSpPr>
        <p:spPr bwMode="auto">
          <a:xfrm>
            <a:off x="5576891" y="4581178"/>
            <a:ext cx="3352827" cy="10080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потенциальная энергия единичного «+» заряда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, помещенного в данную точку поля</a:t>
            </a:r>
          </a:p>
        </p:txBody>
      </p:sp>
      <p:graphicFrame>
        <p:nvGraphicFramePr>
          <p:cNvPr id="45" name="Object 17"/>
          <p:cNvGraphicFramePr>
            <a:graphicFrameLocks noChangeAspect="1"/>
          </p:cNvGraphicFramePr>
          <p:nvPr/>
        </p:nvGraphicFramePr>
        <p:xfrm>
          <a:off x="3695823" y="5733256"/>
          <a:ext cx="1343753" cy="1052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Формула" r:id="rId9" imgW="495000" imgH="393480" progId="Equation.3">
                  <p:embed/>
                </p:oleObj>
              </mc:Choice>
              <mc:Fallback>
                <p:oleObj name="Формула" r:id="rId9" imgW="495000" imgH="393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823" y="5733256"/>
                        <a:ext cx="1343753" cy="105273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5580434" y="5805264"/>
            <a:ext cx="3528070" cy="7921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Потенциал поля, создаваемого зарядом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расстоянии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</a:p>
        </p:txBody>
      </p:sp>
      <p:cxnSp>
        <p:nvCxnSpPr>
          <p:cNvPr id="54" name="Прямая со стрелкой 53"/>
          <p:cNvCxnSpPr/>
          <p:nvPr/>
        </p:nvCxnSpPr>
        <p:spPr>
          <a:xfrm rot="5400000">
            <a:off x="469107" y="4323983"/>
            <a:ext cx="431800" cy="158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Скругленный прямоугольник 58"/>
          <p:cNvSpPr/>
          <p:nvPr/>
        </p:nvSpPr>
        <p:spPr>
          <a:xfrm>
            <a:off x="1187004" y="4618136"/>
            <a:ext cx="1584796" cy="111512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133740" y="3276607"/>
            <a:ext cx="3081334" cy="5762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НЕ зависит от величины пробного заряда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133740" y="3852870"/>
            <a:ext cx="3081334" cy="5762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ru-RU" sz="1600" b="1">
                <a:solidFill>
                  <a:srgbClr val="002060"/>
                </a:solidFill>
                <a:latin typeface="Verdana" pitchFamily="34" charset="0"/>
                <a:sym typeface="Symbol"/>
              </a:rPr>
              <a:t>постоянная величина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для данной точки поля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0" name="Стрелка вправо 69">
            <a:hlinkClick r:id="rId11" action="ppaction://hlinksldjump" tooltip="задание"/>
          </p:cNvPr>
          <p:cNvSpPr/>
          <p:nvPr/>
        </p:nvSpPr>
        <p:spPr>
          <a:xfrm>
            <a:off x="6286512" y="3477258"/>
            <a:ext cx="360362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71" name="Прямоугольник 70"/>
          <p:cNvSpPr>
            <a:spLocks noChangeArrowheads="1"/>
          </p:cNvSpPr>
          <p:nvPr/>
        </p:nvSpPr>
        <p:spPr bwMode="auto">
          <a:xfrm>
            <a:off x="6602758" y="3286124"/>
            <a:ext cx="28803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может служить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ЭНЕРГЕТИЧЕСКОЙ характеристикой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поля в данной точке</a:t>
            </a:r>
            <a:endParaRPr lang="ru-RU" b="1" i="1" dirty="0">
              <a:latin typeface="Verdana" pitchFamily="34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 rot="10800000" flipV="1">
            <a:off x="2627316" y="1700808"/>
            <a:ext cx="3888901" cy="280769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364" name="Object 16"/>
          <p:cNvGraphicFramePr>
            <a:graphicFrameLocks noChangeAspect="1"/>
          </p:cNvGraphicFramePr>
          <p:nvPr/>
        </p:nvGraphicFramePr>
        <p:xfrm>
          <a:off x="142844" y="3357569"/>
          <a:ext cx="292893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Формула" r:id="rId12" imgW="1447560" imgH="457200" progId="Equation.3">
                  <p:embed/>
                </p:oleObj>
              </mc:Choice>
              <mc:Fallback>
                <p:oleObj name="Формула" r:id="rId12" imgW="1447560" imgH="4572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3357569"/>
                        <a:ext cx="2928938" cy="928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Прямая со стрелкой 32"/>
          <p:cNvCxnSpPr/>
          <p:nvPr/>
        </p:nvCxnSpPr>
        <p:spPr>
          <a:xfrm>
            <a:off x="2843808" y="5661248"/>
            <a:ext cx="792090" cy="36004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9"/>
          <p:cNvSpPr>
            <a:spLocks noChangeArrowheads="1"/>
          </p:cNvSpPr>
          <p:nvPr/>
        </p:nvSpPr>
        <p:spPr bwMode="auto">
          <a:xfrm>
            <a:off x="251520" y="2468560"/>
            <a:ext cx="792088" cy="6032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или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640278" y="1060238"/>
            <a:ext cx="717275" cy="79712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286248" y="1052736"/>
            <a:ext cx="428628" cy="756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2060"/>
              </a:solidFill>
            </a:endParaRPr>
          </a:p>
        </p:txBody>
      </p:sp>
      <p:cxnSp>
        <p:nvCxnSpPr>
          <p:cNvPr id="35" name="Прямая со стрелкой 34"/>
          <p:cNvCxnSpPr>
            <a:stCxn id="34" idx="2"/>
            <a:endCxn id="32" idx="2"/>
          </p:cNvCxnSpPr>
          <p:nvPr/>
        </p:nvCxnSpPr>
        <p:spPr>
          <a:xfrm rot="5400000">
            <a:off x="3731739" y="1075913"/>
            <a:ext cx="36000" cy="1501646"/>
          </a:xfrm>
          <a:prstGeom prst="bentConnector3">
            <a:avLst>
              <a:gd name="adj1" fmla="val 570100"/>
            </a:avLst>
          </a:prstGeom>
          <a:ln w="19050">
            <a:solidFill>
              <a:srgbClr val="FF0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/>
      <p:bldP spid="31" grpId="0" animBg="1"/>
      <p:bldP spid="38" grpId="0" animBg="1"/>
      <p:bldP spid="42" grpId="0" animBg="1"/>
      <p:bldP spid="47" grpId="0" animBg="1"/>
      <p:bldP spid="59" grpId="0" animBg="1"/>
      <p:bldP spid="67" grpId="0" animBg="1"/>
      <p:bldP spid="68" grpId="0" animBg="1"/>
      <p:bldP spid="70" grpId="0" animBg="1"/>
      <p:bldP spid="71" grpId="0"/>
      <p:bldP spid="40" grpId="0"/>
      <p:bldP spid="32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hlinkClick r:id="rId3" action="ppaction://hlinksldjump"/>
          </p:cNvPr>
          <p:cNvSpPr/>
          <p:nvPr/>
        </p:nvSpPr>
        <p:spPr>
          <a:xfrm>
            <a:off x="8244408" y="6372037"/>
            <a:ext cx="936103" cy="441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+mn-lt"/>
              </a:rPr>
              <a:t>Решение задач</a:t>
            </a:r>
            <a:endParaRPr lang="ru-RU" sz="1600" b="1" i="1" dirty="0">
              <a:latin typeface="+mn-lt"/>
            </a:endParaRPr>
          </a:p>
        </p:txBody>
      </p:sp>
      <p:sp>
        <p:nvSpPr>
          <p:cNvPr id="922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Разность потенциалов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3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221" name="Object 22"/>
          <p:cNvGraphicFramePr>
            <a:graphicFrameLocks noChangeAspect="1"/>
          </p:cNvGraphicFramePr>
          <p:nvPr/>
        </p:nvGraphicFramePr>
        <p:xfrm>
          <a:off x="399636" y="3403201"/>
          <a:ext cx="2896443" cy="1033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4" imgW="1206360" imgH="469800" progId="Equation.3">
                  <p:embed/>
                </p:oleObj>
              </mc:Choice>
              <mc:Fallback>
                <p:oleObj name="Формула" r:id="rId4" imgW="1206360" imgH="4698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636" y="3403201"/>
                        <a:ext cx="2896443" cy="103391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27"/>
          <p:cNvGraphicFramePr>
            <a:graphicFrameLocks noChangeAspect="1"/>
          </p:cNvGraphicFramePr>
          <p:nvPr/>
        </p:nvGraphicFramePr>
        <p:xfrm>
          <a:off x="395288" y="6092825"/>
          <a:ext cx="1899174" cy="576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6" imgW="723586" imgH="215806" progId="Equation.3">
                  <p:embed/>
                </p:oleObj>
              </mc:Choice>
              <mc:Fallback>
                <p:oleObj name="Формула" r:id="rId6" imgW="723586" imgH="215806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6092825"/>
                        <a:ext cx="1899174" cy="57653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395288" y="4581525"/>
            <a:ext cx="4033836" cy="571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Разность потенциалов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точек 1 и 2 в ЭС поле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267744" y="6093396"/>
            <a:ext cx="6264473" cy="6479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Для ЭС полей разность потенциалов </a:t>
            </a:r>
            <a:r>
              <a:rPr lang="el-GR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φ</a:t>
            </a:r>
            <a:r>
              <a:rPr lang="ru-RU" b="1" i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1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– </a:t>
            </a:r>
            <a:r>
              <a:rPr lang="el-GR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φ</a:t>
            </a:r>
            <a:r>
              <a:rPr lang="ru-RU" b="1" i="1" baseline="-250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совпадает с электрическим напряжением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U</a:t>
            </a:r>
            <a:endParaRPr lang="ru-RU" b="1" i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7140595" y="2060451"/>
            <a:ext cx="360363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5220072" y="1556792"/>
            <a:ext cx="2160240" cy="85407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 удалении заряда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i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в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∞	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W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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0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395288" y="836612"/>
            <a:ext cx="8534400" cy="57616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Практический значение имеет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сам потенциал,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а разность потенциалов</a:t>
            </a:r>
          </a:p>
        </p:txBody>
      </p:sp>
      <p:graphicFrame>
        <p:nvGraphicFramePr>
          <p:cNvPr id="35" name="Object 7"/>
          <p:cNvGraphicFramePr>
            <a:graphicFrameLocks noChangeAspect="1"/>
          </p:cNvGraphicFramePr>
          <p:nvPr/>
        </p:nvGraphicFramePr>
        <p:xfrm>
          <a:off x="397135" y="1556792"/>
          <a:ext cx="4674931" cy="516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Формула" r:id="rId8" imgW="1663560" imgH="228600" progId="Equation.3">
                  <p:embed/>
                </p:oleObj>
              </mc:Choice>
              <mc:Fallback>
                <p:oleObj name="Формула" r:id="rId8" imgW="166356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135" y="1556792"/>
                        <a:ext cx="4674931" cy="51648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7"/>
          <p:cNvGraphicFramePr>
            <a:graphicFrameLocks noChangeAspect="1"/>
          </p:cNvGraphicFramePr>
          <p:nvPr/>
        </p:nvGraphicFramePr>
        <p:xfrm>
          <a:off x="380908" y="2171700"/>
          <a:ext cx="1962944" cy="1128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Формула" r:id="rId10" imgW="863280" imgH="495000" progId="Equation.3">
                  <p:embed/>
                </p:oleObj>
              </mc:Choice>
              <mc:Fallback>
                <p:oleObj name="Формула" r:id="rId10" imgW="863280" imgH="495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908" y="2171700"/>
                        <a:ext cx="1962944" cy="112855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 rot="5400000">
            <a:off x="2911504" y="3788792"/>
            <a:ext cx="4464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9"/>
          <p:cNvGraphicFramePr>
            <a:graphicFrameLocks noChangeAspect="1"/>
          </p:cNvGraphicFramePr>
          <p:nvPr/>
        </p:nvGraphicFramePr>
        <p:xfrm>
          <a:off x="2700586" y="2420888"/>
          <a:ext cx="2159446" cy="628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Формула" r:id="rId12" imgW="939600" imgH="279360" progId="Equation.3">
                  <p:embed/>
                </p:oleObj>
              </mc:Choice>
              <mc:Fallback>
                <p:oleObj name="Формула" r:id="rId12" imgW="939600" imgH="2793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586" y="2420888"/>
                        <a:ext cx="2159446" cy="62823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10"/>
          <p:cNvGraphicFramePr>
            <a:graphicFrameLocks noChangeAspect="1"/>
          </p:cNvGraphicFramePr>
          <p:nvPr/>
        </p:nvGraphicFramePr>
        <p:xfrm>
          <a:off x="7571445" y="1628651"/>
          <a:ext cx="1321035" cy="1152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Формула" r:id="rId14" imgW="495000" imgH="431640" progId="Equation.3">
                  <p:embed/>
                </p:oleObj>
              </mc:Choice>
              <mc:Fallback>
                <p:oleObj name="Формула" r:id="rId14" imgW="495000" imgH="431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1445" y="1628651"/>
                        <a:ext cx="1321035" cy="115227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9"/>
          <p:cNvSpPr>
            <a:spLocks noChangeArrowheads="1"/>
          </p:cNvSpPr>
          <p:nvPr/>
        </p:nvSpPr>
        <p:spPr bwMode="auto">
          <a:xfrm>
            <a:off x="5220072" y="3645782"/>
            <a:ext cx="3744416" cy="158338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Работа внешних сил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 перемещению единичного «+»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i="1" baseline="-25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 данной точки поля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бесконечность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(против сил ЭС поля)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3500430" y="1578038"/>
            <a:ext cx="1476000" cy="503237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4" name="Прямая со стрелкой 43"/>
          <p:cNvCxnSpPr>
            <a:stCxn id="54" idx="3"/>
          </p:cNvCxnSpPr>
          <p:nvPr/>
        </p:nvCxnSpPr>
        <p:spPr>
          <a:xfrm flipV="1">
            <a:off x="2343772" y="2745040"/>
            <a:ext cx="3240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3390892" y="2312988"/>
            <a:ext cx="360363" cy="15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Скругленный прямоугольник 53"/>
          <p:cNvSpPr/>
          <p:nvPr/>
        </p:nvSpPr>
        <p:spPr>
          <a:xfrm>
            <a:off x="1191772" y="2240984"/>
            <a:ext cx="1152000" cy="10440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1" name="Прямая со стрелкой 60"/>
          <p:cNvCxnSpPr/>
          <p:nvPr/>
        </p:nvCxnSpPr>
        <p:spPr>
          <a:xfrm rot="10800000" flipH="1" flipV="1">
            <a:off x="323850" y="1844675"/>
            <a:ext cx="34925" cy="2052638"/>
          </a:xfrm>
          <a:prstGeom prst="bentConnector3">
            <a:avLst>
              <a:gd name="adj1" fmla="val -317465"/>
            </a:avLst>
          </a:prstGeom>
          <a:ln w="19050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5220072" y="3212976"/>
            <a:ext cx="3744416" cy="431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Потенциал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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 в точке </a:t>
            </a:r>
            <a:endParaRPr lang="ru-RU" b="1" i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>
            <a:off x="395288" y="5149837"/>
            <a:ext cx="4033836" cy="7914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Работа сил поля при перемещении единичного «+»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заряда </a:t>
            </a:r>
            <a:r>
              <a:rPr lang="en-US" b="1" i="1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i="1" baseline="-25000">
                <a:solidFill>
                  <a:srgbClr val="002060"/>
                </a:solidFill>
                <a:latin typeface="Verdana" pitchFamily="34" charset="0"/>
              </a:rPr>
              <a:t>0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из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т.1 в т.2 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5292080" y="5661248"/>
            <a:ext cx="2232248" cy="36036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[</a:t>
            </a:r>
            <a:r>
              <a:rPr lang="el-GR" b="1" i="1" dirty="0">
                <a:solidFill>
                  <a:srgbClr val="002060"/>
                </a:solidFill>
                <a:latin typeface="Verdana" pitchFamily="34" charset="0"/>
              </a:rPr>
              <a:t>φ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]=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Дж/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Кл=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B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5076056" y="5229200"/>
            <a:ext cx="2232248" cy="36004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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&gt;0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, если А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&gt;0</a:t>
            </a:r>
            <a:endParaRPr lang="ru-RU" sz="16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148064" y="2780928"/>
            <a:ext cx="3995936" cy="4320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еще одно определение потенциала:</a:t>
            </a:r>
          </a:p>
        </p:txBody>
      </p:sp>
      <p:sp>
        <p:nvSpPr>
          <p:cNvPr id="29" name="Стрелка вправо 28">
            <a:hlinkClick r:id="rId16" action="ppaction://hlinksldjump" tooltip="задание"/>
          </p:cNvPr>
          <p:cNvSpPr/>
          <p:nvPr/>
        </p:nvSpPr>
        <p:spPr>
          <a:xfrm>
            <a:off x="8864588" y="660100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0" grpId="0" animBg="1"/>
      <p:bldP spid="21" grpId="0" animBg="1"/>
      <p:bldP spid="32" grpId="0" animBg="1"/>
      <p:bldP spid="33" grpId="0"/>
      <p:bldP spid="40" grpId="0" animBg="1"/>
      <p:bldP spid="43" grpId="0" animBg="1"/>
      <p:bldP spid="54" grpId="0" animBg="1"/>
      <p:bldP spid="80" grpId="0" animBg="1"/>
      <p:bldP spid="81" grpId="0" animBg="1"/>
      <p:bldP spid="26" grpId="0"/>
      <p:bldP spid="27" grpId="0" animBg="1"/>
      <p:bldP spid="28" grpId="0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/>
              <a:t>Связь напряженности и потенциала</a:t>
            </a:r>
          </a:p>
        </p:txBody>
      </p:sp>
      <p:graphicFrame>
        <p:nvGraphicFramePr>
          <p:cNvPr id="55301" name="Object 4"/>
          <p:cNvGraphicFramePr>
            <a:graphicFrameLocks noChangeAspect="1"/>
          </p:cNvGraphicFramePr>
          <p:nvPr/>
        </p:nvGraphicFramePr>
        <p:xfrm>
          <a:off x="323528" y="2636912"/>
          <a:ext cx="2520000" cy="56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3" imgW="965160" imgH="215640" progId="Equation.3">
                  <p:embed/>
                </p:oleObj>
              </mc:Choice>
              <mc:Fallback>
                <p:oleObj name="Формула" r:id="rId3" imgW="9651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636912"/>
                        <a:ext cx="2520000" cy="56043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5"/>
          <p:cNvGraphicFramePr>
            <a:graphicFrameLocks noChangeAspect="1"/>
          </p:cNvGraphicFramePr>
          <p:nvPr/>
        </p:nvGraphicFramePr>
        <p:xfrm>
          <a:off x="323528" y="2133597"/>
          <a:ext cx="2520000" cy="460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5" imgW="1104840" imgH="203040" progId="Equation.3">
                  <p:embed/>
                </p:oleObj>
              </mc:Choice>
              <mc:Fallback>
                <p:oleObj name="Формула" r:id="rId5" imgW="110484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133597"/>
                        <a:ext cx="2520000" cy="4608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6"/>
          <p:cNvGraphicFramePr>
            <a:graphicFrameLocks noChangeAspect="1"/>
          </p:cNvGraphicFramePr>
          <p:nvPr/>
        </p:nvGraphicFramePr>
        <p:xfrm>
          <a:off x="3635896" y="2133599"/>
          <a:ext cx="2592000" cy="463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7" imgW="1130040" imgH="215640" progId="Equation.3">
                  <p:embed/>
                </p:oleObj>
              </mc:Choice>
              <mc:Fallback>
                <p:oleObj name="Формула" r:id="rId7" imgW="113004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133599"/>
                        <a:ext cx="2592000" cy="46387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3182888" y="2205038"/>
            <a:ext cx="381000" cy="38735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graphicFrame>
        <p:nvGraphicFramePr>
          <p:cNvPr id="55304" name="Object 7"/>
          <p:cNvGraphicFramePr>
            <a:graphicFrameLocks noChangeAspect="1"/>
          </p:cNvGraphicFramePr>
          <p:nvPr/>
        </p:nvGraphicFramePr>
        <p:xfrm>
          <a:off x="3635375" y="2636838"/>
          <a:ext cx="259238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9" imgW="1231560" imgH="393480" progId="Equation.3">
                  <p:embed/>
                </p:oleObj>
              </mc:Choice>
              <mc:Fallback>
                <p:oleObj name="Формула" r:id="rId9" imgW="12315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2636838"/>
                        <a:ext cx="2592388" cy="8223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8"/>
          <p:cNvGraphicFramePr>
            <a:graphicFrameLocks noChangeAspect="1"/>
          </p:cNvGraphicFramePr>
          <p:nvPr/>
        </p:nvGraphicFramePr>
        <p:xfrm>
          <a:off x="395536" y="3933056"/>
          <a:ext cx="189278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Формула" r:id="rId11" imgW="787320" imgH="241200" progId="Equation.3">
                  <p:embed/>
                </p:oleObj>
              </mc:Choice>
              <mc:Fallback>
                <p:oleObj name="Формула" r:id="rId11" imgW="78732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933056"/>
                        <a:ext cx="1892782" cy="5760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Прямая соединительная линия 1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85720" y="836613"/>
            <a:ext cx="2340000" cy="863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Характеристики ЭС поля</a:t>
            </a: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627784" y="836613"/>
            <a:ext cx="4248000" cy="431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силовая – НАПРЯЖЕННОСТЬ 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27784" y="1268413"/>
            <a:ext cx="4248000" cy="431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энергетическая – ПОТЕНЦИАЛ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6875016" y="908050"/>
            <a:ext cx="2160587" cy="7207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связаны ли между собой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667303" y="836613"/>
            <a:ext cx="657225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616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168601" y="1628775"/>
            <a:ext cx="6984776" cy="5048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Работа по перемещению единичного «+»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из т.1 в т.2: 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5400000">
            <a:off x="2519363" y="2673350"/>
            <a:ext cx="10795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6660232" y="1700213"/>
            <a:ext cx="2411413" cy="2413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776245" y="2816225"/>
            <a:ext cx="179387" cy="18097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-</a:t>
            </a:r>
            <a:endParaRPr lang="ru-RU" b="1" dirty="0"/>
          </a:p>
        </p:txBody>
      </p:sp>
      <p:sp>
        <p:nvSpPr>
          <p:cNvPr id="34" name="Овал 33"/>
          <p:cNvSpPr/>
          <p:nvPr/>
        </p:nvSpPr>
        <p:spPr>
          <a:xfrm>
            <a:off x="7092032" y="2276475"/>
            <a:ext cx="180975" cy="1809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sp>
        <p:nvSpPr>
          <p:cNvPr id="35" name="Овал 34"/>
          <p:cNvSpPr/>
          <p:nvPr/>
        </p:nvSpPr>
        <p:spPr>
          <a:xfrm>
            <a:off x="8352507" y="1989138"/>
            <a:ext cx="179388" cy="1793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cxnSp>
        <p:nvCxnSpPr>
          <p:cNvPr id="38" name="Прямая со стрелкой 37"/>
          <p:cNvCxnSpPr>
            <a:stCxn id="33" idx="1"/>
            <a:endCxn id="34" idx="5"/>
          </p:cNvCxnSpPr>
          <p:nvPr/>
        </p:nvCxnSpPr>
        <p:spPr>
          <a:xfrm rot="16200000" flipV="1">
            <a:off x="7318251" y="2358232"/>
            <a:ext cx="412750" cy="5572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 flipH="1" flipV="1">
            <a:off x="7803232" y="2249488"/>
            <a:ext cx="674688" cy="5127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34" idx="6"/>
            <a:endCxn id="35" idx="3"/>
          </p:cNvCxnSpPr>
          <p:nvPr/>
        </p:nvCxnSpPr>
        <p:spPr>
          <a:xfrm flipV="1">
            <a:off x="7273007" y="2143125"/>
            <a:ext cx="1106488" cy="2238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7236495" y="2492375"/>
            <a:ext cx="647700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8028657" y="2420938"/>
            <a:ext cx="647700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en-US" b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7453982" y="1887538"/>
            <a:ext cx="647700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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323528" y="3429000"/>
            <a:ext cx="2338388" cy="5762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общем случае:</a:t>
            </a:r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395536" y="4869160"/>
          <a:ext cx="3096344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Формула" r:id="rId13" imgW="1676160" imgH="457200" progId="Equation.3">
                  <p:embed/>
                </p:oleObj>
              </mc:Choice>
              <mc:Fallback>
                <p:oleObj name="Формула" r:id="rId13" imgW="1676160" imgH="457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869160"/>
                        <a:ext cx="3096344" cy="76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8"/>
          <p:cNvGraphicFramePr>
            <a:graphicFrameLocks noChangeAspect="1"/>
          </p:cNvGraphicFramePr>
          <p:nvPr/>
        </p:nvGraphicFramePr>
        <p:xfrm>
          <a:off x="3779912" y="5006057"/>
          <a:ext cx="1300163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Формула" r:id="rId15" imgW="609480" imgH="241200" progId="Equation.3">
                  <p:embed/>
                </p:oleObj>
              </mc:Choice>
              <mc:Fallback>
                <p:oleObj name="Формула" r:id="rId15" imgW="60948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5006057"/>
                        <a:ext cx="1300163" cy="511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0" y="4437112"/>
            <a:ext cx="719138" cy="57626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или</a:t>
            </a: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360040" y="5733256"/>
            <a:ext cx="4788024" cy="111521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3538" lvl="1" indent="-363538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Знак «-»: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вектор напряженности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поля направлен в сторону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убывания потенциала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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56" name="Picture 2" descr="D:\МИКХиС\Ресурсы\физика_19 фев\{8CBE4808-D373-4309-97E6-22B0C01F8D4C}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111750" y="3833813"/>
            <a:ext cx="40322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2800050" y="3500438"/>
          <a:ext cx="2276775" cy="108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Формула" r:id="rId18" imgW="1041120" imgH="495000" progId="Equation.3">
                  <p:embed/>
                </p:oleObj>
              </mc:Choice>
              <mc:Fallback>
                <p:oleObj name="Формула" r:id="rId18" imgW="1041120" imgH="4950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050" y="3500438"/>
                        <a:ext cx="2276775" cy="108069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8460457" y="1989138"/>
            <a:ext cx="503238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2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6731670" y="2133600"/>
            <a:ext cx="504825" cy="4318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</a:t>
            </a:r>
            <a:endParaRPr lang="ru-RU" b="1" baseline="-25000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/>
      <p:bldP spid="25" grpId="0"/>
      <p:bldP spid="28" grpId="0"/>
      <p:bldP spid="32" grpId="0" animBg="1"/>
      <p:bldP spid="33" grpId="0" animBg="1"/>
      <p:bldP spid="34" grpId="1" animBg="1"/>
      <p:bldP spid="35" grpId="1" animBg="1"/>
      <p:bldP spid="46" grpId="0"/>
      <p:bldP spid="49" grpId="0"/>
      <p:bldP spid="50" grpId="0"/>
      <p:bldP spid="51" grpId="0"/>
      <p:bldP spid="54" grpId="0"/>
      <p:bldP spid="55" grpId="0"/>
      <p:bldP spid="59" grpId="0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Графическое изображение ЭС поля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422245" y="1485682"/>
            <a:ext cx="4608000" cy="6479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Поверхности равного потенциала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50825" y="836613"/>
            <a:ext cx="4105275" cy="647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Силовые линии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424904" y="2989001"/>
            <a:ext cx="4608000" cy="43252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Всегда ┴ линиям напряженности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423833" y="2132856"/>
            <a:ext cx="4608000" cy="86039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Работа по перемещению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q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вдоль эквипотенциальной поверхности = 0</a:t>
            </a:r>
          </a:p>
        </p:txBody>
      </p:sp>
      <p:pic>
        <p:nvPicPr>
          <p:cNvPr id="115714" name="Picture 2" descr="1-4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8" y="4076700"/>
            <a:ext cx="8715375" cy="216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25352" y="3422824"/>
            <a:ext cx="4608000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Для однородного поля – параллельные линии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422774" y="836613"/>
            <a:ext cx="4608000" cy="647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Эквипотенциальные поверхности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0825" y="1484784"/>
            <a:ext cx="4105275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Направление вектора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Е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 касательной к силовой линии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0825" y="2276912"/>
            <a:ext cx="4105275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НЕ пересекаются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0825" y="2636912"/>
            <a:ext cx="4105275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Начинаются на +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q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 заканчиваются на –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или в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∞</a:t>
            </a:r>
            <a:endParaRPr lang="ru-RU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8" name="Стрелка вправо 17">
            <a:hlinkClick r:id="rId4" action="ppaction://hlinksldjump" tooltip="задание"/>
          </p:cNvPr>
          <p:cNvSpPr/>
          <p:nvPr/>
        </p:nvSpPr>
        <p:spPr>
          <a:xfrm>
            <a:off x="3924300" y="1052513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0825" y="3429072"/>
            <a:ext cx="4105275" cy="5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Для однородного поля – параллельные прямые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0825" y="6308725"/>
            <a:ext cx="8694738" cy="54927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Количественная характеристика поля – густота линий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Принцип суперпозиции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004048" y="908050"/>
            <a:ext cx="3600400" cy="8651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справедлив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ПРИНЦИП СУПЕРПОЗИЦИИ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(наложения полей)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288" y="836613"/>
            <a:ext cx="3600648" cy="86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Каким будет поле,  создаваемое несколькими зарядами </a:t>
            </a:r>
          </a:p>
        </p:txBody>
      </p:sp>
      <p:pic>
        <p:nvPicPr>
          <p:cNvPr id="111617" name="Picture 1" descr="1-1-4"/>
          <p:cNvPicPr>
            <a:picLocks noChangeAspect="1" noChangeArrowheads="1"/>
          </p:cNvPicPr>
          <p:nvPr/>
        </p:nvPicPr>
        <p:blipFill>
          <a:blip r:embed="rId3" cstate="print"/>
          <a:srcRect r="7576"/>
          <a:stretch>
            <a:fillRect/>
          </a:stretch>
        </p:blipFill>
        <p:spPr bwMode="auto">
          <a:xfrm>
            <a:off x="467743" y="2781300"/>
            <a:ext cx="5761037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4060379" y="836613"/>
            <a:ext cx="655637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graphicFrame>
        <p:nvGraphicFramePr>
          <p:cNvPr id="111623" name="Object 20"/>
          <p:cNvGraphicFramePr>
            <a:graphicFrameLocks noChangeAspect="1"/>
          </p:cNvGraphicFramePr>
          <p:nvPr/>
        </p:nvGraphicFramePr>
        <p:xfrm>
          <a:off x="6876255" y="5295682"/>
          <a:ext cx="1656000" cy="1157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3" name="Формула" r:id="rId4" imgW="609480" imgH="431640" progId="Equation.3">
                  <p:embed/>
                </p:oleObj>
              </mc:Choice>
              <mc:Fallback>
                <p:oleObj name="Формула" r:id="rId4" imgW="609480" imgH="43164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5" y="5295682"/>
                        <a:ext cx="1656000" cy="115765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4" name="Object 8"/>
          <p:cNvGraphicFramePr>
            <a:graphicFrameLocks noChangeAspect="1"/>
          </p:cNvGraphicFramePr>
          <p:nvPr/>
        </p:nvGraphicFramePr>
        <p:xfrm>
          <a:off x="6876255" y="2780930"/>
          <a:ext cx="1656000" cy="1133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4" name="Формула" r:id="rId6" imgW="622080" imgH="431640" progId="Equation.3">
                  <p:embed/>
                </p:oleObj>
              </mc:Choice>
              <mc:Fallback>
                <p:oleObj name="Формула" r:id="rId6" imgW="62208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5" y="2780930"/>
                        <a:ext cx="1656000" cy="113329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5" name="Object 9"/>
          <p:cNvGraphicFramePr>
            <a:graphicFrameLocks noChangeAspect="1"/>
          </p:cNvGraphicFramePr>
          <p:nvPr/>
        </p:nvGraphicFramePr>
        <p:xfrm>
          <a:off x="6876256" y="4044775"/>
          <a:ext cx="1656000" cy="1112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5" name="Формула" r:id="rId8" imgW="634680" imgH="431640" progId="Equation.3">
                  <p:embed/>
                </p:oleObj>
              </mc:Choice>
              <mc:Fallback>
                <p:oleObj name="Формула" r:id="rId8" imgW="634680" imgH="431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4044775"/>
                        <a:ext cx="1656000" cy="111241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82797" y="1773239"/>
            <a:ext cx="8353177" cy="863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Сила </a:t>
            </a:r>
            <a:r>
              <a:rPr lang="ru-RU" sz="1700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, действующая на точечный заряд </a:t>
            </a:r>
            <a:r>
              <a:rPr lang="ru-RU" sz="1700" b="1" i="1" dirty="0" err="1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700" b="1" dirty="0">
                <a:solidFill>
                  <a:srgbClr val="002060"/>
                </a:solidFill>
                <a:latin typeface="Verdana" pitchFamily="34" charset="0"/>
              </a:rPr>
              <a:t> со стороны других зарядов равна векторной сумме сил, действующих со стороны каждого из них и не зависит от наличия других зарядов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0040" y="6525344"/>
            <a:ext cx="8604448" cy="332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Отражает независимость действия электростатических полей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/>
      <p:bldP spid="12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Электрический диполь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67295" y="812204"/>
            <a:ext cx="2232000" cy="1080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Электрический диполь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771800" y="812204"/>
            <a:ext cx="3888432" cy="108011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система двух равных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 модулю разноименных точечных зарядов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 небольшом расстоянии</a:t>
            </a:r>
            <a:endParaRPr lang="ru-RU" b="1" dirty="0">
              <a:solidFill>
                <a:srgbClr val="002060"/>
              </a:solidFill>
              <a:sym typeface="Symbol" pitchFamily="18" charset="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500248" y="1988082"/>
            <a:ext cx="2304000" cy="7928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векторная характеристика диполя</a:t>
            </a:r>
          </a:p>
        </p:txBody>
      </p:sp>
      <p:graphicFrame>
        <p:nvGraphicFramePr>
          <p:cNvPr id="120835" name="Object 3"/>
          <p:cNvGraphicFramePr>
            <a:graphicFrameLocks noChangeAspect="1"/>
          </p:cNvGraphicFramePr>
          <p:nvPr/>
        </p:nvGraphicFramePr>
        <p:xfrm>
          <a:off x="7223323" y="2060848"/>
          <a:ext cx="138112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5" name="Формула" r:id="rId3" imgW="495000" imgH="266400" progId="Equation.3">
                  <p:embed/>
                </p:oleObj>
              </mc:Choice>
              <mc:Fallback>
                <p:oleObj name="Формула" r:id="rId3" imgW="495000" imgH="26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323" y="2060848"/>
                        <a:ext cx="1381125" cy="7334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6" descr="1-2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357563"/>
            <a:ext cx="42481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788024" y="3068960"/>
            <a:ext cx="3276600" cy="86518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Диполь служит электрической моделью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многих молекул</a:t>
            </a:r>
          </a:p>
        </p:txBody>
      </p:sp>
      <p:pic>
        <p:nvPicPr>
          <p:cNvPr id="120836" name="Picture 4" descr="1-2-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3583" y="3933056"/>
            <a:ext cx="2598737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7452320" y="4509120"/>
            <a:ext cx="20162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+mn-lt"/>
              </a:rPr>
              <a:t>Молекула </a:t>
            </a:r>
            <a:r>
              <a:rPr lang="en-US" sz="1600" b="1" dirty="0">
                <a:solidFill>
                  <a:srgbClr val="002060"/>
                </a:solidFill>
                <a:latin typeface="+mn-lt"/>
              </a:rPr>
              <a:t>H</a:t>
            </a:r>
            <a:r>
              <a:rPr lang="en-US" sz="1600" b="1" baseline="-25000" dirty="0">
                <a:solidFill>
                  <a:srgbClr val="002060"/>
                </a:solidFill>
                <a:latin typeface="+mn-lt"/>
              </a:rPr>
              <a:t>2</a:t>
            </a:r>
            <a:r>
              <a:rPr lang="en-US" sz="1600" b="1" dirty="0">
                <a:solidFill>
                  <a:srgbClr val="002060"/>
                </a:solidFill>
                <a:latin typeface="+mn-lt"/>
              </a:rPr>
              <a:t>O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:</a:t>
            </a:r>
            <a:br>
              <a:rPr lang="ru-RU" sz="1600" b="1" dirty="0">
                <a:solidFill>
                  <a:srgbClr val="002060"/>
                </a:solidFill>
                <a:latin typeface="+mn-lt"/>
              </a:rPr>
            </a:br>
            <a:r>
              <a:rPr lang="ru-RU" sz="1600" b="1" i="1" dirty="0" err="1">
                <a:solidFill>
                  <a:srgbClr val="002060"/>
                </a:solidFill>
                <a:latin typeface="+mn-lt"/>
              </a:rPr>
              <a:t>p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 = 6,2·10</a:t>
            </a:r>
            <a:r>
              <a:rPr lang="ru-RU" sz="1600" b="1" baseline="30000" dirty="0">
                <a:solidFill>
                  <a:srgbClr val="002060"/>
                </a:solidFill>
                <a:latin typeface="+mn-lt"/>
              </a:rPr>
              <a:t>–30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 Кл·м</a:t>
            </a:r>
          </a:p>
        </p:txBody>
      </p:sp>
      <p:sp>
        <p:nvSpPr>
          <p:cNvPr id="18" name="Овал 17"/>
          <p:cNvSpPr/>
          <p:nvPr/>
        </p:nvSpPr>
        <p:spPr>
          <a:xfrm>
            <a:off x="7092950" y="1239367"/>
            <a:ext cx="287338" cy="28892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-</a:t>
            </a:r>
            <a:endParaRPr lang="ru-RU" b="1" dirty="0"/>
          </a:p>
        </p:txBody>
      </p:sp>
      <p:sp>
        <p:nvSpPr>
          <p:cNvPr id="19" name="Овал 18"/>
          <p:cNvSpPr/>
          <p:nvPr/>
        </p:nvSpPr>
        <p:spPr>
          <a:xfrm>
            <a:off x="8459788" y="1239367"/>
            <a:ext cx="288925" cy="2889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+</a:t>
            </a:r>
          </a:p>
        </p:txBody>
      </p:sp>
      <p:cxnSp>
        <p:nvCxnSpPr>
          <p:cNvPr id="20" name="Прямая соединительная линия 19"/>
          <p:cNvCxnSpPr>
            <a:stCxn id="18" idx="6"/>
            <a:endCxn id="19" idx="2"/>
          </p:cNvCxnSpPr>
          <p:nvPr/>
        </p:nvCxnSpPr>
        <p:spPr>
          <a:xfrm>
            <a:off x="7380288" y="1383829"/>
            <a:ext cx="1079500" cy="0"/>
          </a:xfrm>
          <a:prstGeom prst="line">
            <a:avLst/>
          </a:prstGeom>
          <a:ln w="28575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7148513" y="1091729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8496300" y="1091729"/>
            <a:ext cx="21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235825" y="1096492"/>
            <a:ext cx="1368425" cy="0"/>
          </a:xfrm>
          <a:prstGeom prst="line">
            <a:avLst/>
          </a:prstGeom>
          <a:ln w="19050"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762875" y="764704"/>
            <a:ext cx="249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l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8329613" y="1537817"/>
            <a:ext cx="4191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+q</a:t>
            </a:r>
            <a:endParaRPr lang="ru-RU" i="1" baseline="-25000">
              <a:latin typeface="Calibri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092950" y="1528292"/>
            <a:ext cx="373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-q</a:t>
            </a:r>
            <a:endParaRPr lang="ru-RU" i="1" baseline="-25000">
              <a:latin typeface="Calibri" pitchFamily="34" charset="0"/>
            </a:endParaRPr>
          </a:p>
        </p:txBody>
      </p:sp>
      <p:graphicFrame>
        <p:nvGraphicFramePr>
          <p:cNvPr id="120839" name="Object 7"/>
          <p:cNvGraphicFramePr>
            <a:graphicFrameLocks noChangeAspect="1"/>
          </p:cNvGraphicFramePr>
          <p:nvPr/>
        </p:nvGraphicFramePr>
        <p:xfrm>
          <a:off x="2028825" y="2565400"/>
          <a:ext cx="3825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9" name="Формула" r:id="rId7" imgW="152280" imgH="203040" progId="Equation.3">
                  <p:embed/>
                </p:oleObj>
              </mc:Choice>
              <mc:Fallback>
                <p:oleObj name="Формула" r:id="rId7" imgW="1522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2565400"/>
                        <a:ext cx="382588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484438" y="2492375"/>
            <a:ext cx="2159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itchFamily="34" charset="0"/>
              </a:rPr>
              <a:t>от </a:t>
            </a:r>
            <a:r>
              <a:rPr lang="ru-RU" sz="2000" b="1" i="1" dirty="0">
                <a:solidFill>
                  <a:srgbClr val="002060"/>
                </a:solidFill>
                <a:latin typeface="Calibri" pitchFamily="34" charset="0"/>
              </a:rPr>
              <a:t>–</a:t>
            </a:r>
            <a:r>
              <a:rPr lang="en-US" sz="2000" b="1" i="1" dirty="0">
                <a:solidFill>
                  <a:srgbClr val="002060"/>
                </a:solidFill>
                <a:latin typeface="Calibri" pitchFamily="34" charset="0"/>
              </a:rPr>
              <a:t>q</a:t>
            </a:r>
            <a:r>
              <a:rPr lang="en-US" sz="20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alibri" pitchFamily="34" charset="0"/>
              </a:rPr>
              <a:t>к </a:t>
            </a:r>
            <a:r>
              <a:rPr lang="ru-RU" sz="2000" b="1" i="1" dirty="0">
                <a:solidFill>
                  <a:srgbClr val="002060"/>
                </a:solidFill>
                <a:latin typeface="Calibri" pitchFamily="34" charset="0"/>
              </a:rPr>
              <a:t>+</a:t>
            </a:r>
            <a:r>
              <a:rPr lang="en-US" sz="2000" b="1" i="1" dirty="0">
                <a:solidFill>
                  <a:srgbClr val="002060"/>
                </a:solidFill>
                <a:latin typeface="Calibri" pitchFamily="34" charset="0"/>
              </a:rPr>
              <a:t>q</a:t>
            </a:r>
            <a:endParaRPr lang="ru-RU" sz="2000" b="1" i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395288" y="2494491"/>
            <a:ext cx="2016125" cy="7207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Направление</a:t>
            </a:r>
          </a:p>
        </p:txBody>
      </p:sp>
      <p:sp>
        <p:nvSpPr>
          <p:cNvPr id="35" name="Прямоугольник 34"/>
          <p:cNvSpPr>
            <a:spLocks noChangeArrowheads="1"/>
          </p:cNvSpPr>
          <p:nvPr/>
        </p:nvSpPr>
        <p:spPr bwMode="auto">
          <a:xfrm>
            <a:off x="2484438" y="2852738"/>
            <a:ext cx="2159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002060"/>
                </a:solidFill>
                <a:latin typeface="Calibri" pitchFamily="34" charset="0"/>
              </a:rPr>
              <a:t>↑↓ </a:t>
            </a:r>
            <a:r>
              <a:rPr lang="ru-RU" sz="2000" b="1">
                <a:solidFill>
                  <a:srgbClr val="002060"/>
                </a:solidFill>
                <a:latin typeface="Calibri" pitchFamily="34" charset="0"/>
              </a:rPr>
              <a:t>вектору </a:t>
            </a:r>
            <a:r>
              <a:rPr lang="ru-RU" sz="2000" b="1" i="1">
                <a:solidFill>
                  <a:srgbClr val="002060"/>
                </a:solidFill>
                <a:latin typeface="Calibri" pitchFamily="34" charset="0"/>
              </a:rPr>
              <a:t>Е</a:t>
            </a: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468685" y="1988070"/>
            <a:ext cx="1728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Дипольный момент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197124" y="1988839"/>
            <a:ext cx="22320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Электрический момент диполя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740650" y="1340967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7919712" y="6011997"/>
            <a:ext cx="1295847" cy="4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itchFamily="34" charset="0"/>
              </a:rPr>
              <a:t>расчет поля диполя</a:t>
            </a:r>
          </a:p>
        </p:txBody>
      </p:sp>
      <p:sp>
        <p:nvSpPr>
          <p:cNvPr id="36" name="Стрелка вправо 35">
            <a:hlinkClick r:id="rId9" action="ppaction://hlinksldjump" tooltip="задание"/>
          </p:cNvPr>
          <p:cNvSpPr/>
          <p:nvPr/>
        </p:nvSpPr>
        <p:spPr>
          <a:xfrm>
            <a:off x="8748713" y="624167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788024" y="5877272"/>
            <a:ext cx="3276600" cy="8651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>
              <a:lnSpc>
                <a:spcPct val="90000"/>
              </a:lnSpc>
              <a:spcBef>
                <a:spcPct val="300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Любые антенны рассчитываются как суперпозиции диполей</a:t>
            </a:r>
          </a:p>
        </p:txBody>
      </p:sp>
      <p:sp>
        <p:nvSpPr>
          <p:cNvPr id="32" name="Стрелка вправо 31">
            <a:hlinkClick r:id="rId10" action="ppaction://hlinksldjump" tooltip="задание"/>
          </p:cNvPr>
          <p:cNvSpPr/>
          <p:nvPr/>
        </p:nvSpPr>
        <p:spPr>
          <a:xfrm>
            <a:off x="1933600" y="2348880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7940474" y="6448341"/>
            <a:ext cx="864096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itchFamily="34" charset="0"/>
              </a:rPr>
              <a:t>диполь в ЭП</a:t>
            </a:r>
          </a:p>
        </p:txBody>
      </p:sp>
      <p:sp>
        <p:nvSpPr>
          <p:cNvPr id="39" name="Стрелка вправо 38">
            <a:hlinkClick r:id="rId11" action="ppaction://hlinksldjump" tooltip="задание"/>
          </p:cNvPr>
          <p:cNvSpPr/>
          <p:nvPr/>
        </p:nvSpPr>
        <p:spPr>
          <a:xfrm>
            <a:off x="8736773" y="6597352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3" grpId="1"/>
      <p:bldP spid="15" grpId="0"/>
      <p:bldP spid="18" grpId="0" animBg="1"/>
      <p:bldP spid="19" grpId="0" animBg="1"/>
      <p:bldP spid="26" grpId="0"/>
      <p:bldP spid="27" grpId="0"/>
      <p:bldP spid="29" grpId="0"/>
      <p:bldP spid="33" grpId="0"/>
      <p:bldP spid="34" grpId="0"/>
      <p:bldP spid="35" grpId="0"/>
      <p:bldP spid="30" grpId="0" animBg="1"/>
      <p:bldP spid="8" grpId="0" animBg="1"/>
      <p:bldP spid="31" grpId="0"/>
      <p:bldP spid="37" grpId="0"/>
      <p:bldP spid="36" grpId="0" animBg="1"/>
      <p:bldP spid="3" grpId="0"/>
      <p:bldP spid="32" grpId="0" animBg="1"/>
      <p:bldP spid="38" grpId="0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Поток вектора напряженности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 flipH="1">
            <a:off x="3419970" y="836712"/>
            <a:ext cx="2016125" cy="504000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силовые линии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36" y="2564904"/>
            <a:ext cx="2304000" cy="7920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Поток вектора напряженности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</a:rPr>
              <a:t>через площадку </a:t>
            </a:r>
          </a:p>
        </p:txBody>
      </p:sp>
      <p:graphicFrame>
        <p:nvGraphicFramePr>
          <p:cNvPr id="15" name="Object 11"/>
          <p:cNvGraphicFramePr>
            <a:graphicFrameLocks noChangeAspect="1"/>
          </p:cNvGraphicFramePr>
          <p:nvPr/>
        </p:nvGraphicFramePr>
        <p:xfrm>
          <a:off x="324545" y="4509120"/>
          <a:ext cx="2698750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3" imgW="1257120" imgH="380880" progId="Equation.3">
                  <p:embed/>
                </p:oleObj>
              </mc:Choice>
              <mc:Fallback>
                <p:oleObj name="Формула" r:id="rId3" imgW="1257120" imgH="3808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545" y="4509120"/>
                        <a:ext cx="2698750" cy="8874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4139952" y="6248400"/>
            <a:ext cx="1367780" cy="609600"/>
          </a:xfrm>
          <a:prstGeom prst="roundRect">
            <a:avLst>
              <a:gd name="adj" fmla="val 6202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[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Ф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]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=В·м</a:t>
            </a:r>
          </a:p>
        </p:txBody>
      </p:sp>
      <p:graphicFrame>
        <p:nvGraphicFramePr>
          <p:cNvPr id="50183" name="Object 5"/>
          <p:cNvGraphicFramePr>
            <a:graphicFrameLocks noChangeAspect="1"/>
          </p:cNvGraphicFramePr>
          <p:nvPr/>
        </p:nvGraphicFramePr>
        <p:xfrm>
          <a:off x="3204270" y="3718049"/>
          <a:ext cx="1465262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Формула" r:id="rId5" imgW="698400" imgH="215640" progId="Equation.3">
                  <p:embed/>
                </p:oleObj>
              </mc:Choice>
              <mc:Fallback>
                <p:oleObj name="Формула" r:id="rId5" imgW="69840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4270" y="3718049"/>
                        <a:ext cx="1465262" cy="4921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3060080" y="4437063"/>
            <a:ext cx="2339975" cy="1143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Выбор направления вектора нормали – условный! </a:t>
            </a:r>
          </a:p>
        </p:txBody>
      </p:sp>
      <p:graphicFrame>
        <p:nvGraphicFramePr>
          <p:cNvPr id="50185" name="Object 6"/>
          <p:cNvGraphicFramePr>
            <a:graphicFrameLocks noChangeAspect="1"/>
          </p:cNvGraphicFramePr>
          <p:nvPr/>
        </p:nvGraphicFramePr>
        <p:xfrm>
          <a:off x="4283770" y="5673725"/>
          <a:ext cx="101282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Формула" r:id="rId7" imgW="482400" imgH="215640" progId="Equation.3">
                  <p:embed/>
                </p:oleObj>
              </mc:Choice>
              <mc:Fallback>
                <p:oleObj name="Формула" r:id="rId7" imgW="48240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770" y="5673725"/>
                        <a:ext cx="1012825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6" name="Object 13"/>
          <p:cNvGraphicFramePr>
            <a:graphicFrameLocks noChangeAspect="1"/>
          </p:cNvGraphicFramePr>
          <p:nvPr/>
        </p:nvGraphicFramePr>
        <p:xfrm>
          <a:off x="323784" y="1916832"/>
          <a:ext cx="42783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Формула" r:id="rId9" imgW="1879560" imgH="228600" progId="Equation.3">
                  <p:embed/>
                </p:oleObj>
              </mc:Choice>
              <mc:Fallback>
                <p:oleObj name="Формула" r:id="rId9" imgW="187956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784" y="1916832"/>
                        <a:ext cx="4278313" cy="536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8" name="Object 8"/>
          <p:cNvGraphicFramePr>
            <a:graphicFrameLocks noChangeAspect="1"/>
          </p:cNvGraphicFramePr>
          <p:nvPr/>
        </p:nvGraphicFramePr>
        <p:xfrm>
          <a:off x="324545" y="3645024"/>
          <a:ext cx="269875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Формула" r:id="rId11" imgW="1218960" imgH="266400" progId="Equation.3">
                  <p:embed/>
                </p:oleObj>
              </mc:Choice>
              <mc:Fallback>
                <p:oleObj name="Формула" r:id="rId11" imgW="1218960" imgH="2664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545" y="3645024"/>
                        <a:ext cx="2698750" cy="6429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9"/>
          <p:cNvGraphicFramePr>
            <a:graphicFrameLocks noChangeAspect="1"/>
          </p:cNvGraphicFramePr>
          <p:nvPr/>
        </p:nvGraphicFramePr>
        <p:xfrm>
          <a:off x="324545" y="5946775"/>
          <a:ext cx="38354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Формула" r:id="rId13" imgW="1828800" imgH="380880" progId="Equation.3">
                  <p:embed/>
                </p:oleObj>
              </mc:Choice>
              <mc:Fallback>
                <p:oleObj name="Формула" r:id="rId13" imgW="1828800" imgH="3808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545" y="5946775"/>
                        <a:ext cx="3835400" cy="866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324545" y="5516563"/>
            <a:ext cx="3816350" cy="360362"/>
          </a:xfrm>
          <a:prstGeom prst="roundRect">
            <a:avLst>
              <a:gd name="adj" fmla="val 458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Для замкнутой поверхности: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 flipH="1">
            <a:off x="323536" y="836612"/>
            <a:ext cx="2447925" cy="504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Графическое изображение поля</a:t>
            </a:r>
          </a:p>
        </p:txBody>
      </p:sp>
      <p:cxnSp>
        <p:nvCxnSpPr>
          <p:cNvPr id="23" name="Прямая со стрелкой 22"/>
          <p:cNvCxnSpPr>
            <a:stCxn id="21" idx="1"/>
            <a:endCxn id="4" idx="3"/>
          </p:cNvCxnSpPr>
          <p:nvPr/>
        </p:nvCxnSpPr>
        <p:spPr>
          <a:xfrm>
            <a:off x="2771461" y="1088612"/>
            <a:ext cx="648509" cy="1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 flipH="1">
            <a:off x="3419971" y="1484313"/>
            <a:ext cx="2016125" cy="360000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густота линий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 flipH="1">
            <a:off x="323536" y="1484313"/>
            <a:ext cx="2447925" cy="3600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Количественно</a:t>
            </a:r>
          </a:p>
        </p:txBody>
      </p:sp>
      <p:cxnSp>
        <p:nvCxnSpPr>
          <p:cNvPr id="32" name="Прямая со стрелкой 31"/>
          <p:cNvCxnSpPr>
            <a:stCxn id="31" idx="1"/>
            <a:endCxn id="30" idx="3"/>
          </p:cNvCxnSpPr>
          <p:nvPr/>
        </p:nvCxnSpPr>
        <p:spPr>
          <a:xfrm>
            <a:off x="2771461" y="1664313"/>
            <a:ext cx="64851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2556032" y="2708920"/>
            <a:ext cx="792088" cy="431800"/>
          </a:xfrm>
          <a:prstGeom prst="roundRect">
            <a:avLst>
              <a:gd name="adj" fmla="val 503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или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 flipH="1">
            <a:off x="3132096" y="2564904"/>
            <a:ext cx="2304000" cy="7920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Поток электрического поля</a:t>
            </a:r>
          </a:p>
        </p:txBody>
      </p:sp>
      <p:pic>
        <p:nvPicPr>
          <p:cNvPr id="16394" name="Picture 10" descr="1-3-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557796" y="836712"/>
            <a:ext cx="3598863" cy="2017713"/>
          </a:xfrm>
          <a:prstGeom prst="rect">
            <a:avLst/>
          </a:prstGeom>
          <a:noFill/>
          <a:ln w="63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6395" name="Picture 11" descr="1-3-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0308" y="3381416"/>
            <a:ext cx="3600450" cy="3041650"/>
          </a:xfrm>
          <a:prstGeom prst="rect">
            <a:avLst/>
          </a:prstGeom>
          <a:noFill/>
          <a:ln w="63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6" name="Скругленный прямоугольник 35"/>
          <p:cNvSpPr/>
          <p:nvPr/>
        </p:nvSpPr>
        <p:spPr>
          <a:xfrm>
            <a:off x="4933057" y="4437063"/>
            <a:ext cx="358775" cy="6477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40308" y="6429456"/>
            <a:ext cx="3600450" cy="36036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Произвольная замкнутая поверхность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552476" y="2861013"/>
            <a:ext cx="3600000" cy="36036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Произвольная площадка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7" grpId="0" animBg="1"/>
      <p:bldP spid="20" grpId="0" animBg="1"/>
      <p:bldP spid="29" grpId="0" animBg="1"/>
      <p:bldP spid="30" grpId="0" animBg="1"/>
      <p:bldP spid="31" grpId="0" animBg="1"/>
      <p:bldP spid="33" grpId="0"/>
      <p:bldP spid="34" grpId="0" animBg="1"/>
      <p:bldP spid="36" grpId="0" animBg="1"/>
      <p:bldP spid="37" grpId="1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Теорема Гаусса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1916992"/>
            <a:ext cx="4464000" cy="1440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Поток вектора напряженности ЭП через любую замкнутую поверхность пропорционален полному заряду, заключенному в эту поверхность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663" y="3429000"/>
            <a:ext cx="31607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4437063"/>
            <a:ext cx="4968875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228600" y="828675"/>
            <a:ext cx="8783638" cy="6858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indent="-1825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16391" name="Object 3"/>
          <p:cNvGraphicFramePr>
            <a:graphicFrameLocks noChangeAspect="1"/>
          </p:cNvGraphicFramePr>
          <p:nvPr/>
        </p:nvGraphicFramePr>
        <p:xfrm>
          <a:off x="7435850" y="1995810"/>
          <a:ext cx="1385888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59" name="Формула" r:id="rId5" imgW="558720" imgH="431640" progId="Equation.3">
                  <p:embed/>
                </p:oleObj>
              </mc:Choice>
              <mc:Fallback>
                <p:oleObj name="Формула" r:id="rId5" imgW="55872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5850" y="1995810"/>
                        <a:ext cx="1385888" cy="1073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368300" y="5589240"/>
            <a:ext cx="2835275" cy="9144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Нечетное количество пересечений =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1 пересечению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79512" y="764704"/>
            <a:ext cx="7776666" cy="39687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Основная теорема электродинамики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79512" y="1196751"/>
            <a:ext cx="4463926" cy="57606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Применяется для вычисления электрических полей</a:t>
            </a:r>
          </a:p>
        </p:txBody>
      </p:sp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4788024" y="1124744"/>
          <a:ext cx="32940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58" name="Формула" r:id="rId7" imgW="1396800" imgH="457200" progId="Equation.3">
                  <p:embed/>
                </p:oleObj>
              </mc:Choice>
              <mc:Fallback>
                <p:oleObj name="Формула" r:id="rId7" imgW="13968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1124744"/>
                        <a:ext cx="3294063" cy="1079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трелка вправо 13">
            <a:hlinkClick r:id="rId9" action="ppaction://hlinksldjump" tooltip="задание"/>
          </p:cNvPr>
          <p:cNvSpPr/>
          <p:nvPr/>
        </p:nvSpPr>
        <p:spPr>
          <a:xfrm>
            <a:off x="8856496" y="80072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43438" y="2492375"/>
            <a:ext cx="1081087" cy="661988"/>
          </a:xfrm>
          <a:prstGeom prst="roundRect">
            <a:avLst>
              <a:gd name="adj" fmla="val 1551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В общем случае</a:t>
            </a:r>
          </a:p>
        </p:txBody>
      </p:sp>
      <p:graphicFrame>
        <p:nvGraphicFramePr>
          <p:cNvPr id="121860" name="Object 4"/>
          <p:cNvGraphicFramePr>
            <a:graphicFrameLocks noChangeAspect="1"/>
          </p:cNvGraphicFramePr>
          <p:nvPr/>
        </p:nvGraphicFramePr>
        <p:xfrm>
          <a:off x="5651500" y="2420938"/>
          <a:ext cx="16573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0" name="Формула" r:id="rId10" imgW="876240" imgH="457200" progId="Equation.3">
                  <p:embed/>
                </p:oleObj>
              </mc:Choice>
              <mc:Fallback>
                <p:oleObj name="Формула" r:id="rId10" imgW="87624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2420938"/>
                        <a:ext cx="1657350" cy="866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трелка вправо 16"/>
          <p:cNvSpPr/>
          <p:nvPr/>
        </p:nvSpPr>
        <p:spPr>
          <a:xfrm>
            <a:off x="4859338" y="3559175"/>
            <a:ext cx="381000" cy="38735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5370513" y="3357563"/>
          <a:ext cx="3417887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1" name="Формула" r:id="rId12" imgW="1625400" imgH="444240" progId="Equation.3">
                  <p:embed/>
                </p:oleObj>
              </mc:Choice>
              <mc:Fallback>
                <p:oleObj name="Формула" r:id="rId12" imgW="1625400" imgH="444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513" y="3357563"/>
                        <a:ext cx="3417887" cy="9350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627784" y="6376333"/>
            <a:ext cx="792088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itchFamily="34" charset="0"/>
              </a:rPr>
              <a:t>расчет полей</a:t>
            </a:r>
          </a:p>
        </p:txBody>
      </p:sp>
      <p:sp>
        <p:nvSpPr>
          <p:cNvPr id="20" name="Стрелка вправо 19">
            <a:hlinkClick r:id="rId14" action="ppaction://hlinksldjump" tooltip="задание"/>
          </p:cNvPr>
          <p:cNvSpPr/>
          <p:nvPr/>
        </p:nvSpPr>
        <p:spPr>
          <a:xfrm>
            <a:off x="3384777" y="6539001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9" grpId="0"/>
      <p:bldP spid="13" grpId="0"/>
      <p:bldP spid="14" grpId="0" animBg="1"/>
      <p:bldP spid="16" grpId="0" animBg="1"/>
      <p:bldP spid="17" grpId="0" animBg="1"/>
      <p:bldP spid="18" grpId="0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Дополнительная информация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463" y="836613"/>
            <a:ext cx="8964612" cy="6021387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О величине заряда в 1 Кл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Приводит ли электризация к изменению массы тела?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Виды электризации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Строение атома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Диэлектрическая проницаемость среды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Потенциальные и вихревые поля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Силовые линии электрического поля (рисунки)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Решение задач на расчет полей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Расчет поля диполя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К.Ф.Гаусс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latin typeface="Verdana" pitchFamily="34" charset="0"/>
              </a:rPr>
              <a:t>Расчет поля по теореме Гаусса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Задание</a:t>
            </a:r>
          </a:p>
        </p:txBody>
      </p:sp>
      <p:sp>
        <p:nvSpPr>
          <p:cNvPr id="128002" name="Содержимое 2"/>
          <p:cNvSpPr>
            <a:spLocks noGrp="1"/>
          </p:cNvSpPr>
          <p:nvPr>
            <p:ph idx="1"/>
          </p:nvPr>
        </p:nvSpPr>
        <p:spPr>
          <a:xfrm>
            <a:off x="468313" y="836613"/>
            <a:ext cx="8229600" cy="4929187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0050" y="1524000"/>
            <a:ext cx="2886066" cy="14478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q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= 1,6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·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en-US" b="1" baseline="30000" dirty="0">
                <a:solidFill>
                  <a:srgbClr val="002060"/>
                </a:solidFill>
                <a:latin typeface="Verdana" pitchFamily="34" charset="0"/>
              </a:rPr>
              <a:t>-19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Кл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Q = 1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Кл</a:t>
            </a:r>
            <a:endParaRPr lang="en-US" b="1">
              <a:solidFill>
                <a:srgbClr val="002060"/>
              </a:solidFill>
              <a:latin typeface="Verdana" pitchFamily="34" charset="0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/</a:t>
            </a: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q -?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N= Q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/</a:t>
            </a:r>
            <a:r>
              <a:rPr lang="en-US" b="1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 = 6,25·10</a:t>
            </a:r>
            <a:r>
              <a:rPr lang="ru-RU" b="1" baseline="30000">
                <a:solidFill>
                  <a:srgbClr val="002060"/>
                </a:solidFill>
                <a:latin typeface="Verdana" pitchFamily="34" charset="0"/>
              </a:rPr>
              <a:t>18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39000" y="1524000"/>
            <a:ext cx="1698625" cy="1447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-3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милли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-6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микро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-9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 нано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-12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пико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-15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фемто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57800" y="1524000"/>
            <a:ext cx="1905000" cy="1447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3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 кило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6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 Мега  М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9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Гиго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  Г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12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Тера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 Т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sz="1600" b="1" baseline="30000" dirty="0">
                <a:solidFill>
                  <a:srgbClr val="002060"/>
                </a:solidFill>
                <a:latin typeface="Verdana" pitchFamily="34" charset="0"/>
              </a:rPr>
              <a:t>15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Пета П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1625" y="5949950"/>
            <a:ext cx="8640763" cy="719138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При силе тока в 0,5 А через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нить накала настольной лампы заряд в 1 Кл проходит за 2 с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95288" y="908050"/>
            <a:ext cx="8534430" cy="433388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002060"/>
                </a:solidFill>
                <a:latin typeface="Verdana" pitchFamily="34" charset="0"/>
              </a:rPr>
              <a:t>1. </a:t>
            </a:r>
            <a:r>
              <a:rPr lang="ru-RU" sz="2000" b="1">
                <a:solidFill>
                  <a:srgbClr val="002060"/>
                </a:solidFill>
                <a:latin typeface="Verdana" pitchFamily="34" charset="0"/>
              </a:rPr>
              <a:t>Найти 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количество элементарных зарядов в 1 Кл</a:t>
            </a:r>
          </a:p>
        </p:txBody>
      </p:sp>
      <p:sp>
        <p:nvSpPr>
          <p:cNvPr id="14" name="Стрелка влево 13">
            <a:hlinkClick r:id="rId3" action="ppaction://hlinksldjump"/>
          </p:cNvPr>
          <p:cNvSpPr/>
          <p:nvPr/>
        </p:nvSpPr>
        <p:spPr>
          <a:xfrm>
            <a:off x="107504" y="18864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одержимое 2"/>
          <p:cNvSpPr txBox="1">
            <a:spLocks/>
          </p:cNvSpPr>
          <p:nvPr/>
        </p:nvSpPr>
        <p:spPr bwMode="auto">
          <a:xfrm>
            <a:off x="323528" y="3140968"/>
            <a:ext cx="860619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2. </a:t>
            </a:r>
            <a:r>
              <a:rPr kumimoji="0" lang="ru-RU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Два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свинцовых шара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m</a:t>
            </a:r>
            <a:r>
              <a:rPr kumimoji="0" lang="en-US" b="1" i="0" u="none" strike="noStrike" kern="120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1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=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m</a:t>
            </a:r>
            <a:r>
              <a:rPr kumimoji="0" lang="en-US" b="1" i="0" u="none" strike="noStrike" kern="120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2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=10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г находятся 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на расстоянии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=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10 м. У одного шара отняли 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по 1 электрону у каждого атома и передали другому шару.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Найти силу, действующую на каждый шар.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Молярная масса свинца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M=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0,207 кг/моль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28596" y="2126270"/>
            <a:ext cx="2808000" cy="158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1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Электризация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3800" y="898525"/>
            <a:ext cx="3930650" cy="649288"/>
          </a:xfrm>
          <a:prstGeom prst="roundRect">
            <a:avLst>
              <a:gd name="adj" fmla="val 4124"/>
            </a:avLst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Перемещение зарядов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одного тела на другое</a:t>
            </a:r>
          </a:p>
        </p:txBody>
      </p:sp>
      <p:sp>
        <p:nvSpPr>
          <p:cNvPr id="8" name="Стрелка влево 7"/>
          <p:cNvSpPr/>
          <p:nvPr/>
        </p:nvSpPr>
        <p:spPr>
          <a:xfrm>
            <a:off x="4212000" y="1050925"/>
            <a:ext cx="360000" cy="360363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48125" y="2116138"/>
            <a:ext cx="3916363" cy="647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количества заряженных частиц в теле</a:t>
            </a:r>
          </a:p>
        </p:txBody>
      </p:sp>
      <p:sp>
        <p:nvSpPr>
          <p:cNvPr id="10" name="Стрелка вправо 9"/>
          <p:cNvSpPr/>
          <p:nvPr/>
        </p:nvSpPr>
        <p:spPr>
          <a:xfrm rot="10800000">
            <a:off x="4211960" y="2305050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9563" y="2095500"/>
            <a:ext cx="3600450" cy="647700"/>
          </a:xfrm>
          <a:prstGeom prst="roundRect">
            <a:avLst>
              <a:gd name="adj" fmla="val 463"/>
            </a:avLst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Изменение </a:t>
            </a:r>
            <a:br>
              <a:rPr lang="ru-RU" sz="20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массы тела?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9563" y="2921000"/>
            <a:ext cx="8640762" cy="381000"/>
          </a:xfrm>
          <a:prstGeom prst="roundRect">
            <a:avLst>
              <a:gd name="adj" fmla="val 667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е-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=9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11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·10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-31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кг 	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b="1" baseline="-25000" dirty="0" err="1">
                <a:solidFill>
                  <a:srgbClr val="002060"/>
                </a:solidFill>
                <a:latin typeface="Verdana" pitchFamily="34" charset="0"/>
              </a:rPr>
              <a:t>р+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=1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,67·10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-27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кг (~ в 2000 раза больше)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9563" y="3378200"/>
            <a:ext cx="3095625" cy="503238"/>
          </a:xfrm>
          <a:prstGeom prst="roundRect">
            <a:avLst>
              <a:gd name="adj" fmla="val 2556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Тело массой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m=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 г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21200" y="3911600"/>
            <a:ext cx="4427538" cy="431800"/>
          </a:xfrm>
          <a:prstGeom prst="roundRect">
            <a:avLst>
              <a:gd name="adj" fmla="val 4908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~2·10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24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протонов и нейтронов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21200" y="3417888"/>
            <a:ext cx="4419600" cy="433387"/>
          </a:xfrm>
          <a:prstGeom prst="roundRect">
            <a:avLst>
              <a:gd name="adj" fmla="val 7259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~6·10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22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атомов </a:t>
            </a:r>
          </a:p>
        </p:txBody>
      </p:sp>
      <p:cxnSp>
        <p:nvCxnSpPr>
          <p:cNvPr id="18" name="Соединительная линия уступом 17"/>
          <p:cNvCxnSpPr>
            <a:stCxn id="13" idx="3"/>
            <a:endCxn id="16" idx="1"/>
          </p:cNvCxnSpPr>
          <p:nvPr/>
        </p:nvCxnSpPr>
        <p:spPr>
          <a:xfrm>
            <a:off x="3405188" y="3629819"/>
            <a:ext cx="1116012" cy="4763"/>
          </a:xfrm>
          <a:prstGeom prst="straightConnector1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13" idx="3"/>
            <a:endCxn id="15" idx="1"/>
          </p:cNvCxnSpPr>
          <p:nvPr/>
        </p:nvCxnSpPr>
        <p:spPr>
          <a:xfrm>
            <a:off x="3405188" y="3630613"/>
            <a:ext cx="1116012" cy="496887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288925" y="4572000"/>
            <a:ext cx="3097213" cy="503238"/>
          </a:xfrm>
          <a:prstGeom prst="roundRect">
            <a:avLst>
              <a:gd name="adj" fmla="val 0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Заряд тела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&lt;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</a:t>
            </a:r>
            <a:r>
              <a:rPr lang="en-US" b="1" baseline="30000" dirty="0">
                <a:solidFill>
                  <a:srgbClr val="002060"/>
                </a:solidFill>
                <a:latin typeface="Verdana" pitchFamily="34" charset="0"/>
              </a:rPr>
              <a:t>6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Кл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521200" y="5207000"/>
            <a:ext cx="4427538" cy="431800"/>
          </a:xfrm>
          <a:prstGeom prst="roundRect">
            <a:avLst>
              <a:gd name="adj" fmla="val 2556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массы тела 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-14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г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21200" y="4521200"/>
            <a:ext cx="4427538" cy="609600"/>
          </a:xfrm>
          <a:prstGeom prst="roundRect">
            <a:avLst>
              <a:gd name="adj" fmla="val 6667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избыток или дефицит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13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электронов</a:t>
            </a:r>
          </a:p>
        </p:txBody>
      </p:sp>
      <p:cxnSp>
        <p:nvCxnSpPr>
          <p:cNvPr id="29" name="Соединительная линия уступом 28"/>
          <p:cNvCxnSpPr>
            <a:stCxn id="26" idx="3"/>
            <a:endCxn id="28" idx="1"/>
          </p:cNvCxnSpPr>
          <p:nvPr/>
        </p:nvCxnSpPr>
        <p:spPr>
          <a:xfrm>
            <a:off x="3386138" y="4823619"/>
            <a:ext cx="1135062" cy="2381"/>
          </a:xfrm>
          <a:prstGeom prst="straightConnector1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26" idx="3"/>
            <a:endCxn id="27" idx="1"/>
          </p:cNvCxnSpPr>
          <p:nvPr/>
        </p:nvCxnSpPr>
        <p:spPr>
          <a:xfrm>
            <a:off x="3386138" y="4823619"/>
            <a:ext cx="1135062" cy="599281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Стрелка вниз 51"/>
          <p:cNvSpPr/>
          <p:nvPr/>
        </p:nvSpPr>
        <p:spPr>
          <a:xfrm>
            <a:off x="1619250" y="4054475"/>
            <a:ext cx="360000" cy="360363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2575" y="5791200"/>
            <a:ext cx="3146417" cy="936625"/>
          </a:xfrm>
          <a:prstGeom prst="roundRect">
            <a:avLst>
              <a:gd name="adj" fmla="val 2196"/>
            </a:avLst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может быть зарегистрировано экспериментально !!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143504" y="5791200"/>
            <a:ext cx="3497259" cy="936625"/>
          </a:xfrm>
          <a:prstGeom prst="roundRect">
            <a:avLst>
              <a:gd name="adj" fmla="val 923"/>
            </a:avLst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заряда тела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 приводит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 изменению его массы</a:t>
            </a:r>
          </a:p>
        </p:txBody>
      </p:sp>
      <p:sp>
        <p:nvSpPr>
          <p:cNvPr id="56" name="Стрелка вправо 55"/>
          <p:cNvSpPr/>
          <p:nvPr/>
        </p:nvSpPr>
        <p:spPr>
          <a:xfrm>
            <a:off x="3635896" y="6237312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cxnSp>
        <p:nvCxnSpPr>
          <p:cNvPr id="67" name="Shape 66"/>
          <p:cNvCxnSpPr>
            <a:stCxn id="27" idx="1"/>
            <a:endCxn id="53" idx="0"/>
          </p:cNvCxnSpPr>
          <p:nvPr/>
        </p:nvCxnSpPr>
        <p:spPr>
          <a:xfrm rot="10800000" flipV="1">
            <a:off x="1855784" y="5422900"/>
            <a:ext cx="2665416" cy="368300"/>
          </a:xfrm>
          <a:prstGeom prst="bentConnector2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0" name="Стрелка вниз 69"/>
          <p:cNvSpPr/>
          <p:nvPr/>
        </p:nvSpPr>
        <p:spPr>
          <a:xfrm>
            <a:off x="1722438" y="1635125"/>
            <a:ext cx="762000" cy="38100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pic>
        <p:nvPicPr>
          <p:cNvPr id="129048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2499" t="9000" r="51875" b="36000"/>
          <a:stretch>
            <a:fillRect/>
          </a:stretch>
        </p:blipFill>
        <p:spPr bwMode="auto">
          <a:xfrm>
            <a:off x="652463" y="60325"/>
            <a:ext cx="750887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Прямая соединительная линия 30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323850" y="889000"/>
            <a:ext cx="3600450" cy="6477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Изменение заряда тела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4203700" y="1628775"/>
            <a:ext cx="655638" cy="792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2060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51" name="Стрелка влево 50">
            <a:hlinkClick r:id="rId5" action="ppaction://hlinksldjump"/>
          </p:cNvPr>
          <p:cNvSpPr/>
          <p:nvPr/>
        </p:nvSpPr>
        <p:spPr>
          <a:xfrm>
            <a:off x="107950" y="116632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Стрелка вправо 32">
            <a:hlinkClick r:id="rId6" action="ppaction://hlinksldjump" tooltip="задание"/>
          </p:cNvPr>
          <p:cNvSpPr/>
          <p:nvPr/>
        </p:nvSpPr>
        <p:spPr>
          <a:xfrm>
            <a:off x="8748713" y="645318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57554" y="5847754"/>
            <a:ext cx="1857388" cy="522267"/>
          </a:xfrm>
          <a:prstGeom prst="roundRect">
            <a:avLst>
              <a:gd name="adj" fmla="val 4727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Считается, что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26" grpId="0" animBg="1"/>
      <p:bldP spid="27" grpId="0" animBg="1"/>
      <p:bldP spid="28" grpId="0" animBg="1"/>
      <p:bldP spid="52" grpId="0" animBg="1"/>
      <p:bldP spid="53" grpId="0" animBg="1"/>
      <p:bldP spid="55" grpId="0" animBg="1"/>
      <p:bldP spid="56" grpId="0" animBg="1"/>
      <p:bldP spid="70" grpId="0" animBg="1"/>
      <p:bldP spid="46" grpId="0"/>
      <p:bldP spid="51" grpId="0" animBg="1"/>
      <p:bldP spid="33" grpId="0" animBg="1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Виды электризации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68312" y="836613"/>
            <a:ext cx="8136135" cy="3603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Электризация за счет электропроводности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1268413"/>
            <a:ext cx="6984579" cy="10080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 соприкосновении двух металлических тел – заряженного и нейтрального: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переход некоторого количества свободных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е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-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с одного тела на другое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8312" y="2564904"/>
            <a:ext cx="8136135" cy="3603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Электризация трением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2998291"/>
            <a:ext cx="6984579" cy="115078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результате трения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нейтральных тел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-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одного тела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переходят на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другое, в результате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тела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заряжаются </a:t>
            </a: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противоположными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↑↓</a:t>
            </a:r>
            <a:r>
              <a:rPr lang="ru-RU" b="1" dirty="0">
                <a:solidFill>
                  <a:srgbClr val="002060"/>
                </a:solidFill>
              </a:rPr>
              <a:t>)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знаками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8312" y="4797425"/>
            <a:ext cx="8136135" cy="3603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Электризация через влияние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5229225"/>
            <a:ext cx="6984579" cy="10080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Перераспределение зарядов внутри тела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под действием внешнего электрического поля –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появление индуцированных зарядов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19672" y="6237288"/>
            <a:ext cx="6984579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Тело в целом остается электрически нейтральным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19672" y="4150345"/>
            <a:ext cx="6984579" cy="358775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Причина статического электричества</a:t>
            </a:r>
          </a:p>
        </p:txBody>
      </p:sp>
      <p:sp>
        <p:nvSpPr>
          <p:cNvPr id="14" name="Стрелка влево 13">
            <a:hlinkClick r:id="rId3" action="ppaction://hlinksldjump"/>
          </p:cNvPr>
          <p:cNvSpPr/>
          <p:nvPr/>
        </p:nvSpPr>
        <p:spPr>
          <a:xfrm>
            <a:off x="107950" y="116632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>
            <a:hlinkClick r:id="rId4" action="ppaction://hlinksldjump" tooltip="задание"/>
          </p:cNvPr>
          <p:cNvSpPr/>
          <p:nvPr/>
        </p:nvSpPr>
        <p:spPr>
          <a:xfrm>
            <a:off x="8727942" y="6345344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Строение атома</a:t>
            </a:r>
          </a:p>
        </p:txBody>
      </p:sp>
      <p:pic>
        <p:nvPicPr>
          <p:cNvPr id="132098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10001" t="41000" r="63126" b="20000"/>
          <a:stretch>
            <a:fillRect/>
          </a:stretch>
        </p:blipFill>
        <p:spPr bwMode="auto">
          <a:xfrm>
            <a:off x="3810000" y="914400"/>
            <a:ext cx="23526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099" name="Picture 4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 l="13750" t="20000" r="30000" b="11000"/>
          <a:stretch>
            <a:fillRect/>
          </a:stretch>
        </p:blipFill>
        <p:spPr bwMode="auto">
          <a:xfrm>
            <a:off x="6248400" y="914400"/>
            <a:ext cx="278288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228600" y="3581400"/>
            <a:ext cx="8915400" cy="1588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0" y="3645024"/>
            <a:ext cx="91440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ru-RU" sz="3600" b="1" kern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Задание</a:t>
            </a:r>
          </a:p>
        </p:txBody>
      </p:sp>
      <p:sp>
        <p:nvSpPr>
          <p:cNvPr id="23" name="Содержимое 2"/>
          <p:cNvSpPr>
            <a:spLocks noGrp="1"/>
          </p:cNvSpPr>
          <p:nvPr>
            <p:ph idx="1"/>
          </p:nvPr>
        </p:nvSpPr>
        <p:spPr>
          <a:xfrm>
            <a:off x="152400" y="4267200"/>
            <a:ext cx="8991600" cy="990600"/>
          </a:xfrm>
        </p:spPr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Представьте, что радиус ядра </a:t>
            </a:r>
            <a:r>
              <a:rPr lang="en-US" sz="2400" b="1" dirty="0">
                <a:solidFill>
                  <a:srgbClr val="002060"/>
                </a:solidFill>
                <a:latin typeface="Verdana" pitchFamily="34" charset="0"/>
              </a:rPr>
              <a:t>R = 1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 см (1 мм). </a:t>
            </a:r>
            <a:br>
              <a:rPr lang="ru-RU" sz="24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Каким будет радиус атома?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228600" y="4191000"/>
            <a:ext cx="8915400" cy="1588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95288" y="1052513"/>
            <a:ext cx="3313112" cy="4318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Радиус атома ~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en-US" b="1" baseline="30000" dirty="0">
                <a:solidFill>
                  <a:srgbClr val="002060"/>
                </a:solidFill>
                <a:latin typeface="Verdana" pitchFamily="34" charset="0"/>
              </a:rPr>
              <a:t>-1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en-US" b="1" baseline="30000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5288" y="1773238"/>
            <a:ext cx="3313112" cy="4318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2060"/>
                </a:solidFill>
                <a:latin typeface="Verdana" pitchFamily="34" charset="0"/>
              </a:rPr>
              <a:t>Радиус ядра ~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10</a:t>
            </a:r>
            <a:r>
              <a:rPr lang="en-US" b="1" baseline="30000" dirty="0">
                <a:solidFill>
                  <a:srgbClr val="002060"/>
                </a:solidFill>
                <a:latin typeface="Verdana" pitchFamily="34" charset="0"/>
              </a:rPr>
              <a:t>-1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5</a:t>
            </a:r>
            <a:r>
              <a:rPr lang="en-US" b="1" baseline="30000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</a:t>
            </a:r>
          </a:p>
        </p:txBody>
      </p:sp>
      <p:sp>
        <p:nvSpPr>
          <p:cNvPr id="14" name="Стрелка влево 13">
            <a:hlinkClick r:id="rId7" action="ppaction://hlinksldjump"/>
          </p:cNvPr>
          <p:cNvSpPr/>
          <p:nvPr/>
        </p:nvSpPr>
        <p:spPr>
          <a:xfrm>
            <a:off x="107950" y="116632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build="p"/>
      <p:bldP spid="13" grpId="0" animBg="1"/>
      <p:bldP spid="15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/>
              <a:t>Диэлектрическая проницаемость среды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851275" y="1268413"/>
            <a:ext cx="5113338" cy="10810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физическая величина, показывающая ВО СКОЛЬКО РАЗ СИЛА ВЗАИМОДЕЙСТВИЯ МЕЖДУ ЗАРЯДАМИ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СРЕДЕ МЕНЬШЕ, ЧЕМ В ВАКУУМЕ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288" y="1268413"/>
            <a:ext cx="3384550" cy="1081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Диэлектрическая проницаемость среды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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96258" name="Object 2"/>
          <p:cNvGraphicFramePr>
            <a:graphicFrameLocks noChangeAspect="1"/>
          </p:cNvGraphicFramePr>
          <p:nvPr/>
        </p:nvGraphicFramePr>
        <p:xfrm>
          <a:off x="4178300" y="3022600"/>
          <a:ext cx="104933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8" name="Формула" r:id="rId3" imgW="457200" imgH="393480" progId="Equation.3">
                  <p:embed/>
                </p:oleObj>
              </mc:Choice>
              <mc:Fallback>
                <p:oleObj name="Формула" r:id="rId3" imgW="4572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8300" y="3022600"/>
                        <a:ext cx="1049338" cy="911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95288" y="2636838"/>
            <a:ext cx="36004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безразмерная величина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288" y="4291013"/>
            <a:ext cx="2305050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кварц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00338" y="4291013"/>
            <a:ext cx="1295598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3,5-4,5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5288" y="4651375"/>
            <a:ext cx="2305050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стекло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00338" y="4651375"/>
            <a:ext cx="1295598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4-16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5288" y="5011738"/>
            <a:ext cx="2305050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сегнетова соль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00338" y="5011738"/>
            <a:ext cx="1295598" cy="360362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500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5288" y="5372100"/>
            <a:ext cx="2305050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вода (при 0 °С)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00338" y="5372100"/>
            <a:ext cx="1295598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81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95288" y="5732463"/>
            <a:ext cx="2305050" cy="358775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спирт этиловый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700338" y="5732463"/>
            <a:ext cx="1295598" cy="358775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5288" y="6092825"/>
            <a:ext cx="2305050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воздух (сухой)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700338" y="6092825"/>
            <a:ext cx="1297386" cy="3603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1,00025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435600" y="2781300"/>
            <a:ext cx="3384550" cy="122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0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– сила в вакууме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F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– 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сила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en-US" b="1" dirty="0" err="1">
                <a:solidFill>
                  <a:srgbClr val="002060"/>
                </a:solidFill>
                <a:latin typeface="Verdana" pitchFamily="34" charset="0"/>
              </a:rPr>
              <a:t>среде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288" y="3357563"/>
            <a:ext cx="3384550" cy="719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вакуума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 = 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других сред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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&gt;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 1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39047" y="5301803"/>
            <a:ext cx="3781425" cy="1295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Подробнее вопрос </a:t>
            </a:r>
            <a:b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о диэлектрической проницаемости среды </a:t>
            </a:r>
            <a:b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будет рассмотрен чуть позже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924300" y="836613"/>
            <a:ext cx="36004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физический смысл:</a:t>
            </a:r>
          </a:p>
        </p:txBody>
      </p:sp>
      <p:sp>
        <p:nvSpPr>
          <p:cNvPr id="29" name="Стрелка влево 28">
            <a:hlinkClick r:id="rId5" action="ppaction://hlinksldjump"/>
          </p:cNvPr>
          <p:cNvSpPr/>
          <p:nvPr/>
        </p:nvSpPr>
        <p:spPr>
          <a:xfrm>
            <a:off x="107950" y="224672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5" grpId="0"/>
      <p:bldP spid="26" grpId="0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400" dirty="0"/>
              <a:t>Потенциальные и вихревые поля</a:t>
            </a:r>
          </a:p>
        </p:txBody>
      </p:sp>
      <p:pic>
        <p:nvPicPr>
          <p:cNvPr id="166918" name="Picture 4"/>
          <p:cNvPicPr>
            <a:picLocks noChangeAspect="1" noChangeArrowheads="1"/>
          </p:cNvPicPr>
          <p:nvPr/>
        </p:nvPicPr>
        <p:blipFill>
          <a:blip r:embed="rId3" cstate="print"/>
          <a:srcRect l="20474" t="19109" r="24800" b="21446"/>
          <a:stretch>
            <a:fillRect/>
          </a:stretch>
        </p:blipFill>
        <p:spPr bwMode="auto">
          <a:xfrm>
            <a:off x="611560" y="2060849"/>
            <a:ext cx="4140000" cy="3336469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6920" name="Rectangle 3"/>
          <p:cNvSpPr txBox="1">
            <a:spLocks noChangeArrowheads="1"/>
          </p:cNvSpPr>
          <p:nvPr/>
        </p:nvSpPr>
        <p:spPr bwMode="auto">
          <a:xfrm>
            <a:off x="504503" y="5445149"/>
            <a:ext cx="4283521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Работа по замкнутому контуру равна нулю</a:t>
            </a:r>
          </a:p>
        </p:txBody>
      </p:sp>
      <p:graphicFrame>
        <p:nvGraphicFramePr>
          <p:cNvPr id="166914" name="Object 2"/>
          <p:cNvGraphicFramePr>
            <a:graphicFrameLocks noChangeAspect="1"/>
          </p:cNvGraphicFramePr>
          <p:nvPr/>
        </p:nvGraphicFramePr>
        <p:xfrm>
          <a:off x="611758" y="6165850"/>
          <a:ext cx="40322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14" name="Формула" r:id="rId4" imgW="1600200" imgH="215640" progId="Equation.3">
                  <p:embed/>
                </p:oleObj>
              </mc:Choice>
              <mc:Fallback>
                <p:oleObj name="Формула" r:id="rId4" imgW="160020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758" y="6165850"/>
                        <a:ext cx="4032250" cy="5476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11188" y="836613"/>
            <a:ext cx="4140200" cy="3603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Потенциальное поле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188" y="1192210"/>
            <a:ext cx="4140200" cy="863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Работа при перемещении частицы из т.1 поля в т.2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НЕ зависит от траектории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59338" y="836613"/>
            <a:ext cx="4140200" cy="3603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Вихревое поле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59338" y="1192210"/>
            <a:ext cx="4140200" cy="863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Работа при перемещении частицы из т.1 поля в т.2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ЗАВИСИТ от траектории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166925" name="Picture 4"/>
          <p:cNvPicPr>
            <a:picLocks noChangeAspect="1" noChangeArrowheads="1"/>
          </p:cNvPicPr>
          <p:nvPr/>
        </p:nvPicPr>
        <p:blipFill>
          <a:blip r:embed="rId6" cstate="print"/>
          <a:srcRect l="21651" t="16252" r="20863" b="20771"/>
          <a:stretch>
            <a:fillRect/>
          </a:stretch>
        </p:blipFill>
        <p:spPr bwMode="auto">
          <a:xfrm>
            <a:off x="4860032" y="2065866"/>
            <a:ext cx="4140000" cy="3371355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graphicFrame>
        <p:nvGraphicFramePr>
          <p:cNvPr id="166915" name="Object 3"/>
          <p:cNvGraphicFramePr>
            <a:graphicFrameLocks noChangeAspect="1"/>
          </p:cNvGraphicFramePr>
          <p:nvPr/>
        </p:nvGraphicFramePr>
        <p:xfrm>
          <a:off x="3466565" y="4501108"/>
          <a:ext cx="1293413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15" name="Формула" r:id="rId7" imgW="533160" imgH="368280" progId="Equation.3">
                  <p:embed/>
                </p:oleObj>
              </mc:Choice>
              <mc:Fallback>
                <p:oleObj name="Формула" r:id="rId7" imgW="533160" imgH="368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6565" y="4501108"/>
                        <a:ext cx="1293413" cy="90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6" name="Object 4"/>
          <p:cNvGraphicFramePr>
            <a:graphicFrameLocks noChangeAspect="1"/>
          </p:cNvGraphicFramePr>
          <p:nvPr/>
        </p:nvGraphicFramePr>
        <p:xfrm>
          <a:off x="7855780" y="4647806"/>
          <a:ext cx="1143000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16" name="Формула" r:id="rId9" imgW="533160" imgH="368280" progId="Equation.3">
                  <p:embed/>
                </p:oleObj>
              </mc:Choice>
              <mc:Fallback>
                <p:oleObj name="Формула" r:id="rId9" imgW="533160" imgH="3682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5780" y="4647806"/>
                        <a:ext cx="1143000" cy="7953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860032" y="6165850"/>
            <a:ext cx="3960118" cy="6921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НЕ может быть создано неподвижными зарядами</a:t>
            </a:r>
          </a:p>
        </p:txBody>
      </p:sp>
      <p:sp>
        <p:nvSpPr>
          <p:cNvPr id="166927" name="Rectangle 3"/>
          <p:cNvSpPr txBox="1">
            <a:spLocks noChangeArrowheads="1"/>
          </p:cNvSpPr>
          <p:nvPr/>
        </p:nvSpPr>
        <p:spPr bwMode="auto">
          <a:xfrm>
            <a:off x="4787900" y="5445125"/>
            <a:ext cx="43561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Работа по замкнутому контуру НЕ равна нулю</a:t>
            </a: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8388424" y="6165850"/>
            <a:ext cx="504825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Verdana" pitchFamily="34" charset="0"/>
              </a:rPr>
              <a:t>!</a:t>
            </a:r>
            <a:endParaRPr lang="ru-RU" sz="4800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2" name="Стрелка влево 21">
            <a:hlinkClick r:id="rId11" action="ppaction://hlinksldjump"/>
          </p:cNvPr>
          <p:cNvSpPr/>
          <p:nvPr/>
        </p:nvSpPr>
        <p:spPr>
          <a:xfrm>
            <a:off x="107950" y="224672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0" grpId="0"/>
      <p:bldP spid="9" grpId="0" animBg="1"/>
      <p:bldP spid="10" grpId="0" animBg="1"/>
      <p:bldP spid="12" grpId="0" animBg="1"/>
      <p:bldP spid="13" grpId="0" animBg="1"/>
      <p:bldP spid="17" grpId="0" animBg="1"/>
      <p:bldP spid="166927" grpId="0"/>
      <p:bldP spid="19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/>
              <a:t>Силовые линии электрического поля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 l="47250" t="44000" r="25934" b="31000"/>
          <a:stretch>
            <a:fillRect/>
          </a:stretch>
        </p:blipFill>
        <p:spPr bwMode="auto">
          <a:xfrm>
            <a:off x="4500563" y="4149725"/>
            <a:ext cx="424815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D:\МИКХиС\Ресурсы\физика_19 фев\Силовые линии электрического поля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1190625"/>
            <a:ext cx="3960812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5589" name="Picture 3" descr="1-2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1250950"/>
            <a:ext cx="3024187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90" name="Picture 3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 l="38126" t="31000" r="37500" b="41000"/>
          <a:stretch>
            <a:fillRect/>
          </a:stretch>
        </p:blipFill>
        <p:spPr bwMode="auto">
          <a:xfrm>
            <a:off x="7740352" y="2519263"/>
            <a:ext cx="1143000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91" name="Picture 2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0352" y="1412776"/>
            <a:ext cx="1152525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592" name="TextBox 10"/>
          <p:cNvSpPr txBox="1">
            <a:spLocks noChangeArrowheads="1"/>
          </p:cNvSpPr>
          <p:nvPr/>
        </p:nvSpPr>
        <p:spPr bwMode="auto">
          <a:xfrm>
            <a:off x="7740352" y="1498550"/>
            <a:ext cx="115252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силовые линии </a:t>
            </a:r>
            <a:br>
              <a:rPr lang="ru-RU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ЭС поля</a:t>
            </a:r>
          </a:p>
        </p:txBody>
      </p:sp>
      <p:sp>
        <p:nvSpPr>
          <p:cNvPr id="15" name="Стрелка вправо 14">
            <a:hlinkClick r:id="rId10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0"/>
            <a:ext cx="7924800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Силовые линии поля</a:t>
            </a:r>
          </a:p>
        </p:txBody>
      </p:sp>
      <p:pic>
        <p:nvPicPr>
          <p:cNvPr id="48131" name="Picture 3" descr="D:\МИКХиС\Ресурсы\физика_19 фев\{17F765E5-1CDD-4289-97D2-B0792A4DB46A}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14400"/>
            <a:ext cx="7924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 descr="D:\МИКХиС\Ресурсы\физика_19 фев\{6458B1F3-0AB9-4EC4-8F72-EE3159ADBF7A}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914400"/>
            <a:ext cx="7924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D:\МИКХиС\Ресурсы\физика_19 фев\{5C1811D7-BA4E-4639-91B7-76DCBCF86181}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914400"/>
            <a:ext cx="7924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D:\МИКХиС\Ресурсы\физика_19 фев\{CAAE9360-4085-4DD8-8BF9-3CFCDC66F962}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600" y="914400"/>
            <a:ext cx="7924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 descr="D:\МИКХиС\Ресурсы\физика_19 фев\{B582925B-535D-4B26-A3E6-40AA6E16A6E6}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71600" y="1358900"/>
            <a:ext cx="7543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Стрелка влево 11">
            <a:hlinkClick r:id="rId9" action="ppaction://hlinksldjump"/>
          </p:cNvPr>
          <p:cNvSpPr/>
          <p:nvPr/>
        </p:nvSpPr>
        <p:spPr>
          <a:xfrm>
            <a:off x="107950" y="224672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Решение задач. Задача 2</a:t>
            </a:r>
          </a:p>
        </p:txBody>
      </p:sp>
      <p:pic>
        <p:nvPicPr>
          <p:cNvPr id="171010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0950" y="981075"/>
            <a:ext cx="6705600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Стрелка влево 6">
            <a:hlinkClick r:id="rId5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право 7">
            <a:hlinkClick r:id="rId6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Решение задач. Задача 3</a:t>
            </a:r>
          </a:p>
        </p:txBody>
      </p:sp>
      <p:sp>
        <p:nvSpPr>
          <p:cNvPr id="174082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Какой массой должны обладать шары </a:t>
            </a:r>
            <a:br>
              <a:rPr lang="ru-RU" sz="24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sz="2400" b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en-US" sz="24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en-US" sz="2400" b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=1 Кл, чтобы на расстоянии </a:t>
            </a:r>
            <a:r>
              <a:rPr lang="en-US" sz="2400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en-US" sz="2400" b="1" dirty="0">
                <a:solidFill>
                  <a:srgbClr val="002060"/>
                </a:solidFill>
                <a:latin typeface="Verdana" pitchFamily="34" charset="0"/>
              </a:rPr>
              <a:t>&gt;&gt;</a:t>
            </a:r>
            <a:r>
              <a:rPr lang="en-US" sz="2400" b="1" i="1" dirty="0">
                <a:solidFill>
                  <a:srgbClr val="002060"/>
                </a:solidFill>
                <a:latin typeface="Verdana" pitchFamily="34" charset="0"/>
              </a:rPr>
              <a:t>d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 кулоновская сила отталкивания уравновешивалась гравитационной силой притяжения?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трелка вправо 5">
            <a:hlinkClick r:id="rId4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Решение задач. Задача 4</a:t>
            </a:r>
          </a:p>
        </p:txBody>
      </p:sp>
      <p:sp>
        <p:nvSpPr>
          <p:cNvPr id="172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44825"/>
            <a:ext cx="3563888" cy="501317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Найдем ускорение заряженной частицы </a:t>
            </a:r>
            <a:br>
              <a:rPr lang="ru-RU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в этом поле</a:t>
            </a:r>
          </a:p>
          <a:p>
            <a:pPr>
              <a:spcBef>
                <a:spcPts val="1200"/>
              </a:spcBef>
            </a:pP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Ускорение заряда </a:t>
            </a:r>
            <a:br>
              <a:rPr lang="en-US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в ИСО определяется </a:t>
            </a:r>
            <a:br>
              <a:rPr lang="en-US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en-US" sz="1800" b="1" dirty="0">
                <a:solidFill>
                  <a:srgbClr val="002060"/>
                </a:solidFill>
                <a:latin typeface="Verdana" pitchFamily="34" charset="0"/>
              </a:rPr>
              <a:t>II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законом Ньютона:</a:t>
            </a:r>
            <a:br>
              <a:rPr lang="ru-RU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ma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 pitchFamily="34" charset="0"/>
              </a:rPr>
              <a:t>=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sz="1800" b="1" baseline="-25000" dirty="0" err="1">
                <a:solidFill>
                  <a:srgbClr val="002060"/>
                </a:solidFill>
                <a:latin typeface="Verdana" pitchFamily="34" charset="0"/>
              </a:rPr>
              <a:t>эл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+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F</a:t>
            </a:r>
            <a:r>
              <a:rPr lang="ru-RU" sz="1800" b="1" baseline="-25000" dirty="0" err="1">
                <a:solidFill>
                  <a:srgbClr val="002060"/>
                </a:solidFill>
                <a:latin typeface="Verdana" pitchFamily="34" charset="0"/>
              </a:rPr>
              <a:t>тяж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Откуда найдем </a:t>
            </a:r>
            <a:br>
              <a:rPr lang="ru-RU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вектор ускорения </a:t>
            </a:r>
            <a:endParaRPr lang="en-US" sz="1800" b="1" dirty="0">
              <a:solidFill>
                <a:srgbClr val="002060"/>
              </a:solidFill>
              <a:latin typeface="Verdana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В области движения заряда вектор ускорения постоянен, т.е.</a:t>
            </a:r>
            <a:br>
              <a:rPr lang="ru-RU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движение является</a:t>
            </a:r>
            <a:r>
              <a:rPr lang="en-US" sz="18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равноускоренным</a:t>
            </a:r>
          </a:p>
        </p:txBody>
      </p:sp>
      <p:pic>
        <p:nvPicPr>
          <p:cNvPr id="17203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985963"/>
            <a:ext cx="5652120" cy="404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612204" y="836613"/>
            <a:ext cx="8496300" cy="863600"/>
          </a:xfrm>
          <a:prstGeom prst="roundRect">
            <a:avLst>
              <a:gd name="adj" fmla="val 2049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Движение заряда под действием силы тяжести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однородного поля равномерно заряженной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вертикальной пластины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Стрелка влево 9">
            <a:hlinkClick r:id="rId4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право 10">
            <a:hlinkClick r:id="rId5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Дополнительные задачи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765175"/>
            <a:ext cx="8785225" cy="5976938"/>
          </a:xfrm>
        </p:spPr>
        <p:txBody>
          <a:bodyPr rtlCol="0">
            <a:noAutofit/>
          </a:bodyPr>
          <a:lstStyle/>
          <a:p>
            <a:pPr marL="457200" indent="-45720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Маленький шарик массы 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с электрическим зарядом 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находится на расстоянии </a:t>
            </a:r>
            <a:r>
              <a:rPr lang="en-US" sz="1800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ru-RU" sz="1800" b="1" i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=1м от шарика массы </a:t>
            </a:r>
            <a:r>
              <a:rPr lang="en-US" sz="1800" b="1" i="1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sz="1800" b="1" i="1" baseline="-25000" dirty="0">
                <a:solidFill>
                  <a:srgbClr val="002060"/>
                </a:solidFill>
                <a:latin typeface="Verdana" pitchFamily="34" charset="0"/>
              </a:rPr>
              <a:t>1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с электрическим зарядом </a:t>
            </a:r>
            <a:r>
              <a:rPr lang="en-US" sz="18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800" b="1" baseline="-25000" dirty="0">
                <a:solidFill>
                  <a:srgbClr val="002060"/>
                </a:solidFill>
                <a:latin typeface="Verdana" pitchFamily="34" charset="0"/>
              </a:rPr>
              <a:t>1 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и на расстоянии </a:t>
            </a:r>
            <a:r>
              <a:rPr lang="en-US" sz="1800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ru-RU" sz="1800" b="1" i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=1м от шарика массы </a:t>
            </a:r>
            <a:r>
              <a:rPr lang="en-US" sz="1800" b="1" i="1" dirty="0">
                <a:solidFill>
                  <a:srgbClr val="002060"/>
                </a:solidFill>
                <a:latin typeface="Verdana" pitchFamily="34" charset="0"/>
              </a:rPr>
              <a:t>M</a:t>
            </a:r>
            <a:r>
              <a:rPr lang="ru-RU" sz="1800" b="1" i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с электрическим зарядом </a:t>
            </a:r>
            <a:r>
              <a:rPr lang="en-US" sz="18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800" b="1" i="1" baseline="-25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. Определите электростатическую силу, действующую на первый шарик. Шарики расположены в вершинах прямоугольного равнобедренного треугольника.</a:t>
            </a:r>
          </a:p>
          <a:p>
            <a:pPr marL="457200" indent="-45720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Заряд </a:t>
            </a:r>
            <a:r>
              <a:rPr lang="en-US" sz="1800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создает электрическое поле в среде </a:t>
            </a:r>
            <a:br>
              <a:rPr lang="ru-RU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с диэлектрической проницаемостью 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ε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. На расстоянии 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br>
              <a:rPr lang="ru-RU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от него в точке А находится заряд 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. Определите напряженность электрического поля в точке В, расположенной на середине отрезка </a:t>
            </a:r>
            <a:r>
              <a:rPr lang="ru-RU" sz="1800" b="1" i="1" dirty="0" err="1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, создаваемую данными зарядами. Оба заряда одного знака. </a:t>
            </a:r>
          </a:p>
          <a:p>
            <a:pPr marL="457200" indent="-45720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Представим себе, что атом водорода состоит из неподвижного протона и неподвижного электрона, </a:t>
            </a:r>
            <a:br>
              <a:rPr lang="ru-RU" sz="18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а расстояние между ними равно радиусу первой </a:t>
            </a:r>
            <a:r>
              <a:rPr lang="ru-RU" sz="1800" b="1" dirty="0" err="1">
                <a:solidFill>
                  <a:srgbClr val="002060"/>
                </a:solidFill>
                <a:latin typeface="Verdana" pitchFamily="34" charset="0"/>
              </a:rPr>
              <a:t>боровской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</a:rPr>
              <a:t> орбиты. Определите работу, которую надо совершить, чтобы ионизировать такой «атом водорода». 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Дипольный момент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611560" y="836613"/>
            <a:ext cx="5184403" cy="1296987"/>
          </a:xfrm>
          <a:prstGeom prst="roundRect">
            <a:avLst>
              <a:gd name="adj" fmla="val 91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Электрическое поле диполя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каждой точке пространства определяется суперпозицией полей двух точечных зарядов и равно</a:t>
            </a:r>
          </a:p>
        </p:txBody>
      </p:sp>
      <p:pic>
        <p:nvPicPr>
          <p:cNvPr id="7" name="Picture 6" descr="1-2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836613"/>
            <a:ext cx="2880617" cy="2373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87395" name="Object 3"/>
          <p:cNvGraphicFramePr>
            <a:graphicFrameLocks noChangeAspect="1"/>
          </p:cNvGraphicFramePr>
          <p:nvPr/>
        </p:nvGraphicFramePr>
        <p:xfrm>
          <a:off x="683568" y="2132856"/>
          <a:ext cx="3997370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5" name="Формула" r:id="rId4" imgW="1828800" imgH="431800" progId="Equation.3">
                  <p:embed/>
                </p:oleObj>
              </mc:Choice>
              <mc:Fallback>
                <p:oleObj name="Формула" r:id="rId4" imgW="1828800" imgH="431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132856"/>
                        <a:ext cx="3997370" cy="9361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610616" y="3106738"/>
            <a:ext cx="8065840" cy="1728787"/>
          </a:xfrm>
          <a:prstGeom prst="roundRect">
            <a:avLst>
              <a:gd name="adj" fmla="val 90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2060"/>
                </a:solidFill>
                <a:latin typeface="Verdana" pitchFamily="34" charset="0"/>
              </a:rPr>
              <a:t>θ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– угол между дипольным моментом и направлением на точку пространства, в которой вычисляется поле</a:t>
            </a:r>
            <a:endParaRPr lang="en-US" sz="1600" b="1" dirty="0">
              <a:solidFill>
                <a:srgbClr val="002060"/>
              </a:solidFill>
              <a:latin typeface="Verdana" pitchFamily="34" charset="0"/>
            </a:endParaRPr>
          </a:p>
          <a:p>
            <a:pPr marL="182563" indent="-182563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Формула применима для расстояний </a:t>
            </a:r>
            <a:r>
              <a:rPr lang="ru-RU" sz="1600" b="1" i="1" dirty="0" err="1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&gt;&gt; </a:t>
            </a:r>
            <a:r>
              <a:rPr lang="ru-RU" sz="1600" b="1" i="1" dirty="0" err="1">
                <a:solidFill>
                  <a:srgbClr val="002060"/>
                </a:solidFill>
                <a:latin typeface="Verdana" pitchFamily="34" charset="0"/>
              </a:rPr>
              <a:t>ℓ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 </a:t>
            </a:r>
          </a:p>
          <a:p>
            <a:pPr marL="182563" indent="-182563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Поле диполя с расстоянием</a:t>
            </a:r>
            <a:r>
              <a:rPr lang="ru-RU" sz="1600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спадает быстрее (~1/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en-US" sz="1600" b="1" baseline="30000" dirty="0">
                <a:solidFill>
                  <a:srgbClr val="002060"/>
                </a:solidFill>
                <a:latin typeface="Verdana" pitchFamily="34" charset="0"/>
              </a:rPr>
              <a:t>3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),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чем поле точечного заряда (~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1/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en-US" sz="1600" b="1" baseline="30000" dirty="0">
                <a:solidFill>
                  <a:srgbClr val="002060"/>
                </a:solidFill>
                <a:latin typeface="Verdana" pitchFamily="34" charset="0"/>
              </a:rPr>
              <a:t>2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) </a:t>
            </a:r>
          </a:p>
        </p:txBody>
      </p:sp>
      <p:sp>
        <p:nvSpPr>
          <p:cNvPr id="18741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1882" y="4941888"/>
            <a:ext cx="5400278" cy="790575"/>
          </a:xfrm>
          <a:prstGeom prst="roundRect">
            <a:avLst>
              <a:gd name="adj" fmla="val 2049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продолжении оси диполя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(θ=0</a:t>
            </a:r>
            <a:r>
              <a:rPr lang="ru-RU" b="1" baseline="30000" dirty="0" err="1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или 180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):</a:t>
            </a:r>
          </a:p>
        </p:txBody>
      </p:sp>
      <p:sp>
        <p:nvSpPr>
          <p:cNvPr id="1874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87405" name="Object 13"/>
          <p:cNvGraphicFramePr>
            <a:graphicFrameLocks noChangeAspect="1"/>
          </p:cNvGraphicFramePr>
          <p:nvPr/>
        </p:nvGraphicFramePr>
        <p:xfrm>
          <a:off x="6300788" y="4884738"/>
          <a:ext cx="20161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5" name="Формула" r:id="rId6" imgW="1016000" imgH="431800" progId="Equation.3">
                  <p:embed/>
                </p:oleObj>
              </mc:Choice>
              <mc:Fallback>
                <p:oleObj name="Формула" r:id="rId6" imgW="1016000" imgH="4318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4884738"/>
                        <a:ext cx="2016125" cy="847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611882" y="5877272"/>
            <a:ext cx="5400278" cy="791816"/>
          </a:xfrm>
          <a:prstGeom prst="roundRect">
            <a:avLst>
              <a:gd name="adj" fmla="val 2049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перпендикуляре, проведенном </a:t>
            </a:r>
            <a:br>
              <a:rPr lang="en-US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к середине оси диполя (</a:t>
            </a:r>
            <a:r>
              <a:rPr lang="ru-RU" b="1" dirty="0" err="1">
                <a:solidFill>
                  <a:srgbClr val="002060"/>
                </a:solidFill>
                <a:latin typeface="Verdana" pitchFamily="34" charset="0"/>
              </a:rPr>
              <a:t>θ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=90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0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1874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87407" name="Object 15"/>
          <p:cNvGraphicFramePr>
            <a:graphicFrameLocks noChangeAspect="1"/>
          </p:cNvGraphicFramePr>
          <p:nvPr/>
        </p:nvGraphicFramePr>
        <p:xfrm>
          <a:off x="6300192" y="5876925"/>
          <a:ext cx="1655763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7" name="Формула" r:id="rId8" imgW="888614" imgH="431613" progId="Equation.3">
                  <p:embed/>
                </p:oleObj>
              </mc:Choice>
              <mc:Fallback>
                <p:oleObj name="Формула" r:id="rId8" imgW="888614" imgH="431613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5876925"/>
                        <a:ext cx="1655763" cy="8016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трелка влево 15">
            <a:hlinkClick r:id="rId10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9" grpId="0" animBg="1"/>
      <p:bldP spid="22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Задание</a:t>
            </a:r>
          </a:p>
        </p:txBody>
      </p:sp>
      <p:sp>
        <p:nvSpPr>
          <p:cNvPr id="177154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Определить </a:t>
            </a:r>
            <a:r>
              <a:rPr lang="ru-RU" sz="2400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 в точке на оси диполя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Определить </a:t>
            </a:r>
            <a:r>
              <a:rPr lang="ru-RU" sz="2400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 в точке напротив середины плеча диполя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Расчет поля диполя</a:t>
            </a:r>
          </a:p>
        </p:txBody>
      </p:sp>
      <p:pic>
        <p:nvPicPr>
          <p:cNvPr id="188418" name="Picture 2"/>
          <p:cNvPicPr>
            <a:picLocks noChangeAspect="1" noChangeArrowheads="1"/>
          </p:cNvPicPr>
          <p:nvPr/>
        </p:nvPicPr>
        <p:blipFill>
          <a:blip r:embed="rId3" cstate="print"/>
          <a:srcRect l="9393" t="8723" r="59109"/>
          <a:stretch>
            <a:fillRect/>
          </a:stretch>
        </p:blipFill>
        <p:spPr bwMode="auto">
          <a:xfrm>
            <a:off x="5868144" y="836712"/>
            <a:ext cx="3168352" cy="460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12329" y="812859"/>
            <a:ext cx="4823767" cy="57673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Напряженность поля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продолжении оси диполя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2" y="1556792"/>
            <a:ext cx="4752528" cy="1296144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5600" indent="-355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Из рисунка: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напряженность поля диполя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точке А направлена по оси диполя и по модулю равна</a:t>
            </a:r>
          </a:p>
        </p:txBody>
      </p:sp>
      <p:graphicFrame>
        <p:nvGraphicFramePr>
          <p:cNvPr id="242689" name="Object 1"/>
          <p:cNvGraphicFramePr>
            <a:graphicFrameLocks noChangeAspect="1"/>
          </p:cNvGraphicFramePr>
          <p:nvPr/>
        </p:nvGraphicFramePr>
        <p:xfrm>
          <a:off x="1763688" y="2852936"/>
          <a:ext cx="15367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89" name="Формула" r:id="rId4" imgW="825480" imgH="215640" progId="Equation.3">
                  <p:embed/>
                </p:oleObj>
              </mc:Choice>
              <mc:Fallback>
                <p:oleObj name="Формула" r:id="rId4" imgW="825480" imgH="215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852936"/>
                        <a:ext cx="1536700" cy="4016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467544" y="3284984"/>
            <a:ext cx="4752528" cy="1152128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Обозначив расстояние от точки А до середины оси диполя –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для вакуума можно записать:</a:t>
            </a:r>
          </a:p>
        </p:txBody>
      </p:sp>
      <p:graphicFrame>
        <p:nvGraphicFramePr>
          <p:cNvPr id="242690" name="Object 2"/>
          <p:cNvGraphicFramePr>
            <a:graphicFrameLocks noChangeAspect="1"/>
          </p:cNvGraphicFramePr>
          <p:nvPr/>
        </p:nvGraphicFramePr>
        <p:xfrm>
          <a:off x="395535" y="4509120"/>
          <a:ext cx="5940343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90" name="Формула" r:id="rId6" imgW="3974760" imgH="482400" progId="Equation.3">
                  <p:embed/>
                </p:oleObj>
              </mc:Choice>
              <mc:Fallback>
                <p:oleObj name="Формула" r:id="rId6" imgW="39747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5" y="4509120"/>
                        <a:ext cx="5940343" cy="72008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539552" y="5589240"/>
            <a:ext cx="3384376" cy="1152128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Согласно определению диполя,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l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/2&lt;&lt;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4427984" y="6021288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graphicFrame>
        <p:nvGraphicFramePr>
          <p:cNvPr id="242691" name="Object 3"/>
          <p:cNvGraphicFramePr>
            <a:graphicFrameLocks noChangeAspect="1"/>
          </p:cNvGraphicFramePr>
          <p:nvPr/>
        </p:nvGraphicFramePr>
        <p:xfrm>
          <a:off x="5436096" y="5805264"/>
          <a:ext cx="3015242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91" name="Формула" r:id="rId8" imgW="1638000" imgH="431640" progId="Equation.3">
                  <p:embed/>
                </p:oleObj>
              </mc:Choice>
              <mc:Fallback>
                <p:oleObj name="Формула" r:id="rId8" imgW="163800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5805264"/>
                        <a:ext cx="3015242" cy="792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трелка вправо 12">
            <a:hlinkClick r:id="rId10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лево 14">
            <a:hlinkClick r:id="rId11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2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2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4" grpId="0"/>
      <p:bldP spid="16" grpId="0"/>
      <p:bldP spid="17" grpId="0" animBg="1"/>
      <p:bldP spid="13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Расчет поля диполя</a:t>
            </a:r>
          </a:p>
        </p:txBody>
      </p:sp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3" cstate="print"/>
          <a:srcRect l="9907" t="8723" r="58902" b="43688"/>
          <a:stretch>
            <a:fillRect/>
          </a:stretch>
        </p:blipFill>
        <p:spPr bwMode="auto">
          <a:xfrm>
            <a:off x="5292080" y="1916832"/>
            <a:ext cx="366640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11560" y="764704"/>
            <a:ext cx="6552728" cy="64807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Напряженность поля на перпендикуляре,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восставленном к оси из его середины – т.В</a:t>
            </a:r>
          </a:p>
        </p:txBody>
      </p:sp>
      <p:sp>
        <p:nvSpPr>
          <p:cNvPr id="189451" name="Rectangle 1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000">
              <a:cs typeface="Times New Roman" pitchFamily="18" charset="0"/>
            </a:endParaRPr>
          </a:p>
          <a:p>
            <a:pPr eaLnBrk="0" hangingPunct="0"/>
            <a:r>
              <a:rPr lang="en-US" sz="1000">
                <a:cs typeface="Times New Roman" pitchFamily="18" charset="0"/>
              </a:rPr>
              <a:t>				</a:t>
            </a:r>
            <a:r>
              <a:rPr lang="ru-RU" sz="600"/>
              <a:t> </a:t>
            </a: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1560" y="1484784"/>
            <a:ext cx="2808312" cy="864096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т.В равноудалена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от зарядов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683568" y="2564581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graphicFrame>
        <p:nvGraphicFramePr>
          <p:cNvPr id="241666" name="Object 2"/>
          <p:cNvGraphicFramePr>
            <a:graphicFrameLocks noChangeAspect="1"/>
          </p:cNvGraphicFramePr>
          <p:nvPr/>
        </p:nvGraphicFramePr>
        <p:xfrm>
          <a:off x="1664422" y="2492896"/>
          <a:ext cx="3490887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66" name="Формула" r:id="rId4" imgW="2006280" imgH="457200" progId="Equation.3">
                  <p:embed/>
                </p:oleObj>
              </mc:Choice>
              <mc:Fallback>
                <p:oleObj name="Формула" r:id="rId4" imgW="200628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4422" y="2492896"/>
                        <a:ext cx="3490887" cy="792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1691680" y="3284984"/>
            <a:ext cx="3528392" cy="576064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' — расстояние от т.В до середины плеча диполя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11560" y="4076749"/>
            <a:ext cx="4320480" cy="1008112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 подобия равнобедренных треугольников, опирающихся на плечо диполя и вектор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B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:</a:t>
            </a:r>
          </a:p>
        </p:txBody>
      </p:sp>
      <p:graphicFrame>
        <p:nvGraphicFramePr>
          <p:cNvPr id="241667" name="Object 3"/>
          <p:cNvGraphicFramePr>
            <a:graphicFrameLocks noChangeAspect="1"/>
          </p:cNvGraphicFramePr>
          <p:nvPr/>
        </p:nvGraphicFramePr>
        <p:xfrm>
          <a:off x="4716016" y="5373216"/>
          <a:ext cx="4192757" cy="109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67" name="Формула" r:id="rId6" imgW="1739880" imgH="457200" progId="Equation.3">
                  <p:embed/>
                </p:oleObj>
              </mc:Choice>
              <mc:Fallback>
                <p:oleObj name="Формула" r:id="rId6" imgW="173988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5373216"/>
                        <a:ext cx="4192757" cy="10966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971600" y="5156869"/>
            <a:ext cx="936104" cy="432048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3851920" y="5733256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18" name="Стрелка влево 17">
            <a:hlinkClick r:id="rId8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  <p:bldP spid="17" grpId="0" animBg="1"/>
      <p:bldP spid="19" grpId="0"/>
      <p:bldP spid="21" grpId="0"/>
      <p:bldP spid="22" grpId="0"/>
      <p:bldP spid="23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Диполь в электрическом поле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2531" name="Picture 2"/>
          <p:cNvPicPr>
            <a:picLocks noChangeAspect="1" noChangeArrowheads="1"/>
          </p:cNvPicPr>
          <p:nvPr/>
        </p:nvPicPr>
        <p:blipFill>
          <a:blip r:embed="rId3" cstate="print"/>
          <a:srcRect l="1994" r="2972"/>
          <a:stretch>
            <a:fillRect/>
          </a:stretch>
        </p:blipFill>
        <p:spPr bwMode="auto">
          <a:xfrm>
            <a:off x="5464886" y="1628800"/>
            <a:ext cx="3571610" cy="22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323850" y="836613"/>
            <a:ext cx="6769100" cy="863600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На диполь, находящийся в однородном электрическом поле, действует момент пары сил</a:t>
            </a:r>
          </a:p>
        </p:txBody>
      </p:sp>
      <p:sp>
        <p:nvSpPr>
          <p:cNvPr id="19253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92522" name="Object 10"/>
          <p:cNvGraphicFramePr>
            <a:graphicFrameLocks noChangeAspect="1"/>
          </p:cNvGraphicFramePr>
          <p:nvPr/>
        </p:nvGraphicFramePr>
        <p:xfrm>
          <a:off x="7308850" y="860191"/>
          <a:ext cx="1511622" cy="635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22" name="Формула" r:id="rId4" imgW="723586" imgH="304668" progId="Equation.3">
                  <p:embed/>
                </p:oleObj>
              </mc:Choice>
              <mc:Fallback>
                <p:oleObj name="Формула" r:id="rId4" imgW="723586" imgH="304668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860191"/>
                        <a:ext cx="1511622" cy="63523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314433" y="2133600"/>
            <a:ext cx="5473700" cy="1582738"/>
          </a:xfrm>
          <a:prstGeom prst="roundRect">
            <a:avLst>
              <a:gd name="adj" fmla="val 2049"/>
            </a:avLst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Поворот диполя и установление его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поле таким образом, что векторы напряженности поля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и дипольного момента </a:t>
            </a:r>
            <a:r>
              <a:rPr lang="ru-RU" b="1" i="1" dirty="0" err="1">
                <a:solidFill>
                  <a:srgbClr val="002060"/>
                </a:solidFill>
                <a:latin typeface="Verdana" pitchFamily="34" charset="0"/>
              </a:rPr>
              <a:t>р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оказываются направлены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в </a:t>
            </a:r>
            <a:r>
              <a:rPr lang="ru-RU" b="1" dirty="0" err="1">
                <a:solidFill>
                  <a:srgbClr val="002060"/>
                </a:solidFill>
                <a:latin typeface="Calibri"/>
              </a:rPr>
              <a:t>↑↓</a:t>
            </a:r>
            <a:r>
              <a:rPr lang="ru-RU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стороны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755650" y="1700213"/>
            <a:ext cx="360363" cy="360362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7588" y="3933056"/>
            <a:ext cx="5364000" cy="358775"/>
          </a:xfrm>
          <a:prstGeom prst="roundRect">
            <a:avLst>
              <a:gd name="adj" fmla="val 2049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Энергия диполя в электрическом поле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2283" y="4293096"/>
            <a:ext cx="5364000" cy="144016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Потенциальная энергия диполя в однородном электрическом поле, которая, если диполь "отпустить", произведёт работу, поворачивая диполь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08283" y="5733257"/>
            <a:ext cx="5364000" cy="93610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Работа при вращательном движении соответствует убыли потенциальной энергии диполя </a:t>
            </a:r>
          </a:p>
        </p:txBody>
      </p:sp>
      <p:sp>
        <p:nvSpPr>
          <p:cNvPr id="19253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25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92526" name="Object 14"/>
          <p:cNvGraphicFramePr>
            <a:graphicFrameLocks noChangeAspect="1"/>
          </p:cNvGraphicFramePr>
          <p:nvPr/>
        </p:nvGraphicFramePr>
        <p:xfrm>
          <a:off x="5418133" y="4653136"/>
          <a:ext cx="3546355" cy="719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26" name="Формула" r:id="rId6" imgW="1498320" imgH="304560" progId="Equation.3">
                  <p:embed/>
                </p:oleObj>
              </mc:Choice>
              <mc:Fallback>
                <p:oleObj name="Формула" r:id="rId6" imgW="1498320" imgH="30456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8133" y="4653136"/>
                        <a:ext cx="3546355" cy="71998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2528" name="Object 12"/>
          <p:cNvGraphicFramePr>
            <a:graphicFrameLocks noChangeAspect="1"/>
          </p:cNvGraphicFramePr>
          <p:nvPr/>
        </p:nvGraphicFramePr>
        <p:xfrm>
          <a:off x="4852988" y="6374645"/>
          <a:ext cx="4111500" cy="36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28" name="Формула" r:id="rId8" imgW="2247840" imgH="203040" progId="Equation.3">
                  <p:embed/>
                </p:oleObj>
              </mc:Choice>
              <mc:Fallback>
                <p:oleObj name="Формула" r:id="rId8" imgW="2247840" imgH="2030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2988" y="6374645"/>
                        <a:ext cx="4111500" cy="3667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Стрелка влево 20">
            <a:hlinkClick r:id="rId10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/>
              <a:t>Применение теоремы Гаусса </a:t>
            </a:r>
            <a:br>
              <a:rPr lang="ru-RU" sz="3200" dirty="0"/>
            </a:br>
            <a:r>
              <a:rPr lang="ru-RU" sz="3200" dirty="0"/>
              <a:t>для расчета ЭС полей </a:t>
            </a:r>
          </a:p>
        </p:txBody>
      </p:sp>
      <p:sp>
        <p:nvSpPr>
          <p:cNvPr id="193538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2160588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ru-RU" sz="2000" b="1">
                <a:solidFill>
                  <a:srgbClr val="002060"/>
                </a:solidFill>
                <a:latin typeface="Verdana" pitchFamily="34" charset="0"/>
              </a:rPr>
              <a:t>Шар (сфера) </a:t>
            </a:r>
            <a:r>
              <a:rPr lang="en-US" sz="2000" b="1">
                <a:solidFill>
                  <a:srgbClr val="002060"/>
                </a:solidFill>
                <a:latin typeface="Verdana" pitchFamily="34" charset="0"/>
              </a:rPr>
              <a:t>R</a:t>
            </a:r>
            <a:endParaRPr lang="ru-RU" sz="2000" b="1">
              <a:solidFill>
                <a:srgbClr val="002060"/>
              </a:solidFill>
              <a:latin typeface="Verdana" pitchFamily="34" charset="0"/>
            </a:endParaRP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sz="2000" b="1">
                <a:solidFill>
                  <a:srgbClr val="002060"/>
                </a:solidFill>
                <a:latin typeface="Verdana" pitchFamily="34" charset="0"/>
              </a:rPr>
              <a:t>Заряженная плоскость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sz="2000" b="1">
                <a:solidFill>
                  <a:srgbClr val="002060"/>
                </a:solidFill>
                <a:latin typeface="Verdana" pitchFamily="34" charset="0"/>
              </a:rPr>
              <a:t>Две заряженные плоскости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sz="2000" b="1">
                <a:solidFill>
                  <a:srgbClr val="002060"/>
                </a:solidFill>
                <a:latin typeface="Verdana" pitchFamily="34" charset="0"/>
              </a:rPr>
              <a:t>Цилиндр (нить)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11188" y="1052513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 вправо 6">
            <a:hlinkClick r:id="rId4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Расчет электростатических полей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67544" y="757239"/>
            <a:ext cx="6408960" cy="36750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1 а. Поле равномерно заряженной сферы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5536" y="1124744"/>
            <a:ext cx="6552728" cy="280831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Сферическая поверхность радиуса 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i="1" dirty="0">
                <a:solidFill>
                  <a:srgbClr val="002060"/>
                </a:solidFill>
              </a:rPr>
              <a:t> с</a:t>
            </a:r>
            <a:r>
              <a:rPr lang="ru-RU" b="1" dirty="0">
                <a:solidFill>
                  <a:srgbClr val="002060"/>
                </a:solidFill>
              </a:rPr>
              <a:t> общим зарядом </a:t>
            </a:r>
            <a:r>
              <a:rPr lang="en-US" b="1" i="1" dirty="0">
                <a:solidFill>
                  <a:srgbClr val="002060"/>
                </a:solidFill>
              </a:rPr>
              <a:t>q</a:t>
            </a:r>
            <a:r>
              <a:rPr lang="ru-RU" b="1" dirty="0">
                <a:solidFill>
                  <a:srgbClr val="002060"/>
                </a:solidFill>
              </a:rPr>
              <a:t> заряжена равномерно с поверхностной плотностью </a:t>
            </a:r>
            <a:r>
              <a:rPr lang="ru-RU" b="1" cap="small" dirty="0">
                <a:solidFill>
                  <a:srgbClr val="002060"/>
                </a:solidFill>
              </a:rPr>
              <a:t>+</a:t>
            </a:r>
            <a:r>
              <a:rPr lang="en-US" b="1" cap="small" dirty="0">
                <a:solidFill>
                  <a:srgbClr val="002060"/>
                </a:solidFill>
                <a:sym typeface="Symbol"/>
              </a:rPr>
              <a:t></a:t>
            </a:r>
            <a:endParaRPr lang="ru-RU" b="1" cap="small" dirty="0">
              <a:solidFill>
                <a:srgbClr val="002060"/>
              </a:solidFill>
              <a:sym typeface="Symbol"/>
            </a:endParaRPr>
          </a:p>
          <a:p>
            <a:pPr marL="177800" indent="-1778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Благодаря равномерному распределению заряда по поверхности поле, создаваемое им, обладает сферической симметрией,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поэтому линии напряженности направлены радиально</a:t>
            </a:r>
            <a:endParaRPr lang="en-US" b="1" dirty="0">
              <a:solidFill>
                <a:srgbClr val="002060"/>
              </a:solidFill>
            </a:endParaRPr>
          </a:p>
          <a:p>
            <a:pPr marL="177800" indent="-1778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Построим мысленно сферу радиуса 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i="1" dirty="0">
                <a:solidFill>
                  <a:srgbClr val="002060"/>
                </a:solidFill>
              </a:rPr>
              <a:t>,</a:t>
            </a:r>
            <a:r>
              <a:rPr lang="ru-RU" b="1" dirty="0">
                <a:solidFill>
                  <a:srgbClr val="002060"/>
                </a:solidFill>
              </a:rPr>
              <a:t> имеющую общий центр с заряженной сферой</a:t>
            </a:r>
            <a:endParaRPr lang="en-US" b="1" dirty="0">
              <a:solidFill>
                <a:srgbClr val="002060"/>
              </a:solidFill>
            </a:endParaRPr>
          </a:p>
          <a:p>
            <a:pPr marL="177800" indent="-1778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Если 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i="1" dirty="0">
                <a:solidFill>
                  <a:srgbClr val="002060"/>
                </a:solidFill>
              </a:rPr>
              <a:t>&gt;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i="1" dirty="0">
                <a:solidFill>
                  <a:srgbClr val="002060"/>
                </a:solidFill>
              </a:rPr>
              <a:t>,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то внутрь поверхности попадает весь заряд </a:t>
            </a:r>
            <a:r>
              <a:rPr lang="en-US" b="1" i="1" dirty="0">
                <a:solidFill>
                  <a:srgbClr val="002060"/>
                </a:solidFill>
              </a:rPr>
              <a:t>q</a:t>
            </a:r>
            <a:r>
              <a:rPr lang="ru-RU" b="1" i="1" dirty="0">
                <a:solidFill>
                  <a:srgbClr val="002060"/>
                </a:solidFill>
              </a:rPr>
              <a:t>,</a:t>
            </a:r>
            <a:r>
              <a:rPr lang="ru-RU" b="1" dirty="0">
                <a:solidFill>
                  <a:srgbClr val="002060"/>
                </a:solidFill>
              </a:rPr>
              <a:t> создающий поле, и, по теореме Гаусса</a:t>
            </a:r>
            <a:r>
              <a:rPr lang="en-US" b="1" dirty="0">
                <a:solidFill>
                  <a:srgbClr val="002060"/>
                </a:solidFill>
              </a:rPr>
              <a:t>: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67943" name="Picture 2"/>
          <p:cNvPicPr>
            <a:picLocks noChangeAspect="1" noChangeArrowheads="1"/>
          </p:cNvPicPr>
          <p:nvPr/>
        </p:nvPicPr>
        <p:blipFill>
          <a:blip r:embed="rId3" cstate="print"/>
          <a:srcRect l="55675" t="19220" r="4768" b="7103"/>
          <a:stretch>
            <a:fillRect/>
          </a:stretch>
        </p:blipFill>
        <p:spPr bwMode="auto">
          <a:xfrm>
            <a:off x="6766795" y="4869160"/>
            <a:ext cx="2198165" cy="187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9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7236296" y="3017515"/>
          <a:ext cx="1733290" cy="987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38" name="Формула" r:id="rId4" imgW="749160" imgH="431640" progId="Equation.3">
                  <p:embed/>
                </p:oleObj>
              </mc:Choice>
              <mc:Fallback>
                <p:oleObj name="Формула" r:id="rId4" imgW="7491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3017515"/>
                        <a:ext cx="1733290" cy="98754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395536" y="3789040"/>
            <a:ext cx="5904656" cy="194421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indent="-182563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82563" algn="l"/>
              </a:tabLst>
              <a:defRPr/>
            </a:pPr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i="1" dirty="0">
                <a:solidFill>
                  <a:srgbClr val="002060"/>
                </a:solidFill>
              </a:rPr>
              <a:t>&gt;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dirty="0">
                <a:solidFill>
                  <a:srgbClr val="002060"/>
                </a:solidFill>
              </a:rPr>
              <a:t> поле убывает с расстоянием 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dirty="0">
                <a:solidFill>
                  <a:srgbClr val="002060"/>
                </a:solidFill>
              </a:rPr>
              <a:t> по такому же закону, как у точечного заряда</a:t>
            </a:r>
          </a:p>
          <a:p>
            <a:pPr marL="182563" indent="-182563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182563" algn="l"/>
              </a:tabLst>
              <a:defRPr/>
            </a:pPr>
            <a:r>
              <a:rPr lang="ru-RU" b="1" dirty="0">
                <a:solidFill>
                  <a:srgbClr val="002060"/>
                </a:solidFill>
              </a:rPr>
              <a:t>Если 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i="1" dirty="0">
                <a:solidFill>
                  <a:srgbClr val="002060"/>
                </a:solidFill>
              </a:rPr>
              <a:t>'&lt;</a:t>
            </a:r>
            <a:r>
              <a:rPr lang="en-US" b="1" i="1" dirty="0">
                <a:solidFill>
                  <a:srgbClr val="002060"/>
                </a:solidFill>
              </a:rPr>
              <a:t>R</a:t>
            </a:r>
            <a:r>
              <a:rPr lang="ru-RU" b="1" dirty="0">
                <a:solidFill>
                  <a:srgbClr val="002060"/>
                </a:solidFill>
              </a:rPr>
              <a:t>, то замкнутая поверхность не содержит внутри зарядов, поэтому внутри равномерно заряженной сферической поверхности электростатическое поля нет (</a:t>
            </a:r>
            <a:r>
              <a:rPr lang="en-US" b="1" i="1" dirty="0">
                <a:solidFill>
                  <a:srgbClr val="002060"/>
                </a:solidFill>
              </a:rPr>
              <a:t>E</a:t>
            </a:r>
            <a:r>
              <a:rPr lang="ru-RU" b="1" dirty="0">
                <a:solidFill>
                  <a:srgbClr val="002060"/>
                </a:solidFill>
              </a:rPr>
              <a:t>=0)</a:t>
            </a:r>
          </a:p>
        </p:txBody>
      </p:sp>
      <p:pic>
        <p:nvPicPr>
          <p:cNvPr id="167947" name="Picture 2"/>
          <p:cNvPicPr>
            <a:picLocks noChangeAspect="1" noChangeArrowheads="1"/>
          </p:cNvPicPr>
          <p:nvPr/>
        </p:nvPicPr>
        <p:blipFill>
          <a:blip r:embed="rId6" cstate="print"/>
          <a:srcRect l="7326" t="9610" r="55890" b="10306"/>
          <a:stretch>
            <a:fillRect/>
          </a:stretch>
        </p:blipFill>
        <p:spPr bwMode="auto">
          <a:xfrm>
            <a:off x="6948264" y="764704"/>
            <a:ext cx="2160240" cy="2149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48" name="Picture 1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 l="8749" t="17000" r="37500" b="23000"/>
          <a:stretch>
            <a:fillRect/>
          </a:stretch>
        </p:blipFill>
        <p:spPr bwMode="auto">
          <a:xfrm>
            <a:off x="2339977" y="5830664"/>
            <a:ext cx="128842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49" name="Picture 2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11641" y="5805264"/>
            <a:ext cx="1289866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50" name="Picture 2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5829077"/>
            <a:ext cx="1104846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7940" name="Object 4"/>
          <p:cNvGraphicFramePr>
            <a:graphicFrameLocks noChangeAspect="1"/>
          </p:cNvGraphicFramePr>
          <p:nvPr/>
        </p:nvGraphicFramePr>
        <p:xfrm>
          <a:off x="6588224" y="4077072"/>
          <a:ext cx="2411412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0" name="Формула" r:id="rId13" imgW="1333440" imgH="431640" progId="Equation.3">
                  <p:embed/>
                </p:oleObj>
              </mc:Choice>
              <mc:Fallback>
                <p:oleObj name="Формула" r:id="rId13" imgW="133344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4077072"/>
                        <a:ext cx="2411412" cy="771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Прямая со стрелкой 14"/>
          <p:cNvCxnSpPr/>
          <p:nvPr/>
        </p:nvCxnSpPr>
        <p:spPr>
          <a:xfrm>
            <a:off x="5724128" y="4437112"/>
            <a:ext cx="864096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788024" y="3645024"/>
            <a:ext cx="252028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трелка влево 21">
            <a:hlinkClick r:id="rId15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>
            <a:hlinkClick r:id="rId16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Расчет электростатических полей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39552" y="764705"/>
            <a:ext cx="8064896" cy="432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1 б. Поле объемно заряженного шара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5536" y="1412776"/>
            <a:ext cx="8496944" cy="331236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Шар радиуса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общим зарядом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заряжен равномерно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 объемной плотностью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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  <a:sym typeface="Symbol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(заряд, приходящийся на единицу объема)</a:t>
            </a:r>
            <a:endParaRPr lang="en-US" b="1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Учитывая соображения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симметрии, можно показать,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что для напряженности поля вне шара получится тот же результат, что и в предыдущем случае</a:t>
            </a:r>
            <a:endParaRPr lang="en-US" b="1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Сфера радиуса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'&lt;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R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охватывает заряд </a:t>
            </a:r>
            <a:r>
              <a:rPr lang="en-US" b="1" i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'=</a:t>
            </a:r>
            <a:r>
              <a:rPr lang="ru-RU" b="1" baseline="30000" dirty="0">
                <a:solidFill>
                  <a:srgbClr val="002060"/>
                </a:solidFill>
                <a:latin typeface="Verdana" pitchFamily="34" charset="0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/</a:t>
            </a:r>
            <a:r>
              <a:rPr lang="ru-RU" b="1" baseline="-25000" dirty="0">
                <a:solidFill>
                  <a:srgbClr val="002060"/>
                </a:solidFill>
                <a:latin typeface="Verdana" pitchFamily="34" charset="0"/>
              </a:rPr>
              <a:t>3</a:t>
            </a:r>
            <a:endParaRPr lang="ru-RU" b="1" i="1" dirty="0">
              <a:solidFill>
                <a:srgbClr val="002060"/>
              </a:solidFill>
              <a:latin typeface="Verdana" pitchFamily="34" charset="0"/>
            </a:endParaRPr>
          </a:p>
          <a:p>
            <a:pPr marL="177800" indent="-177800"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Поэтому, согласно теореме Гаусса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:</a:t>
            </a:r>
            <a:endParaRPr lang="ru-RU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966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46785" name="Object 1"/>
          <p:cNvGraphicFramePr>
            <a:graphicFrameLocks noChangeAspect="1"/>
          </p:cNvGraphicFramePr>
          <p:nvPr/>
        </p:nvGraphicFramePr>
        <p:xfrm>
          <a:off x="1979712" y="4869160"/>
          <a:ext cx="4972404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85" name="Формула" r:id="rId3" imgW="1473120" imgH="431640" progId="Equation.3">
                  <p:embed/>
                </p:oleObj>
              </mc:Choice>
              <mc:Fallback>
                <p:oleObj name="Формула" r:id="rId3" imgW="147312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869160"/>
                        <a:ext cx="4972404" cy="14401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трелка влево 7">
            <a:hlinkClick r:id="rId5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право 8">
            <a:hlinkClick r:id="rId6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6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836712"/>
            <a:ext cx="8229600" cy="576064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Поле равномерно заряженной сферической поверхности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радиус заряженной сферы </a:t>
            </a:r>
            <a:r>
              <a:rPr lang="en-US" sz="2400" b="1" dirty="0">
                <a:solidFill>
                  <a:srgbClr val="002060"/>
                </a:solidFill>
                <a:latin typeface="Verdana" pitchFamily="34" charset="0"/>
              </a:rPr>
              <a:t>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общий заряд </a:t>
            </a:r>
            <a:r>
              <a:rPr lang="en-US" sz="2400" b="1" dirty="0">
                <a:solidFill>
                  <a:srgbClr val="002060"/>
                </a:solidFill>
                <a:latin typeface="Verdana" pitchFamily="34" charset="0"/>
              </a:rPr>
              <a:t>Q</a:t>
            </a:r>
            <a:endParaRPr lang="ru-RU" sz="2400" b="1" dirty="0">
              <a:solidFill>
                <a:srgbClr val="002060"/>
              </a:solidFill>
              <a:latin typeface="Verdana" pitchFamily="34" charset="0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поверхностная плотность </a:t>
            </a:r>
            <a:r>
              <a:rPr lang="el-GR" sz="2400" b="1" dirty="0">
                <a:solidFill>
                  <a:srgbClr val="002060"/>
                </a:solidFill>
                <a:latin typeface="Verdana" pitchFamily="34" charset="0"/>
              </a:rPr>
              <a:t>σ</a:t>
            </a:r>
            <a:endParaRPr lang="ru-RU" sz="2400" b="1" dirty="0">
              <a:solidFill>
                <a:srgbClr val="002060"/>
              </a:solidFill>
              <a:latin typeface="Verdana" pitchFamily="34" charset="0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</a:rPr>
              <a:t>поле симметрично, 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 силовые линии </a:t>
            </a:r>
            <a:r>
              <a:rPr lang="ru-RU" sz="2400" b="1" dirty="0" err="1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радиальны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для сферы радиуса </a:t>
            </a:r>
            <a:r>
              <a:rPr lang="en-US" sz="24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r &lt; R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весь заряд внутри сферы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результирующая напряженность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поле убывает с расстоянием по закону </a:t>
            </a:r>
            <a:b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как для точечного заряда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для сферы радиуса </a:t>
            </a:r>
            <a:r>
              <a:rPr lang="en-US" sz="24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r &lt; R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поля нет, Е=0</a:t>
            </a:r>
          </a:p>
        </p:txBody>
      </p:sp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600" dirty="0">
                <a:solidFill>
                  <a:srgbClr val="002060"/>
                </a:solidFill>
              </a:rPr>
              <a:t>Применение теоремы Гаусса к расчету полей </a:t>
            </a:r>
          </a:p>
        </p:txBody>
      </p:sp>
      <p:sp>
        <p:nvSpPr>
          <p:cNvPr id="165896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65890" name="Object 4"/>
          <p:cNvGraphicFramePr>
            <a:graphicFrameLocks noChangeAspect="1"/>
          </p:cNvGraphicFramePr>
          <p:nvPr/>
        </p:nvGraphicFramePr>
        <p:xfrm>
          <a:off x="6248400" y="3573016"/>
          <a:ext cx="2435304" cy="1135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90" name="Формула" r:id="rId3" imgW="837836" imgH="393529" progId="Equation.3">
                  <p:embed/>
                </p:oleObj>
              </mc:Choice>
              <mc:Fallback>
                <p:oleObj name="Формула" r:id="rId3" imgW="837836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573016"/>
                        <a:ext cx="2435304" cy="113550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7" name="Rectangle 8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65891" name="Object 7"/>
          <p:cNvGraphicFramePr>
            <a:graphicFrameLocks noChangeAspect="1"/>
          </p:cNvGraphicFramePr>
          <p:nvPr/>
        </p:nvGraphicFramePr>
        <p:xfrm>
          <a:off x="6300192" y="5475288"/>
          <a:ext cx="2386608" cy="1221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91" name="Формула" r:id="rId5" imgW="837836" imgH="431613" progId="Equation.3">
                  <p:embed/>
                </p:oleObj>
              </mc:Choice>
              <mc:Fallback>
                <p:oleObj name="Формула" r:id="rId5" imgW="837836" imgH="43161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5475288"/>
                        <a:ext cx="2386608" cy="122140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право 8">
            <a:hlinkClick r:id="rId7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0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endParaRPr lang="ru-RU"/>
          </a:p>
        </p:txBody>
      </p:sp>
      <p:pic>
        <p:nvPicPr>
          <p:cNvPr id="20070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225"/>
            <a:ext cx="9144000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764704"/>
            <a:ext cx="5760640" cy="504056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Поле равномерно заряженной плоскости</a:t>
            </a:r>
          </a:p>
        </p:txBody>
      </p:sp>
      <p:sp>
        <p:nvSpPr>
          <p:cNvPr id="410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002060"/>
                </a:solidFill>
                <a:latin typeface="Verdana" pitchFamily="34" charset="0"/>
              </a:rPr>
              <a:t>Применение теоремы Гаусса к расчету полей</a:t>
            </a:r>
          </a:p>
        </p:txBody>
      </p:sp>
      <p:sp>
        <p:nvSpPr>
          <p:cNvPr id="163850" name="Rectangle 11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63844" name="Object 15"/>
          <p:cNvGraphicFramePr>
            <a:graphicFrameLocks noGrp="1" noChangeAspect="1"/>
          </p:cNvGraphicFramePr>
          <p:nvPr>
            <p:ph sz="half" idx="2"/>
          </p:nvPr>
        </p:nvGraphicFramePr>
        <p:xfrm>
          <a:off x="6660232" y="4005063"/>
          <a:ext cx="2304000" cy="1203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44" name="Формула" r:id="rId3" imgW="825480" imgH="431640" progId="Equation.3">
                  <p:embed/>
                </p:oleObj>
              </mc:Choice>
              <mc:Fallback>
                <p:oleObj name="Формула" r:id="rId3" imgW="825480" imgH="431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4005063"/>
                        <a:ext cx="2304000" cy="120399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1-3-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8172" y="764704"/>
            <a:ext cx="3522340" cy="304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07504" y="4725144"/>
            <a:ext cx="684076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467544" y="3789040"/>
          <a:ext cx="4679950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45" name="Формула" r:id="rId6" imgW="1981080" imgH="279360" progId="Equation.3">
                  <p:embed/>
                </p:oleObj>
              </mc:Choice>
              <mc:Fallback>
                <p:oleObj name="Формула" r:id="rId6" imgW="1981080" imgH="2793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789040"/>
                        <a:ext cx="4679950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Овал 14"/>
          <p:cNvSpPr/>
          <p:nvPr/>
        </p:nvSpPr>
        <p:spPr>
          <a:xfrm>
            <a:off x="2243236" y="3717032"/>
            <a:ext cx="1224136" cy="86409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>
            <a:endCxn id="17" idx="1"/>
          </p:cNvCxnSpPr>
          <p:nvPr/>
        </p:nvCxnSpPr>
        <p:spPr>
          <a:xfrm rot="16200000" flipH="1">
            <a:off x="3077834" y="4635134"/>
            <a:ext cx="252028" cy="1440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3275856" y="4581128"/>
            <a:ext cx="783703" cy="50405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=0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7504" y="1124744"/>
            <a:ext cx="576064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поверхностная плотность заряда 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σ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линии напряженности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перпендикулярны плоскости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направлены в стороны от плоскости в обе стороны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в качестве замкнутой поверхности – цилиндр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заряд, заключенный внутри цилиндра 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q= </a:t>
            </a:r>
            <a:r>
              <a:rPr lang="el-GR" b="1" dirty="0">
                <a:solidFill>
                  <a:srgbClr val="002060"/>
                </a:solidFill>
                <a:latin typeface="Verdana" pitchFamily="34" charset="0"/>
              </a:rPr>
              <a:t>σ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</a:rPr>
              <a:t>S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aphicFrame>
        <p:nvGraphicFramePr>
          <p:cNvPr id="163847" name="Object 15"/>
          <p:cNvGraphicFramePr>
            <a:graphicFrameLocks noChangeAspect="1"/>
          </p:cNvGraphicFramePr>
          <p:nvPr/>
        </p:nvGraphicFramePr>
        <p:xfrm>
          <a:off x="6661150" y="5445224"/>
          <a:ext cx="2304000" cy="1116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47" name="Формула" r:id="rId8" imgW="888840" imgH="431640" progId="Equation.3">
                  <p:embed/>
                </p:oleObj>
              </mc:Choice>
              <mc:Fallback>
                <p:oleObj name="Формула" r:id="rId8" imgW="888840" imgH="431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1150" y="5445224"/>
                        <a:ext cx="2304000" cy="11166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Прямая со стрелкой 21"/>
          <p:cNvCxnSpPr/>
          <p:nvPr/>
        </p:nvCxnSpPr>
        <p:spPr>
          <a:xfrm rot="5400000">
            <a:off x="6552220" y="5337212"/>
            <a:ext cx="648072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трелка вправо 24"/>
          <p:cNvSpPr/>
          <p:nvPr/>
        </p:nvSpPr>
        <p:spPr>
          <a:xfrm>
            <a:off x="6084168" y="5805264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323528" y="5085184"/>
            <a:ext cx="5184576" cy="64807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поток вектора напряженности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не зависит от длины цилиндра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935217" y="5733256"/>
            <a:ext cx="4572000" cy="64807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т.е. напряженность поля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на любом расстоянии одинакова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1547664" y="6381368"/>
            <a:ext cx="396044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поле однородно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299020" y="5877272"/>
            <a:ext cx="7200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т.е. 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899592" y="6353944"/>
            <a:ext cx="7200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т.е. 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3" name="Стрелка вправо 22">
            <a:hlinkClick r:id="rId10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 animBg="1"/>
      <p:bldP spid="2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Расчет электростатических полей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95288" y="757238"/>
            <a:ext cx="8712200" cy="57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3. Поле двух бесконечных параллельных разноименных заряженных плоскостей</a:t>
            </a:r>
          </a:p>
        </p:txBody>
      </p:sp>
      <p:pic>
        <p:nvPicPr>
          <p:cNvPr id="202756" name="Picture 2"/>
          <p:cNvPicPr>
            <a:picLocks noChangeAspect="1" noChangeArrowheads="1"/>
          </p:cNvPicPr>
          <p:nvPr/>
        </p:nvPicPr>
        <p:blipFill>
          <a:blip r:embed="rId3" cstate="print"/>
          <a:srcRect l="61894" t="16084" r="5685" b="11533"/>
          <a:stretch>
            <a:fillRect/>
          </a:stretch>
        </p:blipFill>
        <p:spPr bwMode="auto">
          <a:xfrm>
            <a:off x="5148064" y="1341438"/>
            <a:ext cx="3747765" cy="3066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09141" y="1341438"/>
            <a:ext cx="5472112" cy="863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Плоскости заряжены равномерно разноименными зарядами с поверхностными плотностями + 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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–</a:t>
            </a:r>
            <a:r>
              <a:rPr lang="en-US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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9141" y="2278385"/>
            <a:ext cx="4894907" cy="79057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Поле таких плоскостей – суперпозиция полей, создаваемых каждой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из плоскостей в отдельности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504" y="3068960"/>
            <a:ext cx="5112568" cy="86409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Слева и справа от плоскостей поля вычитаются (линии напряженности направлены навстречу друг другу)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512" y="4581128"/>
            <a:ext cx="2160240" cy="1008063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В области между плоскостями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E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=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E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+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+ </a:t>
            </a:r>
            <a:r>
              <a:rPr lang="en-US" sz="1600" b="1" i="1" dirty="0">
                <a:solidFill>
                  <a:srgbClr val="002060"/>
                </a:solidFill>
                <a:latin typeface="Verdana" pitchFamily="34" charset="0"/>
              </a:rPr>
              <a:t>E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83569" y="5904185"/>
            <a:ext cx="7848871" cy="76517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результирующая напряженность поля в области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между плоскостями описывается формулой,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а вне объема, ограниченного плоскостями, равна нулю</a:t>
            </a:r>
          </a:p>
        </p:txBody>
      </p:sp>
      <p:graphicFrame>
        <p:nvGraphicFramePr>
          <p:cNvPr id="277505" name="Object 7"/>
          <p:cNvGraphicFramePr>
            <a:graphicFrameLocks noChangeAspect="1"/>
          </p:cNvGraphicFramePr>
          <p:nvPr/>
        </p:nvGraphicFramePr>
        <p:xfrm>
          <a:off x="5724128" y="4490157"/>
          <a:ext cx="1512168" cy="1379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05" name="Формула" r:id="rId4" imgW="469800" imgH="431640" progId="Equation.3">
                  <p:embed/>
                </p:oleObj>
              </mc:Choice>
              <mc:Fallback>
                <p:oleObj name="Формула" r:id="rId4" imgW="469800" imgH="431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4490157"/>
                        <a:ext cx="1512168" cy="137942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7740353" y="1124744"/>
            <a:ext cx="1584175" cy="79208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поле от «+» заряженной плоскости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96336" y="4077072"/>
            <a:ext cx="1584175" cy="100811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поле от «-» заряженной плоскости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>
            <a:off x="8065182" y="2096058"/>
            <a:ext cx="36004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5868144" y="1484784"/>
            <a:ext cx="1584176" cy="8640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 flipH="1" flipV="1">
            <a:off x="7884368" y="3861048"/>
            <a:ext cx="43204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2" idx="1"/>
          </p:cNvCxnSpPr>
          <p:nvPr/>
        </p:nvCxnSpPr>
        <p:spPr>
          <a:xfrm rot="10800000">
            <a:off x="5724128" y="3645024"/>
            <a:ext cx="1872208" cy="93610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трелка вправо 33"/>
          <p:cNvSpPr/>
          <p:nvPr/>
        </p:nvSpPr>
        <p:spPr>
          <a:xfrm>
            <a:off x="5004048" y="4941168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graphicFrame>
        <p:nvGraphicFramePr>
          <p:cNvPr id="277506" name="Object 7"/>
          <p:cNvGraphicFramePr>
            <a:graphicFrameLocks noChangeAspect="1"/>
          </p:cNvGraphicFramePr>
          <p:nvPr/>
        </p:nvGraphicFramePr>
        <p:xfrm>
          <a:off x="971600" y="3963615"/>
          <a:ext cx="865105" cy="401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06" name="Формула" r:id="rId6" imgW="380880" imgH="177480" progId="Equation.3">
                  <p:embed/>
                </p:oleObj>
              </mc:Choice>
              <mc:Fallback>
                <p:oleObj name="Формула" r:id="rId6" imgW="38088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963615"/>
                        <a:ext cx="865105" cy="40116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Стрелка вправо 34"/>
          <p:cNvSpPr/>
          <p:nvPr/>
        </p:nvSpPr>
        <p:spPr>
          <a:xfrm>
            <a:off x="323528" y="4004741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36" name="Стрелка вправо 35"/>
          <p:cNvSpPr/>
          <p:nvPr/>
        </p:nvSpPr>
        <p:spPr>
          <a:xfrm>
            <a:off x="323568" y="6092973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cxnSp>
        <p:nvCxnSpPr>
          <p:cNvPr id="37" name="Прямая со стрелкой 36"/>
          <p:cNvCxnSpPr/>
          <p:nvPr/>
        </p:nvCxnSpPr>
        <p:spPr>
          <a:xfrm rot="5400000" flipH="1" flipV="1">
            <a:off x="5580112" y="5805264"/>
            <a:ext cx="72008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7507" name="Object 12"/>
          <p:cNvGraphicFramePr>
            <a:graphicFrameLocks noChangeAspect="1"/>
          </p:cNvGraphicFramePr>
          <p:nvPr/>
        </p:nvGraphicFramePr>
        <p:xfrm>
          <a:off x="1979712" y="4581128"/>
          <a:ext cx="2819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07" name="Формула" r:id="rId8" imgW="1282700" imgH="431800" progId="Equation.3">
                  <p:embed/>
                </p:oleObj>
              </mc:Choice>
              <mc:Fallback>
                <p:oleObj name="Формула" r:id="rId8" imgW="1282700" imgH="431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581128"/>
                        <a:ext cx="2819400" cy="939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трелка вправо 23">
            <a:hlinkClick r:id="rId10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9" grpId="0" animBg="1"/>
      <p:bldP spid="21" grpId="0" animBg="1"/>
      <p:bldP spid="22" grpId="0" animBg="1"/>
      <p:bldP spid="34" grpId="0" animBg="1"/>
      <p:bldP spid="35" grpId="0" animBg="1"/>
      <p:bldP spid="36" grpId="0" animBg="1"/>
      <p:bldP spid="2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764704"/>
            <a:ext cx="6264696" cy="563880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Поле двух бесконечных параллельных равномерно заряженных плоскостей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разноименные заряды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поверхностные плотности заряда +</a:t>
            </a:r>
            <a:r>
              <a:rPr lang="el-GR" sz="1600" b="1" dirty="0">
                <a:solidFill>
                  <a:srgbClr val="002060"/>
                </a:solidFill>
                <a:latin typeface="Verdana" pitchFamily="34" charset="0"/>
              </a:rPr>
              <a:t>σ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 и –</a:t>
            </a:r>
            <a:r>
              <a:rPr lang="el-GR" sz="1600" b="1" dirty="0">
                <a:solidFill>
                  <a:srgbClr val="002060"/>
                </a:solidFill>
                <a:latin typeface="Verdana" pitchFamily="34" charset="0"/>
              </a:rPr>
              <a:t>σ</a:t>
            </a:r>
            <a:endParaRPr lang="ru-RU" sz="1600" b="1" dirty="0">
              <a:solidFill>
                <a:srgbClr val="002060"/>
              </a:solidFill>
              <a:latin typeface="Verdana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результирующее поле –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суперпозиция полей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силовые линии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  <a:sym typeface="Symbol"/>
              </a:rPr>
              <a:t> 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плоскости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поля слева и справа от плоскостей:</a:t>
            </a:r>
          </a:p>
          <a:p>
            <a:pPr lvl="1"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силовые линии направлены навстречу</a:t>
            </a:r>
          </a:p>
          <a:p>
            <a:pPr lvl="1"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Е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результ.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=0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поле между плоскостями:</a:t>
            </a:r>
          </a:p>
          <a:p>
            <a:pPr lvl="1"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 принципу суперпозиции Е = Е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+</a:t>
            </a: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+Е</a:t>
            </a:r>
            <a:r>
              <a:rPr lang="ru-RU" sz="1600" b="1" baseline="-25000" dirty="0">
                <a:solidFill>
                  <a:srgbClr val="002060"/>
                </a:solidFill>
                <a:latin typeface="Verdana" pitchFamily="34" charset="0"/>
              </a:rPr>
              <a:t>-</a:t>
            </a:r>
          </a:p>
          <a:p>
            <a:pPr lvl="2">
              <a:spcBef>
                <a:spcPts val="600"/>
              </a:spcBef>
              <a:buFontTx/>
              <a:buNone/>
            </a:pPr>
            <a:endParaRPr lang="el-GR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600" dirty="0"/>
              <a:t>Применение теоремы Гаусса к расчету полей </a:t>
            </a:r>
          </a:p>
        </p:txBody>
      </p:sp>
      <p:sp>
        <p:nvSpPr>
          <p:cNvPr id="164872" name="Rectangle 13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683569" y="6021288"/>
            <a:ext cx="7848871" cy="76517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результирующая напряженность поля в области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между плоскостями описывается формулой,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а вне объема, ограниченного плоскостями =0</a:t>
            </a:r>
          </a:p>
        </p:txBody>
      </p:sp>
      <p:graphicFrame>
        <p:nvGraphicFramePr>
          <p:cNvPr id="38" name="Object 7"/>
          <p:cNvGraphicFramePr>
            <a:graphicFrameLocks noChangeAspect="1"/>
          </p:cNvGraphicFramePr>
          <p:nvPr/>
        </p:nvGraphicFramePr>
        <p:xfrm>
          <a:off x="5724128" y="4725144"/>
          <a:ext cx="1224136" cy="111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67" name="Формула" r:id="rId3" imgW="469800" imgH="431640" progId="Equation.3">
                  <p:embed/>
                </p:oleObj>
              </mc:Choice>
              <mc:Fallback>
                <p:oleObj name="Формула" r:id="rId3" imgW="469800" imgH="431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4725144"/>
                        <a:ext cx="1224136" cy="111667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Стрелка вправо 38"/>
          <p:cNvSpPr/>
          <p:nvPr/>
        </p:nvSpPr>
        <p:spPr>
          <a:xfrm>
            <a:off x="5004048" y="5104147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42" name="Стрелка вправо 41"/>
          <p:cNvSpPr/>
          <p:nvPr/>
        </p:nvSpPr>
        <p:spPr>
          <a:xfrm>
            <a:off x="323568" y="6327960"/>
            <a:ext cx="360000" cy="36036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cxnSp>
        <p:nvCxnSpPr>
          <p:cNvPr id="43" name="Прямая со стрелкой 42"/>
          <p:cNvCxnSpPr/>
          <p:nvPr/>
        </p:nvCxnSpPr>
        <p:spPr>
          <a:xfrm rot="5400000" flipH="1" flipV="1">
            <a:off x="5580112" y="5948486"/>
            <a:ext cx="72008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12"/>
          <p:cNvGraphicFramePr>
            <a:graphicFrameLocks noChangeAspect="1"/>
          </p:cNvGraphicFramePr>
          <p:nvPr/>
        </p:nvGraphicFramePr>
        <p:xfrm>
          <a:off x="1979712" y="4744107"/>
          <a:ext cx="2819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69" name="Формула" r:id="rId5" imgW="1282700" imgH="431800" progId="Equation.3">
                  <p:embed/>
                </p:oleObj>
              </mc:Choice>
              <mc:Fallback>
                <p:oleObj name="Формула" r:id="rId5" imgW="1282700" imgH="431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744107"/>
                        <a:ext cx="2819400" cy="939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7" cstate="print"/>
          <a:srcRect l="61894" t="16084" r="5685" b="11533"/>
          <a:stretch>
            <a:fillRect/>
          </a:stretch>
        </p:blipFill>
        <p:spPr bwMode="auto">
          <a:xfrm>
            <a:off x="5796136" y="1484784"/>
            <a:ext cx="325636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Скругленный прямоугольник 46"/>
          <p:cNvSpPr/>
          <p:nvPr/>
        </p:nvSpPr>
        <p:spPr>
          <a:xfrm>
            <a:off x="5580112" y="908720"/>
            <a:ext cx="3888432" cy="50405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поле от «+» заряженной плоскости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580112" y="4149080"/>
            <a:ext cx="3744417" cy="50405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поле от «-» заряженной плоскости</a:t>
            </a:r>
          </a:p>
        </p:txBody>
      </p:sp>
      <p:cxnSp>
        <p:nvCxnSpPr>
          <p:cNvPr id="49" name="Прямая со стрелкой 48"/>
          <p:cNvCxnSpPr/>
          <p:nvPr/>
        </p:nvCxnSpPr>
        <p:spPr>
          <a:xfrm rot="5400000">
            <a:off x="8011226" y="1789974"/>
            <a:ext cx="900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5400000">
            <a:off x="5995002" y="1789974"/>
            <a:ext cx="900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5400000" flipH="1" flipV="1">
            <a:off x="8083226" y="3878677"/>
            <a:ext cx="756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6200000" flipV="1">
            <a:off x="5922193" y="3878397"/>
            <a:ext cx="756000" cy="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вправо 18">
            <a:hlinkClick r:id="rId8" action="ppaction://hlinksldjump" tooltip="задание"/>
          </p:cNvPr>
          <p:cNvSpPr/>
          <p:nvPr/>
        </p:nvSpPr>
        <p:spPr>
          <a:xfrm>
            <a:off x="8856496" y="6561368"/>
            <a:ext cx="180000" cy="180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2" grpId="0" animBg="1"/>
      <p:bldP spid="47" grpId="0" animBg="1"/>
      <p:bldP spid="48" grpId="0" animBg="1"/>
      <p:bldP spid="1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0"/>
            <a:ext cx="9036050" cy="6921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Расчет электростатических полей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07504" y="757238"/>
            <a:ext cx="8712200" cy="57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Verdana" pitchFamily="34" charset="0"/>
              </a:rPr>
              <a:t>4. Поле равномерно заряженного бесконечного цилиндра (нити)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7504" y="1368822"/>
            <a:ext cx="7632700" cy="19431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2060"/>
                </a:solidFill>
              </a:rPr>
              <a:t>Бесконечный цилиндр радиуса </a:t>
            </a:r>
            <a:r>
              <a:rPr lang="ru-RU" sz="1600" i="1" dirty="0">
                <a:solidFill>
                  <a:srgbClr val="002060"/>
                </a:solidFill>
              </a:rPr>
              <a:t>R</a:t>
            </a:r>
            <a:r>
              <a:rPr lang="ru-RU" sz="1600" dirty="0">
                <a:solidFill>
                  <a:srgbClr val="002060"/>
                </a:solidFill>
              </a:rPr>
              <a:t> (рис. 131) заряжен равномерно с</a:t>
            </a:r>
            <a:r>
              <a:rPr lang="ru-RU" sz="1600" b="1" dirty="0">
                <a:solidFill>
                  <a:srgbClr val="002060"/>
                </a:solidFill>
              </a:rPr>
              <a:t> линейной плотностью </a:t>
            </a:r>
            <a:r>
              <a:rPr lang="ru-RU" sz="1600" b="1" dirty="0">
                <a:solidFill>
                  <a:srgbClr val="002060"/>
                </a:solidFill>
                <a:sym typeface="Symbol"/>
              </a:rPr>
              <a:t></a:t>
            </a:r>
            <a:r>
              <a:rPr lang="ru-RU" sz="1600" dirty="0">
                <a:solidFill>
                  <a:srgbClr val="002060"/>
                </a:solidFill>
              </a:rPr>
              <a:t> (</a:t>
            </a:r>
            <a:r>
              <a:rPr lang="ru-RU" sz="1600" dirty="0">
                <a:solidFill>
                  <a:srgbClr val="002060"/>
                </a:solidFill>
                <a:sym typeface="Symbol"/>
              </a:rPr>
              <a:t></a:t>
            </a:r>
            <a:r>
              <a:rPr lang="ru-RU" sz="1600" dirty="0">
                <a:solidFill>
                  <a:srgbClr val="002060"/>
                </a:solidFill>
              </a:rPr>
              <a:t> =  –  заряд, приходящийся на единицу длины). Из соображений симметрии следует, что линии напряженности будут направлены по радиусам круговых сечений цилиндра с одинаковой густотой во все стороны относительно оси цилиндра. В качестве замкнутой поверхности мысленно построим коаксиальный с заряженным цилиндр радиуса </a:t>
            </a:r>
            <a:r>
              <a:rPr lang="en-US" sz="1600" i="1" dirty="0">
                <a:solidFill>
                  <a:srgbClr val="002060"/>
                </a:solidFill>
              </a:rPr>
              <a:t>r</a:t>
            </a:r>
            <a:r>
              <a:rPr lang="ru-RU" sz="1600" dirty="0">
                <a:solidFill>
                  <a:srgbClr val="002060"/>
                </a:solidFill>
              </a:rPr>
              <a:t> и высотой </a:t>
            </a:r>
            <a:r>
              <a:rPr lang="en-US" sz="1600" i="1" dirty="0">
                <a:solidFill>
                  <a:srgbClr val="002060"/>
                </a:solidFill>
              </a:rPr>
              <a:t>l</a:t>
            </a:r>
            <a:r>
              <a:rPr lang="ru-RU" sz="1600" dirty="0">
                <a:solidFill>
                  <a:srgbClr val="002060"/>
                </a:solidFill>
              </a:rPr>
              <a:t>. Поток вектора </a:t>
            </a:r>
            <a:r>
              <a:rPr lang="ru-RU" sz="1600" b="1" dirty="0">
                <a:solidFill>
                  <a:srgbClr val="002060"/>
                </a:solidFill>
              </a:rPr>
              <a:t>Е</a:t>
            </a:r>
            <a:r>
              <a:rPr lang="ru-RU" sz="1600" dirty="0">
                <a:solidFill>
                  <a:srgbClr val="002060"/>
                </a:solidFill>
              </a:rPr>
              <a:t> сквозь торцы коаксиального цилиндра равен нулю  (торцы параллельны линиям напряженности), а сквозь боковую поверхность равен 2</a:t>
            </a:r>
            <a:r>
              <a:rPr lang="ru-RU" sz="1600" i="1" dirty="0">
                <a:solidFill>
                  <a:srgbClr val="002060"/>
                </a:solidFill>
                <a:sym typeface="Symbol"/>
              </a:rPr>
              <a:t></a:t>
            </a:r>
            <a:r>
              <a:rPr lang="en-US" sz="1600" i="1" dirty="0" err="1">
                <a:solidFill>
                  <a:srgbClr val="002060"/>
                </a:solidFill>
              </a:rPr>
              <a:t>rl</a:t>
            </a:r>
            <a:r>
              <a:rPr lang="ru-RU" sz="1600" i="1" dirty="0">
                <a:solidFill>
                  <a:srgbClr val="002060"/>
                </a:solidFill>
              </a:rPr>
              <a:t>Е.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По теореме Гаусса (81.2), при </a:t>
            </a:r>
            <a:r>
              <a:rPr lang="en-US" sz="1600" i="1" dirty="0">
                <a:solidFill>
                  <a:srgbClr val="002060"/>
                </a:solidFill>
              </a:rPr>
              <a:t>r</a:t>
            </a:r>
            <a:r>
              <a:rPr lang="ru-RU" sz="1600" i="1" dirty="0">
                <a:solidFill>
                  <a:srgbClr val="002060"/>
                </a:solidFill>
              </a:rPr>
              <a:t>&gt;</a:t>
            </a:r>
            <a:r>
              <a:rPr lang="en-US" sz="1600" i="1" dirty="0">
                <a:solidFill>
                  <a:srgbClr val="002060"/>
                </a:solidFill>
              </a:rPr>
              <a:t>R</a:t>
            </a:r>
            <a:r>
              <a:rPr lang="ru-RU" sz="1600" dirty="0">
                <a:solidFill>
                  <a:srgbClr val="002060"/>
                </a:solidFill>
              </a:rPr>
              <a:t> 2</a:t>
            </a:r>
            <a:r>
              <a:rPr lang="ru-RU" sz="1600" i="1" dirty="0">
                <a:solidFill>
                  <a:srgbClr val="002060"/>
                </a:solidFill>
                <a:sym typeface="Symbol"/>
              </a:rPr>
              <a:t></a:t>
            </a:r>
            <a:r>
              <a:rPr lang="en-US" sz="1600" i="1" dirty="0" err="1">
                <a:solidFill>
                  <a:srgbClr val="002060"/>
                </a:solidFill>
              </a:rPr>
              <a:t>rl</a:t>
            </a:r>
            <a:r>
              <a:rPr lang="ru-RU" sz="1600" i="1" dirty="0">
                <a:solidFill>
                  <a:srgbClr val="002060"/>
                </a:solidFill>
              </a:rPr>
              <a:t>Е</a:t>
            </a:r>
            <a:r>
              <a:rPr lang="ru-RU" sz="1600" dirty="0">
                <a:solidFill>
                  <a:srgbClr val="002060"/>
                </a:solidFill>
              </a:rPr>
              <a:t> = </a:t>
            </a:r>
            <a:r>
              <a:rPr lang="en-US" sz="1600" i="1" dirty="0">
                <a:solidFill>
                  <a:srgbClr val="002060"/>
                </a:solidFill>
                <a:sym typeface="Symbol"/>
              </a:rPr>
              <a:t></a:t>
            </a:r>
            <a:r>
              <a:rPr lang="en-US" sz="1600" i="1" dirty="0">
                <a:solidFill>
                  <a:srgbClr val="002060"/>
                </a:solidFill>
              </a:rPr>
              <a:t>l</a:t>
            </a:r>
            <a:r>
              <a:rPr lang="ru-RU" sz="1600" i="1" dirty="0">
                <a:solidFill>
                  <a:srgbClr val="002060"/>
                </a:solidFill>
              </a:rPr>
              <a:t>/</a:t>
            </a:r>
            <a:r>
              <a:rPr lang="en-US" sz="1600" i="1" dirty="0">
                <a:solidFill>
                  <a:srgbClr val="002060"/>
                </a:solidFill>
                <a:sym typeface="Symbol"/>
              </a:rPr>
              <a:t></a:t>
            </a:r>
            <a:r>
              <a:rPr lang="ru-RU" sz="1600" baseline="-25000" dirty="0">
                <a:solidFill>
                  <a:srgbClr val="002060"/>
                </a:solidFill>
              </a:rPr>
              <a:t>0</a:t>
            </a:r>
            <a:r>
              <a:rPr lang="ru-RU" sz="1600" dirty="0">
                <a:solidFill>
                  <a:srgbClr val="002060"/>
                </a:solidFill>
              </a:rPr>
              <a:t>, откуда</a:t>
            </a:r>
          </a:p>
        </p:txBody>
      </p:sp>
      <p:sp>
        <p:nvSpPr>
          <p:cNvPr id="2048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048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5838" y="764704"/>
            <a:ext cx="18081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07" name="Picture 3" descr="1-3-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0756" y="3068960"/>
            <a:ext cx="1775915" cy="282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107504" y="3240484"/>
            <a:ext cx="6624637" cy="158432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2060"/>
                </a:solidFill>
              </a:rPr>
              <a:t>Эта задача имеет осевую симметрию. Из соображений симметрии, электрическое поле должно быть направлено по радиусу. Поэтому для применения теоремы Гаусса целесообразно выбрать замкнутую поверхность S в виде </a:t>
            </a:r>
            <a:r>
              <a:rPr lang="ru-RU" sz="1600" dirty="0" err="1">
                <a:solidFill>
                  <a:srgbClr val="002060"/>
                </a:solidFill>
              </a:rPr>
              <a:t>соосного</a:t>
            </a:r>
            <a:r>
              <a:rPr lang="ru-RU" sz="1600" dirty="0">
                <a:solidFill>
                  <a:srgbClr val="002060"/>
                </a:solidFill>
              </a:rPr>
              <a:t> цилиндра некоторого радиуса </a:t>
            </a:r>
            <a:r>
              <a:rPr lang="ru-RU" sz="1600" dirty="0" err="1">
                <a:solidFill>
                  <a:srgbClr val="002060"/>
                </a:solidFill>
              </a:rPr>
              <a:t>r</a:t>
            </a:r>
            <a:r>
              <a:rPr lang="ru-RU" sz="1600" dirty="0">
                <a:solidFill>
                  <a:srgbClr val="002060"/>
                </a:solidFill>
              </a:rPr>
              <a:t> и длины </a:t>
            </a:r>
            <a:r>
              <a:rPr lang="ru-RU" sz="1600" dirty="0" err="1">
                <a:solidFill>
                  <a:srgbClr val="002060"/>
                </a:solidFill>
              </a:rPr>
              <a:t>l</a:t>
            </a:r>
            <a:r>
              <a:rPr lang="ru-RU" sz="1600" dirty="0">
                <a:solidFill>
                  <a:srgbClr val="002060"/>
                </a:solidFill>
              </a:rPr>
              <a:t>, закрытого с обоих торцов </a:t>
            </a:r>
          </a:p>
        </p:txBody>
      </p:sp>
      <p:pic>
        <p:nvPicPr>
          <p:cNvPr id="204809" name="Picture 4" descr="63166917596273-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352" y="6281737"/>
            <a:ext cx="117633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10" name="Picture 5" descr="63166917596305-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5877272"/>
            <a:ext cx="657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0" y="4652963"/>
            <a:ext cx="7345362" cy="220503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2060"/>
                </a:solidFill>
              </a:rPr>
              <a:t>Этот результат не зависит от радиуса R заряженного цилиндра, поэтому он применим и к полю длинной однородно заряженной нити.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2060"/>
                </a:solidFill>
              </a:rPr>
              <a:t>Для определения напряженности поля внутри заряженного цилиндра нужно построить замкнутую поверхность для случая </a:t>
            </a:r>
            <a:r>
              <a:rPr lang="ru-RU" sz="1600" dirty="0" err="1">
                <a:solidFill>
                  <a:srgbClr val="002060"/>
                </a:solidFill>
              </a:rPr>
              <a:t>r</a:t>
            </a:r>
            <a:r>
              <a:rPr lang="ru-RU" sz="1600" dirty="0">
                <a:solidFill>
                  <a:srgbClr val="002060"/>
                </a:solidFill>
              </a:rPr>
              <a:t> &lt; R. В силу симметрии задачи поток вектора напряженности через боковую поверхность гауссова цилиндра должен быть и в этом случае равен Φ = E2πrl. Согласно теореме Гаусса, этот поток пропорционален заряду, оказавшемуся внутри замкнутой поверхности. Этот заряд равен нулю. Отсюда следует, что электрическое поле внутри однородно заряженного длинного полого цилиндра равно нулю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 animBg="1"/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Шарль Огюстен де Кулон</a:t>
            </a:r>
          </a:p>
        </p:txBody>
      </p:sp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7174" y="908720"/>
            <a:ext cx="3029322" cy="411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6007175" y="5013176"/>
            <a:ext cx="3024336" cy="936625"/>
          </a:xfrm>
          <a:prstGeom prst="roundRect">
            <a:avLst>
              <a:gd name="adj" fmla="val 621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14 июня 1736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23 августа 1806, Франция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836712"/>
            <a:ext cx="5400600" cy="720080"/>
          </a:xfrm>
          <a:prstGeom prst="roundRect">
            <a:avLst>
              <a:gd name="adj" fmla="val 621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Французский военный инженер и учёный-физик, исследователь электромагнитных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и механических явлений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1628800"/>
            <a:ext cx="5400600" cy="360040"/>
          </a:xfrm>
          <a:prstGeom prst="roundRect">
            <a:avLst>
              <a:gd name="adj" fmla="val 621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член Парижской Академии наук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302840" y="1988840"/>
            <a:ext cx="5637312" cy="3960440"/>
          </a:xfrm>
        </p:spPr>
        <p:txBody>
          <a:bodyPr/>
          <a:lstStyle/>
          <a:p>
            <a:pPr marL="177800" indent="-1778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Публиковал работы по технической механике: статика сооружений, теория ветряных мельниц, механические аспекты кручения нитей и т.п.</a:t>
            </a:r>
          </a:p>
          <a:p>
            <a:pPr marL="177800" indent="-1778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Сформулировал законы кручения</a:t>
            </a:r>
          </a:p>
          <a:p>
            <a:pPr marL="177800" indent="-1778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Изобрёл крутильные весы, которые сам же применил для измерения электрических и магнитных сил взаимодействия</a:t>
            </a:r>
          </a:p>
          <a:p>
            <a:pPr marL="177800" indent="-1778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Описал опыты по трению скольжения и качения и сформулировал законы сухого трения</a:t>
            </a:r>
          </a:p>
          <a:p>
            <a:pPr marL="177800" indent="-1778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Сформулировал закон взаимодействия электрических зарядов и магнитных полюсов (закон Кулона), а также закономерность распределения электрических зарядов на поверхности проводника</a:t>
            </a:r>
          </a:p>
          <a:p>
            <a:pPr marL="177800" indent="-1778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Ввёл понятия магнитного момента и поляризации зарядов</a:t>
            </a:r>
          </a:p>
          <a:p>
            <a:pPr marL="177800" indent="-1778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Опубликовал труд по теории трения скольжения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6093296"/>
            <a:ext cx="8712968" cy="648072"/>
          </a:xfrm>
          <a:prstGeom prst="roundRect">
            <a:avLst>
              <a:gd name="adj" fmla="val 621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Его имя внесено в список величайших учёных Франции,  </a:t>
            </a:r>
            <a:br>
              <a:rPr lang="ru-RU" sz="1600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Verdana" pitchFamily="34" charset="0"/>
              </a:rPr>
              <a:t>помещённый на первом этаже Эйфелевой башни</a:t>
            </a:r>
          </a:p>
        </p:txBody>
      </p:sp>
      <p:sp>
        <p:nvSpPr>
          <p:cNvPr id="12" name="Стрелка влево 11">
            <a:hlinkClick r:id="rId4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Карл Фридрих Гаусс</a:t>
            </a:r>
          </a:p>
        </p:txBody>
      </p: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125538"/>
            <a:ext cx="3419475" cy="43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611188" y="1628775"/>
            <a:ext cx="4752975" cy="2376488"/>
          </a:xfrm>
          <a:prstGeom prst="roundRect">
            <a:avLst>
              <a:gd name="adj" fmla="val 338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Немецкий математик, астроном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 физик, считается одним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из величайших математиков всех времён, «королём математиков»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11188" y="692150"/>
            <a:ext cx="853281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5508625" y="5445125"/>
            <a:ext cx="3419475" cy="936625"/>
          </a:xfrm>
          <a:prstGeom prst="roundRect">
            <a:avLst>
              <a:gd name="adj" fmla="val 621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30 апреля 1777 – </a:t>
            </a:r>
            <a:br>
              <a:rPr lang="ru-RU" b="1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23 февраля 1855, Германия</a:t>
            </a:r>
          </a:p>
        </p:txBody>
      </p:sp>
      <p:pic>
        <p:nvPicPr>
          <p:cNvPr id="1761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150" y="4868863"/>
            <a:ext cx="17145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лево 9">
            <a:hlinkClick r:id="rId5" action="ppaction://hlinksldjump"/>
          </p:cNvPr>
          <p:cNvSpPr/>
          <p:nvPr/>
        </p:nvSpPr>
        <p:spPr>
          <a:xfrm>
            <a:off x="107950" y="158750"/>
            <a:ext cx="252000" cy="2520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Использованные источники</a:t>
            </a:r>
          </a:p>
        </p:txBody>
      </p:sp>
      <p:sp>
        <p:nvSpPr>
          <p:cNvPr id="206850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363272" cy="492918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Трофимова Т.И. Курс физики</a:t>
            </a:r>
          </a:p>
          <a:p>
            <a:r>
              <a:rPr lang="ru-RU" b="1" dirty="0" err="1">
                <a:solidFill>
                  <a:srgbClr val="002060"/>
                </a:solidFill>
              </a:rPr>
              <a:t>Костко</a:t>
            </a:r>
            <a:r>
              <a:rPr lang="ru-RU" b="1" dirty="0">
                <a:solidFill>
                  <a:srgbClr val="002060"/>
                </a:solidFill>
              </a:rPr>
              <a:t> О.К. Физика для строительных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и архитектурных вузов</a:t>
            </a:r>
          </a:p>
          <a:p>
            <a:r>
              <a:rPr lang="en-US" b="1" dirty="0">
                <a:solidFill>
                  <a:srgbClr val="002060"/>
                </a:solidFill>
                <a:hlinkClick r:id="rId3"/>
              </a:rPr>
              <a:t>http://college.ru/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  <a:hlinkClick r:id="rId4"/>
              </a:rPr>
              <a:t>http://school-collection.edu.ru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  <a:hlinkClick r:id="rId5"/>
              </a:rPr>
              <a:t>http://ru.wikipedia.org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1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Дополнительные рисунки</a:t>
            </a:r>
          </a:p>
        </p:txBody>
      </p:sp>
      <p:pic>
        <p:nvPicPr>
          <p:cNvPr id="4" name="Picture 7" descr="1-4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028700"/>
            <a:ext cx="5543550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68313" y="692150"/>
            <a:ext cx="863917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16021</TotalTime>
  <Words>3974</Words>
  <Application>Microsoft Office PowerPoint</Application>
  <PresentationFormat>Экран (4:3)</PresentationFormat>
  <Paragraphs>585</Paragraphs>
  <Slides>50</Slides>
  <Notes>50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6" baseType="lpstr">
      <vt:lpstr>Arial</vt:lpstr>
      <vt:lpstr>Calibri</vt:lpstr>
      <vt:lpstr>Times New Roman</vt:lpstr>
      <vt:lpstr>Verdana</vt:lpstr>
      <vt:lpstr>Тема Office</vt:lpstr>
      <vt:lpstr>Формула</vt:lpstr>
      <vt:lpstr>Электрическое поле  в вакууме</vt:lpstr>
      <vt:lpstr>Презентация PowerPoint</vt:lpstr>
      <vt:lpstr>Основные характеристики фундаментальных взаимодействий</vt:lpstr>
      <vt:lpstr>Свойства электрического заряда</vt:lpstr>
      <vt:lpstr>Основные понятия электростатики </vt:lpstr>
      <vt:lpstr>Обнаружение и измерение электрического заряда</vt:lpstr>
      <vt:lpstr>Взаимодействие зарядов</vt:lpstr>
      <vt:lpstr>Закон Кулона</vt:lpstr>
      <vt:lpstr>Электростатическое поле</vt:lpstr>
      <vt:lpstr>Силовая характеристика электростатического поля</vt:lpstr>
      <vt:lpstr>Работа электростатического поля </vt:lpstr>
      <vt:lpstr>Энергетическая характеристика электростатического поля</vt:lpstr>
      <vt:lpstr>Разность потенциалов</vt:lpstr>
      <vt:lpstr>Связь напряженности и потенциала</vt:lpstr>
      <vt:lpstr>Графическое изображение ЭС поля</vt:lpstr>
      <vt:lpstr>Принцип суперпозиции</vt:lpstr>
      <vt:lpstr>Электрический диполь</vt:lpstr>
      <vt:lpstr>Поток вектора напряженности</vt:lpstr>
      <vt:lpstr>Теорема Гаусса</vt:lpstr>
      <vt:lpstr>Дополнительная информация</vt:lpstr>
      <vt:lpstr>Задание</vt:lpstr>
      <vt:lpstr>Электризация</vt:lpstr>
      <vt:lpstr>Виды электризации</vt:lpstr>
      <vt:lpstr>Строение атома</vt:lpstr>
      <vt:lpstr>Диэлектрическая проницаемость среды</vt:lpstr>
      <vt:lpstr>Потенциальные и вихревые поля</vt:lpstr>
      <vt:lpstr>Силовые линии электрического поля</vt:lpstr>
      <vt:lpstr>Силовые линии поля</vt:lpstr>
      <vt:lpstr>Решение задач. Задача 2</vt:lpstr>
      <vt:lpstr>Решение задач. Задача 3</vt:lpstr>
      <vt:lpstr>Решение задач. Задача 4</vt:lpstr>
      <vt:lpstr>Дополнительные задачи</vt:lpstr>
      <vt:lpstr>Дипольный момент</vt:lpstr>
      <vt:lpstr>Задание</vt:lpstr>
      <vt:lpstr>Расчет поля диполя</vt:lpstr>
      <vt:lpstr>Расчет поля диполя</vt:lpstr>
      <vt:lpstr>Диполь в электрическом поле</vt:lpstr>
      <vt:lpstr>Применение теоремы Гаусса  для расчета ЭС полей </vt:lpstr>
      <vt:lpstr>Расчет электростатических полей</vt:lpstr>
      <vt:lpstr>Расчет электростатических полей</vt:lpstr>
      <vt:lpstr>Применение теоремы Гаусса к расчету полей </vt:lpstr>
      <vt:lpstr>Презентация PowerPoint</vt:lpstr>
      <vt:lpstr>Применение теоремы Гаусса к расчету полей</vt:lpstr>
      <vt:lpstr>Расчет электростатических полей</vt:lpstr>
      <vt:lpstr>Применение теоремы Гаусса к расчету полей </vt:lpstr>
      <vt:lpstr>Расчет электростатических полей</vt:lpstr>
      <vt:lpstr>Шарль Огюстен де Кулон</vt:lpstr>
      <vt:lpstr>Карл Фридрих Гаусс</vt:lpstr>
      <vt:lpstr>Использованные источники</vt:lpstr>
      <vt:lpstr>Дополнительные рисунки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Электродинамика</dc:title>
  <dc:creator>bakh</dc:creator>
  <cp:lastModifiedBy>Admin</cp:lastModifiedBy>
  <cp:revision>147</cp:revision>
  <dcterms:modified xsi:type="dcterms:W3CDTF">2023-10-12T10:03:38Z</dcterms:modified>
</cp:coreProperties>
</file>