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0" r:id="rId5"/>
    <p:sldId id="257" r:id="rId6"/>
    <p:sldId id="288" r:id="rId7"/>
    <p:sldId id="273" r:id="rId8"/>
    <p:sldId id="287" r:id="rId9"/>
    <p:sldId id="282" r:id="rId10"/>
    <p:sldId id="284" r:id="rId11"/>
    <p:sldId id="283" r:id="rId12"/>
    <p:sldId id="264" r:id="rId13"/>
    <p:sldId id="286" r:id="rId14"/>
    <p:sldId id="259" r:id="rId15"/>
    <p:sldId id="260" r:id="rId16"/>
    <p:sldId id="276" r:id="rId17"/>
    <p:sldId id="285" r:id="rId18"/>
    <p:sldId id="277" r:id="rId19"/>
    <p:sldId id="278" r:id="rId20"/>
    <p:sldId id="269" r:id="rId21"/>
    <p:sldId id="261" r:id="rId22"/>
    <p:sldId id="279" r:id="rId23"/>
    <p:sldId id="280" r:id="rId24"/>
    <p:sldId id="262" r:id="rId25"/>
    <p:sldId id="263" r:id="rId26"/>
    <p:sldId id="265" r:id="rId27"/>
    <p:sldId id="266" r:id="rId28"/>
    <p:sldId id="289" r:id="rId29"/>
    <p:sldId id="268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A255-614C-4626-B6CE-EAACFC33CFF2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2E8C-9CB9-449D-9C01-C0A1785BF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09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A255-614C-4626-B6CE-EAACFC33CFF2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2E8C-9CB9-449D-9C01-C0A1785BF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091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A255-614C-4626-B6CE-EAACFC33CFF2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2E8C-9CB9-449D-9C01-C0A1785BF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462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A255-614C-4626-B6CE-EAACFC33CFF2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2E8C-9CB9-449D-9C01-C0A1785BF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293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A255-614C-4626-B6CE-EAACFC33CFF2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2E8C-9CB9-449D-9C01-C0A1785BF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905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A255-614C-4626-B6CE-EAACFC33CFF2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2E8C-9CB9-449D-9C01-C0A1785BF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666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A255-614C-4626-B6CE-EAACFC33CFF2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2E8C-9CB9-449D-9C01-C0A1785BF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71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A255-614C-4626-B6CE-EAACFC33CFF2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2E8C-9CB9-449D-9C01-C0A1785BF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815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A255-614C-4626-B6CE-EAACFC33CFF2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2E8C-9CB9-449D-9C01-C0A1785BF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711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A255-614C-4626-B6CE-EAACFC33CFF2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2E8C-9CB9-449D-9C01-C0A1785BF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375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A255-614C-4626-B6CE-EAACFC33CFF2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2E8C-9CB9-449D-9C01-C0A1785BF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91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2A255-614C-4626-B6CE-EAACFC33CFF2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B2E8C-9CB9-449D-9C01-C0A1785BF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05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470025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ТОКСИНЫ МИКРООРГАНИЗМОВ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328863"/>
            <a:ext cx="2857500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402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Токсины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8136903" cy="5582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5860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err="1">
                <a:solidFill>
                  <a:srgbClr val="FF0000"/>
                </a:solidFill>
              </a:rPr>
              <a:t>Токсиканты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8136903" cy="57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8047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799288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3640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Бактериальные токсины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/>
              <a:t>Экзотоксины </a:t>
            </a:r>
            <a:r>
              <a:rPr lang="ru-RU" dirty="0"/>
              <a:t>продуцируют как грамположительные, так и грамотрицательные бактерии. По своей химической структуре это белки. По механизму действия экзотоксина на клетку различают несколько типов: </a:t>
            </a:r>
            <a:r>
              <a:rPr lang="ru-RU" dirty="0" err="1"/>
              <a:t>цитотоксины</a:t>
            </a:r>
            <a:r>
              <a:rPr lang="ru-RU" dirty="0"/>
              <a:t>, </a:t>
            </a:r>
            <a:r>
              <a:rPr lang="ru-RU" dirty="0" err="1"/>
              <a:t>мембранотоксины</a:t>
            </a:r>
            <a:r>
              <a:rPr lang="ru-RU" dirty="0"/>
              <a:t>, функциональные блокаторы, </a:t>
            </a:r>
            <a:r>
              <a:rPr lang="ru-RU" dirty="0" err="1"/>
              <a:t>эксфолианты</a:t>
            </a:r>
            <a:r>
              <a:rPr lang="ru-RU" dirty="0"/>
              <a:t> и </a:t>
            </a:r>
            <a:r>
              <a:rPr lang="ru-RU" dirty="0" err="1"/>
              <a:t>эритрогемины</a:t>
            </a:r>
            <a:r>
              <a:rPr lang="ru-RU" dirty="0"/>
              <a:t>. </a:t>
            </a:r>
          </a:p>
          <a:p>
            <a:r>
              <a:rPr lang="ru-RU" b="1" dirty="0"/>
              <a:t>Эндотоксины </a:t>
            </a:r>
            <a:r>
              <a:rPr lang="ru-RU" dirty="0"/>
              <a:t>по своей химической структуре являются </a:t>
            </a:r>
            <a:r>
              <a:rPr lang="ru-RU" dirty="0" err="1"/>
              <a:t>липополисахаридами</a:t>
            </a:r>
            <a:r>
              <a:rPr lang="ru-RU" dirty="0"/>
              <a:t>, которые содержатся в клеточной стенке грамотрицательных бактерий и выделяются в окружающую среду при лизисе бактерий. Эндотоксины не обладают специфичностью, термостабильны, менее токсичны, обладают слабой иммуногенностью.</a:t>
            </a:r>
            <a:endParaRPr lang="en-US" dirty="0"/>
          </a:p>
          <a:p>
            <a:pPr marL="114300" indent="0" algn="ctr">
              <a:buNone/>
            </a:pPr>
            <a:r>
              <a:rPr lang="ru-RU" b="1" dirty="0"/>
              <a:t>ГРУППЫ ТОКСИНОВ</a:t>
            </a:r>
          </a:p>
          <a:p>
            <a:pPr marL="114300" indent="0" algn="ctr">
              <a:buNone/>
            </a:pPr>
            <a:endParaRPr lang="en-US" b="1" dirty="0"/>
          </a:p>
          <a:p>
            <a:r>
              <a:rPr lang="ru-RU" dirty="0">
                <a:solidFill>
                  <a:srgbClr val="C00000"/>
                </a:solidFill>
              </a:rPr>
              <a:t>повреждающие клеточные мембраны;</a:t>
            </a:r>
          </a:p>
          <a:p>
            <a:r>
              <a:rPr lang="ru-RU" dirty="0">
                <a:solidFill>
                  <a:srgbClr val="C00000"/>
                </a:solidFill>
              </a:rPr>
              <a:t>ингибирующие белковый синтез;</a:t>
            </a:r>
          </a:p>
          <a:p>
            <a:r>
              <a:rPr lang="ru-RU" dirty="0">
                <a:solidFill>
                  <a:srgbClr val="C00000"/>
                </a:solidFill>
              </a:rPr>
              <a:t>активирующие пути метаболизма, контролируемые вторичными мессенджерами;</a:t>
            </a:r>
          </a:p>
          <a:p>
            <a:r>
              <a:rPr lang="ru-RU" dirty="0">
                <a:solidFill>
                  <a:srgbClr val="C00000"/>
                </a:solidFill>
              </a:rPr>
              <a:t>ингибирующие высвобождение </a:t>
            </a:r>
            <a:r>
              <a:rPr lang="ru-RU" dirty="0" err="1">
                <a:solidFill>
                  <a:srgbClr val="C00000"/>
                </a:solidFill>
              </a:rPr>
              <a:t>нейромедиаторов</a:t>
            </a:r>
            <a:r>
              <a:rPr lang="ru-RU" dirty="0">
                <a:solidFill>
                  <a:srgbClr val="C00000"/>
                </a:solidFill>
              </a:rPr>
              <a:t>;</a:t>
            </a:r>
          </a:p>
          <a:p>
            <a:r>
              <a:rPr lang="ru-RU" dirty="0">
                <a:solidFill>
                  <a:srgbClr val="C00000"/>
                </a:solidFill>
              </a:rPr>
              <a:t>активирующие иммунный ответ </a:t>
            </a:r>
            <a:r>
              <a:rPr lang="ru-RU" dirty="0" err="1">
                <a:solidFill>
                  <a:srgbClr val="C00000"/>
                </a:solidFill>
              </a:rPr>
              <a:t>макроорганизма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8955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льинская\Desktop\slide-3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979274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813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/>
              <a:t>Классы токсинов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848872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024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601483-B3F7-4B16-8D71-0ACFF52FC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/>
              <a:t>Механизмы действия токсинов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71FB978-6D8D-4342-9E1F-156FA854FF29}"/>
              </a:ext>
            </a:extLst>
          </p:cNvPr>
          <p:cNvSpPr/>
          <p:nvPr/>
        </p:nvSpPr>
        <p:spPr>
          <a:xfrm>
            <a:off x="755576" y="1225689"/>
            <a:ext cx="7272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70C0"/>
                </a:solidFill>
              </a:rPr>
              <a:t>Ток­си­ны, </a:t>
            </a:r>
            <a:r>
              <a:rPr lang="ru-RU" sz="2000" dirty="0">
                <a:solidFill>
                  <a:srgbClr val="FF0000"/>
                </a:solidFill>
              </a:rPr>
              <a:t>по­вре­ж­даю­щие мем­бра­ны </a:t>
            </a:r>
            <a:r>
              <a:rPr lang="ru-RU" sz="2000" dirty="0">
                <a:solidFill>
                  <a:srgbClr val="0070C0"/>
                </a:solidFill>
              </a:rPr>
              <a:t>– фор­ми­рую­щие в плаз­ма­тической мем­бра­не кле­ток хо­зяи­на транс­мем­бран­ные по­ры (ка­на­лы), при­во­дя­щие к ли­зи­су (к </a:t>
            </a:r>
            <a:r>
              <a:rPr lang="ru-RU" sz="2000" dirty="0" err="1">
                <a:solidFill>
                  <a:srgbClr val="0070C0"/>
                </a:solidFill>
              </a:rPr>
              <a:t>по­ро­об­ра­зую­щим</a:t>
            </a:r>
            <a:r>
              <a:rPr lang="ru-RU" sz="2000" dirty="0">
                <a:solidFill>
                  <a:srgbClr val="0070C0"/>
                </a:solidFill>
              </a:rPr>
              <a:t> от­но­сят­ся, напр., </a:t>
            </a:r>
            <a:r>
              <a:rPr lang="ru-RU" sz="2000" dirty="0" err="1">
                <a:solidFill>
                  <a:srgbClr val="0070C0"/>
                </a:solidFill>
              </a:rPr>
              <a:t>лис­те­рио­ли­зин</a:t>
            </a:r>
            <a:r>
              <a:rPr lang="ru-RU" sz="2000" dirty="0">
                <a:solidFill>
                  <a:srgbClr val="0070C0"/>
                </a:solidFill>
              </a:rPr>
              <a:t> О, про­ду­ци­руе­мый бак­те­рия­ми </a:t>
            </a:r>
            <a:r>
              <a:rPr lang="ru-RU" sz="2000" dirty="0" err="1">
                <a:solidFill>
                  <a:srgbClr val="0070C0"/>
                </a:solidFill>
              </a:rPr>
              <a:t>Listeria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monocytogenes</a:t>
            </a:r>
            <a:r>
              <a:rPr lang="ru-RU" sz="2000" dirty="0">
                <a:solidFill>
                  <a:srgbClr val="0070C0"/>
                </a:solidFill>
              </a:rPr>
              <a:t>, и </a:t>
            </a:r>
            <a:r>
              <a:rPr lang="ru-RU" sz="2000" dirty="0" err="1">
                <a:solidFill>
                  <a:srgbClr val="0070C0"/>
                </a:solidFill>
              </a:rPr>
              <a:t>пнев­мо­ли­зин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Staphylococcus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pneumo­niae</a:t>
            </a:r>
            <a:r>
              <a:rPr lang="ru-RU" sz="2000" dirty="0">
                <a:solidFill>
                  <a:srgbClr val="0070C0"/>
                </a:solidFill>
              </a:rPr>
              <a:t>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F0000"/>
                </a:solidFill>
              </a:rPr>
              <a:t>Ин­ги­би­то­ры бел­ко­во­го син­те­за – </a:t>
            </a:r>
            <a:r>
              <a:rPr lang="ru-RU" sz="2000" dirty="0">
                <a:solidFill>
                  <a:srgbClr val="0070C0"/>
                </a:solidFill>
              </a:rPr>
              <a:t>отщепление  </a:t>
            </a:r>
            <a:r>
              <a:rPr lang="ru-RU" sz="2000" dirty="0" err="1">
                <a:solidFill>
                  <a:srgbClr val="0070C0"/>
                </a:solidFill>
              </a:rPr>
              <a:t>аденилата</a:t>
            </a:r>
            <a:r>
              <a:rPr lang="ru-RU" sz="2000" dirty="0">
                <a:solidFill>
                  <a:srgbClr val="0070C0"/>
                </a:solidFill>
              </a:rPr>
              <a:t> в 28</a:t>
            </a:r>
            <a:r>
              <a:rPr lang="en-US" sz="2000" dirty="0">
                <a:solidFill>
                  <a:srgbClr val="0070C0"/>
                </a:solidFill>
              </a:rPr>
              <a:t>S </a:t>
            </a:r>
            <a:r>
              <a:rPr lang="ru-RU" sz="2000" dirty="0">
                <a:solidFill>
                  <a:srgbClr val="0070C0"/>
                </a:solidFill>
              </a:rPr>
              <a:t>рибосомах - </a:t>
            </a:r>
            <a:r>
              <a:rPr lang="ru-RU" sz="2000" dirty="0" err="1">
                <a:solidFill>
                  <a:srgbClr val="0070C0"/>
                </a:solidFill>
              </a:rPr>
              <a:t>гиликозидазы</a:t>
            </a:r>
            <a:r>
              <a:rPr lang="ru-RU" sz="2000" dirty="0">
                <a:solidFill>
                  <a:srgbClr val="0070C0"/>
                </a:solidFill>
              </a:rPr>
              <a:t> (напр., диф­те­рий­ный ток­син </a:t>
            </a:r>
            <a:r>
              <a:rPr lang="ru-RU" sz="2000" dirty="0" err="1">
                <a:solidFill>
                  <a:srgbClr val="0070C0"/>
                </a:solidFill>
              </a:rPr>
              <a:t>Сoryne­bac­terium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diphtheriae</a:t>
            </a:r>
            <a:r>
              <a:rPr lang="ru-RU" sz="2000" dirty="0">
                <a:solidFill>
                  <a:srgbClr val="0070C0"/>
                </a:solidFill>
              </a:rPr>
              <a:t> и </a:t>
            </a:r>
            <a:r>
              <a:rPr lang="ru-RU" sz="2000" dirty="0" err="1">
                <a:solidFill>
                  <a:srgbClr val="0070C0"/>
                </a:solidFill>
              </a:rPr>
              <a:t>ши­га-ток­син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Shigel­la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dysenteriae</a:t>
            </a:r>
            <a:r>
              <a:rPr lang="ru-RU" sz="2000" dirty="0">
                <a:solidFill>
                  <a:srgbClr val="0070C0"/>
                </a:solidFill>
              </a:rPr>
              <a:t>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F0000"/>
                </a:solidFill>
              </a:rPr>
              <a:t>Ак­ти­ва­то­ры сигнальных пу­тей </a:t>
            </a:r>
            <a:r>
              <a:rPr lang="ru-RU" sz="2000" dirty="0">
                <a:solidFill>
                  <a:srgbClr val="0070C0"/>
                </a:solidFill>
              </a:rPr>
              <a:t>– синтеза вто­рич­ных мес­сенд­же­ров (напр., хо­лер­ный ток­син </a:t>
            </a:r>
            <a:r>
              <a:rPr lang="ru-RU" sz="2000" dirty="0" err="1">
                <a:solidFill>
                  <a:srgbClr val="0070C0"/>
                </a:solidFill>
              </a:rPr>
              <a:t>Vibrio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cholerae</a:t>
            </a:r>
            <a:r>
              <a:rPr lang="ru-RU" sz="2000" dirty="0">
                <a:solidFill>
                  <a:srgbClr val="0070C0"/>
                </a:solidFill>
              </a:rPr>
              <a:t> и кок­люш­ный ток­син </a:t>
            </a:r>
            <a:r>
              <a:rPr lang="ru-RU" sz="2000" dirty="0" err="1">
                <a:solidFill>
                  <a:srgbClr val="0070C0"/>
                </a:solidFill>
              </a:rPr>
              <a:t>Bordetella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pertussis</a:t>
            </a:r>
            <a:r>
              <a:rPr lang="ru-RU" sz="2000" dirty="0">
                <a:solidFill>
                  <a:srgbClr val="0070C0"/>
                </a:solidFill>
              </a:rPr>
              <a:t>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FF0000"/>
                </a:solidFill>
              </a:rPr>
              <a:t>Су­пер­ак­тива­то­ры</a:t>
            </a:r>
            <a:r>
              <a:rPr lang="ru-RU" sz="2000" dirty="0">
                <a:solidFill>
                  <a:srgbClr val="FF0000"/>
                </a:solidFill>
              </a:rPr>
              <a:t> им­мун­но­го от­ве­та </a:t>
            </a:r>
            <a:r>
              <a:rPr lang="ru-RU" sz="2000" dirty="0">
                <a:solidFill>
                  <a:srgbClr val="0070C0"/>
                </a:solidFill>
              </a:rPr>
              <a:t>(напр., эн­те­ро­ток­си­ны </a:t>
            </a:r>
            <a:r>
              <a:rPr lang="ru-RU" sz="2000" dirty="0" err="1">
                <a:solidFill>
                  <a:srgbClr val="0070C0"/>
                </a:solidFill>
              </a:rPr>
              <a:t>Staphylococcus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aureus</a:t>
            </a:r>
            <a:r>
              <a:rPr lang="ru-RU" sz="2000" dirty="0">
                <a:solidFill>
                  <a:srgbClr val="0070C0"/>
                </a:solidFill>
              </a:rPr>
              <a:t>); </a:t>
            </a:r>
            <a:r>
              <a:rPr lang="ru-RU" sz="2000" dirty="0" err="1">
                <a:solidFill>
                  <a:srgbClr val="0070C0"/>
                </a:solidFill>
              </a:rPr>
              <a:t>ме­тал­ло­про­теи­на­зы</a:t>
            </a:r>
            <a:r>
              <a:rPr lang="ru-RU" sz="2000" dirty="0">
                <a:solidFill>
                  <a:srgbClr val="0070C0"/>
                </a:solidFill>
              </a:rPr>
              <a:t> – столб­няч­ный ток­син </a:t>
            </a:r>
            <a:r>
              <a:rPr lang="ru-RU" sz="2000" dirty="0" err="1">
                <a:solidFill>
                  <a:srgbClr val="0070C0"/>
                </a:solidFill>
              </a:rPr>
              <a:t>Clos­tridium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tetani</a:t>
            </a:r>
            <a:r>
              <a:rPr lang="ru-RU" sz="2000" dirty="0">
                <a:solidFill>
                  <a:srgbClr val="0070C0"/>
                </a:solidFill>
              </a:rPr>
              <a:t> и ней­ро­ток­си­ны </a:t>
            </a:r>
            <a:r>
              <a:rPr lang="ru-RU" sz="2000" dirty="0" err="1">
                <a:solidFill>
                  <a:srgbClr val="0070C0"/>
                </a:solidFill>
              </a:rPr>
              <a:t>Clos­t­ri­dium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botu­linum</a:t>
            </a:r>
            <a:r>
              <a:rPr lang="ru-RU" sz="2000" dirty="0">
                <a:solidFill>
                  <a:srgbClr val="0070C0"/>
                </a:solidFill>
              </a:rPr>
              <a:t> (бо­ту­ли­ни­че­ские ток­си­ны), </a:t>
            </a:r>
            <a:r>
              <a:rPr lang="ru-RU" sz="2000" dirty="0" err="1">
                <a:solidFill>
                  <a:srgbClr val="0070C0"/>
                </a:solidFill>
              </a:rPr>
              <a:t>вы­со­ко­спе­ци­фи­чес­кое</a:t>
            </a:r>
            <a:r>
              <a:rPr lang="ru-RU" sz="2000" dirty="0">
                <a:solidFill>
                  <a:srgbClr val="0070C0"/>
                </a:solidFill>
              </a:rPr>
              <a:t> воз­дей­ст­вие ко­то­рых на ней­ро­ны при­во­дит к па­ра­ли­чу</a:t>
            </a:r>
          </a:p>
        </p:txBody>
      </p:sp>
    </p:spTree>
    <p:extLst>
      <p:ext uri="{BB962C8B-B14F-4D97-AF65-F5344CB8AC3E}">
        <p14:creationId xmlns:p14="http://schemas.microsoft.com/office/powerpoint/2010/main" val="2682977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10344"/>
            <a:ext cx="7620000" cy="5570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332656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Классификация токсинов по механизму действия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157D905-DCFE-4099-9F81-C15891E0D152}"/>
              </a:ext>
            </a:extLst>
          </p:cNvPr>
          <p:cNvSpPr txBox="1"/>
          <p:nvPr/>
        </p:nvSpPr>
        <p:spPr>
          <a:xfrm>
            <a:off x="7380312" y="1988840"/>
            <a:ext cx="2880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9A3C607-8E82-45FE-B7B9-844A76A9E9EC}"/>
              </a:ext>
            </a:extLst>
          </p:cNvPr>
          <p:cNvSpPr txBox="1"/>
          <p:nvPr/>
        </p:nvSpPr>
        <p:spPr>
          <a:xfrm>
            <a:off x="762000" y="6340678"/>
            <a:ext cx="755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*Активация </a:t>
            </a:r>
            <a:r>
              <a:rPr lang="ru-RU" dirty="0" err="1"/>
              <a:t>аденилатциклазы</a:t>
            </a:r>
            <a:r>
              <a:rPr lang="ru-RU" dirty="0"/>
              <a:t> за счет АДФ-</a:t>
            </a:r>
            <a:r>
              <a:rPr lang="ru-RU" dirty="0" err="1"/>
              <a:t>рибозилирования</a:t>
            </a:r>
            <a:r>
              <a:rPr lang="ru-RU" dirty="0"/>
              <a:t> </a:t>
            </a:r>
            <a:r>
              <a:rPr lang="en-US" dirty="0"/>
              <a:t>G-</a:t>
            </a:r>
            <a:r>
              <a:rPr lang="ru-RU" dirty="0"/>
              <a:t>белка</a:t>
            </a:r>
          </a:p>
        </p:txBody>
      </p:sp>
    </p:spTree>
    <p:extLst>
      <p:ext uri="{BB962C8B-B14F-4D97-AF65-F5344CB8AC3E}">
        <p14:creationId xmlns:p14="http://schemas.microsoft.com/office/powerpoint/2010/main" val="204461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496944" cy="63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7939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68952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0479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96944" cy="5982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4420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55C5BE6-F563-4243-9D5B-820F32D93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E26C43D5-BE63-4773-9087-61F340580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244525"/>
            <a:ext cx="8640960" cy="633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13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МИКРООРГАНИЗМЫ, ТОКСИНЫ И ЭПИДЕМИИ ГЛАВА 1.5">
            <a:extLst>
              <a:ext uri="{FF2B5EF4-FFF2-40B4-BE49-F238E27FC236}">
                <a16:creationId xmlns="" xmlns:a16="http://schemas.microsoft.com/office/drawing/2014/main" id="{CA93FF96-AD21-4177-A400-9E4927A9FE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429" y="476672"/>
            <a:ext cx="612068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116633"/>
            <a:ext cx="8260672" cy="504056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Механизм действия бактериальных токсинов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4509120"/>
            <a:ext cx="864095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</a:t>
            </a:r>
            <a:r>
              <a:rPr lang="ru-RU" dirty="0"/>
              <a:t>. </a:t>
            </a:r>
            <a:r>
              <a:rPr lang="ru-RU" sz="1600" i="1" dirty="0"/>
              <a:t>Повреждение клеточных мембран </a:t>
            </a:r>
            <a:r>
              <a:rPr lang="ru-RU" sz="1600" i="1" dirty="0">
                <a:solidFill>
                  <a:srgbClr val="FF0000"/>
                </a:solidFill>
              </a:rPr>
              <a:t>альфа-токсином S</a:t>
            </a:r>
            <a:r>
              <a:rPr lang="en-US" sz="1600" i="1" dirty="0" err="1">
                <a:solidFill>
                  <a:srgbClr val="FF0000"/>
                </a:solidFill>
              </a:rPr>
              <a:t>taphylococcus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ru-RU" sz="1600" i="1" dirty="0">
                <a:solidFill>
                  <a:srgbClr val="FF0000"/>
                </a:solidFill>
              </a:rPr>
              <a:t> </a:t>
            </a:r>
            <a:r>
              <a:rPr lang="ru-RU" sz="1600" i="1" dirty="0" err="1">
                <a:solidFill>
                  <a:srgbClr val="FF0000"/>
                </a:solidFill>
              </a:rPr>
              <a:t>aureus</a:t>
            </a:r>
            <a:r>
              <a:rPr lang="ru-RU" sz="1600" i="1" dirty="0">
                <a:solidFill>
                  <a:srgbClr val="FF0000"/>
                </a:solidFill>
              </a:rPr>
              <a:t>. </a:t>
            </a:r>
          </a:p>
          <a:p>
            <a:r>
              <a:rPr lang="ru-RU" sz="1600" b="1" dirty="0"/>
              <a:t>В.</a:t>
            </a:r>
            <a:r>
              <a:rPr lang="ru-RU" sz="1600" i="1" dirty="0"/>
              <a:t> Ингибирование белкового синтеза клетки </a:t>
            </a:r>
            <a:r>
              <a:rPr lang="ru-RU" sz="1600" i="1" dirty="0" err="1">
                <a:solidFill>
                  <a:srgbClr val="FF0000"/>
                </a:solidFill>
              </a:rPr>
              <a:t>шига</a:t>
            </a:r>
            <a:r>
              <a:rPr lang="ru-RU" sz="1600" i="1" dirty="0">
                <a:solidFill>
                  <a:srgbClr val="FF0000"/>
                </a:solidFill>
              </a:rPr>
              <a:t>-токсином</a:t>
            </a:r>
            <a:r>
              <a:rPr lang="en-US" sz="1600" i="1" dirty="0"/>
              <a:t> (</a:t>
            </a:r>
            <a:r>
              <a:rPr lang="en-US" sz="1600" i="1" dirty="0" err="1"/>
              <a:t>Stx</a:t>
            </a:r>
            <a:r>
              <a:rPr lang="en-US" sz="1600" i="1" dirty="0"/>
              <a:t>)</a:t>
            </a:r>
            <a:r>
              <a:rPr lang="ru-RU" sz="1600" b="1" dirty="0"/>
              <a:t>. </a:t>
            </a:r>
          </a:p>
          <a:p>
            <a:r>
              <a:rPr lang="ru-RU" sz="1600" b="1" dirty="0"/>
              <a:t>С.</a:t>
            </a:r>
            <a:r>
              <a:rPr lang="ru-RU" sz="1600" i="1" dirty="0"/>
              <a:t> Примеры бактериальных токсинов, влияющих на сигнальные пути (</a:t>
            </a:r>
            <a:r>
              <a:rPr lang="ru-RU" sz="1600" i="1" dirty="0">
                <a:solidFill>
                  <a:srgbClr val="FF0000"/>
                </a:solidFill>
              </a:rPr>
              <a:t>функциональные блокаторы</a:t>
            </a:r>
            <a:r>
              <a:rPr lang="ru-RU" sz="1600" i="1" dirty="0"/>
              <a:t>).</a:t>
            </a:r>
            <a:r>
              <a:rPr lang="en-US" sz="1600" b="1" dirty="0"/>
              <a:t> </a:t>
            </a:r>
            <a:r>
              <a:rPr lang="en-US" sz="1600" i="1" dirty="0"/>
              <a:t>Clostridium  botulinum</a:t>
            </a:r>
            <a:r>
              <a:rPr lang="ru-RU" sz="1600" i="1" dirty="0"/>
              <a:t> (С3), </a:t>
            </a:r>
            <a:r>
              <a:rPr lang="en-US" sz="1600" i="1" dirty="0" err="1"/>
              <a:t>Bordetella</a:t>
            </a:r>
            <a:r>
              <a:rPr lang="en-US" sz="1600" i="1" dirty="0"/>
              <a:t> pertussis (DNT)</a:t>
            </a:r>
            <a:r>
              <a:rPr lang="ru-RU" sz="1600" i="1" dirty="0"/>
              <a:t>, </a:t>
            </a:r>
            <a:r>
              <a:rPr lang="en-US" sz="1600" i="1" dirty="0"/>
              <a:t>C. difficile</a:t>
            </a:r>
            <a:r>
              <a:rPr lang="en-US" sz="1600" dirty="0"/>
              <a:t> </a:t>
            </a:r>
            <a:r>
              <a:rPr lang="ru-RU" sz="1600" dirty="0"/>
              <a:t>(</a:t>
            </a:r>
            <a:r>
              <a:rPr lang="en-US" sz="1600" dirty="0"/>
              <a:t>Cd), </a:t>
            </a:r>
            <a:r>
              <a:rPr lang="en-US" sz="1600" i="1" dirty="0"/>
              <a:t>E .coli </a:t>
            </a:r>
            <a:r>
              <a:rPr lang="en-US" sz="1600" dirty="0"/>
              <a:t>(CNF). </a:t>
            </a:r>
            <a:r>
              <a:rPr lang="ru-RU" sz="1400" dirty="0">
                <a:solidFill>
                  <a:srgbClr val="0070C0"/>
                </a:solidFill>
              </a:rPr>
              <a:t>Связывание </a:t>
            </a:r>
            <a:r>
              <a:rPr lang="ru-RU" sz="1400" dirty="0" smtClean="0">
                <a:solidFill>
                  <a:srgbClr val="0070C0"/>
                </a:solidFill>
              </a:rPr>
              <a:t>ST </a:t>
            </a:r>
            <a:r>
              <a:rPr lang="ru-RU" sz="1400" dirty="0">
                <a:solidFill>
                  <a:srgbClr val="0070C0"/>
                </a:solidFill>
              </a:rPr>
              <a:t>с рецептором </a:t>
            </a:r>
            <a:r>
              <a:rPr lang="ru-RU" sz="1400" dirty="0" err="1" smtClean="0">
                <a:solidFill>
                  <a:srgbClr val="0070C0"/>
                </a:solidFill>
              </a:rPr>
              <a:t>гуанилатциклазы</a:t>
            </a:r>
            <a:r>
              <a:rPr lang="ru-RU" sz="1400" dirty="0" smtClean="0">
                <a:solidFill>
                  <a:srgbClr val="0070C0"/>
                </a:solidFill>
              </a:rPr>
              <a:t> </a:t>
            </a:r>
            <a:r>
              <a:rPr lang="ru-RU" sz="1400" dirty="0">
                <a:solidFill>
                  <a:srgbClr val="0070C0"/>
                </a:solidFill>
              </a:rPr>
              <a:t>приводит к увеличению количества </a:t>
            </a:r>
            <a:r>
              <a:rPr lang="ru-RU" sz="1400" dirty="0" err="1">
                <a:solidFill>
                  <a:srgbClr val="0070C0"/>
                </a:solidFill>
              </a:rPr>
              <a:t>цГМФ</a:t>
            </a:r>
            <a:r>
              <a:rPr lang="ru-RU" sz="1400" dirty="0">
                <a:solidFill>
                  <a:srgbClr val="0070C0"/>
                </a:solidFill>
              </a:rPr>
              <a:t>, который обращает в обратную сторону ток электролитов. Посредством АДФ-</a:t>
            </a:r>
            <a:r>
              <a:rPr lang="ru-RU" sz="1400" dirty="0" err="1">
                <a:solidFill>
                  <a:srgbClr val="0070C0"/>
                </a:solidFill>
              </a:rPr>
              <a:t>рибозилирования</a:t>
            </a:r>
            <a:r>
              <a:rPr lang="ru-RU" sz="1400" dirty="0">
                <a:solidFill>
                  <a:srgbClr val="0070C0"/>
                </a:solidFill>
              </a:rPr>
              <a:t> или </a:t>
            </a:r>
            <a:r>
              <a:rPr lang="ru-RU" sz="1400" dirty="0" err="1">
                <a:solidFill>
                  <a:srgbClr val="0070C0"/>
                </a:solidFill>
              </a:rPr>
              <a:t>гликозилирования</a:t>
            </a:r>
            <a:r>
              <a:rPr lang="ru-RU" sz="1400" dirty="0">
                <a:solidFill>
                  <a:srgbClr val="0070C0"/>
                </a:solidFill>
              </a:rPr>
              <a:t> (соответственно), </a:t>
            </a:r>
            <a:r>
              <a:rPr lang="ru-RU" sz="1400" dirty="0" smtClean="0">
                <a:solidFill>
                  <a:srgbClr val="0070C0"/>
                </a:solidFill>
              </a:rPr>
              <a:t>С3 </a:t>
            </a:r>
            <a:r>
              <a:rPr lang="ru-RU" sz="1400" dirty="0">
                <a:solidFill>
                  <a:srgbClr val="0070C0"/>
                </a:solidFill>
              </a:rPr>
              <a:t>C. </a:t>
            </a:r>
            <a:r>
              <a:rPr lang="ru-RU" sz="1400" dirty="0" err="1">
                <a:solidFill>
                  <a:srgbClr val="0070C0"/>
                </a:solidFill>
              </a:rPr>
              <a:t>botulinum</a:t>
            </a:r>
            <a:r>
              <a:rPr lang="ru-RU" sz="1400" dirty="0">
                <a:solidFill>
                  <a:srgbClr val="0070C0"/>
                </a:solidFill>
              </a:rPr>
              <a:t> и токсины A (</a:t>
            </a:r>
            <a:r>
              <a:rPr lang="ru-RU" sz="1400" dirty="0" err="1">
                <a:solidFill>
                  <a:srgbClr val="0070C0"/>
                </a:solidFill>
              </a:rPr>
              <a:t>CdA</a:t>
            </a:r>
            <a:r>
              <a:rPr lang="ru-RU" sz="1400" dirty="0">
                <a:solidFill>
                  <a:srgbClr val="0070C0"/>
                </a:solidFill>
              </a:rPr>
              <a:t>) и В (</a:t>
            </a:r>
            <a:r>
              <a:rPr lang="ru-RU" sz="1400" dirty="0" err="1">
                <a:solidFill>
                  <a:srgbClr val="0070C0"/>
                </a:solidFill>
              </a:rPr>
              <a:t>CdB</a:t>
            </a:r>
            <a:r>
              <a:rPr lang="ru-RU" sz="1400" dirty="0">
                <a:solidFill>
                  <a:srgbClr val="0070C0"/>
                </a:solidFill>
              </a:rPr>
              <a:t>) C. </a:t>
            </a:r>
            <a:r>
              <a:rPr lang="ru-RU" sz="1400" dirty="0" err="1">
                <a:solidFill>
                  <a:srgbClr val="0070C0"/>
                </a:solidFill>
              </a:rPr>
              <a:t>difficile</a:t>
            </a:r>
            <a:r>
              <a:rPr lang="ru-RU" sz="1400" dirty="0">
                <a:solidFill>
                  <a:srgbClr val="0070C0"/>
                </a:solidFill>
              </a:rPr>
              <a:t>, инактивируют </a:t>
            </a:r>
            <a:r>
              <a:rPr lang="ru-RU" sz="1400" dirty="0" err="1" smtClean="0">
                <a:solidFill>
                  <a:srgbClr val="0070C0"/>
                </a:solidFill>
              </a:rPr>
              <a:t>Rho</a:t>
            </a:r>
            <a:r>
              <a:rPr lang="ru-RU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0070C0"/>
                </a:solidFill>
              </a:rPr>
              <a:t>- </a:t>
            </a:r>
            <a:r>
              <a:rPr lang="ru-RU" sz="1400" dirty="0" smtClean="0">
                <a:solidFill>
                  <a:srgbClr val="0070C0"/>
                </a:solidFill>
              </a:rPr>
              <a:t>ГТФ-связывающие </a:t>
            </a:r>
            <a:r>
              <a:rPr lang="ru-RU" sz="1400" dirty="0">
                <a:solidFill>
                  <a:srgbClr val="0070C0"/>
                </a:solidFill>
              </a:rPr>
              <a:t>белки. Цитотоксический </a:t>
            </a:r>
            <a:r>
              <a:rPr lang="ru-RU" sz="1400" dirty="0" err="1">
                <a:solidFill>
                  <a:srgbClr val="0070C0"/>
                </a:solidFill>
              </a:rPr>
              <a:t>некротизирующий</a:t>
            </a:r>
            <a:r>
              <a:rPr lang="ru-RU" sz="1400" dirty="0">
                <a:solidFill>
                  <a:srgbClr val="0070C0"/>
                </a:solidFill>
              </a:rPr>
              <a:t> фактор (CNF) </a:t>
            </a:r>
            <a:r>
              <a:rPr lang="ru-RU" sz="1400" dirty="0" smtClean="0">
                <a:solidFill>
                  <a:srgbClr val="0070C0"/>
                </a:solidFill>
              </a:rPr>
              <a:t>E. </a:t>
            </a:r>
            <a:r>
              <a:rPr lang="ru-RU" sz="1400" dirty="0" err="1">
                <a:solidFill>
                  <a:srgbClr val="0070C0"/>
                </a:solidFill>
              </a:rPr>
              <a:t>coli</a:t>
            </a:r>
            <a:r>
              <a:rPr lang="ru-RU" sz="1400" dirty="0">
                <a:solidFill>
                  <a:srgbClr val="0070C0"/>
                </a:solidFill>
              </a:rPr>
              <a:t> и </a:t>
            </a:r>
            <a:r>
              <a:rPr lang="ru-RU" sz="1400" dirty="0" err="1">
                <a:solidFill>
                  <a:srgbClr val="0070C0"/>
                </a:solidFill>
              </a:rPr>
              <a:t>дермонекротический</a:t>
            </a:r>
            <a:r>
              <a:rPr lang="ru-RU" sz="1400" dirty="0">
                <a:solidFill>
                  <a:srgbClr val="0070C0"/>
                </a:solidFill>
              </a:rPr>
              <a:t> токсин (DNT) бактерий рода </a:t>
            </a:r>
            <a:r>
              <a:rPr lang="ru-RU" sz="1400" dirty="0" err="1">
                <a:solidFill>
                  <a:srgbClr val="0070C0"/>
                </a:solidFill>
              </a:rPr>
              <a:t>Bordetella</a:t>
            </a:r>
            <a:r>
              <a:rPr lang="ru-RU" sz="1400" dirty="0">
                <a:solidFill>
                  <a:srgbClr val="0070C0"/>
                </a:solidFill>
              </a:rPr>
              <a:t>, активируют </a:t>
            </a:r>
            <a:r>
              <a:rPr lang="ru-RU" sz="1400" dirty="0" err="1">
                <a:solidFill>
                  <a:srgbClr val="0070C0"/>
                </a:solidFill>
              </a:rPr>
              <a:t>Rho</a:t>
            </a:r>
            <a:r>
              <a:rPr lang="ru-RU" sz="1400" dirty="0">
                <a:solidFill>
                  <a:srgbClr val="0070C0"/>
                </a:solidFill>
              </a:rPr>
              <a:t> через </a:t>
            </a:r>
            <a:r>
              <a:rPr lang="ru-RU" sz="1400" dirty="0" err="1">
                <a:solidFill>
                  <a:srgbClr val="0070C0"/>
                </a:solidFill>
              </a:rPr>
              <a:t>дезаминирование</a:t>
            </a:r>
            <a:r>
              <a:rPr lang="ru-RU" sz="1400" dirty="0">
                <a:solidFill>
                  <a:srgbClr val="0070C0"/>
                </a:solidFill>
              </a:rPr>
              <a:t>.</a:t>
            </a:r>
            <a:endParaRPr lang="ru-RU" sz="1400" i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87828" y="1844824"/>
            <a:ext cx="10801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Контроль </a:t>
            </a:r>
            <a:r>
              <a:rPr lang="ru-RU" sz="1100" dirty="0" err="1"/>
              <a:t>актинового</a:t>
            </a:r>
            <a:r>
              <a:rPr lang="ru-RU" sz="1100" dirty="0"/>
              <a:t> </a:t>
            </a:r>
            <a:r>
              <a:rPr lang="ru-RU" sz="1100" dirty="0" err="1"/>
              <a:t>цитоскелета</a:t>
            </a:r>
            <a:endParaRPr lang="ru-RU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3658344"/>
            <a:ext cx="20162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/>
              <a:t>Фосфолипаза</a:t>
            </a:r>
            <a:r>
              <a:rPr lang="ru-RU" sz="1100" dirty="0"/>
              <a:t> С</a:t>
            </a:r>
          </a:p>
          <a:p>
            <a:r>
              <a:rPr lang="en-US" sz="1100" dirty="0"/>
              <a:t>Clostridium </a:t>
            </a:r>
            <a:r>
              <a:rPr lang="en-US" sz="1100" dirty="0" err="1"/>
              <a:t>perfringens</a:t>
            </a:r>
            <a:endParaRPr lang="ru-RU" sz="11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333E2F4-F5D5-402B-9EC9-D77C0D2826CD}"/>
              </a:ext>
            </a:extLst>
          </p:cNvPr>
          <p:cNvSpPr txBox="1"/>
          <p:nvPr/>
        </p:nvSpPr>
        <p:spPr>
          <a:xfrm>
            <a:off x="3419871" y="617436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N-</a:t>
            </a:r>
            <a:r>
              <a:rPr lang="ru-RU" sz="1000" dirty="0" err="1"/>
              <a:t>гликозидаза</a:t>
            </a:r>
            <a:endParaRPr lang="ru-RU" sz="1000" dirty="0"/>
          </a:p>
        </p:txBody>
      </p:sp>
      <p:sp>
        <p:nvSpPr>
          <p:cNvPr id="4" name="TextBox 3"/>
          <p:cNvSpPr txBox="1"/>
          <p:nvPr/>
        </p:nvSpPr>
        <p:spPr>
          <a:xfrm>
            <a:off x="7092280" y="2996952"/>
            <a:ext cx="2137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CNF - </a:t>
            </a:r>
            <a:r>
              <a:rPr lang="ru-RU" sz="1200" dirty="0" smtClean="0"/>
              <a:t>Цитотоксический </a:t>
            </a:r>
            <a:r>
              <a:rPr lang="ru-RU" sz="1200" dirty="0" err="1"/>
              <a:t>некротизирующий</a:t>
            </a:r>
            <a:r>
              <a:rPr lang="ru-RU" sz="1200" dirty="0"/>
              <a:t> </a:t>
            </a:r>
            <a:r>
              <a:rPr lang="ru-RU" sz="1200" dirty="0" smtClean="0"/>
              <a:t>фактор</a:t>
            </a:r>
            <a:r>
              <a:rPr lang="en-US" sz="1200" dirty="0" smtClean="0"/>
              <a:t> </a:t>
            </a:r>
            <a:r>
              <a:rPr lang="en-US" sz="1200" dirty="0" err="1" smtClean="0"/>
              <a:t>E.coli</a:t>
            </a:r>
            <a:r>
              <a:rPr lang="en-US" sz="1200" dirty="0" smtClean="0"/>
              <a:t>, </a:t>
            </a:r>
            <a:r>
              <a:rPr lang="ru-RU" sz="1200" dirty="0" smtClean="0"/>
              <a:t>  </a:t>
            </a:r>
            <a:r>
              <a:rPr lang="en-US" sz="1200" dirty="0"/>
              <a:t>Yersinia </a:t>
            </a:r>
            <a:r>
              <a:rPr lang="en-US" sz="1200" dirty="0" err="1" smtClean="0"/>
              <a:t>pseudotuberculosis</a:t>
            </a:r>
            <a:r>
              <a:rPr lang="en-US" sz="1200" dirty="0" smtClean="0"/>
              <a:t> </a:t>
            </a:r>
            <a:endParaRPr lang="ru-RU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7341106" y="740547"/>
            <a:ext cx="1373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Термостабильный </a:t>
            </a:r>
            <a:r>
              <a:rPr lang="ru-RU" sz="1200" dirty="0" err="1"/>
              <a:t>энтеротоксин</a:t>
            </a:r>
            <a:r>
              <a:rPr lang="ru-RU" sz="1200" dirty="0"/>
              <a:t> </a:t>
            </a:r>
            <a:r>
              <a:rPr lang="en-US" sz="1200" dirty="0"/>
              <a:t>ST </a:t>
            </a:r>
            <a:r>
              <a:rPr lang="ru-RU" sz="1200" dirty="0" err="1" smtClean="0"/>
              <a:t>токсигенной</a:t>
            </a:r>
            <a:r>
              <a:rPr lang="ru-RU" sz="1200" dirty="0" smtClean="0"/>
              <a:t> </a:t>
            </a:r>
            <a:r>
              <a:rPr lang="en-US" sz="1200" dirty="0" err="1" smtClean="0"/>
              <a:t>E.coli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7744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4373563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АДФ-</a:t>
            </a:r>
            <a:r>
              <a:rPr lang="ru-RU" b="1" dirty="0" err="1"/>
              <a:t>рибозилирование</a:t>
            </a:r>
            <a:r>
              <a:rPr lang="ru-RU" dirty="0"/>
              <a:t>. Процесс ковалентного связывания остатка АДФ-рибозы с эндогенными макромолекулами: например, присоединение к фактору элонгации трансляции эукариот eEF2 </a:t>
            </a:r>
            <a:r>
              <a:rPr lang="ru-RU" dirty="0" err="1"/>
              <a:t>аденозиндифосфатрибозильного</a:t>
            </a:r>
            <a:r>
              <a:rPr lang="ru-RU" dirty="0"/>
              <a:t> остатка НАД, катализируемое дифтерийным токсином; процесс </a:t>
            </a:r>
            <a:r>
              <a:rPr lang="ru-RU" b="1" dirty="0"/>
              <a:t>АДФ-р.</a:t>
            </a:r>
            <a:r>
              <a:rPr lang="ru-RU" dirty="0"/>
              <a:t> обусловливает летальное действие токсина на клетки; </a:t>
            </a:r>
          </a:p>
          <a:p>
            <a:r>
              <a:rPr lang="ru-RU" dirty="0"/>
              <a:t>В норме посредством эндогенного </a:t>
            </a:r>
            <a:r>
              <a:rPr lang="ru-RU" b="1" dirty="0"/>
              <a:t>АДФ-р.</a:t>
            </a:r>
            <a:r>
              <a:rPr lang="ru-RU" dirty="0"/>
              <a:t> eEF2 регулируется процесс трансляции.</a:t>
            </a:r>
          </a:p>
          <a:p>
            <a:endParaRPr lang="ru-RU" dirty="0"/>
          </a:p>
        </p:txBody>
      </p:sp>
      <p:pic>
        <p:nvPicPr>
          <p:cNvPr id="5122" name="Picture 2" descr="C:\Users\Ольга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363975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36096" y="548680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АДФ-рибоза</a:t>
            </a:r>
          </a:p>
        </p:txBody>
      </p:sp>
    </p:spTree>
    <p:extLst>
      <p:ext uri="{BB962C8B-B14F-4D97-AF65-F5344CB8AC3E}">
        <p14:creationId xmlns:p14="http://schemas.microsoft.com/office/powerpoint/2010/main" val="772419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1"/>
            <a:ext cx="8928992" cy="4824536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Холерный токсин </a:t>
            </a:r>
            <a:r>
              <a:rPr lang="ru-RU" dirty="0"/>
              <a:t>АДФ-</a:t>
            </a:r>
            <a:r>
              <a:rPr lang="ru-RU" dirty="0" err="1"/>
              <a:t>рибозилирует</a:t>
            </a:r>
            <a:r>
              <a:rPr lang="ru-RU" dirty="0"/>
              <a:t> α-субъединицу </a:t>
            </a:r>
            <a:r>
              <a:rPr lang="ru-RU" dirty="0" err="1"/>
              <a:t>гетеротримерных</a:t>
            </a:r>
            <a:r>
              <a:rPr lang="ru-RU" dirty="0"/>
              <a:t> G-белков. В АДФ-</a:t>
            </a:r>
            <a:r>
              <a:rPr lang="ru-RU" dirty="0" err="1"/>
              <a:t>рибозилированном</a:t>
            </a:r>
            <a:r>
              <a:rPr lang="ru-RU" dirty="0"/>
              <a:t> состоянии α-субъединица постоянно активна и связана с ГТФ, поэтому в клетке происходит постоянный синтез </a:t>
            </a:r>
            <a:r>
              <a:rPr lang="ru-RU" dirty="0" err="1"/>
              <a:t>цАМФ</a:t>
            </a:r>
            <a:r>
              <a:rPr lang="ru-RU" dirty="0"/>
              <a:t>, что стимулирует выход воды и ионов из клеток кишечного эпителия. </a:t>
            </a:r>
          </a:p>
          <a:p>
            <a:r>
              <a:rPr lang="ru-RU" dirty="0">
                <a:solidFill>
                  <a:srgbClr val="FF0000"/>
                </a:solidFill>
              </a:rPr>
              <a:t>C3-токсин </a:t>
            </a:r>
            <a:r>
              <a:rPr lang="ru-RU" i="1" dirty="0" err="1">
                <a:solidFill>
                  <a:srgbClr val="FF0000"/>
                </a:solidFill>
              </a:rPr>
              <a:t>Clostridium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botulinum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dirty="0"/>
              <a:t>АДФ-</a:t>
            </a:r>
            <a:r>
              <a:rPr lang="ru-RU" dirty="0" err="1"/>
              <a:t>рибозилирует</a:t>
            </a:r>
            <a:r>
              <a:rPr lang="ru-RU" dirty="0"/>
              <a:t> ГТФ-связывающие белки </a:t>
            </a:r>
            <a:r>
              <a:rPr lang="ru-RU" dirty="0" err="1"/>
              <a:t>Rho</a:t>
            </a:r>
            <a:r>
              <a:rPr lang="ru-RU" dirty="0"/>
              <a:t> и </a:t>
            </a:r>
            <a:r>
              <a:rPr lang="ru-RU" dirty="0" err="1"/>
              <a:t>Ras</a:t>
            </a:r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Коклюшный токсин </a:t>
            </a:r>
            <a:r>
              <a:rPr lang="ru-RU" dirty="0"/>
              <a:t>осуществляет АДФ-</a:t>
            </a:r>
            <a:r>
              <a:rPr lang="ru-RU" dirty="0" err="1"/>
              <a:t>рибозилирование</a:t>
            </a:r>
            <a:r>
              <a:rPr lang="ru-RU" dirty="0"/>
              <a:t> G-белков. </a:t>
            </a:r>
          </a:p>
          <a:p>
            <a:r>
              <a:rPr lang="ru-RU" dirty="0">
                <a:solidFill>
                  <a:srgbClr val="FF0000"/>
                </a:solidFill>
              </a:rPr>
              <a:t>При дифтерии </a:t>
            </a:r>
            <a:r>
              <a:rPr lang="ru-RU" dirty="0"/>
              <a:t>АДФ-</a:t>
            </a:r>
            <a:r>
              <a:rPr lang="ru-RU" dirty="0" err="1"/>
              <a:t>рибозилируется</a:t>
            </a:r>
            <a:r>
              <a:rPr lang="ru-RU" dirty="0"/>
              <a:t> фактор элонгации трансляции EF-2, что мешает синтезу белка. </a:t>
            </a:r>
          </a:p>
          <a:p>
            <a:r>
              <a:rPr lang="ru-RU" i="1" dirty="0" err="1">
                <a:solidFill>
                  <a:srgbClr val="FF0000"/>
                </a:solidFill>
              </a:rPr>
              <a:t>Pseudomonas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aeruginosa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dirty="0"/>
              <a:t>выделяет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dirty="0"/>
              <a:t>АДФ-</a:t>
            </a:r>
            <a:r>
              <a:rPr lang="ru-RU" dirty="0" err="1"/>
              <a:t>рибозилирующие</a:t>
            </a:r>
            <a:r>
              <a:rPr lang="ru-RU" dirty="0"/>
              <a:t> токсины (экзотоксин A).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839" y="4941168"/>
            <a:ext cx="3975657" cy="18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6253" y="5025659"/>
            <a:ext cx="48965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Бактериальные АДФ-</a:t>
            </a:r>
            <a:r>
              <a:rPr lang="ru-RU" sz="2000" dirty="0" err="1">
                <a:solidFill>
                  <a:srgbClr val="0070C0"/>
                </a:solidFill>
              </a:rPr>
              <a:t>рибозилирующие</a:t>
            </a:r>
            <a:r>
              <a:rPr lang="ru-RU" sz="2000" dirty="0">
                <a:solidFill>
                  <a:srgbClr val="0070C0"/>
                </a:solidFill>
              </a:rPr>
              <a:t> экзотоксины осуществляют ковалентное присоединение остатка АДФ-рибозы с NAD+ на белок заражённого </a:t>
            </a:r>
            <a:r>
              <a:rPr lang="ru-RU" sz="2000" dirty="0" err="1">
                <a:solidFill>
                  <a:srgbClr val="0070C0"/>
                </a:solidFill>
              </a:rPr>
              <a:t>эукариотического</a:t>
            </a:r>
            <a:r>
              <a:rPr lang="ru-RU" sz="2000" dirty="0">
                <a:solidFill>
                  <a:srgbClr val="0070C0"/>
                </a:solidFill>
              </a:rPr>
              <a:t> организма.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6308031"/>
            <a:ext cx="1421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</a:rPr>
              <a:t>АДФ-рибоза</a:t>
            </a:r>
          </a:p>
        </p:txBody>
      </p:sp>
    </p:spTree>
    <p:extLst>
      <p:ext uri="{BB962C8B-B14F-4D97-AF65-F5344CB8AC3E}">
        <p14:creationId xmlns:p14="http://schemas.microsoft.com/office/powerpoint/2010/main" val="2087671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01FC9F-6D30-4855-831C-468047D81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4B51ECE0-5185-48A7-89AF-763E4000D6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9" y="188640"/>
            <a:ext cx="8363272" cy="639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17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35416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dirty="0">
                <a:solidFill>
                  <a:srgbClr val="FF0000"/>
                </a:solidFill>
              </a:rPr>
              <a:t>Циклический </a:t>
            </a:r>
            <a:r>
              <a:rPr lang="ru-RU" sz="2200" dirty="0" err="1">
                <a:solidFill>
                  <a:srgbClr val="FF0000"/>
                </a:solidFill>
              </a:rPr>
              <a:t>аденозинмонофосфат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/>
              <a:t>(3'5'-cAMP) —производное АТФ, выполняющее в организме роль вторичного посредника, использующегося для внутриклеточного распространения сигналов гормонов глюкагона или адреналина, которые не могут проходить через клеточную мембрану.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0156"/>
            <a:ext cx="8424936" cy="497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07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Экзотоксин </a:t>
            </a:r>
            <a:r>
              <a:rPr lang="en-US" i="1" dirty="0">
                <a:solidFill>
                  <a:srgbClr val="FF0000"/>
                </a:solidFill>
              </a:rPr>
              <a:t>Vibrio </a:t>
            </a:r>
            <a:r>
              <a:rPr lang="en-US" i="1" dirty="0" err="1">
                <a:solidFill>
                  <a:srgbClr val="FF0000"/>
                </a:solidFill>
              </a:rPr>
              <a:t>cholerae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4048" y="987224"/>
            <a:ext cx="3816424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65192" y="6237312"/>
            <a:ext cx="3158736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4048" y="101208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Механизам</a:t>
            </a:r>
            <a:r>
              <a:rPr lang="ru-RU" dirty="0"/>
              <a:t>: АДФ-</a:t>
            </a:r>
            <a:r>
              <a:rPr lang="ru-RU" dirty="0" err="1"/>
              <a:t>рибозилирование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630002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Синтез </a:t>
            </a:r>
            <a:r>
              <a:rPr lang="ru-RU" dirty="0" err="1"/>
              <a:t>сАМФ</a:t>
            </a:r>
            <a:endParaRPr lang="ru-RU" dirty="0"/>
          </a:p>
        </p:txBody>
      </p:sp>
      <p:pic>
        <p:nvPicPr>
          <p:cNvPr id="1026" name="Picture 2" descr="C:\Users\Админ\Desktop\image4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523665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1988840"/>
            <a:ext cx="33123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норме ГТФ, связанный с </a:t>
            </a:r>
            <a:r>
              <a:rPr lang="ru-RU" sz="1600" dirty="0" err="1"/>
              <a:t>Gs</a:t>
            </a:r>
            <a:r>
              <a:rPr lang="ru-RU" sz="1600" dirty="0"/>
              <a:t>α</a:t>
            </a:r>
            <a:r>
              <a:rPr lang="en-US" sz="1600" dirty="0" err="1"/>
              <a:t>lfa</a:t>
            </a:r>
            <a:r>
              <a:rPr lang="ru-RU" sz="1600" dirty="0"/>
              <a:t> быстро гидролизуется (синяя стрелочка), так, что активация аденилатциклазы и увеличение цАМФ происходит столь долго, сколько гормон связан с рецептором. В присутствии холерного токсина </a:t>
            </a:r>
            <a:r>
              <a:rPr lang="ru-RU" sz="1600" dirty="0" err="1"/>
              <a:t>Gs</a:t>
            </a:r>
            <a:r>
              <a:rPr lang="ru-RU" sz="1600" dirty="0"/>
              <a:t>α необратимо модифицируется АДФ- рибозилированием, так, что она может связывать ГТФ, но не может его гидролизовать (красные стрелочки). В результате постоянной активации происходит нерегулируемый рост уровня </a:t>
            </a:r>
            <a:r>
              <a:rPr lang="ru-RU" sz="1600" dirty="0" err="1"/>
              <a:t>цАМФ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2390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льинская\Desktop\slide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52" y="260648"/>
            <a:ext cx="817199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447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660" y="648710"/>
            <a:ext cx="8260672" cy="2376264"/>
          </a:xfrm>
        </p:spPr>
        <p:txBody>
          <a:bodyPr>
            <a:noAutofit/>
          </a:bodyPr>
          <a:lstStyle/>
          <a:p>
            <a:pPr algn="l"/>
            <a:r>
              <a:rPr lang="ru-RU" sz="1200" b="1" dirty="0">
                <a:solidFill>
                  <a:srgbClr val="002060"/>
                </a:solidFill>
              </a:rPr>
              <a:t/>
            </a:r>
            <a:br>
              <a:rPr lang="ru-RU" sz="12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Дифтерийный токсин представляет собой полипептидную цепь из 535 аминокислот и состоит из </a:t>
            </a:r>
            <a:r>
              <a:rPr lang="ru-RU" sz="1400" b="1" dirty="0" err="1">
                <a:solidFill>
                  <a:srgbClr val="002060"/>
                </a:solidFill>
              </a:rPr>
              <a:t>энзиматического</a:t>
            </a:r>
            <a:r>
              <a:rPr lang="ru-RU" sz="1400" b="1" dirty="0">
                <a:solidFill>
                  <a:srgbClr val="002060"/>
                </a:solidFill>
              </a:rPr>
              <a:t> домена А (аминокислотные последовательности 1-193) и связывающего домена B (аминокислотные последовательности 482-535). </a:t>
            </a:r>
            <a:r>
              <a:rPr lang="ru-RU" sz="1400" b="1" dirty="0" err="1">
                <a:solidFill>
                  <a:srgbClr val="002060"/>
                </a:solidFill>
              </a:rPr>
              <a:t>Транслокационный</a:t>
            </a:r>
            <a:r>
              <a:rPr lang="ru-RU" sz="1400" b="1" dirty="0">
                <a:solidFill>
                  <a:srgbClr val="002060"/>
                </a:solidFill>
              </a:rPr>
              <a:t> или трансмембранный домен T расположен между ними. 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Токсин </a:t>
            </a:r>
            <a:r>
              <a:rPr lang="ru-RU" sz="1400" b="1" dirty="0" err="1">
                <a:solidFill>
                  <a:srgbClr val="002060"/>
                </a:solidFill>
              </a:rPr>
              <a:t>Pseudomonas</a:t>
            </a:r>
            <a:r>
              <a:rPr lang="ru-RU" sz="1400" b="1" dirty="0">
                <a:solidFill>
                  <a:srgbClr val="002060"/>
                </a:solidFill>
              </a:rPr>
              <a:t> представляет собой отдельную белковую цепь из 613 аминокислот, включающую три </a:t>
            </a:r>
            <a:r>
              <a:rPr lang="ru-RU" sz="1400" b="1" dirty="0" err="1">
                <a:solidFill>
                  <a:srgbClr val="002060"/>
                </a:solidFill>
              </a:rPr>
              <a:t>фунциональных</a:t>
            </a:r>
            <a:r>
              <a:rPr lang="ru-RU" sz="1400" b="1" dirty="0">
                <a:solidFill>
                  <a:srgbClr val="002060"/>
                </a:solidFill>
              </a:rPr>
              <a:t> домена. Домены </a:t>
            </a:r>
            <a:r>
              <a:rPr lang="ru-RU" sz="1400" b="1" dirty="0" err="1">
                <a:solidFill>
                  <a:srgbClr val="002060"/>
                </a:solidFill>
              </a:rPr>
              <a:t>Ia</a:t>
            </a:r>
            <a:r>
              <a:rPr lang="ru-RU" sz="1400" b="1" dirty="0">
                <a:solidFill>
                  <a:srgbClr val="002060"/>
                </a:solidFill>
              </a:rPr>
              <a:t> (аминокислотные последовательности 1-252) и </a:t>
            </a:r>
            <a:r>
              <a:rPr lang="ru-RU" sz="1400" b="1" dirty="0" err="1">
                <a:solidFill>
                  <a:srgbClr val="002060"/>
                </a:solidFill>
              </a:rPr>
              <a:t>Ib</a:t>
            </a:r>
            <a:r>
              <a:rPr lang="ru-RU" sz="1400" b="1" dirty="0">
                <a:solidFill>
                  <a:srgbClr val="002060"/>
                </a:solidFill>
              </a:rPr>
              <a:t> (аминокислотные последовательности 365-399) представляют собой связывающий домен; домен II (аминокислотные последовательности 253-364) — </a:t>
            </a:r>
            <a:r>
              <a:rPr lang="ru-RU" sz="1400" b="1" dirty="0" err="1">
                <a:solidFill>
                  <a:srgbClr val="002060"/>
                </a:solidFill>
              </a:rPr>
              <a:t>транслокационный</a:t>
            </a:r>
            <a:r>
              <a:rPr lang="ru-RU" sz="1400" b="1" dirty="0">
                <a:solidFill>
                  <a:srgbClr val="002060"/>
                </a:solidFill>
              </a:rPr>
              <a:t> домен; домен III (аминокислотные последовательности 400-613) включает АДФ-</a:t>
            </a:r>
            <a:r>
              <a:rPr lang="ru-RU" sz="1400" b="1" dirty="0" err="1">
                <a:solidFill>
                  <a:srgbClr val="002060"/>
                </a:solidFill>
              </a:rPr>
              <a:t>рибозилирующий</a:t>
            </a:r>
            <a:r>
              <a:rPr lang="ru-RU" sz="1400" b="1" dirty="0">
                <a:solidFill>
                  <a:srgbClr val="002060"/>
                </a:solidFill>
              </a:rPr>
              <a:t> фермент, вызывающий гибель клетки путем </a:t>
            </a:r>
            <a:r>
              <a:rPr lang="ru-RU" sz="1400" b="1" dirty="0" err="1">
                <a:solidFill>
                  <a:srgbClr val="002060"/>
                </a:solidFill>
              </a:rPr>
              <a:t>инактивации</a:t>
            </a:r>
            <a:r>
              <a:rPr lang="ru-RU" sz="1400" b="1" dirty="0">
                <a:solidFill>
                  <a:srgbClr val="002060"/>
                </a:solidFill>
              </a:rPr>
              <a:t> в </a:t>
            </a:r>
            <a:r>
              <a:rPr lang="ru-RU" sz="1400" b="1" dirty="0" err="1">
                <a:solidFill>
                  <a:srgbClr val="002060"/>
                </a:solidFill>
              </a:rPr>
              <a:t>цитозоле</a:t>
            </a:r>
            <a:r>
              <a:rPr lang="ru-RU" sz="1400" b="1" dirty="0">
                <a:solidFill>
                  <a:srgbClr val="002060"/>
                </a:solidFill>
              </a:rPr>
              <a:t> фактора элонгации EF2. Домен </a:t>
            </a:r>
            <a:r>
              <a:rPr lang="ru-RU" sz="1400" b="1" dirty="0" err="1">
                <a:solidFill>
                  <a:srgbClr val="002060"/>
                </a:solidFill>
              </a:rPr>
              <a:t>Ib</a:t>
            </a:r>
            <a:r>
              <a:rPr lang="ru-RU" sz="1400" b="1" dirty="0">
                <a:solidFill>
                  <a:srgbClr val="002060"/>
                </a:solidFill>
              </a:rPr>
              <a:t> отделен от доменов II и III. </a:t>
            </a:r>
            <a:r>
              <a:rPr lang="ru-RU" sz="1400" dirty="0">
                <a:solidFill>
                  <a:srgbClr val="002060"/>
                </a:solidFill>
              </a:rPr>
              <a:t/>
            </a:r>
            <a:br>
              <a:rPr lang="ru-RU" sz="1400" dirty="0">
                <a:solidFill>
                  <a:srgbClr val="002060"/>
                </a:solidFill>
              </a:rPr>
            </a:b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Ильинская\Desktop\ris84-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212976"/>
            <a:ext cx="5937657" cy="327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7624" y="116632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Схематическая структура бактериальных токсинов 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612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Экзотоксины </a:t>
            </a:r>
            <a:r>
              <a:rPr lang="ru-RU" dirty="0" smtClean="0">
                <a:solidFill>
                  <a:srgbClr val="FF0000"/>
                </a:solidFill>
              </a:rPr>
              <a:t>входят в число факторов патогенности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757" y="1600200"/>
            <a:ext cx="604248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069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88640"/>
            <a:ext cx="845175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9584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292436"/>
          </a:xfrm>
        </p:spPr>
        <p:txBody>
          <a:bodyPr>
            <a:noAutofit/>
          </a:bodyPr>
          <a:lstStyle/>
          <a:p>
            <a:pPr algn="just"/>
            <a:r>
              <a:rPr lang="ru-RU" sz="1400" dirty="0">
                <a:solidFill>
                  <a:srgbClr val="FF0000"/>
                </a:solidFill>
              </a:rPr>
              <a:t>Важнейшее свойство </a:t>
            </a:r>
            <a:r>
              <a:rPr lang="ru-RU" sz="1400" dirty="0" err="1">
                <a:solidFill>
                  <a:srgbClr val="FF0000"/>
                </a:solidFill>
              </a:rPr>
              <a:t>шигелл</a:t>
            </a:r>
            <a:r>
              <a:rPr lang="ru-RU" sz="1400" dirty="0">
                <a:solidFill>
                  <a:srgbClr val="FF0000"/>
                </a:solidFill>
              </a:rPr>
              <a:t>, обусловливающее их патогенность, — способность проникать в эпителий слизистой оболочки толстой кишки и размножаться в нём. Массовая гибель эпителиальных клеток приводит к появлению дефектов слизистой оболочки и проникновению бактерий в подлежащие ткани. Воспалительная реакция в подслизистой оболочке сопровождается выходом форменных элементов крови в просвет кишечника. Патогенность </a:t>
            </a:r>
            <a:r>
              <a:rPr lang="ru-RU" sz="1400" dirty="0" err="1">
                <a:solidFill>
                  <a:srgbClr val="FF0000"/>
                </a:solidFill>
              </a:rPr>
              <a:t>шигелл</a:t>
            </a:r>
            <a:r>
              <a:rPr lang="ru-RU" sz="1400" dirty="0">
                <a:solidFill>
                  <a:srgbClr val="FF0000"/>
                </a:solidFill>
              </a:rPr>
              <a:t> обусловливают факторы адгезии, инвазии и устойчивости к действию защитных механизмов, а также способность к </a:t>
            </a:r>
            <a:r>
              <a:rPr lang="ru-RU" sz="1400" dirty="0" err="1">
                <a:solidFill>
                  <a:srgbClr val="FF0000"/>
                </a:solidFill>
              </a:rPr>
              <a:t>токсинообразованию</a:t>
            </a:r>
            <a:r>
              <a:rPr lang="ru-RU" sz="1400" dirty="0">
                <a:solidFill>
                  <a:srgbClr val="FF0000"/>
                </a:solidFill>
              </a:rPr>
              <a:t>. Гены, кодирующие комплекс вирулентных свойств, расположены в хромосоме и </a:t>
            </a:r>
            <a:r>
              <a:rPr lang="ru-RU" sz="1400" dirty="0" err="1">
                <a:solidFill>
                  <a:srgbClr val="FF0000"/>
                </a:solidFill>
              </a:rPr>
              <a:t>плазмидах</a:t>
            </a:r>
            <a:r>
              <a:rPr lang="ru-RU" sz="1400" dirty="0">
                <a:solidFill>
                  <a:srgbClr val="FF0000"/>
                </a:solidFill>
              </a:rPr>
              <a:t>. </a:t>
            </a:r>
          </a:p>
        </p:txBody>
      </p:sp>
      <p:pic>
        <p:nvPicPr>
          <p:cNvPr id="1026" name="Picture 2" descr="C:\Users\Ольга\Desktop\32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70706"/>
            <a:ext cx="8429040" cy="1938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1884862"/>
            <a:ext cx="763284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/>
              <a:t>Плазмиды</a:t>
            </a:r>
            <a:r>
              <a:rPr lang="ru-RU" sz="1200" b="1" dirty="0"/>
              <a:t> </a:t>
            </a:r>
            <a:r>
              <a:rPr lang="ru-RU" sz="1200" b="1" dirty="0" err="1"/>
              <a:t>шигелл</a:t>
            </a:r>
            <a:r>
              <a:rPr lang="ru-RU" sz="1200" b="1" dirty="0"/>
              <a:t>. </a:t>
            </a:r>
            <a:r>
              <a:rPr lang="ru-RU" sz="1200" dirty="0"/>
              <a:t>Белки, кодируемые </a:t>
            </a:r>
            <a:r>
              <a:rPr lang="ru-RU" sz="1200" dirty="0" err="1"/>
              <a:t>плазмидными</a:t>
            </a:r>
            <a:r>
              <a:rPr lang="ru-RU" sz="1200" dirty="0"/>
              <a:t> генами </a:t>
            </a:r>
            <a:r>
              <a:rPr lang="ru-RU" sz="1200" dirty="0" err="1"/>
              <a:t>ipa</a:t>
            </a:r>
            <a:r>
              <a:rPr lang="ru-RU" sz="1200" dirty="0"/>
              <a:t>, </a:t>
            </a:r>
            <a:r>
              <a:rPr lang="ru-RU" sz="1200" dirty="0" err="1"/>
              <a:t>inv</a:t>
            </a:r>
            <a:r>
              <a:rPr lang="ru-RU" sz="1200" dirty="0"/>
              <a:t>, </a:t>
            </a:r>
            <a:r>
              <a:rPr lang="ru-RU" sz="1200" dirty="0" err="1"/>
              <a:t>vir</a:t>
            </a:r>
            <a:r>
              <a:rPr lang="ru-RU" sz="1200" dirty="0"/>
              <a:t> F и </a:t>
            </a:r>
            <a:r>
              <a:rPr lang="ru-RU" sz="1200" dirty="0" err="1"/>
              <a:t>vir</a:t>
            </a:r>
            <a:r>
              <a:rPr lang="ru-RU" sz="1200" dirty="0"/>
              <a:t> G, обеспечивают взаимодействие </a:t>
            </a:r>
            <a:r>
              <a:rPr lang="ru-RU" sz="1200" i="1" dirty="0"/>
              <a:t>бактерий дизентерии</a:t>
            </a:r>
            <a:r>
              <a:rPr lang="ru-RU" sz="1200" dirty="0"/>
              <a:t> с клеточными мембранами, проникновение внутрь клеток и их последующее повреждение. Эти же белки определяют способность </a:t>
            </a:r>
            <a:r>
              <a:rPr lang="ru-RU" sz="1200" dirty="0" err="1"/>
              <a:t>шигелл</a:t>
            </a:r>
            <a:r>
              <a:rPr lang="ru-RU" sz="1200" dirty="0"/>
              <a:t> покидать </a:t>
            </a:r>
            <a:r>
              <a:rPr lang="ru-RU" sz="1200" dirty="0" err="1"/>
              <a:t>фагосомы</a:t>
            </a:r>
            <a:r>
              <a:rPr lang="ru-RU" sz="1200" dirty="0"/>
              <a:t> и длительно находиться в цитоплазме фагоцитов. </a:t>
            </a:r>
            <a:endParaRPr lang="en-US" sz="1200" dirty="0"/>
          </a:p>
          <a:p>
            <a:endParaRPr lang="en-US" sz="1200" b="1" dirty="0"/>
          </a:p>
          <a:p>
            <a:r>
              <a:rPr lang="ru-RU" sz="1200" b="1" dirty="0" err="1"/>
              <a:t>Цитотоксин</a:t>
            </a:r>
            <a:r>
              <a:rPr lang="ru-RU" sz="1200" dirty="0"/>
              <a:t> (</a:t>
            </a:r>
            <a:r>
              <a:rPr lang="ru-RU" sz="1200" b="1" dirty="0"/>
              <a:t>токсин </a:t>
            </a:r>
            <a:r>
              <a:rPr lang="ru-RU" sz="1200" b="1" dirty="0" err="1"/>
              <a:t>Шига</a:t>
            </a:r>
            <a:r>
              <a:rPr lang="ru-RU" sz="1200" dirty="0"/>
              <a:t>) состоит из двух компонентов. Компонент А вызывает необратимое нарушение синтеза белка и гибель клетки; компонент В обусловливает связывание токсина с клеточным рецептором на поверхности клеток микроворсинок. Токсин нарушает синтез белка, всасывание </a:t>
            </a:r>
            <a:r>
              <a:rPr lang="ru-RU" sz="1200" dirty="0" err="1"/>
              <a:t>Na</a:t>
            </a:r>
            <a:r>
              <a:rPr lang="ru-RU" sz="1200" dirty="0"/>
              <a:t>+ и воды, вызывает гибель клеток и приток жидкости в очаг поражения. Также он проявляет гемолитическую активность </a:t>
            </a:r>
            <a:r>
              <a:rPr lang="ru-RU" sz="1200" dirty="0" err="1"/>
              <a:t>in</a:t>
            </a:r>
            <a:r>
              <a:rPr lang="ru-RU" sz="1200" dirty="0"/>
              <a:t> </a:t>
            </a:r>
            <a:r>
              <a:rPr lang="ru-RU" sz="1200" dirty="0" err="1"/>
              <a:t>vitro</a:t>
            </a:r>
            <a:r>
              <a:rPr lang="ru-RU" sz="1200" dirty="0"/>
              <a:t>, что иногда используют для его идентификации. Определённая роль принадлежит эндотоксину, проявляющему весь спектр активности, характерный для эндотоксинов </a:t>
            </a:r>
            <a:r>
              <a:rPr lang="ru-RU" sz="1200" dirty="0" err="1"/>
              <a:t>грамотрицателъных</a:t>
            </a:r>
            <a:r>
              <a:rPr lang="ru-RU" sz="1200" dirty="0"/>
              <a:t> бактерий. 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82979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2011" y="1124744"/>
            <a:ext cx="4367336" cy="4149213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</a:rPr>
              <a:t/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/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1200" b="1" dirty="0">
                <a:solidFill>
                  <a:srgbClr val="C00000"/>
                </a:solidFill>
              </a:rPr>
              <a:t/>
            </a:r>
            <a:br>
              <a:rPr lang="ru-RU" sz="1200" b="1" dirty="0">
                <a:solidFill>
                  <a:srgbClr val="C00000"/>
                </a:solidFill>
              </a:rPr>
            </a:br>
            <a:r>
              <a:rPr lang="ru-RU" sz="1800" b="1" dirty="0">
                <a:solidFill>
                  <a:srgbClr val="002060"/>
                </a:solidFill>
              </a:rPr>
              <a:t>Связыванию с клеткой B-прекурсоров предшествует их активация через протеолитическое расщепление непосредственно на поверхности клетки. Расщепление </a:t>
            </a:r>
            <a:r>
              <a:rPr lang="ru-RU" sz="1800" b="1" dirty="0" err="1">
                <a:solidFill>
                  <a:srgbClr val="002060"/>
                </a:solidFill>
              </a:rPr>
              <a:t>фурином</a:t>
            </a:r>
            <a:r>
              <a:rPr lang="ru-RU" sz="1800" b="1" dirty="0">
                <a:solidFill>
                  <a:srgbClr val="002060"/>
                </a:solidFill>
              </a:rPr>
              <a:t> (</a:t>
            </a:r>
            <a:r>
              <a:rPr lang="ru-RU" sz="1800" b="1" dirty="0" err="1">
                <a:solidFill>
                  <a:srgbClr val="002060"/>
                </a:solidFill>
              </a:rPr>
              <a:t>сериновая</a:t>
            </a:r>
            <a:r>
              <a:rPr lang="ru-RU" sz="1800" b="1" dirty="0">
                <a:solidFill>
                  <a:srgbClr val="002060"/>
                </a:solidFill>
              </a:rPr>
              <a:t> протеаза) </a:t>
            </a:r>
            <a:r>
              <a:rPr lang="ru-RU" sz="1800" b="1" dirty="0" err="1">
                <a:solidFill>
                  <a:srgbClr val="002060"/>
                </a:solidFill>
              </a:rPr>
              <a:t>протективного</a:t>
            </a:r>
            <a:r>
              <a:rPr lang="ru-RU" sz="1800" b="1" dirty="0">
                <a:solidFill>
                  <a:srgbClr val="002060"/>
                </a:solidFill>
              </a:rPr>
              <a:t> антигена (PA83) </a:t>
            </a:r>
            <a:r>
              <a:rPr lang="ru-RU" sz="1800" b="1" i="1" dirty="0">
                <a:solidFill>
                  <a:srgbClr val="002060"/>
                </a:solidFill>
              </a:rPr>
              <a:t>B. </a:t>
            </a:r>
            <a:r>
              <a:rPr lang="ru-RU" sz="1800" b="1" i="1" cap="none" dirty="0" err="1">
                <a:solidFill>
                  <a:srgbClr val="002060"/>
                </a:solidFill>
              </a:rPr>
              <a:t>anthracis</a:t>
            </a:r>
            <a:r>
              <a:rPr lang="ru-RU" sz="1800" b="1" i="1" cap="none" dirty="0">
                <a:solidFill>
                  <a:srgbClr val="002060"/>
                </a:solidFill>
              </a:rPr>
              <a:t> </a:t>
            </a:r>
            <a:r>
              <a:rPr lang="ru-RU" sz="1800" b="1" dirty="0">
                <a:solidFill>
                  <a:srgbClr val="002060"/>
                </a:solidFill>
              </a:rPr>
              <a:t>в межклеточной жидкости является своего рода уникальным случаем, так как другие B-прекурсоры активируются только после связывания с поверхностью клетки. Активированные В-субъединицы токсинов взаимодействуют со специфическим рецептором на поверхности клетки либо уже сформировавшимся кольцевым </a:t>
            </a:r>
            <a:r>
              <a:rPr lang="ru-RU" sz="1800" b="1" dirty="0" err="1">
                <a:solidFill>
                  <a:srgbClr val="002060"/>
                </a:solidFill>
              </a:rPr>
              <a:t>гептамером</a:t>
            </a:r>
            <a:r>
              <a:rPr lang="ru-RU" sz="1800" b="1" dirty="0">
                <a:solidFill>
                  <a:srgbClr val="002060"/>
                </a:solidFill>
              </a:rPr>
              <a:t>, либо мономерами, формирующими </a:t>
            </a:r>
            <a:r>
              <a:rPr lang="ru-RU" sz="1800" b="1" dirty="0" err="1">
                <a:solidFill>
                  <a:srgbClr val="002060"/>
                </a:solidFill>
              </a:rPr>
              <a:t>гептамеры</a:t>
            </a:r>
            <a:r>
              <a:rPr lang="ru-RU" sz="1800" b="1" dirty="0">
                <a:solidFill>
                  <a:srgbClr val="002060"/>
                </a:solidFill>
              </a:rPr>
              <a:t> в последующем. Ферментативная А-субъединица погружается в клетку вместе с </a:t>
            </a:r>
            <a:r>
              <a:rPr lang="ru-RU" sz="1800" b="1" dirty="0" err="1">
                <a:solidFill>
                  <a:srgbClr val="002060"/>
                </a:solidFill>
              </a:rPr>
              <a:t>гептамером</a:t>
            </a:r>
            <a:r>
              <a:rPr lang="ru-RU" sz="1800" b="1" dirty="0">
                <a:solidFill>
                  <a:srgbClr val="002060"/>
                </a:solidFill>
              </a:rPr>
              <a:t> и комплекс «рецептор-</a:t>
            </a:r>
            <a:r>
              <a:rPr lang="ru-RU" sz="1800" b="1" dirty="0" err="1">
                <a:solidFill>
                  <a:srgbClr val="002060"/>
                </a:solidFill>
              </a:rPr>
              <a:t>голотоксин</a:t>
            </a:r>
            <a:r>
              <a:rPr lang="ru-RU" sz="1800" b="1" dirty="0">
                <a:solidFill>
                  <a:srgbClr val="002060"/>
                </a:solidFill>
              </a:rPr>
              <a:t>» захватывается ранними </a:t>
            </a:r>
            <a:r>
              <a:rPr lang="ru-RU" sz="1800" b="1" dirty="0" err="1">
                <a:solidFill>
                  <a:srgbClr val="002060"/>
                </a:solidFill>
              </a:rPr>
              <a:t>эндосомами</a:t>
            </a:r>
            <a:r>
              <a:rPr lang="ru-RU" sz="1800" b="1" dirty="0">
                <a:solidFill>
                  <a:srgbClr val="002060"/>
                </a:solidFill>
              </a:rPr>
              <a:t> через рецептор-опосредованный </a:t>
            </a:r>
            <a:r>
              <a:rPr lang="ru-RU" sz="1800" b="1" dirty="0" err="1">
                <a:solidFill>
                  <a:srgbClr val="002060"/>
                </a:solidFill>
              </a:rPr>
              <a:t>эндоцитоз</a:t>
            </a:r>
            <a:r>
              <a:rPr lang="ru-RU" sz="1800" b="1" dirty="0">
                <a:solidFill>
                  <a:srgbClr val="002060"/>
                </a:solidFill>
              </a:rPr>
              <a:t>. Внутренняя среда этих вакуолей затем </a:t>
            </a:r>
            <a:r>
              <a:rPr lang="ru-RU" sz="1800" b="1" dirty="0" err="1">
                <a:solidFill>
                  <a:srgbClr val="002060"/>
                </a:solidFill>
              </a:rPr>
              <a:t>закисляется</a:t>
            </a:r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err="1">
                <a:solidFill>
                  <a:srgbClr val="002060"/>
                </a:solidFill>
              </a:rPr>
              <a:t>АТФ</a:t>
            </a:r>
            <a:r>
              <a:rPr lang="ru-RU" sz="1800" b="1" cap="none" dirty="0" err="1">
                <a:solidFill>
                  <a:srgbClr val="002060"/>
                </a:solidFill>
              </a:rPr>
              <a:t>азами</a:t>
            </a:r>
            <a:r>
              <a:rPr lang="ru-RU" sz="1800" b="1" dirty="0">
                <a:solidFill>
                  <a:srgbClr val="002060"/>
                </a:solidFill>
              </a:rPr>
              <a:t>, что индуцирует конформационные изменения В-</a:t>
            </a:r>
            <a:r>
              <a:rPr lang="ru-RU" sz="1800" b="1" dirty="0" err="1">
                <a:solidFill>
                  <a:srgbClr val="002060"/>
                </a:solidFill>
              </a:rPr>
              <a:t>гептамера</a:t>
            </a:r>
            <a:r>
              <a:rPr lang="ru-RU" sz="1800" b="1" dirty="0">
                <a:solidFill>
                  <a:srgbClr val="002060"/>
                </a:solidFill>
              </a:rPr>
              <a:t> и последующую его вставку в </a:t>
            </a:r>
            <a:r>
              <a:rPr lang="ru-RU" sz="1800" b="1" dirty="0" err="1">
                <a:solidFill>
                  <a:srgbClr val="002060"/>
                </a:solidFill>
              </a:rPr>
              <a:t>эндосомальную</a:t>
            </a:r>
            <a:r>
              <a:rPr lang="ru-RU" sz="1800" b="1" dirty="0">
                <a:solidFill>
                  <a:srgbClr val="002060"/>
                </a:solidFill>
              </a:rPr>
              <a:t> мембрану с формированием канала. Через него А-субъединица транспортируется в </a:t>
            </a:r>
            <a:r>
              <a:rPr lang="ru-RU" sz="1800" b="1" dirty="0" err="1">
                <a:solidFill>
                  <a:srgbClr val="002060"/>
                </a:solidFill>
              </a:rPr>
              <a:t>цитозоль</a:t>
            </a:r>
            <a:r>
              <a:rPr lang="ru-RU" sz="1800" b="1" dirty="0">
                <a:solidFill>
                  <a:srgbClr val="002060"/>
                </a:solidFill>
              </a:rPr>
              <a:t>.</a:t>
            </a:r>
            <a:r>
              <a:rPr lang="ru-RU" sz="1800" dirty="0">
                <a:solidFill>
                  <a:srgbClr val="002060"/>
                </a:solidFill>
              </a:rPr>
              <a:t/>
            </a:r>
            <a:br>
              <a:rPr lang="ru-RU" sz="1800" dirty="0">
                <a:solidFill>
                  <a:srgbClr val="002060"/>
                </a:solidFill>
              </a:rPr>
            </a:br>
            <a:endParaRPr lang="ru-RU" sz="18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Ильинская\Desktop\ris84-2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20" y="2564904"/>
            <a:ext cx="4474840" cy="350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E443D4B-88C2-4D74-8344-387B99D48EBE}"/>
              </a:ext>
            </a:extLst>
          </p:cNvPr>
          <p:cNvSpPr txBox="1"/>
          <p:nvPr/>
        </p:nvSpPr>
        <p:spPr>
          <a:xfrm>
            <a:off x="611560" y="404664"/>
            <a:ext cx="36724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Механизм клеточной интоксикации бинарными токсинами </a:t>
            </a:r>
            <a:r>
              <a:rPr lang="ru-RU" sz="2400" b="1" i="1" dirty="0" err="1">
                <a:solidFill>
                  <a:srgbClr val="FF0000"/>
                </a:solidFill>
              </a:rPr>
              <a:t>Clostridium</a:t>
            </a:r>
            <a:r>
              <a:rPr lang="ru-RU" sz="2400" b="1" dirty="0">
                <a:solidFill>
                  <a:srgbClr val="FF0000"/>
                </a:solidFill>
              </a:rPr>
              <a:t> и </a:t>
            </a:r>
            <a:r>
              <a:rPr lang="ru-RU" sz="2400" b="1" i="1" dirty="0" err="1">
                <a:solidFill>
                  <a:srgbClr val="FF0000"/>
                </a:solidFill>
              </a:rPr>
              <a:t>Bacillus</a:t>
            </a:r>
            <a:r>
              <a:rPr lang="ru-RU" sz="2400" b="1" i="1" dirty="0">
                <a:solidFill>
                  <a:srgbClr val="FF0000"/>
                </a:solidFill>
              </a:rPr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67476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dirty="0"/>
              <a:t>Антибактериальный иммунитет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Опсонизация</a:t>
            </a:r>
            <a:r>
              <a:rPr lang="ru-RU" dirty="0" smtClean="0"/>
              <a:t> </a:t>
            </a:r>
            <a:r>
              <a:rPr lang="ru-RU" dirty="0">
                <a:solidFill>
                  <a:srgbClr val="0070C0"/>
                </a:solidFill>
              </a:rPr>
              <a:t>бактерий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/>
              <a:t>антителами с последующим взаимодействием антител с </a:t>
            </a:r>
            <a:r>
              <a:rPr lang="ru-RU" dirty="0" err="1"/>
              <a:t>Fc</a:t>
            </a:r>
            <a:r>
              <a:rPr lang="ru-RU" dirty="0"/>
              <a:t>-рецепторами макрофагов;</a:t>
            </a:r>
          </a:p>
          <a:p>
            <a:r>
              <a:rPr lang="ru-RU" dirty="0" smtClean="0"/>
              <a:t>Нейтрализация </a:t>
            </a:r>
            <a:r>
              <a:rPr lang="ru-RU" dirty="0" err="1">
                <a:solidFill>
                  <a:srgbClr val="0070C0"/>
                </a:solidFill>
              </a:rPr>
              <a:t>антифагоцитарных</a:t>
            </a:r>
            <a:r>
              <a:rPr lang="ru-RU" dirty="0">
                <a:solidFill>
                  <a:srgbClr val="0070C0"/>
                </a:solidFill>
              </a:rPr>
              <a:t> веществ </a:t>
            </a:r>
            <a:r>
              <a:rPr lang="ru-RU" dirty="0"/>
              <a:t>возбудителя (например, М-белка стрептококка или </a:t>
            </a:r>
            <a:r>
              <a:rPr lang="ru-RU" dirty="0" err="1"/>
              <a:t>капсулярных</a:t>
            </a:r>
            <a:r>
              <a:rPr lang="ru-RU" dirty="0"/>
              <a:t> субстанций многих видов бактерий);</a:t>
            </a:r>
          </a:p>
          <a:p>
            <a:r>
              <a:rPr lang="ru-RU" dirty="0" err="1" smtClean="0"/>
              <a:t>Опсонизация</a:t>
            </a:r>
            <a:r>
              <a:rPr lang="ru-RU" dirty="0" smtClean="0"/>
              <a:t> </a:t>
            </a:r>
            <a:r>
              <a:rPr lang="ru-RU" dirty="0"/>
              <a:t>самого фагоцита.</a:t>
            </a:r>
          </a:p>
          <a:p>
            <a:r>
              <a:rPr lang="ru-RU" dirty="0"/>
              <a:t>Взаимодействие антитоксинов (</a:t>
            </a:r>
            <a:r>
              <a:rPr lang="ru-RU" dirty="0" err="1"/>
              <a:t>IgG</a:t>
            </a:r>
            <a:r>
              <a:rPr lang="ru-RU" dirty="0"/>
              <a:t>, особенно IgG1 и IgG3, С3-компонента комплемента) с бактериальным </a:t>
            </a:r>
            <a:r>
              <a:rPr lang="ru-RU" dirty="0">
                <a:solidFill>
                  <a:srgbClr val="0070C0"/>
                </a:solidFill>
              </a:rPr>
              <a:t>токсином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1679" y="5662761"/>
            <a:ext cx="8784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Опсонизация</a:t>
            </a:r>
            <a:r>
              <a:rPr lang="ru-RU" dirty="0" smtClean="0">
                <a:solidFill>
                  <a:srgbClr val="FF0000"/>
                </a:solidFill>
              </a:rPr>
              <a:t> – это «маркировка» чужеродного агента, а </a:t>
            </a:r>
            <a:r>
              <a:rPr lang="ru-RU" b="1" dirty="0" smtClean="0">
                <a:solidFill>
                  <a:srgbClr val="FF0000"/>
                </a:solidFill>
              </a:rPr>
              <a:t>фагоцитоз</a:t>
            </a:r>
            <a:r>
              <a:rPr lang="ru-RU" dirty="0" smtClean="0">
                <a:solidFill>
                  <a:srgbClr val="FF0000"/>
                </a:solidFill>
              </a:rPr>
              <a:t> – его уничтожение.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Система комплемента </a:t>
            </a:r>
            <a:r>
              <a:rPr lang="ru-RU" dirty="0" smtClean="0">
                <a:solidFill>
                  <a:srgbClr val="FF0000"/>
                </a:solidFill>
              </a:rPr>
              <a:t>– это сывороточные </a:t>
            </a:r>
            <a:r>
              <a:rPr lang="ru-RU" dirty="0">
                <a:solidFill>
                  <a:srgbClr val="FF0000"/>
                </a:solidFill>
              </a:rPr>
              <a:t>белки, которые при активации вызывают лизис мембран </a:t>
            </a:r>
            <a:r>
              <a:rPr lang="ru-RU" dirty="0" smtClean="0">
                <a:solidFill>
                  <a:srgbClr val="FF0000"/>
                </a:solidFill>
              </a:rPr>
              <a:t>патогенов.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3102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Опсонизация</a:t>
            </a:r>
            <a:r>
              <a:rPr lang="ru-RU" dirty="0" smtClean="0"/>
              <a:t> усиливает фагоцитоз</a:t>
            </a:r>
            <a:endParaRPr lang="ru-RU" dirty="0"/>
          </a:p>
        </p:txBody>
      </p:sp>
      <p:pic>
        <p:nvPicPr>
          <p:cNvPr id="1026" name="Picture 2" descr="C:\Users\Ильинская\Desktop\htmlconvd-kW02w_23x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6799187" cy="492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991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8640"/>
            <a:ext cx="5098077" cy="630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87026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Админ\Desktop\i315GB9SU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68952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2894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979</Words>
  <Application>Microsoft Office PowerPoint</Application>
  <PresentationFormat>Экран (4:3)</PresentationFormat>
  <Paragraphs>64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ТОКСИНЫ МИКРООРГАНИЗМОВ</vt:lpstr>
      <vt:lpstr>Токсины</vt:lpstr>
      <vt:lpstr>Токсиканты</vt:lpstr>
      <vt:lpstr>Презентация PowerPoint</vt:lpstr>
      <vt:lpstr>Бактериальные токсины</vt:lpstr>
      <vt:lpstr>Презентация PowerPoint</vt:lpstr>
      <vt:lpstr>Классы токсинов</vt:lpstr>
      <vt:lpstr>Механизмы действия токсинов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Механизм действия бактериальных токсинов</vt:lpstr>
      <vt:lpstr>Презентация PowerPoint</vt:lpstr>
      <vt:lpstr>Презентация PowerPoint</vt:lpstr>
      <vt:lpstr>Презентация PowerPoint</vt:lpstr>
      <vt:lpstr>Циклический аденозинмонофосфат (3'5'-cAMP) —производное АТФ, выполняющее в организме роль вторичного посредника, использующегося для внутриклеточного распространения сигналов гормонов глюкагона или адреналина, которые не могут проходить через клеточную мембрану.</vt:lpstr>
      <vt:lpstr>Экзотоксин Vibrio cholerae</vt:lpstr>
      <vt:lpstr>Презентация PowerPoint</vt:lpstr>
      <vt:lpstr> Дифтерийный токсин представляет собой полипептидную цепь из 535 аминокислот и состоит из энзиматического домена А (аминокислотные последовательности 1-193) и связывающего домена B (аминокислотные последовательности 482-535). Транслокационный или трансмембранный домен T расположен между ними.   Токсин Pseudomonas представляет собой отдельную белковую цепь из 613 аминокислот, включающую три фунциональных домена. Домены Ia (аминокислотные последовательности 1-252) и Ib (аминокислотные последовательности 365-399) представляют собой связывающий домен; домен II (аминокислотные последовательности 253-364) — транслокационный домен; домен III (аминокислотные последовательности 400-613) включает АДФ-рибозилирующий фермент, вызывающий гибель клетки путем инактивации в цитозоле фактора элонгации EF2. Домен Ib отделен от доменов II и III.  </vt:lpstr>
      <vt:lpstr>Экзотоксины входят в число факторов патогенности</vt:lpstr>
      <vt:lpstr>Презентация PowerPoint</vt:lpstr>
      <vt:lpstr>Важнейшее свойство шигелл, обусловливающее их патогенность, — способность проникать в эпителий слизистой оболочки толстой кишки и размножаться в нём. Массовая гибель эпителиальных клеток приводит к появлению дефектов слизистой оболочки и проникновению бактерий в подлежащие ткани. Воспалительная реакция в подслизистой оболочке сопровождается выходом форменных элементов крови в просвет кишечника. Патогенность шигелл обусловливают факторы адгезии, инвазии и устойчивости к действию защитных механизмов, а также способность к токсинообразованию. Гены, кодирующие комплекс вирулентных свойств, расположены в хромосоме и плазмидах. </vt:lpstr>
      <vt:lpstr>   Связыванию с клеткой B-прекурсоров предшествует их активация через протеолитическое расщепление непосредственно на поверхности клетки. Расщепление фурином (сериновая протеаза) протективного антигена (PA83) B. anthracis в межклеточной жидкости является своего рода уникальным случаем, так как другие B-прекурсоры активируются только после связывания с поверхностью клетки. Активированные В-субъединицы токсинов взаимодействуют со специфическим рецептором на поверхности клетки либо уже сформировавшимся кольцевым гептамером, либо мономерами, формирующими гептамеры в последующем. Ферментативная А-субъединица погружается в клетку вместе с гептамером и комплекс «рецептор-голотоксин» захватывается ранними эндосомами через рецептор-опосредованный эндоцитоз. Внутренняя среда этих вакуолей затем закисляется АТФазами, что индуцирует конформационные изменения В-гептамера и последующую его вставку в эндосомальную мембрану с формированием канала. Через него А-субъединица транспортируется в цитозоль. </vt:lpstr>
      <vt:lpstr>Антибактериальный иммунитет</vt:lpstr>
      <vt:lpstr>Опсонизация усиливает фагоцитоз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Ильинская</dc:creator>
  <cp:lastModifiedBy>Ильинская</cp:lastModifiedBy>
  <cp:revision>27</cp:revision>
  <dcterms:created xsi:type="dcterms:W3CDTF">2021-09-05T12:02:49Z</dcterms:created>
  <dcterms:modified xsi:type="dcterms:W3CDTF">2022-11-29T09:19:35Z</dcterms:modified>
</cp:coreProperties>
</file>