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5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A6226DAE-0D90-46F9-95AD-F55E7826FFA8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402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2CEFFB0-89C3-4566-9C2D-CF2D3F366D92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8FBF1A0C-734F-459E-BE99-23D74FB21AF6}" type="datetime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06.05.2019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2B34551-9089-4AAE-B672-FFAEBC00ACFB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0" y="133200"/>
            <a:ext cx="3635640" cy="70164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pic>
        <p:nvPicPr>
          <p:cNvPr id="47" name="Picture 3"/>
          <p:cNvPicPr/>
          <p:nvPr/>
        </p:nvPicPr>
        <p:blipFill>
          <a:blip r:embed="rId3"/>
          <a:stretch/>
        </p:blipFill>
        <p:spPr>
          <a:xfrm>
            <a:off x="318600" y="267480"/>
            <a:ext cx="2945160" cy="383400"/>
          </a:xfrm>
          <a:prstGeom prst="rect">
            <a:avLst/>
          </a:prstGeom>
          <a:ln>
            <a:noFill/>
          </a:ln>
        </p:spPr>
      </p:pic>
      <p:sp>
        <p:nvSpPr>
          <p:cNvPr id="48" name="CustomShape 2"/>
          <p:cNvSpPr/>
          <p:nvPr/>
        </p:nvSpPr>
        <p:spPr>
          <a:xfrm>
            <a:off x="3985200" y="99360"/>
            <a:ext cx="504036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Информационно-методический семинар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3"/>
          <p:cNvSpPr/>
          <p:nvPr/>
        </p:nvSpPr>
        <p:spPr>
          <a:xfrm>
            <a:off x="318600" y="1185840"/>
            <a:ext cx="5040360" cy="362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«</a:t>
            </a:r>
            <a:r>
              <a:rPr lang="ru-RU" sz="26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Партнерство </a:t>
            </a:r>
            <a:endParaRPr lang="ru-RU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6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ВУЗа и образовательных организаций  </a:t>
            </a:r>
            <a:endParaRPr lang="ru-RU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6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в сопровождении дошкольников </a:t>
            </a:r>
            <a:endParaRPr lang="ru-RU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6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с расстройством аутистического спектра»</a:t>
            </a:r>
            <a:endParaRPr lang="ru-RU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4 марта 2019, Казань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323640" y="343080"/>
            <a:ext cx="2952000" cy="100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Федеральная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площадка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Line 2"/>
          <p:cNvSpPr/>
          <p:nvPr/>
        </p:nvSpPr>
        <p:spPr>
          <a:xfrm>
            <a:off x="3275640" y="249480"/>
            <a:ext cx="360" cy="594000"/>
          </a:xfrm>
          <a:prstGeom prst="line">
            <a:avLst/>
          </a:prstGeom>
          <a:ln w="28440">
            <a:solidFill>
              <a:srgbClr val="00549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CustomShape 3"/>
          <p:cNvSpPr/>
          <p:nvPr/>
        </p:nvSpPr>
        <p:spPr>
          <a:xfrm>
            <a:off x="3420000" y="195480"/>
            <a:ext cx="554436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Приказ Министерства  просвещения РФ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От 18 декабря 2018 № 318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4"/>
          <p:cNvSpPr/>
          <p:nvPr/>
        </p:nvSpPr>
        <p:spPr>
          <a:xfrm>
            <a:off x="323640" y="2796840"/>
            <a:ext cx="8424720" cy="2143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4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Разработка и реализация адаптированной основной образовательной программы дошкольного образования детей  с расстройством аутистического спектра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CustomShape 5"/>
          <p:cNvSpPr/>
          <p:nvPr/>
        </p:nvSpPr>
        <p:spPr>
          <a:xfrm>
            <a:off x="323640" y="1841760"/>
            <a:ext cx="2952000" cy="3236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Проект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6"/>
          <p:cNvSpPr/>
          <p:nvPr/>
        </p:nvSpPr>
        <p:spPr>
          <a:xfrm>
            <a:off x="3708000" y="1841760"/>
            <a:ext cx="5092920" cy="3236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2019 -2023 годы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323640" y="131760"/>
            <a:ext cx="295200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Федеральная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площадка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Line 2"/>
          <p:cNvSpPr/>
          <p:nvPr/>
        </p:nvSpPr>
        <p:spPr>
          <a:xfrm>
            <a:off x="3275640" y="249480"/>
            <a:ext cx="360" cy="594000"/>
          </a:xfrm>
          <a:prstGeom prst="line">
            <a:avLst/>
          </a:prstGeom>
          <a:ln w="28440">
            <a:solidFill>
              <a:srgbClr val="00549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" name="CustomShape 3"/>
          <p:cNvSpPr/>
          <p:nvPr/>
        </p:nvSpPr>
        <p:spPr>
          <a:xfrm>
            <a:off x="3420000" y="105480"/>
            <a:ext cx="489636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Разработка и реализация АООП  ДО для детей с РАС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4"/>
          <p:cNvSpPr/>
          <p:nvPr/>
        </p:nvSpPr>
        <p:spPr>
          <a:xfrm>
            <a:off x="288000" y="1440000"/>
            <a:ext cx="8424720" cy="431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Дорожная карта</a:t>
            </a:r>
            <a:endParaRPr lang="ru-RU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CustomShape 5"/>
          <p:cNvSpPr/>
          <p:nvPr/>
        </p:nvSpPr>
        <p:spPr>
          <a:xfrm rot="6600">
            <a:off x="3240" y="2277360"/>
            <a:ext cx="569160" cy="569160"/>
          </a:xfrm>
          <a:prstGeom prst="chord">
            <a:avLst>
              <a:gd name="adj1" fmla="val 4800000"/>
              <a:gd name="adj2" fmla="val 16800000"/>
            </a:avLst>
          </a:prstGeom>
          <a:solidFill>
            <a:schemeClr val="accent1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6"/>
          <p:cNvSpPr/>
          <p:nvPr/>
        </p:nvSpPr>
        <p:spPr>
          <a:xfrm rot="8400">
            <a:off x="60480" y="2334240"/>
            <a:ext cx="455040" cy="455040"/>
          </a:xfrm>
          <a:prstGeom prst="pie">
            <a:avLst>
              <a:gd name="adj1" fmla="val 14040000"/>
              <a:gd name="adj2" fmla="val 16200000"/>
            </a:avLst>
          </a:prstGeom>
          <a:solidFill>
            <a:schemeClr val="l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CustomShape 7"/>
          <p:cNvSpPr/>
          <p:nvPr/>
        </p:nvSpPr>
        <p:spPr>
          <a:xfrm rot="16200000">
            <a:off x="-650520" y="3558600"/>
            <a:ext cx="1650960" cy="34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0000"/>
              </a:lnSpc>
              <a:spcAft>
                <a:spcPts val="839"/>
              </a:spcAft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2019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CustomShape 8"/>
          <p:cNvSpPr/>
          <p:nvPr/>
        </p:nvSpPr>
        <p:spPr>
          <a:xfrm rot="6600">
            <a:off x="400320" y="2278800"/>
            <a:ext cx="1138680" cy="22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490"/>
              </a:spcAft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Оценка качества дошкольного образования и психофизического развития детей с РАС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CustomShape 9"/>
          <p:cNvSpPr/>
          <p:nvPr/>
        </p:nvSpPr>
        <p:spPr>
          <a:xfrm rot="6600">
            <a:off x="1797120" y="2280960"/>
            <a:ext cx="569160" cy="569160"/>
          </a:xfrm>
          <a:prstGeom prst="chord">
            <a:avLst>
              <a:gd name="adj1" fmla="val 4800000"/>
              <a:gd name="adj2" fmla="val 16800000"/>
            </a:avLst>
          </a:prstGeom>
          <a:solidFill>
            <a:schemeClr val="accent1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10"/>
          <p:cNvSpPr/>
          <p:nvPr/>
        </p:nvSpPr>
        <p:spPr>
          <a:xfrm rot="5400">
            <a:off x="1854360" y="2337480"/>
            <a:ext cx="455040" cy="455040"/>
          </a:xfrm>
          <a:prstGeom prst="pie">
            <a:avLst>
              <a:gd name="adj1" fmla="val 11880000"/>
              <a:gd name="adj2" fmla="val 16200000"/>
            </a:avLst>
          </a:prstGeom>
          <a:solidFill>
            <a:schemeClr val="l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11"/>
          <p:cNvSpPr/>
          <p:nvPr/>
        </p:nvSpPr>
        <p:spPr>
          <a:xfrm rot="16200000">
            <a:off x="1143000" y="3562200"/>
            <a:ext cx="1650960" cy="34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0000"/>
              </a:lnSpc>
              <a:spcAft>
                <a:spcPts val="839"/>
              </a:spcAft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2020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CustomShape 12"/>
          <p:cNvSpPr/>
          <p:nvPr/>
        </p:nvSpPr>
        <p:spPr>
          <a:xfrm rot="6000">
            <a:off x="2194200" y="2282040"/>
            <a:ext cx="1237680" cy="22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490"/>
              </a:spcAft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Создание инновационной площадки в структуре КФУ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CustomShape 13"/>
          <p:cNvSpPr/>
          <p:nvPr/>
        </p:nvSpPr>
        <p:spPr>
          <a:xfrm rot="6600">
            <a:off x="3689640" y="2284560"/>
            <a:ext cx="569160" cy="569160"/>
          </a:xfrm>
          <a:prstGeom prst="chord">
            <a:avLst>
              <a:gd name="adj1" fmla="val 4800000"/>
              <a:gd name="adj2" fmla="val 16800000"/>
            </a:avLst>
          </a:prstGeom>
          <a:solidFill>
            <a:schemeClr val="accent1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14"/>
          <p:cNvSpPr/>
          <p:nvPr/>
        </p:nvSpPr>
        <p:spPr>
          <a:xfrm rot="5400">
            <a:off x="3746880" y="2341080"/>
            <a:ext cx="455040" cy="455040"/>
          </a:xfrm>
          <a:prstGeom prst="pie">
            <a:avLst>
              <a:gd name="adj1" fmla="val 9720000"/>
              <a:gd name="adj2" fmla="val 16200000"/>
            </a:avLst>
          </a:prstGeom>
          <a:solidFill>
            <a:schemeClr val="l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15"/>
          <p:cNvSpPr/>
          <p:nvPr/>
        </p:nvSpPr>
        <p:spPr>
          <a:xfrm rot="16200000">
            <a:off x="3035520" y="3565800"/>
            <a:ext cx="1650960" cy="34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0000"/>
              </a:lnSpc>
              <a:spcAft>
                <a:spcPts val="839"/>
              </a:spcAft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2021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CustomShape 16"/>
          <p:cNvSpPr/>
          <p:nvPr/>
        </p:nvSpPr>
        <p:spPr>
          <a:xfrm rot="6600">
            <a:off x="4086720" y="2286000"/>
            <a:ext cx="1354680" cy="22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561"/>
              </a:spcAft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Разработка АООП ДОО для детей с РАС в </a:t>
            </a:r>
            <a:r>
              <a:rPr lang="ru-RU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условиях</a:t>
            </a: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консорциума дошкольной образовательной организации и КФУ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CustomShape 17"/>
          <p:cNvSpPr/>
          <p:nvPr/>
        </p:nvSpPr>
        <p:spPr>
          <a:xfrm rot="6600">
            <a:off x="5699520" y="2288160"/>
            <a:ext cx="569160" cy="569160"/>
          </a:xfrm>
          <a:prstGeom prst="chord">
            <a:avLst>
              <a:gd name="adj1" fmla="val 4800000"/>
              <a:gd name="adj2" fmla="val 16800000"/>
            </a:avLst>
          </a:prstGeom>
          <a:solidFill>
            <a:schemeClr val="accent1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CustomShape 18"/>
          <p:cNvSpPr/>
          <p:nvPr/>
        </p:nvSpPr>
        <p:spPr>
          <a:xfrm rot="5400">
            <a:off x="5756760" y="2345040"/>
            <a:ext cx="455040" cy="455040"/>
          </a:xfrm>
          <a:prstGeom prst="pie">
            <a:avLst>
              <a:gd name="adj1" fmla="val 7560000"/>
              <a:gd name="adj2" fmla="val 16200000"/>
            </a:avLst>
          </a:prstGeom>
          <a:solidFill>
            <a:schemeClr val="l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CustomShape 19"/>
          <p:cNvSpPr/>
          <p:nvPr/>
        </p:nvSpPr>
        <p:spPr>
          <a:xfrm rot="16200000">
            <a:off x="5045400" y="3569400"/>
            <a:ext cx="1650960" cy="34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0000"/>
              </a:lnSpc>
              <a:spcAft>
                <a:spcPts val="839"/>
              </a:spcAft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2022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CustomShape 20"/>
          <p:cNvSpPr/>
          <p:nvPr/>
        </p:nvSpPr>
        <p:spPr>
          <a:xfrm rot="6600">
            <a:off x="6096240" y="2289960"/>
            <a:ext cx="1138680" cy="22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490"/>
              </a:spcAft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Реализация АООП ДОО для детей с РАС в условиях консорциума образовательной и научной организации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CustomShape 21"/>
          <p:cNvSpPr/>
          <p:nvPr/>
        </p:nvSpPr>
        <p:spPr>
          <a:xfrm rot="6600">
            <a:off x="7493400" y="2291760"/>
            <a:ext cx="569160" cy="569160"/>
          </a:xfrm>
          <a:prstGeom prst="chord">
            <a:avLst>
              <a:gd name="adj1" fmla="val 4800000"/>
              <a:gd name="adj2" fmla="val 16800000"/>
            </a:avLst>
          </a:prstGeom>
          <a:solidFill>
            <a:schemeClr val="accent1">
              <a:tint val="40000"/>
              <a:hueOff val="0"/>
              <a:satOff val="0"/>
              <a:lumOff val="0"/>
              <a:alphaOff val="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" name="CustomShape 22"/>
          <p:cNvSpPr/>
          <p:nvPr/>
        </p:nvSpPr>
        <p:spPr>
          <a:xfrm rot="8400">
            <a:off x="7550280" y="2348640"/>
            <a:ext cx="455040" cy="455040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l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shade val="80000"/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CustomShape 23"/>
          <p:cNvSpPr/>
          <p:nvPr/>
        </p:nvSpPr>
        <p:spPr>
          <a:xfrm rot="16200000">
            <a:off x="6839280" y="3573000"/>
            <a:ext cx="1650960" cy="34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0000"/>
              </a:lnSpc>
              <a:spcAft>
                <a:spcPts val="839"/>
              </a:spcAft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2023</a:t>
            </a:r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24"/>
          <p:cNvSpPr/>
          <p:nvPr/>
        </p:nvSpPr>
        <p:spPr>
          <a:xfrm rot="7200">
            <a:off x="7890120" y="2293200"/>
            <a:ext cx="1247040" cy="22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490"/>
              </a:spcAft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Разработка программно-методического обеспечения для организаций, осуществляющих комплексное сопровождение детей с РАС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323640" y="131760"/>
            <a:ext cx="295200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Федеральная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площадка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Line 2"/>
          <p:cNvSpPr/>
          <p:nvPr/>
        </p:nvSpPr>
        <p:spPr>
          <a:xfrm>
            <a:off x="3275640" y="249480"/>
            <a:ext cx="360" cy="594000"/>
          </a:xfrm>
          <a:prstGeom prst="line">
            <a:avLst/>
          </a:prstGeom>
          <a:ln w="28440">
            <a:solidFill>
              <a:srgbClr val="00549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CustomShape 3"/>
          <p:cNvSpPr/>
          <p:nvPr/>
        </p:nvSpPr>
        <p:spPr>
          <a:xfrm>
            <a:off x="3420000" y="105480"/>
            <a:ext cx="489636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Разработка и реализация АООП  ДО для детей с РАС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4"/>
          <p:cNvSpPr/>
          <p:nvPr/>
        </p:nvSpPr>
        <p:spPr>
          <a:xfrm>
            <a:off x="323640" y="1440000"/>
            <a:ext cx="8424720" cy="58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1 этап </a:t>
            </a:r>
            <a:endParaRPr lang="ru-RU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1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1 января 2019 – 1 августа 2019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5"/>
          <p:cNvSpPr/>
          <p:nvPr/>
        </p:nvSpPr>
        <p:spPr>
          <a:xfrm>
            <a:off x="80640" y="2008800"/>
            <a:ext cx="8883360" cy="255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1. Анализ результатов комплексной  оценки качества деятельности образовательных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организаций, реализующих АООП ДОО детей с РАС и выявление трудностей обучения, воспитания и успешной социализации детей дошкольного возраста с РАС.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 Интерпретация и описание результатов тестирования  с помощью VP –MAPP детей с РАС (уровень учебных, речевых и социальных навыков).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 Модель комплексного сопровождения детей с РАС в условиях консорциума образовательной и научной организаций.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323640" y="131760"/>
            <a:ext cx="295200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Федеральная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площадка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Line 2"/>
          <p:cNvSpPr/>
          <p:nvPr/>
        </p:nvSpPr>
        <p:spPr>
          <a:xfrm>
            <a:off x="3275640" y="249480"/>
            <a:ext cx="360" cy="594000"/>
          </a:xfrm>
          <a:prstGeom prst="line">
            <a:avLst/>
          </a:prstGeom>
          <a:ln w="28440">
            <a:solidFill>
              <a:srgbClr val="00549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3"/>
          <p:cNvSpPr/>
          <p:nvPr/>
        </p:nvSpPr>
        <p:spPr>
          <a:xfrm>
            <a:off x="3420000" y="105480"/>
            <a:ext cx="489636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Разработка и реализация АООП  ДО для детей с РАС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4"/>
          <p:cNvSpPr/>
          <p:nvPr/>
        </p:nvSpPr>
        <p:spPr>
          <a:xfrm>
            <a:off x="323640" y="1440000"/>
            <a:ext cx="8424720" cy="73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сеть федеральной инновационной площадки в рамках реализации инновационного образовательного проекта</a:t>
            </a:r>
            <a:endParaRPr lang="ru-RU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9" name="Рисунок 3"/>
          <p:cNvPicPr/>
          <p:nvPr/>
        </p:nvPicPr>
        <p:blipFill>
          <a:blip r:embed="rId2"/>
          <a:srcRect l="16926" t="29786" r="19288" b="15353"/>
          <a:stretch/>
        </p:blipFill>
        <p:spPr>
          <a:xfrm>
            <a:off x="1295640" y="2304000"/>
            <a:ext cx="6408360" cy="2829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167040" y="195480"/>
            <a:ext cx="295200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Федеральная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площадка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Line 2"/>
          <p:cNvSpPr/>
          <p:nvPr/>
        </p:nvSpPr>
        <p:spPr>
          <a:xfrm>
            <a:off x="3275640" y="249480"/>
            <a:ext cx="360" cy="594000"/>
          </a:xfrm>
          <a:prstGeom prst="line">
            <a:avLst/>
          </a:prstGeom>
          <a:ln w="28440">
            <a:solidFill>
              <a:srgbClr val="00549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CustomShape 3"/>
          <p:cNvSpPr/>
          <p:nvPr/>
        </p:nvSpPr>
        <p:spPr>
          <a:xfrm>
            <a:off x="3420000" y="195480"/>
            <a:ext cx="4896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VP –MAPP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4"/>
          <p:cNvSpPr/>
          <p:nvPr/>
        </p:nvSpPr>
        <p:spPr>
          <a:xfrm>
            <a:off x="251640" y="1563480"/>
            <a:ext cx="8574480" cy="28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80000"/>
              </a:lnSpc>
              <a:spcAft>
                <a:spcPts val="601"/>
              </a:spcAft>
              <a:buClr>
                <a:srgbClr val="000000"/>
              </a:buClr>
              <a:buFont typeface="StarSymbol"/>
              <a:buAutoNum type="arabicPeriod"/>
            </a:pPr>
            <a:r>
              <a:rPr lang="ru-RU" sz="19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Оценка вех развития включает 170 навыков в 16 областях, в соответствии с 3 уровнями возрастного развития (0-18 месяцев, 18-30 месяцев, 30 -48 месяцев).</a:t>
            </a:r>
            <a:endParaRPr lang="ru-RU" sz="1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80000"/>
              </a:lnSpc>
              <a:spcAft>
                <a:spcPts val="601"/>
              </a:spcAft>
              <a:buClr>
                <a:srgbClr val="000000"/>
              </a:buClr>
              <a:buFont typeface="StarSymbol"/>
              <a:buAutoNum type="arabicPeriod"/>
            </a:pPr>
            <a:r>
              <a:rPr lang="ru-RU" sz="19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Оценка преград обучения включает 24  трудности в обучении и овладении речью.</a:t>
            </a:r>
            <a:endParaRPr lang="ru-RU" sz="1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80000"/>
              </a:lnSpc>
              <a:spcAft>
                <a:spcPts val="601"/>
              </a:spcAft>
              <a:buClr>
                <a:srgbClr val="000000"/>
              </a:buClr>
              <a:buFont typeface="StarSymbol"/>
              <a:buAutoNum type="arabicPeriod"/>
            </a:pPr>
            <a:r>
              <a:rPr lang="ru-RU" sz="19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Оценка переходов, с помощью которой можно говорить  о готовности ребенка к переходу в менее ограничивающую образовательную среду.</a:t>
            </a:r>
            <a:endParaRPr lang="ru-RU" sz="1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80000"/>
              </a:lnSpc>
              <a:spcAft>
                <a:spcPts val="601"/>
              </a:spcAft>
              <a:buClr>
                <a:srgbClr val="000000"/>
              </a:buClr>
              <a:buFont typeface="StarSymbol"/>
              <a:buAutoNum type="arabicPeriod"/>
            </a:pPr>
            <a:r>
              <a:rPr lang="ru-RU" sz="19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Анализ заданий и мониторинг приобретения навыков.</a:t>
            </a:r>
            <a:endParaRPr lang="ru-RU" sz="1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80000"/>
              </a:lnSpc>
              <a:spcAft>
                <a:spcPts val="601"/>
              </a:spcAft>
              <a:buClr>
                <a:srgbClr val="000000"/>
              </a:buClr>
              <a:buFont typeface="StarSymbol"/>
              <a:buAutoNum type="arabicPeriod"/>
            </a:pPr>
            <a:r>
              <a:rPr lang="ru-RU" sz="19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Рекомендации по постороению индивидуальной программы обучения (АОП)</a:t>
            </a:r>
            <a:endParaRPr lang="ru-RU" sz="1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80000"/>
              </a:lnSpc>
              <a:spcAft>
                <a:spcPts val="601"/>
              </a:spcAft>
              <a:buClr>
                <a:srgbClr val="000000"/>
              </a:buClr>
              <a:buFont typeface="StarSymbol"/>
              <a:buAutoNum type="arabicPeriod"/>
            </a:pPr>
            <a:r>
              <a:rPr lang="ru-RU" sz="19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+ Оценка ранних речевых навыков.</a:t>
            </a:r>
            <a:endParaRPr lang="ru-RU" sz="1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95" name="Объект 3"/>
          <p:cNvPicPr/>
          <p:nvPr/>
        </p:nvPicPr>
        <p:blipFill>
          <a:blip r:embed="rId2"/>
          <a:srcRect l="2264" t="21319" r="26136" b="8672"/>
          <a:stretch/>
        </p:blipFill>
        <p:spPr>
          <a:xfrm>
            <a:off x="107640" y="205920"/>
            <a:ext cx="8856720" cy="4871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97" name="Объект 3"/>
          <p:cNvPicPr/>
          <p:nvPr/>
        </p:nvPicPr>
        <p:blipFill>
          <a:blip r:embed="rId2"/>
          <a:srcRect l="2264" t="21319" r="2264" b="12917"/>
          <a:stretch/>
        </p:blipFill>
        <p:spPr>
          <a:xfrm>
            <a:off x="179640" y="205920"/>
            <a:ext cx="8892360" cy="4597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99" name="Объект 3"/>
          <p:cNvPicPr/>
          <p:nvPr/>
        </p:nvPicPr>
        <p:blipFill>
          <a:blip r:embed="rId2"/>
          <a:srcRect l="2264" t="23444" r="3459" b="15038"/>
          <a:stretch/>
        </p:blipFill>
        <p:spPr>
          <a:xfrm>
            <a:off x="179640" y="205920"/>
            <a:ext cx="8798400" cy="4669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323640" y="158400"/>
            <a:ext cx="295200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Федеральная 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инновационная площадка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Line 2"/>
          <p:cNvSpPr/>
          <p:nvPr/>
        </p:nvSpPr>
        <p:spPr>
          <a:xfrm>
            <a:off x="3275640" y="249480"/>
            <a:ext cx="360" cy="594000"/>
          </a:xfrm>
          <a:prstGeom prst="line">
            <a:avLst/>
          </a:prstGeom>
          <a:ln w="28440">
            <a:solidFill>
              <a:srgbClr val="00549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" name="CustomShape 3"/>
          <p:cNvSpPr/>
          <p:nvPr/>
        </p:nvSpPr>
        <p:spPr>
          <a:xfrm>
            <a:off x="3420000" y="195480"/>
            <a:ext cx="489636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549F"/>
                </a:solidFill>
                <a:uFill>
                  <a:solidFill>
                    <a:srgbClr val="FFFFFF"/>
                  </a:solidFill>
                </a:uFill>
                <a:latin typeface="PT Sans"/>
              </a:rPr>
              <a:t>Оценка качества дошкольного образования </a:t>
            </a:r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4"/>
          <p:cNvSpPr/>
          <p:nvPr/>
        </p:nvSpPr>
        <p:spPr>
          <a:xfrm>
            <a:off x="308160" y="1480680"/>
            <a:ext cx="8574480" cy="199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</TotalTime>
  <Words>341</Words>
  <Application>Microsoft Office PowerPoint</Application>
  <PresentationFormat>Экран (16:9)</PresentationFormat>
  <Paragraphs>57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Авхадиева Алсу Ильдаровна</cp:lastModifiedBy>
  <cp:revision>49</cp:revision>
  <dcterms:created xsi:type="dcterms:W3CDTF">2016-09-08T07:48:51Z</dcterms:created>
  <dcterms:modified xsi:type="dcterms:W3CDTF">2019-05-06T11:58:53Z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</Properties>
</file>