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15" r:id="rId3"/>
    <p:sldId id="327" r:id="rId4"/>
    <p:sldId id="329" r:id="rId5"/>
    <p:sldId id="331" r:id="rId6"/>
    <p:sldId id="333" r:id="rId7"/>
    <p:sldId id="334" r:id="rId8"/>
    <p:sldId id="336" r:id="rId9"/>
    <p:sldId id="330" r:id="rId10"/>
    <p:sldId id="335" r:id="rId11"/>
    <p:sldId id="337" r:id="rId12"/>
    <p:sldId id="338" r:id="rId13"/>
    <p:sldId id="339" r:id="rId14"/>
    <p:sldId id="301" r:id="rId15"/>
    <p:sldId id="305" r:id="rId16"/>
    <p:sldId id="340" r:id="rId17"/>
    <p:sldId id="341" r:id="rId18"/>
    <p:sldId id="270" r:id="rId19"/>
    <p:sldId id="309" r:id="rId20"/>
    <p:sldId id="271" r:id="rId21"/>
    <p:sldId id="272" r:id="rId22"/>
    <p:sldId id="298" r:id="rId23"/>
    <p:sldId id="299" r:id="rId24"/>
    <p:sldId id="300" r:id="rId25"/>
    <p:sldId id="311" r:id="rId26"/>
    <p:sldId id="273" r:id="rId27"/>
    <p:sldId id="290" r:id="rId28"/>
    <p:sldId id="306" r:id="rId29"/>
    <p:sldId id="308" r:id="rId30"/>
    <p:sldId id="312" r:id="rId31"/>
    <p:sldId id="313" r:id="rId32"/>
    <p:sldId id="293" r:id="rId33"/>
    <p:sldId id="286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8" autoAdjust="0"/>
    <p:restoredTop sz="99356" autoAdjust="0"/>
  </p:normalViewPr>
  <p:slideViewPr>
    <p:cSldViewPr>
      <p:cViewPr varScale="1">
        <p:scale>
          <a:sx n="55" d="100"/>
          <a:sy n="55" d="100"/>
        </p:scale>
        <p:origin x="12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099DD8E-E43F-4A61-BAD7-5BFE5DCDB84F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21A027B-AFB3-4F01-AC00-F1D17C5396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556EC2-6E1A-4523-B276-4C12D1AA3B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88F9D5-4903-4AB2-BBFA-80894BA5D4D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416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DED296-1450-45DE-A61D-36E92CE642B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25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C97F73-DCEC-40A2-A965-3E0A7CA6ED3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466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35A7CC-23F8-480F-B8DD-6676E861935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874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A42CCE-2944-4609-B784-C584AAA1636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261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/>
              <a:t>Картинку</a:t>
            </a:r>
            <a:r>
              <a:rPr lang="ru-RU" baseline="0"/>
              <a:t> сменить</a:t>
            </a:r>
            <a:endParaRPr lang="ru-RU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DED296-1450-45DE-A61D-36E92CE642B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826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43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BA779B-9669-4A47-B50D-41F915049EC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563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341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A4A7F2-5313-438F-B1FE-7E2522E6ACF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478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040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945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088C7B-3EC3-4806-9213-7450DE1A98F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938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spcBef>
                <a:spcPct val="0"/>
              </a:spcBef>
            </a:pPr>
            <a:r>
              <a:rPr lang="ru-RU" dirty="0"/>
              <a:t>АНТИСЕГНЕТОЭЛЕКТРИКИ, диэлектрики, имеющие спонтанно-поляризованные элементарные ячейки, направления спонтанной поляризации в которых </a:t>
            </a:r>
            <a:r>
              <a:rPr lang="ru-RU" dirty="0" err="1"/>
              <a:t>антипараллельны</a:t>
            </a:r>
            <a:r>
              <a:rPr lang="ru-RU" dirty="0"/>
              <a:t> (в отличие от сегнетоэлектриков, обладающих макроскопической спонтанной поляризацией). Диэлектрические аномалии, наблюдаемые в </a:t>
            </a:r>
            <a:r>
              <a:rPr lang="ru-RU" dirty="0" err="1"/>
              <a:t>антисегнетоэлектриках</a:t>
            </a:r>
            <a:r>
              <a:rPr lang="ru-RU" dirty="0"/>
              <a:t>, аналогичны аномалиям при сегнетоэлектрических переходах: для них характерно заметное изменение диэлектрической проницаемости при фазовом переходе, а также двойные петли гистерезиса. </a:t>
            </a:r>
          </a:p>
          <a:p>
            <a:pPr>
              <a:spcBef>
                <a:spcPct val="0"/>
              </a:spcBef>
            </a:pPr>
            <a:endParaRPr lang="ru-RU" dirty="0"/>
          </a:p>
          <a:p>
            <a:pPr>
              <a:spcBef>
                <a:spcPct val="0"/>
              </a:spcBef>
            </a:pPr>
            <a:r>
              <a:rPr lang="ru-RU" dirty="0"/>
              <a:t>В </a:t>
            </a:r>
            <a:r>
              <a:rPr lang="ru-RU" dirty="0" err="1"/>
              <a:t>антисегнетоэлектриках</a:t>
            </a:r>
            <a:r>
              <a:rPr lang="ru-RU" dirty="0"/>
              <a:t> при фазовых переходах исходные параэлектрические ячейки становятся поляризованными, но возникающее при этом «</a:t>
            </a:r>
            <a:r>
              <a:rPr lang="ru-RU" dirty="0" err="1"/>
              <a:t>двойникование</a:t>
            </a:r>
            <a:r>
              <a:rPr lang="ru-RU" dirty="0"/>
              <a:t>» на </a:t>
            </a:r>
            <a:r>
              <a:rPr lang="ru-RU" dirty="0" err="1"/>
              <a:t>микроуровне</a:t>
            </a:r>
            <a:r>
              <a:rPr lang="ru-RU" dirty="0"/>
              <a:t> (возникновение новых сверхструктурных элементарных ячеек) делает кристалл даже микроскопически неполяризованным: электрически нейтральная сверхструктурная ячейка </a:t>
            </a:r>
            <a:r>
              <a:rPr lang="ru-RU" dirty="0" err="1"/>
              <a:t>антисегнетоэлеткрика</a:t>
            </a:r>
            <a:r>
              <a:rPr lang="ru-RU" dirty="0"/>
              <a:t> образуется двумя элементарными ячейками. Чередующиеся диполи таких кристаллов ориентируются </a:t>
            </a:r>
            <a:r>
              <a:rPr lang="ru-RU" dirty="0" err="1"/>
              <a:t>антипараллельно</a:t>
            </a:r>
            <a:r>
              <a:rPr lang="ru-RU" dirty="0"/>
              <a:t> друг другу (подобно магнитным моментам в антиферромагнетике). </a:t>
            </a:r>
          </a:p>
          <a:p>
            <a:pPr>
              <a:spcBef>
                <a:spcPct val="0"/>
              </a:spcBef>
            </a:pPr>
            <a:endParaRPr lang="ru-RU" dirty="0"/>
          </a:p>
          <a:p>
            <a:pPr>
              <a:spcBef>
                <a:spcPct val="0"/>
              </a:spcBef>
            </a:pPr>
            <a:r>
              <a:rPr lang="ru-RU" dirty="0"/>
              <a:t>Фазовые переходы и доменная структура </a:t>
            </a:r>
            <a:r>
              <a:rPr lang="ru-RU" dirty="0" err="1"/>
              <a:t>антисегнетоэлектриков</a:t>
            </a:r>
            <a:r>
              <a:rPr lang="ru-RU" dirty="0"/>
              <a:t> оказывают существенное влияние на их поляризационные, </a:t>
            </a:r>
            <a:r>
              <a:rPr lang="ru-RU" dirty="0" err="1"/>
              <a:t>пиро</a:t>
            </a:r>
            <a:r>
              <a:rPr lang="ru-RU" dirty="0"/>
              <a:t>-, пьезоэлектрические, оптические и упругие свойства. В слабых полях </a:t>
            </a:r>
            <a:r>
              <a:rPr lang="ru-RU" dirty="0" err="1"/>
              <a:t>антисегнетоэлектрики</a:t>
            </a:r>
            <a:r>
              <a:rPr lang="ru-RU" dirty="0"/>
              <a:t> поляризуются как линейные диэлектрики. В отсутствии внешних воздействий </a:t>
            </a:r>
            <a:r>
              <a:rPr lang="ru-RU" dirty="0" err="1"/>
              <a:t>антисегнетоэлеткрики</a:t>
            </a:r>
            <a:r>
              <a:rPr lang="ru-RU" dirty="0"/>
              <a:t> пироэлектрическим эффектом не обладают. </a:t>
            </a:r>
          </a:p>
          <a:p>
            <a:pPr>
              <a:spcBef>
                <a:spcPct val="0"/>
              </a:spcBef>
            </a:pPr>
            <a:endParaRPr lang="ru-RU" dirty="0"/>
          </a:p>
          <a:p>
            <a:pPr>
              <a:spcBef>
                <a:spcPct val="0"/>
              </a:spcBef>
            </a:pPr>
            <a:r>
              <a:rPr lang="ru-RU" dirty="0"/>
              <a:t>Также как и сегнетоэлектрики, </a:t>
            </a:r>
            <a:r>
              <a:rPr lang="ru-RU" dirty="0" err="1"/>
              <a:t>антисегнетоэлектрики</a:t>
            </a:r>
            <a:r>
              <a:rPr lang="ru-RU" dirty="0"/>
              <a:t> различаются по механизму возникновения в них спонтанной поляризации. </a:t>
            </a:r>
            <a:r>
              <a:rPr lang="ru-RU" dirty="0" err="1"/>
              <a:t>Антисегнетоэлектриком</a:t>
            </a:r>
            <a:r>
              <a:rPr lang="ru-RU" dirty="0"/>
              <a:t> типа смещения является </a:t>
            </a:r>
            <a:r>
              <a:rPr lang="ru-RU" dirty="0" err="1"/>
              <a:t>цирконат</a:t>
            </a:r>
            <a:r>
              <a:rPr lang="ru-RU" dirty="0"/>
              <a:t> свинца PbZrO3, а </a:t>
            </a:r>
            <a:r>
              <a:rPr lang="ru-RU" dirty="0" err="1"/>
              <a:t>антисегнетоэлектриком</a:t>
            </a:r>
            <a:r>
              <a:rPr lang="ru-RU" dirty="0"/>
              <a:t> с упорядочивающимися элементами структуры является </a:t>
            </a:r>
            <a:r>
              <a:rPr lang="ru-RU" dirty="0" err="1"/>
              <a:t>дигидрофосфат</a:t>
            </a:r>
            <a:r>
              <a:rPr lang="ru-RU" dirty="0"/>
              <a:t> аммония NН4H2PО4.</a:t>
            </a:r>
          </a:p>
        </p:txBody>
      </p:sp>
      <p:sp>
        <p:nvSpPr>
          <p:cNvPr id="1781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B33F0E-9F23-4845-BCF3-84BF65B6C6D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978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81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C2665A-E8F8-47CA-AB45-500B55A5580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267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832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81F41D-B3BD-4FBF-8428-EFFE801E91B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D</a:t>
            </a:r>
            <a:r>
              <a:rPr lang="ru-RU"/>
              <a:t>-? Подобнее про эл.смещение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873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06071F-B591-483B-8838-C1211FD8241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894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5CECEF-F859-4144-9BEF-160383B382B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почему минус?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/>
              <a:t>только ли от температуры, может быть зависит и</a:t>
            </a:r>
            <a:r>
              <a:rPr lang="ru-RU" baseline="0" dirty="0"/>
              <a:t> от других факторов?</a:t>
            </a:r>
            <a:endParaRPr lang="ru-RU" dirty="0"/>
          </a:p>
        </p:txBody>
      </p:sp>
      <p:sp>
        <p:nvSpPr>
          <p:cNvPr id="1966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C4A6D0-B005-42A7-BE45-2C7D8C19CA7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986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6261B0-D04C-4893-9325-E0FE7B5F7C9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spcBef>
                <a:spcPct val="0"/>
              </a:spcBef>
            </a:pPr>
            <a:r>
              <a:rPr lang="ru-RU" dirty="0"/>
              <a:t>АНТИСЕГНЕТОЭЛЕКТРИКИ, диэлектрики, имеющие спонтанно-поляризованные элементарные ячейки, направления спонтанной поляризации в которых </a:t>
            </a:r>
            <a:r>
              <a:rPr lang="ru-RU" dirty="0" err="1"/>
              <a:t>антипараллельны</a:t>
            </a:r>
            <a:r>
              <a:rPr lang="ru-RU" dirty="0"/>
              <a:t> (в отличие от сегнетоэлектриков, обладающих макроскопической спонтанной поляризацией). Диэлектрические аномалии, наблюдаемые в </a:t>
            </a:r>
            <a:r>
              <a:rPr lang="ru-RU" dirty="0" err="1"/>
              <a:t>антисегнетоэлектриках</a:t>
            </a:r>
            <a:r>
              <a:rPr lang="ru-RU" dirty="0"/>
              <a:t>, аналогичны аномалиям при сегнетоэлектрических переходах: для них характерно заметное изменение диэлектрической проницаемости при фазовом переходе, а также двойные петли гистерезиса. </a:t>
            </a:r>
          </a:p>
          <a:p>
            <a:pPr>
              <a:spcBef>
                <a:spcPct val="0"/>
              </a:spcBef>
            </a:pPr>
            <a:endParaRPr lang="ru-RU" dirty="0"/>
          </a:p>
          <a:p>
            <a:pPr>
              <a:spcBef>
                <a:spcPct val="0"/>
              </a:spcBef>
            </a:pPr>
            <a:r>
              <a:rPr lang="ru-RU" dirty="0"/>
              <a:t>В </a:t>
            </a:r>
            <a:r>
              <a:rPr lang="ru-RU" dirty="0" err="1"/>
              <a:t>антисегнетоэлектриках</a:t>
            </a:r>
            <a:r>
              <a:rPr lang="ru-RU" dirty="0"/>
              <a:t> при фазовых переходах исходные параэлектрические ячейки становятся поляризованными, но возникающее при этом «</a:t>
            </a:r>
            <a:r>
              <a:rPr lang="ru-RU" dirty="0" err="1"/>
              <a:t>двойникование</a:t>
            </a:r>
            <a:r>
              <a:rPr lang="ru-RU" dirty="0"/>
              <a:t>» на </a:t>
            </a:r>
            <a:r>
              <a:rPr lang="ru-RU" dirty="0" err="1"/>
              <a:t>микроуровне</a:t>
            </a:r>
            <a:r>
              <a:rPr lang="ru-RU" dirty="0"/>
              <a:t> (возникновение новых сверхструктурных элементарных ячеек) делает кристалл даже микроскопически неполяризованным: электрически нейтральная сверхструктурная ячейка </a:t>
            </a:r>
            <a:r>
              <a:rPr lang="ru-RU" dirty="0" err="1"/>
              <a:t>антисегнетоэлеткрика</a:t>
            </a:r>
            <a:r>
              <a:rPr lang="ru-RU" dirty="0"/>
              <a:t> образуется двумя элементарными ячейками. Чередующиеся диполи таких кристаллов ориентируются </a:t>
            </a:r>
            <a:r>
              <a:rPr lang="ru-RU" dirty="0" err="1"/>
              <a:t>антипараллельно</a:t>
            </a:r>
            <a:r>
              <a:rPr lang="ru-RU" dirty="0"/>
              <a:t> друг другу (подобно магнитным моментам в антиферромагнетике). </a:t>
            </a:r>
          </a:p>
          <a:p>
            <a:pPr>
              <a:spcBef>
                <a:spcPct val="0"/>
              </a:spcBef>
            </a:pPr>
            <a:endParaRPr lang="ru-RU" dirty="0"/>
          </a:p>
          <a:p>
            <a:pPr>
              <a:spcBef>
                <a:spcPct val="0"/>
              </a:spcBef>
            </a:pPr>
            <a:r>
              <a:rPr lang="ru-RU" dirty="0"/>
              <a:t>Фазовые переходы и доменная структура </a:t>
            </a:r>
            <a:r>
              <a:rPr lang="ru-RU" dirty="0" err="1"/>
              <a:t>антисегнетоэлектриков</a:t>
            </a:r>
            <a:r>
              <a:rPr lang="ru-RU" dirty="0"/>
              <a:t> оказывают существенное влияние на их поляризационные, </a:t>
            </a:r>
            <a:r>
              <a:rPr lang="ru-RU" dirty="0" err="1"/>
              <a:t>пиро</a:t>
            </a:r>
            <a:r>
              <a:rPr lang="ru-RU" dirty="0"/>
              <a:t>-, пьезоэлектрические, оптические и упругие свойства. В слабых полях </a:t>
            </a:r>
            <a:r>
              <a:rPr lang="ru-RU" dirty="0" err="1"/>
              <a:t>антисегнетоэлектрики</a:t>
            </a:r>
            <a:r>
              <a:rPr lang="ru-RU" dirty="0"/>
              <a:t> поляризуются как линейные диэлектрики. В отсутствии внешних воздействий </a:t>
            </a:r>
            <a:r>
              <a:rPr lang="ru-RU" dirty="0" err="1"/>
              <a:t>антисегнетоэлеткрики</a:t>
            </a:r>
            <a:r>
              <a:rPr lang="ru-RU" dirty="0"/>
              <a:t> пироэлектрическим эффектом не обладают. </a:t>
            </a:r>
          </a:p>
          <a:p>
            <a:pPr>
              <a:spcBef>
                <a:spcPct val="0"/>
              </a:spcBef>
            </a:pPr>
            <a:endParaRPr lang="ru-RU" dirty="0"/>
          </a:p>
          <a:p>
            <a:pPr>
              <a:spcBef>
                <a:spcPct val="0"/>
              </a:spcBef>
            </a:pPr>
            <a:r>
              <a:rPr lang="ru-RU" dirty="0"/>
              <a:t>Также как и сегнетоэлектрики, </a:t>
            </a:r>
            <a:r>
              <a:rPr lang="ru-RU" dirty="0" err="1"/>
              <a:t>антисегнетоэлектрики</a:t>
            </a:r>
            <a:r>
              <a:rPr lang="ru-RU" dirty="0"/>
              <a:t> различаются по механизму возникновения в них спонтанной поляризации. </a:t>
            </a:r>
            <a:r>
              <a:rPr lang="ru-RU" dirty="0" err="1"/>
              <a:t>Антисегнетоэлектриком</a:t>
            </a:r>
            <a:r>
              <a:rPr lang="ru-RU" dirty="0"/>
              <a:t> типа смещения является </a:t>
            </a:r>
            <a:r>
              <a:rPr lang="ru-RU" dirty="0" err="1"/>
              <a:t>цирконат</a:t>
            </a:r>
            <a:r>
              <a:rPr lang="ru-RU" dirty="0"/>
              <a:t> свинца PbZrO3, а </a:t>
            </a:r>
            <a:r>
              <a:rPr lang="ru-RU" dirty="0" err="1"/>
              <a:t>антисегнетоэлектриком</a:t>
            </a:r>
            <a:r>
              <a:rPr lang="ru-RU" dirty="0"/>
              <a:t> с упорядочивающимися элементами структуры является </a:t>
            </a:r>
            <a:r>
              <a:rPr lang="ru-RU" dirty="0" err="1"/>
              <a:t>дигидрофосфат</a:t>
            </a:r>
            <a:r>
              <a:rPr lang="ru-RU" dirty="0"/>
              <a:t> аммония NН4H2PО4.</a:t>
            </a:r>
          </a:p>
        </p:txBody>
      </p:sp>
      <p:sp>
        <p:nvSpPr>
          <p:cNvPr id="1781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B33F0E-9F23-4845-BCF3-84BF65B6C6D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81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C2665A-E8F8-47CA-AB45-500B55A5580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/>
              <a:t>полярный радиус Земли – 6356 км, экваториальный – 6378 км</a:t>
            </a:r>
          </a:p>
        </p:txBody>
      </p:sp>
      <p:sp>
        <p:nvSpPr>
          <p:cNvPr id="2017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6F78AF6-819C-492E-B0F0-C47F8ED06CD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A027B-AFB3-4F01-AC00-F1D17C53960D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126FE-B0C2-4EB7-AACE-6839018BB5FE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DE9EF-0BAA-417C-92F0-70A328A554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696"/>
          </a:xfrm>
        </p:spPr>
        <p:txBody>
          <a:bodyPr>
            <a:normAutofit/>
          </a:bodyPr>
          <a:lstStyle>
            <a:lvl1pPr algn="r">
              <a:defRPr sz="3600"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6FB3D-34D0-453C-95B6-7AC527353A3F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91AA2-5D99-4174-AEA1-34385D8F6D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DCA2F-5036-4C83-9366-6F84FBCECD31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2CB4E-0473-46EC-B4A4-FC83DDAFA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147A2-1545-4684-B2D3-7FFAEED68709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FFFD0-6826-4166-8757-AF34590B0C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F3AE6-8794-4BBF-B879-24BBF9CEE595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6DF65-283B-4754-AE51-3097F74D89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E185C-508F-49EA-B66F-DFB8F80D2774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BDC00-F202-4543-A1E0-D695E3A1F7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3A3B6-76AF-42C9-98EE-891A8DA2519C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08F2E-B6CC-484F-AF56-7BB5EC0B9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CAF9C-D79B-4C78-B3C9-A85F7D696782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4D501-4DFD-4CF3-8959-E19FE36484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DE31D-C271-49A5-8B6A-01C5BBD38A47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07105-B84F-4D5A-90CF-C44FC9B387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564A2-4B6A-4FD7-8244-F5CACB2DE739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12A99-8292-4596-9244-9BFFE7BD13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F6B58-3E04-49AB-A7F1-42A7CD3FFAE7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FB000-109A-425F-AF48-C0911B1C12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414D3A-7AD0-4C40-BCA8-353BC14EA4CD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8BF31A6-6921-482E-9FDF-AFDD0FB6A6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.lanbook.com/book/11394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5.png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4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2.png"/><Relationship Id="rId4" Type="http://schemas.openxmlformats.org/officeDocument/2006/relationships/image" Target="../media/image9.wmf"/><Relationship Id="rId9" Type="http://schemas.openxmlformats.org/officeDocument/2006/relationships/hyperlink" Target="2-02-02_&#1044;_&#1055;&#1086;&#1083;&#1103;&#1088;&#1085;&#1099;&#1081;&#1044;&#1080;&#1101;&#1083;&#1077;&#1082;&#1090;&#1088;&#1080;&#1082;.sw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19.png"/><Relationship Id="rId10" Type="http://schemas.openxmlformats.org/officeDocument/2006/relationships/image" Target="../media/image17.png"/><Relationship Id="rId4" Type="http://schemas.openxmlformats.org/officeDocument/2006/relationships/image" Target="../media/image15.wmf"/><Relationship Id="rId9" Type="http://schemas.openxmlformats.org/officeDocument/2006/relationships/hyperlink" Target="2-02-01_&#1044;_&#1053;&#1077;&#1087;&#1086;&#1083;&#1103;&#1088;&#1085;&#1099;&#1081;&#1044;&#1080;&#1101;&#1083;&#1077;&#1082;&#1090;&#1088;&#1080;&#1082;.swf" TargetMode="External"/><Relationship Id="rId14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5.wmf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8.wmf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wmf"/><Relationship Id="rId11" Type="http://schemas.openxmlformats.org/officeDocument/2006/relationships/slide" Target="slide28.xml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4.png"/><Relationship Id="rId4" Type="http://schemas.openxmlformats.org/officeDocument/2006/relationships/image" Target="../media/image31.wmf"/><Relationship Id="rId9" Type="http://schemas.openxmlformats.org/officeDocument/2006/relationships/hyperlink" Target="2-02-03_&#1048;_&#1055;&#1086;&#1083;&#1103;&#1088;&#1080;&#1079;&#1072;&#1094;&#1080;&#1103;&#1044;&#1080;&#1101;&#1083;&#1077;&#1082;&#1090;&#1088;&#1080;&#1082;&#1086;&#1074;.swf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40.wmf"/><Relationship Id="rId18" Type="http://schemas.openxmlformats.org/officeDocument/2006/relationships/oleObject" Target="../embeddings/oleObject35.bin"/><Relationship Id="rId3" Type="http://schemas.openxmlformats.org/officeDocument/2006/relationships/oleObject" Target="../embeddings/oleObject28.bin"/><Relationship Id="rId21" Type="http://schemas.openxmlformats.org/officeDocument/2006/relationships/image" Target="../media/image44.wmf"/><Relationship Id="rId7" Type="http://schemas.openxmlformats.org/officeDocument/2006/relationships/oleObject" Target="../embeddings/oleObject30.bin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42.wmf"/><Relationship Id="rId2" Type="http://schemas.openxmlformats.org/officeDocument/2006/relationships/notesSlide" Target="../notesSlides/notesSlide12.xml"/><Relationship Id="rId16" Type="http://schemas.openxmlformats.org/officeDocument/2006/relationships/oleObject" Target="../embeddings/oleObject34.bin"/><Relationship Id="rId20" Type="http://schemas.openxmlformats.org/officeDocument/2006/relationships/oleObject" Target="../embeddings/oleObject3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wmf"/><Relationship Id="rId11" Type="http://schemas.openxmlformats.org/officeDocument/2006/relationships/image" Target="../media/image39.wmf"/><Relationship Id="rId5" Type="http://schemas.openxmlformats.org/officeDocument/2006/relationships/oleObject" Target="../embeddings/oleObject29.bin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43.wmf"/><Relationship Id="rId4" Type="http://schemas.openxmlformats.org/officeDocument/2006/relationships/image" Target="../media/image35.wmf"/><Relationship Id="rId9" Type="http://schemas.openxmlformats.org/officeDocument/2006/relationships/image" Target="../media/image38.png"/><Relationship Id="rId14" Type="http://schemas.openxmlformats.org/officeDocument/2006/relationships/oleObject" Target="../embeddings/oleObject3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wmf"/><Relationship Id="rId11" Type="http://schemas.openxmlformats.org/officeDocument/2006/relationships/slide" Target="slide15.xml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4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slide" Target="slide14.xml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57.wmf"/><Relationship Id="rId17" Type="http://schemas.openxmlformats.org/officeDocument/2006/relationships/image" Target="../media/image59.wmf"/><Relationship Id="rId2" Type="http://schemas.openxmlformats.org/officeDocument/2006/relationships/notesSlide" Target="../notesSlides/notesSlide15.xml"/><Relationship Id="rId16" Type="http://schemas.openxmlformats.org/officeDocument/2006/relationships/oleObject" Target="../embeddings/oleObject5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5" Type="http://schemas.openxmlformats.org/officeDocument/2006/relationships/image" Target="../media/image58.wmf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48.bin"/><Relationship Id="rId14" Type="http://schemas.openxmlformats.org/officeDocument/2006/relationships/oleObject" Target="../embeddings/oleObject5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2-02-04_&#1044;_&#1055;&#1100;&#1077;&#1079;&#1086;&#1101;&#1092;&#1092;&#1077;&#1082;&#1090;.wmv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9.xml"/><Relationship Id="rId5" Type="http://schemas.openxmlformats.org/officeDocument/2006/relationships/slide" Target="slide11.xm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8.xml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2-02-05_&#1048;_&#1055;&#1088;&#1086;&#1074;&#1086;&#1076;&#1085;&#1080;&#1082;&#1080;&#1069;&#1057;&#1055;.sw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67.wmf"/><Relationship Id="rId2" Type="http://schemas.openxmlformats.org/officeDocument/2006/relationships/notesSlide" Target="../notesSlides/notesSlide19.xml"/><Relationship Id="rId16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image" Target="../media/image69.png"/><Relationship Id="rId10" Type="http://schemas.openxmlformats.org/officeDocument/2006/relationships/image" Target="../media/image66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6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13" Type="http://schemas.openxmlformats.org/officeDocument/2006/relationships/image" Target="../media/image74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oleObject" Target="../embeddings/oleObject63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wmf"/><Relationship Id="rId11" Type="http://schemas.openxmlformats.org/officeDocument/2006/relationships/image" Target="../media/image73.wmf"/><Relationship Id="rId5" Type="http://schemas.openxmlformats.org/officeDocument/2006/relationships/oleObject" Target="../embeddings/oleObject60.bin"/><Relationship Id="rId10" Type="http://schemas.openxmlformats.org/officeDocument/2006/relationships/oleObject" Target="../embeddings/oleObject62.bin"/><Relationship Id="rId4" Type="http://schemas.openxmlformats.org/officeDocument/2006/relationships/image" Target="../media/image70.wmf"/><Relationship Id="rId9" Type="http://schemas.openxmlformats.org/officeDocument/2006/relationships/slide" Target="slide3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hyperlink" Target="2-02-07_&#1044;_&#1050;&#1086;&#1085;&#1076;&#1072;&#1085;&#1089;&#1072;&#1090;&#1086;&#1088;1.swf" TargetMode="External"/><Relationship Id="rId7" Type="http://schemas.openxmlformats.org/officeDocument/2006/relationships/hyperlink" Target="2-02-09_&#1048;_&#1050;&#1086;&#1085;&#1076;&#1077;&#1085;&#1089;&#1072;&#1090;&#1086;&#1088;3.sw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hyperlink" Target="2-02-08_&#1044;_&#1050;&#1086;&#1085;&#1076;&#1077;&#1085;&#1089;&#1072;&#1090;&#1086;&#1088;2.swf" TargetMode="External"/><Relationship Id="rId10" Type="http://schemas.openxmlformats.org/officeDocument/2006/relationships/image" Target="../media/image23.png"/><Relationship Id="rId4" Type="http://schemas.openxmlformats.org/officeDocument/2006/relationships/image" Target="../media/image75.png"/><Relationship Id="rId9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13" Type="http://schemas.openxmlformats.org/officeDocument/2006/relationships/oleObject" Target="../embeddings/oleObject69.bin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83.wmf"/><Relationship Id="rId17" Type="http://schemas.openxmlformats.org/officeDocument/2006/relationships/image" Target="../media/image87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5" Type="http://schemas.openxmlformats.org/officeDocument/2006/relationships/image" Target="../media/image85.png"/><Relationship Id="rId10" Type="http://schemas.openxmlformats.org/officeDocument/2006/relationships/image" Target="../media/image82.wmf"/><Relationship Id="rId4" Type="http://schemas.openxmlformats.org/officeDocument/2006/relationships/image" Target="../media/image79.wmf"/><Relationship Id="rId9" Type="http://schemas.openxmlformats.org/officeDocument/2006/relationships/oleObject" Target="../embeddings/oleObject67.bin"/><Relationship Id="rId14" Type="http://schemas.openxmlformats.org/officeDocument/2006/relationships/image" Target="../media/image84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image" Target="../media/image94.png"/><Relationship Id="rId18" Type="http://schemas.openxmlformats.org/officeDocument/2006/relationships/image" Target="../media/image97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93.wmf"/><Relationship Id="rId17" Type="http://schemas.openxmlformats.org/officeDocument/2006/relationships/oleObject" Target="../embeddings/oleObject75.bin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9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1.bin"/><Relationship Id="rId15" Type="http://schemas.openxmlformats.org/officeDocument/2006/relationships/oleObject" Target="../embeddings/oleObject74.bin"/><Relationship Id="rId10" Type="http://schemas.openxmlformats.org/officeDocument/2006/relationships/image" Target="../media/image92.png"/><Relationship Id="rId4" Type="http://schemas.openxmlformats.org/officeDocument/2006/relationships/image" Target="../media/image88.wmf"/><Relationship Id="rId9" Type="http://schemas.openxmlformats.org/officeDocument/2006/relationships/image" Target="../media/image91.png"/><Relationship Id="rId14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image" Target="../media/image103.png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78.bin"/><Relationship Id="rId12" Type="http://schemas.openxmlformats.org/officeDocument/2006/relationships/image" Target="../media/image102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80.bin"/><Relationship Id="rId5" Type="http://schemas.openxmlformats.org/officeDocument/2006/relationships/oleObject" Target="../embeddings/oleObject77.bin"/><Relationship Id="rId10" Type="http://schemas.openxmlformats.org/officeDocument/2006/relationships/image" Target="../media/image101.wmf"/><Relationship Id="rId4" Type="http://schemas.openxmlformats.org/officeDocument/2006/relationships/image" Target="../media/image98.wmf"/><Relationship Id="rId9" Type="http://schemas.openxmlformats.org/officeDocument/2006/relationships/oleObject" Target="../embeddings/oleObject7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104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2-02-04_&#1044;_&#1055;&#1100;&#1077;&#1079;&#1086;&#1101;&#1092;&#1092;&#1077;&#1082;&#1090;.wmv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9.xml"/><Relationship Id="rId5" Type="http://schemas.openxmlformats.org/officeDocument/2006/relationships/slide" Target="slide11.xml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8.xml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image" Target="../media/image106.png"/><Relationship Id="rId4" Type="http://schemas.openxmlformats.org/officeDocument/2006/relationships/hyperlink" Target="2-02-05_&#1048;_&#1043;&#1077;&#1085;&#1077;&#1088;&#1072;&#1090;&#1086;&#1088;&#1042;&#1072;&#1085;_&#1076;&#1077;&#1043;&#1088;&#1072;&#1072;&#1092;&#1072;.sw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13" Type="http://schemas.openxmlformats.org/officeDocument/2006/relationships/image" Target="../media/image112.w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oleObject" Target="../embeddings/oleObject87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wmf"/><Relationship Id="rId11" Type="http://schemas.openxmlformats.org/officeDocument/2006/relationships/image" Target="../media/image111.wmf"/><Relationship Id="rId5" Type="http://schemas.openxmlformats.org/officeDocument/2006/relationships/oleObject" Target="../embeddings/oleObject84.bin"/><Relationship Id="rId10" Type="http://schemas.openxmlformats.org/officeDocument/2006/relationships/oleObject" Target="../embeddings/oleObject86.bin"/><Relationship Id="rId4" Type="http://schemas.openxmlformats.org/officeDocument/2006/relationships/image" Target="../media/image71.wmf"/><Relationship Id="rId9" Type="http://schemas.openxmlformats.org/officeDocument/2006/relationships/slide" Target="slide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college.ru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gabook.ru/Article.asp?AID=611131" TargetMode="External"/><Relationship Id="rId5" Type="http://schemas.openxmlformats.org/officeDocument/2006/relationships/hyperlink" Target="http://ru.wikipedia.org/" TargetMode="External"/><Relationship Id="rId4" Type="http://schemas.openxmlformats.org/officeDocument/2006/relationships/hyperlink" Target="http://school-collection.ed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2286000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dirty="0"/>
              <a:t>Электрическое поле </a:t>
            </a:r>
            <a:br>
              <a:rPr lang="ru-RU" sz="4800" dirty="0"/>
            </a:br>
            <a:r>
              <a:rPr lang="ru-RU" sz="4800" dirty="0"/>
              <a:t>в веществе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65087"/>
            <a:ext cx="6400800" cy="72692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376092"/>
                </a:solidFill>
                <a:latin typeface="Verdana" pitchFamily="34" charset="0"/>
              </a:rPr>
              <a:t>Лекция 2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4775"/>
            <a:ext cx="91440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30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Курс лекций по физике </a:t>
            </a:r>
            <a:br>
              <a:rPr lang="ru-RU" sz="30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endParaRPr lang="ru-RU" sz="3000" b="1" dirty="0">
              <a:solidFill>
                <a:schemeClr val="bg1">
                  <a:lumMod val="50000"/>
                </a:schemeClr>
              </a:solidFill>
              <a:latin typeface="Verdana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3000" b="1" dirty="0">
                <a:solidFill>
                  <a:srgbClr val="376092"/>
                </a:solidFill>
                <a:latin typeface="Verdana" pitchFamily="34" charset="0"/>
              </a:rPr>
              <a:t> </a:t>
            </a:r>
            <a:br>
              <a:rPr lang="ru-RU" sz="3000" b="1" dirty="0">
                <a:solidFill>
                  <a:srgbClr val="376092"/>
                </a:solidFill>
                <a:latin typeface="Verdana" pitchFamily="34" charset="0"/>
              </a:rPr>
            </a:br>
            <a:r>
              <a:rPr lang="ru-RU" sz="3300" b="1" dirty="0">
                <a:solidFill>
                  <a:srgbClr val="376092"/>
                </a:solidFill>
                <a:latin typeface="Verdana" pitchFamily="34" charset="0"/>
              </a:rPr>
              <a:t>Часть </a:t>
            </a:r>
            <a:r>
              <a:rPr lang="en-US" sz="3300" b="1" dirty="0">
                <a:solidFill>
                  <a:srgbClr val="376092"/>
                </a:solidFill>
                <a:latin typeface="Verdana" pitchFamily="34" charset="0"/>
              </a:rPr>
              <a:t>II</a:t>
            </a:r>
            <a:r>
              <a:rPr lang="ru-RU" sz="3300" b="1" dirty="0">
                <a:solidFill>
                  <a:srgbClr val="376092"/>
                </a:solidFill>
                <a:latin typeface="Verdana" pitchFamily="34" charset="0"/>
              </a:rPr>
              <a:t>. Электродинамика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019924" y="6382146"/>
            <a:ext cx="2160588" cy="50323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B2A04DC8-1301-5473-5CF4-D8F1DFE02D2B}"/>
              </a:ext>
            </a:extLst>
          </p:cNvPr>
          <p:cNvSpPr txBox="1">
            <a:spLocks/>
          </p:cNvSpPr>
          <p:nvPr/>
        </p:nvSpPr>
        <p:spPr bwMode="auto">
          <a:xfrm>
            <a:off x="524694" y="4701075"/>
            <a:ext cx="796208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2: Электричество и магнетизм. Волны. Оптика - 2019. § 15-30. </a:t>
            </a:r>
          </a:p>
          <a:p>
            <a:pPr algn="l"/>
            <a:r>
              <a:rPr lang="ru-RU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ru-RU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https://e.lanbook.com/book/113945</a:t>
            </a:r>
            <a:endParaRPr lang="ru-RU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87-94. </a:t>
            </a:r>
          </a:p>
          <a:p>
            <a:endParaRPr lang="ru-RU" b="1" dirty="0">
              <a:solidFill>
                <a:srgbClr val="376092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Электрический диполь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67295" y="812204"/>
            <a:ext cx="2232000" cy="1080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Электрический диполь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771800" y="812204"/>
            <a:ext cx="3888432" cy="108011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система двух равных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 модулю разноименных точечных зарядов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 небольшом расстоянии</a:t>
            </a:r>
            <a:endParaRPr lang="ru-RU" b="1" dirty="0">
              <a:solidFill>
                <a:srgbClr val="002060"/>
              </a:solidFill>
              <a:sym typeface="Symbol" pitchFamily="18" charset="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500248" y="1988082"/>
            <a:ext cx="2304000" cy="7928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векторная характеристика диполя</a:t>
            </a:r>
          </a:p>
        </p:txBody>
      </p:sp>
      <p:graphicFrame>
        <p:nvGraphicFramePr>
          <p:cNvPr id="120835" name="Object 3"/>
          <p:cNvGraphicFramePr>
            <a:graphicFrameLocks noChangeAspect="1"/>
          </p:cNvGraphicFramePr>
          <p:nvPr/>
        </p:nvGraphicFramePr>
        <p:xfrm>
          <a:off x="7223323" y="2060848"/>
          <a:ext cx="138112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495000" imgH="266400" progId="Equation.3">
                  <p:embed/>
                </p:oleObj>
              </mc:Choice>
              <mc:Fallback>
                <p:oleObj name="Формула" r:id="rId3" imgW="495000" imgH="266400" progId="Equation.3">
                  <p:embed/>
                  <p:pic>
                    <p:nvPicPr>
                      <p:cNvPr id="1208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323" y="2060848"/>
                        <a:ext cx="1381125" cy="7334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6" descr="1-2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357563"/>
            <a:ext cx="42481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788024" y="3068960"/>
            <a:ext cx="3276600" cy="86518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Диполь служит электрической моделью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многих молекул</a:t>
            </a:r>
          </a:p>
        </p:txBody>
      </p:sp>
      <p:pic>
        <p:nvPicPr>
          <p:cNvPr id="120836" name="Picture 4" descr="1-2-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3583" y="3933056"/>
            <a:ext cx="2598737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7452320" y="4509120"/>
            <a:ext cx="20162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+mn-lt"/>
              </a:rPr>
              <a:t>Молекула </a:t>
            </a:r>
            <a:r>
              <a:rPr lang="en-US" sz="1600" b="1" dirty="0">
                <a:solidFill>
                  <a:srgbClr val="002060"/>
                </a:solidFill>
                <a:latin typeface="+mn-lt"/>
              </a:rPr>
              <a:t>H</a:t>
            </a:r>
            <a:r>
              <a:rPr lang="en-US" sz="1600" b="1" baseline="-25000" dirty="0">
                <a:solidFill>
                  <a:srgbClr val="002060"/>
                </a:solidFill>
                <a:latin typeface="+mn-lt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+mn-lt"/>
              </a:rPr>
              <a:t>O</a:t>
            </a:r>
            <a:r>
              <a:rPr lang="ru-RU" sz="1600" b="1" dirty="0">
                <a:solidFill>
                  <a:srgbClr val="002060"/>
                </a:solidFill>
                <a:latin typeface="+mn-lt"/>
              </a:rPr>
              <a:t>:</a:t>
            </a:r>
            <a:br>
              <a:rPr lang="ru-RU" sz="1600" b="1" dirty="0">
                <a:solidFill>
                  <a:srgbClr val="002060"/>
                </a:solidFill>
                <a:latin typeface="+mn-lt"/>
              </a:rPr>
            </a:br>
            <a:r>
              <a:rPr lang="ru-RU" sz="1600" b="1" i="1" dirty="0" err="1">
                <a:solidFill>
                  <a:srgbClr val="002060"/>
                </a:solidFill>
                <a:latin typeface="+mn-lt"/>
              </a:rPr>
              <a:t>p</a:t>
            </a:r>
            <a:r>
              <a:rPr lang="ru-RU" sz="1600" b="1" dirty="0">
                <a:solidFill>
                  <a:srgbClr val="002060"/>
                </a:solidFill>
                <a:latin typeface="+mn-lt"/>
              </a:rPr>
              <a:t> = 6,2·10</a:t>
            </a:r>
            <a:r>
              <a:rPr lang="ru-RU" sz="1600" b="1" baseline="30000" dirty="0">
                <a:solidFill>
                  <a:srgbClr val="002060"/>
                </a:solidFill>
                <a:latin typeface="+mn-lt"/>
              </a:rPr>
              <a:t>–30</a:t>
            </a:r>
            <a:r>
              <a:rPr lang="ru-RU" sz="1600" b="1" dirty="0">
                <a:solidFill>
                  <a:srgbClr val="002060"/>
                </a:solidFill>
                <a:latin typeface="+mn-lt"/>
              </a:rPr>
              <a:t> Кл·м</a:t>
            </a:r>
          </a:p>
        </p:txBody>
      </p:sp>
      <p:sp>
        <p:nvSpPr>
          <p:cNvPr id="18" name="Овал 17"/>
          <p:cNvSpPr/>
          <p:nvPr/>
        </p:nvSpPr>
        <p:spPr>
          <a:xfrm>
            <a:off x="7092950" y="1239367"/>
            <a:ext cx="287338" cy="28892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-</a:t>
            </a:r>
            <a:endParaRPr lang="ru-RU" b="1" dirty="0"/>
          </a:p>
        </p:txBody>
      </p:sp>
      <p:sp>
        <p:nvSpPr>
          <p:cNvPr id="19" name="Овал 18"/>
          <p:cNvSpPr/>
          <p:nvPr/>
        </p:nvSpPr>
        <p:spPr>
          <a:xfrm>
            <a:off x="8459788" y="1239367"/>
            <a:ext cx="288925" cy="2889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+</a:t>
            </a:r>
          </a:p>
        </p:txBody>
      </p:sp>
      <p:cxnSp>
        <p:nvCxnSpPr>
          <p:cNvPr id="20" name="Прямая соединительная линия 19"/>
          <p:cNvCxnSpPr>
            <a:stCxn id="18" idx="6"/>
            <a:endCxn id="19" idx="2"/>
          </p:cNvCxnSpPr>
          <p:nvPr/>
        </p:nvCxnSpPr>
        <p:spPr>
          <a:xfrm>
            <a:off x="7380288" y="1383829"/>
            <a:ext cx="1079500" cy="0"/>
          </a:xfrm>
          <a:prstGeom prst="line">
            <a:avLst/>
          </a:prstGeom>
          <a:ln w="28575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7148513" y="1091729"/>
            <a:ext cx="21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8496300" y="1091729"/>
            <a:ext cx="21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235825" y="1096492"/>
            <a:ext cx="1368425" cy="0"/>
          </a:xfrm>
          <a:prstGeom prst="line">
            <a:avLst/>
          </a:prstGeom>
          <a:ln w="19050"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762875" y="764704"/>
            <a:ext cx="249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l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8329613" y="1537817"/>
            <a:ext cx="4191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+q</a:t>
            </a:r>
            <a:endParaRPr lang="ru-RU" i="1" baseline="-25000">
              <a:latin typeface="Calibri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092950" y="1528292"/>
            <a:ext cx="373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-q</a:t>
            </a:r>
            <a:endParaRPr lang="ru-RU" i="1" baseline="-25000">
              <a:latin typeface="Calibri" pitchFamily="34" charset="0"/>
            </a:endParaRPr>
          </a:p>
        </p:txBody>
      </p:sp>
      <p:graphicFrame>
        <p:nvGraphicFramePr>
          <p:cNvPr id="120839" name="Object 7"/>
          <p:cNvGraphicFramePr>
            <a:graphicFrameLocks noChangeAspect="1"/>
          </p:cNvGraphicFramePr>
          <p:nvPr/>
        </p:nvGraphicFramePr>
        <p:xfrm>
          <a:off x="2028825" y="2565400"/>
          <a:ext cx="3825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152280" imgH="203040" progId="Equation.3">
                  <p:embed/>
                </p:oleObj>
              </mc:Choice>
              <mc:Fallback>
                <p:oleObj name="Формула" r:id="rId7" imgW="152280" imgH="203040" progId="Equation.3">
                  <p:embed/>
                  <p:pic>
                    <p:nvPicPr>
                      <p:cNvPr id="1208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2565400"/>
                        <a:ext cx="382588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2484438" y="2492375"/>
            <a:ext cx="2159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itchFamily="34" charset="0"/>
              </a:rPr>
              <a:t>от </a:t>
            </a:r>
            <a:r>
              <a:rPr lang="ru-RU" sz="2000" b="1" i="1" dirty="0">
                <a:solidFill>
                  <a:srgbClr val="002060"/>
                </a:solidFill>
                <a:latin typeface="Calibri" pitchFamily="34" charset="0"/>
              </a:rPr>
              <a:t>–</a:t>
            </a:r>
            <a:r>
              <a:rPr lang="en-US" sz="2000" b="1" i="1" dirty="0">
                <a:solidFill>
                  <a:srgbClr val="002060"/>
                </a:solidFill>
                <a:latin typeface="Calibri" pitchFamily="34" charset="0"/>
              </a:rPr>
              <a:t>q</a:t>
            </a:r>
            <a:r>
              <a:rPr lang="en-US" sz="20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Calibri" pitchFamily="34" charset="0"/>
              </a:rPr>
              <a:t>к </a:t>
            </a:r>
            <a:r>
              <a:rPr lang="ru-RU" sz="2000" b="1" i="1" dirty="0">
                <a:solidFill>
                  <a:srgbClr val="002060"/>
                </a:solidFill>
                <a:latin typeface="Calibri" pitchFamily="34" charset="0"/>
              </a:rPr>
              <a:t>+</a:t>
            </a:r>
            <a:r>
              <a:rPr lang="en-US" sz="2000" b="1" i="1" dirty="0">
                <a:solidFill>
                  <a:srgbClr val="002060"/>
                </a:solidFill>
                <a:latin typeface="Calibri" pitchFamily="34" charset="0"/>
              </a:rPr>
              <a:t>q</a:t>
            </a:r>
            <a:endParaRPr lang="ru-RU" sz="2000" b="1" i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395288" y="2494491"/>
            <a:ext cx="2016125" cy="7207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Направление</a:t>
            </a:r>
          </a:p>
        </p:txBody>
      </p:sp>
      <p:sp>
        <p:nvSpPr>
          <p:cNvPr id="35" name="Прямоугольник 34"/>
          <p:cNvSpPr>
            <a:spLocks noChangeArrowheads="1"/>
          </p:cNvSpPr>
          <p:nvPr/>
        </p:nvSpPr>
        <p:spPr bwMode="auto">
          <a:xfrm>
            <a:off x="2484438" y="2852738"/>
            <a:ext cx="2159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002060"/>
                </a:solidFill>
                <a:latin typeface="Calibri" pitchFamily="34" charset="0"/>
              </a:rPr>
              <a:t>↑↓ </a:t>
            </a:r>
            <a:r>
              <a:rPr lang="ru-RU" sz="2000" b="1">
                <a:solidFill>
                  <a:srgbClr val="002060"/>
                </a:solidFill>
                <a:latin typeface="Calibri" pitchFamily="34" charset="0"/>
              </a:rPr>
              <a:t>вектору </a:t>
            </a:r>
            <a:r>
              <a:rPr lang="ru-RU" sz="2000" b="1" i="1">
                <a:solidFill>
                  <a:srgbClr val="002060"/>
                </a:solidFill>
                <a:latin typeface="Calibri" pitchFamily="34" charset="0"/>
              </a:rPr>
              <a:t>Е</a:t>
            </a: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468685" y="1988070"/>
            <a:ext cx="1728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Дипольный момент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197124" y="1988839"/>
            <a:ext cx="2232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Электрический момент диполя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740650" y="1340967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7919712" y="6011997"/>
            <a:ext cx="1295847" cy="4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itchFamily="34" charset="0"/>
              </a:rPr>
              <a:t>расчет поля диполя</a:t>
            </a:r>
          </a:p>
        </p:txBody>
      </p:sp>
      <p:sp>
        <p:nvSpPr>
          <p:cNvPr id="36" name="Стрелка вправо 35">
            <a:hlinkClick r:id="" action="ppaction://noaction"/>
          </p:cNvPr>
          <p:cNvSpPr/>
          <p:nvPr/>
        </p:nvSpPr>
        <p:spPr>
          <a:xfrm>
            <a:off x="8748713" y="624167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4788024" y="5877272"/>
            <a:ext cx="3276600" cy="8651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>
              <a:lnSpc>
                <a:spcPct val="90000"/>
              </a:lnSpc>
              <a:spcBef>
                <a:spcPct val="300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Любые антенны рассчитываются как суперпозиции диполей</a:t>
            </a:r>
          </a:p>
        </p:txBody>
      </p:sp>
      <p:sp>
        <p:nvSpPr>
          <p:cNvPr id="32" name="Стрелка вправо 31">
            <a:hlinkClick r:id="" action="ppaction://noaction"/>
          </p:cNvPr>
          <p:cNvSpPr/>
          <p:nvPr/>
        </p:nvSpPr>
        <p:spPr>
          <a:xfrm>
            <a:off x="1933600" y="2348880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7940474" y="6448341"/>
            <a:ext cx="864096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itchFamily="34" charset="0"/>
              </a:rPr>
              <a:t>диполь в ЭП</a:t>
            </a:r>
          </a:p>
        </p:txBody>
      </p:sp>
      <p:sp>
        <p:nvSpPr>
          <p:cNvPr id="39" name="Стрелка вправо 38">
            <a:hlinkClick r:id="" action="ppaction://noaction"/>
          </p:cNvPr>
          <p:cNvSpPr/>
          <p:nvPr/>
        </p:nvSpPr>
        <p:spPr>
          <a:xfrm>
            <a:off x="8736773" y="6597352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3" grpId="0"/>
      <p:bldP spid="15" grpId="0"/>
      <p:bldP spid="18" grpId="0" animBg="1"/>
      <p:bldP spid="19" grpId="0" animBg="1"/>
      <p:bldP spid="26" grpId="0"/>
      <p:bldP spid="27" grpId="0"/>
      <p:bldP spid="29" grpId="0"/>
      <p:bldP spid="33" grpId="0"/>
      <p:bldP spid="34" grpId="0"/>
      <p:bldP spid="35" grpId="0"/>
      <p:bldP spid="30" grpId="0" animBg="1"/>
      <p:bldP spid="8" grpId="0" animBg="1"/>
      <p:bldP spid="31" grpId="0"/>
      <p:bldP spid="37" grpId="0"/>
      <p:bldP spid="36" grpId="0" animBg="1"/>
      <p:bldP spid="3" grpId="0"/>
      <p:bldP spid="32" grpId="0" animBg="1"/>
      <p:bldP spid="38" grpId="0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Диполь в электрическом поле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2531" name="Picture 2"/>
          <p:cNvPicPr>
            <a:picLocks noChangeAspect="1" noChangeArrowheads="1"/>
          </p:cNvPicPr>
          <p:nvPr/>
        </p:nvPicPr>
        <p:blipFill>
          <a:blip r:embed="rId3" cstate="print"/>
          <a:srcRect l="1994" r="2972"/>
          <a:stretch>
            <a:fillRect/>
          </a:stretch>
        </p:blipFill>
        <p:spPr bwMode="auto">
          <a:xfrm>
            <a:off x="5464886" y="1628800"/>
            <a:ext cx="3571610" cy="22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323850" y="836613"/>
            <a:ext cx="6769100" cy="863600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диполь, находящийся в однородном электрическом поле, действует момент пары сил</a:t>
            </a:r>
          </a:p>
        </p:txBody>
      </p:sp>
      <p:sp>
        <p:nvSpPr>
          <p:cNvPr id="19253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92522" name="Object 10"/>
          <p:cNvGraphicFramePr>
            <a:graphicFrameLocks noChangeAspect="1"/>
          </p:cNvGraphicFramePr>
          <p:nvPr/>
        </p:nvGraphicFramePr>
        <p:xfrm>
          <a:off x="7308850" y="860191"/>
          <a:ext cx="1511622" cy="635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723586" imgH="304668" progId="Equation.3">
                  <p:embed/>
                </p:oleObj>
              </mc:Choice>
              <mc:Fallback>
                <p:oleObj name="Формула" r:id="rId4" imgW="723586" imgH="304668" progId="Equation.3">
                  <p:embed/>
                  <p:pic>
                    <p:nvPicPr>
                      <p:cNvPr id="19252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860191"/>
                        <a:ext cx="1511622" cy="63523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314433" y="2133600"/>
            <a:ext cx="5473700" cy="1582738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Поворот диполя и установление его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поле таким образом, что векторы напряженности поля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и дипольного момента </a:t>
            </a:r>
            <a:r>
              <a:rPr lang="ru-RU" b="1" i="1" dirty="0" err="1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оказываются направлены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b="1" dirty="0" err="1">
                <a:solidFill>
                  <a:srgbClr val="002060"/>
                </a:solidFill>
                <a:latin typeface="Calibri"/>
              </a:rPr>
              <a:t>↑↓</a:t>
            </a:r>
            <a:r>
              <a:rPr lang="ru-RU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стороны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755650" y="1700213"/>
            <a:ext cx="360363" cy="360362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7588" y="3933056"/>
            <a:ext cx="5364000" cy="358775"/>
          </a:xfrm>
          <a:prstGeom prst="roundRect">
            <a:avLst>
              <a:gd name="adj" fmla="val 2049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Энергия диполя в электрическом поле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2283" y="4293096"/>
            <a:ext cx="5364000" cy="144016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Потенциальная энергия диполя в однородном электрическом поле, которая, если диполь "отпустить", произведёт работу, поворачивая диполь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08283" y="5733257"/>
            <a:ext cx="5364000" cy="93610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Работа при вращательном движении соответствует убыли потенциальной энергии диполя </a:t>
            </a:r>
          </a:p>
        </p:txBody>
      </p:sp>
      <p:sp>
        <p:nvSpPr>
          <p:cNvPr id="19253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25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92526" name="Object 14"/>
          <p:cNvGraphicFramePr>
            <a:graphicFrameLocks noChangeAspect="1"/>
          </p:cNvGraphicFramePr>
          <p:nvPr/>
        </p:nvGraphicFramePr>
        <p:xfrm>
          <a:off x="5418133" y="4653136"/>
          <a:ext cx="3546355" cy="719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6" imgW="1498320" imgH="304560" progId="Equation.3">
                  <p:embed/>
                </p:oleObj>
              </mc:Choice>
              <mc:Fallback>
                <p:oleObj name="Формула" r:id="rId6" imgW="1498320" imgH="304560" progId="Equation.3">
                  <p:embed/>
                  <p:pic>
                    <p:nvPicPr>
                      <p:cNvPr id="19252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8133" y="4653136"/>
                        <a:ext cx="3546355" cy="71998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2528" name="Object 12"/>
          <p:cNvGraphicFramePr>
            <a:graphicFrameLocks noChangeAspect="1"/>
          </p:cNvGraphicFramePr>
          <p:nvPr/>
        </p:nvGraphicFramePr>
        <p:xfrm>
          <a:off x="4852988" y="6374645"/>
          <a:ext cx="4111500" cy="36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8" imgW="2247840" imgH="203040" progId="Equation.3">
                  <p:embed/>
                </p:oleObj>
              </mc:Choice>
              <mc:Fallback>
                <p:oleObj name="Формула" r:id="rId8" imgW="2247840" imgH="203040" progId="Equation.3">
                  <p:embed/>
                  <p:pic>
                    <p:nvPicPr>
                      <p:cNvPr id="19252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2988" y="6374645"/>
                        <a:ext cx="4111500" cy="3667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Стрелка влево 20">
            <a:hlinkClick r:id="" action="ppaction://noaction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/>
              <a:t>Модели вещества в электростатике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7540" y="1908367"/>
            <a:ext cx="8316000" cy="5635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 зависимости от концентрации свободных зарядов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все вещества можно разделить на: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4059" y="2471305"/>
            <a:ext cx="2753495" cy="504000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Проводники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62337" y="2471305"/>
            <a:ext cx="3132000" cy="504000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Диэлектрики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00826" y="2471305"/>
            <a:ext cx="2412000" cy="504000"/>
          </a:xfrm>
          <a:prstGeom prst="roundRect">
            <a:avLst>
              <a:gd name="adj" fmla="val 231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Полупроводники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4059" y="2971370"/>
            <a:ext cx="2753495" cy="1172009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СВОБОДНЫЕ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заряды –</a:t>
            </a:r>
            <a:r>
              <a:rPr lang="en-US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br>
              <a:rPr lang="en-US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en-US" b="1" i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q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перемещаются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 всему объему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57554" y="2971370"/>
            <a:ext cx="3132000" cy="1172009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СВЯЗАННЫЕ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заряды –</a:t>
            </a:r>
            <a:r>
              <a:rPr lang="en-US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r>
              <a:rPr lang="en-US" b="1" i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q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колеблются около положений равновесия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99844" y="2971370"/>
            <a:ext cx="2412000" cy="1172009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Количество свободных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меняется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1188" y="836613"/>
            <a:ext cx="1692000" cy="79216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Свободные заряды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57422" y="836613"/>
            <a:ext cx="5472000" cy="792162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Заряженные частицы,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находящиеся </a:t>
            </a:r>
            <a:br>
              <a:rPr lang="en-US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 веществе и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способные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перемещаться </a:t>
            </a:r>
            <a:br>
              <a:rPr lang="en-US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под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действием электрического поля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874994" y="833294"/>
            <a:ext cx="1008000" cy="360000"/>
          </a:xfrm>
          <a:prstGeom prst="roundRect">
            <a:avLst>
              <a:gd name="adj" fmla="val 173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e</a:t>
            </a:r>
            <a:r>
              <a:rPr lang="en-US" b="1" baseline="3000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-</a:t>
            </a:r>
            <a:endParaRPr lang="ru-RU" b="1" baseline="30000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881738" y="1268760"/>
            <a:ext cx="1008000" cy="3600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ионы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3492500" y="4286256"/>
            <a:ext cx="343695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шелк, стекло,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фарфор, пластмассы, трансформаторное масло при обычных условиях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5286380" y="5207461"/>
            <a:ext cx="1800000" cy="57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термин ИЗОЛЯТОР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79512" y="6519446"/>
            <a:ext cx="8676000" cy="3600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 высоких температурах диэлектрик может стать проводником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642910" y="4354522"/>
            <a:ext cx="25193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6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металлы,</a:t>
            </a:r>
            <a:br>
              <a:rPr lang="ru-RU" sz="16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6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растворы солей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2772000" y="5210454"/>
            <a:ext cx="1872008" cy="57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термин ДИЭЛЕКТРИК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572000" y="5321431"/>
            <a:ext cx="7334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≡</a:t>
            </a: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79512" y="5949280"/>
            <a:ext cx="8676000" cy="5760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Применимость моделей определяется характером решаемой задачи, химическим составом вещества и условиями, в которых оно находится</a:t>
            </a: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748836" y="5733256"/>
            <a:ext cx="6477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2039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23" grpId="0"/>
      <p:bldP spid="24" grpId="0" animBg="1"/>
      <p:bldP spid="25" grpId="0" animBg="1"/>
      <p:bldP spid="27" grpId="0"/>
      <p:bldP spid="20" grpId="0" animBg="1"/>
      <p:bldP spid="21" grpId="0"/>
      <p:bldP spid="22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Типы диэлектриков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3240343" y="1666652"/>
            <a:ext cx="2700000" cy="4683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Полярные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38952" y="1666652"/>
            <a:ext cx="2700000" cy="4683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Неполярные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939552" y="1660302"/>
            <a:ext cx="2700000" cy="468313"/>
          </a:xfrm>
          <a:prstGeom prst="roundRect">
            <a:avLst>
              <a:gd name="adj" fmla="val 1705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Ионные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5508104" y="5517232"/>
            <a:ext cx="3240088" cy="90867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Рассмотрим каждый </a:t>
            </a:r>
            <a:br>
              <a:rPr lang="ru-RU" sz="1600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из типов диэлектриков подробнее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39552" y="1196752"/>
            <a:ext cx="8100000" cy="46831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Типы диэлектриков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240344" y="2132098"/>
            <a:ext cx="2700000" cy="16920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Несимметричные молекулы – центры распределения зарядов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НЕ совпадают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537364" y="2132098"/>
            <a:ext cx="2700000" cy="16920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Симметричные молекулы – центры распределения зарядов совпадают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939742" y="2133368"/>
            <a:ext cx="2700000" cy="16920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Пространственные решетки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 чередованием ионов разных знаков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240344" y="3824461"/>
            <a:ext cx="2700000" cy="828675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Спирты, вода, …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537364" y="3824461"/>
            <a:ext cx="2700000" cy="828675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Инертные газы, …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939234" y="3820968"/>
            <a:ext cx="2700000" cy="828675"/>
          </a:xfrm>
          <a:prstGeom prst="roundRect">
            <a:avLst>
              <a:gd name="adj" fmla="val 1705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Кристаллы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en-US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NaCl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KCl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741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Полярные диэлектрики</a:t>
            </a:r>
          </a:p>
        </p:txBody>
      </p:sp>
      <p:graphicFrame>
        <p:nvGraphicFramePr>
          <p:cNvPr id="3075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4140200" y="908050"/>
          <a:ext cx="84137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380880" imgH="215640" progId="Equation.3">
                  <p:embed/>
                </p:oleObj>
              </mc:Choice>
              <mc:Fallback>
                <p:oleObj name="Формула" r:id="rId3" imgW="380880" imgH="215640" progId="Equation.3">
                  <p:embed/>
                  <p:pic>
                    <p:nvPicPr>
                      <p:cNvPr id="3075" name="Object 2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908050"/>
                        <a:ext cx="841375" cy="477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892800" y="922338"/>
          <a:ext cx="84137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380880" imgH="215640" progId="Equation.3">
                  <p:embed/>
                </p:oleObj>
              </mc:Choice>
              <mc:Fallback>
                <p:oleObj name="Формула" r:id="rId5" imgW="380880" imgH="215640" progId="Equation.3">
                  <p:embed/>
                  <p:pic>
                    <p:nvPicPr>
                      <p:cNvPr id="7" name="Object 3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2800" y="922338"/>
                        <a:ext cx="841375" cy="4778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5283200" y="984250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1" name="Object 4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4140200" y="1593850"/>
          <a:ext cx="84137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380880" imgH="215640" progId="Equation.3">
                  <p:embed/>
                </p:oleObj>
              </mc:Choice>
              <mc:Fallback>
                <p:oleObj name="Формула" r:id="rId7" imgW="380880" imgH="215640" progId="Equation.3">
                  <p:embed/>
                  <p:pic>
                    <p:nvPicPr>
                      <p:cNvPr id="11" name="Object 4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1593850"/>
                        <a:ext cx="841375" cy="477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6011863" y="1628775"/>
            <a:ext cx="1066800" cy="576263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?</a:t>
            </a:r>
            <a:endParaRPr lang="ru-RU" sz="3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5283200" y="1670050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0512" y="3501057"/>
            <a:ext cx="2951162" cy="1008063"/>
          </a:xfrm>
          <a:prstGeom prst="roundRect">
            <a:avLst>
              <a:gd name="adj" fmla="val 3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Дипольная (ориентационная) поляризация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13264" y="2514600"/>
            <a:ext cx="502920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Молекулы (диполи) ориентируются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 полю, но этому препятствует тепловое движение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1812" y="4854588"/>
            <a:ext cx="6826270" cy="4318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Зависимость от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поля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– прямая (при малых </a:t>
            </a:r>
            <a:r>
              <a:rPr lang="ru-RU" b="1" i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Е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)</a:t>
            </a:r>
            <a:endParaRPr lang="en-US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9750" y="5207016"/>
            <a:ext cx="6120482" cy="508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Зависимость от температуры – обратная</a:t>
            </a:r>
            <a:endParaRPr lang="en-US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258888" y="5732463"/>
            <a:ext cx="6337448" cy="100890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Степень упорядочения молекул возрастает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при увеличении напряженности поля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 уменьшении температуры</a:t>
            </a:r>
          </a:p>
        </p:txBody>
      </p:sp>
      <p:pic>
        <p:nvPicPr>
          <p:cNvPr id="3080" name="Picture 8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 l="26968" t="36887" r="51875" b="31000"/>
          <a:stretch>
            <a:fillRect/>
          </a:stretch>
        </p:blipFill>
        <p:spPr bwMode="auto">
          <a:xfrm>
            <a:off x="8240922" y="1494554"/>
            <a:ext cx="760234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Стрелка вправо 21"/>
          <p:cNvSpPr/>
          <p:nvPr/>
        </p:nvSpPr>
        <p:spPr>
          <a:xfrm>
            <a:off x="630873" y="5949950"/>
            <a:ext cx="358775" cy="35877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08330" y="908050"/>
            <a:ext cx="3455988" cy="122555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Несимметричные молекулы – центры распределения зарядов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НЕ совпадают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936502" y="2060575"/>
            <a:ext cx="2203450" cy="360363"/>
          </a:xfrm>
          <a:prstGeom prst="roundRect">
            <a:avLst>
              <a:gd name="adj" fmla="val 32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H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O, NH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3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CO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…   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3924300" y="3644900"/>
          <a:ext cx="1217613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533160" imgH="253800" progId="Equation.3">
                  <p:embed/>
                </p:oleObj>
              </mc:Choice>
              <mc:Fallback>
                <p:oleObj name="Формула" r:id="rId11" imgW="533160" imgH="253800" progId="Equation.3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644900"/>
                        <a:ext cx="1217613" cy="596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8" name="Picture 6" descr="1-5-3"/>
          <p:cNvPicPr>
            <a:picLocks noChangeAspect="1" noChangeArrowheads="1"/>
          </p:cNvPicPr>
          <p:nvPr/>
        </p:nvPicPr>
        <p:blipFill>
          <a:blip r:embed="rId13" cstate="print"/>
          <a:srcRect l="53896"/>
          <a:stretch>
            <a:fillRect/>
          </a:stretch>
        </p:blipFill>
        <p:spPr bwMode="auto">
          <a:xfrm>
            <a:off x="6948488" y="2357430"/>
            <a:ext cx="2195512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1-5-3"/>
          <p:cNvPicPr>
            <a:picLocks noChangeAspect="1" noChangeArrowheads="1"/>
          </p:cNvPicPr>
          <p:nvPr/>
        </p:nvPicPr>
        <p:blipFill>
          <a:blip r:embed="rId13" cstate="print"/>
          <a:srcRect r="68248"/>
          <a:stretch>
            <a:fillRect/>
          </a:stretch>
        </p:blipFill>
        <p:spPr bwMode="auto">
          <a:xfrm>
            <a:off x="5489592" y="2357430"/>
            <a:ext cx="15113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Скругленный прямоугольник 27"/>
          <p:cNvSpPr/>
          <p:nvPr/>
        </p:nvSpPr>
        <p:spPr>
          <a:xfrm>
            <a:off x="6858016" y="857232"/>
            <a:ext cx="2250488" cy="720725"/>
          </a:xfrm>
          <a:prstGeom prst="roundRect">
            <a:avLst>
              <a:gd name="adj" fmla="val 43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Диполи ориентированы хаотично</a:t>
            </a:r>
          </a:p>
        </p:txBody>
      </p:sp>
    </p:spTree>
    <p:extLst>
      <p:ext uri="{BB962C8B-B14F-4D97-AF65-F5344CB8AC3E}">
        <p14:creationId xmlns:p14="http://schemas.microsoft.com/office/powerpoint/2010/main" val="397213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4" grpId="0" animBg="1"/>
      <p:bldP spid="15" grpId="0" animBg="1"/>
      <p:bldP spid="18" grpId="0"/>
      <p:bldP spid="19" grpId="0"/>
      <p:bldP spid="21" grpId="0"/>
      <p:bldP spid="24" grpId="0" animBg="1"/>
      <p:bldP spid="22" grpId="0" animBg="1"/>
      <p:bldP spid="23" grpId="0" animBg="1"/>
      <p:bldP spid="25" grpId="0" animBg="1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Неполярные диэлектрики</a:t>
            </a:r>
          </a:p>
        </p:txBody>
      </p:sp>
      <p:graphicFrame>
        <p:nvGraphicFramePr>
          <p:cNvPr id="3075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4408488" y="928688"/>
          <a:ext cx="84137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380880" imgH="215640" progId="Equation.3">
                  <p:embed/>
                </p:oleObj>
              </mc:Choice>
              <mc:Fallback>
                <p:oleObj name="Формула" r:id="rId3" imgW="380880" imgH="215640" progId="Equation.3">
                  <p:embed/>
                  <p:pic>
                    <p:nvPicPr>
                      <p:cNvPr id="3075" name="Object 2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8488" y="928688"/>
                        <a:ext cx="841375" cy="4778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6011863" y="908050"/>
          <a:ext cx="84137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380880" imgH="215640" progId="Equation.3">
                  <p:embed/>
                </p:oleObj>
              </mc:Choice>
              <mc:Fallback>
                <p:oleObj name="Формула" r:id="rId5" imgW="380880" imgH="215640" progId="Equation.3">
                  <p:embed/>
                  <p:pic>
                    <p:nvPicPr>
                      <p:cNvPr id="7" name="Object 3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908050"/>
                        <a:ext cx="841375" cy="477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5435600" y="1004888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1" name="Object 4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4408488" y="1614488"/>
          <a:ext cx="84137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380880" imgH="215640" progId="Equation.3">
                  <p:embed/>
                </p:oleObj>
              </mc:Choice>
              <mc:Fallback>
                <p:oleObj name="Формула" r:id="rId7" imgW="380880" imgH="215640" progId="Equation.3">
                  <p:embed/>
                  <p:pic>
                    <p:nvPicPr>
                      <p:cNvPr id="11" name="Object 4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8488" y="1614488"/>
                        <a:ext cx="841375" cy="4778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6084888" y="1557338"/>
            <a:ext cx="790575" cy="574675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?</a:t>
            </a:r>
            <a:endParaRPr lang="ru-RU" sz="3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5435600" y="1690688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4213" y="3645074"/>
            <a:ext cx="3024187" cy="100806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Электрическая (деформационная)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поляризация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11188" y="2565400"/>
            <a:ext cx="4572000" cy="76993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Молекулы становятся диполями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 ориентируются по полю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(вдоль силовых линий)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81024" y="4797425"/>
            <a:ext cx="8348694" cy="508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Зависимость от напряженности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 прямая при малых </a:t>
            </a:r>
            <a:r>
              <a:rPr lang="ru-RU" b="1" i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Е</a:t>
            </a:r>
            <a:endParaRPr lang="en-US" b="1" i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87450" y="5376863"/>
            <a:ext cx="6840538" cy="72072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У атомов (молекул) индуцируется дипольный момент за счет деформации электронных орбит</a:t>
            </a:r>
          </a:p>
        </p:txBody>
      </p:sp>
      <p:pic>
        <p:nvPicPr>
          <p:cNvPr id="4101" name="Picture 5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 l="24034" t="17111" r="63728" b="63902"/>
          <a:stretch>
            <a:fillRect/>
          </a:stretch>
        </p:blipFill>
        <p:spPr bwMode="auto">
          <a:xfrm>
            <a:off x="7740650" y="981075"/>
            <a:ext cx="11128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Стрелка вправо 21"/>
          <p:cNvSpPr/>
          <p:nvPr/>
        </p:nvSpPr>
        <p:spPr>
          <a:xfrm>
            <a:off x="684213" y="5567363"/>
            <a:ext cx="358775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39750" y="908050"/>
            <a:ext cx="3671888" cy="122555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Симметричные молекулы – центры распределения зарядов совпадают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187450" y="6308725"/>
            <a:ext cx="7705725" cy="47783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Инду́кция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– от лат.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inductio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«выведение, наведение»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124075" y="1916113"/>
            <a:ext cx="2232025" cy="360362"/>
          </a:xfrm>
          <a:prstGeom prst="roundRect">
            <a:avLst>
              <a:gd name="adj" fmla="val 32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H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N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O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CO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…   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92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4401696" y="2898774"/>
          <a:ext cx="1229471" cy="602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533160" imgH="253800" progId="Equation.3">
                  <p:embed/>
                </p:oleObj>
              </mc:Choice>
              <mc:Fallback>
                <p:oleObj name="Формула" r:id="rId11" imgW="533160" imgH="253800" progId="Equation.3">
                  <p:embed/>
                  <p:pic>
                    <p:nvPicPr>
                      <p:cNvPr id="92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1696" y="2898774"/>
                        <a:ext cx="1229471" cy="60223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3995738" y="3525838"/>
          <a:ext cx="164465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3" imgW="698400" imgH="253800" progId="Equation.3">
                  <p:embed/>
                </p:oleObj>
              </mc:Choice>
              <mc:Fallback>
                <p:oleObj name="Формула" r:id="rId13" imgW="698400" imgH="253800" progId="Equation.3">
                  <p:embed/>
                  <p:pic>
                    <p:nvPicPr>
                      <p:cNvPr id="922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3525838"/>
                        <a:ext cx="1644650" cy="5953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3779838" y="4221163"/>
            <a:ext cx="2087562" cy="508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l-GR" sz="1600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β</a:t>
            </a:r>
            <a:r>
              <a:rPr lang="en-US" sz="1600" b="1" i="1" baseline="-25000" dirty="0" err="1">
                <a:solidFill>
                  <a:srgbClr val="002060"/>
                </a:solidFill>
                <a:sym typeface="Symbol" pitchFamily="18" charset="2"/>
              </a:rPr>
              <a:t>i</a:t>
            </a:r>
            <a:r>
              <a:rPr lang="ru-RU" sz="1600" b="1" i="1" dirty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1600" b="1" dirty="0">
                <a:solidFill>
                  <a:srgbClr val="002060"/>
                </a:solidFill>
                <a:sym typeface="Symbol" pitchFamily="18" charset="2"/>
              </a:rPr>
              <a:t>– </a:t>
            </a:r>
            <a:r>
              <a:rPr lang="ru-RU" sz="1600" b="1" dirty="0" err="1">
                <a:solidFill>
                  <a:srgbClr val="002060"/>
                </a:solidFill>
                <a:sym typeface="Symbol" pitchFamily="18" charset="2"/>
              </a:rPr>
              <a:t>поляризуемость</a:t>
            </a:r>
            <a:r>
              <a:rPr lang="ru-RU" sz="1600" b="1" dirty="0">
                <a:solidFill>
                  <a:srgbClr val="002060"/>
                </a:solidFill>
                <a:sym typeface="Symbol" pitchFamily="18" charset="2"/>
              </a:rPr>
              <a:t> молекул</a:t>
            </a:r>
            <a:endParaRPr lang="en-US" sz="1600" b="1" dirty="0">
              <a:solidFill>
                <a:srgbClr val="002060"/>
              </a:solidFill>
              <a:sym typeface="Symbol" pitchFamily="18" charset="2"/>
            </a:endParaRPr>
          </a:p>
        </p:txBody>
      </p:sp>
      <p:pic>
        <p:nvPicPr>
          <p:cNvPr id="9282" name="Picture 66" descr="1-5-4"/>
          <p:cNvPicPr>
            <a:picLocks noChangeAspect="1" noChangeArrowheads="1"/>
          </p:cNvPicPr>
          <p:nvPr/>
        </p:nvPicPr>
        <p:blipFill>
          <a:blip r:embed="rId15" cstate="print"/>
          <a:srcRect l="51210"/>
          <a:stretch>
            <a:fillRect/>
          </a:stretch>
        </p:blipFill>
        <p:spPr bwMode="auto">
          <a:xfrm>
            <a:off x="7164388" y="2205038"/>
            <a:ext cx="1979612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66" descr="1-5-4"/>
          <p:cNvPicPr>
            <a:picLocks noChangeAspect="1" noChangeArrowheads="1"/>
          </p:cNvPicPr>
          <p:nvPr/>
        </p:nvPicPr>
        <p:blipFill>
          <a:blip r:embed="rId15" cstate="print"/>
          <a:srcRect r="66283"/>
          <a:stretch>
            <a:fillRect/>
          </a:stretch>
        </p:blipFill>
        <p:spPr bwMode="auto">
          <a:xfrm>
            <a:off x="5795963" y="2205038"/>
            <a:ext cx="13684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358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  <p:bldP spid="12" grpId="0"/>
      <p:bldP spid="14" grpId="0" animBg="1" autoUpdateAnimBg="0"/>
      <p:bldP spid="15" grpId="0" animBg="1" autoUpdateAnimBg="0"/>
      <p:bldP spid="18" grpId="0" autoUpdateAnimBg="0"/>
      <p:bldP spid="19" grpId="0" autoUpdateAnimBg="0"/>
      <p:bldP spid="24" grpId="0" animBg="1" autoUpdateAnimBg="0"/>
      <p:bldP spid="22" grpId="0" animBg="1" autoUpdateAnimBg="0"/>
      <p:bldP spid="23" grpId="0" animBg="1" autoUpdateAnimBg="0"/>
      <p:bldP spid="25" grpId="0" autoUpdateAnimBg="0"/>
      <p:bldP spid="20" grpId="0" animBg="1"/>
      <p:bldP spid="2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Ионные диэлектрики</a:t>
            </a:r>
          </a:p>
        </p:txBody>
      </p:sp>
      <p:graphicFrame>
        <p:nvGraphicFramePr>
          <p:cNvPr id="3075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651500" y="1014413"/>
          <a:ext cx="84137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380880" imgH="215640" progId="Equation.3">
                  <p:embed/>
                </p:oleObj>
              </mc:Choice>
              <mc:Fallback>
                <p:oleObj name="Формула" r:id="rId3" imgW="380880" imgH="215640" progId="Equation.3">
                  <p:embed/>
                  <p:pic>
                    <p:nvPicPr>
                      <p:cNvPr id="3075" name="Object 2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1014413"/>
                        <a:ext cx="841375" cy="4778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7404100" y="1028700"/>
          <a:ext cx="84137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380880" imgH="215640" progId="Equation.3">
                  <p:embed/>
                </p:oleObj>
              </mc:Choice>
              <mc:Fallback>
                <p:oleObj name="Формула" r:id="rId5" imgW="380880" imgH="215640" progId="Equation.3">
                  <p:embed/>
                  <p:pic>
                    <p:nvPicPr>
                      <p:cNvPr id="7" name="Object 3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4100" y="1028700"/>
                        <a:ext cx="841375" cy="477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6794500" y="1090613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1" name="Object 4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651500" y="1700213"/>
          <a:ext cx="84137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380880" imgH="215640" progId="Equation.3">
                  <p:embed/>
                </p:oleObj>
              </mc:Choice>
              <mc:Fallback>
                <p:oleObj name="Формула" r:id="rId7" imgW="380880" imgH="215640" progId="Equation.3">
                  <p:embed/>
                  <p:pic>
                    <p:nvPicPr>
                      <p:cNvPr id="11" name="Object 4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1700213"/>
                        <a:ext cx="841375" cy="4778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7327900" y="1628775"/>
            <a:ext cx="1066800" cy="576263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?</a:t>
            </a:r>
            <a:endParaRPr lang="ru-RU" sz="3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6794500" y="1776413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7063" y="3810000"/>
            <a:ext cx="3042741" cy="62706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Ионная поляризация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2492375"/>
            <a:ext cx="4191000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Смещение подрешеток – смещение ионов,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возникновение диполей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9552" y="4724400"/>
            <a:ext cx="455592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Зависит от напряженности поля</a:t>
            </a:r>
            <a:endParaRPr lang="en-US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259632" y="5661248"/>
            <a:ext cx="6786562" cy="69453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У атомов (молекул) индуцируется дипольный момент за счет деформации ионных подрешеток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1190" y="977900"/>
            <a:ext cx="4318002" cy="1154956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Ионные кристаллы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пространственная решетка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 чередованием ионов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ионных подрешеток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право 20"/>
          <p:cNvSpPr/>
          <p:nvPr/>
        </p:nvSpPr>
        <p:spPr>
          <a:xfrm>
            <a:off x="634420" y="5806529"/>
            <a:ext cx="360363" cy="35877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5" name="Группа 24"/>
          <p:cNvGrpSpPr>
            <a:grpSpLocks/>
          </p:cNvGrpSpPr>
          <p:nvPr/>
        </p:nvGrpSpPr>
        <p:grpSpPr bwMode="auto">
          <a:xfrm>
            <a:off x="5219700" y="2471836"/>
            <a:ext cx="3389313" cy="2973388"/>
            <a:chOff x="3851920" y="2276872"/>
            <a:chExt cx="3389362" cy="2972294"/>
          </a:xfrm>
        </p:grpSpPr>
        <p:pic>
          <p:nvPicPr>
            <p:cNvPr id="10258" name="Picture 5"/>
            <p:cNvPicPr>
              <a:picLocks noChangeAspect="1" noChangeArrowheads="1"/>
            </p:cNvPicPr>
            <p:nvPr/>
          </p:nvPicPr>
          <p:blipFill>
            <a:blip r:embed="rId9" cstate="print"/>
            <a:srcRect b="798"/>
            <a:stretch>
              <a:fillRect/>
            </a:stretch>
          </p:blipFill>
          <p:spPr bwMode="auto">
            <a:xfrm>
              <a:off x="3851920" y="2276872"/>
              <a:ext cx="3389362" cy="2972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Прямоугольник 21"/>
            <p:cNvSpPr/>
            <p:nvPr/>
          </p:nvSpPr>
          <p:spPr>
            <a:xfrm>
              <a:off x="4715532" y="4941304"/>
              <a:ext cx="1081104" cy="287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3" name="Скругленный прямоугольник 22"/>
          <p:cNvSpPr/>
          <p:nvPr/>
        </p:nvSpPr>
        <p:spPr>
          <a:xfrm>
            <a:off x="3223578" y="2060526"/>
            <a:ext cx="2284525" cy="360362"/>
          </a:xfrm>
          <a:prstGeom prst="roundRect">
            <a:avLst>
              <a:gd name="adj" fmla="val 32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NaCl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KCl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KBr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,…  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5188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4" grpId="0" animBg="1"/>
      <p:bldP spid="15" grpId="0" animBg="1"/>
      <p:bldP spid="18" grpId="0"/>
      <p:bldP spid="19" grpId="0"/>
      <p:bldP spid="24" grpId="0" animBg="1"/>
      <p:bldP spid="17" grpId="0" animBg="1"/>
      <p:bldP spid="21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Диэлектрики в ЭС поле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87824" y="692696"/>
            <a:ext cx="1009526" cy="50370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ЭП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4283645" y="1340768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90840" y="1124744"/>
            <a:ext cx="2129632" cy="792088"/>
          </a:xfrm>
          <a:prstGeom prst="roundRect">
            <a:avLst>
              <a:gd name="adj" fmla="val 2163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Поляризация диэлектрика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5221014" y="836712"/>
            <a:ext cx="719138" cy="576263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?</a:t>
            </a:r>
            <a:endParaRPr lang="ru-RU" sz="44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1" name="Куб 20"/>
          <p:cNvSpPr/>
          <p:nvPr/>
        </p:nvSpPr>
        <p:spPr>
          <a:xfrm>
            <a:off x="539552" y="1199030"/>
            <a:ext cx="1691680" cy="7200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диэлектрик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2159224" y="1511445"/>
            <a:ext cx="540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4572000" y="1340768"/>
            <a:ext cx="2088232" cy="79208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что происходит с диэлектриком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627784" y="2204864"/>
            <a:ext cx="6192688" cy="1224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явление, связанное со смещением связанных зарядов в диэлектрике и/или поворотом электрических диполей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под воздействием внешнего ЭП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39552" y="2204864"/>
            <a:ext cx="2016224" cy="1224000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Поляризация диэлектрика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627784" y="5013176"/>
            <a:ext cx="6192688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диэлектрик в электрическом поле характеризуется наличием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дипольного момента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627784" y="3899148"/>
            <a:ext cx="6192688" cy="64807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смещение связанных «+» и «–» зарядов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 </a:t>
            </a:r>
            <a:r>
              <a:rPr lang="ru-RU" b="1" dirty="0" err="1">
                <a:solidFill>
                  <a:srgbClr val="002060"/>
                </a:solidFill>
                <a:sym typeface="Symbol" pitchFamily="18" charset="2"/>
              </a:rPr>
              <a:t>↑↓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стороны под действием внешнего ЭП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55576" y="3789040"/>
            <a:ext cx="1728192" cy="86409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т.е. происходит</a:t>
            </a:r>
          </a:p>
        </p:txBody>
      </p:sp>
      <p:pic>
        <p:nvPicPr>
          <p:cNvPr id="18" name="Picture 2" descr="1-6-2"/>
          <p:cNvPicPr>
            <a:picLocks noChangeAspect="1" noChangeArrowheads="1"/>
          </p:cNvPicPr>
          <p:nvPr/>
        </p:nvPicPr>
        <p:blipFill>
          <a:blip r:embed="rId3" cstate="print"/>
          <a:srcRect l="6641" t="29905" r="24733" b="32001"/>
          <a:stretch>
            <a:fillRect/>
          </a:stretch>
        </p:blipFill>
        <p:spPr bwMode="auto">
          <a:xfrm>
            <a:off x="2775560" y="1196752"/>
            <a:ext cx="14364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330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17" grpId="0" animBg="1"/>
      <p:bldP spid="39" grpId="0"/>
      <p:bldP spid="28" grpId="0"/>
      <p:bldP spid="30" grpId="0" animBg="1"/>
      <p:bldP spid="32" grpId="0" animBg="1"/>
      <p:bldP spid="33" grpId="0" animBg="1"/>
      <p:bldP spid="34" grpId="0" animBg="1" autoUpdateAnimBg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/>
              <a:t>Поляризованность</a:t>
            </a:r>
            <a:r>
              <a:rPr lang="ru-RU" dirty="0"/>
              <a:t> диэлектрика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4125" y="765175"/>
            <a:ext cx="8496746" cy="647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Для количественного описания явления поляризации диэлектрика вводится физическая величина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115318" y="1484784"/>
            <a:ext cx="3168650" cy="46831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Поляризованность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1027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018088" y="1484313"/>
          <a:ext cx="107950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482400" imgH="419040" progId="Equation.3">
                  <p:embed/>
                </p:oleObj>
              </mc:Choice>
              <mc:Fallback>
                <p:oleObj name="Формула" r:id="rId3" imgW="482400" imgH="419040" progId="Equation.3">
                  <p:embed/>
                  <p:pic>
                    <p:nvPicPr>
                      <p:cNvPr id="1027" name="Object 2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088" y="1484313"/>
                        <a:ext cx="1079500" cy="938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Скругленный прямоугольник 26"/>
          <p:cNvSpPr/>
          <p:nvPr/>
        </p:nvSpPr>
        <p:spPr>
          <a:xfrm>
            <a:off x="3851275" y="4579939"/>
            <a:ext cx="1944688" cy="4572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sym typeface="Symbol" pitchFamily="18" charset="2"/>
              </a:rPr>
              <a:t>Для изотропного диэлектрика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91803" y="5636169"/>
            <a:ext cx="3608189" cy="79208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Характеризует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способность диэлектрика поляризоваться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6444208" y="3859214"/>
            <a:ext cx="2699791" cy="7921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Диэлектрическая восприимчивость среды 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115318" y="1922934"/>
            <a:ext cx="3168650" cy="46831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Степень поляризации</a:t>
            </a:r>
          </a:p>
        </p:txBody>
      </p:sp>
      <p:graphicFrame>
        <p:nvGraphicFramePr>
          <p:cNvPr id="7172" name="Object 3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7164388" y="1433513"/>
          <a:ext cx="1079500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622080" imgH="609480" progId="Equation.3">
                  <p:embed/>
                </p:oleObj>
              </mc:Choice>
              <mc:Fallback>
                <p:oleObj name="Формула" r:id="rId5" imgW="622080" imgH="609480" progId="Equation.3">
                  <p:embed/>
                  <p:pic>
                    <p:nvPicPr>
                      <p:cNvPr id="7172" name="Object 3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1433513"/>
                        <a:ext cx="1079500" cy="10588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6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4" name="Text Box 8"/>
          <p:cNvSpPr txBox="1">
            <a:spLocks noChangeArrowheads="1"/>
          </p:cNvSpPr>
          <p:nvPr/>
        </p:nvSpPr>
        <p:spPr bwMode="auto">
          <a:xfrm>
            <a:off x="899418" y="4075114"/>
            <a:ext cx="3384550" cy="10080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Поляризованность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пропорциональна электрическому полю,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ее вызвавшему, т.е.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45" name="Text Box 8"/>
          <p:cNvSpPr txBox="1">
            <a:spLocks noChangeArrowheads="1"/>
          </p:cNvSpPr>
          <p:nvPr/>
        </p:nvSpPr>
        <p:spPr bwMode="auto">
          <a:xfrm>
            <a:off x="468500" y="3643314"/>
            <a:ext cx="2447925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Из опыта: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46" name="Стрелка вправо 45"/>
          <p:cNvSpPr/>
          <p:nvPr/>
        </p:nvSpPr>
        <p:spPr>
          <a:xfrm>
            <a:off x="6443663" y="1989138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300788" y="1557338"/>
            <a:ext cx="719137" cy="35877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или</a:t>
            </a:r>
          </a:p>
        </p:txBody>
      </p:sp>
      <p:graphicFrame>
        <p:nvGraphicFramePr>
          <p:cNvPr id="142344" name="Object 8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3981450" y="3932239"/>
          <a:ext cx="179070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799920" imgH="253800" progId="Equation.3">
                  <p:embed/>
                </p:oleObj>
              </mc:Choice>
              <mc:Fallback>
                <p:oleObj name="Формула" r:id="rId7" imgW="799920" imgH="253800" progId="Equation.3">
                  <p:embed/>
                  <p:pic>
                    <p:nvPicPr>
                      <p:cNvPr id="142344" name="Object 8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1450" y="3932239"/>
                        <a:ext cx="1790700" cy="5699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8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7885113" y="4579939"/>
          <a:ext cx="9382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9" imgW="419040" imgH="215640" progId="Equation.3">
                  <p:embed/>
                </p:oleObj>
              </mc:Choice>
              <mc:Fallback>
                <p:oleObj name="Формула" r:id="rId9" imgW="419040" imgH="215640" progId="Equation.3">
                  <p:embed/>
                  <p:pic>
                    <p:nvPicPr>
                      <p:cNvPr id="69" name="Object 8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4579939"/>
                        <a:ext cx="93821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6" name="Object 10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6084168" y="3859338"/>
          <a:ext cx="341312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152280" imgH="164880" progId="Equation.3">
                  <p:embed/>
                </p:oleObj>
              </mc:Choice>
              <mc:Fallback>
                <p:oleObj name="Формула" r:id="rId11" imgW="152280" imgH="164880" progId="Equation.3">
                  <p:embed/>
                  <p:pic>
                    <p:nvPicPr>
                      <p:cNvPr id="142346" name="Object 10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3859338"/>
                        <a:ext cx="341312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Овал 30"/>
          <p:cNvSpPr/>
          <p:nvPr/>
        </p:nvSpPr>
        <p:spPr>
          <a:xfrm>
            <a:off x="4500563" y="3930652"/>
            <a:ext cx="503237" cy="5762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3" name="Прямая со стрелкой 32"/>
          <p:cNvCxnSpPr>
            <a:stCxn id="31" idx="0"/>
            <a:endCxn id="37" idx="1"/>
          </p:cNvCxnSpPr>
          <p:nvPr/>
        </p:nvCxnSpPr>
        <p:spPr>
          <a:xfrm rot="16200000" flipH="1">
            <a:off x="5435873" y="3246961"/>
            <a:ext cx="324644" cy="1692026"/>
          </a:xfrm>
          <a:prstGeom prst="bentConnector4">
            <a:avLst>
              <a:gd name="adj1" fmla="val -70416"/>
              <a:gd name="adj2" fmla="val 72876"/>
            </a:avLst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2347" name="Object 11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467544" y="5852789"/>
          <a:ext cx="341312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3" imgW="152280" imgH="164880" progId="Equation.3">
                  <p:embed/>
                </p:oleObj>
              </mc:Choice>
              <mc:Fallback>
                <p:oleObj name="Формула" r:id="rId13" imgW="152280" imgH="164880" progId="Equation.3">
                  <p:embed/>
                  <p:pic>
                    <p:nvPicPr>
                      <p:cNvPr id="142347" name="Object 11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852789"/>
                        <a:ext cx="341312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42348" name="Object 12"/>
          <p:cNvGraphicFramePr>
            <a:graphicFrameLocks noChangeAspect="1"/>
          </p:cNvGraphicFramePr>
          <p:nvPr/>
        </p:nvGraphicFramePr>
        <p:xfrm>
          <a:off x="4440535" y="5708326"/>
          <a:ext cx="15716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5" imgW="927100" imgH="431800" progId="Equation.3">
                  <p:embed/>
                </p:oleObj>
              </mc:Choice>
              <mc:Fallback>
                <p:oleObj name="Формула" r:id="rId15" imgW="927100" imgH="431800" progId="Equation.3">
                  <p:embed/>
                  <p:pic>
                    <p:nvPicPr>
                      <p:cNvPr id="14234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535" y="5708326"/>
                        <a:ext cx="1571625" cy="752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6085135" y="5708325"/>
            <a:ext cx="2951361" cy="86394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l-GR" sz="1600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β</a:t>
            </a:r>
            <a:r>
              <a:rPr lang="en-US" sz="1600" b="1" i="1" baseline="-25000" dirty="0" err="1">
                <a:solidFill>
                  <a:srgbClr val="002060"/>
                </a:solidFill>
                <a:sym typeface="Symbol" pitchFamily="18" charset="2"/>
              </a:rPr>
              <a:t>i</a:t>
            </a:r>
            <a:r>
              <a:rPr lang="ru-RU" sz="1600" b="1" i="1" dirty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1600" b="1" dirty="0">
                <a:solidFill>
                  <a:srgbClr val="002060"/>
                </a:solidFill>
                <a:sym typeface="Symbol" pitchFamily="18" charset="2"/>
              </a:rPr>
              <a:t>– </a:t>
            </a:r>
            <a:r>
              <a:rPr lang="ru-RU" sz="1600" b="1" dirty="0" err="1">
                <a:solidFill>
                  <a:srgbClr val="002060"/>
                </a:solidFill>
                <a:sym typeface="Symbol" pitchFamily="18" charset="2"/>
              </a:rPr>
              <a:t>поляризуемость</a:t>
            </a:r>
            <a:r>
              <a:rPr lang="ru-RU" sz="1600" b="1" dirty="0">
                <a:solidFill>
                  <a:srgbClr val="002060"/>
                </a:solidFill>
                <a:sym typeface="Symbol" pitchFamily="18" charset="2"/>
              </a:rPr>
              <a:t> молекул (способность поляризоваться)</a:t>
            </a:r>
          </a:p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600" b="1" i="1" dirty="0">
                <a:solidFill>
                  <a:srgbClr val="002060"/>
                </a:solidFill>
                <a:sym typeface="Symbol" pitchFamily="18" charset="2"/>
              </a:rPr>
              <a:t>n</a:t>
            </a:r>
            <a:r>
              <a:rPr lang="ru-RU" sz="1600" b="1" dirty="0">
                <a:solidFill>
                  <a:srgbClr val="002060"/>
                </a:solidFill>
                <a:sym typeface="Symbol" pitchFamily="18" charset="2"/>
              </a:rPr>
              <a:t> – концентрация молекул</a:t>
            </a:r>
            <a:endParaRPr lang="en-US" sz="1600" b="1" dirty="0">
              <a:solidFill>
                <a:srgbClr val="002060"/>
              </a:solidFill>
              <a:sym typeface="Symbol" pitchFamily="18" charset="2"/>
            </a:endParaRPr>
          </a:p>
        </p:txBody>
      </p:sp>
      <p:sp>
        <p:nvSpPr>
          <p:cNvPr id="14238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503928" y="1916832"/>
            <a:ext cx="576063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т.е.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41" name="Text Box 8"/>
          <p:cNvSpPr txBox="1">
            <a:spLocks noChangeArrowheads="1"/>
          </p:cNvSpPr>
          <p:nvPr/>
        </p:nvSpPr>
        <p:spPr bwMode="auto">
          <a:xfrm>
            <a:off x="899642" y="2708920"/>
            <a:ext cx="7992888" cy="7920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Поляризованность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— численно равна суммарному дипольному моменту, который приобретает  единица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объема диэлектрика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42" name="Text Box 8"/>
          <p:cNvSpPr txBox="1">
            <a:spLocks noChangeArrowheads="1"/>
          </p:cNvSpPr>
          <p:nvPr/>
        </p:nvSpPr>
        <p:spPr bwMode="auto">
          <a:xfrm>
            <a:off x="468302" y="2420888"/>
            <a:ext cx="3456383" cy="28803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Физический смысл: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Verdana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5361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4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42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22" grpId="0" animBg="1" autoUpdateAnimBg="0"/>
      <p:bldP spid="27" grpId="0" autoUpdateAnimBg="0"/>
      <p:bldP spid="32" grpId="0" autoUpdateAnimBg="0"/>
      <p:bldP spid="37" grpId="0" autoUpdateAnimBg="0"/>
      <p:bldP spid="40" grpId="0" animBg="1" autoUpdateAnimBg="0"/>
      <p:bldP spid="44" grpId="0"/>
      <p:bldP spid="45" grpId="0"/>
      <p:bldP spid="46" grpId="0" animBg="1" autoUpdateAnimBg="0"/>
      <p:bldP spid="48" grpId="0" autoUpdateAnimBg="0"/>
      <p:bldP spid="31" grpId="0" animBg="1"/>
      <p:bldP spid="43" grpId="0"/>
      <p:bldP spid="39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Поляризация диэлектриков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5788" y="1988195"/>
            <a:ext cx="3698180" cy="720725"/>
          </a:xfrm>
          <a:prstGeom prst="roundRect">
            <a:avLst>
              <a:gd name="adj" fmla="val 2713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Индуцированные заряды внутри диэлектрика </a:t>
            </a:r>
          </a:p>
        </p:txBody>
      </p:sp>
      <p:graphicFrame>
        <p:nvGraphicFramePr>
          <p:cNvPr id="18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71472" y="4071942"/>
          <a:ext cx="3254246" cy="803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1079280" imgH="266400" progId="Equation.3">
                  <p:embed/>
                </p:oleObj>
              </mc:Choice>
              <mc:Fallback>
                <p:oleObj name="Формула" r:id="rId3" imgW="1079280" imgH="266400" progId="Equation.3">
                  <p:embed/>
                  <p:pic>
                    <p:nvPicPr>
                      <p:cNvPr id="18" name="Object 2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4071942"/>
                        <a:ext cx="3254246" cy="80327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Скругленный прямоугольник 18"/>
          <p:cNvSpPr/>
          <p:nvPr/>
        </p:nvSpPr>
        <p:spPr>
          <a:xfrm>
            <a:off x="5580881" y="1986608"/>
            <a:ext cx="2951559" cy="719137"/>
          </a:xfrm>
          <a:prstGeom prst="roundRect">
            <a:avLst>
              <a:gd name="adj" fmla="val 3054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внутреннее электрическое поле</a:t>
            </a:r>
          </a:p>
        </p:txBody>
      </p:sp>
      <p:graphicFrame>
        <p:nvGraphicFramePr>
          <p:cNvPr id="24" name="Object 3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71472" y="3143248"/>
          <a:ext cx="2602569" cy="73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939600" imgH="266400" progId="Equation.3">
                  <p:embed/>
                </p:oleObj>
              </mc:Choice>
              <mc:Fallback>
                <p:oleObj name="Формула" r:id="rId5" imgW="939600" imgH="266400" progId="Equation.3">
                  <p:embed/>
                  <p:pic>
                    <p:nvPicPr>
                      <p:cNvPr id="24" name="Object 3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3143248"/>
                        <a:ext cx="2602569" cy="73819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Скругленный прямоугольник 26"/>
          <p:cNvSpPr/>
          <p:nvPr/>
        </p:nvSpPr>
        <p:spPr>
          <a:xfrm>
            <a:off x="5535488" y="2709168"/>
            <a:ext cx="3429000" cy="4318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Е</a:t>
            </a:r>
            <a:r>
              <a:rPr lang="ru-RU" sz="1600" b="1" baseline="-25000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внутр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=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f(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свойств среды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)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5126" name="Object 5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71472" y="5143512"/>
          <a:ext cx="35083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1587240" imgH="419040" progId="Equation.3">
                  <p:embed/>
                </p:oleObj>
              </mc:Choice>
              <mc:Fallback>
                <p:oleObj name="Формула" r:id="rId7" imgW="1587240" imgH="419040" progId="Equation.3">
                  <p:embed/>
                  <p:pic>
                    <p:nvPicPr>
                      <p:cNvPr id="5126" name="Object 5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5143512"/>
                        <a:ext cx="3508375" cy="927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Прямая со стрелкой 31"/>
          <p:cNvCxnSpPr>
            <a:stCxn id="16" idx="3"/>
            <a:endCxn id="19" idx="1"/>
          </p:cNvCxnSpPr>
          <p:nvPr/>
        </p:nvCxnSpPr>
        <p:spPr>
          <a:xfrm flipV="1">
            <a:off x="4283968" y="2346177"/>
            <a:ext cx="1296913" cy="2381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4288904" y="1988344"/>
            <a:ext cx="1219200" cy="360040"/>
          </a:xfrm>
          <a:prstGeom prst="round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создают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3126" name="Picture 6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 l="2544" t="9045" r="2571" b="3078"/>
          <a:stretch>
            <a:fillRect/>
          </a:stretch>
        </p:blipFill>
        <p:spPr bwMode="auto">
          <a:xfrm>
            <a:off x="4211638" y="3156223"/>
            <a:ext cx="4752975" cy="351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Скругленный прямоугольник 16"/>
          <p:cNvSpPr/>
          <p:nvPr/>
        </p:nvSpPr>
        <p:spPr>
          <a:xfrm>
            <a:off x="611188" y="836613"/>
            <a:ext cx="2016125" cy="936000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Поляризация диэлектрика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700338" y="836612"/>
            <a:ext cx="6264275" cy="936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явление ориентации молекулярных диполей 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или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появление под воздействием ЭС поля ориентированных по полю диполей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1" name="Скругленный прямоугольник 20">
            <a:hlinkClick r:id="rId11" action="ppaction://hlinksldjump"/>
          </p:cNvPr>
          <p:cNvSpPr/>
          <p:nvPr/>
        </p:nvSpPr>
        <p:spPr>
          <a:xfrm>
            <a:off x="467544" y="6309320"/>
            <a:ext cx="3429000" cy="4318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другие виды поляризации</a:t>
            </a:r>
          </a:p>
        </p:txBody>
      </p:sp>
      <p:sp>
        <p:nvSpPr>
          <p:cNvPr id="22" name="Стрелка вправо 21">
            <a:hlinkClick r:id="rId11" action="ppaction://hlinksldjump"/>
          </p:cNvPr>
          <p:cNvSpPr/>
          <p:nvPr/>
        </p:nvSpPr>
        <p:spPr>
          <a:xfrm>
            <a:off x="3779912" y="6381328"/>
            <a:ext cx="288000" cy="288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51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7" grpId="0"/>
      <p:bldP spid="17" grpId="0" animBg="1" autoUpdateAnimBg="0"/>
      <p:bldP spid="20" grpId="0" animBg="1" autoUpdateAnimBg="0"/>
      <p:bldP spid="21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25"/>
          <p:cNvGraphicFramePr>
            <a:graphicFrameLocks noChangeAspect="1"/>
          </p:cNvGraphicFramePr>
          <p:nvPr/>
        </p:nvGraphicFramePr>
        <p:xfrm>
          <a:off x="4499992" y="4077072"/>
          <a:ext cx="1512000" cy="408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838080" imgH="228600" progId="Equation.3">
                  <p:embed/>
                </p:oleObj>
              </mc:Choice>
              <mc:Fallback>
                <p:oleObj name="Формула" r:id="rId3" imgW="838080" imgH="228600" progId="Equation.3">
                  <p:embed/>
                  <p:pic>
                    <p:nvPicPr>
                      <p:cNvPr id="1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4077072"/>
                        <a:ext cx="1512000" cy="4087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4"/>
          <p:cNvGraphicFramePr>
            <a:graphicFrameLocks noChangeAspect="1"/>
          </p:cNvGraphicFramePr>
          <p:nvPr/>
        </p:nvGraphicFramePr>
        <p:xfrm>
          <a:off x="2195736" y="4077072"/>
          <a:ext cx="1908000" cy="858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952200" imgH="431640" progId="Equation.3">
                  <p:embed/>
                </p:oleObj>
              </mc:Choice>
              <mc:Fallback>
                <p:oleObj name="Формула" r:id="rId5" imgW="952200" imgH="431640" progId="Equation.3">
                  <p:embed/>
                  <p:pic>
                    <p:nvPicPr>
                      <p:cNvPr id="9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4077072"/>
                        <a:ext cx="1908000" cy="85851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3"/>
          <p:cNvGraphicFramePr>
            <a:graphicFrameLocks noChangeAspect="1"/>
          </p:cNvGraphicFramePr>
          <p:nvPr/>
        </p:nvGraphicFramePr>
        <p:xfrm>
          <a:off x="4499992" y="2420888"/>
          <a:ext cx="1548000" cy="870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761760" imgH="431640" progId="Equation.3">
                  <p:embed/>
                </p:oleObj>
              </mc:Choice>
              <mc:Fallback>
                <p:oleObj name="Формула" r:id="rId7" imgW="761760" imgH="431640" progId="Equation.3">
                  <p:embed/>
                  <p:pic>
                    <p:nvPicPr>
                      <p:cNvPr id="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2420888"/>
                        <a:ext cx="1548000" cy="87085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Напряженность поля в диэлектрике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67544" y="764704"/>
            <a:ext cx="4889506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Рассмотрим пластину диэлектрика в однородном поле  </a:t>
            </a:r>
          </a:p>
        </p:txBody>
      </p:sp>
      <p:pic>
        <p:nvPicPr>
          <p:cNvPr id="168963" name="Picture 3" descr="1-5-1"/>
          <p:cNvPicPr>
            <a:picLocks noChangeAspect="1" noChangeArrowheads="1"/>
          </p:cNvPicPr>
          <p:nvPr/>
        </p:nvPicPr>
        <p:blipFill>
          <a:blip r:embed="rId9" cstate="print"/>
          <a:srcRect l="53416" t="1805" r="1637" b="2550"/>
          <a:stretch>
            <a:fillRect/>
          </a:stretch>
        </p:blipFill>
        <p:spPr bwMode="auto">
          <a:xfrm>
            <a:off x="6084888" y="981075"/>
            <a:ext cx="2951162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8089" y="1556073"/>
            <a:ext cx="1871663" cy="649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ВНЕ диэлектрика</a:t>
            </a:r>
          </a:p>
        </p:txBody>
      </p:sp>
      <p:graphicFrame>
        <p:nvGraphicFramePr>
          <p:cNvPr id="168964" name="Object 4"/>
          <p:cNvGraphicFramePr>
            <a:graphicFrameLocks noChangeAspect="1"/>
          </p:cNvGraphicFramePr>
          <p:nvPr/>
        </p:nvGraphicFramePr>
        <p:xfrm>
          <a:off x="2195513" y="1700535"/>
          <a:ext cx="906462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0" imgW="457200" imgH="253800" progId="Equation.3">
                  <p:embed/>
                </p:oleObj>
              </mc:Choice>
              <mc:Fallback>
                <p:oleObj name="Формула" r:id="rId10" imgW="457200" imgH="253800" progId="Equation.3">
                  <p:embed/>
                  <p:pic>
                    <p:nvPicPr>
                      <p:cNvPr id="1689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700535"/>
                        <a:ext cx="906462" cy="500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68461" y="2420814"/>
            <a:ext cx="2519363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ВНУТРИ диэлектрика</a:t>
            </a:r>
          </a:p>
        </p:txBody>
      </p:sp>
      <p:sp>
        <p:nvSpPr>
          <p:cNvPr id="1689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898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3519462"/>
            <a:ext cx="2087563" cy="50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Учитывая</a:t>
            </a:r>
          </a:p>
        </p:txBody>
      </p:sp>
      <p:sp>
        <p:nvSpPr>
          <p:cNvPr id="16898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79912" y="2565276"/>
            <a:ext cx="792162" cy="50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или</a:t>
            </a:r>
          </a:p>
        </p:txBody>
      </p:sp>
      <p:sp>
        <p:nvSpPr>
          <p:cNvPr id="16899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68976" name="Object 16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2195512" y="3519462"/>
          <a:ext cx="1908000" cy="477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2" imgW="914400" imgH="228600" progId="Equation.3">
                  <p:embed/>
                </p:oleObj>
              </mc:Choice>
              <mc:Fallback>
                <p:oleObj name="Формула" r:id="rId12" imgW="914400" imgH="228600" progId="Equation.3">
                  <p:embed/>
                  <p:pic>
                    <p:nvPicPr>
                      <p:cNvPr id="168976" name="Object 16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2" y="3519462"/>
                        <a:ext cx="1908000" cy="47784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Прямая со стрелкой 26"/>
          <p:cNvCxnSpPr/>
          <p:nvPr/>
        </p:nvCxnSpPr>
        <p:spPr>
          <a:xfrm rot="10800000" flipV="1">
            <a:off x="3708400" y="2996952"/>
            <a:ext cx="863600" cy="59394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 flipH="1" flipV="1">
            <a:off x="3950792" y="3185914"/>
            <a:ext cx="1026194" cy="936302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0800000">
            <a:off x="4067945" y="4291507"/>
            <a:ext cx="43200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466378" y="5661248"/>
            <a:ext cx="1657350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Учитывая полученное ранее</a:t>
            </a:r>
          </a:p>
        </p:txBody>
      </p:sp>
      <p:graphicFrame>
        <p:nvGraphicFramePr>
          <p:cNvPr id="168977" name="Object 17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2146300" y="5721573"/>
          <a:ext cx="912813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4" imgW="469800" imgH="419040" progId="Equation.3">
                  <p:embed/>
                </p:oleObj>
              </mc:Choice>
              <mc:Fallback>
                <p:oleObj name="Формула" r:id="rId14" imgW="469800" imgH="419040" progId="Equation.3">
                  <p:embed/>
                  <p:pic>
                    <p:nvPicPr>
                      <p:cNvPr id="168977" name="Object 17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5721573"/>
                        <a:ext cx="912813" cy="814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Стрелка вправо 46"/>
          <p:cNvSpPr/>
          <p:nvPr/>
        </p:nvSpPr>
        <p:spPr>
          <a:xfrm>
            <a:off x="3225800" y="5948585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3" name="Object 20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3779912" y="5877272"/>
          <a:ext cx="1620000" cy="529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6" imgW="660240" imgH="215640" progId="Equation.3">
                  <p:embed/>
                </p:oleObj>
              </mc:Choice>
              <mc:Fallback>
                <p:oleObj name="Формула" r:id="rId16" imgW="660240" imgH="215640" progId="Equation.3">
                  <p:embed/>
                  <p:pic>
                    <p:nvPicPr>
                      <p:cNvPr id="3" name="Object 20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5877272"/>
                        <a:ext cx="1620000" cy="5293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1"/>
          <p:cNvGraphicFramePr>
            <a:graphicFrameLocks noChangeAspect="1"/>
          </p:cNvGraphicFramePr>
          <p:nvPr/>
        </p:nvGraphicFramePr>
        <p:xfrm>
          <a:off x="2195736" y="2492896"/>
          <a:ext cx="1484312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8" imgW="749160" imgH="253800" progId="Equation.3">
                  <p:embed/>
                </p:oleObj>
              </mc:Choice>
              <mc:Fallback>
                <p:oleObj name="Формула" r:id="rId18" imgW="749160" imgH="253800" progId="Equation.3">
                  <p:embed/>
                  <p:pic>
                    <p:nvPicPr>
                      <p:cNvPr id="6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492896"/>
                        <a:ext cx="1484312" cy="500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6"/>
          <p:cNvGraphicFramePr>
            <a:graphicFrameLocks noChangeAspect="1"/>
          </p:cNvGraphicFramePr>
          <p:nvPr/>
        </p:nvGraphicFramePr>
        <p:xfrm>
          <a:off x="4499991" y="4509118"/>
          <a:ext cx="1512000" cy="850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0" imgW="761760" imgH="431640" progId="Equation.3">
                  <p:embed/>
                </p:oleObj>
              </mc:Choice>
              <mc:Fallback>
                <p:oleObj name="Формула" r:id="rId20" imgW="761760" imgH="431640" progId="Equation.3">
                  <p:embed/>
                  <p:pic>
                    <p:nvPicPr>
                      <p:cNvPr id="1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1" y="4509118"/>
                        <a:ext cx="1512000" cy="85028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Прямая со стрелкой 34"/>
          <p:cNvCxnSpPr/>
          <p:nvPr/>
        </p:nvCxnSpPr>
        <p:spPr>
          <a:xfrm flipV="1">
            <a:off x="2915816" y="5229200"/>
            <a:ext cx="1656184" cy="648072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69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8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7" grpId="0"/>
      <p:bldP spid="20" grpId="0"/>
      <p:bldP spid="44" grpId="0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3000" dirty="0"/>
              <a:t>Диэлектрическая проницаемость среды </a:t>
            </a:r>
          </a:p>
        </p:txBody>
      </p:sp>
      <p:graphicFrame>
        <p:nvGraphicFramePr>
          <p:cNvPr id="8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971550" y="2420938"/>
          <a:ext cx="21050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952200" imgH="482400" progId="Equation.3">
                  <p:embed/>
                </p:oleObj>
              </mc:Choice>
              <mc:Fallback>
                <p:oleObj name="Формула" r:id="rId3" imgW="952200" imgH="482400" progId="Equation.3">
                  <p:embed/>
                  <p:pic>
                    <p:nvPicPr>
                      <p:cNvPr id="8" name="Object 2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420938"/>
                        <a:ext cx="2105025" cy="1066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7308850" y="5876925"/>
            <a:ext cx="1366838" cy="612775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[</a:t>
            </a:r>
            <a:r>
              <a:rPr lang="el-GR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ε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]=1</a:t>
            </a:r>
            <a:endParaRPr lang="ru-RU" sz="20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39750" y="5949950"/>
            <a:ext cx="3667125" cy="71913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 однородном диэлектрике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F</a:t>
            </a:r>
            <a:r>
              <a:rPr lang="ru-RU" sz="1600" b="1" baseline="-25000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кул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&lt;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 </a:t>
            </a:r>
            <a:r>
              <a:rPr lang="el-GR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ε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раз</a:t>
            </a:r>
          </a:p>
        </p:txBody>
      </p:sp>
      <p:graphicFrame>
        <p:nvGraphicFramePr>
          <p:cNvPr id="16" name="Object 3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979488" y="5006975"/>
          <a:ext cx="193675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876240" imgH="393480" progId="Equation.3">
                  <p:embed/>
                </p:oleObj>
              </mc:Choice>
              <mc:Fallback>
                <p:oleObj name="Формула" r:id="rId5" imgW="876240" imgH="393480" progId="Equation.3">
                  <p:embed/>
                  <p:pic>
                    <p:nvPicPr>
                      <p:cNvPr id="16" name="Object 3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5006975"/>
                        <a:ext cx="1936750" cy="869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539750" y="3644900"/>
            <a:ext cx="3068638" cy="122396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Физическая величина, характеризующая электрические свойства диэлектрика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067175" y="3924300"/>
            <a:ext cx="4681538" cy="6572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во сколько раз диэлектрик ослабляет электрическое поле вакуума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067175" y="5373216"/>
            <a:ext cx="4681538" cy="432048"/>
          </a:xfrm>
          <a:prstGeom prst="roundRect">
            <a:avLst>
              <a:gd name="adj" fmla="val 4707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Физический смысл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067175" y="2411413"/>
            <a:ext cx="4681538" cy="11890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во сколько раз ослабляются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силы взаимодействия зарядов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при замене вакуума изотропным однородным диэлектриком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030663" y="765175"/>
            <a:ext cx="4932362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показывает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74675" y="908050"/>
            <a:ext cx="3060700" cy="1152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Диэлектрическая проницаемость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среды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067175" y="1196975"/>
            <a:ext cx="4681538" cy="863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во сколько раз сила взаимодействия между зарядами в среде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меньше, чем в вакууме 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59113" y="1341438"/>
            <a:ext cx="504825" cy="5334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l-GR" sz="3600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ε</a:t>
            </a:r>
            <a:endParaRPr lang="ru-RU" sz="3600" b="1" i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067175" y="2060575"/>
            <a:ext cx="2017713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или: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067175" y="3573463"/>
            <a:ext cx="2017713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или: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885113" y="5301208"/>
            <a:ext cx="503237" cy="46173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l-GR" sz="3600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ε</a:t>
            </a:r>
            <a:endParaRPr lang="ru-RU" sz="3600" b="1" i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21" name="Object 4"/>
          <p:cNvGraphicFramePr>
            <a:graphicFrameLocks noChangeAspect="1"/>
          </p:cNvGraphicFramePr>
          <p:nvPr/>
        </p:nvGraphicFramePr>
        <p:xfrm>
          <a:off x="7956550" y="1557338"/>
          <a:ext cx="863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457200" imgH="393480" progId="Equation.3">
                  <p:embed/>
                </p:oleObj>
              </mc:Choice>
              <mc:Fallback>
                <p:oleObj name="Формула" r:id="rId7" imgW="457200" imgH="393480" progId="Equation.3">
                  <p:embed/>
                  <p:pic>
                    <p:nvPicPr>
                      <p:cNvPr id="2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550" y="1557338"/>
                        <a:ext cx="863600" cy="749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4067175" y="4581525"/>
            <a:ext cx="4681538" cy="7916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во сколько раз напряженность электрического поля в диэлектрике меньше, чем в вакууме</a:t>
            </a:r>
          </a:p>
        </p:txBody>
      </p:sp>
      <p:graphicFrame>
        <p:nvGraphicFramePr>
          <p:cNvPr id="2" name="Object 5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076056" y="5949279"/>
          <a:ext cx="1512168" cy="53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9" imgW="571320" imgH="203040" progId="Equation.3">
                  <p:embed/>
                </p:oleObj>
              </mc:Choice>
              <mc:Fallback>
                <p:oleObj name="Формула" r:id="rId9" imgW="571320" imgH="203040" progId="Equation.3">
                  <p:embed/>
                  <p:pic>
                    <p:nvPicPr>
                      <p:cNvPr id="2" name="Object 5">
                        <a:hlinkHover r:id="" action="ppaction://noaction" highlightClick="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5949279"/>
                        <a:ext cx="1512168" cy="53761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594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31" grpId="0"/>
      <p:bldP spid="32" grpId="0" animBg="1"/>
      <p:bldP spid="33" grpId="0" animBg="1"/>
      <p:bldP spid="18" grpId="0" animBg="1"/>
      <p:bldP spid="19" grpId="0"/>
      <p:bldP spid="20" grpId="0" animBg="1"/>
      <p:bldP spid="22" grpId="0" animBg="1"/>
      <p:bldP spid="4" grpId="0"/>
      <p:bldP spid="23" grpId="0"/>
      <p:bldP spid="24" grpId="0"/>
      <p:bldP spid="27" grpId="0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Теорема Гаусса для поля в веществе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563938" y="836612"/>
            <a:ext cx="4176414" cy="93620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т.е. поле создается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как свободными зарядами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так и наведенными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’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6795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46433" name="Object 2"/>
          <p:cNvGraphicFramePr>
            <a:graphicFrameLocks noChangeAspect="1"/>
          </p:cNvGraphicFramePr>
          <p:nvPr/>
        </p:nvGraphicFramePr>
        <p:xfrm>
          <a:off x="595313" y="838200"/>
          <a:ext cx="289718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1384200" imgH="444240" progId="Equation.3">
                  <p:embed/>
                </p:oleObj>
              </mc:Choice>
              <mc:Fallback>
                <p:oleObj name="Формула" r:id="rId3" imgW="138420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838200"/>
                        <a:ext cx="2897187" cy="936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46435" name="Object 3"/>
          <p:cNvGraphicFramePr>
            <a:graphicFrameLocks noChangeAspect="1"/>
          </p:cNvGraphicFramePr>
          <p:nvPr/>
        </p:nvGraphicFramePr>
        <p:xfrm>
          <a:off x="611188" y="2276350"/>
          <a:ext cx="5328964" cy="1090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2184120" imgH="444240" progId="Equation.3">
                  <p:embed/>
                </p:oleObj>
              </mc:Choice>
              <mc:Fallback>
                <p:oleObj name="Формула" r:id="rId5" imgW="2184120" imgH="444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276350"/>
                        <a:ext cx="5328964" cy="109024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11560" y="1916832"/>
            <a:ext cx="792088" cy="28733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т.к.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348038" y="3716710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79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46437" name="Object 4"/>
          <p:cNvGraphicFramePr>
            <a:graphicFrameLocks noChangeAspect="1"/>
          </p:cNvGraphicFramePr>
          <p:nvPr/>
        </p:nvGraphicFramePr>
        <p:xfrm>
          <a:off x="3924299" y="3501008"/>
          <a:ext cx="4308063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1917360" imgH="444240" progId="Equation.3">
                  <p:embed/>
                </p:oleObj>
              </mc:Choice>
              <mc:Fallback>
                <p:oleObj name="Формула" r:id="rId7" imgW="191736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299" y="3501008"/>
                        <a:ext cx="4308063" cy="10081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4140200" y="3612133"/>
            <a:ext cx="1295400" cy="6477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714455" y="3628008"/>
            <a:ext cx="358775" cy="6492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8" name="Прямая соединительная линия 17"/>
          <p:cNvCxnSpPr>
            <a:stCxn id="15" idx="2"/>
            <a:endCxn id="16" idx="2"/>
          </p:cNvCxnSpPr>
          <p:nvPr/>
        </p:nvCxnSpPr>
        <p:spPr>
          <a:xfrm rot="16200000" flipH="1">
            <a:off x="5832140" y="3215592"/>
            <a:ext cx="17462" cy="2105943"/>
          </a:xfrm>
          <a:prstGeom prst="bentConnector3">
            <a:avLst>
              <a:gd name="adj1" fmla="val 1409128"/>
            </a:avLst>
          </a:prstGeom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1115616" y="5473973"/>
            <a:ext cx="7776864" cy="11953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85950" lvl="1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Поток вектора электрического смещения через замкнутую поверхность равен заключённому внутри этой поверхности свободному электрическому заряду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6796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46445" name="Object 11"/>
          <p:cNvGraphicFramePr>
            <a:graphicFrameLocks noChangeAspect="1"/>
          </p:cNvGraphicFramePr>
          <p:nvPr/>
        </p:nvGraphicFramePr>
        <p:xfrm>
          <a:off x="1187623" y="5545807"/>
          <a:ext cx="1773843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9" imgW="761669" imgH="444307" progId="Equation.3">
                  <p:embed/>
                </p:oleObj>
              </mc:Choice>
              <mc:Fallback>
                <p:oleObj name="Формула" r:id="rId9" imgW="761669" imgH="444307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3" y="5545807"/>
                        <a:ext cx="1773843" cy="104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611188" y="4970139"/>
            <a:ext cx="5832475" cy="50323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Теорема Гаусса для поля в веществе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37" name="Стрелка вправо 36">
            <a:hlinkClick r:id="rId11" action="ppaction://hlinksldjump"/>
          </p:cNvPr>
          <p:cNvSpPr/>
          <p:nvPr/>
        </p:nvSpPr>
        <p:spPr>
          <a:xfrm>
            <a:off x="8460432" y="3789040"/>
            <a:ext cx="360362" cy="3603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83568" y="5905773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139952" y="4581128"/>
            <a:ext cx="3240360" cy="28733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электрическое смещение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 animBg="1"/>
      <p:bldP spid="15" grpId="0" animBg="1"/>
      <p:bldP spid="16" grpId="0" animBg="1"/>
      <p:bldP spid="48" grpId="0" animBg="1"/>
      <p:bldP spid="36" grpId="0"/>
      <p:bldP spid="37" grpId="0" animBg="1"/>
      <p:bldP spid="38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Электрическое смещение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684213" y="4292600"/>
            <a:ext cx="2195512" cy="129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Электрическое смещение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684213" y="1081311"/>
          <a:ext cx="2198872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977760" imgH="317160" progId="Equation.3">
                  <p:embed/>
                </p:oleObj>
              </mc:Choice>
              <mc:Fallback>
                <p:oleObj name="Формула" r:id="rId3" imgW="977760" imgH="317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081311"/>
                        <a:ext cx="2198872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796160" y="2780853"/>
            <a:ext cx="2808288" cy="7921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характеризует поле  свободных зарядов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491557" y="2968625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2501602" y="3122613"/>
            <a:ext cx="126047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923803" y="2781300"/>
          <a:ext cx="1799074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799920" imgH="317160" progId="Equation.3">
                  <p:embed/>
                </p:oleObj>
              </mc:Choice>
              <mc:Fallback>
                <p:oleObj name="Формула" r:id="rId5" imgW="799920" imgH="3171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803" y="2781300"/>
                        <a:ext cx="1799074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3016076" y="1292821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3507697" y="1087438"/>
          <a:ext cx="1457110" cy="719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647640" imgH="317160" progId="Equation.3">
                  <p:embed/>
                </p:oleObj>
              </mc:Choice>
              <mc:Fallback>
                <p:oleObj name="Формула" r:id="rId7" imgW="647640" imgH="3171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7697" y="1087438"/>
                        <a:ext cx="1457110" cy="71928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6"/>
          <p:cNvGraphicFramePr>
            <a:graphicFrameLocks noChangeAspect="1"/>
          </p:cNvGraphicFramePr>
          <p:nvPr/>
        </p:nvGraphicFramePr>
        <p:xfrm>
          <a:off x="5553298" y="1239838"/>
          <a:ext cx="125095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9" imgW="571320" imgH="203040" progId="Equation.3">
                  <p:embed/>
                </p:oleObj>
              </mc:Choice>
              <mc:Fallback>
                <p:oleObj name="Формула" r:id="rId9" imgW="57132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3298" y="1239838"/>
                        <a:ext cx="1250950" cy="4492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1655093" y="1268760"/>
            <a:ext cx="828675" cy="50323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28108" y="1267991"/>
            <a:ext cx="215900" cy="5032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7" name="Прямая соединительная линия 17"/>
          <p:cNvCxnSpPr>
            <a:stCxn id="15" idx="2"/>
            <a:endCxn id="16" idx="2"/>
          </p:cNvCxnSpPr>
          <p:nvPr/>
        </p:nvCxnSpPr>
        <p:spPr>
          <a:xfrm rot="5400000" flipH="1" flipV="1">
            <a:off x="3302360" y="538299"/>
            <a:ext cx="768" cy="2466627"/>
          </a:xfrm>
          <a:prstGeom prst="bentConnector3">
            <a:avLst>
              <a:gd name="adj1" fmla="val -29765625"/>
            </a:avLst>
          </a:prstGeom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673100" y="2492375"/>
          <a:ext cx="1944688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977760" imgH="317160" progId="Equation.3">
                  <p:embed/>
                </p:oleObj>
              </mc:Choice>
              <mc:Fallback>
                <p:oleObj name="Формула" r:id="rId11" imgW="977760" imgH="3171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2492375"/>
                        <a:ext cx="1944688" cy="6365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Стрелка вправо 18"/>
          <p:cNvSpPr/>
          <p:nvPr/>
        </p:nvSpPr>
        <p:spPr>
          <a:xfrm>
            <a:off x="5104309" y="1297335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840215" y="1125538"/>
            <a:ext cx="2340297" cy="79057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диэлектрическая проницаемость среды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16238" y="4292600"/>
            <a:ext cx="5975350" cy="12969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Физическая величина,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характеризующая поле, создаваемое СВОБОДНЫМИ зарядами при наличии диэлектрика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19250" y="5373688"/>
            <a:ext cx="1081088" cy="431800"/>
          </a:xfrm>
          <a:prstGeom prst="roundRect">
            <a:avLst>
              <a:gd name="adj" fmla="val 7438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вектор</a:t>
            </a:r>
          </a:p>
        </p:txBody>
      </p:sp>
      <p:sp>
        <p:nvSpPr>
          <p:cNvPr id="26" name="Стрелка влево 25">
            <a:hlinkClick r:id="rId13" action="ppaction://hlinksldjump"/>
          </p:cNvPr>
          <p:cNvSpPr/>
          <p:nvPr/>
        </p:nvSpPr>
        <p:spPr>
          <a:xfrm>
            <a:off x="179388" y="188913"/>
            <a:ext cx="288925" cy="2873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69994" name="Object 10"/>
          <p:cNvGraphicFramePr>
            <a:graphicFrameLocks noChangeAspect="1"/>
          </p:cNvGraphicFramePr>
          <p:nvPr/>
        </p:nvGraphicFramePr>
        <p:xfrm>
          <a:off x="2222407" y="4874279"/>
          <a:ext cx="3190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4" imgW="164880" imgH="203040" progId="Equation.3">
                  <p:embed/>
                </p:oleObj>
              </mc:Choice>
              <mc:Fallback>
                <p:oleObj name="Формула" r:id="rId14" imgW="16488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407" y="4874279"/>
                        <a:ext cx="319087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95" name="Object 11"/>
          <p:cNvGraphicFramePr>
            <a:graphicFrameLocks noChangeAspect="1"/>
          </p:cNvGraphicFramePr>
          <p:nvPr/>
        </p:nvGraphicFramePr>
        <p:xfrm>
          <a:off x="684213" y="3141663"/>
          <a:ext cx="1590675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6" imgW="799920" imgH="317160" progId="Equation.3">
                  <p:embed/>
                </p:oleObj>
              </mc:Choice>
              <mc:Fallback>
                <p:oleObj name="Формула" r:id="rId16" imgW="799920" imgH="31716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141663"/>
                        <a:ext cx="1590675" cy="6365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642910" y="5857892"/>
            <a:ext cx="2500330" cy="7921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Другое название этой величины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28926" y="5857892"/>
            <a:ext cx="4000528" cy="7921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rgbClr val="002060"/>
                </a:solidFill>
                <a:latin typeface="Verdana" pitchFamily="34" charset="0"/>
              </a:rPr>
              <a:t>Индукция электрического поля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12" grpId="0" animBg="1"/>
      <p:bldP spid="15" grpId="0" animBg="1"/>
      <p:bldP spid="16" grpId="0" animBg="1"/>
      <p:bldP spid="19" grpId="0" animBg="1"/>
      <p:bldP spid="20" grpId="0"/>
      <p:bldP spid="21" grpId="0" animBg="1"/>
      <p:bldP spid="23" grpId="0" animBg="1"/>
      <p:bldP spid="26" grpId="0" animBg="1"/>
      <p:bldP spid="24" grpId="0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Другие виды поляризации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01988" y="908050"/>
            <a:ext cx="3240088" cy="936625"/>
          </a:xfrm>
          <a:prstGeom prst="roundRect">
            <a:avLst>
              <a:gd name="adj" fmla="val 563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Поляризация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при механических деформациях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188" y="908050"/>
            <a:ext cx="2987675" cy="936625"/>
          </a:xfrm>
          <a:prstGeom prst="roundRect">
            <a:avLst>
              <a:gd name="adj" fmla="val 1699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Пьезоэлектрический эффект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84888" y="1557338"/>
            <a:ext cx="1079400" cy="431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Кварц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97275" y="2565400"/>
            <a:ext cx="5113338" cy="647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Возникновение механических деформаций при воздействии поля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188" y="2565400"/>
            <a:ext cx="2988000" cy="647700"/>
          </a:xfrm>
          <a:prstGeom prst="roundRect">
            <a:avLst>
              <a:gd name="adj" fmla="val 2768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Электрострикция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1476375" y="1989138"/>
            <a:ext cx="358775" cy="360362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2195513" y="1989138"/>
            <a:ext cx="360362" cy="360362"/>
          </a:xfrm>
          <a:prstGeom prst="up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348038" y="3644900"/>
            <a:ext cx="5389562" cy="93622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Вещества, длительно сохраняющие поляризацию после прекращения действия внешнего поля</a:t>
            </a:r>
          </a:p>
        </p:txBody>
      </p:sp>
      <p:pic>
        <p:nvPicPr>
          <p:cNvPr id="5127" name="Picture 7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27344" t="15625" r="28906" b="23958"/>
          <a:stretch>
            <a:fillRect/>
          </a:stretch>
        </p:blipFill>
        <p:spPr bwMode="auto">
          <a:xfrm>
            <a:off x="7761288" y="908050"/>
            <a:ext cx="9144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Прямая соединительная линия 2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611188" y="4724400"/>
            <a:ext cx="2628900" cy="18009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Сегнетоэлектрики (антисегнето-электрики)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3348038" y="4724400"/>
            <a:ext cx="5400675" cy="18009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Вещества с высоким значением </a:t>
            </a:r>
            <a:r>
              <a:rPr lang="el-GR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у которых при помещении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их во внешнее ЭП возникает значительная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поляризованность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не исчезающая полностью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при снятии поля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611188" y="3644900"/>
            <a:ext cx="2628900" cy="9362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Электреты</a:t>
            </a:r>
          </a:p>
        </p:txBody>
      </p:sp>
      <p:sp>
        <p:nvSpPr>
          <p:cNvPr id="22" name="Стрелка влево 21">
            <a:hlinkClick r:id="rId5" action="ppaction://hlinksldjump"/>
          </p:cNvPr>
          <p:cNvSpPr/>
          <p:nvPr/>
        </p:nvSpPr>
        <p:spPr>
          <a:xfrm>
            <a:off x="179388" y="188913"/>
            <a:ext cx="288925" cy="2873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право 22">
            <a:hlinkClick r:id="rId6" action="ppaction://hlinksldjump"/>
          </p:cNvPr>
          <p:cNvSpPr/>
          <p:nvPr/>
        </p:nvSpPr>
        <p:spPr>
          <a:xfrm>
            <a:off x="8316416" y="6093296"/>
            <a:ext cx="288000" cy="288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611560" y="3429000"/>
            <a:ext cx="81360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34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3" grpId="0" animBg="1"/>
      <p:bldP spid="15" grpId="0" animBg="1"/>
      <p:bldP spid="21" grpId="0" animBg="1"/>
      <p:bldP spid="16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010" name="Object 2"/>
          <p:cNvGraphicFramePr>
            <a:graphicFrameLocks noChangeAspect="1"/>
          </p:cNvGraphicFramePr>
          <p:nvPr/>
        </p:nvGraphicFramePr>
        <p:xfrm>
          <a:off x="5235575" y="4105225"/>
          <a:ext cx="3779838" cy="270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1383964" imgH="8221223" progId="">
                  <p:embed/>
                </p:oleObj>
              </mc:Choice>
              <mc:Fallback>
                <p:oleObj r:id="rId3" imgW="11383964" imgH="8221223" progId="">
                  <p:embed/>
                  <p:pic>
                    <p:nvPicPr>
                      <p:cNvPr id="1710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4105225"/>
                        <a:ext cx="3779838" cy="270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Сегнетоэлектрики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611188" y="836613"/>
            <a:ext cx="2628900" cy="13682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Сегнетоэлектрики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3348038" y="836613"/>
            <a:ext cx="5400675" cy="137794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Вещества с высоким значением </a:t>
            </a:r>
            <a:r>
              <a:rPr lang="el-GR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ε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у которых при помещении их во внешнее электрическое поле возникает значительная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поляризованность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не исчезающая полностью при снятии поля</a:t>
            </a:r>
            <a:endParaRPr lang="ru-RU" sz="3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411413" y="3822650"/>
            <a:ext cx="2736850" cy="85725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ДОМЕНЫ –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области собственной поляризации</a:t>
            </a:r>
          </a:p>
        </p:txBody>
      </p:sp>
      <p:sp>
        <p:nvSpPr>
          <p:cNvPr id="22" name="Стрелка влево 21">
            <a:hlinkClick r:id="rId5" action="ppaction://hlinksldjump"/>
          </p:cNvPr>
          <p:cNvSpPr/>
          <p:nvPr/>
        </p:nvSpPr>
        <p:spPr>
          <a:xfrm>
            <a:off x="179388" y="188913"/>
            <a:ext cx="288925" cy="2873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611188" y="2277815"/>
            <a:ext cx="8137525" cy="64712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твёрдые диэлектрики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(некоторые ионные кристаллы и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пьезоэлектрики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11188" y="2854002"/>
            <a:ext cx="8532812" cy="93503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обладают в определённом интервале температур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собственным электрическим дипольным моментом, который м.б. переориентирован внешним электрическим полем</a:t>
            </a: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611188" y="3816300"/>
            <a:ext cx="1728787" cy="8636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Спонтанная поляризация</a:t>
            </a: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5219700" y="3816300"/>
            <a:ext cx="3816350" cy="4318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Диэлектрический гистерезис</a:t>
            </a: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7308850" y="6192788"/>
            <a:ext cx="1655763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петля гистерезиса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7524750" y="5760988"/>
            <a:ext cx="863600" cy="503237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8"/>
          <p:cNvSpPr txBox="1">
            <a:spLocks noChangeArrowheads="1"/>
          </p:cNvSpPr>
          <p:nvPr/>
        </p:nvSpPr>
        <p:spPr bwMode="auto">
          <a:xfrm>
            <a:off x="4505325" y="4724375"/>
            <a:ext cx="2370138" cy="504825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остаточная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поляризованность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611188" y="1401763"/>
            <a:ext cx="230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сегнетова соль, 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титанат бария и др.</a:t>
            </a:r>
            <a:endParaRPr lang="ru-RU">
              <a:latin typeface="Calibri" pitchFamily="34" charset="0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5219700" y="4248100"/>
            <a:ext cx="1944688" cy="3603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 err="1">
                <a:solidFill>
                  <a:srgbClr val="002060"/>
                </a:solidFill>
              </a:rPr>
              <a:t>поляризованность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7380288" y="5245050"/>
            <a:ext cx="1692275" cy="3603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</a:rPr>
              <a:t>напряженность</a:t>
            </a:r>
          </a:p>
        </p:txBody>
      </p:sp>
      <p:sp>
        <p:nvSpPr>
          <p:cNvPr id="44" name="Text Box 8"/>
          <p:cNvSpPr txBox="1">
            <a:spLocks noChangeArrowheads="1"/>
          </p:cNvSpPr>
          <p:nvPr/>
        </p:nvSpPr>
        <p:spPr bwMode="auto">
          <a:xfrm>
            <a:off x="3924300" y="5616525"/>
            <a:ext cx="1866900" cy="504825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коэрцитивная сила </a:t>
            </a:r>
            <a:r>
              <a:rPr lang="ru-RU" sz="1600" b="1" i="1" dirty="0" err="1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sz="1600" b="1" baseline="-25000" dirty="0" err="1">
                <a:solidFill>
                  <a:srgbClr val="002060"/>
                </a:solidFill>
                <a:latin typeface="Verdana" pitchFamily="34" charset="0"/>
              </a:rPr>
              <a:t>с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rot="10800000">
            <a:off x="6694488" y="4791025"/>
            <a:ext cx="360362" cy="28733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611188" y="4752925"/>
            <a:ext cx="3240087" cy="1295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Для снятия остаточной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поляризованности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необходимо </a:t>
            </a:r>
            <a:r>
              <a:rPr lang="ru-RU" sz="1600" b="1" dirty="0">
                <a:solidFill>
                  <a:srgbClr val="002060"/>
                </a:solidFill>
              </a:rPr>
              <a:t>↑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поля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sz="1600" b="1" dirty="0" err="1">
                <a:solidFill>
                  <a:srgbClr val="002060"/>
                </a:solidFill>
              </a:rPr>
              <a:t>↑↓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направлении до −</a:t>
            </a:r>
            <a:r>
              <a:rPr lang="ru-RU" sz="1600" b="1" i="1" dirty="0" err="1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sz="1600" b="1" baseline="-25000" dirty="0" err="1">
                <a:solidFill>
                  <a:srgbClr val="002060"/>
                </a:solidFill>
                <a:latin typeface="Verdana" pitchFamily="34" charset="0"/>
              </a:rPr>
              <a:t>с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rot="10800000" flipV="1">
            <a:off x="5867400" y="5616525"/>
            <a:ext cx="865188" cy="360363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8"/>
          <p:cNvSpPr txBox="1">
            <a:spLocks noChangeArrowheads="1"/>
          </p:cNvSpPr>
          <p:nvPr/>
        </p:nvSpPr>
        <p:spPr bwMode="auto">
          <a:xfrm>
            <a:off x="611188" y="5976888"/>
            <a:ext cx="3455987" cy="10525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Дальнейшее </a:t>
            </a:r>
            <a:r>
              <a:rPr lang="ru-RU" sz="1600" b="1" dirty="0">
                <a:solidFill>
                  <a:srgbClr val="002060"/>
                </a:solidFill>
              </a:rPr>
              <a:t>↑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поля вызывает насыщение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endParaRPr lang="ru-RU" sz="1600" b="1" i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 rot="10800000" flipV="1">
            <a:off x="3635375" y="6480125"/>
            <a:ext cx="1800225" cy="144463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7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 animBg="1"/>
      <p:bldP spid="22" grpId="0" animBg="1"/>
      <p:bldP spid="23" grpId="0"/>
      <p:bldP spid="26" grpId="0"/>
      <p:bldP spid="27" grpId="0" animBg="1"/>
      <p:bldP spid="28" grpId="0" animBg="1"/>
      <p:bldP spid="31" grpId="0"/>
      <p:bldP spid="35" grpId="0" animBg="1"/>
      <p:bldP spid="36" grpId="0"/>
      <p:bldP spid="37" grpId="0"/>
      <p:bldP spid="38" grpId="0"/>
      <p:bldP spid="44" grpId="0" animBg="1"/>
      <p:bldP spid="47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15"/>
          <p:cNvSpPr txBox="1">
            <a:spLocks noChangeArrowheads="1"/>
          </p:cNvSpPr>
          <p:nvPr/>
        </p:nvSpPr>
        <p:spPr bwMode="auto">
          <a:xfrm>
            <a:off x="539552" y="1988840"/>
            <a:ext cx="5219700" cy="115282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до тех пор, пока не установится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равновесное распределение зарядов: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все заряды – на поверхности проводника, </a:t>
            </a:r>
          </a:p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3400" dirty="0"/>
              <a:t>Проводники в электрическом поле</a:t>
            </a:r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5796136" y="1772816"/>
            <a:ext cx="3240000" cy="3603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перемещение зарядов</a:t>
            </a:r>
          </a:p>
        </p:txBody>
      </p:sp>
      <p:sp>
        <p:nvSpPr>
          <p:cNvPr id="50193" name="Text Box 17"/>
          <p:cNvSpPr txBox="1">
            <a:spLocks noChangeArrowheads="1"/>
          </p:cNvSpPr>
          <p:nvPr/>
        </p:nvSpPr>
        <p:spPr bwMode="auto">
          <a:xfrm>
            <a:off x="2411214" y="2781300"/>
            <a:ext cx="1431925" cy="36036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Е</a:t>
            </a:r>
            <a:r>
              <a:rPr lang="ru-RU" sz="1600" b="1" baseline="-25000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внутр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= 0</a:t>
            </a:r>
          </a:p>
        </p:txBody>
      </p: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3563888" y="6093268"/>
            <a:ext cx="5400600" cy="64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Явление перераспределения поверхностных зарядов</a:t>
            </a:r>
          </a:p>
        </p:txBody>
      </p:sp>
      <p:sp>
        <p:nvSpPr>
          <p:cNvPr id="50195" name="Text Box 19"/>
          <p:cNvSpPr txBox="1">
            <a:spLocks noChangeArrowheads="1"/>
          </p:cNvSpPr>
          <p:nvPr/>
        </p:nvSpPr>
        <p:spPr bwMode="auto">
          <a:xfrm>
            <a:off x="467544" y="3254549"/>
            <a:ext cx="3733800" cy="33813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sym typeface="Symbol" pitchFamily="18" charset="2"/>
              </a:rPr>
              <a:t>Иначе</a:t>
            </a:r>
          </a:p>
        </p:txBody>
      </p:sp>
      <p:sp>
        <p:nvSpPr>
          <p:cNvPr id="50196" name="Text Box 20"/>
          <p:cNvSpPr txBox="1">
            <a:spLocks noChangeArrowheads="1"/>
          </p:cNvSpPr>
          <p:nvPr/>
        </p:nvSpPr>
        <p:spPr bwMode="auto">
          <a:xfrm>
            <a:off x="684213" y="3575224"/>
            <a:ext cx="3733800" cy="107791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 проводнике возникло бы упорядоченное движение зарядов без затрат энергии внешнего источника</a:t>
            </a:r>
          </a:p>
        </p:txBody>
      </p:sp>
      <p:sp>
        <p:nvSpPr>
          <p:cNvPr id="50197" name="Text Box 21"/>
          <p:cNvSpPr txBox="1">
            <a:spLocks noChangeArrowheads="1"/>
          </p:cNvSpPr>
          <p:nvPr/>
        </p:nvSpPr>
        <p:spPr bwMode="auto">
          <a:xfrm>
            <a:off x="4643438" y="3533949"/>
            <a:ext cx="2057400" cy="111918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противоречие закону сохранения энергии</a:t>
            </a:r>
          </a:p>
        </p:txBody>
      </p:sp>
      <p:sp>
        <p:nvSpPr>
          <p:cNvPr id="50199" name="Text Box 23"/>
          <p:cNvSpPr txBox="1">
            <a:spLocks noChangeArrowheads="1"/>
          </p:cNvSpPr>
          <p:nvPr/>
        </p:nvSpPr>
        <p:spPr bwMode="auto">
          <a:xfrm>
            <a:off x="684212" y="6093368"/>
            <a:ext cx="2879675" cy="64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Электростатическая индукция</a:t>
            </a:r>
          </a:p>
        </p:txBody>
      </p:sp>
      <p:sp>
        <p:nvSpPr>
          <p:cNvPr id="50201" name="Text Box 25"/>
          <p:cNvSpPr txBox="1">
            <a:spLocks noChangeArrowheads="1"/>
          </p:cNvSpPr>
          <p:nvPr/>
        </p:nvSpPr>
        <p:spPr bwMode="auto">
          <a:xfrm>
            <a:off x="6156325" y="5013325"/>
            <a:ext cx="2879725" cy="7493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Заряды называются ИНДУЦИРОВАННЫМИ</a:t>
            </a:r>
          </a:p>
        </p:txBody>
      </p:sp>
      <p:sp>
        <p:nvSpPr>
          <p:cNvPr id="25" name="Стрелка вправо 24"/>
          <p:cNvSpPr/>
          <p:nvPr/>
        </p:nvSpPr>
        <p:spPr>
          <a:xfrm>
            <a:off x="4191000" y="3833986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338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13750" t="25999" r="36874" b="14000"/>
          <a:stretch>
            <a:fillRect/>
          </a:stretch>
        </p:blipFill>
        <p:spPr bwMode="auto">
          <a:xfrm>
            <a:off x="6596063" y="2997200"/>
            <a:ext cx="236855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Стрелка вправо 29"/>
          <p:cNvSpPr/>
          <p:nvPr/>
        </p:nvSpPr>
        <p:spPr>
          <a:xfrm>
            <a:off x="4716016" y="1268760"/>
            <a:ext cx="358775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929313" y="930275"/>
            <a:ext cx="720725" cy="576263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?</a:t>
            </a:r>
            <a:endParaRPr lang="ru-RU" sz="3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5796136" y="836712"/>
            <a:ext cx="3240000" cy="64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 заряды проводника действует ЭС поле</a:t>
            </a:r>
          </a:p>
        </p:txBody>
      </p:sp>
      <p:sp>
        <p:nvSpPr>
          <p:cNvPr id="24" name="Стрелка вниз 23"/>
          <p:cNvSpPr/>
          <p:nvPr/>
        </p:nvSpPr>
        <p:spPr>
          <a:xfrm>
            <a:off x="8459788" y="1340768"/>
            <a:ext cx="381000" cy="38100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684212" y="5113338"/>
            <a:ext cx="5399955" cy="69192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Поверхность проводника - эквипотенциальна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355777" y="5229001"/>
            <a:ext cx="576263" cy="576263"/>
          </a:xfrm>
          <a:prstGeom prst="round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!</a:t>
            </a:r>
          </a:p>
        </p:txBody>
      </p:sp>
      <p:sp>
        <p:nvSpPr>
          <p:cNvPr id="18229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4724251" y="5157192"/>
            <a:ext cx="1431925" cy="57606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 =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const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6084888" y="2205038"/>
            <a:ext cx="2906712" cy="3603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как долго?</a:t>
            </a:r>
          </a:p>
        </p:txBody>
      </p:sp>
      <p:sp>
        <p:nvSpPr>
          <p:cNvPr id="35" name="Куб 34"/>
          <p:cNvSpPr/>
          <p:nvPr/>
        </p:nvSpPr>
        <p:spPr>
          <a:xfrm>
            <a:off x="539552" y="1079395"/>
            <a:ext cx="1512168" cy="7200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проводник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130426" y="731143"/>
            <a:ext cx="1009526" cy="359693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ЭП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 flipV="1">
            <a:off x="2157165" y="139409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1" name="Picture 2" descr="1-6-2"/>
          <p:cNvPicPr>
            <a:picLocks noChangeAspect="1" noChangeArrowheads="1"/>
          </p:cNvPicPr>
          <p:nvPr/>
        </p:nvPicPr>
        <p:blipFill>
          <a:blip r:embed="rId5" cstate="print"/>
          <a:srcRect l="6641" t="29905" r="24733" b="32001"/>
          <a:stretch>
            <a:fillRect/>
          </a:stretch>
        </p:blipFill>
        <p:spPr bwMode="auto">
          <a:xfrm>
            <a:off x="2987823" y="1124744"/>
            <a:ext cx="14364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50189" grpId="0" animBg="1"/>
      <p:bldP spid="50193" grpId="0"/>
      <p:bldP spid="50194" grpId="0" animBg="1"/>
      <p:bldP spid="50195" grpId="0"/>
      <p:bldP spid="50196" grpId="0"/>
      <p:bldP spid="50197" grpId="0"/>
      <p:bldP spid="50199" grpId="0" animBg="1"/>
      <p:bldP spid="50201" grpId="0"/>
      <p:bldP spid="25" grpId="0" animBg="1"/>
      <p:bldP spid="30" grpId="0" animBg="1"/>
      <p:bldP spid="32" grpId="0"/>
      <p:bldP spid="32" grpId="1"/>
      <p:bldP spid="50184" grpId="0" animBg="1"/>
      <p:bldP spid="24" grpId="0" animBg="1"/>
      <p:bldP spid="37" grpId="0" animBg="1"/>
      <p:bldP spid="38" grpId="0"/>
      <p:bldP spid="31" grpId="0"/>
      <p:bldP spid="34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Проводники в электрическом поле</a:t>
            </a:r>
          </a:p>
        </p:txBody>
      </p:sp>
      <p:graphicFrame>
        <p:nvGraphicFramePr>
          <p:cNvPr id="172034" name="Object 2"/>
          <p:cNvGraphicFramePr>
            <a:graphicFrameLocks noChangeAspect="1"/>
          </p:cNvGraphicFramePr>
          <p:nvPr/>
        </p:nvGraphicFramePr>
        <p:xfrm>
          <a:off x="2339975" y="1485230"/>
          <a:ext cx="1266825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533160" imgH="431640" progId="Equation.3">
                  <p:embed/>
                </p:oleObj>
              </mc:Choice>
              <mc:Fallback>
                <p:oleObj name="Формула" r:id="rId3" imgW="5331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485230"/>
                        <a:ext cx="1266825" cy="1020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5333608" y="867192"/>
            <a:ext cx="2880319" cy="43338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Из теоремы Гаусса</a:t>
            </a: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467544" y="1340768"/>
            <a:ext cx="1800225" cy="10080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вблизи поверхности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8243888" y="908050"/>
            <a:ext cx="360362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4067175" y="1785268"/>
          <a:ext cx="995363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419040" imgH="177480" progId="Equation.3">
                  <p:embed/>
                </p:oleObj>
              </mc:Choice>
              <mc:Fallback>
                <p:oleObj name="Формула" r:id="rId5" imgW="419040" imgH="177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785268"/>
                        <a:ext cx="995363" cy="420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3678238" y="1701130"/>
            <a:ext cx="865187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</a:t>
            </a:r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467544" y="2606179"/>
            <a:ext cx="1800225" cy="64928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 остриях</a:t>
            </a: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2336800" y="2626817"/>
          <a:ext cx="13573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571320" imgH="228600" progId="Equation.3">
                  <p:embed/>
                </p:oleObj>
              </mc:Choice>
              <mc:Fallback>
                <p:oleObj name="Формула" r:id="rId7" imgW="57132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2626817"/>
                        <a:ext cx="1357313" cy="539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4076700" y="2626817"/>
          <a:ext cx="13271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9" imgW="558720" imgH="228600" progId="Equation.3">
                  <p:embed/>
                </p:oleObj>
              </mc:Choice>
              <mc:Fallback>
                <p:oleObj name="Формула" r:id="rId9" imgW="55872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2626817"/>
                        <a:ext cx="1327150" cy="539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5724525" y="2715717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5291932" y="2914948"/>
            <a:ext cx="5762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6184900" y="2564904"/>
            <a:ext cx="2563813" cy="719138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принцип действия молниеотводов</a:t>
            </a: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467544" y="3505771"/>
            <a:ext cx="1800225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внутри полости</a:t>
            </a:r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/>
        </p:nvGraphicFramePr>
        <p:xfrm>
          <a:off x="3306763" y="3635946"/>
          <a:ext cx="90487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380880" imgH="177480" progId="Equation.3">
                  <p:embed/>
                </p:oleObj>
              </mc:Choice>
              <mc:Fallback>
                <p:oleObj name="Формула" r:id="rId11" imgW="38088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6763" y="3635946"/>
                        <a:ext cx="904875" cy="420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7"/>
          <p:cNvGraphicFramePr>
            <a:graphicFrameLocks noChangeAspect="1"/>
          </p:cNvGraphicFramePr>
          <p:nvPr/>
        </p:nvGraphicFramePr>
        <p:xfrm>
          <a:off x="2339975" y="3635946"/>
          <a:ext cx="90487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3" imgW="380880" imgH="177480" progId="Equation.3">
                  <p:embed/>
                </p:oleObj>
              </mc:Choice>
              <mc:Fallback>
                <p:oleObj name="Формула" r:id="rId13" imgW="380880" imgH="177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635946"/>
                        <a:ext cx="904875" cy="420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5148064" y="5373216"/>
            <a:ext cx="3744416" cy="93593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т.к. под действием поля заряды перемещаются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внешнюю поверхность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4572000" y="3650233"/>
            <a:ext cx="360363" cy="35877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4110832" y="3793902"/>
            <a:ext cx="5762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5148263" y="3501008"/>
            <a:ext cx="3600450" cy="576263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принцип электростатической защиты</a:t>
            </a:r>
          </a:p>
        </p:txBody>
      </p:sp>
      <p:pic>
        <p:nvPicPr>
          <p:cNvPr id="172040" name="Picture 8" descr="1-5-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3528" y="4221088"/>
            <a:ext cx="4674012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 Box 23"/>
          <p:cNvSpPr txBox="1">
            <a:spLocks noChangeArrowheads="1"/>
          </p:cNvSpPr>
          <p:nvPr/>
        </p:nvSpPr>
        <p:spPr bwMode="auto">
          <a:xfrm>
            <a:off x="467544" y="764704"/>
            <a:ext cx="4320480" cy="5762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Каковы характеристики поля в присутствии проводника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4788024" y="836712"/>
            <a:ext cx="360362" cy="5762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?</a:t>
            </a:r>
          </a:p>
        </p:txBody>
      </p:sp>
      <p:sp>
        <p:nvSpPr>
          <p:cNvPr id="3" name="Text Box 23"/>
          <p:cNvSpPr txBox="1">
            <a:spLocks noChangeArrowheads="1"/>
          </p:cNvSpPr>
          <p:nvPr/>
        </p:nvSpPr>
        <p:spPr bwMode="auto">
          <a:xfrm>
            <a:off x="5153347" y="4077072"/>
            <a:ext cx="3600450" cy="57656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принцип действия генератора Ван де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Граафа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31" name="Стрелка вправо 30">
            <a:hlinkClick r:id="rId16" action="ppaction://hlinksldjump"/>
          </p:cNvPr>
          <p:cNvSpPr/>
          <p:nvPr/>
        </p:nvSpPr>
        <p:spPr>
          <a:xfrm>
            <a:off x="8676456" y="4192545"/>
            <a:ext cx="288000" cy="288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0" grpId="0"/>
      <p:bldP spid="11" grpId="0"/>
      <p:bldP spid="14" grpId="0" animBg="1"/>
      <p:bldP spid="18" grpId="0" animBg="1"/>
      <p:bldP spid="19" grpId="0"/>
      <p:bldP spid="24" grpId="0"/>
      <p:bldP spid="25" grpId="0" animBg="1"/>
      <p:bldP spid="27" grpId="0" animBg="1"/>
      <p:bldP spid="29" grpId="0"/>
      <p:bldP spid="30" grpId="0"/>
      <p:bldP spid="3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750"/>
            <a:ext cx="9144000" cy="762000"/>
          </a:xfrm>
        </p:spPr>
        <p:txBody>
          <a:bodyPr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200" dirty="0"/>
              <a:t>Электрическая емкость </a:t>
            </a:r>
            <a:br>
              <a:rPr lang="ru-RU" sz="3200" dirty="0"/>
            </a:br>
            <a:r>
              <a:rPr lang="ru-RU" sz="3200" dirty="0"/>
              <a:t>уединенного проводника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7308850" y="1052513"/>
          <a:ext cx="11541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419040" imgH="419040" progId="Equation.3">
                  <p:embed/>
                </p:oleObj>
              </mc:Choice>
              <mc:Fallback>
                <p:oleObj name="Формула" r:id="rId3" imgW="41904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1052513"/>
                        <a:ext cx="1154113" cy="1152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660232" y="3717032"/>
          <a:ext cx="21193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749160" imgH="228600" progId="Equation.3">
                  <p:embed/>
                </p:oleObj>
              </mc:Choice>
              <mc:Fallback>
                <p:oleObj name="Формула" r:id="rId5" imgW="7491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3717032"/>
                        <a:ext cx="2119313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593432" y="1484313"/>
          <a:ext cx="10668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482400" imgH="203040" progId="Equation.3">
                  <p:embed/>
                </p:oleObj>
              </mc:Choice>
              <mc:Fallback>
                <p:oleObj name="Формула" r:id="rId7" imgW="48240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3432" y="1484313"/>
                        <a:ext cx="1066800" cy="450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7972425" y="5805488"/>
            <a:ext cx="1136650" cy="5334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[C]=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Ф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11188" y="836613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39552" y="1340840"/>
            <a:ext cx="4896544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между зарядом проводника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его потенциалом линейная связь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509270" y="981075"/>
            <a:ext cx="2087563" cy="36036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sym typeface="Symbol" pitchFamily="18" charset="2"/>
              </a:rPr>
              <a:t>Из опыта: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915816" y="2276474"/>
            <a:ext cx="3420000" cy="792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Численно равна заряду, изменяющему потенциал проводника на 1В</a:t>
            </a:r>
            <a:endParaRPr lang="ru-RU" sz="17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539552" y="2276474"/>
            <a:ext cx="2376264" cy="79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Электроёмкость проводника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539552" y="5064397"/>
            <a:ext cx="3600450" cy="3603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зависит от: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539552" y="5424760"/>
            <a:ext cx="3600450" cy="358775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размеров проводника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39552" y="5783535"/>
            <a:ext cx="3600450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формы проводника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539552" y="6143897"/>
            <a:ext cx="3600450" cy="522288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диэлектрической проницаемости среды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467544" y="3068960"/>
            <a:ext cx="4968875" cy="43123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Для точечного заряда (сферы):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4140002" y="5064397"/>
            <a:ext cx="3600450" cy="3603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зависит от: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4135240" y="5424760"/>
            <a:ext cx="3600450" cy="41275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материала проводника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6012160" y="3861048"/>
            <a:ext cx="360362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4135240" y="5840685"/>
            <a:ext cx="3600450" cy="41275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заряда проводника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539552" y="4704035"/>
            <a:ext cx="7200900" cy="3603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Электроёмкость 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4135240" y="6255022"/>
            <a:ext cx="3600450" cy="414338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потенциала проводника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31" name="Стрелка вправо 30"/>
          <p:cNvSpPr/>
          <p:nvPr/>
        </p:nvSpPr>
        <p:spPr>
          <a:xfrm>
            <a:off x="6786563" y="1557338"/>
            <a:ext cx="360362" cy="35877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трелка вправо 25">
            <a:hlinkClick r:id="rId9" action="ppaction://hlinksldjump"/>
          </p:cNvPr>
          <p:cNvSpPr/>
          <p:nvPr/>
        </p:nvSpPr>
        <p:spPr>
          <a:xfrm>
            <a:off x="8316416" y="6309352"/>
            <a:ext cx="288000" cy="288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6250984" y="2285992"/>
            <a:ext cx="2857520" cy="648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C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− коэффициент пропорциональности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3275856" y="3717032"/>
          <a:ext cx="23352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0" imgW="825480" imgH="228600" progId="Equation.3">
                  <p:embed/>
                </p:oleObj>
              </mc:Choice>
              <mc:Fallback>
                <p:oleObj name="Формула" r:id="rId10" imgW="82548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717032"/>
                        <a:ext cx="2335213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539552" y="3501012"/>
          <a:ext cx="2232000" cy="1086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2" imgW="888840" imgH="431640" progId="Equation.3">
                  <p:embed/>
                </p:oleObj>
              </mc:Choice>
              <mc:Fallback>
                <p:oleObj name="Формула" r:id="rId12" imgW="88884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501012"/>
                        <a:ext cx="2232000" cy="10864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Прямая со стрелкой 35"/>
          <p:cNvCxnSpPr/>
          <p:nvPr/>
        </p:nvCxnSpPr>
        <p:spPr>
          <a:xfrm rot="10800000">
            <a:off x="2699872" y="3861048"/>
            <a:ext cx="72000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/>
      <p:bldP spid="14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 autoUpdateAnimBg="0"/>
      <p:bldP spid="26" grpId="0" animBg="1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Конденсаторы</a:t>
            </a:r>
          </a:p>
        </p:txBody>
      </p:sp>
      <p:pic>
        <p:nvPicPr>
          <p:cNvPr id="188418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12500" t="12000" r="63750" b="46001"/>
          <a:stretch>
            <a:fillRect/>
          </a:stretch>
        </p:blipFill>
        <p:spPr bwMode="auto">
          <a:xfrm>
            <a:off x="552843" y="1268760"/>
            <a:ext cx="2116393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 l="19832" t="41000" r="51241" b="27000"/>
          <a:stretch>
            <a:fillRect/>
          </a:stretch>
        </p:blipFill>
        <p:spPr bwMode="auto">
          <a:xfrm>
            <a:off x="2796183" y="1268413"/>
            <a:ext cx="3384376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67544" y="836712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Конденсатор</a:t>
            </a: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2734791" y="836712"/>
            <a:ext cx="37338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Энергия конденсатора</a:t>
            </a:r>
          </a:p>
        </p:txBody>
      </p:sp>
      <p:pic>
        <p:nvPicPr>
          <p:cNvPr id="10246" name="Picture 6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 l="15625" t="24001" r="35625" b="17000"/>
          <a:stretch>
            <a:fillRect/>
          </a:stretch>
        </p:blipFill>
        <p:spPr bwMode="auto">
          <a:xfrm>
            <a:off x="6300192" y="1611313"/>
            <a:ext cx="26701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6300192" y="764704"/>
            <a:ext cx="2667000" cy="8382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Емкость конденсатора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3601" name="Picture 1" descr="1-6-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8788" y="4370388"/>
            <a:ext cx="5267325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467544" y="3981450"/>
            <a:ext cx="8506594" cy="3603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Поле плоского конденсатора</a:t>
            </a:r>
          </a:p>
        </p:txBody>
      </p:sp>
      <p:pic>
        <p:nvPicPr>
          <p:cNvPr id="153602" name="Picture 2" descr="1-6-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32066" y="4365625"/>
            <a:ext cx="32527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469900" y="6165850"/>
            <a:ext cx="5256213" cy="3587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Фактическое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5724128" y="6165850"/>
            <a:ext cx="3240088" cy="3587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Идеализированное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Емкость конденсатора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48482" name="Object 2"/>
          <p:cNvGraphicFramePr>
            <a:graphicFrameLocks noChangeAspect="1"/>
          </p:cNvGraphicFramePr>
          <p:nvPr/>
        </p:nvGraphicFramePr>
        <p:xfrm>
          <a:off x="2478081" y="798500"/>
          <a:ext cx="116522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533160" imgH="419040" progId="Equation.3">
                  <p:embed/>
                </p:oleObj>
              </mc:Choice>
              <mc:Fallback>
                <p:oleObj name="Формула" r:id="rId3" imgW="5331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8081" y="798500"/>
                        <a:ext cx="1165225" cy="915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795963" y="3500438"/>
            <a:ext cx="3455987" cy="64928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11188" y="1700808"/>
            <a:ext cx="3168724" cy="43224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Плоский конденсатор:</a:t>
            </a:r>
          </a:p>
        </p:txBody>
      </p:sp>
      <p:sp>
        <p:nvSpPr>
          <p:cNvPr id="1484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48483" name="Object 3"/>
          <p:cNvGraphicFramePr>
            <a:graphicFrameLocks noChangeAspect="1"/>
          </p:cNvGraphicFramePr>
          <p:nvPr/>
        </p:nvGraphicFramePr>
        <p:xfrm>
          <a:off x="679450" y="2133055"/>
          <a:ext cx="3100462" cy="878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1714320" imgH="482400" progId="Equation.3">
                  <p:embed/>
                </p:oleObj>
              </mc:Choice>
              <mc:Fallback>
                <p:oleObj name="Формула" r:id="rId5" imgW="171432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" y="2133055"/>
                        <a:ext cx="3100462" cy="87877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трелка вправо 10"/>
          <p:cNvSpPr/>
          <p:nvPr/>
        </p:nvSpPr>
        <p:spPr>
          <a:xfrm>
            <a:off x="5837238" y="2348955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85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48485" name="Object 5"/>
          <p:cNvGraphicFramePr>
            <a:graphicFrameLocks noChangeAspect="1"/>
          </p:cNvGraphicFramePr>
          <p:nvPr/>
        </p:nvGraphicFramePr>
        <p:xfrm>
          <a:off x="6342063" y="2144167"/>
          <a:ext cx="21590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1168200" imgH="419040" progId="Equation.3">
                  <p:embed/>
                </p:oleObj>
              </mc:Choice>
              <mc:Fallback>
                <p:oleObj name="Формула" r:id="rId7" imgW="116820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2063" y="2144167"/>
                        <a:ext cx="2159000" cy="768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98488" y="692696"/>
            <a:ext cx="2087562" cy="9366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Ёмкость конденсатора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11561" y="3198168"/>
            <a:ext cx="3240359" cy="57626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Шаровой (сферический) конденсатор:</a:t>
            </a:r>
          </a:p>
        </p:txBody>
      </p:sp>
      <p:graphicFrame>
        <p:nvGraphicFramePr>
          <p:cNvPr id="148487" name="Object 7"/>
          <p:cNvGraphicFramePr>
            <a:graphicFrameLocks noChangeAspect="1"/>
          </p:cNvGraphicFramePr>
          <p:nvPr/>
        </p:nvGraphicFramePr>
        <p:xfrm>
          <a:off x="4859338" y="2204492"/>
          <a:ext cx="83343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9" imgW="495000" imgH="393480" progId="Equation.3">
                  <p:embed/>
                </p:oleObj>
              </mc:Choice>
              <mc:Fallback>
                <p:oleObj name="Формула" r:id="rId9" imgW="49500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2204492"/>
                        <a:ext cx="833437" cy="666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3851920" y="2277517"/>
            <a:ext cx="1151880" cy="5762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с учетом</a:t>
            </a:r>
          </a:p>
        </p:txBody>
      </p:sp>
      <p:sp>
        <p:nvSpPr>
          <p:cNvPr id="1485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795963" y="4076700"/>
            <a:ext cx="3348037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611189" y="5220393"/>
            <a:ext cx="3960812" cy="43194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Цилиндрический конденсатор:</a:t>
            </a:r>
          </a:p>
        </p:txBody>
      </p:sp>
      <p:sp>
        <p:nvSpPr>
          <p:cNvPr id="14850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48493" name="Object 13"/>
          <p:cNvGraphicFramePr>
            <a:graphicFrameLocks noChangeAspect="1"/>
          </p:cNvGraphicFramePr>
          <p:nvPr/>
        </p:nvGraphicFramePr>
        <p:xfrm>
          <a:off x="717872" y="5652343"/>
          <a:ext cx="3494088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1384200" imgH="431640" progId="Equation.3">
                  <p:embed/>
                </p:oleObj>
              </mc:Choice>
              <mc:Fallback>
                <p:oleObj name="Формула" r:id="rId11" imgW="1384200" imgH="4316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872" y="5652343"/>
                        <a:ext cx="3494088" cy="1089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083995" y="2996952"/>
            <a:ext cx="3096517" cy="213996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err="1">
                <a:solidFill>
                  <a:srgbClr val="002060"/>
                </a:solidFill>
              </a:rPr>
              <a:t>d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- расстояние между пластинами,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002060"/>
                </a:solidFill>
              </a:rPr>
              <a:t>S</a:t>
            </a:r>
            <a:r>
              <a:rPr lang="ru-RU" b="1" dirty="0">
                <a:solidFill>
                  <a:srgbClr val="002060"/>
                </a:solidFill>
              </a:rPr>
              <a:t> - площадь одной пластины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002060"/>
                </a:solidFill>
              </a:rPr>
              <a:t>R</a:t>
            </a:r>
            <a:r>
              <a:rPr lang="ru-RU" b="1" baseline="-25000" dirty="0">
                <a:solidFill>
                  <a:srgbClr val="002060"/>
                </a:solidFill>
              </a:rPr>
              <a:t>1</a:t>
            </a:r>
            <a:r>
              <a:rPr lang="ru-RU" b="1" dirty="0">
                <a:solidFill>
                  <a:srgbClr val="002060"/>
                </a:solidFill>
              </a:rPr>
              <a:t> – внутренний радиус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R</a:t>
            </a:r>
            <a:r>
              <a:rPr lang="ru-RU" b="1" baseline="-25000" dirty="0">
                <a:solidFill>
                  <a:srgbClr val="002060"/>
                </a:solidFill>
              </a:rPr>
              <a:t>2 </a:t>
            </a:r>
            <a:r>
              <a:rPr lang="ru-RU" b="1" dirty="0">
                <a:solidFill>
                  <a:srgbClr val="002060"/>
                </a:solidFill>
              </a:rPr>
              <a:t>– внешний радиус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002060"/>
                </a:solidFill>
              </a:rPr>
              <a:t>h</a:t>
            </a:r>
            <a:r>
              <a:rPr lang="ru-RU" b="1" dirty="0">
                <a:solidFill>
                  <a:srgbClr val="002060"/>
                </a:solidFill>
              </a:rPr>
              <a:t> – высота цилиндра</a:t>
            </a:r>
          </a:p>
        </p:txBody>
      </p:sp>
      <p:graphicFrame>
        <p:nvGraphicFramePr>
          <p:cNvPr id="148494" name="Object 14"/>
          <p:cNvGraphicFramePr>
            <a:graphicFrameLocks noChangeAspect="1"/>
          </p:cNvGraphicFramePr>
          <p:nvPr/>
        </p:nvGraphicFramePr>
        <p:xfrm>
          <a:off x="683568" y="3918248"/>
          <a:ext cx="2320925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3" imgW="1054080" imgH="431640" progId="Equation.3">
                  <p:embed/>
                </p:oleObj>
              </mc:Choice>
              <mc:Fallback>
                <p:oleObj name="Формула" r:id="rId13" imgW="1054080" imgH="431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918248"/>
                        <a:ext cx="2320925" cy="9509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8495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56176" y="5085184"/>
            <a:ext cx="2095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96" name="Picture 1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71156" y="3221355"/>
            <a:ext cx="1320924" cy="193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97" name="Picture 17"/>
          <p:cNvPicPr>
            <a:picLocks noChangeAspect="1" noChangeArrowheads="1"/>
          </p:cNvPicPr>
          <p:nvPr/>
        </p:nvPicPr>
        <p:blipFill>
          <a:blip r:embed="rId17" cstate="print"/>
          <a:srcRect t="14956" b="15250"/>
          <a:stretch>
            <a:fillRect/>
          </a:stretch>
        </p:blipFill>
        <p:spPr bwMode="auto">
          <a:xfrm>
            <a:off x="6343865" y="865287"/>
            <a:ext cx="2160000" cy="120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8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4" grpId="0"/>
      <p:bldP spid="15" grpId="0"/>
      <p:bldP spid="17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Соединение конденсаторов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612775" y="858838"/>
            <a:ext cx="8280400" cy="3952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Соединение конденсаторов</a:t>
            </a: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612775" y="1254125"/>
            <a:ext cx="4140200" cy="396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Параллельное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4754563" y="1254125"/>
            <a:ext cx="4140200" cy="396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Последовательное</a:t>
            </a: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2753037" y="5654699"/>
          <a:ext cx="1993588" cy="1060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812520" imgH="431640" progId="Equation.3">
                  <p:embed/>
                </p:oleObj>
              </mc:Choice>
              <mc:Fallback>
                <p:oleObj name="Формула" r:id="rId3" imgW="8125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3037" y="5654699"/>
                        <a:ext cx="1993588" cy="106044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6516416" y="5510235"/>
          <a:ext cx="2278350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863280" imgH="457200" progId="Equation.3">
                  <p:embed/>
                </p:oleObj>
              </mc:Choice>
              <mc:Fallback>
                <p:oleObj name="Формула" r:id="rId5" imgW="86328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416" y="5510235"/>
                        <a:ext cx="2278350" cy="12049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7072330" y="3429000"/>
          <a:ext cx="1693863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647640" imgH="431640" progId="Equation.3">
                  <p:embed/>
                </p:oleObj>
              </mc:Choice>
              <mc:Fallback>
                <p:oleObj name="Формула" r:id="rId7" imgW="64764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2330" y="3429000"/>
                        <a:ext cx="1693863" cy="1130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188" y="1682750"/>
            <a:ext cx="4105275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10" cstate="print"/>
          <a:srcRect l="10678" t="15496" r="12442" b="13223"/>
          <a:stretch>
            <a:fillRect/>
          </a:stretch>
        </p:blipFill>
        <p:spPr bwMode="auto">
          <a:xfrm>
            <a:off x="4799013" y="1643050"/>
            <a:ext cx="404495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7461" name="Object 5"/>
          <p:cNvGraphicFramePr>
            <a:graphicFrameLocks noChangeAspect="1"/>
          </p:cNvGraphicFramePr>
          <p:nvPr/>
        </p:nvGraphicFramePr>
        <p:xfrm>
          <a:off x="101601" y="6072206"/>
          <a:ext cx="2470135" cy="519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1091880" imgH="228600" progId="Equation.3">
                  <p:embed/>
                </p:oleObj>
              </mc:Choice>
              <mc:Fallback>
                <p:oleObj name="Формула" r:id="rId11" imgW="109188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1" y="6072206"/>
                        <a:ext cx="2470135" cy="51930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2135188" y="3871913"/>
            <a:ext cx="5256212" cy="492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7462" name="Picture 6" descr="1-6-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800" y="4643446"/>
            <a:ext cx="2043113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63" name="Picture 7" descr="1-6-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86314" y="3214686"/>
            <a:ext cx="223202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2909890" y="4714884"/>
          <a:ext cx="1447796" cy="808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5" imgW="774360" imgH="431640" progId="Equation.3">
                  <p:embed/>
                </p:oleObj>
              </mc:Choice>
              <mc:Fallback>
                <p:oleObj name="Формула" r:id="rId15" imgW="77436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9890" y="4714884"/>
                        <a:ext cx="1447796" cy="80812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072066" y="4786322"/>
          <a:ext cx="25892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7" imgW="990360" imgH="228600" progId="Equation.3">
                  <p:embed/>
                </p:oleObj>
              </mc:Choice>
              <mc:Fallback>
                <p:oleObj name="Формула" r:id="rId17" imgW="99036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6" y="4786322"/>
                        <a:ext cx="2589212" cy="600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Энергия электрического поля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611758" y="836613"/>
            <a:ext cx="4031680" cy="57626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ЭП способно совершать </a:t>
            </a:r>
            <a:r>
              <a:rPr lang="ru-RU" sz="1600" b="1">
                <a:solidFill>
                  <a:srgbClr val="002060"/>
                </a:solidFill>
                <a:latin typeface="Verdana" pitchFamily="34" charset="0"/>
              </a:rPr>
              <a:t>работу по перемещению зарядов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004048" y="908720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720138" y="836613"/>
            <a:ext cx="3244350" cy="5762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ЭП обладает потенциальной энергией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39750" y="1484313"/>
            <a:ext cx="5903913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Рассмотрим поле плоского конденсатора: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11188" y="3789363"/>
            <a:ext cx="3240087" cy="79216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Работа равна запасённой (потенциальной) энергии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поля в конденсаторе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39750" y="1844675"/>
            <a:ext cx="4248150" cy="9366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Какую работу нужно совершить, чтобы перенести все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с одной пластины на другую?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87900" y="1989138"/>
            <a:ext cx="720725" cy="576262"/>
          </a:xfrm>
          <a:prstGeom prst="roundRect">
            <a:avLst>
              <a:gd name="adj" fmla="val 3115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?</a:t>
            </a:r>
            <a:endParaRPr lang="ru-RU" sz="40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505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0529" name="Object 1"/>
          <p:cNvGraphicFramePr>
            <a:graphicFrameLocks noChangeAspect="1"/>
          </p:cNvGraphicFramePr>
          <p:nvPr/>
        </p:nvGraphicFramePr>
        <p:xfrm>
          <a:off x="5359403" y="1988840"/>
          <a:ext cx="367347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1523880" imgH="203040" progId="Equation.3">
                  <p:embed/>
                </p:oleObj>
              </mc:Choice>
              <mc:Fallback>
                <p:oleObj name="Формула" r:id="rId3" imgW="1523880" imgH="203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9403" y="1988840"/>
                        <a:ext cx="3673475" cy="4921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/>
        </p:nvGraphicFramePr>
        <p:xfrm>
          <a:off x="611188" y="2959100"/>
          <a:ext cx="2665412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1587240" imgH="495000" progId="Equation.3">
                  <p:embed/>
                </p:oleObj>
              </mc:Choice>
              <mc:Fallback>
                <p:oleObj name="Формула" r:id="rId5" imgW="1587240" imgH="495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959100"/>
                        <a:ext cx="2665412" cy="830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0532" name="Object 4"/>
          <p:cNvGraphicFramePr>
            <a:graphicFrameLocks noChangeAspect="1"/>
          </p:cNvGraphicFramePr>
          <p:nvPr/>
        </p:nvGraphicFramePr>
        <p:xfrm>
          <a:off x="3851275" y="2998788"/>
          <a:ext cx="5184775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2844720" imgH="419040" progId="Equation.3">
                  <p:embed/>
                </p:oleObj>
              </mc:Choice>
              <mc:Fallback>
                <p:oleObj name="Формула" r:id="rId7" imgW="284472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998788"/>
                        <a:ext cx="5184775" cy="7635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4283968" y="3716338"/>
            <a:ext cx="4860032" cy="64928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V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en-US" sz="1600" b="1" i="1" dirty="0" err="1">
                <a:solidFill>
                  <a:srgbClr val="002060"/>
                </a:solidFill>
                <a:latin typeface="Verdana" pitchFamily="34" charset="0"/>
              </a:rPr>
              <a:t>S·d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– объём внутри конденсатора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(где сосредоточено поле) </a:t>
            </a:r>
          </a:p>
        </p:txBody>
      </p:sp>
      <p:sp>
        <p:nvSpPr>
          <p:cNvPr id="15055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05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>
            <a:off x="3419475" y="3141663"/>
            <a:ext cx="360363" cy="35877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3851275" y="2636838"/>
            <a:ext cx="5184775" cy="3603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Энергия электростатического поля</a:t>
            </a:r>
          </a:p>
        </p:txBody>
      </p:sp>
      <p:graphicFrame>
        <p:nvGraphicFramePr>
          <p:cNvPr id="150538" name="Object 10"/>
          <p:cNvGraphicFramePr>
            <a:graphicFrameLocks noChangeAspect="1"/>
          </p:cNvGraphicFramePr>
          <p:nvPr/>
        </p:nvGraphicFramePr>
        <p:xfrm>
          <a:off x="6197601" y="4437062"/>
          <a:ext cx="261991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9" imgW="1523880" imgH="419040" progId="Equation.3">
                  <p:embed/>
                </p:oleObj>
              </mc:Choice>
              <mc:Fallback>
                <p:oleObj name="Формула" r:id="rId9" imgW="1523880" imgH="419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601" y="4437062"/>
                        <a:ext cx="2619913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5148064" y="4581525"/>
            <a:ext cx="841575" cy="3603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или:</a:t>
            </a: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5508104" y="5229225"/>
            <a:ext cx="3743846" cy="7921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аналогично формулам для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потенциальной энергии деформированной пружины</a:t>
            </a:r>
          </a:p>
        </p:txBody>
      </p:sp>
      <p:graphicFrame>
        <p:nvGraphicFramePr>
          <p:cNvPr id="150543" name="Object 15"/>
          <p:cNvGraphicFramePr>
            <a:graphicFrameLocks noChangeAspect="1"/>
          </p:cNvGraphicFramePr>
          <p:nvPr/>
        </p:nvGraphicFramePr>
        <p:xfrm>
          <a:off x="6250757" y="6092825"/>
          <a:ext cx="2423264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1409400" imgH="419040" progId="Equation.3">
                  <p:embed/>
                </p:oleObj>
              </mc:Choice>
              <mc:Fallback>
                <p:oleObj name="Формула" r:id="rId11" imgW="1409400" imgH="419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0757" y="6092825"/>
                        <a:ext cx="2423264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" name="Picture 7" descr="1-7-1"/>
          <p:cNvPicPr>
            <a:picLocks noChangeAspect="1" noChangeArrowheads="1"/>
          </p:cNvPicPr>
          <p:nvPr/>
        </p:nvPicPr>
        <p:blipFill>
          <a:blip r:embed="rId13" cstate="print"/>
          <a:srcRect t="3163"/>
          <a:stretch>
            <a:fillRect/>
          </a:stretch>
        </p:blipFill>
        <p:spPr bwMode="auto">
          <a:xfrm>
            <a:off x="684213" y="4581525"/>
            <a:ext cx="4175125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11" grpId="0"/>
      <p:bldP spid="12" grpId="0"/>
      <p:bldP spid="13" grpId="0"/>
      <p:bldP spid="19" grpId="0"/>
      <p:bldP spid="29" grpId="0" animBg="1"/>
      <p:bldP spid="31" grpId="0" animBg="1"/>
      <p:bldP spid="37" grpId="0"/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Энергия электрического поля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408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09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52450" y="836613"/>
            <a:ext cx="2507382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общем виде:</a:t>
            </a:r>
          </a:p>
        </p:txBody>
      </p:sp>
      <p:sp>
        <p:nvSpPr>
          <p:cNvPr id="17409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0534" name="Object 5"/>
          <p:cNvGraphicFramePr>
            <a:graphicFrameLocks noChangeAspect="1"/>
          </p:cNvGraphicFramePr>
          <p:nvPr/>
        </p:nvGraphicFramePr>
        <p:xfrm>
          <a:off x="646113" y="1292224"/>
          <a:ext cx="4893951" cy="1350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1688760" imgH="469800" progId="Equation.3">
                  <p:embed/>
                </p:oleObj>
              </mc:Choice>
              <mc:Fallback>
                <p:oleObj name="Формула" r:id="rId3" imgW="1688760" imgH="469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1292224"/>
                        <a:ext cx="4893951" cy="135095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0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0536" name="Object 6"/>
          <p:cNvGraphicFramePr>
            <a:graphicFrameLocks noChangeAspect="1"/>
          </p:cNvGraphicFramePr>
          <p:nvPr/>
        </p:nvGraphicFramePr>
        <p:xfrm>
          <a:off x="684212" y="3436950"/>
          <a:ext cx="4449863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1726920" imgH="419040" progId="Equation.3">
                  <p:embed/>
                </p:oleObj>
              </mc:Choice>
              <mc:Fallback>
                <p:oleObj name="Формула" r:id="rId5" imgW="1726920" imgH="419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2" y="3436950"/>
                        <a:ext cx="4449863" cy="108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504" y="3438525"/>
            <a:ext cx="2952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Объёмная плотность энергии ЭС поля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42910" y="2857496"/>
            <a:ext cx="1790700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где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683568" y="4572008"/>
            <a:ext cx="7416824" cy="68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электрическая (потенциальная) энергия единицы объема пространства, в котором создано ЭП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785786" y="2285992"/>
            <a:ext cx="1428760" cy="12858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 animBg="1"/>
      <p:bldP spid="26" grpId="0"/>
      <p:bldP spid="3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5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/>
          <a:lstStyle/>
          <a:p>
            <a:r>
              <a:rPr lang="ru-RU">
                <a:solidFill>
                  <a:srgbClr val="10253F"/>
                </a:solidFill>
              </a:rPr>
              <a:t>Полупроводники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539552" y="1196752"/>
            <a:ext cx="7128792" cy="129614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>
              <a:spcBef>
                <a:spcPct val="30000"/>
              </a:spcBef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 полупроводниках количество носителей тока зависит от температуры</a:t>
            </a: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419872" y="5517232"/>
            <a:ext cx="5544616" cy="685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>
              <a:spcBef>
                <a:spcPct val="30000"/>
              </a:spcBef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Будут рассмотрены позже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Дополнительная информация</a:t>
            </a:r>
          </a:p>
        </p:txBody>
      </p:sp>
      <p:sp>
        <p:nvSpPr>
          <p:cNvPr id="197634" name="Содержимое 2"/>
          <p:cNvSpPr>
            <a:spLocks noGrp="1"/>
          </p:cNvSpPr>
          <p:nvPr>
            <p:ph idx="1"/>
          </p:nvPr>
        </p:nvSpPr>
        <p:spPr>
          <a:xfrm>
            <a:off x="457200" y="1196974"/>
            <a:ext cx="8686800" cy="5328369"/>
          </a:xfrm>
        </p:spPr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Теорема Гаусса для поля в веществе</a:t>
            </a: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Электрическое смещение</a:t>
            </a: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Другие виды поляризации</a:t>
            </a: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Сегнетоэлектрики</a:t>
            </a: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Генератор Ван де </a:t>
            </a:r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Граафа</a:t>
            </a:r>
            <a:endParaRPr lang="en-US" sz="2800" b="1" dirty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Роберт Ван де </a:t>
            </a:r>
            <a:r>
              <a:rPr lang="ru-RU" sz="2800" b="1" dirty="0" err="1">
                <a:solidFill>
                  <a:srgbClr val="002060"/>
                </a:solidFill>
                <a:latin typeface="Verdana" pitchFamily="34" charset="0"/>
              </a:rPr>
              <a:t>Грааф</a:t>
            </a:r>
            <a:endParaRPr lang="ru-RU" sz="2800" b="1" dirty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Электроемкость в 1Ф – много это или мало?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Другие виды поляризации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01988" y="908050"/>
            <a:ext cx="3240088" cy="936625"/>
          </a:xfrm>
          <a:prstGeom prst="roundRect">
            <a:avLst>
              <a:gd name="adj" fmla="val 563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Поляризация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при механических деформациях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188" y="908050"/>
            <a:ext cx="2987675" cy="936625"/>
          </a:xfrm>
          <a:prstGeom prst="roundRect">
            <a:avLst>
              <a:gd name="adj" fmla="val 1699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Пьезоэлектрический эффект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84888" y="1557338"/>
            <a:ext cx="1079400" cy="431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Кварц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97275" y="2565400"/>
            <a:ext cx="5113338" cy="647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Возникновение механических деформаций при воздействии поля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188" y="2565400"/>
            <a:ext cx="2988000" cy="647700"/>
          </a:xfrm>
          <a:prstGeom prst="roundRect">
            <a:avLst>
              <a:gd name="adj" fmla="val 2768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algn="ctr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Электрострикция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1476375" y="1989138"/>
            <a:ext cx="358775" cy="360362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2195513" y="1989138"/>
            <a:ext cx="360362" cy="360362"/>
          </a:xfrm>
          <a:prstGeom prst="up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348038" y="3644900"/>
            <a:ext cx="5389562" cy="93622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Вещества, длительно сохраняющие поляризацию после прекращения действия внешнего поля</a:t>
            </a:r>
          </a:p>
        </p:txBody>
      </p:sp>
      <p:pic>
        <p:nvPicPr>
          <p:cNvPr id="5127" name="Picture 7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27344" t="15625" r="28906" b="23958"/>
          <a:stretch>
            <a:fillRect/>
          </a:stretch>
        </p:blipFill>
        <p:spPr bwMode="auto">
          <a:xfrm>
            <a:off x="7761288" y="908050"/>
            <a:ext cx="9144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Прямая соединительная линия 2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611188" y="4724400"/>
            <a:ext cx="2628900" cy="18009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Сегнетоэлектрики (антисегнето-электрики)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3348038" y="4724400"/>
            <a:ext cx="5400675" cy="18009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Вещества с высоким значением </a:t>
            </a:r>
            <a:r>
              <a:rPr lang="el-GR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у которых при помещении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их во внешнее ЭП возникает значительная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поляризованность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не исчезающая полностью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при снятии поля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611188" y="3644900"/>
            <a:ext cx="2628900" cy="9362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Электреты</a:t>
            </a:r>
          </a:p>
        </p:txBody>
      </p:sp>
      <p:sp>
        <p:nvSpPr>
          <p:cNvPr id="22" name="Стрелка влево 21">
            <a:hlinkClick r:id="rId5" action="ppaction://hlinksldjump"/>
          </p:cNvPr>
          <p:cNvSpPr/>
          <p:nvPr/>
        </p:nvSpPr>
        <p:spPr>
          <a:xfrm>
            <a:off x="179388" y="188913"/>
            <a:ext cx="288925" cy="2873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право 22">
            <a:hlinkClick r:id="rId6" action="ppaction://hlinksldjump"/>
          </p:cNvPr>
          <p:cNvSpPr/>
          <p:nvPr/>
        </p:nvSpPr>
        <p:spPr>
          <a:xfrm>
            <a:off x="8316416" y="6093296"/>
            <a:ext cx="288000" cy="288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611560" y="3429000"/>
            <a:ext cx="81360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3" grpId="0" animBg="1"/>
      <p:bldP spid="15" grpId="0" animBg="1"/>
      <p:bldP spid="21" grpId="0" animBg="1"/>
      <p:bldP spid="16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010" name="Object 2"/>
          <p:cNvGraphicFramePr>
            <a:graphicFrameLocks noChangeAspect="1"/>
          </p:cNvGraphicFramePr>
          <p:nvPr/>
        </p:nvGraphicFramePr>
        <p:xfrm>
          <a:off x="5235575" y="4105225"/>
          <a:ext cx="3779838" cy="270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1383964" imgH="8221223" progId="">
                  <p:embed/>
                </p:oleObj>
              </mc:Choice>
              <mc:Fallback>
                <p:oleObj r:id="rId3" imgW="11383964" imgH="822122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4105225"/>
                        <a:ext cx="3779838" cy="270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Сегнетоэлектрики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611188" y="836613"/>
            <a:ext cx="2628900" cy="13682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Сегнетоэлектрики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3348038" y="836613"/>
            <a:ext cx="5400675" cy="137794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Вещества с высоким значением </a:t>
            </a:r>
            <a:r>
              <a:rPr lang="el-GR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ε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у которых при помещении их во внешнее электрическое поле возникает значительная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поляризованность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не исчезающая полностью при снятии поля</a:t>
            </a:r>
            <a:endParaRPr lang="ru-RU" sz="3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411413" y="3822650"/>
            <a:ext cx="2736850" cy="85725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ДОМЕНЫ –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области собственной поляризации</a:t>
            </a:r>
          </a:p>
        </p:txBody>
      </p:sp>
      <p:sp>
        <p:nvSpPr>
          <p:cNvPr id="22" name="Стрелка влево 21">
            <a:hlinkClick r:id="rId5" action="ppaction://hlinksldjump"/>
          </p:cNvPr>
          <p:cNvSpPr/>
          <p:nvPr/>
        </p:nvSpPr>
        <p:spPr>
          <a:xfrm>
            <a:off x="179388" y="188913"/>
            <a:ext cx="288925" cy="2873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611188" y="2277815"/>
            <a:ext cx="8137525" cy="64712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твёрдые диэлектрики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(некоторые ионные кристаллы и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пьезоэлектрики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11188" y="2854002"/>
            <a:ext cx="8532812" cy="93503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обладают в определённом интервале температур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собственным электрическим дипольным моментом, который м.б. переориентирован внешним электрическим полем</a:t>
            </a: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611188" y="3816300"/>
            <a:ext cx="1728787" cy="8636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Спонтанная поляризация</a:t>
            </a: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5219700" y="3816300"/>
            <a:ext cx="3816350" cy="4318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Диэлектрический гистерезис</a:t>
            </a: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7308850" y="6192788"/>
            <a:ext cx="1655763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петля гистерезиса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7524750" y="5760988"/>
            <a:ext cx="863600" cy="503237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8"/>
          <p:cNvSpPr txBox="1">
            <a:spLocks noChangeArrowheads="1"/>
          </p:cNvSpPr>
          <p:nvPr/>
        </p:nvSpPr>
        <p:spPr bwMode="auto">
          <a:xfrm>
            <a:off x="4505325" y="4724375"/>
            <a:ext cx="2370138" cy="504825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остаточная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поляризованность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611188" y="1401763"/>
            <a:ext cx="230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сегнетова соль, </a:t>
            </a:r>
            <a:br>
              <a:rPr lang="ru-RU" b="1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титанат бария и др.</a:t>
            </a:r>
            <a:endParaRPr lang="ru-RU">
              <a:latin typeface="Calibri" pitchFamily="34" charset="0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5219700" y="4248100"/>
            <a:ext cx="1944688" cy="3603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 err="1">
                <a:solidFill>
                  <a:srgbClr val="002060"/>
                </a:solidFill>
              </a:rPr>
              <a:t>поляризованность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7380288" y="5245050"/>
            <a:ext cx="1692275" cy="3603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</a:rPr>
              <a:t>напряженность</a:t>
            </a:r>
          </a:p>
        </p:txBody>
      </p:sp>
      <p:sp>
        <p:nvSpPr>
          <p:cNvPr id="44" name="Text Box 8"/>
          <p:cNvSpPr txBox="1">
            <a:spLocks noChangeArrowheads="1"/>
          </p:cNvSpPr>
          <p:nvPr/>
        </p:nvSpPr>
        <p:spPr bwMode="auto">
          <a:xfrm>
            <a:off x="3924300" y="5616525"/>
            <a:ext cx="1866900" cy="504825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коэрцитивная сила </a:t>
            </a:r>
            <a:r>
              <a:rPr lang="ru-RU" sz="1600" b="1" i="1" dirty="0" err="1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sz="1600" b="1" baseline="-25000" dirty="0" err="1">
                <a:solidFill>
                  <a:srgbClr val="002060"/>
                </a:solidFill>
                <a:latin typeface="Verdana" pitchFamily="34" charset="0"/>
              </a:rPr>
              <a:t>с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rot="10800000">
            <a:off x="6694488" y="4791025"/>
            <a:ext cx="360362" cy="28733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611188" y="4752925"/>
            <a:ext cx="3240087" cy="1295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Для снятия остаточной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поляризованности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необходимо </a:t>
            </a:r>
            <a:r>
              <a:rPr lang="ru-RU" sz="1600" b="1" dirty="0">
                <a:solidFill>
                  <a:srgbClr val="002060"/>
                </a:solidFill>
              </a:rPr>
              <a:t>↑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поля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sz="1600" b="1" dirty="0" err="1">
                <a:solidFill>
                  <a:srgbClr val="002060"/>
                </a:solidFill>
              </a:rPr>
              <a:t>↑↓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направлении до −</a:t>
            </a:r>
            <a:r>
              <a:rPr lang="ru-RU" sz="1600" b="1" i="1" dirty="0" err="1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sz="1600" b="1" baseline="-25000" dirty="0" err="1">
                <a:solidFill>
                  <a:srgbClr val="002060"/>
                </a:solidFill>
                <a:latin typeface="Verdana" pitchFamily="34" charset="0"/>
              </a:rPr>
              <a:t>с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rot="10800000" flipV="1">
            <a:off x="5867400" y="5616525"/>
            <a:ext cx="865188" cy="360363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8"/>
          <p:cNvSpPr txBox="1">
            <a:spLocks noChangeArrowheads="1"/>
          </p:cNvSpPr>
          <p:nvPr/>
        </p:nvSpPr>
        <p:spPr bwMode="auto">
          <a:xfrm>
            <a:off x="611188" y="5976888"/>
            <a:ext cx="3455987" cy="10525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Дальнейшее </a:t>
            </a:r>
            <a:r>
              <a:rPr lang="ru-RU" sz="1600" b="1" dirty="0">
                <a:solidFill>
                  <a:srgbClr val="002060"/>
                </a:solidFill>
              </a:rPr>
              <a:t>↑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поля вызывает насыщение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endParaRPr lang="ru-RU" sz="1600" b="1" i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 rot="10800000" flipV="1">
            <a:off x="3635375" y="6480125"/>
            <a:ext cx="1800225" cy="144463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 animBg="1"/>
      <p:bldP spid="22" grpId="0" animBg="1"/>
      <p:bldP spid="23" grpId="0"/>
      <p:bldP spid="26" grpId="0"/>
      <p:bldP spid="27" grpId="0" animBg="1"/>
      <p:bldP spid="28" grpId="0" animBg="1"/>
      <p:bldP spid="31" grpId="0"/>
      <p:bldP spid="35" grpId="0" animBg="1"/>
      <p:bldP spid="36" grpId="0"/>
      <p:bldP spid="37" grpId="0"/>
      <p:bldP spid="38" grpId="0"/>
      <p:bldP spid="44" grpId="0" animBg="1"/>
      <p:bldP spid="47" grpId="0"/>
      <p:bldP spid="5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Генератор Ван де </a:t>
            </a:r>
            <a:r>
              <a:rPr lang="ru-RU" dirty="0" err="1"/>
              <a:t>Граафа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179388" y="188640"/>
            <a:ext cx="288925" cy="28892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11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9774" y="908720"/>
            <a:ext cx="1181906" cy="97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835696" y="764704"/>
            <a:ext cx="6912768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Генератор высокого напряжения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988840"/>
            <a:ext cx="8748464" cy="28803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/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Принцип действия – электризация движущейся диэлектрической ленты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348880"/>
            <a:ext cx="6336704" cy="223224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8900" lvl="1" indent="-88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Состоит из движущейся диэлектрической (шёлковой или резиновой) ленты</a:t>
            </a:r>
          </a:p>
          <a:p>
            <a:pPr marL="88900" lvl="1" indent="-88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Один из концов ленты проходит внутри металлической сферы</a:t>
            </a:r>
          </a:p>
          <a:p>
            <a:pPr marL="88900" lvl="1" indent="-88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Два электрода в форме щёток снимают электрический заряд с ленты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и передают его металлической сфере</a:t>
            </a:r>
          </a:p>
          <a:p>
            <a:pPr marL="88900" lvl="1" indent="-88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Лента доставляет заряд внутрь сферы, где он снимается щёткой, благодаря тому, что все заряды выталкиваются на поверхность сферы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и </a:t>
            </a:r>
            <a:r>
              <a:rPr lang="ru-RU" sz="1600" b="1" dirty="0">
                <a:solidFill>
                  <a:srgbClr val="002060"/>
                </a:solidFill>
              </a:rPr>
              <a:t>потенциал ее внутренней поверхности всегда </a:t>
            </a:r>
            <a:r>
              <a:rPr lang="en-US" sz="1600" b="1" dirty="0">
                <a:solidFill>
                  <a:srgbClr val="002060"/>
                </a:solidFill>
              </a:rPr>
              <a:t>=</a:t>
            </a:r>
            <a:r>
              <a:rPr lang="ru-RU" sz="1600" b="1" dirty="0">
                <a:solidFill>
                  <a:srgbClr val="002060"/>
                </a:solidFill>
              </a:rPr>
              <a:t>0</a:t>
            </a:r>
            <a:endParaRPr lang="en-US" sz="1400" b="1" dirty="0">
              <a:solidFill>
                <a:srgbClr val="002060"/>
              </a:solidFill>
            </a:endParaRPr>
          </a:p>
          <a:p>
            <a:pPr marL="88900" lvl="1" indent="-88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Т</a:t>
            </a:r>
            <a:r>
              <a:rPr lang="en-US" sz="1400" b="1" dirty="0">
                <a:solidFill>
                  <a:srgbClr val="002060"/>
                </a:solidFill>
              </a:rPr>
              <a:t>.</a:t>
            </a:r>
            <a:r>
              <a:rPr lang="ru-RU" sz="1400" b="1" dirty="0">
                <a:solidFill>
                  <a:srgbClr val="002060"/>
                </a:solidFill>
              </a:rPr>
              <a:t>о</a:t>
            </a:r>
            <a:r>
              <a:rPr lang="en-US" sz="1400" b="1" dirty="0">
                <a:solidFill>
                  <a:srgbClr val="002060"/>
                </a:solidFill>
              </a:rPr>
              <a:t>.</a:t>
            </a:r>
            <a:r>
              <a:rPr lang="ru-RU" sz="1400" b="1" dirty="0">
                <a:solidFill>
                  <a:srgbClr val="002060"/>
                </a:solidFill>
              </a:rPr>
              <a:t> на внешней поверхности сферы накапливается электрический заряд.</a:t>
            </a:r>
          </a:p>
        </p:txBody>
      </p:sp>
      <p:sp>
        <p:nvSpPr>
          <p:cNvPr id="12" name="Стрелка вправо 11">
            <a:hlinkClick r:id="rId6" action="ppaction://hlinksldjump"/>
          </p:cNvPr>
          <p:cNvSpPr/>
          <p:nvPr/>
        </p:nvSpPr>
        <p:spPr>
          <a:xfrm>
            <a:off x="8783638" y="1124744"/>
            <a:ext cx="252000" cy="288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051720" y="980728"/>
            <a:ext cx="6624736" cy="108012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8900" lvl="1" indent="-88900"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Первый генератор был разработан американским физиком Робертом Ван де </a:t>
            </a:r>
            <a:r>
              <a:rPr lang="ru-RU" sz="1400" b="1" dirty="0" err="1">
                <a:solidFill>
                  <a:srgbClr val="002060"/>
                </a:solidFill>
              </a:rPr>
              <a:t>Граафом</a:t>
            </a:r>
            <a:r>
              <a:rPr lang="ru-RU" sz="1400" b="1" dirty="0">
                <a:solidFill>
                  <a:srgbClr val="002060"/>
                </a:solidFill>
              </a:rPr>
              <a:t> в 1929 году и позволял получать разность потенциалов до 80 кВ.</a:t>
            </a:r>
          </a:p>
          <a:p>
            <a:pPr marL="88900" lvl="1" indent="-88900"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В 1931 и 1933 были построены более мощные генераторы, позволившие достичь напряжения до 7 миллионов вольт.</a:t>
            </a:r>
          </a:p>
        </p:txBody>
      </p:sp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8712" y="2348880"/>
            <a:ext cx="2699792" cy="269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323528" y="4581128"/>
            <a:ext cx="6200372" cy="108012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>
              <a:spcBef>
                <a:spcPts val="600"/>
              </a:spcBef>
            </a:pPr>
            <a:r>
              <a:rPr lang="ru-RU" sz="1400" b="1" dirty="0">
                <a:solidFill>
                  <a:srgbClr val="002060"/>
                </a:solidFill>
              </a:rPr>
              <a:t>Возможность получения высокого напряжения ограничена коронным разрядом, возникающим при ионизации воздуха вокруг сферы</a:t>
            </a:r>
          </a:p>
          <a:p>
            <a:pPr marL="0" lvl="1">
              <a:spcBef>
                <a:spcPts val="600"/>
              </a:spcBef>
            </a:pPr>
            <a:r>
              <a:rPr lang="ru-RU" sz="1400" b="1" dirty="0">
                <a:solidFill>
                  <a:srgbClr val="002060"/>
                </a:solidFill>
              </a:rPr>
              <a:t>Современные генераторы Ван де </a:t>
            </a:r>
            <a:r>
              <a:rPr lang="ru-RU" sz="1400" b="1" dirty="0" err="1">
                <a:solidFill>
                  <a:srgbClr val="002060"/>
                </a:solidFill>
              </a:rPr>
              <a:t>Граафа</a:t>
            </a:r>
            <a:r>
              <a:rPr lang="ru-RU" sz="1400" b="1" dirty="0">
                <a:solidFill>
                  <a:srgbClr val="002060"/>
                </a:solidFill>
              </a:rPr>
              <a:t> вместо лент используют цепи, состоящие из чередующихся металлических и пластиковых звеньев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5687152"/>
            <a:ext cx="8712968" cy="122413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8900" lvl="1" indent="-88900"/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Применение</a:t>
            </a:r>
          </a:p>
          <a:p>
            <a:pPr marL="88900" lvl="1" indent="-88900"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Изначально </a:t>
            </a:r>
            <a:r>
              <a:rPr lang="ru-RU" sz="1400" b="1">
                <a:solidFill>
                  <a:srgbClr val="002060"/>
                </a:solidFill>
              </a:rPr>
              <a:t>применялись для создания ускорителей </a:t>
            </a:r>
            <a:r>
              <a:rPr lang="ru-RU" sz="1400" b="1" dirty="0">
                <a:solidFill>
                  <a:srgbClr val="002060"/>
                </a:solidFill>
              </a:rPr>
              <a:t>различных элементарных частиц</a:t>
            </a:r>
          </a:p>
          <a:p>
            <a:pPr marL="88900" lvl="1" indent="-88900"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В настоящее время их роль в ядерных исследованиях </a:t>
            </a:r>
            <a:r>
              <a:rPr lang="ru-RU" sz="1400" b="1" dirty="0" err="1">
                <a:solidFill>
                  <a:srgbClr val="002060"/>
                </a:solidFill>
                <a:latin typeface="Calibri"/>
              </a:rPr>
              <a:t>↓</a:t>
            </a:r>
            <a:r>
              <a:rPr lang="ru-RU" sz="14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по мере развития иных способов ускорения частиц</a:t>
            </a:r>
          </a:p>
          <a:p>
            <a:pPr marL="88900" lvl="1" indent="-88900"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Они продолжают использоваться для моделирования процессов, происходящих при ударе молний, для имитации грозовых разрядов на земле.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 animBg="1"/>
      <p:bldP spid="13" grpId="0"/>
      <p:bldP spid="16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Роберт Ван де </a:t>
            </a:r>
            <a:r>
              <a:rPr lang="ru-RU" dirty="0" err="1"/>
              <a:t>Грааф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6624736" cy="4425355"/>
          </a:xfrm>
        </p:spPr>
        <p:txBody>
          <a:bodyPr/>
          <a:lstStyle/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Американский физик</a:t>
            </a:r>
          </a:p>
          <a:p>
            <a:endParaRPr lang="ru-RU" sz="2000" b="1" dirty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Предложил принцип действия </a:t>
            </a:r>
            <a:br>
              <a:rPr lang="ru-RU" sz="20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и построил в 1931 году высоковольтный электростатический ускоритель (генератор Ван де </a:t>
            </a:r>
            <a:r>
              <a:rPr lang="ru-RU" sz="2000" b="1" dirty="0" err="1">
                <a:solidFill>
                  <a:srgbClr val="002060"/>
                </a:solidFill>
                <a:latin typeface="Verdana" pitchFamily="34" charset="0"/>
              </a:rPr>
              <a:t>Граафа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  <a:p>
            <a:endParaRPr lang="ru-RU" sz="2000" b="1" dirty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Выдвинул идею тандемного ускорителя и к 1958 году создал первый тандемный ускоритель отрицательных ионов</a:t>
            </a:r>
          </a:p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92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412776"/>
            <a:ext cx="1751831" cy="263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236296" y="4077072"/>
            <a:ext cx="1800200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1901-1967, США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Стрелка влево 6">
            <a:hlinkClick r:id="rId4" action="ppaction://hlinksldjump"/>
          </p:cNvPr>
          <p:cNvSpPr/>
          <p:nvPr/>
        </p:nvSpPr>
        <p:spPr>
          <a:xfrm>
            <a:off x="179388" y="188640"/>
            <a:ext cx="288925" cy="28892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/>
              <a:t>Электроемкость 1Ф – много это или мало?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578850" cy="10795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ru-RU" sz="2800" b="1">
                <a:solidFill>
                  <a:srgbClr val="002060"/>
                </a:solidFill>
                <a:latin typeface="Verdana" pitchFamily="34" charset="0"/>
              </a:rPr>
              <a:t>Каков радиус сферического проводника емкостью 1Ф в вакууме?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219700" y="2420938"/>
            <a:ext cx="36004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Электроёмкость в 1Ф соответствует сфере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R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~ 9·10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6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км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611188" y="2276475"/>
          <a:ext cx="21193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749160" imgH="228600" progId="Equation.3">
                  <p:embed/>
                </p:oleObj>
              </mc:Choice>
              <mc:Fallback>
                <p:oleObj name="Формула" r:id="rId3" imgW="7491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276475"/>
                        <a:ext cx="2119312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5" name="Object 3"/>
          <p:cNvGraphicFramePr>
            <a:graphicFrameLocks noChangeAspect="1"/>
          </p:cNvGraphicFramePr>
          <p:nvPr/>
        </p:nvGraphicFramePr>
        <p:xfrm>
          <a:off x="3492500" y="1989138"/>
          <a:ext cx="1404938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622080" imgH="431640" progId="Equation.3">
                  <p:embed/>
                </p:oleObj>
              </mc:Choice>
              <mc:Fallback>
                <p:oleObj name="Формула" r:id="rId5" imgW="62208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1989138"/>
                        <a:ext cx="1404938" cy="9763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трелка вправо 7"/>
          <p:cNvSpPr/>
          <p:nvPr/>
        </p:nvSpPr>
        <p:spPr>
          <a:xfrm>
            <a:off x="2916238" y="2420938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6196" name="Object 4"/>
          <p:cNvGraphicFramePr>
            <a:graphicFrameLocks noChangeAspect="1"/>
          </p:cNvGraphicFramePr>
          <p:nvPr/>
        </p:nvGraphicFramePr>
        <p:xfrm>
          <a:off x="611188" y="3082925"/>
          <a:ext cx="4271962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1892160" imgH="419040" progId="Equation.3">
                  <p:embed/>
                </p:oleObj>
              </mc:Choice>
              <mc:Fallback>
                <p:oleObj name="Формула" r:id="rId7" imgW="189216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082925"/>
                        <a:ext cx="4271962" cy="9477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Стрелка влево 9">
            <a:hlinkClick r:id="rId9" action="ppaction://hlinksldjump"/>
          </p:cNvPr>
          <p:cNvSpPr/>
          <p:nvPr/>
        </p:nvSpPr>
        <p:spPr>
          <a:xfrm>
            <a:off x="179388" y="566738"/>
            <a:ext cx="288925" cy="28892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96075" y="5445125"/>
            <a:ext cx="2447925" cy="576263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R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земли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 6367 км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32588" y="6092825"/>
            <a:ext cx="2447925" cy="576263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</a:t>
            </a:r>
            <a:r>
              <a:rPr lang="ru-RU" b="1" baseline="-25000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земли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 0,7 мФ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 bwMode="auto">
          <a:xfrm>
            <a:off x="468313" y="4292600"/>
            <a:ext cx="857885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buFont typeface="Calibri" pitchFamily="34" charset="0"/>
              <a:buAutoNum type="arabicPeriod" startAt="2"/>
            </a:pPr>
            <a:r>
              <a:rPr lang="ru-RU" sz="2800" b="1">
                <a:solidFill>
                  <a:srgbClr val="002060"/>
                </a:solidFill>
                <a:latin typeface="Verdana" pitchFamily="34" charset="0"/>
              </a:rPr>
              <a:t>Оцените электроемкость Земли</a:t>
            </a:r>
          </a:p>
        </p:txBody>
      </p:sp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611188" y="5229225"/>
          <a:ext cx="21193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0" imgW="749160" imgH="228600" progId="Equation.3">
                  <p:embed/>
                </p:oleObj>
              </mc:Choice>
              <mc:Fallback>
                <p:oleObj name="Формула" r:id="rId10" imgW="74916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5229225"/>
                        <a:ext cx="2119312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8" name="Object 6"/>
          <p:cNvGraphicFramePr>
            <a:graphicFrameLocks noChangeAspect="1"/>
          </p:cNvGraphicFramePr>
          <p:nvPr/>
        </p:nvGraphicFramePr>
        <p:xfrm>
          <a:off x="595313" y="6081713"/>
          <a:ext cx="5992812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2" imgW="2654280" imgH="228600" progId="Equation.3">
                  <p:embed/>
                </p:oleObj>
              </mc:Choice>
              <mc:Fallback>
                <p:oleObj name="Формула" r:id="rId12" imgW="26542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6081713"/>
                        <a:ext cx="5992812" cy="5159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5219700" y="3357563"/>
            <a:ext cx="3816350" cy="71913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73050" fontAlgn="auto"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Поэтому чаще используют доли фарад: мФ, мкФ, нФ, пФ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 animBg="1"/>
      <p:bldP spid="10" grpId="0" animBg="1"/>
      <p:bldP spid="12" grpId="0"/>
      <p:bldP spid="13" grpId="0"/>
      <p:bldP spid="14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Использованные источники</a:t>
            </a:r>
          </a:p>
        </p:txBody>
      </p:sp>
      <p:sp>
        <p:nvSpPr>
          <p:cNvPr id="202754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795320" cy="4896321"/>
          </a:xfrm>
        </p:spPr>
        <p:txBody>
          <a:bodyPr/>
          <a:lstStyle/>
          <a:p>
            <a:r>
              <a:rPr lang="ru-RU" sz="2800" dirty="0"/>
              <a:t>Трофимова Т.И. Курс физики</a:t>
            </a:r>
          </a:p>
          <a:p>
            <a:r>
              <a:rPr lang="en-US" sz="2800" dirty="0">
                <a:hlinkClick r:id="rId3"/>
              </a:rPr>
              <a:t>http://college.ru/</a:t>
            </a:r>
            <a:endParaRPr lang="en-US" sz="2800" dirty="0"/>
          </a:p>
          <a:p>
            <a:r>
              <a:rPr lang="en-US" sz="2800" dirty="0">
                <a:hlinkClick r:id="rId4"/>
              </a:rPr>
              <a:t>http://school-collection.edu.ru</a:t>
            </a:r>
            <a:r>
              <a:rPr lang="en-US" sz="2800" dirty="0"/>
              <a:t> </a:t>
            </a:r>
            <a:endParaRPr lang="ru-RU" sz="2800" dirty="0"/>
          </a:p>
          <a:p>
            <a:r>
              <a:rPr lang="en-US" sz="2800" dirty="0">
                <a:hlinkClick r:id="rId5"/>
              </a:rPr>
              <a:t>http://ru.wikipedia.org</a:t>
            </a:r>
            <a:r>
              <a:rPr lang="en-US" sz="2800" dirty="0"/>
              <a:t> </a:t>
            </a:r>
            <a:endParaRPr lang="ru-RU" sz="2800" dirty="0"/>
          </a:p>
          <a:p>
            <a:r>
              <a:rPr lang="en-US" sz="2800" dirty="0">
                <a:hlinkClick r:id="rId6"/>
              </a:rPr>
              <a:t>http://www.megabook.ru/Article.asp?AID=611131</a:t>
            </a:r>
            <a:r>
              <a:rPr lang="ru-RU" sz="2800" dirty="0"/>
              <a:t> </a:t>
            </a:r>
            <a:endParaRPr lang="en-US" sz="2800" dirty="0"/>
          </a:p>
          <a:p>
            <a:endParaRPr lang="ru-RU" sz="28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20876</TotalTime>
  <Words>2496</Words>
  <Application>Microsoft Office PowerPoint</Application>
  <PresentationFormat>Экран (4:3)</PresentationFormat>
  <Paragraphs>401</Paragraphs>
  <Slides>33</Slides>
  <Notes>33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Calibri</vt:lpstr>
      <vt:lpstr>Times New Roman</vt:lpstr>
      <vt:lpstr>Verdana</vt:lpstr>
      <vt:lpstr>Тема Office</vt:lpstr>
      <vt:lpstr>Формула</vt:lpstr>
      <vt:lpstr>Электрическое поле  в веществе</vt:lpstr>
      <vt:lpstr>Электрический диполь</vt:lpstr>
      <vt:lpstr>Диполь в электрическом поле</vt:lpstr>
      <vt:lpstr>Модели вещества в электростатике</vt:lpstr>
      <vt:lpstr>Типы диэлектриков</vt:lpstr>
      <vt:lpstr>Полярные диэлектрики</vt:lpstr>
      <vt:lpstr>Неполярные диэлектрики</vt:lpstr>
      <vt:lpstr>Ионные диэлектрики</vt:lpstr>
      <vt:lpstr>Диэлектрики в ЭС поле</vt:lpstr>
      <vt:lpstr>Поляризованность диэлектрика</vt:lpstr>
      <vt:lpstr>Поляризация диэлектриков</vt:lpstr>
      <vt:lpstr>Напряженность поля в диэлектрике</vt:lpstr>
      <vt:lpstr>Диэлектрическая проницаемость среды </vt:lpstr>
      <vt:lpstr>Теорема Гаусса для поля в веществе</vt:lpstr>
      <vt:lpstr>Электрическое смещение</vt:lpstr>
      <vt:lpstr>Другие виды поляризации</vt:lpstr>
      <vt:lpstr>Сегнетоэлектрики</vt:lpstr>
      <vt:lpstr>Проводники в электрическом поле</vt:lpstr>
      <vt:lpstr>Проводники в электрическом поле</vt:lpstr>
      <vt:lpstr>Электрическая емкость  уединенного проводника</vt:lpstr>
      <vt:lpstr>Конденсаторы</vt:lpstr>
      <vt:lpstr>Емкость конденсатора</vt:lpstr>
      <vt:lpstr>Соединение конденсаторов</vt:lpstr>
      <vt:lpstr>Энергия электрического поля</vt:lpstr>
      <vt:lpstr>Энергия электрического поля</vt:lpstr>
      <vt:lpstr>Полупроводники</vt:lpstr>
      <vt:lpstr>Дополнительная информация</vt:lpstr>
      <vt:lpstr>Другие виды поляризации</vt:lpstr>
      <vt:lpstr>Сегнетоэлектрики</vt:lpstr>
      <vt:lpstr>Генератор Ван де Граафа</vt:lpstr>
      <vt:lpstr>Роберт Ван де Грааф</vt:lpstr>
      <vt:lpstr>Электроемкость 1Ф – много это или мало?</vt:lpstr>
      <vt:lpstr>Использованные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Электродинамика</dc:title>
  <dc:creator>bakh</dc:creator>
  <cp:lastModifiedBy>Admin</cp:lastModifiedBy>
  <cp:revision>168</cp:revision>
  <dcterms:modified xsi:type="dcterms:W3CDTF">2023-10-12T07:22:38Z</dcterms:modified>
</cp:coreProperties>
</file>