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5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798641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4286255"/>
            <a:ext cx="6400800" cy="1352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357157" y="928669"/>
            <a:ext cx="8786843" cy="54292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632523"/>
                </a:solidFill>
              </a:defRPr>
            </a:lvl1pPr>
            <a:lvl2pPr>
              <a:defRPr b="1">
                <a:solidFill>
                  <a:srgbClr val="632523"/>
                </a:solidFill>
              </a:defRPr>
            </a:lvl2pPr>
            <a:lvl3pPr>
              <a:defRPr b="1">
                <a:solidFill>
                  <a:srgbClr val="632523"/>
                </a:solidFill>
              </a:defRPr>
            </a:lvl3pPr>
            <a:lvl4pPr>
              <a:defRPr b="1">
                <a:solidFill>
                  <a:srgbClr val="632523"/>
                </a:solidFill>
              </a:defRPr>
            </a:lvl4pPr>
            <a:lvl5pPr>
              <a:defRPr b="1">
                <a:solidFill>
                  <a:srgbClr val="63252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bg>
      <p:bgPr>
        <a:solidFill>
          <a:srgbClr val="D1D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defRPr>
                <a:solidFill>
                  <a:srgbClr val="222268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152400" y="914400"/>
            <a:ext cx="8991600" cy="5943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buFontTx/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>
              <a:buFontTx/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>
              <a:buFontTx/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>
              <a:buFontTx/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42092" y="6553200"/>
            <a:ext cx="301909" cy="288824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9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Заголовок 1"/>
          <p:cNvSpPr txBox="1">
            <a:spLocks noGrp="1"/>
          </p:cNvSpPr>
          <p:nvPr>
            <p:ph type="ctrTitle"/>
          </p:nvPr>
        </p:nvSpPr>
        <p:spPr>
          <a:xfrm>
            <a:off x="685799" y="1514453"/>
            <a:ext cx="7772401" cy="105916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dirty="0" err="1"/>
              <a:t>Релятивистская</a:t>
            </a:r>
            <a:r>
              <a:rPr dirty="0"/>
              <a:t> </a:t>
            </a:r>
            <a:r>
              <a:rPr dirty="0" err="1"/>
              <a:t>механика</a:t>
            </a:r>
            <a:endParaRPr dirty="0"/>
          </a:p>
        </p:txBody>
      </p:sp>
      <p:sp>
        <p:nvSpPr>
          <p:cNvPr id="104" name="Подзаголовок 2"/>
          <p:cNvSpPr txBox="1"/>
          <p:nvPr/>
        </p:nvSpPr>
        <p:spPr>
          <a:xfrm>
            <a:off x="402877" y="0"/>
            <a:ext cx="840968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700"/>
              </a:spcBef>
              <a:defRPr sz="3200" b="1">
                <a:solidFill>
                  <a:srgbClr val="888888"/>
                </a:solidFill>
              </a:defRPr>
            </a:lvl1pPr>
          </a:lstStyle>
          <a:p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лекций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физике</a:t>
            </a:r>
            <a:endParaRPr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40C62-C31D-776E-43F1-BFEF8F3B8C19}"/>
              </a:ext>
            </a:extLst>
          </p:cNvPr>
          <p:cNvSpPr txBox="1">
            <a:spLocks/>
          </p:cNvSpPr>
          <p:nvPr/>
        </p:nvSpPr>
        <p:spPr>
          <a:xfrm>
            <a:off x="266700" y="3429000"/>
            <a:ext cx="8545861" cy="217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§ 62-71. </a:t>
            </a: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</a:t>
            </a:r>
            <a:r>
              <a:rPr lang="ru-RU" sz="16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34-40.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5"/>
            <a:ext cx="9144032" cy="62071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28"/>
            </a:lvl1pPr>
          </a:lstStyle>
          <a:p>
            <a:r>
              <a:t>Основные определения</a:t>
            </a:r>
          </a:p>
        </p:txBody>
      </p:sp>
      <p:sp>
        <p:nvSpPr>
          <p:cNvPr id="107" name="Прямая соединительная линия 3"/>
          <p:cNvSpPr/>
          <p:nvPr/>
        </p:nvSpPr>
        <p:spPr>
          <a:xfrm>
            <a:off x="428596" y="691108"/>
            <a:ext cx="8715404" cy="1589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grpSp>
        <p:nvGrpSpPr>
          <p:cNvPr id="110" name="Прямоугольник 4"/>
          <p:cNvGrpSpPr/>
          <p:nvPr/>
        </p:nvGrpSpPr>
        <p:grpSpPr>
          <a:xfrm>
            <a:off x="434336" y="3411689"/>
            <a:ext cx="2351603" cy="2078118"/>
            <a:chOff x="0" y="0"/>
            <a:chExt cx="2351601" cy="2078117"/>
          </a:xfrm>
        </p:grpSpPr>
        <p:sp>
          <p:nvSpPr>
            <p:cNvPr id="108" name="Rectangle"/>
            <p:cNvSpPr/>
            <p:nvPr/>
          </p:nvSpPr>
          <p:spPr>
            <a:xfrm>
              <a:off x="0" y="482162"/>
              <a:ext cx="2351602" cy="1113794"/>
            </a:xfrm>
            <a:prstGeom prst="rect">
              <a:avLst/>
            </a:prstGeom>
            <a:solidFill>
              <a:srgbClr val="663300"/>
            </a:solidFill>
            <a:ln w="19050" cap="flat">
              <a:solidFill>
                <a:srgbClr val="422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09" name="Релятивистская механика"/>
            <p:cNvSpPr txBox="1"/>
            <p:nvPr/>
          </p:nvSpPr>
          <p:spPr>
            <a:xfrm>
              <a:off x="94955" y="0"/>
              <a:ext cx="2161691" cy="2078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Релятивистская механика</a:t>
              </a:r>
            </a:p>
          </p:txBody>
        </p:sp>
      </p:grpSp>
      <p:sp>
        <p:nvSpPr>
          <p:cNvPr id="111" name="Прямоугольник 5"/>
          <p:cNvSpPr txBox="1"/>
          <p:nvPr/>
        </p:nvSpPr>
        <p:spPr>
          <a:xfrm>
            <a:off x="2911164" y="3393099"/>
            <a:ext cx="5996599" cy="2115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Это раздел частной теории относительности, посвященный изучению движения материальных тел под действием приложенных к ним сил.</a:t>
            </a:r>
          </a:p>
        </p:txBody>
      </p:sp>
      <p:grpSp>
        <p:nvGrpSpPr>
          <p:cNvPr id="114" name="Прямоугольник 4"/>
          <p:cNvGrpSpPr/>
          <p:nvPr/>
        </p:nvGrpSpPr>
        <p:grpSpPr>
          <a:xfrm>
            <a:off x="434336" y="499311"/>
            <a:ext cx="2351603" cy="2078119"/>
            <a:chOff x="0" y="0"/>
            <a:chExt cx="2351601" cy="2078117"/>
          </a:xfrm>
        </p:grpSpPr>
        <p:sp>
          <p:nvSpPr>
            <p:cNvPr id="112" name="Rectangle"/>
            <p:cNvSpPr/>
            <p:nvPr/>
          </p:nvSpPr>
          <p:spPr>
            <a:xfrm>
              <a:off x="0" y="482162"/>
              <a:ext cx="2351602" cy="1113794"/>
            </a:xfrm>
            <a:prstGeom prst="rect">
              <a:avLst/>
            </a:prstGeom>
            <a:solidFill>
              <a:srgbClr val="663300"/>
            </a:solidFill>
            <a:ln w="19050" cap="flat">
              <a:solidFill>
                <a:srgbClr val="422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13" name="RELATIVUS"/>
            <p:cNvSpPr txBox="1"/>
            <p:nvPr/>
          </p:nvSpPr>
          <p:spPr>
            <a:xfrm>
              <a:off x="94955" y="0"/>
              <a:ext cx="2161691" cy="2078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RELATIVUS</a:t>
              </a:r>
            </a:p>
          </p:txBody>
        </p:sp>
      </p:grpSp>
      <p:sp>
        <p:nvSpPr>
          <p:cNvPr id="115" name="Стрелка вправо 20"/>
          <p:cNvSpPr/>
          <p:nvPr/>
        </p:nvSpPr>
        <p:spPr>
          <a:xfrm>
            <a:off x="3252248" y="1358370"/>
            <a:ext cx="1207813" cy="3600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DD9C3"/>
          </a:solidFill>
          <a:ln w="25400">
            <a:solidFill>
              <a:srgbClr val="422100"/>
            </a:solidFill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422100"/>
                </a:solidFill>
              </a:defRPr>
            </a:pPr>
            <a:endParaRPr/>
          </a:p>
        </p:txBody>
      </p:sp>
      <p:grpSp>
        <p:nvGrpSpPr>
          <p:cNvPr id="118" name="Прямоугольник 4"/>
          <p:cNvGrpSpPr/>
          <p:nvPr/>
        </p:nvGrpSpPr>
        <p:grpSpPr>
          <a:xfrm>
            <a:off x="5314376" y="307863"/>
            <a:ext cx="2784890" cy="2461015"/>
            <a:chOff x="0" y="0"/>
            <a:chExt cx="2784888" cy="2461014"/>
          </a:xfrm>
        </p:grpSpPr>
        <p:sp>
          <p:nvSpPr>
            <p:cNvPr id="116" name="Rectangle"/>
            <p:cNvSpPr/>
            <p:nvPr/>
          </p:nvSpPr>
          <p:spPr>
            <a:xfrm>
              <a:off x="0" y="571001"/>
              <a:ext cx="2784889" cy="1319013"/>
            </a:xfrm>
            <a:prstGeom prst="rect">
              <a:avLst/>
            </a:prstGeom>
            <a:solidFill>
              <a:srgbClr val="663300"/>
            </a:solidFill>
            <a:ln w="19050" cap="flat">
              <a:solidFill>
                <a:srgbClr val="422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17" name="ОТНОСИТЕЛЬНЫЙ"/>
            <p:cNvSpPr txBox="1"/>
            <p:nvPr/>
          </p:nvSpPr>
          <p:spPr>
            <a:xfrm>
              <a:off x="112451" y="0"/>
              <a:ext cx="2559986" cy="24610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ОТНОСИТЕЛЬНЫЙ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1" animBg="1" advAuto="0"/>
      <p:bldP spid="115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Заголовок 1"/>
          <p:cNvSpPr txBox="1">
            <a:spLocks noGrp="1"/>
          </p:cNvSpPr>
          <p:nvPr>
            <p:ph type="title"/>
          </p:nvPr>
        </p:nvSpPr>
        <p:spPr>
          <a:xfrm>
            <a:off x="-279400" y="-25"/>
            <a:ext cx="9144032" cy="62071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28"/>
            </a:lvl1pPr>
          </a:lstStyle>
          <a:p>
            <a:r>
              <a:t>Постулаты СТО</a:t>
            </a:r>
          </a:p>
        </p:txBody>
      </p:sp>
      <p:sp>
        <p:nvSpPr>
          <p:cNvPr id="121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grpSp>
        <p:nvGrpSpPr>
          <p:cNvPr id="124" name="Прямоугольник 4"/>
          <p:cNvGrpSpPr/>
          <p:nvPr/>
        </p:nvGrpSpPr>
        <p:grpSpPr>
          <a:xfrm>
            <a:off x="408469" y="488713"/>
            <a:ext cx="2351603" cy="2078118"/>
            <a:chOff x="0" y="0"/>
            <a:chExt cx="2351601" cy="2078117"/>
          </a:xfrm>
        </p:grpSpPr>
        <p:sp>
          <p:nvSpPr>
            <p:cNvPr id="122" name="Rectangle"/>
            <p:cNvSpPr/>
            <p:nvPr/>
          </p:nvSpPr>
          <p:spPr>
            <a:xfrm>
              <a:off x="0" y="482162"/>
              <a:ext cx="2351602" cy="1113794"/>
            </a:xfrm>
            <a:prstGeom prst="rect">
              <a:avLst/>
            </a:prstGeom>
            <a:solidFill>
              <a:srgbClr val="663300"/>
            </a:solidFill>
            <a:ln w="19050" cap="flat">
              <a:solidFill>
                <a:srgbClr val="422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23" name="1 ПОСТУЛАТ"/>
            <p:cNvSpPr txBox="1"/>
            <p:nvPr/>
          </p:nvSpPr>
          <p:spPr>
            <a:xfrm>
              <a:off x="94955" y="0"/>
              <a:ext cx="2161691" cy="2078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1 ПОСТУЛАТ</a:t>
              </a:r>
            </a:p>
          </p:txBody>
        </p:sp>
      </p:grpSp>
      <p:sp>
        <p:nvSpPr>
          <p:cNvPr id="125" name="Прямоугольник 5"/>
          <p:cNvSpPr txBox="1"/>
          <p:nvPr/>
        </p:nvSpPr>
        <p:spPr>
          <a:xfrm>
            <a:off x="3286236" y="763115"/>
            <a:ext cx="5996600" cy="2115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Принцип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относительности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В любых инерциальных системах отсчета все физические явления при одних и тех же условиях протекают одинаково</a:t>
            </a:r>
          </a:p>
        </p:txBody>
      </p:sp>
      <p:grpSp>
        <p:nvGrpSpPr>
          <p:cNvPr id="128" name="Прямоугольник 4"/>
          <p:cNvGrpSpPr/>
          <p:nvPr/>
        </p:nvGrpSpPr>
        <p:grpSpPr>
          <a:xfrm>
            <a:off x="408469" y="3823226"/>
            <a:ext cx="2351603" cy="2078119"/>
            <a:chOff x="0" y="0"/>
            <a:chExt cx="2351601" cy="2078117"/>
          </a:xfrm>
        </p:grpSpPr>
        <p:sp>
          <p:nvSpPr>
            <p:cNvPr id="126" name="Rectangle"/>
            <p:cNvSpPr/>
            <p:nvPr/>
          </p:nvSpPr>
          <p:spPr>
            <a:xfrm>
              <a:off x="0" y="482162"/>
              <a:ext cx="2351602" cy="1113794"/>
            </a:xfrm>
            <a:prstGeom prst="rect">
              <a:avLst/>
            </a:prstGeom>
            <a:solidFill>
              <a:srgbClr val="663300"/>
            </a:solidFill>
            <a:ln w="19050" cap="flat">
              <a:solidFill>
                <a:srgbClr val="422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27" name="2 ПОСТУЛАТ"/>
            <p:cNvSpPr txBox="1"/>
            <p:nvPr/>
          </p:nvSpPr>
          <p:spPr>
            <a:xfrm>
              <a:off x="94955" y="0"/>
              <a:ext cx="2161691" cy="2078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b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2 ПОСТУЛАТ</a:t>
              </a:r>
            </a:p>
          </p:txBody>
        </p:sp>
      </p:grpSp>
      <p:sp>
        <p:nvSpPr>
          <p:cNvPr id="129" name="Прямоугольник 5"/>
          <p:cNvSpPr txBox="1"/>
          <p:nvPr/>
        </p:nvSpPr>
        <p:spPr>
          <a:xfrm>
            <a:off x="3286236" y="3804637"/>
            <a:ext cx="5996600" cy="2115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Принцип постоянства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скорости света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Во всех инерциальных системах отсчета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скорость света в вакууме постоянна и не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зависит от скорости движения источника</a:t>
            </a:r>
          </a:p>
          <a:p>
            <a: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света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1" animBg="1" advAuto="0"/>
      <p:bldP spid="129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93776">
              <a:defRPr sz="1944">
                <a:effectLst>
                  <a:outerShdw blurRad="20574" dist="20574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r>
              <a:t>Скорость света.</a:t>
            </a:r>
            <a:br/>
            <a:r>
              <a:rPr sz="1836"/>
              <a:t>Методы измерения скорости света</a:t>
            </a:r>
            <a:br>
              <a:rPr sz="1836"/>
            </a:br>
            <a:endParaRPr sz="1836"/>
          </a:p>
        </p:txBody>
      </p:sp>
      <p:sp>
        <p:nvSpPr>
          <p:cNvPr id="132" name="Прямая соединительная линия 3"/>
          <p:cNvSpPr/>
          <p:nvPr/>
        </p:nvSpPr>
        <p:spPr>
          <a:xfrm>
            <a:off x="304799" y="989012"/>
            <a:ext cx="8839201" cy="1588"/>
          </a:xfrm>
          <a:prstGeom prst="line">
            <a:avLst/>
          </a:prstGeom>
          <a:ln w="28575">
            <a:solidFill>
              <a:srgbClr val="262673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33" name="Прямоугольник 6"/>
          <p:cNvSpPr txBox="1"/>
          <p:nvPr/>
        </p:nvSpPr>
        <p:spPr>
          <a:xfrm>
            <a:off x="350520" y="1141880"/>
            <a:ext cx="4372560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Скорость света в вакууме –мировая физическая константа</a:t>
            </a:r>
          </a:p>
        </p:txBody>
      </p:sp>
      <p:sp>
        <p:nvSpPr>
          <p:cNvPr id="134" name="Прямоугольник 7"/>
          <p:cNvSpPr txBox="1"/>
          <p:nvPr/>
        </p:nvSpPr>
        <p:spPr>
          <a:xfrm>
            <a:off x="5030520" y="1842622"/>
            <a:ext cx="3534360" cy="391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299 792 456,2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±</a:t>
            </a:r>
            <a:r>
              <a:t>1,1 м/с</a:t>
            </a:r>
          </a:p>
        </p:txBody>
      </p:sp>
      <p:sp>
        <p:nvSpPr>
          <p:cNvPr id="135" name="Прямоугольник 8"/>
          <p:cNvSpPr txBox="1"/>
          <p:nvPr/>
        </p:nvSpPr>
        <p:spPr>
          <a:xfrm>
            <a:off x="5106720" y="1166980"/>
            <a:ext cx="35343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3·10</a:t>
            </a:r>
            <a:r>
              <a:rPr baseline="30000"/>
              <a:t>8</a:t>
            </a:r>
            <a:r>
              <a:t> м/с</a:t>
            </a:r>
          </a:p>
        </p:txBody>
      </p:sp>
      <p:sp>
        <p:nvSpPr>
          <p:cNvPr id="136" name="Прямоугольник 9"/>
          <p:cNvSpPr txBox="1"/>
          <p:nvPr/>
        </p:nvSpPr>
        <p:spPr>
          <a:xfrm>
            <a:off x="350520" y="1808330"/>
            <a:ext cx="4632960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Экспериментальные измерения, </a:t>
            </a:r>
            <a:r>
              <a:rPr sz="1600"/>
              <a:t>1972 г. Ивенсон, США</a:t>
            </a:r>
          </a:p>
        </p:txBody>
      </p:sp>
      <p:sp>
        <p:nvSpPr>
          <p:cNvPr id="137" name="Прямоугольник 10"/>
          <p:cNvSpPr txBox="1"/>
          <p:nvPr/>
        </p:nvSpPr>
        <p:spPr>
          <a:xfrm>
            <a:off x="350520" y="2546980"/>
            <a:ext cx="85485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Группы методов измерения света </a:t>
            </a:r>
          </a:p>
        </p:txBody>
      </p:sp>
      <p:grpSp>
        <p:nvGrpSpPr>
          <p:cNvPr id="140" name="Прямоугольник 11"/>
          <p:cNvGrpSpPr/>
          <p:nvPr/>
        </p:nvGrpSpPr>
        <p:grpSpPr>
          <a:xfrm>
            <a:off x="3238500" y="2966379"/>
            <a:ext cx="2880000" cy="370841"/>
            <a:chOff x="0" y="0"/>
            <a:chExt cx="2879999" cy="370840"/>
          </a:xfrm>
        </p:grpSpPr>
        <p:sp>
          <p:nvSpPr>
            <p:cNvPr id="138" name="Rectangle"/>
            <p:cNvSpPr/>
            <p:nvPr/>
          </p:nvSpPr>
          <p:spPr>
            <a:xfrm>
              <a:off x="0" y="5420"/>
              <a:ext cx="2880000" cy="360001"/>
            </a:xfrm>
            <a:prstGeom prst="rect">
              <a:avLst/>
            </a:prstGeom>
            <a:solidFill>
              <a:srgbClr val="F2F2F2"/>
            </a:solidFill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39" name="Лабораторные"/>
            <p:cNvSpPr txBox="1"/>
            <p:nvPr/>
          </p:nvSpPr>
          <p:spPr>
            <a:xfrm>
              <a:off x="50482" y="-1"/>
              <a:ext cx="277903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Лабораторные </a:t>
              </a:r>
            </a:p>
          </p:txBody>
        </p:sp>
      </p:grpSp>
      <p:grpSp>
        <p:nvGrpSpPr>
          <p:cNvPr id="143" name="Прямоугольник 12"/>
          <p:cNvGrpSpPr/>
          <p:nvPr/>
        </p:nvGrpSpPr>
        <p:grpSpPr>
          <a:xfrm>
            <a:off x="323850" y="2966379"/>
            <a:ext cx="2880000" cy="370841"/>
            <a:chOff x="0" y="0"/>
            <a:chExt cx="2879999" cy="370840"/>
          </a:xfrm>
        </p:grpSpPr>
        <p:sp>
          <p:nvSpPr>
            <p:cNvPr id="141" name="Rectangle"/>
            <p:cNvSpPr/>
            <p:nvPr/>
          </p:nvSpPr>
          <p:spPr>
            <a:xfrm>
              <a:off x="0" y="5420"/>
              <a:ext cx="2880000" cy="360001"/>
            </a:xfrm>
            <a:prstGeom prst="rect">
              <a:avLst/>
            </a:prstGeom>
            <a:solidFill>
              <a:srgbClr val="F2F2F2"/>
            </a:solidFill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42" name="Астрономические"/>
            <p:cNvSpPr txBox="1"/>
            <p:nvPr/>
          </p:nvSpPr>
          <p:spPr>
            <a:xfrm>
              <a:off x="50482" y="-1"/>
              <a:ext cx="277903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Астрономические</a:t>
              </a:r>
            </a:p>
          </p:txBody>
        </p:sp>
      </p:grpSp>
      <p:grpSp>
        <p:nvGrpSpPr>
          <p:cNvPr id="146" name="Прямоугольник 13"/>
          <p:cNvGrpSpPr/>
          <p:nvPr/>
        </p:nvGrpSpPr>
        <p:grpSpPr>
          <a:xfrm>
            <a:off x="6172200" y="2966379"/>
            <a:ext cx="2880000" cy="370841"/>
            <a:chOff x="0" y="0"/>
            <a:chExt cx="2879999" cy="370840"/>
          </a:xfrm>
        </p:grpSpPr>
        <p:sp>
          <p:nvSpPr>
            <p:cNvPr id="144" name="Rectangle"/>
            <p:cNvSpPr/>
            <p:nvPr/>
          </p:nvSpPr>
          <p:spPr>
            <a:xfrm>
              <a:off x="0" y="5420"/>
              <a:ext cx="2880000" cy="360001"/>
            </a:xfrm>
            <a:prstGeom prst="rect">
              <a:avLst/>
            </a:prstGeom>
            <a:solidFill>
              <a:srgbClr val="F2F2F2"/>
            </a:solidFill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45" name="Современные"/>
            <p:cNvSpPr txBox="1"/>
            <p:nvPr/>
          </p:nvSpPr>
          <p:spPr>
            <a:xfrm>
              <a:off x="50482" y="-1"/>
              <a:ext cx="277903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Современные</a:t>
              </a:r>
            </a:p>
          </p:txBody>
        </p:sp>
      </p:grpSp>
      <p:grpSp>
        <p:nvGrpSpPr>
          <p:cNvPr id="149" name="Прямоугольник 15"/>
          <p:cNvGrpSpPr/>
          <p:nvPr/>
        </p:nvGrpSpPr>
        <p:grpSpPr>
          <a:xfrm>
            <a:off x="323850" y="3327436"/>
            <a:ext cx="2880000" cy="370841"/>
            <a:chOff x="0" y="0"/>
            <a:chExt cx="2879999" cy="370840"/>
          </a:xfrm>
        </p:grpSpPr>
        <p:sp>
          <p:nvSpPr>
            <p:cNvPr id="147" name="Rectangle"/>
            <p:cNvSpPr/>
            <p:nvPr/>
          </p:nvSpPr>
          <p:spPr>
            <a:xfrm>
              <a:off x="0" y="5420"/>
              <a:ext cx="2880000" cy="360001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48" name="Метод Ремера, 1676"/>
            <p:cNvSpPr txBox="1"/>
            <p:nvPr/>
          </p:nvSpPr>
          <p:spPr>
            <a:xfrm>
              <a:off x="50482" y="-1"/>
              <a:ext cx="277903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Метод Ремера, 1676</a:t>
              </a:r>
            </a:p>
          </p:txBody>
        </p:sp>
      </p:grpSp>
      <p:grpSp>
        <p:nvGrpSpPr>
          <p:cNvPr id="152" name="Прямоугольник 14"/>
          <p:cNvGrpSpPr/>
          <p:nvPr/>
        </p:nvGrpSpPr>
        <p:grpSpPr>
          <a:xfrm>
            <a:off x="320399" y="3670005"/>
            <a:ext cx="2880001" cy="929641"/>
            <a:chOff x="0" y="0"/>
            <a:chExt cx="2879999" cy="929639"/>
          </a:xfrm>
        </p:grpSpPr>
        <p:sp>
          <p:nvSpPr>
            <p:cNvPr id="150" name="Rectangle"/>
            <p:cNvSpPr/>
            <p:nvPr/>
          </p:nvSpPr>
          <p:spPr>
            <a:xfrm>
              <a:off x="0" y="27645"/>
              <a:ext cx="2880000" cy="874351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51" name="Метод Брадлея. Аберрация света, 1727"/>
            <p:cNvSpPr txBox="1"/>
            <p:nvPr/>
          </p:nvSpPr>
          <p:spPr>
            <a:xfrm>
              <a:off x="50482" y="0"/>
              <a:ext cx="2779036" cy="929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Метод Брадлея. Аберрация света, 1727</a:t>
              </a:r>
            </a:p>
          </p:txBody>
        </p:sp>
      </p:grpSp>
      <p:grpSp>
        <p:nvGrpSpPr>
          <p:cNvPr id="155" name="Прямоугольник 16"/>
          <p:cNvGrpSpPr/>
          <p:nvPr/>
        </p:nvGrpSpPr>
        <p:grpSpPr>
          <a:xfrm>
            <a:off x="3276600" y="3343273"/>
            <a:ext cx="2819400" cy="1000126"/>
            <a:chOff x="0" y="0"/>
            <a:chExt cx="2819400" cy="1000125"/>
          </a:xfrm>
        </p:grpSpPr>
        <p:sp>
          <p:nvSpPr>
            <p:cNvPr id="153" name="Rectangle"/>
            <p:cNvSpPr/>
            <p:nvPr/>
          </p:nvSpPr>
          <p:spPr>
            <a:xfrm>
              <a:off x="0" y="0"/>
              <a:ext cx="2819400" cy="1000125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54" name="Метод зубчатого колеса  (метод Физо)"/>
            <p:cNvSpPr txBox="1"/>
            <p:nvPr/>
          </p:nvSpPr>
          <p:spPr>
            <a:xfrm>
              <a:off x="50482" y="35242"/>
              <a:ext cx="2718436" cy="929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Метод зубчатого колеса </a:t>
              </a:r>
              <a:br/>
              <a:r>
                <a:t>(метод Физо)</a:t>
              </a:r>
            </a:p>
          </p:txBody>
        </p:sp>
      </p:grpSp>
      <p:grpSp>
        <p:nvGrpSpPr>
          <p:cNvPr id="158" name="Прямоугольник 17"/>
          <p:cNvGrpSpPr/>
          <p:nvPr/>
        </p:nvGrpSpPr>
        <p:grpSpPr>
          <a:xfrm>
            <a:off x="3276600" y="4343400"/>
            <a:ext cx="2819400" cy="457200"/>
            <a:chOff x="0" y="0"/>
            <a:chExt cx="2819400" cy="457200"/>
          </a:xfrm>
        </p:grpSpPr>
        <p:sp>
          <p:nvSpPr>
            <p:cNvPr id="156" name="Rectangle"/>
            <p:cNvSpPr/>
            <p:nvPr/>
          </p:nvSpPr>
          <p:spPr>
            <a:xfrm>
              <a:off x="0" y="0"/>
              <a:ext cx="2819400" cy="457200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57" name="Метод ячеек Керра"/>
            <p:cNvSpPr txBox="1"/>
            <p:nvPr/>
          </p:nvSpPr>
          <p:spPr>
            <a:xfrm>
              <a:off x="50482" y="43180"/>
              <a:ext cx="271843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Метод ячеек Керра</a:t>
              </a:r>
            </a:p>
          </p:txBody>
        </p:sp>
      </p:grpSp>
      <p:grpSp>
        <p:nvGrpSpPr>
          <p:cNvPr id="161" name="Прямоугольник 18"/>
          <p:cNvGrpSpPr/>
          <p:nvPr/>
        </p:nvGrpSpPr>
        <p:grpSpPr>
          <a:xfrm>
            <a:off x="3248025" y="4770754"/>
            <a:ext cx="2847975" cy="650241"/>
            <a:chOff x="0" y="0"/>
            <a:chExt cx="2847975" cy="650240"/>
          </a:xfrm>
        </p:grpSpPr>
        <p:sp>
          <p:nvSpPr>
            <p:cNvPr id="159" name="Rectangle"/>
            <p:cNvSpPr/>
            <p:nvPr/>
          </p:nvSpPr>
          <p:spPr>
            <a:xfrm>
              <a:off x="0" y="20320"/>
              <a:ext cx="2847975" cy="609601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60" name="Метод световой или радиолокации"/>
            <p:cNvSpPr txBox="1"/>
            <p:nvPr/>
          </p:nvSpPr>
          <p:spPr>
            <a:xfrm>
              <a:off x="50482" y="0"/>
              <a:ext cx="2747011" cy="65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Метод световой </a:t>
              </a:r>
              <a:r>
                <a:rPr b="0"/>
                <a:t>или</a:t>
              </a:r>
              <a:r>
                <a:t> радиолокации</a:t>
              </a:r>
            </a:p>
          </p:txBody>
        </p:sp>
      </p:grpSp>
      <p:grpSp>
        <p:nvGrpSpPr>
          <p:cNvPr id="164" name="Прямоугольник 19"/>
          <p:cNvGrpSpPr/>
          <p:nvPr/>
        </p:nvGrpSpPr>
        <p:grpSpPr>
          <a:xfrm>
            <a:off x="3248025" y="5380354"/>
            <a:ext cx="2847975" cy="650241"/>
            <a:chOff x="0" y="0"/>
            <a:chExt cx="2847975" cy="650240"/>
          </a:xfrm>
        </p:grpSpPr>
        <p:sp>
          <p:nvSpPr>
            <p:cNvPr id="162" name="Rectangle"/>
            <p:cNvSpPr/>
            <p:nvPr/>
          </p:nvSpPr>
          <p:spPr>
            <a:xfrm>
              <a:off x="0" y="20320"/>
              <a:ext cx="2847975" cy="609601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63" name="Метод объемного резонатора"/>
            <p:cNvSpPr txBox="1"/>
            <p:nvPr/>
          </p:nvSpPr>
          <p:spPr>
            <a:xfrm>
              <a:off x="50482" y="0"/>
              <a:ext cx="2747011" cy="65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Метод объемного резонатора</a:t>
              </a:r>
            </a:p>
          </p:txBody>
        </p:sp>
      </p:grpSp>
      <p:grpSp>
        <p:nvGrpSpPr>
          <p:cNvPr id="167" name="Прямоугольник 20"/>
          <p:cNvGrpSpPr/>
          <p:nvPr/>
        </p:nvGrpSpPr>
        <p:grpSpPr>
          <a:xfrm>
            <a:off x="6172200" y="3352800"/>
            <a:ext cx="2847975" cy="381000"/>
            <a:chOff x="0" y="0"/>
            <a:chExt cx="2847975" cy="381000"/>
          </a:xfrm>
        </p:grpSpPr>
        <p:sp>
          <p:nvSpPr>
            <p:cNvPr id="165" name="Rectangle"/>
            <p:cNvSpPr/>
            <p:nvPr/>
          </p:nvSpPr>
          <p:spPr>
            <a:xfrm>
              <a:off x="0" y="0"/>
              <a:ext cx="2847975" cy="381000"/>
            </a:xfrm>
            <a:prstGeom prst="rect">
              <a:avLst/>
            </a:prstGeom>
            <a:noFill/>
            <a:ln w="9525" cap="flat">
              <a:solidFill>
                <a:srgbClr val="22226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166" name="Метод Ивенсона"/>
            <p:cNvSpPr txBox="1"/>
            <p:nvPr/>
          </p:nvSpPr>
          <p:spPr>
            <a:xfrm>
              <a:off x="50482" y="5079"/>
              <a:ext cx="2747011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>
                  <a:solidFill>
                    <a:srgbClr val="222268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t>Метод Ивенсона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5"/>
            <a:ext cx="9144032" cy="62071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28"/>
            </a:lvl1pPr>
          </a:lstStyle>
          <a:p>
            <a:r>
              <a:t>Релятивистская масса</a:t>
            </a:r>
          </a:p>
        </p:txBody>
      </p:sp>
      <p:sp>
        <p:nvSpPr>
          <p:cNvPr id="170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pic>
        <p:nvPicPr>
          <p:cNvPr id="171" name="Google Shape;154;p19" descr="Google Shape;154;p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271" y="3610115"/>
            <a:ext cx="2511458" cy="204791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Прямоугольник 5"/>
          <p:cNvSpPr txBox="1"/>
          <p:nvPr/>
        </p:nvSpPr>
        <p:spPr>
          <a:xfrm>
            <a:off x="1003320" y="826487"/>
            <a:ext cx="7565956" cy="2668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just"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Масса движущегося тела m зависит от его скорости V и минимальна в системе отсчета, в которой тело покоится (масса покоя). Эта зависимость была впервые получена Лоренцем для электронов и приписывала им возрастание массы (инерции) за счёт электромагнитного поля движущегося электрона. Эйнштейн показал, что уравнение  – совершенно универсальный закон, не зависящий от частных свойств частиц.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5"/>
            <a:ext cx="9144032" cy="62071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28"/>
            </a:lvl1pPr>
          </a:lstStyle>
          <a:p>
            <a:r>
              <a:t>Релятивистский импульс</a:t>
            </a:r>
          </a:p>
        </p:txBody>
      </p:sp>
      <p:sp>
        <p:nvSpPr>
          <p:cNvPr id="175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76" name="Прямоугольник 5"/>
          <p:cNvSpPr txBox="1"/>
          <p:nvPr/>
        </p:nvSpPr>
        <p:spPr>
          <a:xfrm>
            <a:off x="1003320" y="826487"/>
            <a:ext cx="7565956" cy="2668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just"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Так как процессы протекают в движущихся телах медленнее, чем в неподвижных, то и результат взаимодействия тел изменяется, а следовательно изменяются и все динамические характеристики тела, в том числе и его импульс. Импульс материальной точки:</a:t>
            </a:r>
          </a:p>
        </p:txBody>
      </p:sp>
      <p:pic>
        <p:nvPicPr>
          <p:cNvPr id="177" name="Google Shape;168;p21" descr="Google Shape;168;p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509" y="3294633"/>
            <a:ext cx="2842982" cy="1725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Заголовок 1"/>
          <p:cNvSpPr txBox="1">
            <a:spLocks noGrp="1"/>
          </p:cNvSpPr>
          <p:nvPr>
            <p:ph type="title"/>
          </p:nvPr>
        </p:nvSpPr>
        <p:spPr>
          <a:xfrm>
            <a:off x="-16" y="155178"/>
            <a:ext cx="9144032" cy="62071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365760">
              <a:defRPr sz="2360"/>
            </a:pPr>
            <a:r>
              <a:t>Закон взаимодействия массы и энергии</a:t>
            </a:r>
            <a:br/>
            <a:endParaRPr/>
          </a:p>
        </p:txBody>
      </p:sp>
      <p:sp>
        <p:nvSpPr>
          <p:cNvPr id="180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1" name="Прямоугольник 5"/>
          <p:cNvSpPr txBox="1"/>
          <p:nvPr/>
        </p:nvSpPr>
        <p:spPr>
          <a:xfrm>
            <a:off x="2930636" y="2626876"/>
            <a:ext cx="5996599" cy="2115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just"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Изменение скорости тела в релятивистской механике влечет за собой изменение массы, а, следовательно, и полной энергии, т.е. между массой и энергией существует взаимосвязь. Эту универсальную зависимость – закон взаимосвязи массы и энергии – установил А. Эйнштейн</a:t>
            </a:r>
          </a:p>
        </p:txBody>
      </p:sp>
      <p:pic>
        <p:nvPicPr>
          <p:cNvPr id="182" name="Google Shape;174;p22" descr="Google Shape;174;p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94" y="2843065"/>
            <a:ext cx="2645750" cy="1708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5"/>
            <a:ext cx="9144032" cy="62071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28"/>
            </a:lvl1pPr>
          </a:lstStyle>
          <a:p>
            <a:r>
              <a:t>Лоренцево сокращение</a:t>
            </a:r>
          </a:p>
        </p:txBody>
      </p:sp>
      <p:sp>
        <p:nvSpPr>
          <p:cNvPr id="185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6" name="Прямоугольник 5"/>
          <p:cNvSpPr txBox="1"/>
          <p:nvPr/>
        </p:nvSpPr>
        <p:spPr>
          <a:xfrm>
            <a:off x="508020" y="178787"/>
            <a:ext cx="7565956" cy="2668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Рассмотрим две инерциальные системы отсчета (неподвижную и подвижную) К и К'. Пусть x, y, z, t - координаты и время некоторого события в системе К, а x', y', z', t' - координаты и время того же события в К'.</a:t>
            </a:r>
          </a:p>
        </p:txBody>
      </p:sp>
      <p:pic>
        <p:nvPicPr>
          <p:cNvPr id="187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900" y="4864100"/>
            <a:ext cx="2362200" cy="825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2254250"/>
            <a:ext cx="3765213" cy="1661413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5"/>
          <p:cNvSpPr txBox="1"/>
          <p:nvPr/>
        </p:nvSpPr>
        <p:spPr>
          <a:xfrm>
            <a:off x="228620" y="3048987"/>
            <a:ext cx="7565956" cy="2668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При больших скоростях движения, сравнимых со скоростью света, Лоренц получил (β = v/с):</a:t>
            </a:r>
          </a:p>
        </p:txBody>
      </p:sp>
      <p:pic>
        <p:nvPicPr>
          <p:cNvPr id="19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699000"/>
            <a:ext cx="2806700" cy="2006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Прямоугольник 5"/>
          <p:cNvSpPr txBox="1"/>
          <p:nvPr/>
        </p:nvSpPr>
        <p:spPr>
          <a:xfrm>
            <a:off x="3278437" y="5714057"/>
            <a:ext cx="5354339" cy="886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>
              <a:defRPr sz="1000"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Формула называется </a:t>
            </a:r>
            <a:r>
              <a:rPr i="1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Лоренцевым сокращением длины</a:t>
            </a:r>
            <a:r>
              <a:t>. Собственная длина тела есть максимальная длина. Длина движущегося тела короче, чем покоящегося. Причем, сокращается только проекция на ось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t>, т.е. размер тела вдоль направления движения.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1" animBg="1" advAuto="0"/>
      <p:bldP spid="189" grpId="2" animBg="1" advAuto="0"/>
      <p:bldP spid="191" grpId="3" animBg="1" advAuto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DDD9C3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Verdana</vt:lpstr>
      <vt:lpstr>Тема Office</vt:lpstr>
      <vt:lpstr>Релятивистская механика</vt:lpstr>
      <vt:lpstr>Основные определения</vt:lpstr>
      <vt:lpstr>Постулаты СТО</vt:lpstr>
      <vt:lpstr>Скорость света. Методы измерения скорости света </vt:lpstr>
      <vt:lpstr>Релятивистская масса</vt:lpstr>
      <vt:lpstr>Релятивистский импульс</vt:lpstr>
      <vt:lpstr>Закон взаимодействия массы и энергии </vt:lpstr>
      <vt:lpstr>Лоренцево сокращение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Релятивистская механика</dc:title>
  <cp:lastModifiedBy>Admin</cp:lastModifiedBy>
  <cp:revision>1</cp:revision>
  <dcterms:modified xsi:type="dcterms:W3CDTF">2023-10-12T11:36:07Z</dcterms:modified>
</cp:coreProperties>
</file>