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61" r:id="rId4"/>
    <p:sldId id="262" r:id="rId5"/>
    <p:sldId id="263" r:id="rId6"/>
    <p:sldId id="264" r:id="rId7"/>
    <p:sldId id="288" r:id="rId8"/>
    <p:sldId id="293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60" r:id="rId17"/>
    <p:sldId id="275" r:id="rId18"/>
    <p:sldId id="274" r:id="rId19"/>
    <p:sldId id="276" r:id="rId20"/>
    <p:sldId id="294" r:id="rId21"/>
    <p:sldId id="290" r:id="rId22"/>
    <p:sldId id="281" r:id="rId23"/>
    <p:sldId id="279" r:id="rId24"/>
    <p:sldId id="280" r:id="rId25"/>
    <p:sldId id="278" r:id="rId26"/>
    <p:sldId id="283" r:id="rId27"/>
    <p:sldId id="282" r:id="rId28"/>
    <p:sldId id="284" r:id="rId29"/>
    <p:sldId id="285" r:id="rId30"/>
    <p:sldId id="287" r:id="rId31"/>
    <p:sldId id="286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422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3" autoAdjust="0"/>
    <p:restoredTop sz="97500" autoAdjust="0"/>
  </p:normalViewPr>
  <p:slideViewPr>
    <p:cSldViewPr>
      <p:cViewPr varScale="1">
        <p:scale>
          <a:sx n="55" d="100"/>
          <a:sy n="55" d="100"/>
        </p:scale>
        <p:origin x="1326" y="7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F61D3D-35C4-4219-AAF9-EFEE4BFFB87F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13D718-D764-4C7E-B5FC-43338DAEA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1295A1-1362-47E2-8105-793584908C9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/>
              <a:t>Весь окружающий нас мир, все существующее вокруг нас и обнаруживаемое нами посредством ощущений – </a:t>
            </a:r>
            <a:r>
              <a:rPr lang="ru-RU" b="1" dirty="0"/>
              <a:t>материя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 настоящее время общепризнанно, что все взаимодействия в природе осуществляются посредством полей (гравитационных, электромагнитных, поля ядерных сил, …)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Неотъемлемое свойство материи – движение. В широком смысле слова – это всевозможные изменения материи – от простого перемещения (механическое движение) до сложнейших процессов мышления.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2. Различные формы движения материи изучают естественные науки, и физика среди них.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Физика - наука, изучающая простейшие, и, вместе с тем, наиболее общие закономерности явлений природы, свойства и строение материи и законы ее движения (физ.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энцикл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 словарь)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Абрам Федорович Иоффе (родился 29 октября 1880 года в городе Ромны Полтавской губернии; умер 14 октября 1960 года в Ленинграде) - русский и советский физик, основатель ЛФТИ (ныне Физико-Технический институт имени А.Ф. Иоффе РАН) и Лаборатории №2 АН СССР (ныне Российский научный центр "Курчатовский институт"), создатель советской физической школы, воспитавшей многих блестящих ученых - теоретиков и экспериментаторов.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dirty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422BEA-9B8C-4797-A80D-DED1DF60084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Нетрудно провести связь физики с другими науками: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для химии – атомная гипотеза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для биологии – физиология зрения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для медицины – рентгеноструктурный анализ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для астрономии – законы движения космических тел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 стыке этих наук образуются смежные разделы науки: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астрофизика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геофизика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биология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физическая химия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Связь физики с другими науками имеет и обратное влияние: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напр., немецкий врач </a:t>
            </a:r>
            <a:r>
              <a:rPr lang="ru-RU" dirty="0" err="1"/>
              <a:t>Юлиус</a:t>
            </a:r>
            <a:r>
              <a:rPr lang="ru-RU" dirty="0"/>
              <a:t> Майер (1841 г.) впервые сформулировал закон сохранения энергии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итальянский физиолог </a:t>
            </a:r>
            <a:r>
              <a:rPr lang="ru-RU" dirty="0" err="1"/>
              <a:t>Гальвани</a:t>
            </a:r>
            <a:r>
              <a:rPr lang="ru-RU" dirty="0"/>
              <a:t> (1780 г.) открыл постоянный ток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Особо хочется отметить связь физики с </a:t>
            </a:r>
            <a:r>
              <a:rPr lang="ru-RU" b="1" dirty="0"/>
              <a:t>техникой</a:t>
            </a:r>
            <a:r>
              <a:rPr lang="ru-RU" dirty="0"/>
              <a:t> - двусторонняя связь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- с одной стороны - как наука выросла из потребностей техники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	- развитие механики у древних греков связано с вопросами строительства техники и военной того времени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	- развитие термодинамики было вызвано проблемой создания наиболее экономичных тепловых машин.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И в наши дни техника определяет направления физических исследований.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 другой стороны – от развития физики зависит уровень прогресса, т.к. она является базой для создания новых отраслей техники: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	- электронная техника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	- лазерная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	- связь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	- космическая техника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	- ядерная энергетика, 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Машиностроение</a:t>
            </a:r>
            <a:r>
              <a:rPr lang="ru-RU" dirty="0"/>
              <a:t> опирается на законы механики, электротехника и радиотехника, радиоэлектроника – на законы электромагнетизма и т.д.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Физика тесно связана с </a:t>
            </a:r>
            <a:r>
              <a:rPr lang="ru-RU" b="1" dirty="0"/>
              <a:t>математикой</a:t>
            </a:r>
            <a:r>
              <a:rPr lang="ru-RU" dirty="0"/>
              <a:t>. Ведь только с помощью математического аппарата можно проанализировать сложные закономерности в физических явлениях.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Исходя из этого нетрудно понять, что значение курса физики в системе подготовки специалиста высшей квалификации, в частности, инженера, очень велико. Знание основ физики необходимо для освоения специальных дисциплин, таких, как: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электротехника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радиотехника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теория машин и механизмов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/>
              <a:t>теплотехника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47CA74-0A7D-475F-99CE-9EF101DFF1A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Физика – наука экспериментальная, поэтому основным методом исследований в физике является </a:t>
            </a:r>
            <a:r>
              <a:rPr lang="ru-RU" b="1"/>
              <a:t>эксперимент</a:t>
            </a:r>
            <a:r>
              <a:rPr lang="ru-RU"/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Научный метод исследований, применяемый в физике был впервые использован Галилео Галилеем при изучении механических явлений.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Он состоит из нескольких этапов</a:t>
            </a:r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40CE1-2B5A-45B1-9DE0-69EAFBA2F73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C08555-B263-43A0-9936-3C7F2B087BE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Длина – длина пути , проходимого светом в вакууме за 1/199 792 458 с = 1 м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Масса – масса международного прототипа кг (платино-иридиевый цилиндр) в международном бюро мер и весов в Севре (под Парижем)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Время – 1 с = 1/86400 звездных суток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Сила тока – между двумя параллельными проводниками бесконечной длины и малого сечения, в вакууме на расстоянии 1 м один от другого, и создает между ними силу взаимодействия 2-10</a:t>
            </a:r>
            <a:r>
              <a:rPr lang="ru-RU" baseline="30000"/>
              <a:t>-7</a:t>
            </a:r>
            <a:r>
              <a:rPr lang="ru-RU"/>
              <a:t> м на каждый метр длины.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Ампером называется сила тока, при которой через проводник проходит заряд 1 Кл за 1 сек, или плотность тока при которой через 1 м² рассматриваемой поверхности проходит заряд 1 Кл за 1 сек.</a:t>
            </a:r>
          </a:p>
          <a:p>
            <a:pPr eaLnBrk="1" hangingPunct="1">
              <a:spcBef>
                <a:spcPct val="0"/>
              </a:spcBef>
            </a:pPr>
            <a:endParaRPr lang="ru-RU"/>
          </a:p>
          <a:p>
            <a:pPr eaLnBrk="1" hangingPunct="1">
              <a:spcBef>
                <a:spcPct val="0"/>
              </a:spcBef>
            </a:pPr>
            <a:r>
              <a:rPr lang="ru-RU"/>
              <a:t>2. Ампером называется сила постоянного тока, текущего в каждом из двух параллельных бесконечно длинных бесконечно малого кругового сечения проводников в вакууме на расстоянии 1 метр, и создающая силу взаимодействия между ними 2×10−7 ньютонов на каждый метр длины проводника.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Количество вещества системы, содержащей столько же структурных элементов сколько атомов содержится в нуклиде С</a:t>
            </a:r>
            <a:r>
              <a:rPr lang="ru-RU" baseline="30000"/>
              <a:t>12</a:t>
            </a:r>
            <a:r>
              <a:rPr lang="ru-RU"/>
              <a:t> массой 0, 042 кг.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Сила света в заданном направлении источника, испускающего монохроматичное излучение 540 .10 </a:t>
            </a:r>
            <a:r>
              <a:rPr lang="ru-RU" baseline="30000"/>
              <a:t>12</a:t>
            </a:r>
            <a:r>
              <a:rPr lang="ru-RU"/>
              <a:t>Гц, в этом направлении 1/683 Вт/ср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Угол – угол между двумя радиусами окружности, длина дуги между которыми равна радиусу.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Телесный угол с вершиной в центре сферы, вырезающий по поверхности сферы площадь, равную площади квадрата со стороной, равной радиусу сферы</a:t>
            </a:r>
          </a:p>
          <a:p>
            <a:pPr eaLnBrk="1" hangingPunct="1">
              <a:spcBef>
                <a:spcPct val="0"/>
              </a:spcBef>
            </a:pPr>
            <a:endParaRPr lang="ru-RU"/>
          </a:p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FDE194-FCDD-4DD5-BF36-3AA33771533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225B54-50D3-4091-A363-947E5BB7B63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E11EFF-6838-4EB3-AE48-330559F44E7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9717AC-13D7-447B-9FDA-B8B5BFB866B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Традиционно курс физики начинается с изучения классической механики. Это обусловлено как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1 – историческими причинами (1-й раздел физики)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2 – так и тем, что механика занимает уникальное место в курсе физики, т.к. здесь впервые формулируются основополагающие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физические понятия для курса в целом - пространство, время, сила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вводятся основные модели – материальная точка, абсолютно твердое тело, осциллятор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Следовательно, изучение всех других разделов основано на использовании законов механики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	- 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9CF133-497C-4A3F-B9E5-EFBAAFB5983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FAF0A8-F58B-427D-A722-2829B80D583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Справедлива геометрия Евклида (до 10</a:t>
            </a:r>
            <a:r>
              <a:rPr lang="ru-RU" baseline="30000" dirty="0">
                <a:solidFill>
                  <a:schemeClr val="accent2">
                    <a:lumMod val="50000"/>
                  </a:schemeClr>
                </a:solidFill>
              </a:rPr>
              <a:t>26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м), доступно современных измерениям (от 10</a:t>
            </a:r>
            <a:r>
              <a:rPr lang="ru-RU" baseline="30000" dirty="0">
                <a:solidFill>
                  <a:schemeClr val="accent2">
                    <a:lumMod val="50000"/>
                  </a:schemeClr>
                </a:solidFill>
              </a:rPr>
              <a:t>-13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м)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/>
              <a:t>Простра́нство-вре́мя</a:t>
            </a:r>
            <a:r>
              <a:rPr lang="ru-RU" dirty="0"/>
              <a:t> — физическая модель, дополняющая пространство равноправным </a:t>
            </a:r>
            <a:r>
              <a:rPr lang="ru-RU" dirty="0" err="1"/>
              <a:t>временны́м</a:t>
            </a:r>
            <a:r>
              <a:rPr lang="ru-RU" dirty="0"/>
              <a:t> измерением и, таким образом, создающая новую теоретико-физическую конструкцию, которая называется пространственно-временным континуумом. В соответствии с теорией относительности, Вселенная имеет три пространственных измерения и одно временное измерение. Пространство-время непрерывно и с математической точки зрения представляет собой многообразие, которое обычно также наделяют </a:t>
            </a:r>
            <a:r>
              <a:rPr lang="ru-RU" dirty="0" err="1"/>
              <a:t>лоренцевой</a:t>
            </a:r>
            <a:r>
              <a:rPr lang="ru-RU" dirty="0"/>
              <a:t> метрикой.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Итак, чтобы изучать свойства пространства и времени, нужно наблюдать движение тел, которые в них находятся. Критерием здесь, как всегда, является опыт.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1. Опыт показывает, что пока  скорость тела много меньше скорости света, линейные размеры и временные промежутки не зависят друг от друга и от присутствия материи. Механику, изучающую движения тел с такими скоростями называют </a:t>
            </a:r>
            <a:r>
              <a:rPr lang="ru-RU" dirty="0" err="1"/>
              <a:t>ньютоновской</a:t>
            </a:r>
            <a:r>
              <a:rPr lang="ru-RU" dirty="0"/>
              <a:t> или классической. В классической механике пространство и время абсолютны</a:t>
            </a: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1BD579-CBA6-4871-A5FF-5E605363F28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Одно и то же тело в одних случаях можно рассматривать как МТ, в других – как протяженное тело.</a:t>
            </a: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C4C1F1-C160-4D85-89D0-BAADEAA00E8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С телом отсчета необходимо связать систему координат и часы</a:t>
            </a:r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29410E-BFEA-447E-86BA-547C659DFB7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Способы нахождения положения МТ в данный момент времени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Таким образом, положение т.можно характеризовать радиус-вектором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r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, где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7C4DAA-8A99-4891-ACED-0E06C17CFE8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55499D-5E82-46F7-97FD-F24CB4243A3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550F60-84A8-4130-B678-D5B29DE51FD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E3F478-5F95-47E7-9347-CB54EF1893F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108DE0-5BE7-4FA4-9741-FE56BE06CF2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175FCA-2275-40A2-96A2-028F59DF9E2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Направление вектора ускорения в случае криволинейного движения НЕ совпадает </a:t>
            </a:r>
            <a:br>
              <a:rPr lang="ru-RU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с направлением вектора скорости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F01AD1-7C6E-40D9-AB3A-3320C219EA1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673823-0817-4B82-9963-67B1E12DD24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0E6C23-70C4-4EA4-9C51-E8B74BEFA36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B9EACE-9A78-46F6-A21F-260166E7859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CE9AEB-BC8F-40F4-A010-847B04A7CCB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2A41BD-03EF-4FC0-9734-90300F0CB8A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ABB027-8F11-4A95-AC56-379D24A9990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0C0B04-CF45-4498-BEFD-8AA60CF483D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0CF66-34CE-42F4-8B45-7BAE85A3631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6528DB-BE62-4A60-8D1D-F5AD4BDA1D4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9864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86256"/>
            <a:ext cx="6400800" cy="13525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8A78C-EDD6-4D3A-85B5-8EF57B3A9916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5B89D-C78C-419C-9366-A599DFAB9D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8675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786842" cy="54292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b="1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b="1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b="1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b="1"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10AA7-F4E3-4F4C-8C14-93603D596621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3712C-B66A-41B2-A4A1-0A983D56E3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F5733-CBFA-4E6C-863C-BA8137FFCD8B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FA6A6-4F0E-476D-ADB7-C431A3557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ECAB0-2F1E-4F22-81DA-0DF0D3BE01BA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71B13-AD1A-4CC3-8CA3-A1F6FBB2EA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479E4-DB77-44C2-B16E-1A120EBAC1FD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FFC06-1468-4181-84B6-3543CBA1D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3CFCB-4762-4AA2-986E-741C0840415E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8BA6C-5C19-45CD-B48C-0C87F2BDC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3736C-2742-4181-86D1-3556450A6AB9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2CA56-01F7-41FD-8304-88891F3FB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3BF5A-4B3B-4F08-B023-8AE26A7B8705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477A-8D8C-4525-A9BF-437862D9E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6E469-703D-4D21-94FB-97D085461490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F808-B167-42E0-A7B6-C7A561033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12735-A743-4BA5-AA3B-FEDF8B4FA430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52BA8-F9F3-40B4-846C-4A7C9A0B56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A1B87-4BA3-4603-B015-D6780A852F15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63659-8E2D-4893-A73F-1179AD7A6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578FA8-3D86-4DC6-8A6B-FB5F127090D4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6E293A-3752-4C13-96E3-C974524011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 b="1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 b="1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 b="1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 b="1">
          <a:solidFill>
            <a:srgbClr val="632523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wmf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1-01-00.sw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1-01-01.swf" TargetMode="External"/><Relationship Id="rId7" Type="http://schemas.openxmlformats.org/officeDocument/2006/relationships/hyperlink" Target="1-01-03_&#1054;&#1090;&#1085;&#1086;&#1089;&#1080;&#1090;&#1077;&#1083;&#1100;&#1085;&#1086;&#1089;&#1090;&#1100;%20&#1076;&#1074;&#1080;&#1078;&#1077;&#1085;&#1080;&#1103;.sw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1-01-02.swf" TargetMode="Externa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8.wmf"/><Relationship Id="rId4" Type="http://schemas.openxmlformats.org/officeDocument/2006/relationships/image" Target="../media/image15.emf"/><Relationship Id="rId9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hyperlink" Target="1-01-04_&#1042;&#1080;&#1076;&#1099;%20&#1090;&#1088;&#1072;&#1077;&#1082;&#1090;&#1086;&#1088;&#1080;&#1081;.swf" TargetMode="External"/><Relationship Id="rId3" Type="http://schemas.openxmlformats.org/officeDocument/2006/relationships/image" Target="../media/image20.png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5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4.wmf"/><Relationship Id="rId4" Type="http://schemas.openxmlformats.org/officeDocument/2006/relationships/image" Target="../media/image21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30.wmf"/><Relationship Id="rId4" Type="http://schemas.openxmlformats.org/officeDocument/2006/relationships/image" Target="../media/image27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32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37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oleObject" Target="../embeddings/oleObject20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11" Type="http://schemas.openxmlformats.org/officeDocument/2006/relationships/image" Target="../media/image36.wmf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19.bin"/><Relationship Id="rId4" Type="http://schemas.openxmlformats.org/officeDocument/2006/relationships/image" Target="../media/image30.wmf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42.w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43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53.wmf"/><Relationship Id="rId26" Type="http://schemas.openxmlformats.org/officeDocument/2006/relationships/image" Target="../media/image57.wmf"/><Relationship Id="rId3" Type="http://schemas.openxmlformats.org/officeDocument/2006/relationships/image" Target="../media/image45.png"/><Relationship Id="rId21" Type="http://schemas.openxmlformats.org/officeDocument/2006/relationships/oleObject" Target="../embeddings/oleObject36.bin"/><Relationship Id="rId7" Type="http://schemas.openxmlformats.org/officeDocument/2006/relationships/image" Target="../media/image47.wmf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34.bin"/><Relationship Id="rId25" Type="http://schemas.openxmlformats.org/officeDocument/2006/relationships/oleObject" Target="../embeddings/oleObject38.bin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2.wmf"/><Relationship Id="rId20" Type="http://schemas.openxmlformats.org/officeDocument/2006/relationships/image" Target="../media/image54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.bin"/><Relationship Id="rId11" Type="http://schemas.openxmlformats.org/officeDocument/2006/relationships/oleObject" Target="../embeddings/oleObject31.bin"/><Relationship Id="rId24" Type="http://schemas.openxmlformats.org/officeDocument/2006/relationships/image" Target="../media/image56.wmf"/><Relationship Id="rId5" Type="http://schemas.openxmlformats.org/officeDocument/2006/relationships/image" Target="../media/image46.wmf"/><Relationship Id="rId15" Type="http://schemas.openxmlformats.org/officeDocument/2006/relationships/oleObject" Target="../embeddings/oleObject33.bin"/><Relationship Id="rId23" Type="http://schemas.openxmlformats.org/officeDocument/2006/relationships/oleObject" Target="../embeddings/oleObject37.bin"/><Relationship Id="rId10" Type="http://schemas.openxmlformats.org/officeDocument/2006/relationships/image" Target="../media/image49.png"/><Relationship Id="rId19" Type="http://schemas.openxmlformats.org/officeDocument/2006/relationships/oleObject" Target="../embeddings/oleObject35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48.wmf"/><Relationship Id="rId14" Type="http://schemas.openxmlformats.org/officeDocument/2006/relationships/image" Target="../media/image51.wmf"/><Relationship Id="rId22" Type="http://schemas.openxmlformats.org/officeDocument/2006/relationships/image" Target="../media/image55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image" Target="../media/image62.png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57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4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66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4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72.wmf"/><Relationship Id="rId18" Type="http://schemas.openxmlformats.org/officeDocument/2006/relationships/oleObject" Target="../embeddings/oleObject55.bin"/><Relationship Id="rId26" Type="http://schemas.openxmlformats.org/officeDocument/2006/relationships/image" Target="../media/image79.wmf"/><Relationship Id="rId3" Type="http://schemas.openxmlformats.org/officeDocument/2006/relationships/oleObject" Target="../embeddings/oleObject48.bin"/><Relationship Id="rId21" Type="http://schemas.openxmlformats.org/officeDocument/2006/relationships/image" Target="../media/image76.wmf"/><Relationship Id="rId7" Type="http://schemas.openxmlformats.org/officeDocument/2006/relationships/image" Target="../media/image69.jpeg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74.wmf"/><Relationship Id="rId25" Type="http://schemas.openxmlformats.org/officeDocument/2006/relationships/oleObject" Target="../embeddings/oleObject58.bin"/><Relationship Id="rId2" Type="http://schemas.openxmlformats.org/officeDocument/2006/relationships/notesSlide" Target="../notesSlides/notesSlide24.xml"/><Relationship Id="rId16" Type="http://schemas.openxmlformats.org/officeDocument/2006/relationships/oleObject" Target="../embeddings/oleObject54.bin"/><Relationship Id="rId20" Type="http://schemas.openxmlformats.org/officeDocument/2006/relationships/oleObject" Target="../embeddings/oleObject5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wmf"/><Relationship Id="rId11" Type="http://schemas.openxmlformats.org/officeDocument/2006/relationships/image" Target="../media/image71.wmf"/><Relationship Id="rId24" Type="http://schemas.openxmlformats.org/officeDocument/2006/relationships/image" Target="../media/image78.wmf"/><Relationship Id="rId5" Type="http://schemas.openxmlformats.org/officeDocument/2006/relationships/oleObject" Target="../embeddings/oleObject49.bin"/><Relationship Id="rId15" Type="http://schemas.openxmlformats.org/officeDocument/2006/relationships/image" Target="../media/image73.wmf"/><Relationship Id="rId23" Type="http://schemas.openxmlformats.org/officeDocument/2006/relationships/oleObject" Target="../embeddings/oleObject57.bin"/><Relationship Id="rId10" Type="http://schemas.openxmlformats.org/officeDocument/2006/relationships/oleObject" Target="../embeddings/oleObject51.bin"/><Relationship Id="rId19" Type="http://schemas.openxmlformats.org/officeDocument/2006/relationships/image" Target="../media/image75.wmf"/><Relationship Id="rId4" Type="http://schemas.openxmlformats.org/officeDocument/2006/relationships/image" Target="../media/image67.wmf"/><Relationship Id="rId9" Type="http://schemas.openxmlformats.org/officeDocument/2006/relationships/image" Target="../media/image70.wmf"/><Relationship Id="rId14" Type="http://schemas.openxmlformats.org/officeDocument/2006/relationships/oleObject" Target="../embeddings/oleObject53.bin"/><Relationship Id="rId22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oleObject" Target="../embeddings/oleObject64.bin"/><Relationship Id="rId18" Type="http://schemas.openxmlformats.org/officeDocument/2006/relationships/image" Target="../media/image87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84.wmf"/><Relationship Id="rId17" Type="http://schemas.openxmlformats.org/officeDocument/2006/relationships/oleObject" Target="../embeddings/oleObject66.bin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8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5" Type="http://schemas.openxmlformats.org/officeDocument/2006/relationships/oleObject" Target="../embeddings/oleObject65.bin"/><Relationship Id="rId10" Type="http://schemas.openxmlformats.org/officeDocument/2006/relationships/image" Target="../media/image83.wmf"/><Relationship Id="rId19" Type="http://schemas.openxmlformats.org/officeDocument/2006/relationships/image" Target="../media/image88.png"/><Relationship Id="rId4" Type="http://schemas.openxmlformats.org/officeDocument/2006/relationships/image" Target="../media/image80.wmf"/><Relationship Id="rId9" Type="http://schemas.openxmlformats.org/officeDocument/2006/relationships/oleObject" Target="../embeddings/oleObject62.bin"/><Relationship Id="rId14" Type="http://schemas.openxmlformats.org/officeDocument/2006/relationships/image" Target="../media/image85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13" Type="http://schemas.openxmlformats.org/officeDocument/2006/relationships/oleObject" Target="../embeddings/oleObject72.bin"/><Relationship Id="rId18" Type="http://schemas.openxmlformats.org/officeDocument/2006/relationships/image" Target="../media/image96.wmf"/><Relationship Id="rId26" Type="http://schemas.openxmlformats.org/officeDocument/2006/relationships/image" Target="../media/image100.wmf"/><Relationship Id="rId3" Type="http://schemas.openxmlformats.org/officeDocument/2006/relationships/oleObject" Target="../embeddings/oleObject67.bin"/><Relationship Id="rId21" Type="http://schemas.openxmlformats.org/officeDocument/2006/relationships/oleObject" Target="../embeddings/oleObject76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93.wmf"/><Relationship Id="rId17" Type="http://schemas.openxmlformats.org/officeDocument/2006/relationships/oleObject" Target="../embeddings/oleObject74.bin"/><Relationship Id="rId25" Type="http://schemas.openxmlformats.org/officeDocument/2006/relationships/oleObject" Target="../embeddings/oleObject78.bin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95.wmf"/><Relationship Id="rId20" Type="http://schemas.openxmlformats.org/officeDocument/2006/relationships/image" Target="../media/image97.wmf"/><Relationship Id="rId29" Type="http://schemas.openxmlformats.org/officeDocument/2006/relationships/oleObject" Target="../embeddings/oleObject80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wmf"/><Relationship Id="rId11" Type="http://schemas.openxmlformats.org/officeDocument/2006/relationships/oleObject" Target="../embeddings/oleObject71.bin"/><Relationship Id="rId24" Type="http://schemas.openxmlformats.org/officeDocument/2006/relationships/image" Target="../media/image99.wmf"/><Relationship Id="rId32" Type="http://schemas.openxmlformats.org/officeDocument/2006/relationships/image" Target="../media/image103.wmf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3.bin"/><Relationship Id="rId23" Type="http://schemas.openxmlformats.org/officeDocument/2006/relationships/oleObject" Target="../embeddings/oleObject77.bin"/><Relationship Id="rId28" Type="http://schemas.openxmlformats.org/officeDocument/2006/relationships/image" Target="../media/image101.wmf"/><Relationship Id="rId10" Type="http://schemas.openxmlformats.org/officeDocument/2006/relationships/image" Target="../media/image92.wmf"/><Relationship Id="rId19" Type="http://schemas.openxmlformats.org/officeDocument/2006/relationships/oleObject" Target="../embeddings/oleObject75.bin"/><Relationship Id="rId31" Type="http://schemas.openxmlformats.org/officeDocument/2006/relationships/oleObject" Target="../embeddings/oleObject81.bin"/><Relationship Id="rId4" Type="http://schemas.openxmlformats.org/officeDocument/2006/relationships/image" Target="../media/image89.wmf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94.wmf"/><Relationship Id="rId22" Type="http://schemas.openxmlformats.org/officeDocument/2006/relationships/image" Target="../media/image98.wmf"/><Relationship Id="rId27" Type="http://schemas.openxmlformats.org/officeDocument/2006/relationships/oleObject" Target="../embeddings/oleObject79.bin"/><Relationship Id="rId30" Type="http://schemas.openxmlformats.org/officeDocument/2006/relationships/image" Target="../media/image102.wmf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87.bin"/><Relationship Id="rId18" Type="http://schemas.openxmlformats.org/officeDocument/2006/relationships/image" Target="../media/image111.wmf"/><Relationship Id="rId26" Type="http://schemas.openxmlformats.org/officeDocument/2006/relationships/image" Target="../media/image115.wmf"/><Relationship Id="rId39" Type="http://schemas.openxmlformats.org/officeDocument/2006/relationships/oleObject" Target="../embeddings/oleObject100.bin"/><Relationship Id="rId21" Type="http://schemas.openxmlformats.org/officeDocument/2006/relationships/oleObject" Target="../embeddings/oleObject91.bin"/><Relationship Id="rId34" Type="http://schemas.openxmlformats.org/officeDocument/2006/relationships/image" Target="../media/image119.wmf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108.wmf"/><Relationship Id="rId17" Type="http://schemas.openxmlformats.org/officeDocument/2006/relationships/oleObject" Target="../embeddings/oleObject89.bin"/><Relationship Id="rId25" Type="http://schemas.openxmlformats.org/officeDocument/2006/relationships/oleObject" Target="../embeddings/oleObject93.bin"/><Relationship Id="rId33" Type="http://schemas.openxmlformats.org/officeDocument/2006/relationships/oleObject" Target="../embeddings/oleObject97.bin"/><Relationship Id="rId38" Type="http://schemas.openxmlformats.org/officeDocument/2006/relationships/image" Target="../media/image121.wmf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10.wmf"/><Relationship Id="rId20" Type="http://schemas.openxmlformats.org/officeDocument/2006/relationships/image" Target="../media/image112.wmf"/><Relationship Id="rId29" Type="http://schemas.openxmlformats.org/officeDocument/2006/relationships/oleObject" Target="../embeddings/oleObject9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wmf"/><Relationship Id="rId11" Type="http://schemas.openxmlformats.org/officeDocument/2006/relationships/oleObject" Target="../embeddings/oleObject86.bin"/><Relationship Id="rId24" Type="http://schemas.openxmlformats.org/officeDocument/2006/relationships/image" Target="../media/image114.wmf"/><Relationship Id="rId32" Type="http://schemas.openxmlformats.org/officeDocument/2006/relationships/image" Target="../media/image118.wmf"/><Relationship Id="rId37" Type="http://schemas.openxmlformats.org/officeDocument/2006/relationships/oleObject" Target="../embeddings/oleObject99.bin"/><Relationship Id="rId40" Type="http://schemas.openxmlformats.org/officeDocument/2006/relationships/image" Target="../media/image103.wmf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88.bin"/><Relationship Id="rId23" Type="http://schemas.openxmlformats.org/officeDocument/2006/relationships/oleObject" Target="../embeddings/oleObject92.bin"/><Relationship Id="rId28" Type="http://schemas.openxmlformats.org/officeDocument/2006/relationships/image" Target="../media/image116.wmf"/><Relationship Id="rId36" Type="http://schemas.openxmlformats.org/officeDocument/2006/relationships/image" Target="../media/image120.wmf"/><Relationship Id="rId10" Type="http://schemas.openxmlformats.org/officeDocument/2006/relationships/image" Target="../media/image107.wmf"/><Relationship Id="rId19" Type="http://schemas.openxmlformats.org/officeDocument/2006/relationships/oleObject" Target="../embeddings/oleObject90.bin"/><Relationship Id="rId31" Type="http://schemas.openxmlformats.org/officeDocument/2006/relationships/oleObject" Target="../embeddings/oleObject96.bin"/><Relationship Id="rId4" Type="http://schemas.openxmlformats.org/officeDocument/2006/relationships/image" Target="../media/image104.wmf"/><Relationship Id="rId9" Type="http://schemas.openxmlformats.org/officeDocument/2006/relationships/oleObject" Target="../embeddings/oleObject85.bin"/><Relationship Id="rId14" Type="http://schemas.openxmlformats.org/officeDocument/2006/relationships/image" Target="../media/image109.wmf"/><Relationship Id="rId22" Type="http://schemas.openxmlformats.org/officeDocument/2006/relationships/image" Target="../media/image113.wmf"/><Relationship Id="rId27" Type="http://schemas.openxmlformats.org/officeDocument/2006/relationships/oleObject" Target="../embeddings/oleObject94.bin"/><Relationship Id="rId30" Type="http://schemas.openxmlformats.org/officeDocument/2006/relationships/image" Target="../media/image117.wmf"/><Relationship Id="rId35" Type="http://schemas.openxmlformats.org/officeDocument/2006/relationships/oleObject" Target="../embeddings/oleObject98.bin"/><Relationship Id="rId8" Type="http://schemas.openxmlformats.org/officeDocument/2006/relationships/image" Target="../media/image106.wmf"/><Relationship Id="rId3" Type="http://schemas.openxmlformats.org/officeDocument/2006/relationships/oleObject" Target="../embeddings/oleObject82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13" Type="http://schemas.openxmlformats.org/officeDocument/2006/relationships/oleObject" Target="../embeddings/oleObject106.bin"/><Relationship Id="rId18" Type="http://schemas.openxmlformats.org/officeDocument/2006/relationships/image" Target="../media/image129.wmf"/><Relationship Id="rId3" Type="http://schemas.openxmlformats.org/officeDocument/2006/relationships/oleObject" Target="../embeddings/oleObject101.bin"/><Relationship Id="rId21" Type="http://schemas.openxmlformats.org/officeDocument/2006/relationships/oleObject" Target="../embeddings/oleObject110.bin"/><Relationship Id="rId7" Type="http://schemas.openxmlformats.org/officeDocument/2006/relationships/oleObject" Target="../embeddings/oleObject103.bin"/><Relationship Id="rId12" Type="http://schemas.openxmlformats.org/officeDocument/2006/relationships/image" Target="../media/image126.wmf"/><Relationship Id="rId17" Type="http://schemas.openxmlformats.org/officeDocument/2006/relationships/oleObject" Target="../embeddings/oleObject108.bin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28.wmf"/><Relationship Id="rId20" Type="http://schemas.openxmlformats.org/officeDocument/2006/relationships/image" Target="../media/image13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wmf"/><Relationship Id="rId11" Type="http://schemas.openxmlformats.org/officeDocument/2006/relationships/oleObject" Target="../embeddings/oleObject105.bin"/><Relationship Id="rId5" Type="http://schemas.openxmlformats.org/officeDocument/2006/relationships/oleObject" Target="../embeddings/oleObject102.bin"/><Relationship Id="rId15" Type="http://schemas.openxmlformats.org/officeDocument/2006/relationships/oleObject" Target="../embeddings/oleObject107.bin"/><Relationship Id="rId10" Type="http://schemas.openxmlformats.org/officeDocument/2006/relationships/image" Target="../media/image125.wmf"/><Relationship Id="rId19" Type="http://schemas.openxmlformats.org/officeDocument/2006/relationships/oleObject" Target="../embeddings/oleObject109.bin"/><Relationship Id="rId4" Type="http://schemas.openxmlformats.org/officeDocument/2006/relationships/image" Target="../media/image122.wmf"/><Relationship Id="rId9" Type="http://schemas.openxmlformats.org/officeDocument/2006/relationships/oleObject" Target="../embeddings/oleObject104.bin"/><Relationship Id="rId14" Type="http://schemas.openxmlformats.org/officeDocument/2006/relationships/image" Target="../media/image127.wmf"/><Relationship Id="rId22" Type="http://schemas.openxmlformats.org/officeDocument/2006/relationships/image" Target="../media/image131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wmf"/><Relationship Id="rId13" Type="http://schemas.openxmlformats.org/officeDocument/2006/relationships/oleObject" Target="../embeddings/oleObject116.bin"/><Relationship Id="rId18" Type="http://schemas.openxmlformats.org/officeDocument/2006/relationships/image" Target="../media/image139.wmf"/><Relationship Id="rId3" Type="http://schemas.openxmlformats.org/officeDocument/2006/relationships/oleObject" Target="../embeddings/oleObject111.bin"/><Relationship Id="rId21" Type="http://schemas.openxmlformats.org/officeDocument/2006/relationships/oleObject" Target="../embeddings/oleObject120.bin"/><Relationship Id="rId7" Type="http://schemas.openxmlformats.org/officeDocument/2006/relationships/oleObject" Target="../embeddings/oleObject113.bin"/><Relationship Id="rId12" Type="http://schemas.openxmlformats.org/officeDocument/2006/relationships/image" Target="../media/image136.wmf"/><Relationship Id="rId17" Type="http://schemas.openxmlformats.org/officeDocument/2006/relationships/oleObject" Target="../embeddings/oleObject118.bin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38.wmf"/><Relationship Id="rId20" Type="http://schemas.openxmlformats.org/officeDocument/2006/relationships/image" Target="../media/image14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wmf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12.bin"/><Relationship Id="rId15" Type="http://schemas.openxmlformats.org/officeDocument/2006/relationships/oleObject" Target="../embeddings/oleObject117.bin"/><Relationship Id="rId10" Type="http://schemas.openxmlformats.org/officeDocument/2006/relationships/image" Target="../media/image135.wmf"/><Relationship Id="rId19" Type="http://schemas.openxmlformats.org/officeDocument/2006/relationships/oleObject" Target="../embeddings/oleObject119.bin"/><Relationship Id="rId4" Type="http://schemas.openxmlformats.org/officeDocument/2006/relationships/image" Target="../media/image132.wmf"/><Relationship Id="rId9" Type="http://schemas.openxmlformats.org/officeDocument/2006/relationships/oleObject" Target="../embeddings/oleObject114.bin"/><Relationship Id="rId14" Type="http://schemas.openxmlformats.org/officeDocument/2006/relationships/image" Target="../media/image137.wmf"/><Relationship Id="rId22" Type="http://schemas.openxmlformats.org/officeDocument/2006/relationships/image" Target="../media/image14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/>
          </p:nvPr>
        </p:nvSpPr>
        <p:spPr>
          <a:xfrm>
            <a:off x="685800" y="2601913"/>
            <a:ext cx="7772400" cy="1470025"/>
          </a:xfrm>
        </p:spPr>
        <p:txBody>
          <a:bodyPr/>
          <a:lstStyle/>
          <a:p>
            <a:pPr eaLnBrk="1" hangingPunct="1"/>
            <a:r>
              <a:rPr lang="ru-RU" sz="4800" dirty="0"/>
              <a:t>Кинематика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319" y="3820319"/>
            <a:ext cx="6400800" cy="5032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/>
              <a:t>Лекция 1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7188" y="0"/>
            <a:ext cx="8501062" cy="135255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Курс лекций по физике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Часть </a:t>
            </a:r>
            <a:r>
              <a:rPr lang="en-US" sz="3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I.</a:t>
            </a:r>
            <a:r>
              <a:rPr lang="ru-RU" sz="3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Физические основы механики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7019925" y="6381750"/>
            <a:ext cx="2160588" cy="5032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57F60C9D-B76E-C446-0CBF-B8F31807BC62}"/>
              </a:ext>
            </a:extLst>
          </p:cNvPr>
          <p:cNvSpPr txBox="1">
            <a:spLocks/>
          </p:cNvSpPr>
          <p:nvPr/>
        </p:nvSpPr>
        <p:spPr>
          <a:xfrm>
            <a:off x="539552" y="4509120"/>
            <a:ext cx="8136904" cy="1872630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1. Механика. Молекулярная физика. - 2022. § 1-5. </a:t>
            </a: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en-US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e.lanbook.com/book/221120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1-4.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6263"/>
          </a:xfrm>
        </p:spPr>
        <p:txBody>
          <a:bodyPr/>
          <a:lstStyle/>
          <a:p>
            <a:pPr eaLnBrk="1" hangingPunct="1"/>
            <a:r>
              <a:rPr lang="ru-RU"/>
              <a:t>Физика как наука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188" y="981075"/>
            <a:ext cx="3455987" cy="360363"/>
          </a:xfrm>
          <a:prstGeom prst="rect">
            <a:avLst/>
          </a:prstGeom>
          <a:solidFill>
            <a:srgbClr val="663300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Материя</a:t>
            </a:r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1284288" y="2163763"/>
          <a:ext cx="8429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444240" imgH="228600" progId="Equation.3">
                  <p:embed/>
                </p:oleObj>
              </mc:Choice>
              <mc:Fallback>
                <p:oleObj name="Формула" r:id="rId3" imgW="44424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2163763"/>
                        <a:ext cx="842962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0C0C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632523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642938" y="4214813"/>
            <a:ext cx="1223962" cy="1511300"/>
          </a:xfrm>
          <a:prstGeom prst="rect">
            <a:avLst/>
          </a:prstGeom>
          <a:solidFill>
            <a:srgbClr val="663300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Физика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08175" y="4214813"/>
            <a:ext cx="7127875" cy="94297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наука, изучающая простейшие, и, вместе с тем, </a:t>
            </a:r>
            <a:b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</a:b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наиболее общие закономерности явлений природы, свойства и строение материи и законы ее движения </a:t>
            </a:r>
            <a:br>
              <a:rPr lang="en-US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</a:br>
            <a:r>
              <a:rPr lang="ru-RU" sz="1600">
                <a:solidFill>
                  <a:srgbClr val="632523"/>
                </a:solidFill>
                <a:latin typeface="Verdana" pitchFamily="34" charset="0"/>
                <a:cs typeface="Arial" charset="0"/>
              </a:rPr>
              <a:t>(</a:t>
            </a:r>
            <a:r>
              <a:rPr lang="ru-RU" sz="1600" i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физический энциклопедический словарь</a:t>
            </a:r>
            <a:r>
              <a:rPr lang="ru-RU" sz="1600">
                <a:solidFill>
                  <a:srgbClr val="632523"/>
                </a:solidFill>
                <a:latin typeface="Verdana" pitchFamily="34" charset="0"/>
                <a:cs typeface="Arial" charset="0"/>
              </a:rPr>
              <a:t>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981075"/>
            <a:ext cx="50482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1.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39975" y="1628775"/>
            <a:ext cx="1727200" cy="360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11188" y="1628775"/>
            <a:ext cx="1728787" cy="360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вещество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11188" y="2781300"/>
            <a:ext cx="3455987" cy="360363"/>
          </a:xfrm>
          <a:prstGeom prst="rect">
            <a:avLst/>
          </a:prstGeom>
          <a:solidFill>
            <a:srgbClr val="663300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bg2"/>
                </a:solidFill>
                <a:latin typeface="Verdana" pitchFamily="34" charset="0"/>
              </a:rPr>
              <a:t>Движение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11188" y="1341438"/>
            <a:ext cx="3455987" cy="28733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форма существования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1188" y="2492375"/>
            <a:ext cx="3455987" cy="28892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неотъемлемое свойство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11188" y="1989138"/>
            <a:ext cx="1728787" cy="5032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элемент. частицы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e, p, n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339975" y="1989138"/>
            <a:ext cx="1727200" cy="5032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гравитационное, ЭМ, ядерных сил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4925" y="4437063"/>
            <a:ext cx="504825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2.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11188" y="3141663"/>
            <a:ext cx="3455987" cy="3587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различные изменения материи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23850" y="4071938"/>
            <a:ext cx="8640763" cy="23812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1908175" y="5160963"/>
            <a:ext cx="7127875" cy="5762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наука, изучающая общие свойства и законы движения вещества и поля (</a:t>
            </a:r>
            <a:r>
              <a:rPr lang="ru-RU" sz="1600" b="1" i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А.Ф. Иоффе</a:t>
            </a: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)</a:t>
            </a:r>
          </a:p>
        </p:txBody>
      </p:sp>
      <p:pic>
        <p:nvPicPr>
          <p:cNvPr id="1043" name="Picture 5" descr="E:\my\_МГАКХиС\ЦОР_физика\Дрофа_в разборе\1. Введение\01. Что изучают физика и астрономия\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7625" y="1196975"/>
            <a:ext cx="1317625" cy="18002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44" name="Picture 6" descr="E:\my\_МГАКХиС\ЦОР_физика\Дрофа_в разборе\1. Введение\01. Что изучают физика и астрономия\008.jpg"/>
          <p:cNvPicPr>
            <a:picLocks noChangeAspect="1" noChangeArrowheads="1"/>
          </p:cNvPicPr>
          <p:nvPr/>
        </p:nvPicPr>
        <p:blipFill>
          <a:blip r:embed="rId6" cstate="print"/>
          <a:srcRect l="60538" t="24261" r="14595" b="44792"/>
          <a:stretch>
            <a:fillRect/>
          </a:stretch>
        </p:blipFill>
        <p:spPr bwMode="auto">
          <a:xfrm>
            <a:off x="4572000" y="908050"/>
            <a:ext cx="1079500" cy="10080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45" name="Рисунок 40" descr="IMG_8813.CR2.jpg"/>
          <p:cNvPicPr>
            <a:picLocks noChangeAspect="1"/>
          </p:cNvPicPr>
          <p:nvPr/>
        </p:nvPicPr>
        <p:blipFill>
          <a:blip r:embed="rId7" cstate="print"/>
          <a:srcRect l="43452"/>
          <a:stretch>
            <a:fillRect/>
          </a:stretch>
        </p:blipFill>
        <p:spPr bwMode="auto">
          <a:xfrm>
            <a:off x="6011863" y="908050"/>
            <a:ext cx="1373187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6" name="Picture 8" descr="E:\my\_МГАКХиС\ЦОР_физика\Дрофа_в разборе\1. Введение\01. Что изучают физика и астрономия\0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0200" y="1989138"/>
            <a:ext cx="2303463" cy="1727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47" name="Рисунок 41" descr="IMG_4820.CR2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325" y="2357438"/>
            <a:ext cx="17018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539750" y="5832475"/>
            <a:ext cx="8712200" cy="981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занимает особое место среди всех естественных наук, т.к. она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изучает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наиболее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фундаментальные и универсальные закономерности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взаимодействия частиц и полей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, лежащие в основе других явлений – химических, биологических, геологических, астрономических и др.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 animBg="1"/>
      <p:bldP spid="36" grpId="0" animBg="1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/>
              <a:t>Связь физики с другими науками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836613"/>
            <a:ext cx="504825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3.</a:t>
            </a:r>
          </a:p>
        </p:txBody>
      </p:sp>
      <p:sp>
        <p:nvSpPr>
          <p:cNvPr id="6" name="Овал 5"/>
          <p:cNvSpPr/>
          <p:nvPr/>
        </p:nvSpPr>
        <p:spPr>
          <a:xfrm>
            <a:off x="3672088" y="3356992"/>
            <a:ext cx="1692000" cy="1008112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Verdana" pitchFamily="34" charset="0"/>
              </a:rPr>
              <a:t>физика</a:t>
            </a:r>
          </a:p>
        </p:txBody>
      </p:sp>
      <p:sp>
        <p:nvSpPr>
          <p:cNvPr id="8" name="Овал 7"/>
          <p:cNvSpPr/>
          <p:nvPr/>
        </p:nvSpPr>
        <p:spPr>
          <a:xfrm>
            <a:off x="6300192" y="2996952"/>
            <a:ext cx="2232000" cy="648072"/>
          </a:xfrm>
          <a:prstGeom prst="ellipse">
            <a:avLst/>
          </a:prstGeom>
          <a:solidFill>
            <a:srgbClr val="6633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Verdana" pitchFamily="34" charset="0"/>
              </a:rPr>
              <a:t>геология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107752" y="4077072"/>
            <a:ext cx="2232000" cy="648072"/>
          </a:xfrm>
          <a:prstGeom prst="ellipse">
            <a:avLst/>
          </a:prstGeom>
          <a:solidFill>
            <a:srgbClr val="6633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Verdana" pitchFamily="34" charset="0"/>
              </a:rPr>
              <a:t>математика</a:t>
            </a:r>
          </a:p>
        </p:txBody>
      </p:sp>
      <p:sp>
        <p:nvSpPr>
          <p:cNvPr id="10" name="Овал 9"/>
          <p:cNvSpPr/>
          <p:nvPr/>
        </p:nvSpPr>
        <p:spPr>
          <a:xfrm>
            <a:off x="3923928" y="1412776"/>
            <a:ext cx="2232000" cy="648072"/>
          </a:xfrm>
          <a:prstGeom prst="ellipse">
            <a:avLst/>
          </a:prstGeom>
          <a:solidFill>
            <a:srgbClr val="6633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Verdana" pitchFamily="34" charset="0"/>
              </a:rPr>
              <a:t>астрономия</a:t>
            </a:r>
          </a:p>
        </p:txBody>
      </p:sp>
      <p:sp>
        <p:nvSpPr>
          <p:cNvPr id="11" name="Овал 10"/>
          <p:cNvSpPr/>
          <p:nvPr/>
        </p:nvSpPr>
        <p:spPr>
          <a:xfrm>
            <a:off x="4860032" y="5445224"/>
            <a:ext cx="2232000" cy="648072"/>
          </a:xfrm>
          <a:prstGeom prst="ellipse">
            <a:avLst/>
          </a:prstGeom>
          <a:solidFill>
            <a:srgbClr val="6633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Verdana" pitchFamily="34" charset="0"/>
              </a:rPr>
              <a:t>биология</a:t>
            </a:r>
          </a:p>
        </p:txBody>
      </p:sp>
      <p:sp>
        <p:nvSpPr>
          <p:cNvPr id="12" name="Овал 11"/>
          <p:cNvSpPr/>
          <p:nvPr/>
        </p:nvSpPr>
        <p:spPr>
          <a:xfrm>
            <a:off x="1259880" y="5373216"/>
            <a:ext cx="2232000" cy="648072"/>
          </a:xfrm>
          <a:prstGeom prst="ellipse">
            <a:avLst/>
          </a:prstGeom>
          <a:solidFill>
            <a:srgbClr val="6633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Verdana" pitchFamily="34" charset="0"/>
              </a:rPr>
              <a:t>химия</a:t>
            </a:r>
          </a:p>
        </p:txBody>
      </p:sp>
      <p:sp>
        <p:nvSpPr>
          <p:cNvPr id="13" name="Овал 12"/>
          <p:cNvSpPr/>
          <p:nvPr/>
        </p:nvSpPr>
        <p:spPr>
          <a:xfrm>
            <a:off x="6804248" y="4221088"/>
            <a:ext cx="2232000" cy="648072"/>
          </a:xfrm>
          <a:prstGeom prst="ellipse">
            <a:avLst/>
          </a:prstGeom>
          <a:solidFill>
            <a:srgbClr val="6633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Verdana" pitchFamily="34" charset="0"/>
              </a:rPr>
              <a:t>медицина</a:t>
            </a:r>
          </a:p>
        </p:txBody>
      </p:sp>
      <p:sp>
        <p:nvSpPr>
          <p:cNvPr id="14" name="Овал 13"/>
          <p:cNvSpPr/>
          <p:nvPr/>
        </p:nvSpPr>
        <p:spPr>
          <a:xfrm>
            <a:off x="179512" y="1484784"/>
            <a:ext cx="2232000" cy="648072"/>
          </a:xfrm>
          <a:prstGeom prst="ellipse">
            <a:avLst/>
          </a:prstGeom>
          <a:solidFill>
            <a:srgbClr val="6633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Verdana" pitchFamily="34" charset="0"/>
              </a:rPr>
              <a:t>техника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 rot="18485025">
            <a:off x="3102769" y="4807744"/>
            <a:ext cx="1187450" cy="50323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атомная гипотеза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3240088" y="4545013"/>
            <a:ext cx="1079500" cy="863600"/>
          </a:xfrm>
          <a:prstGeom prst="straightConnector1">
            <a:avLst/>
          </a:prstGeom>
          <a:ln w="38100">
            <a:solidFill>
              <a:srgbClr val="6633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 rot="893115">
            <a:off x="5257800" y="3787775"/>
            <a:ext cx="1655763" cy="50323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663300"/>
                </a:solidFill>
              </a:rPr>
              <a:t>рентгенострук-турный</a:t>
            </a:r>
            <a:r>
              <a:rPr lang="ru-RU" sz="1600" b="1" dirty="0">
                <a:solidFill>
                  <a:srgbClr val="663300"/>
                </a:solidFill>
              </a:rPr>
              <a:t> анализ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5435600" y="3902075"/>
            <a:ext cx="1512888" cy="390525"/>
          </a:xfrm>
          <a:prstGeom prst="straightConnector1">
            <a:avLst/>
          </a:prstGeom>
          <a:ln w="38100">
            <a:solidFill>
              <a:srgbClr val="6633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 rot="3511253">
            <a:off x="4470400" y="4592638"/>
            <a:ext cx="1323975" cy="50482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физиология зрения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rot="16200000" flipH="1">
            <a:off x="4679951" y="4616450"/>
            <a:ext cx="1008062" cy="649287"/>
          </a:xfrm>
          <a:prstGeom prst="straightConnector1">
            <a:avLst/>
          </a:prstGeom>
          <a:ln w="38100">
            <a:solidFill>
              <a:srgbClr val="6633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 rot="21368954">
            <a:off x="1778000" y="3749675"/>
            <a:ext cx="1728788" cy="50323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математический аппарат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524750" y="2420938"/>
            <a:ext cx="1403350" cy="5032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геофизика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1865313" y="3933825"/>
            <a:ext cx="1770062" cy="153988"/>
          </a:xfrm>
          <a:prstGeom prst="straightConnector1">
            <a:avLst/>
          </a:prstGeom>
          <a:ln w="38100">
            <a:solidFill>
              <a:srgbClr val="6633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9" name="Двойная стрелка влево/вправо 48"/>
          <p:cNvSpPr/>
          <p:nvPr/>
        </p:nvSpPr>
        <p:spPr>
          <a:xfrm rot="18781312">
            <a:off x="2880519" y="4599782"/>
            <a:ext cx="1158875" cy="287337"/>
          </a:xfrm>
          <a:prstGeom prst="leftRightArrow">
            <a:avLst/>
          </a:prstGeom>
          <a:noFill/>
          <a:ln w="2857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95288" y="4797425"/>
            <a:ext cx="1404937" cy="5032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физическая химия</a:t>
            </a:r>
          </a:p>
        </p:txBody>
      </p:sp>
      <p:cxnSp>
        <p:nvCxnSpPr>
          <p:cNvPr id="57" name="Shape 56"/>
          <p:cNvCxnSpPr>
            <a:stCxn id="49" idx="1"/>
            <a:endCxn id="54" idx="3"/>
          </p:cNvCxnSpPr>
          <p:nvPr/>
        </p:nvCxnSpPr>
        <p:spPr>
          <a:xfrm rot="10800000" flipV="1">
            <a:off x="1800225" y="4694238"/>
            <a:ext cx="1606550" cy="355600"/>
          </a:xfrm>
          <a:prstGeom prst="curvedConnector3">
            <a:avLst>
              <a:gd name="adj1" fmla="val 50000"/>
            </a:avLst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Двойная стрелка влево/вправо 73"/>
          <p:cNvSpPr/>
          <p:nvPr/>
        </p:nvSpPr>
        <p:spPr>
          <a:xfrm rot="14384772">
            <a:off x="4995069" y="4683919"/>
            <a:ext cx="1258887" cy="288925"/>
          </a:xfrm>
          <a:prstGeom prst="leftRightArrow">
            <a:avLst/>
          </a:prstGeom>
          <a:noFill/>
          <a:ln w="2857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235825" y="5013325"/>
            <a:ext cx="1404938" cy="5032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биофизика</a:t>
            </a:r>
          </a:p>
        </p:txBody>
      </p:sp>
      <p:cxnSp>
        <p:nvCxnSpPr>
          <p:cNvPr id="78" name="Shape 56"/>
          <p:cNvCxnSpPr>
            <a:stCxn id="74" idx="5"/>
            <a:endCxn id="77" idx="1"/>
          </p:cNvCxnSpPr>
          <p:nvPr/>
        </p:nvCxnSpPr>
        <p:spPr>
          <a:xfrm>
            <a:off x="5686425" y="4792663"/>
            <a:ext cx="1549400" cy="473075"/>
          </a:xfrm>
          <a:prstGeom prst="curvedConnector3">
            <a:avLst>
              <a:gd name="adj1" fmla="val 50000"/>
            </a:avLst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Двойная стрелка влево/вправо 123"/>
          <p:cNvSpPr/>
          <p:nvPr/>
        </p:nvSpPr>
        <p:spPr>
          <a:xfrm rot="9792091">
            <a:off x="5318125" y="3244850"/>
            <a:ext cx="765175" cy="288925"/>
          </a:xfrm>
          <a:prstGeom prst="leftRightArrow">
            <a:avLst/>
          </a:prstGeom>
          <a:noFill/>
          <a:ln w="2857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25" name="Shape 56"/>
          <p:cNvCxnSpPr>
            <a:stCxn id="124" idx="5"/>
            <a:endCxn id="36" idx="1"/>
          </p:cNvCxnSpPr>
          <p:nvPr/>
        </p:nvCxnSpPr>
        <p:spPr>
          <a:xfrm rot="5400000" flipH="1" flipV="1">
            <a:off x="6278563" y="2074862"/>
            <a:ext cx="647700" cy="1844675"/>
          </a:xfrm>
          <a:prstGeom prst="curvedConnector2">
            <a:avLst/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Скругленный прямоугольник 128"/>
          <p:cNvSpPr/>
          <p:nvPr/>
        </p:nvSpPr>
        <p:spPr>
          <a:xfrm>
            <a:off x="5832475" y="1989138"/>
            <a:ext cx="1403350" cy="5032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астрофизика</a:t>
            </a:r>
          </a:p>
        </p:txBody>
      </p:sp>
      <p:sp>
        <p:nvSpPr>
          <p:cNvPr id="130" name="Двойная стрелка влево/вправо 129"/>
          <p:cNvSpPr/>
          <p:nvPr/>
        </p:nvSpPr>
        <p:spPr>
          <a:xfrm rot="17145760">
            <a:off x="4369595" y="2555081"/>
            <a:ext cx="1331912" cy="288925"/>
          </a:xfrm>
          <a:prstGeom prst="leftRightArrow">
            <a:avLst/>
          </a:prstGeom>
          <a:noFill/>
          <a:ln w="2857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2" name="Shape 56"/>
          <p:cNvCxnSpPr>
            <a:stCxn id="130" idx="5"/>
            <a:endCxn id="129" idx="1"/>
          </p:cNvCxnSpPr>
          <p:nvPr/>
        </p:nvCxnSpPr>
        <p:spPr>
          <a:xfrm flipV="1">
            <a:off x="5105400" y="2241550"/>
            <a:ext cx="727075" cy="477838"/>
          </a:xfrm>
          <a:prstGeom prst="curvedConnector3">
            <a:avLst>
              <a:gd name="adj1" fmla="val 50000"/>
            </a:avLst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Скругленный прямоугольник 162"/>
          <p:cNvSpPr/>
          <p:nvPr/>
        </p:nvSpPr>
        <p:spPr>
          <a:xfrm>
            <a:off x="574675" y="2565400"/>
            <a:ext cx="1979613" cy="50323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развитие ТД →</a:t>
            </a:r>
            <a:br>
              <a:rPr lang="ru-RU" sz="1600" b="1" dirty="0">
                <a:solidFill>
                  <a:srgbClr val="663300"/>
                </a:solidFill>
              </a:rPr>
            </a:br>
            <a:r>
              <a:rPr lang="ru-RU" sz="1600" b="1" dirty="0">
                <a:solidFill>
                  <a:srgbClr val="663300"/>
                </a:solidFill>
              </a:rPr>
              <a:t>тепловые машины</a:t>
            </a: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574675" y="3141663"/>
            <a:ext cx="2413000" cy="503237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развитие механики → строительная техника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2771775" y="1557338"/>
            <a:ext cx="936625" cy="5032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новые отрасли</a:t>
            </a:r>
          </a:p>
        </p:txBody>
      </p:sp>
      <p:sp>
        <p:nvSpPr>
          <p:cNvPr id="167" name="Двойная стрелка влево/вправо 166"/>
          <p:cNvSpPr/>
          <p:nvPr/>
        </p:nvSpPr>
        <p:spPr>
          <a:xfrm rot="13557477">
            <a:off x="2116138" y="2574925"/>
            <a:ext cx="2095500" cy="288925"/>
          </a:xfrm>
          <a:prstGeom prst="leftRightArrow">
            <a:avLst/>
          </a:prstGeom>
          <a:solidFill>
            <a:srgbClr val="663300"/>
          </a:solidFill>
          <a:ln w="2857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71" name="Shape 170"/>
          <p:cNvCxnSpPr>
            <a:stCxn id="167" idx="5"/>
            <a:endCxn id="165" idx="2"/>
          </p:cNvCxnSpPr>
          <p:nvPr/>
        </p:nvCxnSpPr>
        <p:spPr>
          <a:xfrm flipV="1">
            <a:off x="3216275" y="2060575"/>
            <a:ext cx="23813" cy="609600"/>
          </a:xfrm>
          <a:prstGeom prst="curvedConnector4">
            <a:avLst>
              <a:gd name="adj1" fmla="val 941748"/>
              <a:gd name="adj2" fmla="val 57719"/>
            </a:avLst>
          </a:prstGeom>
          <a:ln w="28575">
            <a:solidFill>
              <a:srgbClr val="422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 стрелкой 176"/>
          <p:cNvCxnSpPr/>
          <p:nvPr/>
        </p:nvCxnSpPr>
        <p:spPr>
          <a:xfrm rot="16200000" flipV="1">
            <a:off x="2087562" y="2097088"/>
            <a:ext cx="1584325" cy="1511300"/>
          </a:xfrm>
          <a:prstGeom prst="straightConnector1">
            <a:avLst/>
          </a:prstGeom>
          <a:ln w="38100">
            <a:solidFill>
              <a:srgbClr val="6633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2" name="Скругленный прямоугольник 181"/>
          <p:cNvSpPr/>
          <p:nvPr/>
        </p:nvSpPr>
        <p:spPr>
          <a:xfrm>
            <a:off x="3635375" y="2205038"/>
            <a:ext cx="1268413" cy="503237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законы движения косм. тел</a:t>
            </a:r>
          </a:p>
        </p:txBody>
      </p:sp>
      <p:cxnSp>
        <p:nvCxnSpPr>
          <p:cNvPr id="183" name="Прямая со стрелкой 182"/>
          <p:cNvCxnSpPr/>
          <p:nvPr/>
        </p:nvCxnSpPr>
        <p:spPr>
          <a:xfrm rot="5400000" flipH="1" flipV="1">
            <a:off x="4211638" y="2492375"/>
            <a:ext cx="1152525" cy="288925"/>
          </a:xfrm>
          <a:prstGeom prst="straightConnector1">
            <a:avLst/>
          </a:prstGeom>
          <a:ln w="38100">
            <a:solidFill>
              <a:srgbClr val="6633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0" name="Скругленный прямоугольник 189"/>
          <p:cNvSpPr/>
          <p:nvPr/>
        </p:nvSpPr>
        <p:spPr>
          <a:xfrm>
            <a:off x="468313" y="873125"/>
            <a:ext cx="3024187" cy="53975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6633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663300"/>
                </a:solidFill>
              </a:rPr>
              <a:t>физика как наука выросла из потребностей техники</a:t>
            </a:r>
          </a:p>
        </p:txBody>
      </p:sp>
      <p:sp>
        <p:nvSpPr>
          <p:cNvPr id="196" name="Скругленный прямоугольник 195"/>
          <p:cNvSpPr/>
          <p:nvPr/>
        </p:nvSpPr>
        <p:spPr>
          <a:xfrm>
            <a:off x="179388" y="2205038"/>
            <a:ext cx="1800225" cy="2873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машиностроение</a:t>
            </a:r>
          </a:p>
        </p:txBody>
      </p:sp>
      <p:sp>
        <p:nvSpPr>
          <p:cNvPr id="208" name="Прямоугольник 207"/>
          <p:cNvSpPr/>
          <p:nvPr/>
        </p:nvSpPr>
        <p:spPr>
          <a:xfrm>
            <a:off x="431800" y="6165850"/>
            <a:ext cx="4140200" cy="6477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rgbClr val="663300"/>
                </a:solidFill>
                <a:latin typeface="Verdana" pitchFamily="34" charset="0"/>
              </a:rPr>
              <a:t>Знание основ физики необходимо </a:t>
            </a:r>
            <a:br>
              <a:rPr lang="ru-RU" sz="1500" b="1" dirty="0">
                <a:solidFill>
                  <a:srgbClr val="663300"/>
                </a:solidFill>
              </a:rPr>
            </a:br>
            <a:r>
              <a:rPr lang="ru-RU" sz="1600" b="1" dirty="0">
                <a:solidFill>
                  <a:srgbClr val="663300"/>
                </a:solidFill>
              </a:rPr>
              <a:t>для освоения специальных дисциплин</a:t>
            </a:r>
          </a:p>
        </p:txBody>
      </p:sp>
      <p:sp>
        <p:nvSpPr>
          <p:cNvPr id="210" name="Стрелка вправо 209"/>
          <p:cNvSpPr/>
          <p:nvPr/>
        </p:nvSpPr>
        <p:spPr>
          <a:xfrm>
            <a:off x="34925" y="6381750"/>
            <a:ext cx="360363" cy="360363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2" name="Прямоугольник 211"/>
          <p:cNvSpPr/>
          <p:nvPr/>
        </p:nvSpPr>
        <p:spPr>
          <a:xfrm>
            <a:off x="6046788" y="6169025"/>
            <a:ext cx="1584325" cy="32385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электротехника</a:t>
            </a:r>
          </a:p>
        </p:txBody>
      </p:sp>
      <p:sp>
        <p:nvSpPr>
          <p:cNvPr id="213" name="Прямоугольник 212"/>
          <p:cNvSpPr/>
          <p:nvPr/>
        </p:nvSpPr>
        <p:spPr>
          <a:xfrm>
            <a:off x="4567238" y="6165850"/>
            <a:ext cx="1474787" cy="6477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теория машин и механизмов</a:t>
            </a:r>
          </a:p>
        </p:txBody>
      </p:sp>
      <p:sp>
        <p:nvSpPr>
          <p:cNvPr id="214" name="Прямоугольник 213"/>
          <p:cNvSpPr/>
          <p:nvPr/>
        </p:nvSpPr>
        <p:spPr>
          <a:xfrm>
            <a:off x="7632700" y="6165850"/>
            <a:ext cx="1403350" cy="32385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теплотехника</a:t>
            </a:r>
          </a:p>
        </p:txBody>
      </p:sp>
      <p:sp>
        <p:nvSpPr>
          <p:cNvPr id="215" name="Прямоугольник 214"/>
          <p:cNvSpPr/>
          <p:nvPr/>
        </p:nvSpPr>
        <p:spPr>
          <a:xfrm>
            <a:off x="6046788" y="6497638"/>
            <a:ext cx="1584325" cy="32385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радиотехника</a:t>
            </a:r>
          </a:p>
        </p:txBody>
      </p:sp>
      <p:sp>
        <p:nvSpPr>
          <p:cNvPr id="217" name="Прямоугольник 216"/>
          <p:cNvSpPr/>
          <p:nvPr/>
        </p:nvSpPr>
        <p:spPr>
          <a:xfrm>
            <a:off x="7631113" y="6489700"/>
            <a:ext cx="1404937" cy="32385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63300"/>
                </a:solidFill>
              </a:rPr>
              <a:t>…</a:t>
            </a:r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6119813" y="908050"/>
            <a:ext cx="2844800" cy="54133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6633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663300"/>
                </a:solidFill>
              </a:rPr>
              <a:t>физика – база развития новых отраслей</a:t>
            </a:r>
          </a:p>
        </p:txBody>
      </p:sp>
      <p:cxnSp>
        <p:nvCxnSpPr>
          <p:cNvPr id="64" name="Прямая со стрелкой 63"/>
          <p:cNvCxnSpPr/>
          <p:nvPr/>
        </p:nvCxnSpPr>
        <p:spPr>
          <a:xfrm flipV="1">
            <a:off x="5435600" y="3500438"/>
            <a:ext cx="865188" cy="144462"/>
          </a:xfrm>
          <a:prstGeom prst="straightConnector1">
            <a:avLst/>
          </a:prstGeom>
          <a:ln w="38100">
            <a:solidFill>
              <a:srgbClr val="6633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500"/>
                            </p:stCondLst>
                            <p:childTnLst>
                              <p:par>
                                <p:cTn id="2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6" grpId="0"/>
      <p:bldP spid="33" grpId="0"/>
      <p:bldP spid="36" grpId="0" animBg="1"/>
      <p:bldP spid="49" grpId="0" animBg="1"/>
      <p:bldP spid="54" grpId="0" animBg="1"/>
      <p:bldP spid="74" grpId="0" animBg="1"/>
      <p:bldP spid="77" grpId="0" animBg="1"/>
      <p:bldP spid="124" grpId="0" animBg="1"/>
      <p:bldP spid="129" grpId="0" animBg="1"/>
      <p:bldP spid="130" grpId="0" animBg="1"/>
      <p:bldP spid="163" grpId="0"/>
      <p:bldP spid="164" grpId="0"/>
      <p:bldP spid="165" grpId="0" animBg="1"/>
      <p:bldP spid="167" grpId="0" animBg="1"/>
      <p:bldP spid="182" grpId="0"/>
      <p:bldP spid="190" grpId="0" animBg="1"/>
      <p:bldP spid="196" grpId="0" animBg="1"/>
      <p:bldP spid="208" grpId="0" animBg="1"/>
      <p:bldP spid="210" grpId="0" animBg="1"/>
      <p:bldP spid="212" grpId="0" animBg="1"/>
      <p:bldP spid="213" grpId="0" animBg="1"/>
      <p:bldP spid="214" grpId="0" animBg="1"/>
      <p:bldP spid="215" grpId="0" animBg="1"/>
      <p:bldP spid="217" grpId="0" animBg="1"/>
      <p:bldP spid="2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6263"/>
          </a:xfrm>
        </p:spPr>
        <p:txBody>
          <a:bodyPr/>
          <a:lstStyle/>
          <a:p>
            <a:pPr eaLnBrk="1" hangingPunct="1"/>
            <a:r>
              <a:rPr lang="ru-RU"/>
              <a:t>Физика как наука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836613"/>
            <a:ext cx="504825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4.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8313" y="908050"/>
            <a:ext cx="1439862" cy="792163"/>
          </a:xfrm>
          <a:prstGeom prst="rect">
            <a:avLst/>
          </a:prstGeom>
          <a:solidFill>
            <a:srgbClr val="663300"/>
          </a:solidFill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Задача физики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79613" y="908050"/>
            <a:ext cx="7056437" cy="7921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422100"/>
                </a:solidFill>
                <a:latin typeface="Verdana" pitchFamily="34" charset="0"/>
                <a:cs typeface="Arial" charset="0"/>
              </a:rPr>
              <a:t>создать модель, физическую картину мира, 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  <a:cs typeface="Arial" charset="0"/>
              </a:rPr>
            </a:br>
            <a:r>
              <a:rPr lang="ru-RU" b="1" dirty="0">
                <a:solidFill>
                  <a:srgbClr val="422100"/>
                </a:solidFill>
                <a:latin typeface="Verdana" pitchFamily="34" charset="0"/>
                <a:cs typeface="Arial" charset="0"/>
              </a:rPr>
              <a:t>которая наиболее полно и правильно отражает свойства окружающего нас реального мира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1968500"/>
            <a:ext cx="50482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5.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19925" y="1968500"/>
            <a:ext cx="2016125" cy="539750"/>
          </a:xfrm>
          <a:prstGeom prst="rect">
            <a:avLst/>
          </a:prstGeom>
          <a:solidFill>
            <a:srgbClr val="663300"/>
          </a:solidFill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эксперимент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8313" y="1968500"/>
            <a:ext cx="2674937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Физика – наука экспериментальная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571875" y="2039938"/>
            <a:ext cx="360363" cy="360362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14813" y="1968500"/>
            <a:ext cx="2660650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Основной метод исследований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2738" y="2616200"/>
            <a:ext cx="2881312" cy="360363"/>
          </a:xfrm>
          <a:prstGeom prst="rect">
            <a:avLst/>
          </a:prstGeom>
          <a:solidFill>
            <a:srgbClr val="663300"/>
          </a:solidFill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1 этап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40088" y="2616200"/>
            <a:ext cx="2879725" cy="360363"/>
          </a:xfrm>
          <a:prstGeom prst="rect">
            <a:avLst/>
          </a:prstGeom>
          <a:solidFill>
            <a:srgbClr val="663300"/>
          </a:solidFill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2 этап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156325" y="2616200"/>
            <a:ext cx="2879725" cy="360363"/>
          </a:xfrm>
          <a:prstGeom prst="rect">
            <a:avLst/>
          </a:prstGeom>
          <a:solidFill>
            <a:srgbClr val="663300"/>
          </a:solidFill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3 этап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19088" y="2998788"/>
            <a:ext cx="2879725" cy="4714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наблюдение +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поисковый эксперимент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36913" y="2998788"/>
            <a:ext cx="2879725" cy="4714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гипотезы, </a:t>
            </a:r>
            <a:r>
              <a:rPr lang="ru-RU" sz="1600" b="1" dirty="0" err="1">
                <a:solidFill>
                  <a:srgbClr val="422100"/>
                </a:solidFill>
              </a:rPr>
              <a:t>физич</a:t>
            </a:r>
            <a:r>
              <a:rPr lang="ru-RU" sz="1600" b="1" dirty="0">
                <a:solidFill>
                  <a:srgbClr val="422100"/>
                </a:solidFill>
              </a:rPr>
              <a:t>. законы, физические теории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51563" y="2998788"/>
            <a:ext cx="2881312" cy="4714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22100"/>
                </a:solidFill>
              </a:rPr>
              <a:t>контрольный эксперимент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3059113" y="2705100"/>
            <a:ext cx="428625" cy="250825"/>
          </a:xfrm>
          <a:prstGeom prst="righ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5940425" y="2689225"/>
            <a:ext cx="428625" cy="250825"/>
          </a:xfrm>
          <a:prstGeom prst="righ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" name="Picture 2" descr="E:\my\_МГАКХиС\ЦОР_физика\Дрофа_в разборе\1. Введение\08. Физика и окружающий нас мир\03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063" y="3616325"/>
            <a:ext cx="8810625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Прямая соединительная линия 20"/>
          <p:cNvCxnSpPr/>
          <p:nvPr/>
        </p:nvCxnSpPr>
        <p:spPr>
          <a:xfrm flipV="1">
            <a:off x="395288" y="1820863"/>
            <a:ext cx="8640762" cy="23812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pPr eaLnBrk="1" hangingPunct="1"/>
            <a:r>
              <a:rPr lang="ru-RU"/>
              <a:t>Физические законы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08720"/>
            <a:ext cx="540000" cy="3520412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Физические законы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450" y="917575"/>
            <a:ext cx="7632700" cy="6413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общие объективные закономерности между различными свойствами (характеристиками) материальных объектов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87450" y="1557338"/>
            <a:ext cx="7632700" cy="8001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выражаются при помощи математических соотношений между физическими величинами, которые м.б. измерены количественно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87450" y="2357438"/>
            <a:ext cx="7632700" cy="785812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служат исходным положением при анализе конкретного явления и позволяют предсказать ход событий в определенных условиях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87450" y="3143250"/>
            <a:ext cx="7632700" cy="6413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в силу экспериментального происхождения имеют ограниченную область применения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87450" y="3784600"/>
            <a:ext cx="7632700" cy="6413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существуют и действуют ВНЕ зависимости от того,</a:t>
            </a:r>
            <a:br>
              <a:rPr lang="ru-RU" sz="1600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</a:br>
            <a:r>
              <a:rPr lang="ru-RU" sz="1600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знаем мы о них или нет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06500" y="4724400"/>
            <a:ext cx="6842125" cy="360363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Что дает физика как наука?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1630363" y="5126038"/>
            <a:ext cx="6408737" cy="576262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Установленные физикой законы позволяют предсказать ход событий в определенных условиях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1630363" y="5702300"/>
            <a:ext cx="6408737" cy="5762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Опытная проверка позволяет установить точность </a:t>
            </a:r>
            <a:b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</a:b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этих предсказаний и область их применения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16013" y="5192713"/>
            <a:ext cx="576262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1.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16013" y="5697538"/>
            <a:ext cx="576262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2.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/>
              <a:t>Физические величины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288" y="1412875"/>
            <a:ext cx="1439862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Измерить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2447925" y="1420813"/>
            <a:ext cx="6053138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сравнить с определенной величиной того же рода, принятой за единицу, и выразить численно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3850" y="836613"/>
            <a:ext cx="7777163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Физические законы выражаются при помощи математических соотношений между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физическими величинами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, которые м.б.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измерены количественно</a:t>
            </a: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1900238" y="1503363"/>
            <a:ext cx="504825" cy="288925"/>
          </a:xfrm>
          <a:prstGeom prst="leftRightArrow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95288" y="2060575"/>
            <a:ext cx="1439862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Система единиц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2071688" y="2068513"/>
            <a:ext cx="1779587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производные единицы</a:t>
            </a:r>
          </a:p>
        </p:txBody>
      </p:sp>
      <p:sp>
        <p:nvSpPr>
          <p:cNvPr id="19" name="Прямоугольник 18"/>
          <p:cNvSpPr/>
          <p:nvPr/>
        </p:nvSpPr>
        <p:spPr>
          <a:xfrm rot="10800000" flipV="1">
            <a:off x="381000" y="2822575"/>
            <a:ext cx="2484438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основные единицы</a:t>
            </a:r>
          </a:p>
        </p:txBody>
      </p:sp>
      <p:cxnSp>
        <p:nvCxnSpPr>
          <p:cNvPr id="21" name="Прямая со стрелкой 20"/>
          <p:cNvCxnSpPr>
            <a:stCxn id="16" idx="2"/>
          </p:cNvCxnSpPr>
          <p:nvPr/>
        </p:nvCxnSpPr>
        <p:spPr>
          <a:xfrm rot="16200000" flipH="1">
            <a:off x="989806" y="2726532"/>
            <a:ext cx="252413" cy="0"/>
          </a:xfrm>
          <a:prstGeom prst="straightConnector1">
            <a:avLst/>
          </a:prstGeom>
          <a:ln w="28575">
            <a:solidFill>
              <a:srgbClr val="66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6" idx="3"/>
            <a:endCxn id="17" idx="3"/>
          </p:cNvCxnSpPr>
          <p:nvPr/>
        </p:nvCxnSpPr>
        <p:spPr>
          <a:xfrm>
            <a:off x="1835150" y="2330450"/>
            <a:ext cx="236538" cy="7938"/>
          </a:xfrm>
          <a:prstGeom prst="straightConnector1">
            <a:avLst/>
          </a:prstGeom>
          <a:ln w="28575">
            <a:solidFill>
              <a:srgbClr val="66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 rot="10800000" flipV="1">
            <a:off x="3857625" y="2060575"/>
            <a:ext cx="5072063" cy="5397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500" b="1">
                <a:solidFill>
                  <a:srgbClr val="632523"/>
                </a:solidFill>
                <a:latin typeface="Verdana" pitchFamily="34" charset="0"/>
                <a:cs typeface="Arial" charset="0"/>
              </a:rPr>
              <a:t>строятся на основе физических законов, связывающих эти величины с основными</a:t>
            </a:r>
          </a:p>
        </p:txBody>
      </p:sp>
      <p:sp>
        <p:nvSpPr>
          <p:cNvPr id="27" name="Прямоугольник 26"/>
          <p:cNvSpPr/>
          <p:nvPr/>
        </p:nvSpPr>
        <p:spPr>
          <a:xfrm rot="10800000" flipV="1">
            <a:off x="395288" y="3219450"/>
            <a:ext cx="1655762" cy="360363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>
                    <a:lumMod val="90000"/>
                  </a:schemeClr>
                </a:solidFill>
              </a:rPr>
              <a:t>физ.величина</a:t>
            </a:r>
          </a:p>
        </p:txBody>
      </p:sp>
      <p:sp>
        <p:nvSpPr>
          <p:cNvPr id="28" name="Прямоугольник 27"/>
          <p:cNvSpPr/>
          <p:nvPr/>
        </p:nvSpPr>
        <p:spPr>
          <a:xfrm rot="10800000" flipV="1">
            <a:off x="2051050" y="3221038"/>
            <a:ext cx="1441450" cy="358775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>
                    <a:lumMod val="90000"/>
                  </a:schemeClr>
                </a:solidFill>
              </a:rPr>
              <a:t>единица </a:t>
            </a:r>
            <a:r>
              <a:rPr lang="ru-RU" sz="1600" b="1" dirty="0" err="1">
                <a:solidFill>
                  <a:schemeClr val="bg2">
                    <a:lumMod val="90000"/>
                  </a:schemeClr>
                </a:solidFill>
              </a:rPr>
              <a:t>изм</a:t>
            </a:r>
            <a:r>
              <a:rPr lang="ru-RU" sz="1600" b="1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 rot="10800000" flipV="1">
            <a:off x="3492500" y="3221038"/>
            <a:ext cx="1365250" cy="358775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>
                    <a:lumMod val="90000"/>
                  </a:schemeClr>
                </a:solidFill>
              </a:rPr>
              <a:t>обозначение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4786313" y="3221038"/>
            <a:ext cx="4238625" cy="358775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>
                    <a:lumMod val="90000"/>
                  </a:schemeClr>
                </a:solidFill>
              </a:rPr>
              <a:t>определение</a:t>
            </a:r>
          </a:p>
        </p:txBody>
      </p:sp>
      <p:sp>
        <p:nvSpPr>
          <p:cNvPr id="32" name="Прямоугольник 31"/>
          <p:cNvSpPr/>
          <p:nvPr/>
        </p:nvSpPr>
        <p:spPr>
          <a:xfrm rot="10800000" flipV="1">
            <a:off x="2857500" y="2870200"/>
            <a:ext cx="576263" cy="323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</a:t>
            </a:r>
          </a:p>
        </p:txBody>
      </p:sp>
      <p:sp>
        <p:nvSpPr>
          <p:cNvPr id="33" name="Прямоугольник 32"/>
          <p:cNvSpPr/>
          <p:nvPr/>
        </p:nvSpPr>
        <p:spPr>
          <a:xfrm rot="10800000" flipV="1">
            <a:off x="395288" y="3603625"/>
            <a:ext cx="1655762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длина</a:t>
            </a:r>
          </a:p>
        </p:txBody>
      </p:sp>
      <p:sp>
        <p:nvSpPr>
          <p:cNvPr id="34" name="Прямоугольник 33"/>
          <p:cNvSpPr/>
          <p:nvPr/>
        </p:nvSpPr>
        <p:spPr>
          <a:xfrm rot="10800000" flipV="1">
            <a:off x="2051050" y="3595688"/>
            <a:ext cx="1441450" cy="2873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метр</a:t>
            </a:r>
          </a:p>
        </p:txBody>
      </p:sp>
      <p:sp>
        <p:nvSpPr>
          <p:cNvPr id="35" name="Прямоугольник 34"/>
          <p:cNvSpPr/>
          <p:nvPr/>
        </p:nvSpPr>
        <p:spPr>
          <a:xfrm rot="10800000" flipV="1">
            <a:off x="3492500" y="3595688"/>
            <a:ext cx="1008063" cy="2873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4503738" y="3595688"/>
            <a:ext cx="4532312" cy="2873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длина пути, …  светом в вакууме за 1/299 792458 с</a:t>
            </a:r>
          </a:p>
        </p:txBody>
      </p:sp>
      <p:sp>
        <p:nvSpPr>
          <p:cNvPr id="37" name="Прямоугольник 36"/>
          <p:cNvSpPr/>
          <p:nvPr/>
        </p:nvSpPr>
        <p:spPr>
          <a:xfrm rot="10800000" flipV="1">
            <a:off x="395288" y="3886200"/>
            <a:ext cx="1655762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масса</a:t>
            </a:r>
          </a:p>
        </p:txBody>
      </p:sp>
      <p:sp>
        <p:nvSpPr>
          <p:cNvPr id="38" name="Прямоугольник 37"/>
          <p:cNvSpPr/>
          <p:nvPr/>
        </p:nvSpPr>
        <p:spPr>
          <a:xfrm rot="10800000" flipV="1">
            <a:off x="2051050" y="3886200"/>
            <a:ext cx="1441450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килограмм</a:t>
            </a:r>
          </a:p>
        </p:txBody>
      </p:sp>
      <p:sp>
        <p:nvSpPr>
          <p:cNvPr id="39" name="Прямоугольник 38"/>
          <p:cNvSpPr/>
          <p:nvPr/>
        </p:nvSpPr>
        <p:spPr>
          <a:xfrm rot="10800000" flipV="1">
            <a:off x="3492500" y="3886200"/>
            <a:ext cx="1008063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кг</a:t>
            </a:r>
          </a:p>
        </p:txBody>
      </p:sp>
      <p:sp>
        <p:nvSpPr>
          <p:cNvPr id="40" name="Прямоугольник 39"/>
          <p:cNvSpPr/>
          <p:nvPr/>
        </p:nvSpPr>
        <p:spPr>
          <a:xfrm rot="10800000" flipV="1">
            <a:off x="4503738" y="3886200"/>
            <a:ext cx="4532312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прототип кг –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</a:rPr>
              <a:t>платино-иридиевый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 цилиндр</a:t>
            </a:r>
          </a:p>
        </p:txBody>
      </p:sp>
      <p:sp>
        <p:nvSpPr>
          <p:cNvPr id="41" name="Прямоугольник 40"/>
          <p:cNvSpPr/>
          <p:nvPr/>
        </p:nvSpPr>
        <p:spPr>
          <a:xfrm rot="10800000" flipV="1">
            <a:off x="395288" y="4170363"/>
            <a:ext cx="1655762" cy="360362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время</a:t>
            </a:r>
          </a:p>
        </p:txBody>
      </p:sp>
      <p:sp>
        <p:nvSpPr>
          <p:cNvPr id="42" name="Прямоугольник 41"/>
          <p:cNvSpPr/>
          <p:nvPr/>
        </p:nvSpPr>
        <p:spPr>
          <a:xfrm rot="10800000" flipV="1">
            <a:off x="2051050" y="4171950"/>
            <a:ext cx="1441450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секунда</a:t>
            </a:r>
          </a:p>
        </p:txBody>
      </p:sp>
      <p:sp>
        <p:nvSpPr>
          <p:cNvPr id="43" name="Прямоугольник 42"/>
          <p:cNvSpPr/>
          <p:nvPr/>
        </p:nvSpPr>
        <p:spPr>
          <a:xfrm rot="10800000" flipV="1">
            <a:off x="3492500" y="4171950"/>
            <a:ext cx="1008063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</a:t>
            </a:r>
          </a:p>
        </p:txBody>
      </p:sp>
      <p:sp>
        <p:nvSpPr>
          <p:cNvPr id="44" name="Прямоугольник 43"/>
          <p:cNvSpPr/>
          <p:nvPr/>
        </p:nvSpPr>
        <p:spPr>
          <a:xfrm rot="10800000" flipV="1">
            <a:off x="4503738" y="4171950"/>
            <a:ext cx="4532312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1 с – время, равное 9 192 631 770 периодов излучения перехода е</a:t>
            </a:r>
            <a:r>
              <a:rPr lang="ru-RU" sz="1400" b="1" baseline="30000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 в атоме цезия-133</a:t>
            </a:r>
          </a:p>
        </p:txBody>
      </p:sp>
      <p:sp>
        <p:nvSpPr>
          <p:cNvPr id="45" name="Прямоугольник 44"/>
          <p:cNvSpPr/>
          <p:nvPr/>
        </p:nvSpPr>
        <p:spPr>
          <a:xfrm rot="10800000" flipV="1">
            <a:off x="395288" y="4533900"/>
            <a:ext cx="1655762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сила тока</a:t>
            </a:r>
          </a:p>
        </p:txBody>
      </p:sp>
      <p:sp>
        <p:nvSpPr>
          <p:cNvPr id="46" name="Прямоугольник 45"/>
          <p:cNvSpPr/>
          <p:nvPr/>
        </p:nvSpPr>
        <p:spPr>
          <a:xfrm rot="10800000" flipV="1">
            <a:off x="2051050" y="4537075"/>
            <a:ext cx="1441450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ампер</a:t>
            </a:r>
          </a:p>
        </p:txBody>
      </p:sp>
      <p:sp>
        <p:nvSpPr>
          <p:cNvPr id="47" name="Прямоугольник 46"/>
          <p:cNvSpPr/>
          <p:nvPr/>
        </p:nvSpPr>
        <p:spPr>
          <a:xfrm rot="10800000" flipV="1">
            <a:off x="3492500" y="4537075"/>
            <a:ext cx="1008063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48" name="Прямоугольник 47"/>
          <p:cNvSpPr/>
          <p:nvPr/>
        </p:nvSpPr>
        <p:spPr>
          <a:xfrm rot="10800000" flipV="1">
            <a:off x="4503738" y="4537075"/>
            <a:ext cx="4532312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…2-мя проводниками малого сечения в вакууме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∞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 длины  … 1 м создает силу 2∙10</a:t>
            </a:r>
            <a:r>
              <a:rPr lang="ru-RU" sz="1400" b="1" baseline="30000" dirty="0">
                <a:solidFill>
                  <a:schemeClr val="accent2">
                    <a:lumMod val="50000"/>
                  </a:schemeClr>
                </a:solidFill>
              </a:rPr>
              <a:t>-7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 Н на каждый м длины</a:t>
            </a:r>
          </a:p>
        </p:txBody>
      </p:sp>
      <p:sp>
        <p:nvSpPr>
          <p:cNvPr id="49" name="Прямоугольник 48"/>
          <p:cNvSpPr/>
          <p:nvPr/>
        </p:nvSpPr>
        <p:spPr>
          <a:xfrm rot="10800000" flipV="1">
            <a:off x="395288" y="4894263"/>
            <a:ext cx="1655762" cy="2873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температура</a:t>
            </a:r>
          </a:p>
        </p:txBody>
      </p:sp>
      <p:sp>
        <p:nvSpPr>
          <p:cNvPr id="50" name="Прямоугольник 49"/>
          <p:cNvSpPr/>
          <p:nvPr/>
        </p:nvSpPr>
        <p:spPr>
          <a:xfrm rot="10800000" flipV="1">
            <a:off x="2051050" y="4895850"/>
            <a:ext cx="1441450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кельвин</a:t>
            </a:r>
          </a:p>
        </p:txBody>
      </p:sp>
      <p:sp>
        <p:nvSpPr>
          <p:cNvPr id="51" name="Прямоугольник 50"/>
          <p:cNvSpPr/>
          <p:nvPr/>
        </p:nvSpPr>
        <p:spPr>
          <a:xfrm rot="10800000" flipV="1">
            <a:off x="3492500" y="4895850"/>
            <a:ext cx="1008063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 rot="10800000" flipV="1">
            <a:off x="4508500" y="4895850"/>
            <a:ext cx="4532313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1/273,16 часть ТД  температуры тройной  точки воды</a:t>
            </a:r>
          </a:p>
        </p:txBody>
      </p:sp>
      <p:sp>
        <p:nvSpPr>
          <p:cNvPr id="53" name="Прямоугольник 52"/>
          <p:cNvSpPr/>
          <p:nvPr/>
        </p:nvSpPr>
        <p:spPr>
          <a:xfrm rot="10800000" flipV="1">
            <a:off x="395288" y="5184775"/>
            <a:ext cx="1655762" cy="39528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кол-во вещества</a:t>
            </a:r>
          </a:p>
        </p:txBody>
      </p:sp>
      <p:sp>
        <p:nvSpPr>
          <p:cNvPr id="54" name="Прямоугольник 53"/>
          <p:cNvSpPr/>
          <p:nvPr/>
        </p:nvSpPr>
        <p:spPr>
          <a:xfrm rot="10800000" flipV="1">
            <a:off x="2051050" y="5186363"/>
            <a:ext cx="1441450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моль</a:t>
            </a:r>
          </a:p>
        </p:txBody>
      </p:sp>
      <p:sp>
        <p:nvSpPr>
          <p:cNvPr id="55" name="Прямоугольник 54"/>
          <p:cNvSpPr/>
          <p:nvPr/>
        </p:nvSpPr>
        <p:spPr>
          <a:xfrm rot="10800000" flipV="1">
            <a:off x="3492500" y="5183188"/>
            <a:ext cx="1008063" cy="3968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56" name="Прямоугольник 55"/>
          <p:cNvSpPr/>
          <p:nvPr/>
        </p:nvSpPr>
        <p:spPr>
          <a:xfrm rot="10800000" flipV="1">
            <a:off x="4503738" y="5186363"/>
            <a:ext cx="4532312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кол-во структурных элементов, содержащихся </a:t>
            </a:r>
            <a:b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в нуклиде С</a:t>
            </a:r>
            <a:r>
              <a:rPr lang="ru-RU" sz="1400" b="1" baseline="30000" dirty="0">
                <a:solidFill>
                  <a:schemeClr val="accent2">
                    <a:lumMod val="50000"/>
                  </a:schemeClr>
                </a:solidFill>
              </a:rPr>
              <a:t>12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 массой 0, 012 кг</a:t>
            </a:r>
          </a:p>
        </p:txBody>
      </p:sp>
      <p:sp>
        <p:nvSpPr>
          <p:cNvPr id="59" name="Прямоугольник 58"/>
          <p:cNvSpPr/>
          <p:nvPr/>
        </p:nvSpPr>
        <p:spPr>
          <a:xfrm rot="10800000" flipV="1">
            <a:off x="395288" y="5580063"/>
            <a:ext cx="1655762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сила света</a:t>
            </a:r>
          </a:p>
        </p:txBody>
      </p:sp>
      <p:sp>
        <p:nvSpPr>
          <p:cNvPr id="60" name="Прямоугольник 59"/>
          <p:cNvSpPr/>
          <p:nvPr/>
        </p:nvSpPr>
        <p:spPr>
          <a:xfrm rot="10800000" flipV="1">
            <a:off x="2051050" y="5580063"/>
            <a:ext cx="1441450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кандела</a:t>
            </a:r>
          </a:p>
        </p:txBody>
      </p:sp>
      <p:sp>
        <p:nvSpPr>
          <p:cNvPr id="61" name="Прямоугольник 60"/>
          <p:cNvSpPr/>
          <p:nvPr/>
        </p:nvSpPr>
        <p:spPr>
          <a:xfrm rot="10800000" flipV="1">
            <a:off x="3492500" y="5580063"/>
            <a:ext cx="1008063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кд</a:t>
            </a:r>
          </a:p>
        </p:txBody>
      </p:sp>
      <p:sp>
        <p:nvSpPr>
          <p:cNvPr id="63" name="Прямоугольник 62"/>
          <p:cNvSpPr/>
          <p:nvPr/>
        </p:nvSpPr>
        <p:spPr>
          <a:xfrm rot="10800000" flipV="1">
            <a:off x="395288" y="5983288"/>
            <a:ext cx="1655762" cy="3968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угол</a:t>
            </a:r>
          </a:p>
        </p:txBody>
      </p:sp>
      <p:sp>
        <p:nvSpPr>
          <p:cNvPr id="64" name="Прямоугольник 63"/>
          <p:cNvSpPr/>
          <p:nvPr/>
        </p:nvSpPr>
        <p:spPr>
          <a:xfrm rot="10800000" flipV="1">
            <a:off x="2051050" y="5975350"/>
            <a:ext cx="1441450" cy="3968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радиан</a:t>
            </a:r>
          </a:p>
        </p:txBody>
      </p:sp>
      <p:sp>
        <p:nvSpPr>
          <p:cNvPr id="65" name="Прямоугольник 64"/>
          <p:cNvSpPr/>
          <p:nvPr/>
        </p:nvSpPr>
        <p:spPr>
          <a:xfrm rot="10800000" flipV="1">
            <a:off x="3492500" y="5975350"/>
            <a:ext cx="1008063" cy="3968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рд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 rot="10800000" flipV="1">
            <a:off x="395288" y="6373813"/>
            <a:ext cx="1655762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телесный угол</a:t>
            </a:r>
          </a:p>
        </p:txBody>
      </p:sp>
      <p:sp>
        <p:nvSpPr>
          <p:cNvPr id="68" name="Прямоугольник 67"/>
          <p:cNvSpPr/>
          <p:nvPr/>
        </p:nvSpPr>
        <p:spPr>
          <a:xfrm rot="10800000" flipV="1">
            <a:off x="2051050" y="6376988"/>
            <a:ext cx="1441450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стерадиан</a:t>
            </a:r>
          </a:p>
        </p:txBody>
      </p:sp>
      <p:sp>
        <p:nvSpPr>
          <p:cNvPr id="69" name="Прямоугольник 68"/>
          <p:cNvSpPr/>
          <p:nvPr/>
        </p:nvSpPr>
        <p:spPr>
          <a:xfrm rot="10800000" flipV="1">
            <a:off x="3492500" y="6376988"/>
            <a:ext cx="1008063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ср</a:t>
            </a:r>
          </a:p>
        </p:txBody>
      </p:sp>
      <p:sp>
        <p:nvSpPr>
          <p:cNvPr id="70" name="Прямоугольник 69"/>
          <p:cNvSpPr/>
          <p:nvPr/>
        </p:nvSpPr>
        <p:spPr>
          <a:xfrm rot="10800000" flipV="1">
            <a:off x="4503738" y="6376988"/>
            <a:ext cx="4532312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…вырезающий по поверхности сферы площадь, </a:t>
            </a:r>
            <a:b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= площади квадрата со стороной, = радиусу сферы</a:t>
            </a:r>
          </a:p>
        </p:txBody>
      </p:sp>
      <p:sp>
        <p:nvSpPr>
          <p:cNvPr id="73" name="Прямоугольник 72"/>
          <p:cNvSpPr/>
          <p:nvPr/>
        </p:nvSpPr>
        <p:spPr>
          <a:xfrm rot="10800000" flipV="1">
            <a:off x="4510088" y="5581650"/>
            <a:ext cx="4532312" cy="39528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монохром. излучение 540 10 </a:t>
            </a:r>
            <a:r>
              <a:rPr lang="ru-RU" sz="1400" b="1" baseline="30000" dirty="0">
                <a:solidFill>
                  <a:schemeClr val="accent2">
                    <a:lumMod val="50000"/>
                  </a:schemeClr>
                </a:solidFill>
              </a:rPr>
              <a:t>12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Гц, энергетическая сила света которого в этом направлении 1/683 Вт/ср</a:t>
            </a:r>
          </a:p>
        </p:txBody>
      </p:sp>
      <p:sp>
        <p:nvSpPr>
          <p:cNvPr id="74" name="Прямоугольник 73"/>
          <p:cNvSpPr/>
          <p:nvPr/>
        </p:nvSpPr>
        <p:spPr>
          <a:xfrm rot="10800000" flipV="1">
            <a:off x="4500563" y="5975350"/>
            <a:ext cx="4532312" cy="3968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угол между двумя радиусами окружности, </a:t>
            </a:r>
            <a:b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длина дуги между которыми равна радиусу</a:t>
            </a:r>
          </a:p>
        </p:txBody>
      </p:sp>
      <p:sp>
        <p:nvSpPr>
          <p:cNvPr id="75" name="Прямоугольник 74"/>
          <p:cNvSpPr/>
          <p:nvPr/>
        </p:nvSpPr>
        <p:spPr>
          <a:xfrm rot="10800000" flipV="1">
            <a:off x="3571875" y="2636838"/>
            <a:ext cx="5572125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все физические величины измеряются </a:t>
            </a:r>
            <a:br>
              <a:rPr lang="ru-RU" sz="1400" b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</a:b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приборами и устройствами с некоторой точностью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"/>
                            </p:stCondLst>
                            <p:childTnLst>
                              <p:par>
                                <p:cTn id="1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6" grpId="0" animBg="1"/>
      <p:bldP spid="17" grpId="0" animBg="1"/>
      <p:bldP spid="19" grpId="0" animBg="1"/>
      <p:bldP spid="25" grpId="0"/>
      <p:bldP spid="27" grpId="0" animBg="1"/>
      <p:bldP spid="28" grpId="0" animBg="1"/>
      <p:bldP spid="29" grpId="0" animBg="1"/>
      <p:bldP spid="30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3" grpId="0" animBg="1"/>
      <p:bldP spid="74" grpId="0" animBg="1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 sz="2800"/>
              <a:t>Примеры диапазонов физических величин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981075"/>
            <a:ext cx="2881313" cy="4318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Длина (м)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217488" y="1412875"/>
            <a:ext cx="971550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21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70238" y="981075"/>
            <a:ext cx="2916237" cy="4318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Время (с)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26163" y="981075"/>
            <a:ext cx="2879725" cy="4318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Масса (кг)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1187450" y="1412875"/>
            <a:ext cx="1944688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Диаметр Галактики</a:t>
            </a: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1187450" y="1955800"/>
            <a:ext cx="1944688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Расстояние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от Земли до Солнца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1187450" y="2493963"/>
            <a:ext cx="1944688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Диаметр Земли</a:t>
            </a: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1187450" y="3035300"/>
            <a:ext cx="1944688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Рост человека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1187450" y="3579813"/>
            <a:ext cx="1944688" cy="7381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Длина световой волны видимого диапазона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1187450" y="4316413"/>
            <a:ext cx="1944688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Расстояние между атомами в 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</a:rPr>
              <a:t>тв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. телах</a:t>
            </a: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1187450" y="4857750"/>
            <a:ext cx="1944688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Размер атомного ядра</a:t>
            </a: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217488" y="1955800"/>
            <a:ext cx="971550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1,5∙10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11</a:t>
            </a:r>
          </a:p>
        </p:txBody>
      </p:sp>
      <p:sp>
        <p:nvSpPr>
          <p:cNvPr id="16" name="Прямоугольник 15"/>
          <p:cNvSpPr/>
          <p:nvPr/>
        </p:nvSpPr>
        <p:spPr>
          <a:xfrm rot="10800000" flipV="1">
            <a:off x="217488" y="2495550"/>
            <a:ext cx="971550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1,27∙10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217488" y="3036888"/>
            <a:ext cx="971550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1,7</a:t>
            </a:r>
            <a:endParaRPr lang="ru-RU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217488" y="3573463"/>
            <a:ext cx="971550" cy="7445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5∙10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-7</a:t>
            </a:r>
          </a:p>
        </p:txBody>
      </p:sp>
      <p:sp>
        <p:nvSpPr>
          <p:cNvPr id="19" name="Прямоугольник 18"/>
          <p:cNvSpPr/>
          <p:nvPr/>
        </p:nvSpPr>
        <p:spPr>
          <a:xfrm rot="10800000" flipV="1">
            <a:off x="217488" y="4321175"/>
            <a:ext cx="971550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-10</a:t>
            </a: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217488" y="4862513"/>
            <a:ext cx="971550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-15</a:t>
            </a:r>
          </a:p>
        </p:txBody>
      </p:sp>
      <p:sp>
        <p:nvSpPr>
          <p:cNvPr id="21" name="Прямоугольник 20"/>
          <p:cNvSpPr/>
          <p:nvPr/>
        </p:nvSpPr>
        <p:spPr>
          <a:xfrm rot="10800000" flipV="1">
            <a:off x="3132138" y="1412875"/>
            <a:ext cx="1008062" cy="46831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5∙10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17</a:t>
            </a:r>
          </a:p>
        </p:txBody>
      </p:sp>
      <p:sp>
        <p:nvSpPr>
          <p:cNvPr id="22" name="Прямоугольник 21"/>
          <p:cNvSpPr/>
          <p:nvPr/>
        </p:nvSpPr>
        <p:spPr>
          <a:xfrm rot="10800000" flipV="1">
            <a:off x="4140200" y="1412875"/>
            <a:ext cx="1943100" cy="46831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~ 10-12 млрд. лет –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возраст Вселенной</a:t>
            </a:r>
          </a:p>
        </p:txBody>
      </p:sp>
      <p:sp>
        <p:nvSpPr>
          <p:cNvPr id="23" name="Прямоугольник 22"/>
          <p:cNvSpPr/>
          <p:nvPr/>
        </p:nvSpPr>
        <p:spPr>
          <a:xfrm rot="10800000" flipV="1">
            <a:off x="4140200" y="1881188"/>
            <a:ext cx="1943100" cy="4667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~ 5,5 млрд. лет – возраст Земли</a:t>
            </a:r>
          </a:p>
        </p:txBody>
      </p:sp>
      <p:sp>
        <p:nvSpPr>
          <p:cNvPr id="24" name="Прямоугольник 23"/>
          <p:cNvSpPr/>
          <p:nvPr/>
        </p:nvSpPr>
        <p:spPr>
          <a:xfrm rot="10800000" flipV="1">
            <a:off x="4140200" y="2349500"/>
            <a:ext cx="1943100" cy="7207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~ 2630 лет до н.э. –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возраст египетских пирамид</a:t>
            </a: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4140200" y="3076575"/>
            <a:ext cx="1943100" cy="46831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время жизни человека</a:t>
            </a:r>
          </a:p>
        </p:txBody>
      </p:sp>
      <p:sp>
        <p:nvSpPr>
          <p:cNvPr id="29" name="Прямоугольник 28"/>
          <p:cNvSpPr/>
          <p:nvPr/>
        </p:nvSpPr>
        <p:spPr>
          <a:xfrm rot="10800000" flipV="1">
            <a:off x="3132138" y="1881188"/>
            <a:ext cx="1008062" cy="4667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5∙10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15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3132138" y="2351088"/>
            <a:ext cx="1008062" cy="7207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12</a:t>
            </a:r>
          </a:p>
        </p:txBody>
      </p:sp>
      <p:sp>
        <p:nvSpPr>
          <p:cNvPr id="31" name="Прямоугольник 30"/>
          <p:cNvSpPr/>
          <p:nvPr/>
        </p:nvSpPr>
        <p:spPr>
          <a:xfrm rot="10800000" flipV="1">
            <a:off x="3132138" y="3078163"/>
            <a:ext cx="1008062" cy="468312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2∙10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9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70 лет</a:t>
            </a:r>
          </a:p>
        </p:txBody>
      </p:sp>
      <p:sp>
        <p:nvSpPr>
          <p:cNvPr id="35" name="Прямоугольник 34"/>
          <p:cNvSpPr/>
          <p:nvPr/>
        </p:nvSpPr>
        <p:spPr>
          <a:xfrm rot="10800000" flipV="1">
            <a:off x="6088063" y="1423988"/>
            <a:ext cx="1152525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2∙10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30</a:t>
            </a:r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7242175" y="1423988"/>
            <a:ext cx="1763713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Солнце</a:t>
            </a:r>
          </a:p>
        </p:txBody>
      </p:sp>
      <p:sp>
        <p:nvSpPr>
          <p:cNvPr id="37" name="Прямоугольник 36"/>
          <p:cNvSpPr/>
          <p:nvPr/>
        </p:nvSpPr>
        <p:spPr>
          <a:xfrm rot="10800000" flipV="1">
            <a:off x="7242175" y="1962150"/>
            <a:ext cx="1763713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Земля</a:t>
            </a:r>
          </a:p>
        </p:txBody>
      </p:sp>
      <p:sp>
        <p:nvSpPr>
          <p:cNvPr id="38" name="Прямоугольник 37"/>
          <p:cNvSpPr/>
          <p:nvPr/>
        </p:nvSpPr>
        <p:spPr>
          <a:xfrm rot="10800000" flipV="1">
            <a:off x="7242175" y="2500313"/>
            <a:ext cx="1763713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человек</a:t>
            </a:r>
          </a:p>
        </p:txBody>
      </p:sp>
      <p:sp>
        <p:nvSpPr>
          <p:cNvPr id="39" name="Прямоугольник 38"/>
          <p:cNvSpPr/>
          <p:nvPr/>
        </p:nvSpPr>
        <p:spPr>
          <a:xfrm rot="10800000" flipV="1">
            <a:off x="7242175" y="3043238"/>
            <a:ext cx="1763713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молекула О</a:t>
            </a:r>
            <a:r>
              <a:rPr lang="ru-RU" sz="1600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42" name="Прямоугольник 41"/>
          <p:cNvSpPr/>
          <p:nvPr/>
        </p:nvSpPr>
        <p:spPr>
          <a:xfrm rot="10800000" flipV="1">
            <a:off x="7242175" y="3587750"/>
            <a:ext cx="1763713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электрон</a:t>
            </a:r>
          </a:p>
        </p:txBody>
      </p:sp>
      <p:sp>
        <p:nvSpPr>
          <p:cNvPr id="43" name="Прямоугольник 42"/>
          <p:cNvSpPr/>
          <p:nvPr/>
        </p:nvSpPr>
        <p:spPr>
          <a:xfrm rot="10800000" flipV="1">
            <a:off x="6088063" y="1962150"/>
            <a:ext cx="1152525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6∙10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24</a:t>
            </a:r>
          </a:p>
        </p:txBody>
      </p:sp>
      <p:sp>
        <p:nvSpPr>
          <p:cNvPr id="44" name="Прямоугольник 43"/>
          <p:cNvSpPr/>
          <p:nvPr/>
        </p:nvSpPr>
        <p:spPr>
          <a:xfrm rot="10800000" flipV="1">
            <a:off x="6088063" y="2501900"/>
            <a:ext cx="1152525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45" name="Прямоугольник 44"/>
          <p:cNvSpPr/>
          <p:nvPr/>
        </p:nvSpPr>
        <p:spPr>
          <a:xfrm rot="10800000" flipV="1">
            <a:off x="6088063" y="3044825"/>
            <a:ext cx="1152525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1,67∙10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-27</a:t>
            </a:r>
          </a:p>
        </p:txBody>
      </p:sp>
      <p:sp>
        <p:nvSpPr>
          <p:cNvPr id="48" name="Прямоугольник 47"/>
          <p:cNvSpPr/>
          <p:nvPr/>
        </p:nvSpPr>
        <p:spPr>
          <a:xfrm rot="10800000" flipV="1">
            <a:off x="6088063" y="3586163"/>
            <a:ext cx="1152525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9,1∙10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-31</a:t>
            </a:r>
          </a:p>
        </p:txBody>
      </p:sp>
      <p:sp>
        <p:nvSpPr>
          <p:cNvPr id="49" name="Прямоугольник 48"/>
          <p:cNvSpPr/>
          <p:nvPr/>
        </p:nvSpPr>
        <p:spPr>
          <a:xfrm rot="10800000" flipV="1">
            <a:off x="4140200" y="3538538"/>
            <a:ext cx="1943100" cy="4667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обращения Земли вокруг Солнца</a:t>
            </a:r>
          </a:p>
        </p:txBody>
      </p:sp>
      <p:sp>
        <p:nvSpPr>
          <p:cNvPr id="50" name="Прямоугольник 49"/>
          <p:cNvSpPr/>
          <p:nvPr/>
        </p:nvSpPr>
        <p:spPr>
          <a:xfrm rot="10800000" flipV="1">
            <a:off x="3132138" y="3540125"/>
            <a:ext cx="1008062" cy="4667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~ 3∙10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51" name="Прямоугольник 50"/>
          <p:cNvSpPr/>
          <p:nvPr/>
        </p:nvSpPr>
        <p:spPr>
          <a:xfrm rot="10800000" flipV="1">
            <a:off x="4144963" y="4014788"/>
            <a:ext cx="1944687" cy="2873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1 месяц</a:t>
            </a:r>
          </a:p>
        </p:txBody>
      </p:sp>
      <p:sp>
        <p:nvSpPr>
          <p:cNvPr id="52" name="Прямоугольник 51"/>
          <p:cNvSpPr/>
          <p:nvPr/>
        </p:nvSpPr>
        <p:spPr>
          <a:xfrm rot="10800000" flipV="1">
            <a:off x="3136900" y="4016375"/>
            <a:ext cx="1008063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3∙10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53" name="Прямоугольник 52"/>
          <p:cNvSpPr/>
          <p:nvPr/>
        </p:nvSpPr>
        <p:spPr>
          <a:xfrm rot="10800000" flipV="1">
            <a:off x="4144963" y="4595813"/>
            <a:ext cx="1944687" cy="7556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время обращения электрона вокруг ядра в атоме Н</a:t>
            </a:r>
            <a:r>
              <a:rPr lang="ru-RU" sz="1600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54" name="Прямоугольник 53"/>
          <p:cNvSpPr/>
          <p:nvPr/>
        </p:nvSpPr>
        <p:spPr>
          <a:xfrm rot="10800000" flipV="1">
            <a:off x="3136900" y="4597400"/>
            <a:ext cx="1008063" cy="7556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-15</a:t>
            </a:r>
          </a:p>
        </p:txBody>
      </p:sp>
      <p:sp>
        <p:nvSpPr>
          <p:cNvPr id="55" name="Прямоугольник 54"/>
          <p:cNvSpPr/>
          <p:nvPr/>
        </p:nvSpPr>
        <p:spPr>
          <a:xfrm rot="10800000" flipV="1">
            <a:off x="4144963" y="5349875"/>
            <a:ext cx="1944687" cy="9731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время жизни короткоживущих элементарных частиц</a:t>
            </a:r>
          </a:p>
        </p:txBody>
      </p:sp>
      <p:sp>
        <p:nvSpPr>
          <p:cNvPr id="56" name="Прямоугольник 55"/>
          <p:cNvSpPr/>
          <p:nvPr/>
        </p:nvSpPr>
        <p:spPr>
          <a:xfrm rot="10800000" flipV="1">
            <a:off x="3136900" y="5349875"/>
            <a:ext cx="1008063" cy="9731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-20</a:t>
            </a:r>
          </a:p>
        </p:txBody>
      </p:sp>
      <p:sp>
        <p:nvSpPr>
          <p:cNvPr id="57" name="Прямоугольник 56"/>
          <p:cNvSpPr/>
          <p:nvPr/>
        </p:nvSpPr>
        <p:spPr>
          <a:xfrm rot="10800000" flipV="1">
            <a:off x="4144963" y="4305300"/>
            <a:ext cx="1944687" cy="2873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1 сутки</a:t>
            </a:r>
          </a:p>
        </p:txBody>
      </p:sp>
      <p:sp>
        <p:nvSpPr>
          <p:cNvPr id="58" name="Прямоугольник 57"/>
          <p:cNvSpPr/>
          <p:nvPr/>
        </p:nvSpPr>
        <p:spPr>
          <a:xfrm rot="10800000" flipV="1">
            <a:off x="3136900" y="4306888"/>
            <a:ext cx="1008063" cy="2873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</a:rPr>
              <a:t>5</a:t>
            </a:r>
          </a:p>
        </p:txBody>
      </p:sp>
      <p:pic>
        <p:nvPicPr>
          <p:cNvPr id="59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13" y="5357813"/>
            <a:ext cx="971550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60" name="Прямая соединительная линия 59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500"/>
                            </p:stCondLst>
                            <p:childTnLst>
                              <p:par>
                                <p:cTn id="1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0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500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40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500"/>
                            </p:stCondLst>
                            <p:childTnLst>
                              <p:par>
                                <p:cTn id="1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0"/>
                            </p:stCondLst>
                            <p:childTnLst>
                              <p:par>
                                <p:cTn id="1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4" grpId="0" animBg="1"/>
      <p:bldP spid="45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r>
              <a:rPr lang="ru-RU" sz="2800"/>
              <a:t>Примеры диапазонов физических величин</a:t>
            </a:r>
          </a:p>
        </p:txBody>
      </p:sp>
      <p:pic>
        <p:nvPicPr>
          <p:cNvPr id="26627" name="Picture 2" descr="E:\_Physics\_Мои лекции\скан\сканирование0069.jpg"/>
          <p:cNvPicPr>
            <a:picLocks noChangeAspect="1" noChangeArrowheads="1"/>
          </p:cNvPicPr>
          <p:nvPr/>
        </p:nvPicPr>
        <p:blipFill>
          <a:blip r:embed="rId2" cstate="print"/>
          <a:srcRect l="2612" t="62003" b="24568"/>
          <a:stretch>
            <a:fillRect/>
          </a:stretch>
        </p:blipFill>
        <p:spPr bwMode="auto">
          <a:xfrm>
            <a:off x="2555875" y="3933825"/>
            <a:ext cx="6551613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2" descr="E:\_Physics\_Мои лекции\скан\сканирование0069.jpg"/>
          <p:cNvPicPr>
            <a:picLocks noChangeAspect="1" noChangeArrowheads="1"/>
          </p:cNvPicPr>
          <p:nvPr/>
        </p:nvPicPr>
        <p:blipFill>
          <a:blip r:embed="rId3" cstate="print"/>
          <a:srcRect l="2068" t="23100" b="60895"/>
          <a:stretch>
            <a:fillRect/>
          </a:stretch>
        </p:blipFill>
        <p:spPr bwMode="auto">
          <a:xfrm>
            <a:off x="2555875" y="890588"/>
            <a:ext cx="6553200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2" descr="E:\_Physics\_Мои лекции\скан\сканирование0069.jpg"/>
          <p:cNvPicPr>
            <a:picLocks noChangeAspect="1" noChangeArrowheads="1"/>
          </p:cNvPicPr>
          <p:nvPr/>
        </p:nvPicPr>
        <p:blipFill>
          <a:blip r:embed="rId3" cstate="print"/>
          <a:srcRect l="2068" t="42265" b="40355"/>
          <a:stretch>
            <a:fillRect/>
          </a:stretch>
        </p:blipFill>
        <p:spPr bwMode="auto">
          <a:xfrm>
            <a:off x="2555875" y="2349500"/>
            <a:ext cx="65532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2" descr="E:\_Physics\_Мои лекции\скан\сканирование0069.jpg"/>
          <p:cNvPicPr>
            <a:picLocks noChangeAspect="1" noChangeArrowheads="1"/>
          </p:cNvPicPr>
          <p:nvPr/>
        </p:nvPicPr>
        <p:blipFill>
          <a:blip r:embed="rId4" cstate="print"/>
          <a:srcRect l="1755" t="81752" b="789"/>
          <a:stretch>
            <a:fillRect/>
          </a:stretch>
        </p:blipFill>
        <p:spPr bwMode="auto">
          <a:xfrm>
            <a:off x="2570163" y="5221288"/>
            <a:ext cx="6551612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 rot="10800000" flipV="1">
            <a:off x="395288" y="908050"/>
            <a:ext cx="1944687" cy="50482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Длина,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</a:t>
            </a: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395288" y="2349500"/>
            <a:ext cx="1944687" cy="50323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Время,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395288" y="3933825"/>
            <a:ext cx="1944687" cy="50323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Масса,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кг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395288" y="5229225"/>
            <a:ext cx="1944687" cy="50323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Температура, К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/>
              <a:t>Основные исторические вехи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6513" y="928688"/>
            <a:ext cx="9072563" cy="5668962"/>
          </a:xfrm>
        </p:spPr>
        <p:txBody>
          <a:bodyPr/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Verdana" pitchFamily="34" charset="0"/>
              </a:rPr>
              <a:t>Физика как наука в своем современном виде берет свое начало </a:t>
            </a:r>
            <a:br>
              <a:rPr lang="ru-RU" sz="1600" dirty="0">
                <a:latin typeface="Verdana" pitchFamily="34" charset="0"/>
              </a:rPr>
            </a:br>
            <a:r>
              <a:rPr lang="ru-RU" sz="1600" dirty="0">
                <a:latin typeface="Verdana" pitchFamily="34" charset="0"/>
              </a:rPr>
              <a:t>со времен Галилео Галилея (1564-1642)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Verdana" pitchFamily="34" charset="0"/>
              </a:rPr>
              <a:t>Основы классической механики были заложены в трудах И.Ньютона </a:t>
            </a:r>
            <a:br>
              <a:rPr lang="ru-RU" sz="1600" dirty="0">
                <a:latin typeface="Verdana" pitchFamily="34" charset="0"/>
              </a:rPr>
            </a:br>
            <a:r>
              <a:rPr lang="ru-RU" sz="1600" dirty="0">
                <a:latin typeface="Verdana" pitchFamily="34" charset="0"/>
              </a:rPr>
              <a:t>(1643-1727, «Математические начала натуральной философии»)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Verdana" pitchFamily="34" charset="0"/>
              </a:rPr>
              <a:t>Во 2-й половине </a:t>
            </a:r>
            <a:r>
              <a:rPr lang="en-US" sz="1600" dirty="0">
                <a:latin typeface="Verdana" pitchFamily="34" charset="0"/>
              </a:rPr>
              <a:t>XIX</a:t>
            </a:r>
            <a:r>
              <a:rPr lang="ru-RU" sz="1600" dirty="0">
                <a:latin typeface="Verdana" pitchFamily="34" charset="0"/>
              </a:rPr>
              <a:t> в.была построена теория классической физики. Казалось, что полностью понятна вся картина физического мира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Verdana" pitchFamily="34" charset="0"/>
              </a:rPr>
              <a:t>НО на рубеже </a:t>
            </a:r>
            <a:r>
              <a:rPr lang="en-US" sz="1600" dirty="0">
                <a:latin typeface="Verdana" pitchFamily="34" charset="0"/>
              </a:rPr>
              <a:t>XIX-XX</a:t>
            </a:r>
            <a:r>
              <a:rPr lang="ru-RU" sz="1600" dirty="0">
                <a:latin typeface="Verdana" pitchFamily="34" charset="0"/>
              </a:rPr>
              <a:t> в. появились новые эксперименты, показывающие  неприменимость классической физики </a:t>
            </a:r>
            <a:br>
              <a:rPr lang="en-US" sz="1600" dirty="0">
                <a:latin typeface="Verdana" pitchFamily="34" charset="0"/>
              </a:rPr>
            </a:br>
            <a:r>
              <a:rPr lang="ru-RU" sz="1600" dirty="0">
                <a:latin typeface="Verdana" pitchFamily="34" charset="0"/>
              </a:rPr>
              <a:t>к </a:t>
            </a:r>
            <a:r>
              <a:rPr lang="ru-RU" sz="1600" dirty="0" err="1">
                <a:latin typeface="Verdana" pitchFamily="34" charset="0"/>
              </a:rPr>
              <a:t>МИКРОобъектам</a:t>
            </a:r>
            <a:r>
              <a:rPr lang="ru-RU" sz="1600" dirty="0">
                <a:latin typeface="Verdana" pitchFamily="34" charset="0"/>
              </a:rPr>
              <a:t> (</a:t>
            </a:r>
            <a:r>
              <a:rPr lang="en-US" sz="1600" dirty="0">
                <a:latin typeface="Verdana" pitchFamily="34" charset="0"/>
              </a:rPr>
              <a:t>R~10</a:t>
            </a:r>
            <a:r>
              <a:rPr lang="en-US" sz="1600" baseline="30000" dirty="0">
                <a:latin typeface="Verdana" pitchFamily="34" charset="0"/>
              </a:rPr>
              <a:t>-8 </a:t>
            </a:r>
            <a:r>
              <a:rPr lang="ru-RU" sz="1600" dirty="0">
                <a:latin typeface="Verdana" pitchFamily="34" charset="0"/>
              </a:rPr>
              <a:t>м) и объектам, движущимися со скоростями </a:t>
            </a:r>
            <a:r>
              <a:rPr lang="ru-RU" sz="1600" i="1" dirty="0">
                <a:latin typeface="Verdana" pitchFamily="34" charset="0"/>
                <a:sym typeface="Symbol"/>
              </a:rPr>
              <a:t></a:t>
            </a:r>
            <a:r>
              <a:rPr lang="ru-RU" sz="1600" dirty="0">
                <a:latin typeface="Verdana" pitchFamily="34" charset="0"/>
                <a:sym typeface="Symbol"/>
              </a:rPr>
              <a:t> ~ с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sym typeface="Symbol"/>
              </a:rPr>
              <a:t>в результате была совершена революция в физике, </a:t>
            </a:r>
            <a:br>
              <a:rPr lang="en-US" sz="16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sym typeface="Symbol"/>
              </a:rPr>
            </a:b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sym typeface="Symbol"/>
              </a:rPr>
              <a:t>которая привела к рождению современной физики, появлению релятивисткой физики, созданию квантовой механики микромира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Verdana" pitchFamily="34" charset="0"/>
              </a:rPr>
              <a:t>ОДНАКО, новые теории не привели к крушению старых  классических теорий,  они установили границы их применимости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старые теории в большинстве случаев являются предельным случаем новых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pPr eaLnBrk="1" hangingPunct="1"/>
            <a:r>
              <a:rPr lang="ru-RU"/>
              <a:t>Механика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0213" y="836613"/>
            <a:ext cx="1944687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Механика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2590800" y="842963"/>
            <a:ext cx="6335713" cy="5413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часть физики, изучающая законы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механического движения и его причины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2590800" y="1447800"/>
            <a:ext cx="6335713" cy="7572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изменение с течением времени взаимного расположения тел или их частей друг относительно друга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0213" y="1447800"/>
            <a:ext cx="1943100" cy="1189038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Механическое движение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2590800" y="2208213"/>
            <a:ext cx="6335713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любой закон механики всегда явно или неявно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содержит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пространственно-временные соотношения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0213" y="3729038"/>
            <a:ext cx="8496300" cy="395287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Механика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0213" y="4160838"/>
            <a:ext cx="2879725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bg1"/>
                </a:solidFill>
                <a:latin typeface="Verdana" pitchFamily="34" charset="0"/>
              </a:rPr>
              <a:t>Классическая механика </a:t>
            </a:r>
            <a:r>
              <a:rPr lang="ru-RU" sz="1600" b="1" dirty="0">
                <a:solidFill>
                  <a:schemeClr val="bg1"/>
                </a:solidFill>
              </a:rPr>
              <a:t>(Ньютон)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84550" y="4160838"/>
            <a:ext cx="2879725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bg1"/>
                </a:solidFill>
                <a:latin typeface="Verdana" pitchFamily="34" charset="0"/>
              </a:rPr>
              <a:t>Релятивистская физика </a:t>
            </a:r>
            <a:r>
              <a:rPr lang="ru-RU" sz="1600" b="1" dirty="0">
                <a:solidFill>
                  <a:schemeClr val="bg1"/>
                </a:solidFill>
              </a:rPr>
              <a:t>(Эйнштейн)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34125" y="4160838"/>
            <a:ext cx="2592388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bg1"/>
                </a:solidFill>
                <a:latin typeface="Verdana" pitchFamily="34" charset="0"/>
              </a:rPr>
              <a:t>Квантовая механика </a:t>
            </a:r>
            <a:r>
              <a:rPr lang="ru-RU" sz="1600" b="1" dirty="0">
                <a:solidFill>
                  <a:schemeClr val="bg1"/>
                </a:solidFill>
              </a:rPr>
              <a:t>(Гейзенберг, Шредингер)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430213" y="4737100"/>
            <a:ext cx="2735262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движение микро- и макро объектов с 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</a:rPr>
              <a:t>υ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&lt;&lt; c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3382963" y="4732338"/>
            <a:ext cx="2735262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движение микро- и макро объектов с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</a:rPr>
              <a:t>υ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</a:rPr>
              <a:t>≈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c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6334125" y="4737100"/>
            <a:ext cx="2592388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описывает движение микрообъектов</a:t>
            </a:r>
          </a:p>
        </p:txBody>
      </p:sp>
      <p:sp>
        <p:nvSpPr>
          <p:cNvPr id="19" name="Прямоугольник 18"/>
          <p:cNvSpPr/>
          <p:nvPr/>
        </p:nvSpPr>
        <p:spPr>
          <a:xfrm rot="10800000" flipV="1">
            <a:off x="430213" y="5259388"/>
            <a:ext cx="2735262" cy="3952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Скорость человека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(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</a:rPr>
              <a:t>≈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м/с)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3384550" y="5276850"/>
            <a:ext cx="2735263" cy="7445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поток электронов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 протонов в ускорителе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</a:rPr>
              <a:t>≈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0,003…0,3 с)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0800000" flipV="1">
            <a:off x="3382963" y="6016625"/>
            <a:ext cx="2735262" cy="5048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скорость удаления Галактики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</a:rPr>
              <a:t>≈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0,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7 с)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10800000" flipV="1">
            <a:off x="430213" y="5654675"/>
            <a:ext cx="2735262" cy="5048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Скорость молекулы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азота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</a:rPr>
              <a:t>≈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450 м/с)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10800000" flipV="1">
            <a:off x="430213" y="6159500"/>
            <a:ext cx="2735262" cy="5032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Скорость спутников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 ракет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</a:rPr>
              <a:t>≈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sz="1600" b="1" baseline="30000" dirty="0">
                <a:solidFill>
                  <a:schemeClr val="accent2">
                    <a:lumMod val="50000"/>
                  </a:schemeClr>
                </a:solidFill>
              </a:rPr>
              <a:t>4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м/с)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42988" y="2852738"/>
            <a:ext cx="1944687" cy="541337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Задача механики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3094038" y="2851150"/>
            <a:ext cx="3781425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определение положения тела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любой момент времени</a:t>
            </a:r>
          </a:p>
        </p:txBody>
      </p:sp>
      <p:sp>
        <p:nvSpPr>
          <p:cNvPr id="31" name="Прямоугольник 30"/>
          <p:cNvSpPr/>
          <p:nvPr/>
        </p:nvSpPr>
        <p:spPr>
          <a:xfrm rot="10800000" flipV="1">
            <a:off x="6300788" y="5283200"/>
            <a:ext cx="2735262" cy="3778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Электроны в атоме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468313" y="2924175"/>
            <a:ext cx="358775" cy="360363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 rot="10800000" flipV="1">
            <a:off x="6948488" y="5949950"/>
            <a:ext cx="1295400" cy="5048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 = 3∙10</a:t>
            </a:r>
            <a:r>
              <a:rPr lang="ru-RU" sz="1600" b="1" baseline="30000" dirty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м/с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9" grpId="0" animBg="1"/>
      <p:bldP spid="20" grpId="0" animBg="1"/>
      <p:bldP spid="21" grpId="0" animBg="1"/>
      <p:bldP spid="22" grpId="0" animBg="1"/>
      <p:bldP spid="23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/>
              <a:t>Классическая механика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23850" y="908050"/>
            <a:ext cx="8820150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Традиционно курс физики начинается с изучения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классической механики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900113" y="1495425"/>
            <a:ext cx="8064500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формулируются физические понятия для курса физики  в целом</a:t>
            </a: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915988" y="2276475"/>
            <a:ext cx="8064500" cy="3603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вводятся основные модели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1177925" y="1738313"/>
            <a:ext cx="6696075" cy="396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пространство, время, сила, … </a:t>
            </a: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1204913" y="2535238"/>
            <a:ext cx="6696075" cy="395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материальная точка, осциллятор, абсолютно твердое тело, …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0200" y="3105150"/>
            <a:ext cx="8639175" cy="395288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Классическая механика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30200" y="3536950"/>
            <a:ext cx="2843213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Кинематика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27388" y="3536950"/>
            <a:ext cx="2844800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Динамика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19813" y="3536950"/>
            <a:ext cx="2844800" cy="53975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Статика</a:t>
            </a:r>
          </a:p>
        </p:txBody>
      </p:sp>
      <p:sp>
        <p:nvSpPr>
          <p:cNvPr id="16" name="Прямоугольник 15"/>
          <p:cNvSpPr/>
          <p:nvPr/>
        </p:nvSpPr>
        <p:spPr>
          <a:xfrm rot="10800000" flipV="1">
            <a:off x="323850" y="4076700"/>
            <a:ext cx="2879725" cy="20161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Изучает движение тел, НЕ рассматривая причины, которые это движение обуславливают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3200400" y="4076700"/>
            <a:ext cx="2881313" cy="20161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Изучает законы 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движения </a:t>
            </a:r>
            <a:b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причины, вызывающие или изменяющие это движение</a:t>
            </a: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6080125" y="4076700"/>
            <a:ext cx="2879725" cy="20161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Изучает законы 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равновесия тел. Законы статики обычно рассматриваются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как следствие законов динамики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0675" y="6137275"/>
            <a:ext cx="2843213" cy="541338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КАК движется тело?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19450" y="6137275"/>
            <a:ext cx="2844800" cy="541338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ПОЧЕМУ движется?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113463" y="6137275"/>
            <a:ext cx="2843212" cy="541338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ПОЧЕМУ находится </a:t>
            </a:r>
            <a:br>
              <a:rPr lang="ru-RU" sz="16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в равновесии?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200"/>
              <a:t>Пространство и время</a:t>
            </a:r>
            <a:br>
              <a:rPr lang="ru-RU" sz="3200"/>
            </a:br>
            <a:r>
              <a:rPr lang="ru-RU" sz="2800"/>
              <a:t>в классической физике</a:t>
            </a:r>
            <a:endParaRPr lang="ru-RU" sz="320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419100" y="981075"/>
            <a:ext cx="4032250" cy="8763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Всякое физическое явление происходит во времени </a:t>
            </a:r>
            <a:br>
              <a:rPr lang="ru-RU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</a:br>
            <a:r>
              <a:rPr lang="ru-RU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и в пространстве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5345113" y="1557338"/>
            <a:ext cx="3605212" cy="9921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механическое движение происходит во времени </a:t>
            </a:r>
            <a:br>
              <a:rPr lang="ru-RU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</a:br>
            <a:r>
              <a:rPr lang="ru-RU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и в пространстве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4787900" y="1916113"/>
            <a:ext cx="360363" cy="360362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3995738" y="2782888"/>
            <a:ext cx="4968875" cy="5746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фундаментальные понятия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419100" y="4076700"/>
            <a:ext cx="8545513" cy="6477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Пространство и время – сами являются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физическими объектами, их свойства познаются на опыте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2627313" y="5337175"/>
            <a:ext cx="2160587" cy="6477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Пространство </a:t>
            </a:r>
            <a:br>
              <a:rPr lang="ru-RU" sz="16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и время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4213" y="5300663"/>
            <a:ext cx="2519362" cy="612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Философия: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539750" y="3381375"/>
            <a:ext cx="8424863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Их невозможно выразить ни через какие другие понятия</a:t>
            </a: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5003800" y="5337175"/>
            <a:ext cx="3960813" cy="6477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объективные формы существования материи</a:t>
            </a: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436563" y="2782888"/>
            <a:ext cx="3311525" cy="574675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Пространство и время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28625" y="83502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0" grpId="0" animBg="1"/>
      <p:bldP spid="11" grpId="0" animBg="1"/>
      <p:bldP spid="12" grpId="0"/>
      <p:bldP spid="13" grpId="0"/>
      <p:bldP spid="15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 sz="3200"/>
              <a:t>Свойства пространства и времени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85750" y="908050"/>
            <a:ext cx="4427538" cy="360363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Пространство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776788" y="908050"/>
            <a:ext cx="4321175" cy="360363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Время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50825" y="1268413"/>
            <a:ext cx="4321175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трехмерно (опыт!)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287338" y="1592263"/>
            <a:ext cx="4429125" cy="576262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Три пространственные координаты определяют положение тела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287338" y="2174875"/>
            <a:ext cx="4429125" cy="5762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Справедлива геометрия Евклида –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сумма углов треугольника 180°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250825" y="2708275"/>
            <a:ext cx="432117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однородно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287338" y="3141663"/>
            <a:ext cx="4429125" cy="9810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любом месте пространства физические явления при одинаковых условиях протекают абсолютно одинаково</a:t>
            </a: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250825" y="4148138"/>
            <a:ext cx="4321175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изотропно</a:t>
            </a:r>
          </a:p>
        </p:txBody>
      </p:sp>
      <p:sp>
        <p:nvSpPr>
          <p:cNvPr id="16" name="Прямоугольник 15"/>
          <p:cNvSpPr/>
          <p:nvPr/>
        </p:nvSpPr>
        <p:spPr>
          <a:xfrm rot="10800000" flipV="1">
            <a:off x="250825" y="5876925"/>
            <a:ext cx="432117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непрерывно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4716463" y="1196975"/>
            <a:ext cx="4319587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равномерно (абсолютно)</a:t>
            </a: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4775200" y="1603375"/>
            <a:ext cx="4321175" cy="12604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Под временем мы понимаем показания каких-либо часов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 считаем, что часы идут равномерно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(одинаково во всех системах отсчета)</a:t>
            </a: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4716463" y="2854325"/>
            <a:ext cx="4319587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однородно</a:t>
            </a:r>
          </a:p>
        </p:txBody>
      </p:sp>
      <p:sp>
        <p:nvSpPr>
          <p:cNvPr id="21" name="Прямоугольник 20"/>
          <p:cNvSpPr/>
          <p:nvPr/>
        </p:nvSpPr>
        <p:spPr>
          <a:xfrm rot="10800000" flipV="1">
            <a:off x="4775200" y="3197225"/>
            <a:ext cx="4321175" cy="108108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неизменность опытов,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проведенных в одинаковых условиях, и во времена Ньютона, и в наши дни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(т.е. в любое время)</a:t>
            </a:r>
          </a:p>
        </p:txBody>
      </p:sp>
      <p:sp>
        <p:nvSpPr>
          <p:cNvPr id="24" name="Прямоугольник 23"/>
          <p:cNvSpPr/>
          <p:nvPr/>
        </p:nvSpPr>
        <p:spPr>
          <a:xfrm rot="10800000" flipV="1">
            <a:off x="4775200" y="4295775"/>
            <a:ext cx="432117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непрерывно</a:t>
            </a: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287338" y="4508500"/>
            <a:ext cx="4429125" cy="53975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Независимость физических свойств от направления </a:t>
            </a:r>
          </a:p>
        </p:txBody>
      </p:sp>
      <p:sp>
        <p:nvSpPr>
          <p:cNvPr id="26" name="Прямоугольник 25"/>
          <p:cNvSpPr/>
          <p:nvPr/>
        </p:nvSpPr>
        <p:spPr>
          <a:xfrm rot="10800000" flipV="1">
            <a:off x="287338" y="5054600"/>
            <a:ext cx="4429125" cy="7921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Поворот системы координат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 некоторый угол НЕ влияет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 ход физических процессов</a:t>
            </a:r>
          </a:p>
        </p:txBody>
      </p:sp>
      <p:sp>
        <p:nvSpPr>
          <p:cNvPr id="27" name="Прямоугольник 26"/>
          <p:cNvSpPr/>
          <p:nvPr/>
        </p:nvSpPr>
        <p:spPr>
          <a:xfrm rot="10800000" flipV="1">
            <a:off x="5724496" y="6072088"/>
            <a:ext cx="3312000" cy="720081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единая модель – ПРОСТРАНСТВО-ВРЕМЯ</a:t>
            </a:r>
          </a:p>
        </p:txBody>
      </p:sp>
      <p:sp>
        <p:nvSpPr>
          <p:cNvPr id="28" name="Прямоугольник 27"/>
          <p:cNvSpPr/>
          <p:nvPr/>
        </p:nvSpPr>
        <p:spPr>
          <a:xfrm rot="10800000" flipV="1">
            <a:off x="4787900" y="4581525"/>
            <a:ext cx="2376488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стрела времени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6443663" y="5157788"/>
            <a:ext cx="2592387" cy="719137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пространство </a:t>
            </a:r>
            <a:br>
              <a:rPr lang="ru-RU" sz="16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и время абсолютны </a:t>
            </a:r>
          </a:p>
        </p:txBody>
      </p:sp>
      <p:sp>
        <p:nvSpPr>
          <p:cNvPr id="31" name="Прямоугольник 30"/>
          <p:cNvSpPr/>
          <p:nvPr/>
        </p:nvSpPr>
        <p:spPr>
          <a:xfrm rot="10800000" flipV="1">
            <a:off x="3635375" y="6172200"/>
            <a:ext cx="1944688" cy="547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современные представления</a:t>
            </a:r>
          </a:p>
        </p:txBody>
      </p:sp>
      <p:sp>
        <p:nvSpPr>
          <p:cNvPr id="32" name="Прямоугольник 31"/>
          <p:cNvSpPr/>
          <p:nvPr/>
        </p:nvSpPr>
        <p:spPr>
          <a:xfrm rot="10800000" flipV="1">
            <a:off x="4787900" y="5157788"/>
            <a:ext cx="1655763" cy="719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классическая механика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 animBg="1"/>
      <p:bldP spid="10" grpId="0" animBg="1"/>
      <p:bldP spid="12" grpId="0"/>
      <p:bldP spid="13" grpId="0" animBg="1"/>
      <p:bldP spid="14" grpId="0"/>
      <p:bldP spid="16" grpId="0"/>
      <p:bldP spid="17" grpId="0"/>
      <p:bldP spid="18" grpId="0" animBg="1"/>
      <p:bldP spid="20" grpId="0"/>
      <p:bldP spid="21" grpId="0" animBg="1"/>
      <p:bldP spid="24" grpId="0"/>
      <p:bldP spid="25" grpId="0" animBg="1"/>
      <p:bldP spid="26" grpId="0" animBg="1"/>
      <p:bldP spid="28" grpId="0"/>
      <p:bldP spid="30" grpId="0" animBg="1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/>
              <a:t>Физические модели 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395288" y="908050"/>
            <a:ext cx="8424862" cy="64135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Для описания движения тел в зависимости от конкретных задач используются различные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физические модели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23850" y="1700213"/>
            <a:ext cx="13684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700" b="1">
                <a:solidFill>
                  <a:srgbClr val="632523"/>
                </a:solidFill>
                <a:latin typeface="Calibri" pitchFamily="34" charset="0"/>
              </a:rPr>
              <a:t>Простейшая модель</a:t>
            </a:r>
            <a:endParaRPr lang="ru-RU">
              <a:latin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81163" y="1704975"/>
            <a:ext cx="1944687" cy="10033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Материальная точка (МТ)</a:t>
            </a: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3681413" y="1704975"/>
            <a:ext cx="5003800" cy="10033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тело, обладающее массой, размерами которого можно пренебречь в данных условиях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(при решении определенной задачи)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1570038" y="2852738"/>
            <a:ext cx="4392612" cy="8636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Одно и то же тело в одних случаях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можно рассматривать как МТ,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других – как протяженное тело</a:t>
            </a: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6227763" y="2852738"/>
            <a:ext cx="1008062" cy="86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8900" indent="-88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Земля</a:t>
            </a:r>
          </a:p>
          <a:p>
            <a:pPr marL="88900" indent="-88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самолет</a:t>
            </a:r>
          </a:p>
          <a:p>
            <a:pPr marL="88900" indent="-88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16" name="Прямоугольник 15"/>
          <p:cNvSpPr/>
          <p:nvPr/>
        </p:nvSpPr>
        <p:spPr>
          <a:xfrm rot="10800000" flipV="1">
            <a:off x="1547813" y="3789363"/>
            <a:ext cx="7561262" cy="6477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Изучая движение планет вокруг Солнца, размерами планет можно пренебречь.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При рассмотрении движения тел по поверхности Земли, она – протяженное тело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92275" y="4514850"/>
            <a:ext cx="1944688" cy="1008063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Система материальных точек</a:t>
            </a: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7848600" y="2276475"/>
            <a:ext cx="1044575" cy="684213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m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n-US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≠ 0,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r</a:t>
            </a:r>
            <a:r>
              <a:rPr lang="en-US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→ 0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92275" y="5586413"/>
            <a:ext cx="1944688" cy="8636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Абсолютно упругое тело</a:t>
            </a:r>
          </a:p>
        </p:txBody>
      </p:sp>
      <p:sp>
        <p:nvSpPr>
          <p:cNvPr id="19" name="Прямоугольник 18"/>
          <p:cNvSpPr/>
          <p:nvPr/>
        </p:nvSpPr>
        <p:spPr>
          <a:xfrm rot="10800000" flipV="1">
            <a:off x="3692525" y="4508500"/>
            <a:ext cx="5003800" cy="10080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тело, обладающее массой, размерами которого НЕЛЬЗЯ пренебречь в данных условиях  представляется как совокупность (система) МТ</a:t>
            </a: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1692275" y="6524625"/>
            <a:ext cx="2951163" cy="333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8900" indent="-88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 другие модели</a:t>
            </a:r>
          </a:p>
        </p:txBody>
      </p:sp>
      <p:sp>
        <p:nvSpPr>
          <p:cNvPr id="21" name="Прямоугольник 20"/>
          <p:cNvSpPr/>
          <p:nvPr/>
        </p:nvSpPr>
        <p:spPr>
          <a:xfrm rot="10800000" flipV="1">
            <a:off x="3686175" y="5589588"/>
            <a:ext cx="4935538" cy="8636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тело, в котором отсутствует остаточная деформация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 animBg="1"/>
      <p:bldP spid="12" grpId="0"/>
      <p:bldP spid="15" grpId="0"/>
      <p:bldP spid="16" grpId="0"/>
      <p:bldP spid="13" grpId="0" animBg="1"/>
      <p:bldP spid="14" grpId="0" animBg="1"/>
      <p:bldP spid="18" grpId="0" animBg="1"/>
      <p:bldP spid="19" grpId="0" animBg="1"/>
      <p:bldP spid="20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900"/>
              <a:t>Описание движения</a:t>
            </a:r>
            <a:br>
              <a:rPr lang="ru-RU" sz="2900"/>
            </a:br>
            <a:r>
              <a:rPr lang="ru-RU" sz="2900"/>
              <a:t>материальной точки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55875" y="3078163"/>
            <a:ext cx="1439863" cy="938212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Тело отсчета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68313" y="1063625"/>
            <a:ext cx="1871662" cy="8636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Движение происходит в пространстве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 во времени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2484438" y="1350963"/>
            <a:ext cx="360362" cy="360362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900363" y="1052513"/>
            <a:ext cx="1800225" cy="8636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для описания движения МТ нужно знать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4859338" y="1052513"/>
            <a:ext cx="3492500" cy="8636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каких точках пространства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 в какие моменты времени она находилась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8459788" y="1304925"/>
            <a:ext cx="360362" cy="360363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1116013" y="2071688"/>
            <a:ext cx="4751387" cy="71913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нужно указать положение данной МТ относительно какого-либо тела –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тела отсчета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539750" y="2216150"/>
            <a:ext cx="360363" cy="358775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4068763" y="3079750"/>
            <a:ext cx="4319587" cy="9366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некоторое тело, условно принятое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за неподвижное, относительно которого рассматривается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движение других тел</a:t>
            </a: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5940425" y="2143125"/>
            <a:ext cx="241300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 пустом пространстве,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где нет других тел, сделать этого нельзя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10800000" flipV="1">
            <a:off x="611560" y="3873314"/>
            <a:ext cx="1440160" cy="720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Verdana" pitchFamily="34" charset="0"/>
              </a:rPr>
              <a:t>Система отсчета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2555875" y="4087813"/>
            <a:ext cx="1439863" cy="720725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Система координат</a:t>
            </a: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2555875" y="4953000"/>
            <a:ext cx="1439863" cy="576263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Часы</a:t>
            </a:r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2197100" y="2935288"/>
            <a:ext cx="287338" cy="2736850"/>
          </a:xfrm>
          <a:prstGeom prst="leftBrac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rot="10800000" flipV="1">
            <a:off x="4083050" y="4519613"/>
            <a:ext cx="4321175" cy="28892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Обычно – декартова СК</a:t>
            </a:r>
          </a:p>
        </p:txBody>
      </p:sp>
      <p:sp>
        <p:nvSpPr>
          <p:cNvPr id="23" name="Прямоугольник 22"/>
          <p:cNvSpPr/>
          <p:nvPr/>
        </p:nvSpPr>
        <p:spPr>
          <a:xfrm rot="10800000" flipV="1">
            <a:off x="4083050" y="4953000"/>
            <a:ext cx="4321175" cy="57467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Движение происходит не только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пространстве, но и во времени</a:t>
            </a:r>
          </a:p>
        </p:txBody>
      </p:sp>
      <p:sp>
        <p:nvSpPr>
          <p:cNvPr id="24" name="Прямоугольник 23"/>
          <p:cNvSpPr/>
          <p:nvPr/>
        </p:nvSpPr>
        <p:spPr>
          <a:xfrm rot="10800000" flipV="1">
            <a:off x="4160838" y="4124325"/>
            <a:ext cx="417512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с телом отсчета связывается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система координат</a:t>
            </a: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3995738" y="5876925"/>
            <a:ext cx="2089150" cy="86518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Движение относительно</a:t>
            </a:r>
          </a:p>
        </p:txBody>
      </p:sp>
      <p:pic>
        <p:nvPicPr>
          <p:cNvPr id="26" name="Picture 6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5864225"/>
            <a:ext cx="1066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7625" y="5864225"/>
            <a:ext cx="13477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0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7250" y="4735513"/>
            <a:ext cx="9667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 rot="10800000" flipV="1">
            <a:off x="5867400" y="5876925"/>
            <a:ext cx="433388" cy="86518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!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428625" y="83502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/>
      <p:bldP spid="17" grpId="0" animBg="1"/>
      <p:bldP spid="18" grpId="0" animBg="1"/>
      <p:bldP spid="19" grpId="0" animBg="1"/>
      <p:bldP spid="22" grpId="0" animBg="1"/>
      <p:bldP spid="23" grpId="0" animBg="1"/>
      <p:bldP spid="24" grpId="0"/>
      <p:bldP spid="25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900"/>
              <a:t>Способы геометрического описания движения точки</a:t>
            </a:r>
          </a:p>
        </p:txBody>
      </p:sp>
      <p:sp>
        <p:nvSpPr>
          <p:cNvPr id="20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4211638" y="3068638"/>
          <a:ext cx="4787900" cy="370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3" imgW="2939796" imgH="2296973" progId="">
                  <p:embed/>
                </p:oleObj>
              </mc:Choice>
              <mc:Fallback>
                <p:oleObj r:id="rId3" imgW="2939796" imgH="2296973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3068638"/>
                        <a:ext cx="4787900" cy="370522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68313" y="908050"/>
            <a:ext cx="8675687" cy="433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25" y="981075"/>
            <a:ext cx="50482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1.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8313" y="981075"/>
            <a:ext cx="8496300" cy="4318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Три независимые  координаты точки Х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,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Y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M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, Z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M</a:t>
            </a:r>
            <a:endParaRPr lang="ru-RU" b="1" baseline="-25000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875" y="1628775"/>
            <a:ext cx="50482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8313" y="1628775"/>
            <a:ext cx="1366837" cy="792163"/>
          </a:xfrm>
          <a:prstGeom prst="rect">
            <a:avLst/>
          </a:prstGeom>
          <a:solidFill>
            <a:srgbClr val="66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Радиус-вектор</a:t>
            </a:r>
            <a:endParaRPr lang="ru-RU" b="1" baseline="-250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35150" y="1628775"/>
            <a:ext cx="3384550" cy="792163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вектор, задающий положение движущейся точки в системе координат</a:t>
            </a:r>
            <a:endParaRPr lang="ru-RU" sz="1600" b="1" baseline="-25000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06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6159500" y="1557338"/>
          <a:ext cx="17970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990170" imgH="241195" progId="Equation.3">
                  <p:embed/>
                </p:oleObj>
              </mc:Choice>
              <mc:Fallback>
                <p:oleObj name="Формула" r:id="rId5" imgW="990170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0" y="1557338"/>
                        <a:ext cx="1797050" cy="431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3" name="Rectangle 5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850" y="3068638"/>
            <a:ext cx="3671888" cy="57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При движении МТ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ее координаты меняются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во времени</a:t>
            </a:r>
            <a:endParaRPr lang="ru-RU" sz="1600" b="1" baseline="-25000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06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544513" y="3819525"/>
          <a:ext cx="1414462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7" imgW="609480" imgH="711000" progId="Equation.3">
                  <p:embed/>
                </p:oleObj>
              </mc:Choice>
              <mc:Fallback>
                <p:oleObj name="Формула" r:id="rId7" imgW="609480" imgH="711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3819525"/>
                        <a:ext cx="1414462" cy="1655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6" name="Rectangle 8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364163" y="2420938"/>
            <a:ext cx="3779837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622300" indent="-6223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 err="1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j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–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единичные векторы (ортонормированный базис)</a:t>
            </a:r>
            <a:endParaRPr lang="ru-RU" b="1" baseline="-25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92725" y="1916113"/>
            <a:ext cx="3851275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23900" indent="-723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y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z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–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проекции радиус-вектора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на оси координат</a:t>
            </a:r>
            <a:endParaRPr lang="ru-RU" b="1" baseline="-25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68313" y="5516563"/>
            <a:ext cx="3382962" cy="5048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кинематические уравнение движения</a:t>
            </a:r>
            <a:endParaRPr lang="ru-RU" sz="1600" b="1" baseline="-25000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2714625" y="4508500"/>
          <a:ext cx="1100138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9" imgW="507960" imgH="203040" progId="Equation.3">
                  <p:embed/>
                </p:oleObj>
              </mc:Choice>
              <mc:Fallback>
                <p:oleObj name="Формула" r:id="rId9" imgW="50796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25" y="4508500"/>
                        <a:ext cx="1100138" cy="433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Двойная стрелка влево/вправо 29"/>
          <p:cNvSpPr/>
          <p:nvPr/>
        </p:nvSpPr>
        <p:spPr>
          <a:xfrm>
            <a:off x="2051050" y="4581525"/>
            <a:ext cx="576263" cy="179388"/>
          </a:xfrm>
          <a:prstGeom prst="leftRightArrow">
            <a:avLst/>
          </a:prstGeom>
          <a:noFill/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68313" y="3789363"/>
            <a:ext cx="3382962" cy="17272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1" baseline="-25000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68313" y="6092825"/>
            <a:ext cx="3382962" cy="693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задают вид траектории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параметрической форме (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параметр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t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– время) </a:t>
            </a:r>
            <a:endParaRPr lang="ru-RU" sz="1600" b="1" baseline="-25000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28625" y="83502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 animBg="1"/>
      <p:bldP spid="20" grpId="0"/>
      <p:bldP spid="25" grpId="0"/>
      <p:bldP spid="27" grpId="0"/>
      <p:bldP spid="28" grpId="0" animBg="1"/>
      <p:bldP spid="30" grpId="0" animBg="1"/>
      <p:bldP spid="31" grpId="0" animBg="1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/>
              <a:t>Число степеней свободы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8313" y="930275"/>
            <a:ext cx="1943100" cy="9144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Число степеней свободы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2484438" y="949325"/>
            <a:ext cx="6480175" cy="9366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Количество независимых координат, определяющих положение точки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пространстве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6405563" y="2060575"/>
            <a:ext cx="1657350" cy="8636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3 степени свободы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x, y, z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47875" y="2205038"/>
            <a:ext cx="555625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1.</a:t>
            </a: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2481263" y="2060575"/>
            <a:ext cx="3644900" cy="8636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МТ свободно движется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пространстве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(объемное движение)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012950" y="3043238"/>
            <a:ext cx="555625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2.</a:t>
            </a: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2481263" y="2995613"/>
            <a:ext cx="3644900" cy="8651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МТ движется только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 поверхности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(плоское движение)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012950" y="3932238"/>
            <a:ext cx="555625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3.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2470150" y="3932238"/>
            <a:ext cx="3648075" cy="8636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МТ движется вдоль некоторой прямой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(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одномерное движение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)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6405563" y="2995613"/>
            <a:ext cx="1657350" cy="865187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2 степени свободы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x, y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6405563" y="3932238"/>
            <a:ext cx="1657350" cy="8636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1 степень свободы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x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pic>
        <p:nvPicPr>
          <p:cNvPr id="33806" name="Picture 14"/>
          <p:cNvPicPr>
            <a:picLocks noChangeAspect="1" noChangeArrowheads="1"/>
          </p:cNvPicPr>
          <p:nvPr/>
        </p:nvPicPr>
        <p:blipFill>
          <a:blip r:embed="rId3" cstate="print"/>
          <a:srcRect l="5522" t="13829" b="7806"/>
          <a:stretch>
            <a:fillRect/>
          </a:stretch>
        </p:blipFill>
        <p:spPr bwMode="auto">
          <a:xfrm>
            <a:off x="2484438" y="4868863"/>
            <a:ext cx="367188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 sz="3500"/>
              <a:t>Пройденный путь и перемещение</a:t>
            </a:r>
          </a:p>
        </p:txBody>
      </p:sp>
      <p:pic>
        <p:nvPicPr>
          <p:cNvPr id="4" name="Picture 4" descr="1-1-2"/>
          <p:cNvPicPr>
            <a:picLocks noChangeAspect="1" noChangeArrowheads="1"/>
          </p:cNvPicPr>
          <p:nvPr/>
        </p:nvPicPr>
        <p:blipFill>
          <a:blip r:embed="rId3" cstate="print"/>
          <a:srcRect l="8911" t="4749" r="10892" b="7414"/>
          <a:stretch>
            <a:fillRect/>
          </a:stretch>
        </p:blipFill>
        <p:spPr bwMode="auto">
          <a:xfrm>
            <a:off x="5832475" y="2740025"/>
            <a:ext cx="2771775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1-1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4292600"/>
            <a:ext cx="472598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8313" y="739775"/>
            <a:ext cx="2159000" cy="636588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Траектория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2700338" y="730250"/>
            <a:ext cx="6119812" cy="63658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непрерывная линия, которую описывает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пространстве движущаяся точка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(конец радиус-вектора)</a:t>
            </a:r>
          </a:p>
        </p:txBody>
      </p:sp>
      <p:sp>
        <p:nvSpPr>
          <p:cNvPr id="308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34925" y="2708275"/>
          <a:ext cx="4716463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5" imgW="3797925" imgH="1280160" progId="Visio.Drawing.11">
                  <p:embed/>
                </p:oleObj>
              </mc:Choice>
              <mc:Fallback>
                <p:oleObj name="Visio" r:id="rId5" imgW="3797925" imgH="128016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2708275"/>
                        <a:ext cx="4716463" cy="158432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68313" y="1943100"/>
            <a:ext cx="2159000" cy="6477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Перемещение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2700338" y="1939925"/>
            <a:ext cx="6119812" cy="6477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вектор, проведенный из точки начала движения в точку нахождения МТ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определенный момент времени</a:t>
            </a: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5703888" y="1465263"/>
            <a:ext cx="1366837" cy="358775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скаляр</a:t>
            </a: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7235825" y="2205038"/>
            <a:ext cx="1512888" cy="36036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вектор</a:t>
            </a: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7373938" y="2222500"/>
          <a:ext cx="3921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7" imgW="215640" imgH="164880" progId="Equation.3">
                  <p:embed/>
                </p:oleObj>
              </mc:Choice>
              <mc:Fallback>
                <p:oleObj name="Формула" r:id="rId7" imgW="21564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3938" y="2222500"/>
                        <a:ext cx="392112" cy="29368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4787900" y="2708275"/>
          <a:ext cx="1439863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9" imgW="596880" imgH="253800" progId="Equation.3">
                  <p:embed/>
                </p:oleObj>
              </mc:Choice>
              <mc:Fallback>
                <p:oleObj name="Формула" r:id="rId9" imgW="59688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2708275"/>
                        <a:ext cx="1439863" cy="6016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 rot="10800000" flipV="1">
            <a:off x="5003800" y="5649913"/>
            <a:ext cx="3816350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движение в зависимости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от формы траектории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5010150" y="6453188"/>
            <a:ext cx="1835150" cy="2889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прямолинейное </a:t>
            </a: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7019925" y="6453188"/>
            <a:ext cx="1836738" cy="288925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криволинейное</a:t>
            </a:r>
          </a:p>
        </p:txBody>
      </p:sp>
      <p:cxnSp>
        <p:nvCxnSpPr>
          <p:cNvPr id="21" name="Прямая со стрелкой 20"/>
          <p:cNvCxnSpPr>
            <a:endCxn id="17" idx="0"/>
          </p:cNvCxnSpPr>
          <p:nvPr/>
        </p:nvCxnSpPr>
        <p:spPr>
          <a:xfrm rot="5400000">
            <a:off x="5760243" y="6273007"/>
            <a:ext cx="360363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20" idx="0"/>
          </p:cNvCxnSpPr>
          <p:nvPr/>
        </p:nvCxnSpPr>
        <p:spPr>
          <a:xfrm rot="5400000">
            <a:off x="7776368" y="6273007"/>
            <a:ext cx="360363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68313" y="1465263"/>
            <a:ext cx="2590800" cy="360362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Пройденный путь</a:t>
            </a:r>
          </a:p>
        </p:txBody>
      </p:sp>
      <p:sp>
        <p:nvSpPr>
          <p:cNvPr id="23" name="Прямоугольник 22"/>
          <p:cNvSpPr/>
          <p:nvPr/>
        </p:nvSpPr>
        <p:spPr>
          <a:xfrm rot="10800000" flipV="1">
            <a:off x="3132138" y="1465263"/>
            <a:ext cx="2447925" cy="360362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Длина траектории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5732463" y="1484313"/>
          <a:ext cx="414337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11" imgW="228600" imgH="177480" progId="Equation.3">
                  <p:embed/>
                </p:oleObj>
              </mc:Choice>
              <mc:Fallback>
                <p:oleObj name="Формула" r:id="rId11" imgW="22860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2463" y="1484313"/>
                        <a:ext cx="414337" cy="31591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Прямая соединительная линия 24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096" name="Picture 23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14" cstate="print"/>
          <a:srcRect l="2283" t="9541" r="2283" b="11855"/>
          <a:stretch>
            <a:fillRect/>
          </a:stretch>
        </p:blipFill>
        <p:spPr bwMode="auto">
          <a:xfrm>
            <a:off x="5003800" y="4700588"/>
            <a:ext cx="136842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4" grpId="0" animBg="1"/>
      <p:bldP spid="15" grpId="0" animBg="1"/>
      <p:bldP spid="19" grpId="0" animBg="1"/>
      <p:bldP spid="17" grpId="0" animBg="1"/>
      <p:bldP spid="20" grpId="0" animBg="1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/>
              <a:t>Кинематика поступательного движения МТ. </a:t>
            </a:r>
            <a:r>
              <a:rPr lang="ru-RU" sz="3200"/>
              <a:t>Скорость. Уравнение движения</a:t>
            </a:r>
          </a:p>
        </p:txBody>
      </p:sp>
      <p:sp>
        <p:nvSpPr>
          <p:cNvPr id="410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098" name="Object 1"/>
          <p:cNvGraphicFramePr>
            <a:graphicFrameLocks noChangeAspect="1"/>
          </p:cNvGraphicFramePr>
          <p:nvPr/>
        </p:nvGraphicFramePr>
        <p:xfrm>
          <a:off x="395288" y="1484313"/>
          <a:ext cx="4248150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r:id="rId3" imgW="2363724" imgH="1850136" progId="">
                  <p:embed/>
                </p:oleObj>
              </mc:Choice>
              <mc:Fallback>
                <p:oleObj r:id="rId3" imgW="2363724" imgH="1850136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484313"/>
                        <a:ext cx="4248150" cy="333851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 rot="10800000" flipV="1">
            <a:off x="7451725" y="2492375"/>
            <a:ext cx="1368425" cy="642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Физ. смысл производной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85750" y="912813"/>
            <a:ext cx="54387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Рассмотрим движение МТ из т.А в т.В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вдоль произвольной траектории ∆</a:t>
            </a:r>
            <a:r>
              <a:rPr lang="en-US" sz="1600" b="1" i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S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410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7331075" y="1693863"/>
          <a:ext cx="110966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5" imgW="736560" imgH="393480" progId="Equation.3">
                  <p:embed/>
                </p:oleObj>
              </mc:Choice>
              <mc:Fallback>
                <p:oleObj name="Формула" r:id="rId5" imgW="73656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1075" y="1693863"/>
                        <a:ext cx="1109663" cy="612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7553325" y="974725"/>
          <a:ext cx="88741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7" imgW="583920" imgH="393480" progId="Equation.3">
                  <p:embed/>
                </p:oleObj>
              </mc:Choice>
              <mc:Fallback>
                <p:oleObj name="Формула" r:id="rId7" imgW="58392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3325" y="974725"/>
                        <a:ext cx="887413" cy="612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 rot="10800000" flipV="1">
            <a:off x="5435600" y="981075"/>
            <a:ext cx="3005138" cy="61118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Средняя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5435600" y="1700213"/>
            <a:ext cx="3005138" cy="61118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Мгновенная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5915025" y="2492375"/>
          <a:ext cx="800100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9" imgW="469800" imgH="393480" progId="Equation.3">
                  <p:embed/>
                </p:oleObj>
              </mc:Choice>
              <mc:Fallback>
                <p:oleObj name="Формула" r:id="rId9" imgW="4698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5025" y="2492375"/>
                        <a:ext cx="800100" cy="6842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5486400" y="2635250"/>
            <a:ext cx="360363" cy="357188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395288" y="5373688"/>
          <a:ext cx="4197350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11" imgW="2641320" imgH="444240" progId="Equation.3">
                  <p:embed/>
                </p:oleObj>
              </mc:Choice>
              <mc:Fallback>
                <p:oleObj name="Формула" r:id="rId11" imgW="2641320" imgH="4442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373688"/>
                        <a:ext cx="4197350" cy="7191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 rot="10800000" flipV="1">
            <a:off x="5219700" y="5067300"/>
            <a:ext cx="3816350" cy="59372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Направление вектора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323850" y="4941888"/>
            <a:ext cx="3743325" cy="35877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Модуль вектора скорости</a:t>
            </a:r>
          </a:p>
        </p:txBody>
      </p:sp>
      <p:sp>
        <p:nvSpPr>
          <p:cNvPr id="19" name="Прямоугольник 18"/>
          <p:cNvSpPr/>
          <p:nvPr/>
        </p:nvSpPr>
        <p:spPr>
          <a:xfrm rot="10800000" flipV="1">
            <a:off x="6696075" y="5408613"/>
            <a:ext cx="2268538" cy="7191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 касательной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 траектории</a:t>
            </a:r>
          </a:p>
        </p:txBody>
      </p:sp>
      <p:sp>
        <p:nvSpPr>
          <p:cNvPr id="411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1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6659563" y="2636838"/>
            <a:ext cx="720725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1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8147" name="Object 19"/>
          <p:cNvGraphicFramePr>
            <a:graphicFrameLocks noChangeAspect="1"/>
          </p:cNvGraphicFramePr>
          <p:nvPr/>
        </p:nvGraphicFramePr>
        <p:xfrm>
          <a:off x="2555875" y="6237288"/>
          <a:ext cx="87471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13" imgW="660240" imgH="253800" progId="Equation.3">
                  <p:embed/>
                </p:oleObj>
              </mc:Choice>
              <mc:Fallback>
                <p:oleObj name="Формула" r:id="rId13" imgW="660240" imgH="2538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6237288"/>
                        <a:ext cx="874713" cy="342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Прямоугольник 39"/>
          <p:cNvSpPr/>
          <p:nvPr/>
        </p:nvSpPr>
        <p:spPr>
          <a:xfrm rot="10800000" flipV="1">
            <a:off x="1692275" y="6237288"/>
            <a:ext cx="719138" cy="3556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т.к.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428625" y="76517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 rot="10800000" flipV="1">
            <a:off x="6300788" y="3357563"/>
            <a:ext cx="2663825" cy="287337"/>
          </a:xfrm>
          <a:prstGeom prst="rect">
            <a:avLst/>
          </a:prstGeom>
          <a:solidFill>
            <a:srgbClr val="663300"/>
          </a:solidFill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Производная</a:t>
            </a:r>
          </a:p>
        </p:txBody>
      </p:sp>
      <p:sp>
        <p:nvSpPr>
          <p:cNvPr id="48" name="Прямоугольник 47"/>
          <p:cNvSpPr/>
          <p:nvPr/>
        </p:nvSpPr>
        <p:spPr>
          <a:xfrm rot="10800000" flipV="1">
            <a:off x="6300788" y="3644900"/>
            <a:ext cx="2663825" cy="1079500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 изменения величины, дифференцируемой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 времени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  <p:bldP spid="14" grpId="0" animBg="1"/>
      <p:bldP spid="17" grpId="0"/>
      <p:bldP spid="18" grpId="0"/>
      <p:bldP spid="19" grpId="0" animBg="1"/>
      <p:bldP spid="40" grpId="0"/>
      <p:bldP spid="47" grpId="0" animBg="1"/>
      <p:bldP spid="4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/>
              <a:t>Кинематика поступательного движения МТ. </a:t>
            </a:r>
            <a:r>
              <a:rPr lang="ru-RU" sz="3200"/>
              <a:t>Скорость. Уравнение движения</a:t>
            </a:r>
          </a:p>
        </p:txBody>
      </p:sp>
      <p:sp>
        <p:nvSpPr>
          <p:cNvPr id="51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3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395288" y="1312863"/>
          <a:ext cx="800100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469800" imgH="393480" progId="Equation.3">
                  <p:embed/>
                </p:oleObj>
              </mc:Choice>
              <mc:Fallback>
                <p:oleObj name="Формула" r:id="rId3" imgW="4698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312863"/>
                        <a:ext cx="800100" cy="684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 rot="10800000" flipV="1">
            <a:off x="6875463" y="1385888"/>
            <a:ext cx="2160587" cy="79057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Уравнение равномерного движения МТ</a:t>
            </a:r>
          </a:p>
        </p:txBody>
      </p:sp>
      <p:sp>
        <p:nvSpPr>
          <p:cNvPr id="513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8138" name="Object 10"/>
          <p:cNvGraphicFramePr>
            <a:graphicFrameLocks noChangeAspect="1"/>
          </p:cNvGraphicFramePr>
          <p:nvPr/>
        </p:nvGraphicFramePr>
        <p:xfrm>
          <a:off x="1476375" y="1457325"/>
          <a:ext cx="110648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558720" imgH="177480" progId="Equation.3">
                  <p:embed/>
                </p:oleObj>
              </mc:Choice>
              <mc:Fallback>
                <p:oleObj name="Формула" r:id="rId5" imgW="558720" imgH="177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457325"/>
                        <a:ext cx="1106488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9" name="Object 11"/>
          <p:cNvGraphicFramePr>
            <a:graphicFrameLocks noChangeAspect="1"/>
          </p:cNvGraphicFramePr>
          <p:nvPr/>
        </p:nvGraphicFramePr>
        <p:xfrm>
          <a:off x="2916238" y="1273175"/>
          <a:ext cx="17272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7" imgW="749160" imgH="482400" progId="Equation.3">
                  <p:embed/>
                </p:oleObj>
              </mc:Choice>
              <mc:Fallback>
                <p:oleObj name="Формула" r:id="rId7" imgW="749160" imgH="482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1273175"/>
                        <a:ext cx="1727200" cy="1136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8142" name="Picture 14" descr="1-1-3"/>
          <p:cNvPicPr>
            <a:picLocks noChangeAspect="1" noChangeArrowheads="1"/>
          </p:cNvPicPr>
          <p:nvPr/>
        </p:nvPicPr>
        <p:blipFill>
          <a:blip r:embed="rId9" cstate="print"/>
          <a:srcRect l="11143" t="6067" r="21918" b="11742"/>
          <a:stretch>
            <a:fillRect/>
          </a:stretch>
        </p:blipFill>
        <p:spPr bwMode="auto">
          <a:xfrm>
            <a:off x="474663" y="3284538"/>
            <a:ext cx="36004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8143" name="Object 15"/>
          <p:cNvGraphicFramePr>
            <a:graphicFrameLocks noChangeAspect="1"/>
          </p:cNvGraphicFramePr>
          <p:nvPr/>
        </p:nvGraphicFramePr>
        <p:xfrm>
          <a:off x="4941888" y="1385888"/>
          <a:ext cx="19335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10" imgW="698400" imgH="228600" progId="Equation.3">
                  <p:embed/>
                </p:oleObj>
              </mc:Choice>
              <mc:Fallback>
                <p:oleObj name="Формула" r:id="rId10" imgW="6984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1888" y="1385888"/>
                        <a:ext cx="1933575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Прямая со стрелкой 38"/>
          <p:cNvCxnSpPr/>
          <p:nvPr/>
        </p:nvCxnSpPr>
        <p:spPr>
          <a:xfrm>
            <a:off x="1187450" y="1601788"/>
            <a:ext cx="288925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2627313" y="1671638"/>
            <a:ext cx="287337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 rot="10800000" flipV="1">
            <a:off x="6588125" y="3041650"/>
            <a:ext cx="2555875" cy="153987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Уравнение равномерного движения МТ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проекциях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 оси координат</a:t>
            </a:r>
          </a:p>
        </p:txBody>
      </p:sp>
      <p:sp>
        <p:nvSpPr>
          <p:cNvPr id="5138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8146" name="Object 18"/>
          <p:cNvGraphicFramePr>
            <a:graphicFrameLocks noChangeAspect="1"/>
          </p:cNvGraphicFramePr>
          <p:nvPr/>
        </p:nvGraphicFramePr>
        <p:xfrm>
          <a:off x="4932363" y="2968625"/>
          <a:ext cx="1643062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12" imgW="749160" imgH="685800" progId="Equation.3">
                  <p:embed/>
                </p:oleObj>
              </mc:Choice>
              <mc:Fallback>
                <p:oleObj name="Формула" r:id="rId12" imgW="749160" imgH="6858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2968625"/>
                        <a:ext cx="1643062" cy="1539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Соединительная линия уступом 54"/>
          <p:cNvCxnSpPr/>
          <p:nvPr/>
        </p:nvCxnSpPr>
        <p:spPr>
          <a:xfrm rot="16200000" flipH="1">
            <a:off x="4399757" y="2293144"/>
            <a:ext cx="865187" cy="63182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4572000" y="1601788"/>
            <a:ext cx="358775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468313" y="5294313"/>
            <a:ext cx="342106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Средняя и мгновенная скорости</a:t>
            </a:r>
          </a:p>
        </p:txBody>
      </p:sp>
      <p:sp>
        <p:nvSpPr>
          <p:cNvPr id="80" name="Прямоугольник 79"/>
          <p:cNvSpPr/>
          <p:nvPr/>
        </p:nvSpPr>
        <p:spPr>
          <a:xfrm rot="10800000" flipV="1">
            <a:off x="7235825" y="5876925"/>
            <a:ext cx="1296988" cy="64293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[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ʋ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]=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м/с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428625" y="76517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6" grpId="0"/>
      <p:bldP spid="78" grpId="0"/>
      <p:bldP spid="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/>
              <a:t>Кинематика поступательного движения МТ. </a:t>
            </a:r>
            <a:r>
              <a:rPr lang="ru-RU" sz="3200"/>
              <a:t>Скорость. Уравнение движения</a:t>
            </a:r>
          </a:p>
        </p:txBody>
      </p:sp>
      <p:sp>
        <p:nvSpPr>
          <p:cNvPr id="6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57188" y="912813"/>
            <a:ext cx="39274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случае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прямолинейного движения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615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4284663" y="908050"/>
          <a:ext cx="9493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558720" imgH="253800" progId="Equation.3">
                  <p:embed/>
                </p:oleObj>
              </mc:Choice>
              <mc:Fallback>
                <p:oleObj name="Формула" r:id="rId3" imgW="55872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908050"/>
                        <a:ext cx="949325" cy="4413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2628900" y="1736725"/>
            <a:ext cx="358775" cy="357188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5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6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4895850" y="1952625"/>
            <a:ext cx="158273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16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 rot="10800000" flipV="1">
            <a:off x="395288" y="1665288"/>
            <a:ext cx="865187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тогда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76812" name="Object 12"/>
          <p:cNvGraphicFramePr>
            <a:graphicFrameLocks noChangeAspect="1"/>
          </p:cNvGraphicFramePr>
          <p:nvPr/>
        </p:nvGraphicFramePr>
        <p:xfrm>
          <a:off x="1187450" y="1592263"/>
          <a:ext cx="1362075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799920" imgH="393480" progId="Equation.3">
                  <p:embed/>
                </p:oleObj>
              </mc:Choice>
              <mc:Fallback>
                <p:oleObj name="Формула" r:id="rId5" imgW="79992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592263"/>
                        <a:ext cx="1362075" cy="684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12"/>
          <p:cNvGraphicFramePr>
            <a:graphicFrameLocks noChangeAspect="1"/>
          </p:cNvGraphicFramePr>
          <p:nvPr/>
        </p:nvGraphicFramePr>
        <p:xfrm>
          <a:off x="3190875" y="1700213"/>
          <a:ext cx="13843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7" imgW="647640" imgH="177480" progId="Equation.3">
                  <p:embed/>
                </p:oleObj>
              </mc:Choice>
              <mc:Fallback>
                <p:oleObj name="Формула" r:id="rId7" imgW="64764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75" y="1700213"/>
                        <a:ext cx="1384300" cy="387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Прямоугольник 43"/>
          <p:cNvSpPr/>
          <p:nvPr/>
        </p:nvSpPr>
        <p:spPr>
          <a:xfrm rot="10800000" flipV="1">
            <a:off x="6227763" y="1082675"/>
            <a:ext cx="2160587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общий случай</a:t>
            </a:r>
          </a:p>
        </p:txBody>
      </p:sp>
      <p:graphicFrame>
        <p:nvGraphicFramePr>
          <p:cNvPr id="45" name="Object 14"/>
          <p:cNvGraphicFramePr>
            <a:graphicFrameLocks noChangeAspect="1"/>
          </p:cNvGraphicFramePr>
          <p:nvPr/>
        </p:nvGraphicFramePr>
        <p:xfrm>
          <a:off x="6588125" y="1628775"/>
          <a:ext cx="143986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9" imgW="787320" imgH="482400" progId="Equation.3">
                  <p:embed/>
                </p:oleObj>
              </mc:Choice>
              <mc:Fallback>
                <p:oleObj name="Формула" r:id="rId9" imgW="787320" imgH="482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1628775"/>
                        <a:ext cx="1439863" cy="9001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 rot="10800000" flipV="1">
            <a:off x="4859338" y="1592263"/>
            <a:ext cx="1728787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интегрируем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 rot="10800000" flipV="1">
            <a:off x="395288" y="2852738"/>
            <a:ext cx="3097212" cy="1081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случае прямолинейного равномерного движения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468313" y="2636838"/>
            <a:ext cx="8639175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60" name="Object 5"/>
          <p:cNvGraphicFramePr>
            <a:graphicFrameLocks noChangeAspect="1"/>
          </p:cNvGraphicFramePr>
          <p:nvPr/>
        </p:nvGraphicFramePr>
        <p:xfrm>
          <a:off x="3238500" y="3141663"/>
          <a:ext cx="14049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11" imgW="609480" imgH="152280" progId="Equation.3">
                  <p:embed/>
                </p:oleObj>
              </mc:Choice>
              <mc:Fallback>
                <p:oleObj name="Формула" r:id="rId11" imgW="609480" imgH="1522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3141663"/>
                        <a:ext cx="1404938" cy="358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14"/>
          <p:cNvGraphicFramePr>
            <a:graphicFrameLocks noChangeAspect="1"/>
          </p:cNvGraphicFramePr>
          <p:nvPr/>
        </p:nvGraphicFramePr>
        <p:xfrm>
          <a:off x="5940425" y="3068638"/>
          <a:ext cx="187007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13" imgW="1015920" imgH="482400" progId="Equation.3">
                  <p:embed/>
                </p:oleObj>
              </mc:Choice>
              <mc:Fallback>
                <p:oleObj name="Формула" r:id="rId13" imgW="1015920" imgH="4824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3068638"/>
                        <a:ext cx="1870075" cy="904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Прямоугольник 66"/>
          <p:cNvSpPr/>
          <p:nvPr/>
        </p:nvSpPr>
        <p:spPr>
          <a:xfrm rot="10800000" flipV="1">
            <a:off x="395288" y="4365625"/>
            <a:ext cx="3097212" cy="86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случае прямолинейного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НЕравномерного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движения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468313" y="4149725"/>
            <a:ext cx="8639175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69" name="Object 17"/>
          <p:cNvGraphicFramePr>
            <a:graphicFrameLocks noChangeAspect="1"/>
          </p:cNvGraphicFramePr>
          <p:nvPr/>
        </p:nvGraphicFramePr>
        <p:xfrm>
          <a:off x="3303588" y="4654550"/>
          <a:ext cx="14112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Формула" r:id="rId15" imgW="609480" imgH="152280" progId="Equation.3">
                  <p:embed/>
                </p:oleObj>
              </mc:Choice>
              <mc:Fallback>
                <p:oleObj name="Формула" r:id="rId15" imgW="609480" imgH="1522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3588" y="4654550"/>
                        <a:ext cx="1411287" cy="358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Прямоугольник 71"/>
          <p:cNvSpPr/>
          <p:nvPr/>
        </p:nvSpPr>
        <p:spPr>
          <a:xfrm rot="10800000" flipV="1">
            <a:off x="5003800" y="4433888"/>
            <a:ext cx="3455988" cy="115252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важно знать,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как быстро меняется скорость с течением времени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 rot="10800000" flipV="1">
            <a:off x="5003800" y="5589588"/>
            <a:ext cx="3455988" cy="8636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632523"/>
                </a:solidFill>
                <a:latin typeface="Verdana" pitchFamily="34" charset="0"/>
                <a:cs typeface="Arial" charset="0"/>
              </a:rPr>
              <a:t>для этого вводится физическая величина –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  <a:cs typeface="Arial" charset="0"/>
              </a:rPr>
              <a:t>ускорение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Verdana" pitchFamily="34" charset="0"/>
              <a:cs typeface="Arial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28625" y="779463"/>
            <a:ext cx="8715375" cy="1587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4" grpId="0"/>
      <p:bldP spid="53" grpId="0"/>
      <p:bldP spid="56" grpId="0"/>
      <p:bldP spid="67" grpId="0"/>
      <p:bldP spid="72" grpId="0" animBg="1"/>
      <p:bldP spid="7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1" name="Picture 83" descr="1-1-4"/>
          <p:cNvPicPr>
            <a:picLocks noChangeAspect="1" noChangeArrowheads="1"/>
          </p:cNvPicPr>
          <p:nvPr/>
        </p:nvPicPr>
        <p:blipFill>
          <a:blip r:embed="rId3" cstate="print"/>
          <a:srcRect l="10001" t="7500" r="12000" b="17499"/>
          <a:stretch>
            <a:fillRect/>
          </a:stretch>
        </p:blipFill>
        <p:spPr bwMode="auto">
          <a:xfrm>
            <a:off x="5310188" y="857250"/>
            <a:ext cx="377983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eaLnBrk="1" hangingPunct="1"/>
            <a:r>
              <a:rPr lang="ru-RU"/>
              <a:t>Ускорение</a:t>
            </a:r>
          </a:p>
        </p:txBody>
      </p:sp>
      <p:sp>
        <p:nvSpPr>
          <p:cNvPr id="718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8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8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4281" name="Object 2"/>
          <p:cNvGraphicFramePr>
            <a:graphicFrameLocks noChangeAspect="1"/>
          </p:cNvGraphicFramePr>
          <p:nvPr/>
        </p:nvGraphicFramePr>
        <p:xfrm>
          <a:off x="1619250" y="709613"/>
          <a:ext cx="92868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4" imgW="609480" imgH="393480" progId="Equation.3">
                  <p:embed/>
                </p:oleObj>
              </mc:Choice>
              <mc:Fallback>
                <p:oleObj name="Формула" r:id="rId4" imgW="60948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709613"/>
                        <a:ext cx="928688" cy="612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 rot="10800000" flipV="1">
            <a:off x="214313" y="715963"/>
            <a:ext cx="2341562" cy="6111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Среднее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ускорение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2357438" y="1628775"/>
            <a:ext cx="357187" cy="14287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54287" name="Object 6"/>
          <p:cNvGraphicFramePr>
            <a:graphicFrameLocks noChangeAspect="1"/>
          </p:cNvGraphicFramePr>
          <p:nvPr/>
        </p:nvGraphicFramePr>
        <p:xfrm>
          <a:off x="2817813" y="1435100"/>
          <a:ext cx="11826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6" imgW="596880" imgH="177480" progId="Equation.3">
                  <p:embed/>
                </p:oleObj>
              </mc:Choice>
              <mc:Fallback>
                <p:oleObj name="Формула" r:id="rId6" imgW="59688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813" y="1435100"/>
                        <a:ext cx="1182687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 rot="10800000" flipV="1">
            <a:off x="368300" y="115888"/>
            <a:ext cx="4419600" cy="500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Характеристика изменения скорости</a:t>
            </a:r>
          </a:p>
        </p:txBody>
      </p:sp>
      <p:sp>
        <p:nvSpPr>
          <p:cNvPr id="7190" name="Rectangle 5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91" name="Rectangle 63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0" name="Object 4"/>
          <p:cNvGraphicFramePr>
            <a:graphicFrameLocks noChangeAspect="1"/>
          </p:cNvGraphicFramePr>
          <p:nvPr/>
        </p:nvGraphicFramePr>
        <p:xfrm>
          <a:off x="769938" y="1412875"/>
          <a:ext cx="15160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8" imgW="888840" imgH="419040" progId="Equation.3">
                  <p:embed/>
                </p:oleObj>
              </mc:Choice>
              <mc:Fallback>
                <p:oleObj name="Формула" r:id="rId8" imgW="88884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1412875"/>
                        <a:ext cx="1516062" cy="730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354" name="Picture 82" descr="1-1-5"/>
          <p:cNvPicPr>
            <a:picLocks noChangeAspect="1" noChangeArrowheads="1"/>
          </p:cNvPicPr>
          <p:nvPr/>
        </p:nvPicPr>
        <p:blipFill>
          <a:blip r:embed="rId10" cstate="print"/>
          <a:srcRect l="7468" t="8398" r="7304" b="17174"/>
          <a:stretch>
            <a:fillRect/>
          </a:stretch>
        </p:blipFill>
        <p:spPr bwMode="auto">
          <a:xfrm>
            <a:off x="5335588" y="2973388"/>
            <a:ext cx="3779837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Прямоугольник 98"/>
          <p:cNvSpPr/>
          <p:nvPr/>
        </p:nvSpPr>
        <p:spPr>
          <a:xfrm rot="10800000" flipV="1">
            <a:off x="5326063" y="2587625"/>
            <a:ext cx="3781425" cy="50323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Касательные и нормальные составляющие скорости и ускорения</a:t>
            </a:r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4143375" y="722313"/>
          <a:ext cx="112871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Формула" r:id="rId11" imgW="749160" imgH="393480" progId="Equation.3">
                  <p:embed/>
                </p:oleObj>
              </mc:Choice>
              <mc:Fallback>
                <p:oleObj name="Формула" r:id="rId11" imgW="74916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75" y="722313"/>
                        <a:ext cx="1128713" cy="612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 rot="10800000" flipV="1">
            <a:off x="2589213" y="728663"/>
            <a:ext cx="2662237" cy="6111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Мгновенное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ускорение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02" name="Стрелка вправо 101"/>
          <p:cNvSpPr/>
          <p:nvPr/>
        </p:nvSpPr>
        <p:spPr>
          <a:xfrm>
            <a:off x="285750" y="1649413"/>
            <a:ext cx="360363" cy="360362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 rot="10800000" flipV="1">
            <a:off x="179388" y="3783013"/>
            <a:ext cx="2376487" cy="5397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Касательная </a:t>
            </a:r>
            <a:r>
              <a:rPr lang="ru-RU" sz="1300" b="1" dirty="0">
                <a:solidFill>
                  <a:schemeClr val="bg1"/>
                </a:solidFill>
                <a:latin typeface="Verdana" pitchFamily="34" charset="0"/>
              </a:rPr>
              <a:t>(тангенциальная)</a:t>
            </a:r>
          </a:p>
        </p:txBody>
      </p:sp>
      <p:sp>
        <p:nvSpPr>
          <p:cNvPr id="108" name="Прямоугольник 107"/>
          <p:cNvSpPr/>
          <p:nvPr/>
        </p:nvSpPr>
        <p:spPr>
          <a:xfrm rot="10800000" flipV="1">
            <a:off x="2586038" y="3776663"/>
            <a:ext cx="2663825" cy="5397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Нормальная </a:t>
            </a:r>
            <a:r>
              <a:rPr lang="ru-RU" sz="1300" b="1" dirty="0">
                <a:solidFill>
                  <a:schemeClr val="bg1"/>
                </a:solidFill>
                <a:latin typeface="Verdana" pitchFamily="34" charset="0"/>
              </a:rPr>
              <a:t>(центростремительная)</a:t>
            </a:r>
          </a:p>
        </p:txBody>
      </p:sp>
      <p:sp>
        <p:nvSpPr>
          <p:cNvPr id="109" name="Прямоугольник 108"/>
          <p:cNvSpPr/>
          <p:nvPr/>
        </p:nvSpPr>
        <p:spPr>
          <a:xfrm rot="10800000" flipV="1">
            <a:off x="193675" y="4349750"/>
            <a:ext cx="2374900" cy="60483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характеризует …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 ВЕЛИЧИНЕ</a:t>
            </a:r>
          </a:p>
        </p:txBody>
      </p:sp>
      <p:sp>
        <p:nvSpPr>
          <p:cNvPr id="111" name="Прямоугольник 110"/>
          <p:cNvSpPr/>
          <p:nvPr/>
        </p:nvSpPr>
        <p:spPr>
          <a:xfrm rot="10800000" flipV="1">
            <a:off x="2584450" y="4357688"/>
            <a:ext cx="2663825" cy="60483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характеризует …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 НАПРАВЛЕНИЮ</a:t>
            </a:r>
          </a:p>
        </p:txBody>
      </p:sp>
      <p:sp>
        <p:nvSpPr>
          <p:cNvPr id="113" name="Прямоугольник 112"/>
          <p:cNvSpPr/>
          <p:nvPr/>
        </p:nvSpPr>
        <p:spPr>
          <a:xfrm rot="10800000" flipV="1">
            <a:off x="193675" y="4956175"/>
            <a:ext cx="2374900" cy="75723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направлена </a:t>
            </a:r>
            <a:b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 КАСАТЕЛЬНОЙ </a:t>
            </a:r>
            <a:b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 траектории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 rot="10800000" flipV="1">
            <a:off x="2586038" y="4959350"/>
            <a:ext cx="2663825" cy="75565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направлена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 ЦЕНТРУ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окружности траектории</a:t>
            </a:r>
          </a:p>
        </p:txBody>
      </p:sp>
      <p:graphicFrame>
        <p:nvGraphicFramePr>
          <p:cNvPr id="54357" name="Object 7"/>
          <p:cNvGraphicFramePr>
            <a:graphicFrameLocks noChangeAspect="1"/>
          </p:cNvGraphicFramePr>
          <p:nvPr/>
        </p:nvGraphicFramePr>
        <p:xfrm>
          <a:off x="411163" y="5929313"/>
          <a:ext cx="10175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Формула" r:id="rId13" imgW="596880" imgH="393480" progId="Equation.3">
                  <p:embed/>
                </p:oleObj>
              </mc:Choice>
              <mc:Fallback>
                <p:oleObj name="Формула" r:id="rId13" imgW="59688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3" y="5929313"/>
                        <a:ext cx="1017587" cy="685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58" name="Object 8"/>
          <p:cNvGraphicFramePr>
            <a:graphicFrameLocks noChangeAspect="1"/>
          </p:cNvGraphicFramePr>
          <p:nvPr/>
        </p:nvGraphicFramePr>
        <p:xfrm>
          <a:off x="3143250" y="5922963"/>
          <a:ext cx="10175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Формула" r:id="rId15" imgW="596880" imgH="393480" progId="Equation.3">
                  <p:embed/>
                </p:oleObj>
              </mc:Choice>
              <mc:Fallback>
                <p:oleObj name="Формула" r:id="rId15" imgW="596880" imgH="393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5922963"/>
                        <a:ext cx="1017588" cy="685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59" name="Object 9"/>
          <p:cNvGraphicFramePr>
            <a:graphicFrameLocks noChangeAspect="1"/>
          </p:cNvGraphicFramePr>
          <p:nvPr/>
        </p:nvGraphicFramePr>
        <p:xfrm>
          <a:off x="2484438" y="2028825"/>
          <a:ext cx="31591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Формула" r:id="rId17" imgW="1854000" imgH="393480" progId="Equation.3">
                  <p:embed/>
                </p:oleObj>
              </mc:Choice>
              <mc:Fallback>
                <p:oleObj name="Формула" r:id="rId17" imgW="1854000" imgH="393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028825"/>
                        <a:ext cx="3159125" cy="685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9" name="Прямая со стрелкой 118"/>
          <p:cNvCxnSpPr/>
          <p:nvPr/>
        </p:nvCxnSpPr>
        <p:spPr>
          <a:xfrm>
            <a:off x="2357438" y="2000250"/>
            <a:ext cx="428625" cy="14287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54360" name="Object 10"/>
          <p:cNvGraphicFramePr>
            <a:graphicFrameLocks noChangeAspect="1"/>
          </p:cNvGraphicFramePr>
          <p:nvPr/>
        </p:nvGraphicFramePr>
        <p:xfrm>
          <a:off x="1619250" y="5943600"/>
          <a:ext cx="9096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Формула" r:id="rId19" imgW="533160" imgH="393480" progId="Equation.3">
                  <p:embed/>
                </p:oleObj>
              </mc:Choice>
              <mc:Fallback>
                <p:oleObj name="Формула" r:id="rId19" imgW="53316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5943600"/>
                        <a:ext cx="909638" cy="685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61" name="Object 11"/>
          <p:cNvGraphicFramePr>
            <a:graphicFrameLocks noChangeAspect="1"/>
          </p:cNvGraphicFramePr>
          <p:nvPr/>
        </p:nvGraphicFramePr>
        <p:xfrm>
          <a:off x="4284663" y="5913438"/>
          <a:ext cx="88741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Формула" r:id="rId21" imgW="520560" imgH="419040" progId="Equation.3">
                  <p:embed/>
                </p:oleObj>
              </mc:Choice>
              <mc:Fallback>
                <p:oleObj name="Формула" r:id="rId21" imgW="520560" imgH="4190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5913438"/>
                        <a:ext cx="887412" cy="730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 rot="10800000" flipV="1">
            <a:off x="142875" y="2736850"/>
            <a:ext cx="4573588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 может меняться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 по величине, и по направлению </a:t>
            </a:r>
          </a:p>
        </p:txBody>
      </p:sp>
      <p:sp>
        <p:nvSpPr>
          <p:cNvPr id="38" name="Стрелка вправо 37"/>
          <p:cNvSpPr/>
          <p:nvPr/>
        </p:nvSpPr>
        <p:spPr>
          <a:xfrm>
            <a:off x="4427538" y="2803525"/>
            <a:ext cx="360362" cy="360363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 rot="10800000" flipV="1">
            <a:off x="179388" y="3409950"/>
            <a:ext cx="5076825" cy="36036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Составляющие ускорения</a:t>
            </a:r>
          </a:p>
        </p:txBody>
      </p:sp>
      <p:sp>
        <p:nvSpPr>
          <p:cNvPr id="44" name="Прямоугольник 43"/>
          <p:cNvSpPr/>
          <p:nvPr/>
        </p:nvSpPr>
        <p:spPr>
          <a:xfrm rot="10800000" flipV="1">
            <a:off x="6572250" y="6215063"/>
            <a:ext cx="1214438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[a]=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м/с</a:t>
            </a:r>
            <a:r>
              <a:rPr lang="en-US" sz="20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20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 rot="10800000" flipV="1">
            <a:off x="323850" y="2060575"/>
            <a:ext cx="863600" cy="288925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Вектор</a:t>
            </a:r>
          </a:p>
        </p:txBody>
      </p:sp>
      <p:graphicFrame>
        <p:nvGraphicFramePr>
          <p:cNvPr id="45" name="Object 13"/>
          <p:cNvGraphicFramePr>
            <a:graphicFrameLocks noChangeAspect="1"/>
          </p:cNvGraphicFramePr>
          <p:nvPr/>
        </p:nvGraphicFramePr>
        <p:xfrm>
          <a:off x="7034213" y="5454650"/>
          <a:ext cx="1803400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Формула" r:id="rId23" imgW="825480" imgH="291960" progId="Equation.3">
                  <p:embed/>
                </p:oleObj>
              </mc:Choice>
              <mc:Fallback>
                <p:oleObj name="Формула" r:id="rId23" imgW="825480" imgH="29196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4213" y="5454650"/>
                        <a:ext cx="1803400" cy="6524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Прямоугольник 45"/>
          <p:cNvSpPr/>
          <p:nvPr/>
        </p:nvSpPr>
        <p:spPr>
          <a:xfrm rot="10800000" flipV="1">
            <a:off x="5500688" y="5337175"/>
            <a:ext cx="3429000" cy="90011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Модуль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полного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ускорения</a:t>
            </a:r>
          </a:p>
        </p:txBody>
      </p:sp>
      <p:sp>
        <p:nvSpPr>
          <p:cNvPr id="47" name="Прямоугольник 46"/>
          <p:cNvSpPr/>
          <p:nvPr/>
        </p:nvSpPr>
        <p:spPr>
          <a:xfrm rot="10800000" flipV="1">
            <a:off x="5500688" y="4500563"/>
            <a:ext cx="3429000" cy="64293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Полное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ускорение</a:t>
            </a:r>
          </a:p>
        </p:txBody>
      </p:sp>
      <p:graphicFrame>
        <p:nvGraphicFramePr>
          <p:cNvPr id="48" name="Object 22"/>
          <p:cNvGraphicFramePr>
            <a:graphicFrameLocks noChangeAspect="1"/>
          </p:cNvGraphicFramePr>
          <p:nvPr/>
        </p:nvGraphicFramePr>
        <p:xfrm>
          <a:off x="7286625" y="4527550"/>
          <a:ext cx="15827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Формула" r:id="rId25" imgW="685800" imgH="228600" progId="Equation.3">
                  <p:embed/>
                </p:oleObj>
              </mc:Choice>
              <mc:Fallback>
                <p:oleObj name="Формула" r:id="rId25" imgW="685800" imgH="2286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25" y="4527550"/>
                        <a:ext cx="1582738" cy="539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3" name="Прямая соединительная линия 42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9" grpId="0" animBg="1"/>
      <p:bldP spid="19" grpId="0"/>
      <p:bldP spid="102" grpId="0" animBg="1"/>
      <p:bldP spid="107" grpId="0" animBg="1"/>
      <p:bldP spid="108" grpId="0" animBg="1"/>
      <p:bldP spid="109" grpId="0" animBg="1"/>
      <p:bldP spid="111" grpId="0" animBg="1"/>
      <p:bldP spid="113" grpId="0" animBg="1"/>
      <p:bldP spid="114" grpId="0" animBg="1"/>
      <p:bldP spid="37" grpId="0"/>
      <p:bldP spid="38" grpId="0" animBg="1"/>
      <p:bldP spid="39" grpId="0" animBg="1"/>
      <p:bldP spid="44" grpId="0"/>
      <p:bldP spid="42" grpId="0" animBg="1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 rot="10800000" flipV="1">
            <a:off x="1692275" y="1344613"/>
            <a:ext cx="1150938" cy="431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820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pPr eaLnBrk="1" hangingPunct="1"/>
            <a:r>
              <a:rPr lang="ru-RU"/>
              <a:t>Виды движения</a:t>
            </a:r>
          </a:p>
        </p:txBody>
      </p:sp>
      <p:sp>
        <p:nvSpPr>
          <p:cNvPr id="820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20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20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2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205" name="Rectangle 63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 rot="10800000" flipV="1">
            <a:off x="596900" y="4524375"/>
            <a:ext cx="2751138" cy="20002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Криволинейное движение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можно представить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как движение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 дугам окружностей </a:t>
            </a:r>
          </a:p>
        </p:txBody>
      </p:sp>
      <p:graphicFrame>
        <p:nvGraphicFramePr>
          <p:cNvPr id="55307" name="Object 11"/>
          <p:cNvGraphicFramePr>
            <a:graphicFrameLocks noChangeAspect="1"/>
          </p:cNvGraphicFramePr>
          <p:nvPr/>
        </p:nvGraphicFramePr>
        <p:xfrm>
          <a:off x="2555875" y="738188"/>
          <a:ext cx="3270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164880" imgH="228600" progId="Equation.3">
                  <p:embed/>
                </p:oleObj>
              </mc:Choice>
              <mc:Fallback>
                <p:oleObj name="Формула" r:id="rId3" imgW="16488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738188"/>
                        <a:ext cx="3270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 rot="10800000" flipV="1">
            <a:off x="323850" y="763588"/>
            <a:ext cx="8424863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зависимости от        и         движение можно классифицировать: </a:t>
            </a:r>
          </a:p>
        </p:txBody>
      </p:sp>
      <p:graphicFrame>
        <p:nvGraphicFramePr>
          <p:cNvPr id="55315" name="Object 19"/>
          <p:cNvGraphicFramePr>
            <a:graphicFrameLocks noChangeAspect="1"/>
          </p:cNvGraphicFramePr>
          <p:nvPr/>
        </p:nvGraphicFramePr>
        <p:xfrm>
          <a:off x="2051050" y="1352550"/>
          <a:ext cx="3524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177480" imgH="228600" progId="Equation.3">
                  <p:embed/>
                </p:oleObj>
              </mc:Choice>
              <mc:Fallback>
                <p:oleObj name="Формула" r:id="rId5" imgW="17748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352550"/>
                        <a:ext cx="3524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 rot="10800000" flipV="1">
            <a:off x="468313" y="1344613"/>
            <a:ext cx="1150937" cy="431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10800000" flipV="1">
            <a:off x="2916238" y="1344613"/>
            <a:ext cx="4968875" cy="431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Движение</a:t>
            </a:r>
          </a:p>
        </p:txBody>
      </p:sp>
      <p:graphicFrame>
        <p:nvGraphicFramePr>
          <p:cNvPr id="32" name="Object 11"/>
          <p:cNvGraphicFramePr>
            <a:graphicFrameLocks noChangeAspect="1"/>
          </p:cNvGraphicFramePr>
          <p:nvPr/>
        </p:nvGraphicFramePr>
        <p:xfrm>
          <a:off x="871538" y="1319213"/>
          <a:ext cx="3270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7" imgW="164880" imgH="228600" progId="Equation.3">
                  <p:embed/>
                </p:oleObj>
              </mc:Choice>
              <mc:Fallback>
                <p:oleObj name="Формула" r:id="rId7" imgW="1648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1319213"/>
                        <a:ext cx="3270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9"/>
          <p:cNvGraphicFramePr>
            <a:graphicFrameLocks noChangeAspect="1"/>
          </p:cNvGraphicFramePr>
          <p:nvPr/>
        </p:nvGraphicFramePr>
        <p:xfrm>
          <a:off x="3348038" y="755650"/>
          <a:ext cx="3524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Формула" r:id="rId9" imgW="177480" imgH="228600" progId="Equation.3">
                  <p:embed/>
                </p:oleObj>
              </mc:Choice>
              <mc:Fallback>
                <p:oleObj name="Формула" r:id="rId9" imgW="17748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755650"/>
                        <a:ext cx="3524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22"/>
          <p:cNvGraphicFramePr>
            <a:graphicFrameLocks noChangeAspect="1"/>
          </p:cNvGraphicFramePr>
          <p:nvPr/>
        </p:nvGraphicFramePr>
        <p:xfrm>
          <a:off x="446088" y="44450"/>
          <a:ext cx="158273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Формула" r:id="rId11" imgW="685800" imgH="228600" progId="Equation.3">
                  <p:embed/>
                </p:oleObj>
              </mc:Choice>
              <mc:Fallback>
                <p:oleObj name="Формула" r:id="rId11" imgW="685800" imgH="2286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8" y="44450"/>
                        <a:ext cx="1582737" cy="539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Прямоугольник 35"/>
          <p:cNvSpPr/>
          <p:nvPr/>
        </p:nvSpPr>
        <p:spPr>
          <a:xfrm rot="10800000" flipV="1">
            <a:off x="468313" y="1809750"/>
            <a:ext cx="1150937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37" name="Прямоугольник 36"/>
          <p:cNvSpPr/>
          <p:nvPr/>
        </p:nvSpPr>
        <p:spPr>
          <a:xfrm rot="10800000" flipV="1">
            <a:off x="1692275" y="1809750"/>
            <a:ext cx="1150938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39" name="Прямоугольник 38"/>
          <p:cNvSpPr/>
          <p:nvPr/>
        </p:nvSpPr>
        <p:spPr>
          <a:xfrm rot="10800000" flipV="1">
            <a:off x="2916238" y="1816100"/>
            <a:ext cx="4968875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равномерное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прямолинейное</a:t>
            </a:r>
          </a:p>
        </p:txBody>
      </p:sp>
      <p:sp>
        <p:nvSpPr>
          <p:cNvPr id="40" name="Прямоугольник 39"/>
          <p:cNvSpPr/>
          <p:nvPr/>
        </p:nvSpPr>
        <p:spPr>
          <a:xfrm rot="10800000" flipV="1">
            <a:off x="468313" y="2247900"/>
            <a:ext cx="1150937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const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 rot="10800000" flipV="1">
            <a:off x="1692275" y="2247900"/>
            <a:ext cx="1150938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42" name="Прямоугольник 41"/>
          <p:cNvSpPr/>
          <p:nvPr/>
        </p:nvSpPr>
        <p:spPr>
          <a:xfrm rot="10800000" flipV="1">
            <a:off x="2916238" y="2254250"/>
            <a:ext cx="4968875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равнопеременное прямолинейное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 rot="10800000" flipV="1">
            <a:off x="468313" y="2679700"/>
            <a:ext cx="1150937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f(t)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 rot="10800000" flipV="1">
            <a:off x="1692275" y="2679700"/>
            <a:ext cx="1150938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49" name="Прямоугольник 48"/>
          <p:cNvSpPr/>
          <p:nvPr/>
        </p:nvSpPr>
        <p:spPr>
          <a:xfrm rot="10800000" flipV="1">
            <a:off x="2916238" y="2686050"/>
            <a:ext cx="4968875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неравномерное прямолинейное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 rot="10800000" flipV="1">
            <a:off x="468313" y="3113088"/>
            <a:ext cx="1150937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51" name="Прямоугольник 50"/>
          <p:cNvSpPr/>
          <p:nvPr/>
        </p:nvSpPr>
        <p:spPr>
          <a:xfrm rot="10800000" flipV="1">
            <a:off x="1692275" y="3113088"/>
            <a:ext cx="1150938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const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 rot="10800000" flipV="1">
            <a:off x="2916238" y="3117850"/>
            <a:ext cx="4968875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равномерное вращение</a:t>
            </a:r>
          </a:p>
        </p:txBody>
      </p:sp>
      <p:sp>
        <p:nvSpPr>
          <p:cNvPr id="53" name="Прямоугольник 52"/>
          <p:cNvSpPr/>
          <p:nvPr/>
        </p:nvSpPr>
        <p:spPr>
          <a:xfrm rot="10800000" flipV="1">
            <a:off x="468313" y="3544888"/>
            <a:ext cx="1150937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const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 rot="10800000" flipV="1">
            <a:off x="1692275" y="3544888"/>
            <a:ext cx="1150938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≠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55" name="Прямоугольник 54"/>
          <p:cNvSpPr/>
          <p:nvPr/>
        </p:nvSpPr>
        <p:spPr>
          <a:xfrm rot="10800000" flipV="1">
            <a:off x="2916238" y="3551238"/>
            <a:ext cx="4968875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равнопеременное криволинейное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 rot="10800000" flipV="1">
            <a:off x="468313" y="3976688"/>
            <a:ext cx="1150937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f(t)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 rot="10800000" flipV="1">
            <a:off x="1692275" y="3976688"/>
            <a:ext cx="1150938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≠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58" name="Прямоугольник 57"/>
          <p:cNvSpPr/>
          <p:nvPr/>
        </p:nvSpPr>
        <p:spPr>
          <a:xfrm rot="10800000" flipV="1">
            <a:off x="2916238" y="3983038"/>
            <a:ext cx="4968875" cy="43180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неравномерное криволинейное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pic>
        <p:nvPicPr>
          <p:cNvPr id="45" name="Picture 10" descr="1-1-6"/>
          <p:cNvPicPr>
            <a:picLocks noChangeAspect="1" noChangeArrowheads="1"/>
          </p:cNvPicPr>
          <p:nvPr/>
        </p:nvPicPr>
        <p:blipFill>
          <a:blip r:embed="rId13" cstate="print"/>
          <a:srcRect l="3677" t="7867" r="9286" b="7088"/>
          <a:stretch>
            <a:fillRect/>
          </a:stretch>
        </p:blipFill>
        <p:spPr bwMode="auto">
          <a:xfrm>
            <a:off x="3440113" y="4462463"/>
            <a:ext cx="4300537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Прямая соединительная линия 42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8" grpId="0"/>
      <p:bldP spid="27" grpId="0"/>
      <p:bldP spid="29" grpId="0" animBg="1"/>
      <p:bldP spid="31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900"/>
              <a:t>Уравнение </a:t>
            </a:r>
            <a:br>
              <a:rPr lang="ru-RU" sz="2900"/>
            </a:br>
            <a:r>
              <a:rPr lang="ru-RU" sz="2900"/>
              <a:t>равноускоренного движения МТ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643063" y="1071563"/>
          <a:ext cx="15811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3" imgW="685800" imgH="228600" progId="Equation.3">
                  <p:embed/>
                </p:oleObj>
              </mc:Choice>
              <mc:Fallback>
                <p:oleObj name="Формула" r:id="rId3" imgW="6858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63" y="1071563"/>
                        <a:ext cx="1581150" cy="539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357188" y="1000125"/>
            <a:ext cx="1357312" cy="612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Умножим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8960937" flipV="1">
            <a:off x="1841500" y="1776413"/>
            <a:ext cx="2214563" cy="612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Проинтегрируем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286125" y="1000125"/>
            <a:ext cx="928688" cy="612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en-US" b="1" i="1" dirty="0" err="1">
                <a:solidFill>
                  <a:schemeClr val="accent2">
                    <a:lumMod val="50000"/>
                  </a:schemeClr>
                </a:solidFill>
              </a:rPr>
              <a:t>dt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4071938" y="1125538"/>
          <a:ext cx="2143125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5" imgW="1041120" imgH="228600" progId="Equation.3">
                  <p:embed/>
                </p:oleObj>
              </mc:Choice>
              <mc:Fallback>
                <p:oleObj name="Формула" r:id="rId5" imgW="104112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125538"/>
                        <a:ext cx="2143125" cy="4810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1357313" y="2571750"/>
          <a:ext cx="4926012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Формула" r:id="rId7" imgW="2489040" imgH="482400" progId="Equation.3">
                  <p:embed/>
                </p:oleObj>
              </mc:Choice>
              <mc:Fallback>
                <p:oleObj name="Формула" r:id="rId7" imgW="2489040" imgH="482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571750"/>
                        <a:ext cx="4926012" cy="977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2105025" y="1500188"/>
            <a:ext cx="2143125" cy="128587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 rot="10800000" flipV="1">
            <a:off x="6357938" y="2565400"/>
            <a:ext cx="2535237" cy="107791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Уравнение равноускоренного движения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скалярной форме</a:t>
            </a:r>
          </a:p>
        </p:txBody>
      </p:sp>
      <p:sp>
        <p:nvSpPr>
          <p:cNvPr id="37" name="Прямоугольник 36"/>
          <p:cNvSpPr/>
          <p:nvPr/>
        </p:nvSpPr>
        <p:spPr>
          <a:xfrm rot="10800000" flipV="1">
            <a:off x="6392863" y="4724400"/>
            <a:ext cx="2500312" cy="141922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Уравнение равноускоренного движения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проекциях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 оси координат</a:t>
            </a:r>
          </a:p>
        </p:txBody>
      </p:sp>
      <p:graphicFrame>
        <p:nvGraphicFramePr>
          <p:cNvPr id="38" name="Object 6"/>
          <p:cNvGraphicFramePr>
            <a:graphicFrameLocks noChangeAspect="1"/>
          </p:cNvGraphicFramePr>
          <p:nvPr/>
        </p:nvGraphicFramePr>
        <p:xfrm>
          <a:off x="3851275" y="3929063"/>
          <a:ext cx="2413000" cy="262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Формула" r:id="rId9" imgW="1218960" imgH="1295280" progId="Equation.3">
                  <p:embed/>
                </p:oleObj>
              </mc:Choice>
              <mc:Fallback>
                <p:oleObj name="Формула" r:id="rId9" imgW="1218960" imgH="12952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3929063"/>
                        <a:ext cx="2413000" cy="2625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Прямая соединительная линия 14"/>
          <p:cNvCxnSpPr/>
          <p:nvPr/>
        </p:nvCxnSpPr>
        <p:spPr>
          <a:xfrm>
            <a:off x="428625" y="83502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547813" y="3357563"/>
            <a:ext cx="2376487" cy="79216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5" grpId="0" animBg="1"/>
      <p:bldP spid="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900"/>
              <a:t>Вращательное движение МТ.</a:t>
            </a:r>
            <a:br>
              <a:rPr lang="ru-RU" sz="2900"/>
            </a:br>
            <a:r>
              <a:rPr lang="ru-RU" sz="2900"/>
              <a:t>Угловая скорость</a:t>
            </a:r>
          </a:p>
        </p:txBody>
      </p:sp>
      <p:sp>
        <p:nvSpPr>
          <p:cNvPr id="1025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55" name="Rectangle 4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5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57" name="Rectangle 7"/>
          <p:cNvSpPr>
            <a:spLocks noChangeArrowheads="1"/>
          </p:cNvSpPr>
          <p:nvPr/>
        </p:nvSpPr>
        <p:spPr bwMode="auto">
          <a:xfrm>
            <a:off x="0" y="1654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250825" y="3944938"/>
            <a:ext cx="2233613" cy="78105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Средняя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угловая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2582863" y="3933825"/>
            <a:ext cx="3357562" cy="7921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Мгновенная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угловая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60424" name="Object 8"/>
          <p:cNvGraphicFramePr>
            <a:graphicFrameLocks noChangeAspect="1"/>
          </p:cNvGraphicFramePr>
          <p:nvPr/>
        </p:nvGraphicFramePr>
        <p:xfrm>
          <a:off x="7412038" y="1557338"/>
          <a:ext cx="328612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215640" imgH="164880" progId="Equation.3">
                  <p:embed/>
                </p:oleObj>
              </mc:Choice>
              <mc:Fallback>
                <p:oleObj name="Формула" r:id="rId3" imgW="215640" imgH="1648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2038" y="1557338"/>
                        <a:ext cx="328612" cy="2555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 rot="10800000" flipV="1">
            <a:off x="250825" y="4797425"/>
            <a:ext cx="2233613" cy="7191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Модуль 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угловой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скорости</a:t>
            </a:r>
          </a:p>
        </p:txBody>
      </p:sp>
      <p:graphicFrame>
        <p:nvGraphicFramePr>
          <p:cNvPr id="60425" name="Object 9"/>
          <p:cNvGraphicFramePr>
            <a:graphicFrameLocks noChangeAspect="1"/>
          </p:cNvGraphicFramePr>
          <p:nvPr/>
        </p:nvGraphicFramePr>
        <p:xfrm>
          <a:off x="1508125" y="4918075"/>
          <a:ext cx="8318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5" imgW="457200" imgH="253800" progId="Equation.3">
                  <p:embed/>
                </p:oleObj>
              </mc:Choice>
              <mc:Fallback>
                <p:oleObj name="Формула" r:id="rId5" imgW="45720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25" y="4918075"/>
                        <a:ext cx="831850" cy="465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26" name="Picture 10" descr="1"/>
          <p:cNvPicPr>
            <a:picLocks noChangeAspect="1" noChangeArrowheads="1"/>
          </p:cNvPicPr>
          <p:nvPr/>
        </p:nvPicPr>
        <p:blipFill>
          <a:blip r:embed="rId7" cstate="print"/>
          <a:srcRect r="17769"/>
          <a:stretch>
            <a:fillRect/>
          </a:stretch>
        </p:blipFill>
        <p:spPr bwMode="auto">
          <a:xfrm>
            <a:off x="6072188" y="4146550"/>
            <a:ext cx="3071812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 rot="10800000" flipV="1">
            <a:off x="2582863" y="4797425"/>
            <a:ext cx="3357562" cy="719138"/>
          </a:xfrm>
          <a:prstGeom prst="rect">
            <a:avLst/>
          </a:prstGeom>
          <a:noFill/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Направление</a:t>
            </a:r>
            <a:b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угловой</a:t>
            </a:r>
            <a:b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скорости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60427" name="Object 11"/>
          <p:cNvGraphicFramePr>
            <a:graphicFrameLocks noChangeAspect="1"/>
          </p:cNvGraphicFramePr>
          <p:nvPr/>
        </p:nvGraphicFramePr>
        <p:xfrm>
          <a:off x="6948488" y="4149725"/>
          <a:ext cx="37465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8" imgW="152280" imgH="177480" progId="Equation.3">
                  <p:embed/>
                </p:oleObj>
              </mc:Choice>
              <mc:Fallback>
                <p:oleObj name="Формула" r:id="rId8" imgW="152280" imgH="177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4149725"/>
                        <a:ext cx="374650" cy="446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8" name="Object 12"/>
          <p:cNvGraphicFramePr>
            <a:graphicFrameLocks noChangeAspect="1"/>
          </p:cNvGraphicFramePr>
          <p:nvPr/>
        </p:nvGraphicFramePr>
        <p:xfrm>
          <a:off x="8550275" y="6367463"/>
          <a:ext cx="3429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Формула" r:id="rId10" imgW="139680" imgH="177480" progId="Equation.3">
                  <p:embed/>
                </p:oleObj>
              </mc:Choice>
              <mc:Fallback>
                <p:oleObj name="Формула" r:id="rId10" imgW="139680" imgH="177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275" y="6367463"/>
                        <a:ext cx="342900" cy="446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9" name="Object 13"/>
          <p:cNvGraphicFramePr>
            <a:graphicFrameLocks noChangeAspect="1"/>
          </p:cNvGraphicFramePr>
          <p:nvPr/>
        </p:nvGraphicFramePr>
        <p:xfrm>
          <a:off x="7092950" y="6021388"/>
          <a:ext cx="3095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Формула" r:id="rId12" imgW="152280" imgH="164880" progId="Equation.3">
                  <p:embed/>
                </p:oleObj>
              </mc:Choice>
              <mc:Fallback>
                <p:oleObj name="Формула" r:id="rId12" imgW="152280" imgH="1648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6021388"/>
                        <a:ext cx="309563" cy="342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 rot="10800000" flipV="1">
            <a:off x="3938588" y="5089525"/>
            <a:ext cx="1928812" cy="50006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 правилу правого винта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026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53150" y="4652963"/>
            <a:ext cx="1289050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[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ω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] = рад/с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[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ω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] = с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-1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179388" y="5661025"/>
            <a:ext cx="5616575" cy="36036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Связь между линейной и угловой скоростями </a:t>
            </a:r>
          </a:p>
        </p:txBody>
      </p:sp>
      <p:sp>
        <p:nvSpPr>
          <p:cNvPr id="1026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60432" name="Object 16"/>
          <p:cNvGraphicFramePr>
            <a:graphicFrameLocks noChangeAspect="1"/>
          </p:cNvGraphicFramePr>
          <p:nvPr/>
        </p:nvGraphicFramePr>
        <p:xfrm>
          <a:off x="1835150" y="6040438"/>
          <a:ext cx="247015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Формула" r:id="rId14" imgW="1295280" imgH="393480" progId="Equation.3">
                  <p:embed/>
                </p:oleObj>
              </mc:Choice>
              <mc:Fallback>
                <p:oleObj name="Формула" r:id="rId14" imgW="1295280" imgH="3934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6040438"/>
                        <a:ext cx="2470150" cy="765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8" name="Rectangle 18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6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60435" name="Object 19"/>
          <p:cNvGraphicFramePr>
            <a:graphicFrameLocks noChangeAspect="1"/>
          </p:cNvGraphicFramePr>
          <p:nvPr/>
        </p:nvGraphicFramePr>
        <p:xfrm>
          <a:off x="285750" y="6113463"/>
          <a:ext cx="122713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Формула" r:id="rId16" imgW="596641" imgH="215806" progId="Equation.3">
                  <p:embed/>
                </p:oleObj>
              </mc:Choice>
              <mc:Fallback>
                <p:oleObj name="Формула" r:id="rId16" imgW="596641" imgH="215806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6113463"/>
                        <a:ext cx="1227138" cy="428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0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71" name="Rectangle 24"/>
          <p:cNvSpPr>
            <a:spLocks noChangeArrowheads="1"/>
          </p:cNvSpPr>
          <p:nvPr/>
        </p:nvSpPr>
        <p:spPr bwMode="auto">
          <a:xfrm>
            <a:off x="0" y="166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7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73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 rot="10800000" flipV="1">
            <a:off x="215900" y="836613"/>
            <a:ext cx="1908175" cy="792162"/>
          </a:xfrm>
          <a:prstGeom prst="rect">
            <a:avLst/>
          </a:prstGeom>
          <a:solidFill>
            <a:srgbClr val="663300"/>
          </a:solidFill>
          <a:ln w="95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Вращательное движение</a:t>
            </a:r>
          </a:p>
        </p:txBody>
      </p:sp>
      <p:sp>
        <p:nvSpPr>
          <p:cNvPr id="45" name="Прямоугольник 44"/>
          <p:cNvSpPr/>
          <p:nvPr/>
        </p:nvSpPr>
        <p:spPr>
          <a:xfrm rot="10800000" flipV="1">
            <a:off x="179388" y="1670050"/>
            <a:ext cx="6624637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Характеристики и законы вращательного движение аналогичны законам поступательного движения</a:t>
            </a:r>
          </a:p>
        </p:txBody>
      </p:sp>
      <p:sp>
        <p:nvSpPr>
          <p:cNvPr id="47" name="Прямоугольник 46"/>
          <p:cNvSpPr/>
          <p:nvPr/>
        </p:nvSpPr>
        <p:spPr>
          <a:xfrm rot="10800000" flipV="1">
            <a:off x="179388" y="2319338"/>
            <a:ext cx="5905500" cy="719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Положение точки,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движущейся по окружности </a:t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 произвольный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мом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.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вр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.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t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задается углом 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φ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 законом его изменения 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φ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 = </a:t>
            </a:r>
            <a:r>
              <a:rPr lang="el-GR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φ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(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t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cs typeface="Times New Roman"/>
              </a:rPr>
              <a:t>)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252413" y="2246313"/>
            <a:ext cx="6156325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50" name="Object 2"/>
          <p:cNvGraphicFramePr>
            <a:graphicFrameLocks noChangeAspect="1"/>
          </p:cNvGraphicFramePr>
          <p:nvPr/>
        </p:nvGraphicFramePr>
        <p:xfrm>
          <a:off x="2268538" y="3275013"/>
          <a:ext cx="438150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Формула" r:id="rId18" imgW="241200" imgH="203040" progId="Equation.3">
                  <p:embed/>
                </p:oleObj>
              </mc:Choice>
              <mc:Fallback>
                <p:oleObj name="Формула" r:id="rId18" imgW="24120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275013"/>
                        <a:ext cx="438150" cy="3698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 rot="10800000" flipV="1">
            <a:off x="250825" y="3141663"/>
            <a:ext cx="3097213" cy="5762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Элементарный 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угол поворота</a:t>
            </a:r>
          </a:p>
        </p:txBody>
      </p:sp>
      <p:graphicFrame>
        <p:nvGraphicFramePr>
          <p:cNvPr id="60445" name="Object 29"/>
          <p:cNvGraphicFramePr>
            <a:graphicFrameLocks noChangeAspect="1"/>
          </p:cNvGraphicFramePr>
          <p:nvPr/>
        </p:nvGraphicFramePr>
        <p:xfrm>
          <a:off x="2860675" y="3275013"/>
          <a:ext cx="415925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Формула" r:id="rId20" imgW="228600" imgH="203040" progId="Equation.3">
                  <p:embed/>
                </p:oleObj>
              </mc:Choice>
              <mc:Fallback>
                <p:oleObj name="Формула" r:id="rId20" imgW="228600" imgH="20304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0675" y="3275013"/>
                        <a:ext cx="415925" cy="3698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 rot="10800000" flipV="1">
            <a:off x="3492500" y="3141663"/>
            <a:ext cx="1943100" cy="57626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угол поворота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за время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t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451725" y="4652963"/>
            <a:ext cx="1716088" cy="3540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1 радиан = 57,3°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428625" y="76517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 rot="10800000" flipV="1">
            <a:off x="2124075" y="836613"/>
            <a:ext cx="4968875" cy="79216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движение, при котором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все точки тела движутся по окружности относительно одной  и той же прямой –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оси вращения</a:t>
            </a: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22" cstate="print"/>
          <a:srcRect l="28343" t="2596" r="27301" b="9138"/>
          <a:stretch>
            <a:fillRect/>
          </a:stretch>
        </p:blipFill>
        <p:spPr bwMode="auto">
          <a:xfrm>
            <a:off x="7019925" y="1052513"/>
            <a:ext cx="2089150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1423988" y="3967163"/>
          <a:ext cx="11318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Формула" r:id="rId23" imgW="622030" imgH="393529" progId="Equation.3">
                  <p:embed/>
                </p:oleObj>
              </mc:Choice>
              <mc:Fallback>
                <p:oleObj name="Формула" r:id="rId23" imgW="622030" imgH="393529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3988" y="3967163"/>
                        <a:ext cx="1131887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1" name="Object 5"/>
          <p:cNvGraphicFramePr>
            <a:graphicFrameLocks noChangeAspect="1"/>
          </p:cNvGraphicFramePr>
          <p:nvPr/>
        </p:nvGraphicFramePr>
        <p:xfrm>
          <a:off x="4211638" y="3975100"/>
          <a:ext cx="20066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Формула" r:id="rId25" imgW="1117115" imgH="393529" progId="Equation.3">
                  <p:embed/>
                </p:oleObj>
              </mc:Choice>
              <mc:Fallback>
                <p:oleObj name="Формула" r:id="rId25" imgW="1117115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3975100"/>
                        <a:ext cx="2006600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0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7" grpId="0" animBg="1"/>
      <p:bldP spid="21" grpId="0" animBg="1"/>
      <p:bldP spid="24" grpId="0"/>
      <p:bldP spid="25" grpId="0"/>
      <p:bldP spid="45" grpId="0"/>
      <p:bldP spid="47" grpId="0"/>
      <p:bldP spid="51" grpId="0" animBg="1"/>
      <p:bldP spid="52" grpId="0"/>
      <p:bldP spid="54" grpId="0"/>
      <p:bldP spid="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900"/>
              <a:t>Вращательное движение МТ.</a:t>
            </a:r>
            <a:br>
              <a:rPr lang="ru-RU" sz="2900"/>
            </a:br>
            <a:r>
              <a:rPr lang="ru-RU" sz="2900"/>
              <a:t>Угловое ускорение</a:t>
            </a:r>
          </a:p>
        </p:txBody>
      </p:sp>
      <p:sp>
        <p:nvSpPr>
          <p:cNvPr id="1127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6" name="Rectangle 4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8" name="Rectangle 7"/>
          <p:cNvSpPr>
            <a:spLocks noChangeArrowheads="1"/>
          </p:cNvSpPr>
          <p:nvPr/>
        </p:nvSpPr>
        <p:spPr bwMode="auto">
          <a:xfrm>
            <a:off x="0" y="1654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269875" y="992188"/>
            <a:ext cx="2717800" cy="93503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Среднее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угловое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ускорение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3059113" y="981075"/>
            <a:ext cx="3889375" cy="94773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Мгновенное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угловое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ускорение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128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8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83" name="Rectangle 18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85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86" name="Rectangle 24"/>
          <p:cNvSpPr>
            <a:spLocks noChangeArrowheads="1"/>
          </p:cNvSpPr>
          <p:nvPr/>
        </p:nvSpPr>
        <p:spPr bwMode="auto">
          <a:xfrm>
            <a:off x="0" y="166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87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8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8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66574" name="Object 14"/>
          <p:cNvGraphicFramePr>
            <a:graphicFrameLocks noChangeAspect="1"/>
          </p:cNvGraphicFramePr>
          <p:nvPr/>
        </p:nvGraphicFramePr>
        <p:xfrm>
          <a:off x="1698625" y="1052513"/>
          <a:ext cx="1223963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3" imgW="622030" imgH="393529" progId="Equation.3">
                  <p:embed/>
                </p:oleObj>
              </mc:Choice>
              <mc:Fallback>
                <p:oleObj name="Формула" r:id="rId3" imgW="622030" imgH="393529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1052513"/>
                        <a:ext cx="1223963" cy="7921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0" name="Rectangle 16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9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66577" name="Object 17"/>
          <p:cNvGraphicFramePr>
            <a:graphicFrameLocks noChangeAspect="1"/>
          </p:cNvGraphicFramePr>
          <p:nvPr/>
        </p:nvGraphicFramePr>
        <p:xfrm>
          <a:off x="4660900" y="1077913"/>
          <a:ext cx="2230438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5" imgW="1130040" imgH="393480" progId="Equation.3">
                  <p:embed/>
                </p:oleObj>
              </mc:Choice>
              <mc:Fallback>
                <p:oleObj name="Формула" r:id="rId5" imgW="1130040" imgH="393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1077913"/>
                        <a:ext cx="2230438" cy="7921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2" name="Rectangle 19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9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66580" name="Object 20"/>
          <p:cNvGraphicFramePr>
            <a:graphicFrameLocks noChangeAspect="1"/>
          </p:cNvGraphicFramePr>
          <p:nvPr/>
        </p:nvGraphicFramePr>
        <p:xfrm>
          <a:off x="3059113" y="2060575"/>
          <a:ext cx="2160587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Формула" r:id="rId7" imgW="927000" imgH="419040" progId="Equation.3">
                  <p:embed/>
                </p:oleObj>
              </mc:Choice>
              <mc:Fallback>
                <p:oleObj name="Формула" r:id="rId7" imgW="927000" imgH="41904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060575"/>
                        <a:ext cx="2160587" cy="998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4" name="Rectangle 22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2" name="Object 20"/>
          <p:cNvGraphicFramePr>
            <a:graphicFrameLocks noChangeAspect="1"/>
          </p:cNvGraphicFramePr>
          <p:nvPr/>
        </p:nvGraphicFramePr>
        <p:xfrm>
          <a:off x="3059113" y="3135313"/>
          <a:ext cx="2160587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Формула" r:id="rId9" imgW="914400" imgH="419040" progId="Equation.3">
                  <p:embed/>
                </p:oleObj>
              </mc:Choice>
              <mc:Fallback>
                <p:oleObj name="Формула" r:id="rId9" imgW="91440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3135313"/>
                        <a:ext cx="2160587" cy="10144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5364163" y="3460750"/>
            <a:ext cx="14414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[</a:t>
            </a:r>
            <a:r>
              <a:rPr lang="el-GR" sz="2000" b="1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ε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] = рад/с</a:t>
            </a:r>
            <a:r>
              <a:rPr lang="ru-RU" sz="2000" b="1" baseline="300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2</a:t>
            </a:r>
            <a:endParaRPr lang="en-US" sz="2000" b="1" baseline="300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55" name="Object 25"/>
          <p:cNvGraphicFramePr>
            <a:graphicFrameLocks noChangeAspect="1"/>
          </p:cNvGraphicFramePr>
          <p:nvPr/>
        </p:nvGraphicFramePr>
        <p:xfrm>
          <a:off x="1116013" y="4437063"/>
          <a:ext cx="142398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Формула" r:id="rId11" imgW="723600" imgH="393480" progId="Equation.3">
                  <p:embed/>
                </p:oleObj>
              </mc:Choice>
              <mc:Fallback>
                <p:oleObj name="Формула" r:id="rId11" imgW="723600" imgH="39348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437063"/>
                        <a:ext cx="1423987" cy="790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26"/>
          <p:cNvGraphicFramePr>
            <a:graphicFrameLocks noChangeAspect="1"/>
          </p:cNvGraphicFramePr>
          <p:nvPr/>
        </p:nvGraphicFramePr>
        <p:xfrm>
          <a:off x="2700338" y="4652963"/>
          <a:ext cx="97472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Формула" r:id="rId13" imgW="482400" imgH="203040" progId="Equation.3">
                  <p:embed/>
                </p:oleObj>
              </mc:Choice>
              <mc:Fallback>
                <p:oleObj name="Формула" r:id="rId13" imgW="482400" imgH="20304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4652963"/>
                        <a:ext cx="974725" cy="420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27"/>
          <p:cNvGraphicFramePr>
            <a:graphicFrameLocks noChangeAspect="1"/>
          </p:cNvGraphicFramePr>
          <p:nvPr/>
        </p:nvGraphicFramePr>
        <p:xfrm>
          <a:off x="1116013" y="5589588"/>
          <a:ext cx="142398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Формула" r:id="rId15" imgW="723600" imgH="393480" progId="Equation.3">
                  <p:embed/>
                </p:oleObj>
              </mc:Choice>
              <mc:Fallback>
                <p:oleObj name="Формула" r:id="rId15" imgW="723600" imgH="39348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5589588"/>
                        <a:ext cx="1423987" cy="7921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28"/>
          <p:cNvGraphicFramePr>
            <a:graphicFrameLocks noChangeAspect="1"/>
          </p:cNvGraphicFramePr>
          <p:nvPr/>
        </p:nvGraphicFramePr>
        <p:xfrm>
          <a:off x="2771775" y="5732463"/>
          <a:ext cx="97472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Формула" r:id="rId17" imgW="482400" imgH="203040" progId="Equation.3">
                  <p:embed/>
                </p:oleObj>
              </mc:Choice>
              <mc:Fallback>
                <p:oleObj name="Формула" r:id="rId17" imgW="482400" imgH="20304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5732463"/>
                        <a:ext cx="974725" cy="420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589" name="Picture 29"/>
          <p:cNvPicPr>
            <a:picLocks noChangeAspect="1" noChangeArrowheads="1"/>
          </p:cNvPicPr>
          <p:nvPr/>
        </p:nvPicPr>
        <p:blipFill>
          <a:blip r:embed="rId19" cstate="print"/>
          <a:srcRect l="64159" t="15971" r="15689" b="12157"/>
          <a:stretch>
            <a:fillRect/>
          </a:stretch>
        </p:blipFill>
        <p:spPr bwMode="auto">
          <a:xfrm>
            <a:off x="6948488" y="3860800"/>
            <a:ext cx="216058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29"/>
          <p:cNvPicPr>
            <a:picLocks noChangeAspect="1" noChangeArrowheads="1"/>
          </p:cNvPicPr>
          <p:nvPr/>
        </p:nvPicPr>
        <p:blipFill>
          <a:blip r:embed="rId19" cstate="print"/>
          <a:srcRect l="17578" t="15971" r="61304" b="8163"/>
          <a:stretch>
            <a:fillRect/>
          </a:stretch>
        </p:blipFill>
        <p:spPr bwMode="auto">
          <a:xfrm>
            <a:off x="6948488" y="908050"/>
            <a:ext cx="2160587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428625" y="83502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 rot="10800000" flipV="1">
            <a:off x="1042988" y="4365625"/>
            <a:ext cx="5400675" cy="94773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 точки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увеличивается (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↑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)</a:t>
            </a:r>
            <a:endParaRPr lang="en-US" b="1" baseline="30000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 rot="10800000" flipV="1">
            <a:off x="1042988" y="5516563"/>
            <a:ext cx="5400675" cy="94773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 точки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уменьшается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↓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)</a:t>
            </a:r>
            <a:endParaRPr lang="en-US" b="1" baseline="30000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4" grpId="0"/>
      <p:bldP spid="39" grpId="0" animBg="1"/>
      <p:bldP spid="4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200"/>
              <a:t>Равномерное движение МТ </a:t>
            </a:r>
            <a:br>
              <a:rPr lang="ru-RU" sz="3200"/>
            </a:br>
            <a:r>
              <a:rPr lang="ru-RU" sz="3200"/>
              <a:t>по окружности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323850" y="2101850"/>
            <a:ext cx="6335713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Характеристики равномерного движения по окружности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589588" y="2900363"/>
          <a:ext cx="10096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3" imgW="520560" imgH="177480" progId="Equation.3">
                  <p:embed/>
                </p:oleObj>
              </mc:Choice>
              <mc:Fallback>
                <p:oleObj name="Формула" r:id="rId3" imgW="520560" imgH="177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9588" y="2900363"/>
                        <a:ext cx="1009650" cy="36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428625" y="5357813"/>
          <a:ext cx="20716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5" imgW="1066680" imgH="431640" progId="Equation.3">
                  <p:embed/>
                </p:oleObj>
              </mc:Choice>
              <mc:Fallback>
                <p:oleObj name="Формула" r:id="rId5" imgW="106668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5357813"/>
                        <a:ext cx="2071688" cy="828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 rot="10800000" flipV="1">
            <a:off x="500063" y="2563813"/>
            <a:ext cx="1946275" cy="6842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>
                <a:solidFill>
                  <a:schemeClr val="bg1"/>
                </a:solidFill>
                <a:latin typeface="Verdana" pitchFamily="34" charset="0"/>
                <a:cs typeface="Arial" charset="0"/>
              </a:rPr>
              <a:t>Т </a:t>
            </a:r>
            <a:r>
              <a:rPr lang="ru-RU" b="1">
                <a:solidFill>
                  <a:schemeClr val="bg1"/>
                </a:solidFill>
                <a:latin typeface="Verdana" pitchFamily="34" charset="0"/>
                <a:cs typeface="Arial" charset="0"/>
              </a:rPr>
              <a:t>– период вращения</a:t>
            </a: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500063" y="4246563"/>
            <a:ext cx="1928812" cy="7207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24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b="1" i="1">
                <a:solidFill>
                  <a:schemeClr val="bg1"/>
                </a:solidFill>
                <a:cs typeface="Arial" charset="0"/>
              </a:rPr>
              <a:t> </a:t>
            </a:r>
            <a:r>
              <a:rPr lang="ru-RU" b="1">
                <a:solidFill>
                  <a:schemeClr val="bg1"/>
                </a:solidFill>
                <a:cs typeface="Arial" charset="0"/>
              </a:rPr>
              <a:t>– </a:t>
            </a:r>
            <a:r>
              <a:rPr lang="ru-RU" b="1">
                <a:solidFill>
                  <a:schemeClr val="bg1"/>
                </a:solidFill>
                <a:latin typeface="Verdana" pitchFamily="34" charset="0"/>
                <a:cs typeface="Arial" charset="0"/>
              </a:rPr>
              <a:t>частота вращения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2517775" y="2527300"/>
            <a:ext cx="4429125" cy="72072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время одного полного оборота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(или: время поворота 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на угол                       )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2501900" y="4256088"/>
            <a:ext cx="3213100" cy="719137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количество полных оборотов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 единицу времени</a:t>
            </a:r>
          </a:p>
        </p:txBody>
      </p:sp>
      <p:graphicFrame>
        <p:nvGraphicFramePr>
          <p:cNvPr id="12" name="Object 1"/>
          <p:cNvGraphicFramePr>
            <a:graphicFrameLocks noChangeAspect="1"/>
          </p:cNvGraphicFramePr>
          <p:nvPr/>
        </p:nvGraphicFramePr>
        <p:xfrm>
          <a:off x="5867400" y="949325"/>
          <a:ext cx="1304925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7" imgW="634680" imgH="152280" progId="Equation.3">
                  <p:embed/>
                </p:oleObj>
              </mc:Choice>
              <mc:Fallback>
                <p:oleObj name="Формула" r:id="rId7" imgW="634680" imgH="1522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949325"/>
                        <a:ext cx="1304925" cy="3016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13"/>
          <p:cNvGraphicFramePr>
            <a:graphicFrameLocks noChangeAspect="1"/>
          </p:cNvGraphicFramePr>
          <p:nvPr/>
        </p:nvGraphicFramePr>
        <p:xfrm>
          <a:off x="468313" y="1500188"/>
          <a:ext cx="133191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Формула" r:id="rId9" imgW="672840" imgH="228600" progId="Equation.3">
                  <p:embed/>
                </p:oleObj>
              </mc:Choice>
              <mc:Fallback>
                <p:oleObj name="Формула" r:id="rId9" imgW="67284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500188"/>
                        <a:ext cx="1331912" cy="463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7"/>
          <p:cNvGraphicFramePr>
            <a:graphicFrameLocks noChangeAspect="1"/>
          </p:cNvGraphicFramePr>
          <p:nvPr/>
        </p:nvGraphicFramePr>
        <p:xfrm>
          <a:off x="455613" y="904875"/>
          <a:ext cx="8032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Формула" r:id="rId11" imgW="406080" imgH="228600" progId="Equation.3">
                  <p:embed/>
                </p:oleObj>
              </mc:Choice>
              <mc:Fallback>
                <p:oleObj name="Формула" r:id="rId11" imgW="40608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904875"/>
                        <a:ext cx="803275" cy="463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трелка вправо 15"/>
          <p:cNvSpPr/>
          <p:nvPr/>
        </p:nvSpPr>
        <p:spPr>
          <a:xfrm>
            <a:off x="1908175" y="976313"/>
            <a:ext cx="358775" cy="357187"/>
          </a:xfrm>
          <a:prstGeom prst="rightArrow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2411413" y="904875"/>
          <a:ext cx="1306512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Формула" r:id="rId13" imgW="660240" imgH="253800" progId="Equation.3">
                  <p:embed/>
                </p:oleObj>
              </mc:Choice>
              <mc:Fallback>
                <p:oleObj name="Формула" r:id="rId13" imgW="66024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904875"/>
                        <a:ext cx="1306512" cy="514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Стрелка вправо 17"/>
          <p:cNvSpPr/>
          <p:nvPr/>
        </p:nvSpPr>
        <p:spPr>
          <a:xfrm>
            <a:off x="1908175" y="1500188"/>
            <a:ext cx="358775" cy="357187"/>
          </a:xfrm>
          <a:prstGeom prst="rightArrow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10800000" flipV="1">
            <a:off x="2339975" y="1428750"/>
            <a:ext cx="2374900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скорость 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меняется </a:t>
            </a:r>
            <a:br>
              <a:rPr lang="ru-RU" b="1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по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направлению</a:t>
            </a:r>
          </a:p>
        </p:txBody>
      </p:sp>
      <p:graphicFrame>
        <p:nvGraphicFramePr>
          <p:cNvPr id="20" name="Object 9"/>
          <p:cNvGraphicFramePr>
            <a:graphicFrameLocks noChangeAspect="1"/>
          </p:cNvGraphicFramePr>
          <p:nvPr/>
        </p:nvGraphicFramePr>
        <p:xfrm>
          <a:off x="5875338" y="1355725"/>
          <a:ext cx="731837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Формула" r:id="rId15" imgW="355320" imgH="177480" progId="Equation.3">
                  <p:embed/>
                </p:oleObj>
              </mc:Choice>
              <mc:Fallback>
                <p:oleObj name="Формула" r:id="rId15" imgW="355320" imgH="177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5338" y="1355725"/>
                        <a:ext cx="731837" cy="3524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3717925" y="3536950"/>
          <a:ext cx="9699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Формула" r:id="rId17" imgW="571320" imgH="203040" progId="Equation.3">
                  <p:embed/>
                </p:oleObj>
              </mc:Choice>
              <mc:Fallback>
                <p:oleObj name="Формула" r:id="rId17" imgW="57132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5" y="3536950"/>
                        <a:ext cx="969963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1"/>
          <p:cNvGraphicFramePr>
            <a:graphicFrameLocks noChangeAspect="1"/>
          </p:cNvGraphicFramePr>
          <p:nvPr/>
        </p:nvGraphicFramePr>
        <p:xfrm>
          <a:off x="2709863" y="3536950"/>
          <a:ext cx="8636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Формула" r:id="rId19" imgW="444240" imgH="177480" progId="Equation.3">
                  <p:embed/>
                </p:oleObj>
              </mc:Choice>
              <mc:Fallback>
                <p:oleObj name="Формула" r:id="rId19" imgW="444240" imgH="177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863" y="3536950"/>
                        <a:ext cx="863600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2"/>
          <p:cNvGraphicFramePr>
            <a:graphicFrameLocks noChangeAspect="1"/>
          </p:cNvGraphicFramePr>
          <p:nvPr/>
        </p:nvGraphicFramePr>
        <p:xfrm>
          <a:off x="7500938" y="2500313"/>
          <a:ext cx="958850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Формула" r:id="rId21" imgW="495000" imgH="393480" progId="Equation.3">
                  <p:embed/>
                </p:oleObj>
              </mc:Choice>
              <mc:Fallback>
                <p:oleObj name="Формула" r:id="rId21" imgW="49500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0938" y="2500313"/>
                        <a:ext cx="958850" cy="7985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трелка вправо 23"/>
          <p:cNvSpPr/>
          <p:nvPr/>
        </p:nvSpPr>
        <p:spPr>
          <a:xfrm>
            <a:off x="4799013" y="3487738"/>
            <a:ext cx="360362" cy="357187"/>
          </a:xfrm>
          <a:prstGeom prst="rightArrow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5" name="Object 13"/>
          <p:cNvGraphicFramePr>
            <a:graphicFrameLocks noChangeAspect="1"/>
          </p:cNvGraphicFramePr>
          <p:nvPr/>
        </p:nvGraphicFramePr>
        <p:xfrm>
          <a:off x="5230813" y="3357563"/>
          <a:ext cx="1484312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Формула" r:id="rId23" imgW="876240" imgH="393480" progId="Equation.3">
                  <p:embed/>
                </p:oleObj>
              </mc:Choice>
              <mc:Fallback>
                <p:oleObj name="Формула" r:id="rId23" imgW="876240" imgH="39348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0813" y="3357563"/>
                        <a:ext cx="1484312" cy="6969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Стрелка вправо 26"/>
          <p:cNvSpPr/>
          <p:nvPr/>
        </p:nvSpPr>
        <p:spPr>
          <a:xfrm>
            <a:off x="2786063" y="5535613"/>
            <a:ext cx="360362" cy="357187"/>
          </a:xfrm>
          <a:prstGeom prst="rightArrow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8" name="Object 12"/>
          <p:cNvGraphicFramePr>
            <a:graphicFrameLocks noChangeAspect="1"/>
          </p:cNvGraphicFramePr>
          <p:nvPr/>
        </p:nvGraphicFramePr>
        <p:xfrm>
          <a:off x="3286125" y="5429250"/>
          <a:ext cx="150495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Формула" r:id="rId25" imgW="558720" imgH="177480" progId="Equation.3">
                  <p:embed/>
                </p:oleObj>
              </mc:Choice>
              <mc:Fallback>
                <p:oleObj name="Формула" r:id="rId25" imgW="558720" imgH="17748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5429250"/>
                        <a:ext cx="1504950" cy="50006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15"/>
          <p:cNvGraphicFramePr>
            <a:graphicFrameLocks noChangeAspect="1"/>
          </p:cNvGraphicFramePr>
          <p:nvPr/>
        </p:nvGraphicFramePr>
        <p:xfrm>
          <a:off x="6143625" y="4714875"/>
          <a:ext cx="183356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Формула" r:id="rId27" imgW="927000" imgH="228600" progId="Equation.3">
                  <p:embed/>
                </p:oleObj>
              </mc:Choice>
              <mc:Fallback>
                <p:oleObj name="Формула" r:id="rId27" imgW="9270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5" y="4714875"/>
                        <a:ext cx="1833563" cy="4635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23"/>
          <p:cNvGraphicFramePr>
            <a:graphicFrameLocks noChangeAspect="1"/>
          </p:cNvGraphicFramePr>
          <p:nvPr/>
        </p:nvGraphicFramePr>
        <p:xfrm>
          <a:off x="6143625" y="5214938"/>
          <a:ext cx="2436813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Формула" r:id="rId29" imgW="1231560" imgH="482400" progId="Equation.3">
                  <p:embed/>
                </p:oleObj>
              </mc:Choice>
              <mc:Fallback>
                <p:oleObj name="Формула" r:id="rId29" imgW="1231560" imgH="4824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5" y="5214938"/>
                        <a:ext cx="2436813" cy="9779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24"/>
          <p:cNvGraphicFramePr>
            <a:graphicFrameLocks noChangeAspect="1"/>
          </p:cNvGraphicFramePr>
          <p:nvPr/>
        </p:nvGraphicFramePr>
        <p:xfrm>
          <a:off x="7635875" y="6072188"/>
          <a:ext cx="15081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Формула" r:id="rId31" imgW="761760" imgH="228600" progId="Equation.3">
                  <p:embed/>
                </p:oleObj>
              </mc:Choice>
              <mc:Fallback>
                <p:oleObj name="Формула" r:id="rId31" imgW="761760" imgH="2286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75" y="6072188"/>
                        <a:ext cx="1508125" cy="463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Прямоугольник 43"/>
          <p:cNvSpPr/>
          <p:nvPr/>
        </p:nvSpPr>
        <p:spPr>
          <a:xfrm rot="10800000" flipV="1">
            <a:off x="5965825" y="4143375"/>
            <a:ext cx="3178175" cy="245586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Уравнения движения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V="1">
            <a:off x="6715125" y="3143250"/>
            <a:ext cx="1071563" cy="714375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28625" y="83502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1" grpId="0" animBg="1"/>
      <p:bldP spid="19" grpId="0"/>
      <p:bldP spid="24" grpId="0" animBg="1"/>
      <p:bldP spid="27" grpId="0" animBg="1"/>
      <p:bldP spid="4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000"/>
              <a:t>Движение по окружности с ускорением</a:t>
            </a:r>
          </a:p>
        </p:txBody>
      </p:sp>
      <p:graphicFrame>
        <p:nvGraphicFramePr>
          <p:cNvPr id="13314" name="Object 13"/>
          <p:cNvGraphicFramePr>
            <a:graphicFrameLocks noChangeAspect="1"/>
          </p:cNvGraphicFramePr>
          <p:nvPr/>
        </p:nvGraphicFramePr>
        <p:xfrm>
          <a:off x="457200" y="981075"/>
          <a:ext cx="130651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3" imgW="660240" imgH="228600" progId="Equation.3">
                  <p:embed/>
                </p:oleObj>
              </mc:Choice>
              <mc:Fallback>
                <p:oleObj name="Формула" r:id="rId3" imgW="66024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981075"/>
                        <a:ext cx="1306513" cy="463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трелка вправо 4"/>
          <p:cNvSpPr/>
          <p:nvPr/>
        </p:nvSpPr>
        <p:spPr>
          <a:xfrm>
            <a:off x="3419475" y="1000125"/>
            <a:ext cx="360363" cy="357188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2051050" y="1000125"/>
          <a:ext cx="12065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5" imgW="609480" imgH="152280" progId="Equation.3">
                  <p:embed/>
                </p:oleObj>
              </mc:Choice>
              <mc:Fallback>
                <p:oleObj name="Формула" r:id="rId5" imgW="609480" imgH="1522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000125"/>
                        <a:ext cx="1206500" cy="307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455613" y="1557338"/>
          <a:ext cx="133191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7" imgW="672840" imgH="228600" progId="Equation.3">
                  <p:embed/>
                </p:oleObj>
              </mc:Choice>
              <mc:Fallback>
                <p:oleObj name="Формула" r:id="rId7" imgW="6728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1557338"/>
                        <a:ext cx="1331912" cy="463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3924300" y="1000125"/>
          <a:ext cx="113030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Формула" r:id="rId9" imgW="571320" imgH="203040" progId="Equation.3">
                  <p:embed/>
                </p:oleObj>
              </mc:Choice>
              <mc:Fallback>
                <p:oleObj name="Формула" r:id="rId9" imgW="57132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1000125"/>
                        <a:ext cx="1130300" cy="4111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4427538" y="1844675"/>
          <a:ext cx="12065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Формула" r:id="rId11" imgW="609480" imgH="241200" progId="Equation.3">
                  <p:embed/>
                </p:oleObj>
              </mc:Choice>
              <mc:Fallback>
                <p:oleObj name="Формула" r:id="rId11" imgW="60948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844675"/>
                        <a:ext cx="1206500" cy="488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468313" y="2636838"/>
            <a:ext cx="8567737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2" name="Object 8"/>
          <p:cNvGraphicFramePr>
            <a:graphicFrameLocks noChangeAspect="1"/>
          </p:cNvGraphicFramePr>
          <p:nvPr/>
        </p:nvGraphicFramePr>
        <p:xfrm>
          <a:off x="1908175" y="1700213"/>
          <a:ext cx="246697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Формула" r:id="rId13" imgW="1447560" imgH="419040" progId="Equation.3">
                  <p:embed/>
                </p:oleObj>
              </mc:Choice>
              <mc:Fallback>
                <p:oleObj name="Формула" r:id="rId13" imgW="144756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700213"/>
                        <a:ext cx="2466975" cy="730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9"/>
          <p:cNvGraphicFramePr>
            <a:graphicFrameLocks noChangeAspect="1"/>
          </p:cNvGraphicFramePr>
          <p:nvPr/>
        </p:nvGraphicFramePr>
        <p:xfrm>
          <a:off x="468313" y="2124075"/>
          <a:ext cx="100806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Формула" r:id="rId15" imgW="495000" imgH="177480" progId="Equation.3">
                  <p:embed/>
                </p:oleObj>
              </mc:Choice>
              <mc:Fallback>
                <p:oleObj name="Формула" r:id="rId15" imgW="495000" imgH="177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124075"/>
                        <a:ext cx="1008062" cy="368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 rot="10800000" flipV="1">
            <a:off x="5724525" y="981075"/>
            <a:ext cx="3335338" cy="158432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Необходимость введения       и  обусловлена тем, что они одинаковы для ВСЕХ точек вращающей МТ в отличие</a:t>
            </a:r>
            <a:b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от       и      , которые различны</a:t>
            </a:r>
            <a:b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в зависимости от </a:t>
            </a:r>
            <a:r>
              <a:rPr lang="en-US" sz="1700" b="1" dirty="0">
                <a:solidFill>
                  <a:schemeClr val="accent2">
                    <a:lumMod val="50000"/>
                  </a:schemeClr>
                </a:solidFill>
              </a:rPr>
              <a:t>R</a:t>
            </a: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6511925" y="2024063"/>
          <a:ext cx="2238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Формула" r:id="rId17" imgW="126720" imgH="177480" progId="Equation.3">
                  <p:embed/>
                </p:oleObj>
              </mc:Choice>
              <mc:Fallback>
                <p:oleObj name="Формула" r:id="rId17" imgW="12672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1925" y="2024063"/>
                        <a:ext cx="223838" cy="32385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5" name="Object 11"/>
          <p:cNvGraphicFramePr>
            <a:graphicFrameLocks noChangeAspect="1"/>
          </p:cNvGraphicFramePr>
          <p:nvPr/>
        </p:nvGraphicFramePr>
        <p:xfrm>
          <a:off x="6054725" y="2038350"/>
          <a:ext cx="24606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Формула" r:id="rId19" imgW="139680" imgH="177480" progId="Equation.3">
                  <p:embed/>
                </p:oleObj>
              </mc:Choice>
              <mc:Fallback>
                <p:oleObj name="Формула" r:id="rId19" imgW="139680" imgH="177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4725" y="2038350"/>
                        <a:ext cx="246063" cy="32385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6" name="Object 12"/>
          <p:cNvGraphicFramePr>
            <a:graphicFrameLocks noChangeAspect="1"/>
          </p:cNvGraphicFramePr>
          <p:nvPr/>
        </p:nvGraphicFramePr>
        <p:xfrm>
          <a:off x="8286750" y="957263"/>
          <a:ext cx="26828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Формула" r:id="rId21" imgW="152280" imgH="177480" progId="Equation.3">
                  <p:embed/>
                </p:oleObj>
              </mc:Choice>
              <mc:Fallback>
                <p:oleObj name="Формула" r:id="rId21" imgW="152280" imgH="177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0" y="957263"/>
                        <a:ext cx="268288" cy="32385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7" name="Object 13"/>
          <p:cNvGraphicFramePr>
            <a:graphicFrameLocks noChangeAspect="1"/>
          </p:cNvGraphicFramePr>
          <p:nvPr/>
        </p:nvGraphicFramePr>
        <p:xfrm>
          <a:off x="8789988" y="957263"/>
          <a:ext cx="2460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Формула" r:id="rId23" imgW="139680" imgH="177480" progId="Equation.3">
                  <p:embed/>
                </p:oleObj>
              </mc:Choice>
              <mc:Fallback>
                <p:oleObj name="Формула" r:id="rId23" imgW="139680" imgH="17748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9988" y="957263"/>
                        <a:ext cx="246062" cy="32385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8" name="Object 14"/>
          <p:cNvGraphicFramePr>
            <a:graphicFrameLocks noChangeAspect="1"/>
          </p:cNvGraphicFramePr>
          <p:nvPr/>
        </p:nvGraphicFramePr>
        <p:xfrm>
          <a:off x="468313" y="2852738"/>
          <a:ext cx="289083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Формула" r:id="rId25" imgW="1460160" imgH="393480" progId="Equation.3">
                  <p:embed/>
                </p:oleObj>
              </mc:Choice>
              <mc:Fallback>
                <p:oleObj name="Формула" r:id="rId25" imgW="1460160" imgH="3934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852738"/>
                        <a:ext cx="2890837" cy="7985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6"/>
          <p:cNvGraphicFramePr>
            <a:graphicFrameLocks noChangeAspect="1"/>
          </p:cNvGraphicFramePr>
          <p:nvPr/>
        </p:nvGraphicFramePr>
        <p:xfrm>
          <a:off x="3492500" y="3009900"/>
          <a:ext cx="979488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Формула" r:id="rId27" imgW="495000" imgH="228600" progId="Equation.3">
                  <p:embed/>
                </p:oleObj>
              </mc:Choice>
              <mc:Fallback>
                <p:oleObj name="Формула" r:id="rId27" imgW="495000" imgH="2286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3009900"/>
                        <a:ext cx="979488" cy="461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20" name="Object 16"/>
          <p:cNvGraphicFramePr>
            <a:graphicFrameLocks noChangeAspect="1"/>
          </p:cNvGraphicFramePr>
          <p:nvPr/>
        </p:nvGraphicFramePr>
        <p:xfrm>
          <a:off x="4624388" y="2971800"/>
          <a:ext cx="130651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Формула" r:id="rId29" imgW="660240" imgH="253800" progId="Equation.3">
                  <p:embed/>
                </p:oleObj>
              </mc:Choice>
              <mc:Fallback>
                <p:oleObj name="Формула" r:id="rId29" imgW="660240" imgH="2538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4388" y="2971800"/>
                        <a:ext cx="1306512" cy="512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7"/>
          <p:cNvGraphicFramePr>
            <a:graphicFrameLocks noChangeAspect="1"/>
          </p:cNvGraphicFramePr>
          <p:nvPr/>
        </p:nvGraphicFramePr>
        <p:xfrm>
          <a:off x="477838" y="3854450"/>
          <a:ext cx="1357312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Формула" r:id="rId31" imgW="685800" imgH="228600" progId="Equation.3">
                  <p:embed/>
                </p:oleObj>
              </mc:Choice>
              <mc:Fallback>
                <p:oleObj name="Формула" r:id="rId31" imgW="685800" imgH="228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8" y="3854450"/>
                        <a:ext cx="1357312" cy="461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8"/>
          <p:cNvGraphicFramePr>
            <a:graphicFrameLocks noChangeAspect="1"/>
          </p:cNvGraphicFramePr>
          <p:nvPr/>
        </p:nvGraphicFramePr>
        <p:xfrm>
          <a:off x="1979613" y="3789363"/>
          <a:ext cx="5500687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Формула" r:id="rId33" imgW="2781000" imgH="317160" progId="Equation.3">
                  <p:embed/>
                </p:oleObj>
              </mc:Choice>
              <mc:Fallback>
                <p:oleObj name="Формула" r:id="rId33" imgW="2781000" imgH="31716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789363"/>
                        <a:ext cx="5500687" cy="641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Прямая соединительная линия 24"/>
          <p:cNvCxnSpPr/>
          <p:nvPr/>
        </p:nvCxnSpPr>
        <p:spPr>
          <a:xfrm>
            <a:off x="395288" y="4581525"/>
            <a:ext cx="8569325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26" name="Object 15"/>
          <p:cNvGraphicFramePr>
            <a:graphicFrameLocks noChangeAspect="1"/>
          </p:cNvGraphicFramePr>
          <p:nvPr/>
        </p:nvGraphicFramePr>
        <p:xfrm>
          <a:off x="539750" y="5229225"/>
          <a:ext cx="22352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Формула" r:id="rId35" imgW="1130040" imgH="482400" progId="Equation.3">
                  <p:embed/>
                </p:oleObj>
              </mc:Choice>
              <mc:Fallback>
                <p:oleObj name="Формула" r:id="rId35" imgW="1130040" imgH="482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229225"/>
                        <a:ext cx="2235200" cy="977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0"/>
          <p:cNvGraphicFramePr>
            <a:graphicFrameLocks noChangeAspect="1"/>
          </p:cNvGraphicFramePr>
          <p:nvPr/>
        </p:nvGraphicFramePr>
        <p:xfrm>
          <a:off x="2987675" y="5229225"/>
          <a:ext cx="5049838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Формула" r:id="rId37" imgW="2552400" imgH="482400" progId="Equation.3">
                  <p:embed/>
                </p:oleObj>
              </mc:Choice>
              <mc:Fallback>
                <p:oleObj name="Формула" r:id="rId37" imgW="2552400" imgH="482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5229225"/>
                        <a:ext cx="5049838" cy="977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1"/>
          <p:cNvGraphicFramePr>
            <a:graphicFrameLocks noChangeAspect="1"/>
          </p:cNvGraphicFramePr>
          <p:nvPr/>
        </p:nvGraphicFramePr>
        <p:xfrm>
          <a:off x="7167563" y="6021388"/>
          <a:ext cx="15081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Формула" r:id="rId39" imgW="761760" imgH="228600" progId="Equation.3">
                  <p:embed/>
                </p:oleObj>
              </mc:Choice>
              <mc:Fallback>
                <p:oleObj name="Формула" r:id="rId39" imgW="76176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7563" y="6021388"/>
                        <a:ext cx="1508125" cy="463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 rot="10800000" flipV="1">
            <a:off x="468313" y="4868863"/>
            <a:ext cx="8496300" cy="16557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Уравнения движения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428625" y="628650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2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8" name="Заголовок 1"/>
          <p:cNvSpPr>
            <a:spLocks noGrp="1"/>
          </p:cNvSpPr>
          <p:nvPr>
            <p:ph type="title"/>
          </p:nvPr>
        </p:nvSpPr>
        <p:spPr>
          <a:xfrm>
            <a:off x="0" y="182563"/>
            <a:ext cx="9144000" cy="9096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900"/>
              <a:t>Аналогии между характеристиками поступательного и вращательного движения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82563" y="1449388"/>
            <a:ext cx="2159000" cy="900112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Физическая величина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2425700" y="1443038"/>
            <a:ext cx="2159000" cy="900112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>
                <a:solidFill>
                  <a:schemeClr val="bg1"/>
                </a:solidFill>
                <a:latin typeface="Verdana" pitchFamily="34" charset="0"/>
                <a:cs typeface="Arial" charset="0"/>
              </a:rPr>
              <a:t>Поступательное движение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4657725" y="1449388"/>
            <a:ext cx="2160588" cy="900112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>
                <a:solidFill>
                  <a:schemeClr val="bg1"/>
                </a:solidFill>
                <a:latin typeface="Verdana" pitchFamily="34" charset="0"/>
                <a:cs typeface="Arial" charset="0"/>
              </a:rPr>
              <a:t>Вращательное движение</a:t>
            </a: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6889750" y="1443038"/>
            <a:ext cx="2160588" cy="900112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Связь между </a:t>
            </a:r>
            <a:r>
              <a:rPr lang="ru-RU" sz="1400" b="1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характеристиками</a:t>
            </a:r>
            <a:endParaRPr lang="ru-RU" sz="1600" b="1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180975" y="2384425"/>
            <a:ext cx="2159000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Перемещение</a:t>
            </a: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2424113" y="2379663"/>
            <a:ext cx="2160587" cy="90011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Линейное</a:t>
            </a:r>
          </a:p>
        </p:txBody>
      </p:sp>
      <p:sp>
        <p:nvSpPr>
          <p:cNvPr id="16" name="Прямоугольник 15"/>
          <p:cNvSpPr/>
          <p:nvPr/>
        </p:nvSpPr>
        <p:spPr>
          <a:xfrm rot="10800000" flipV="1">
            <a:off x="4656138" y="2384425"/>
            <a:ext cx="2160587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Угловое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6888163" y="2379663"/>
            <a:ext cx="2160587" cy="90011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177800" y="3321050"/>
            <a:ext cx="2160588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</a:t>
            </a:r>
          </a:p>
        </p:txBody>
      </p:sp>
      <p:sp>
        <p:nvSpPr>
          <p:cNvPr id="19" name="Прямоугольник 18"/>
          <p:cNvSpPr/>
          <p:nvPr/>
        </p:nvSpPr>
        <p:spPr>
          <a:xfrm rot="10800000" flipV="1">
            <a:off x="2422525" y="3324225"/>
            <a:ext cx="2159000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Линейная</a:t>
            </a: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4662488" y="3321050"/>
            <a:ext cx="2159000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Угловая</a:t>
            </a:r>
          </a:p>
        </p:txBody>
      </p:sp>
      <p:sp>
        <p:nvSpPr>
          <p:cNvPr id="21" name="Прямоугольник 20"/>
          <p:cNvSpPr/>
          <p:nvPr/>
        </p:nvSpPr>
        <p:spPr>
          <a:xfrm rot="10800000" flipV="1">
            <a:off x="6886575" y="3316288"/>
            <a:ext cx="2159000" cy="90011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10800000" flipV="1">
            <a:off x="174625" y="4257675"/>
            <a:ext cx="2159000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Ускорение</a:t>
            </a:r>
          </a:p>
        </p:txBody>
      </p:sp>
      <p:sp>
        <p:nvSpPr>
          <p:cNvPr id="23" name="Прямоугольник 22"/>
          <p:cNvSpPr/>
          <p:nvPr/>
        </p:nvSpPr>
        <p:spPr>
          <a:xfrm rot="10800000" flipV="1">
            <a:off x="2417763" y="4251325"/>
            <a:ext cx="2160587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Линейное</a:t>
            </a:r>
          </a:p>
        </p:txBody>
      </p:sp>
      <p:sp>
        <p:nvSpPr>
          <p:cNvPr id="24" name="Прямоугольник 23"/>
          <p:cNvSpPr/>
          <p:nvPr/>
        </p:nvSpPr>
        <p:spPr>
          <a:xfrm rot="10800000" flipV="1">
            <a:off x="4657725" y="4257675"/>
            <a:ext cx="2160588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Угловое</a:t>
            </a: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6881813" y="4251325"/>
            <a:ext cx="2160587" cy="9001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3832225" y="2640013"/>
          <a:ext cx="414338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3" imgW="215640" imgH="177480" progId="Equation.3">
                  <p:embed/>
                </p:oleObj>
              </mc:Choice>
              <mc:Fallback>
                <p:oleObj name="Формула" r:id="rId3" imgW="215640" imgH="177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225" y="2640013"/>
                        <a:ext cx="414338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1" name="Object 3"/>
          <p:cNvGraphicFramePr>
            <a:graphicFrameLocks noChangeAspect="1"/>
          </p:cNvGraphicFramePr>
          <p:nvPr/>
        </p:nvGraphicFramePr>
        <p:xfrm>
          <a:off x="3619500" y="3359150"/>
          <a:ext cx="877888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5" imgW="457200" imgH="393480" progId="Equation.3">
                  <p:embed/>
                </p:oleObj>
              </mc:Choice>
              <mc:Fallback>
                <p:oleObj name="Формула" r:id="rId5" imgW="45720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3359150"/>
                        <a:ext cx="877888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2" name="Object 4"/>
          <p:cNvGraphicFramePr>
            <a:graphicFrameLocks noChangeAspect="1"/>
          </p:cNvGraphicFramePr>
          <p:nvPr/>
        </p:nvGraphicFramePr>
        <p:xfrm>
          <a:off x="3611563" y="4294188"/>
          <a:ext cx="9271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Формула" r:id="rId7" imgW="482400" imgH="393480" progId="Equation.3">
                  <p:embed/>
                </p:oleObj>
              </mc:Choice>
              <mc:Fallback>
                <p:oleObj name="Формула" r:id="rId7" imgW="48240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4294188"/>
                        <a:ext cx="92710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3" name="Object 5"/>
          <p:cNvGraphicFramePr>
            <a:graphicFrameLocks noChangeAspect="1"/>
          </p:cNvGraphicFramePr>
          <p:nvPr/>
        </p:nvGraphicFramePr>
        <p:xfrm>
          <a:off x="6002338" y="2589213"/>
          <a:ext cx="461962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Формула" r:id="rId9" imgW="241200" imgH="203040" progId="Equation.3">
                  <p:embed/>
                </p:oleObj>
              </mc:Choice>
              <mc:Fallback>
                <p:oleObj name="Формула" r:id="rId9" imgW="24120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2338" y="2589213"/>
                        <a:ext cx="461962" cy="407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4" name="Object 6"/>
          <p:cNvGraphicFramePr>
            <a:graphicFrameLocks noChangeAspect="1"/>
          </p:cNvGraphicFramePr>
          <p:nvPr/>
        </p:nvGraphicFramePr>
        <p:xfrm>
          <a:off x="5765800" y="3359150"/>
          <a:ext cx="9747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Формула" r:id="rId11" imgW="507960" imgH="393480" progId="Equation.3">
                  <p:embed/>
                </p:oleObj>
              </mc:Choice>
              <mc:Fallback>
                <p:oleObj name="Формула" r:id="rId11" imgW="50796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5800" y="3359150"/>
                        <a:ext cx="974725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5792788" y="4294188"/>
          <a:ext cx="9525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Формула" r:id="rId13" imgW="495000" imgH="393480" progId="Equation.3">
                  <p:embed/>
                </p:oleObj>
              </mc:Choice>
              <mc:Fallback>
                <p:oleObj name="Формула" r:id="rId13" imgW="49500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2788" y="4294188"/>
                        <a:ext cx="95250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6" name="Object 8"/>
          <p:cNvGraphicFramePr>
            <a:graphicFrameLocks noChangeAspect="1"/>
          </p:cNvGraphicFramePr>
          <p:nvPr/>
        </p:nvGraphicFramePr>
        <p:xfrm>
          <a:off x="7486650" y="2589213"/>
          <a:ext cx="874713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Формула" r:id="rId15" imgW="457200" imgH="203040" progId="Equation.3">
                  <p:embed/>
                </p:oleObj>
              </mc:Choice>
              <mc:Fallback>
                <p:oleObj name="Формула" r:id="rId15" imgW="457200" imgH="203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6650" y="2589213"/>
                        <a:ext cx="874713" cy="407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7" name="Object 9"/>
          <p:cNvGraphicFramePr>
            <a:graphicFrameLocks noChangeAspect="1"/>
          </p:cNvGraphicFramePr>
          <p:nvPr/>
        </p:nvGraphicFramePr>
        <p:xfrm>
          <a:off x="7493000" y="3503613"/>
          <a:ext cx="901700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Формула" r:id="rId17" imgW="469800" imgH="177480" progId="Equation.3">
                  <p:embed/>
                </p:oleObj>
              </mc:Choice>
              <mc:Fallback>
                <p:oleObj name="Формула" r:id="rId17" imgW="469800" imgH="177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0" y="3503613"/>
                        <a:ext cx="901700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8" name="Object 10"/>
          <p:cNvGraphicFramePr>
            <a:graphicFrameLocks noChangeAspect="1"/>
          </p:cNvGraphicFramePr>
          <p:nvPr/>
        </p:nvGraphicFramePr>
        <p:xfrm>
          <a:off x="7483475" y="4264025"/>
          <a:ext cx="9525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Формула" r:id="rId19" imgW="495000" imgH="228600" progId="Equation.3">
                  <p:embed/>
                </p:oleObj>
              </mc:Choice>
              <mc:Fallback>
                <p:oleObj name="Формула" r:id="rId19" imgW="4950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3475" y="4264025"/>
                        <a:ext cx="952500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9" name="Object 11"/>
          <p:cNvGraphicFramePr>
            <a:graphicFrameLocks noChangeAspect="1"/>
          </p:cNvGraphicFramePr>
          <p:nvPr/>
        </p:nvGraphicFramePr>
        <p:xfrm>
          <a:off x="7415213" y="4598988"/>
          <a:ext cx="11715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Формула" r:id="rId21" imgW="609480" imgH="241200" progId="Equation.3">
                  <p:embed/>
                </p:oleObj>
              </mc:Choice>
              <mc:Fallback>
                <p:oleObj name="Формула" r:id="rId21" imgW="609480" imgH="241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5213" y="4598988"/>
                        <a:ext cx="117157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Прямая соединительная линия 28"/>
          <p:cNvCxnSpPr/>
          <p:nvPr/>
        </p:nvCxnSpPr>
        <p:spPr>
          <a:xfrm>
            <a:off x="428625" y="1195388"/>
            <a:ext cx="8715375" cy="1587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Заголовок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106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900"/>
              <a:t>Аналогии между законами поступательного и вращательного движения</a:t>
            </a:r>
          </a:p>
        </p:txBody>
      </p:sp>
      <p:sp>
        <p:nvSpPr>
          <p:cNvPr id="42" name="Прямоугольник 41"/>
          <p:cNvSpPr/>
          <p:nvPr/>
        </p:nvSpPr>
        <p:spPr>
          <a:xfrm rot="10800000" flipV="1">
            <a:off x="255588" y="1763713"/>
            <a:ext cx="4319587" cy="649287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Поступательное</a:t>
            </a:r>
          </a:p>
        </p:txBody>
      </p:sp>
      <p:sp>
        <p:nvSpPr>
          <p:cNvPr id="43" name="Прямоугольник 42"/>
          <p:cNvSpPr/>
          <p:nvPr/>
        </p:nvSpPr>
        <p:spPr>
          <a:xfrm rot="10800000" flipV="1">
            <a:off x="4645025" y="1773238"/>
            <a:ext cx="4319588" cy="647700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latin typeface="Verdana" pitchFamily="34" charset="0"/>
                <a:cs typeface="Arial" charset="0"/>
              </a:rPr>
              <a:t>Вращательное</a:t>
            </a:r>
          </a:p>
        </p:txBody>
      </p:sp>
      <p:sp>
        <p:nvSpPr>
          <p:cNvPr id="44" name="Прямоугольник 43"/>
          <p:cNvSpPr/>
          <p:nvPr/>
        </p:nvSpPr>
        <p:spPr>
          <a:xfrm rot="10800000" flipV="1">
            <a:off x="254000" y="2922588"/>
            <a:ext cx="4319588" cy="86677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 rot="10800000" flipV="1">
            <a:off x="4643438" y="2924175"/>
            <a:ext cx="4321175" cy="868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1" name="Object 3"/>
          <p:cNvGraphicFramePr>
            <a:graphicFrameLocks noChangeAspect="1"/>
          </p:cNvGraphicFramePr>
          <p:nvPr/>
        </p:nvGraphicFramePr>
        <p:xfrm>
          <a:off x="1763713" y="2997200"/>
          <a:ext cx="1169987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3" imgW="609480" imgH="152280" progId="Equation.3">
                  <p:embed/>
                </p:oleObj>
              </mc:Choice>
              <mc:Fallback>
                <p:oleObj name="Формула" r:id="rId3" imgW="609480" imgH="1522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997200"/>
                        <a:ext cx="1169987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 rot="10800000" flipV="1">
            <a:off x="250825" y="2460625"/>
            <a:ext cx="8713788" cy="4318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Равномерное</a:t>
            </a:r>
          </a:p>
        </p:txBody>
      </p:sp>
      <p:graphicFrame>
        <p:nvGraphicFramePr>
          <p:cNvPr id="74766" name="Object 14"/>
          <p:cNvGraphicFramePr>
            <a:graphicFrameLocks noChangeAspect="1"/>
          </p:cNvGraphicFramePr>
          <p:nvPr/>
        </p:nvGraphicFramePr>
        <p:xfrm>
          <a:off x="1703388" y="3330575"/>
          <a:ext cx="1292225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5" imgW="672840" imgH="228600" progId="Equation.3">
                  <p:embed/>
                </p:oleObj>
              </mc:Choice>
              <mc:Fallback>
                <p:oleObj name="Формула" r:id="rId5" imgW="67284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8" y="3330575"/>
                        <a:ext cx="1292225" cy="45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7" name="Object 15"/>
          <p:cNvGraphicFramePr>
            <a:graphicFrameLocks noChangeAspect="1"/>
          </p:cNvGraphicFramePr>
          <p:nvPr/>
        </p:nvGraphicFramePr>
        <p:xfrm>
          <a:off x="6124575" y="2997200"/>
          <a:ext cx="1219200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Формула" r:id="rId7" imgW="634680" imgH="152280" progId="Equation.3">
                  <p:embed/>
                </p:oleObj>
              </mc:Choice>
              <mc:Fallback>
                <p:oleObj name="Формула" r:id="rId7" imgW="634680" imgH="15228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4575" y="2997200"/>
                        <a:ext cx="1219200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8" name="Object 16"/>
          <p:cNvGraphicFramePr>
            <a:graphicFrameLocks noChangeAspect="1"/>
          </p:cNvGraphicFramePr>
          <p:nvPr/>
        </p:nvGraphicFramePr>
        <p:xfrm>
          <a:off x="6038850" y="3330575"/>
          <a:ext cx="13906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Формула" r:id="rId9" imgW="723600" imgH="228600" progId="Equation.3">
                  <p:embed/>
                </p:oleObj>
              </mc:Choice>
              <mc:Fallback>
                <p:oleObj name="Формула" r:id="rId9" imgW="72360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30575"/>
                        <a:ext cx="1390650" cy="45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 rot="10800000" flipV="1">
            <a:off x="254000" y="4302125"/>
            <a:ext cx="4319588" cy="1503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 rot="10800000" flipV="1">
            <a:off x="4643438" y="4292600"/>
            <a:ext cx="4321175" cy="151288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 rot="10800000" flipV="1">
            <a:off x="250825" y="3829050"/>
            <a:ext cx="8713788" cy="4318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Равнопеременное</a:t>
            </a:r>
          </a:p>
        </p:txBody>
      </p:sp>
      <p:graphicFrame>
        <p:nvGraphicFramePr>
          <p:cNvPr id="74769" name="Object 17"/>
          <p:cNvGraphicFramePr>
            <a:graphicFrameLocks noChangeAspect="1"/>
          </p:cNvGraphicFramePr>
          <p:nvPr/>
        </p:nvGraphicFramePr>
        <p:xfrm>
          <a:off x="1752600" y="4365625"/>
          <a:ext cx="11699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Формула" r:id="rId11" imgW="609480" imgH="152280" progId="Equation.3">
                  <p:embed/>
                </p:oleObj>
              </mc:Choice>
              <mc:Fallback>
                <p:oleObj name="Формула" r:id="rId11" imgW="609480" imgH="1522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365625"/>
                        <a:ext cx="1169988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0" name="Object 18"/>
          <p:cNvGraphicFramePr>
            <a:graphicFrameLocks noChangeAspect="1"/>
          </p:cNvGraphicFramePr>
          <p:nvPr/>
        </p:nvGraphicFramePr>
        <p:xfrm>
          <a:off x="1681163" y="4668838"/>
          <a:ext cx="1316037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Формула" r:id="rId13" imgW="685800" imgH="228600" progId="Equation.3">
                  <p:embed/>
                </p:oleObj>
              </mc:Choice>
              <mc:Fallback>
                <p:oleObj name="Формула" r:id="rId13" imgW="68580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3" y="4668838"/>
                        <a:ext cx="1316037" cy="458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1" name="Object 19"/>
          <p:cNvGraphicFramePr>
            <a:graphicFrameLocks noChangeAspect="1"/>
          </p:cNvGraphicFramePr>
          <p:nvPr/>
        </p:nvGraphicFramePr>
        <p:xfrm>
          <a:off x="1420813" y="4894263"/>
          <a:ext cx="20716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Формула" r:id="rId15" imgW="1079280" imgH="419040" progId="Equation.3">
                  <p:embed/>
                </p:oleObj>
              </mc:Choice>
              <mc:Fallback>
                <p:oleObj name="Формула" r:id="rId15" imgW="1079280" imgH="41904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4894263"/>
                        <a:ext cx="207168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2" name="Object 20"/>
          <p:cNvGraphicFramePr>
            <a:graphicFrameLocks noChangeAspect="1"/>
          </p:cNvGraphicFramePr>
          <p:nvPr/>
        </p:nvGraphicFramePr>
        <p:xfrm>
          <a:off x="6127750" y="4365625"/>
          <a:ext cx="11699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Формула" r:id="rId17" imgW="609480" imgH="152280" progId="Equation.3">
                  <p:embed/>
                </p:oleObj>
              </mc:Choice>
              <mc:Fallback>
                <p:oleObj name="Формула" r:id="rId17" imgW="609480" imgH="1522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0" y="4365625"/>
                        <a:ext cx="1169988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3" name="Object 21"/>
          <p:cNvGraphicFramePr>
            <a:graphicFrameLocks noChangeAspect="1"/>
          </p:cNvGraphicFramePr>
          <p:nvPr/>
        </p:nvGraphicFramePr>
        <p:xfrm>
          <a:off x="6032500" y="4668838"/>
          <a:ext cx="136525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Формула" r:id="rId19" imgW="711000" imgH="228600" progId="Equation.3">
                  <p:embed/>
                </p:oleObj>
              </mc:Choice>
              <mc:Fallback>
                <p:oleObj name="Формула" r:id="rId19" imgW="7110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0" y="4668838"/>
                        <a:ext cx="1365250" cy="458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4" name="Object 22"/>
          <p:cNvGraphicFramePr>
            <a:graphicFrameLocks noChangeAspect="1"/>
          </p:cNvGraphicFramePr>
          <p:nvPr/>
        </p:nvGraphicFramePr>
        <p:xfrm>
          <a:off x="5759450" y="4894263"/>
          <a:ext cx="21447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Формула" r:id="rId21" imgW="1117440" imgH="419040" progId="Equation.3">
                  <p:embed/>
                </p:oleObj>
              </mc:Choice>
              <mc:Fallback>
                <p:oleObj name="Формула" r:id="rId21" imgW="1117440" imgH="41904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9450" y="4894263"/>
                        <a:ext cx="2144713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>
            <a:off x="428625" y="1195388"/>
            <a:ext cx="8715375" cy="1587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4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4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39" grpId="0" animBg="1"/>
      <p:bldP spid="48" grpId="0" animBg="1"/>
      <p:bldP spid="49" grpId="0" animBg="1"/>
      <p:bldP spid="5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900"/>
              <a:t>Классификация </a:t>
            </a:r>
            <a:br>
              <a:rPr lang="ru-RU" sz="2900"/>
            </a:br>
            <a:r>
              <a:rPr lang="ru-RU" sz="2900"/>
              <a:t>механического движения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87338" y="836613"/>
            <a:ext cx="8964612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В зависимости от характера (признаков) механического движения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255588" y="1198563"/>
            <a:ext cx="2087562" cy="719137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Форма траектории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2339975" y="1198563"/>
            <a:ext cx="3527425" cy="35877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прямолинейное движение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339975" y="1557338"/>
            <a:ext cx="3527425" cy="3603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криволинейное</a:t>
            </a: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6156325" y="1700213"/>
            <a:ext cx="2808288" cy="3603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 движение по окружности 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4643438" y="1665288"/>
            <a:ext cx="1728787" cy="32385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частный случай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255588" y="2205038"/>
            <a:ext cx="2089150" cy="1079500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bg1"/>
                </a:solidFill>
                <a:latin typeface="Verdana" pitchFamily="34" charset="0"/>
              </a:rPr>
              <a:t>Характер изменения скорости движения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2332038" y="2205038"/>
            <a:ext cx="4213225" cy="3603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равномерное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2336800" y="2565400"/>
            <a:ext cx="4211638" cy="35877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ускоренное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2332038" y="2924175"/>
            <a:ext cx="4213225" cy="360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переменное или колебательное</a:t>
            </a: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6875463" y="2349500"/>
            <a:ext cx="2089150" cy="35877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равноускоренное</a:t>
            </a: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6875463" y="2708275"/>
            <a:ext cx="2089150" cy="360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 err="1">
                <a:solidFill>
                  <a:schemeClr val="accent2">
                    <a:lumMod val="50000"/>
                  </a:schemeClr>
                </a:solidFill>
              </a:rPr>
              <a:t>неравноускоренное</a:t>
            </a: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6" name="Прямая со стрелкой 15"/>
          <p:cNvCxnSpPr>
            <a:endCxn id="14" idx="3"/>
          </p:cNvCxnSpPr>
          <p:nvPr/>
        </p:nvCxnSpPr>
        <p:spPr>
          <a:xfrm flipV="1">
            <a:off x="6156325" y="2528888"/>
            <a:ext cx="719138" cy="1793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15" idx="3"/>
          </p:cNvCxnSpPr>
          <p:nvPr/>
        </p:nvCxnSpPr>
        <p:spPr>
          <a:xfrm>
            <a:off x="6156325" y="2781300"/>
            <a:ext cx="719138" cy="1079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 rot="10800000" flipV="1">
            <a:off x="255588" y="3409950"/>
            <a:ext cx="2089150" cy="720725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bg1"/>
                </a:solidFill>
                <a:latin typeface="Verdana" pitchFamily="34" charset="0"/>
              </a:rPr>
              <a:t>Повторяемость со временем</a:t>
            </a:r>
          </a:p>
        </p:txBody>
      </p:sp>
      <p:sp>
        <p:nvSpPr>
          <p:cNvPr id="28" name="Прямоугольник 27"/>
          <p:cNvSpPr/>
          <p:nvPr/>
        </p:nvSpPr>
        <p:spPr>
          <a:xfrm rot="10800000" flipV="1">
            <a:off x="2333625" y="3409950"/>
            <a:ext cx="2449513" cy="360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периодическое</a:t>
            </a:r>
          </a:p>
        </p:txBody>
      </p:sp>
      <p:sp>
        <p:nvSpPr>
          <p:cNvPr id="29" name="Прямоугольник 28"/>
          <p:cNvSpPr/>
          <p:nvPr/>
        </p:nvSpPr>
        <p:spPr>
          <a:xfrm rot="10800000" flipV="1">
            <a:off x="2330450" y="3770313"/>
            <a:ext cx="2447925" cy="3603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непериодическое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5435600" y="3381375"/>
          <a:ext cx="17303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3" imgW="901440" imgH="203040" progId="Equation.3">
                  <p:embed/>
                </p:oleObj>
              </mc:Choice>
              <mc:Fallback>
                <p:oleObj name="Формула" r:id="rId3" imgW="90144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3381375"/>
                        <a:ext cx="1730375" cy="407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 rot="10800000" flipV="1">
            <a:off x="7235825" y="3381375"/>
            <a:ext cx="1152525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Т – период движения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 rot="10800000" flipV="1">
            <a:off x="255588" y="4437063"/>
            <a:ext cx="2089150" cy="720725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bg1"/>
                </a:solidFill>
                <a:latin typeface="Verdana" pitchFamily="34" charset="0"/>
              </a:rPr>
              <a:t>Локализация </a:t>
            </a:r>
            <a:br>
              <a:rPr lang="ru-RU" sz="17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chemeClr val="bg1"/>
                </a:solidFill>
                <a:latin typeface="Verdana" pitchFamily="34" charset="0"/>
              </a:rPr>
              <a:t>в пространстве</a:t>
            </a:r>
          </a:p>
        </p:txBody>
      </p:sp>
      <p:sp>
        <p:nvSpPr>
          <p:cNvPr id="39" name="Прямоугольник 38"/>
          <p:cNvSpPr/>
          <p:nvPr/>
        </p:nvSpPr>
        <p:spPr>
          <a:xfrm rot="10800000" flipV="1">
            <a:off x="2343150" y="4437063"/>
            <a:ext cx="1981200" cy="3603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финитное</a:t>
            </a:r>
          </a:p>
        </p:txBody>
      </p:sp>
      <p:sp>
        <p:nvSpPr>
          <p:cNvPr id="40" name="Прямоугольник 39"/>
          <p:cNvSpPr/>
          <p:nvPr/>
        </p:nvSpPr>
        <p:spPr>
          <a:xfrm rot="10800000" flipV="1">
            <a:off x="2339975" y="4797425"/>
            <a:ext cx="1979613" cy="360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инфинитное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4500563" y="3573463"/>
            <a:ext cx="935037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 rot="10800000" flipV="1">
            <a:off x="4572000" y="4221163"/>
            <a:ext cx="2879725" cy="503237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происходит в ограниченной области пространства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 rot="10800000" flipV="1">
            <a:off x="4572000" y="4868863"/>
            <a:ext cx="1800225" cy="504825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неограниченное</a:t>
            </a:r>
            <a:b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в пространстве</a:t>
            </a:r>
          </a:p>
        </p:txBody>
      </p:sp>
      <p:sp>
        <p:nvSpPr>
          <p:cNvPr id="44" name="Прямоугольник 43"/>
          <p:cNvSpPr/>
          <p:nvPr/>
        </p:nvSpPr>
        <p:spPr>
          <a:xfrm rot="10800000" flipV="1">
            <a:off x="7451725" y="4221163"/>
            <a:ext cx="1728788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вращение Земли вокруг Солнца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cxnSp>
        <p:nvCxnSpPr>
          <p:cNvPr id="45" name="Прямая со стрелкой 44"/>
          <p:cNvCxnSpPr>
            <a:endCxn id="42" idx="3"/>
          </p:cNvCxnSpPr>
          <p:nvPr/>
        </p:nvCxnSpPr>
        <p:spPr>
          <a:xfrm flipV="1">
            <a:off x="3995738" y="4473575"/>
            <a:ext cx="576262" cy="1793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endCxn id="43" idx="3"/>
          </p:cNvCxnSpPr>
          <p:nvPr/>
        </p:nvCxnSpPr>
        <p:spPr>
          <a:xfrm>
            <a:off x="4067175" y="5013325"/>
            <a:ext cx="504825" cy="1079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 rot="10800000" flipV="1">
            <a:off x="6443663" y="4868863"/>
            <a:ext cx="2700337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движение комет,</a:t>
            </a:r>
            <a:b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не принадлежащих Солнечной системе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 rot="10800000" flipV="1">
            <a:off x="255588" y="5516563"/>
            <a:ext cx="2089150" cy="1081087"/>
          </a:xfrm>
          <a:prstGeom prst="rect">
            <a:avLst/>
          </a:prstGeom>
          <a:solidFill>
            <a:srgbClr val="6633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bg1"/>
                </a:solidFill>
                <a:latin typeface="Verdana" pitchFamily="34" charset="0"/>
              </a:rPr>
              <a:t>По числу степеней свободы</a:t>
            </a:r>
          </a:p>
        </p:txBody>
      </p:sp>
      <p:sp>
        <p:nvSpPr>
          <p:cNvPr id="64" name="Прямоугольник 63"/>
          <p:cNvSpPr/>
          <p:nvPr/>
        </p:nvSpPr>
        <p:spPr>
          <a:xfrm rot="10800000" flipV="1">
            <a:off x="2343150" y="5516563"/>
            <a:ext cx="2881313" cy="3603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одномерное</a:t>
            </a:r>
          </a:p>
        </p:txBody>
      </p:sp>
      <p:sp>
        <p:nvSpPr>
          <p:cNvPr id="65" name="Прямоугольник 64"/>
          <p:cNvSpPr/>
          <p:nvPr/>
        </p:nvSpPr>
        <p:spPr>
          <a:xfrm rot="10800000" flipV="1">
            <a:off x="2339975" y="5876925"/>
            <a:ext cx="2879725" cy="3603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двумерное </a:t>
            </a: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(плоское)</a:t>
            </a:r>
          </a:p>
        </p:txBody>
      </p:sp>
      <p:sp>
        <p:nvSpPr>
          <p:cNvPr id="66" name="Прямоугольник 65"/>
          <p:cNvSpPr/>
          <p:nvPr/>
        </p:nvSpPr>
        <p:spPr>
          <a:xfrm rot="10800000" flipV="1">
            <a:off x="2339975" y="6237288"/>
            <a:ext cx="2879725" cy="36036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трехмерное </a:t>
            </a: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</a:rPr>
              <a:t>(объемное)</a:t>
            </a:r>
            <a:endParaRPr lang="ru-RU" sz="17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428625" y="835025"/>
            <a:ext cx="8715375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6382</TotalTime>
  <Words>3592</Words>
  <Application>Microsoft Office PowerPoint</Application>
  <PresentationFormat>Экран (4:3)</PresentationFormat>
  <Paragraphs>628</Paragraphs>
  <Slides>31</Slides>
  <Notes>30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Times New Roman</vt:lpstr>
      <vt:lpstr>Verdana</vt:lpstr>
      <vt:lpstr>Тема Office</vt:lpstr>
      <vt:lpstr>Формула</vt:lpstr>
      <vt:lpstr>Visio</vt:lpstr>
      <vt:lpstr>Кинематика</vt:lpstr>
      <vt:lpstr>Физика как наука</vt:lpstr>
      <vt:lpstr>Связь физики с другими науками</vt:lpstr>
      <vt:lpstr>Физика как наука</vt:lpstr>
      <vt:lpstr>Физические законы</vt:lpstr>
      <vt:lpstr>Физические величины</vt:lpstr>
      <vt:lpstr>Примеры диапазонов физических величин</vt:lpstr>
      <vt:lpstr>Примеры диапазонов физических величин</vt:lpstr>
      <vt:lpstr>Основные исторические вехи </vt:lpstr>
      <vt:lpstr>Механика</vt:lpstr>
      <vt:lpstr>Классическая механика</vt:lpstr>
      <vt:lpstr>Пространство и время в классической физике</vt:lpstr>
      <vt:lpstr>Свойства пространства и времени</vt:lpstr>
      <vt:lpstr>Физические модели </vt:lpstr>
      <vt:lpstr>Описание движения материальной точки</vt:lpstr>
      <vt:lpstr>Способы геометрического описания движения точки</vt:lpstr>
      <vt:lpstr>Число степеней свободы</vt:lpstr>
      <vt:lpstr>Пройденный путь и перемещение</vt:lpstr>
      <vt:lpstr>Кинематика поступательного движения МТ. Скорость. Уравнение движения</vt:lpstr>
      <vt:lpstr>Кинематика поступательного движения МТ. Скорость. Уравнение движения</vt:lpstr>
      <vt:lpstr>Кинематика поступательного движения МТ. Скорость. Уравнение движения</vt:lpstr>
      <vt:lpstr>Ускорение</vt:lpstr>
      <vt:lpstr>Виды движения</vt:lpstr>
      <vt:lpstr>Уравнение  равноускоренного движения МТ</vt:lpstr>
      <vt:lpstr>Вращательное движение МТ. Угловая скорость</vt:lpstr>
      <vt:lpstr>Вращательное движение МТ. Угловое ускорение</vt:lpstr>
      <vt:lpstr>Равномерное движение МТ  по окружности</vt:lpstr>
      <vt:lpstr>Движение по окружности с ускорением</vt:lpstr>
      <vt:lpstr>Аналогии между характеристиками поступательного и вращательного движения</vt:lpstr>
      <vt:lpstr>Аналогии между законами поступательного и вращательного движения</vt:lpstr>
      <vt:lpstr>Классификация  механического движения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Статика</dc:title>
  <dc:creator>bakh</dc:creator>
  <cp:lastModifiedBy>Admin</cp:lastModifiedBy>
  <cp:revision>242</cp:revision>
  <dcterms:created xsi:type="dcterms:W3CDTF">2010-05-04T13:24:54Z</dcterms:created>
  <dcterms:modified xsi:type="dcterms:W3CDTF">2023-10-12T13:14:54Z</dcterms:modified>
</cp:coreProperties>
</file>