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3" r:id="rId3"/>
    <p:sldId id="277" r:id="rId4"/>
    <p:sldId id="294" r:id="rId5"/>
    <p:sldId id="303" r:id="rId6"/>
    <p:sldId id="295" r:id="rId7"/>
    <p:sldId id="297" r:id="rId8"/>
    <p:sldId id="296" r:id="rId9"/>
    <p:sldId id="298" r:id="rId10"/>
    <p:sldId id="299" r:id="rId11"/>
    <p:sldId id="304" r:id="rId12"/>
    <p:sldId id="300" r:id="rId13"/>
    <p:sldId id="301" r:id="rId14"/>
    <p:sldId id="302" r:id="rId15"/>
    <p:sldId id="284" r:id="rId16"/>
    <p:sldId id="263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9282"/>
    <a:srgbClr val="F5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06" autoAdjust="0"/>
  </p:normalViewPr>
  <p:slideViewPr>
    <p:cSldViewPr snapToGrid="0">
      <p:cViewPr varScale="1">
        <p:scale>
          <a:sx n="107" d="100"/>
          <a:sy n="107" d="100"/>
        </p:scale>
        <p:origin x="10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976F0-AEB3-44AE-9382-E911DA7F1079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2E9EB-053E-49D7-B731-584CB2AD67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7910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7B7359-3F66-2333-02C3-F423F1729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5DD8F1C-B965-E324-D05F-C4065F92F2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77BC1A-9DFB-8DF2-363C-414227BF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0C6657-862A-D5E7-946E-5678BA9C2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3ED76A-58EE-E756-DA51-A59C82CB8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1594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A665FB-45D2-91E4-A1EB-776C14903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AF0F60-CC86-82A6-AC26-9D6781EEB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4CF6D1-38C2-1BD2-7204-BA8D316E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9E5FB6-2E62-8DB9-E1F3-7AB7B29C8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2845BA-1779-1D14-D64C-7B23BA1A2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35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DD1736-E593-0D0B-53BD-1584DD04A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4AA44A-E80B-9F80-2EB6-392F2700B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295BFE-6751-C8F9-3A5D-E9073E10E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19A4FC-80D9-782C-ED93-12B41C43D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3B3EFD-A670-055A-ED2D-72043881D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844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2B0313-F3FD-BC4E-3726-E2378A9D1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71C306-179E-F4C9-5077-39C5B0BA2A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74142AB-F99C-9F15-4DDD-98A1EF8E8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87E72B3-DCB8-EA0D-9B46-498BB31E2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49641CF-6574-95E4-E22E-F5439F43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B378B18-A646-4347-DF88-CEC936F2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89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5B5CD-4CE3-20F3-88F5-28139E34A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17117A-C3E8-1E61-F19A-973171B3D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94FF97-65F1-DDAF-38E8-919848DCA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661FD99-033C-E77A-E6F1-CF6139527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07F74F9-4BEA-3C29-744C-7E54AD2FF8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423EF95-8CFB-FEE9-FE34-F564A66AA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5924E44-8F0F-F0C3-B3CE-24D386A9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39A25E0-CB57-4828-AC00-CA9C3F879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47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B81854-83FF-3638-3CBA-22A1BECCE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8BF3E74-0B91-EE49-4898-137F4A0E3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7A30189-F238-FB19-21D8-F011B943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56A4E3C-EF82-B205-C816-A305084A3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629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E3FF483-20B0-D9D3-7D3B-8DA7C4546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7AC2FD-6C98-32E4-D01E-30A4B5642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237886-6872-7A22-99C8-6A83A2A8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979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F21D4-6FA0-43BE-8BD1-2DEBBF794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50E507-214A-5F9F-28DA-BC6127009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FD2D8E6-926A-B5A3-E714-DDCD896DD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F9FDD5-A5C3-0783-DA6B-9CB4C30F1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690D1EF-508A-39F8-BF86-66306A37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4C5213-EAD3-43C1-D5E5-2CDD2976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74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79142B-3894-331A-F417-A5EC167D4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AEE6D5C-B944-50E4-235B-7AC0969E1B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621D13-9689-7FEE-AD9E-F3674AA74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054755A-5006-4B7C-0313-BF649C22C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97F4C0F-5A33-DB5F-B3AF-424516855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4404F68-CFE2-833D-FDC5-C90D6E21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58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222B5F-47AD-F568-92B2-3F133F3DE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0DC295E-734D-063E-F58D-2D9C8CF8B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906C83-554E-5EC3-8F33-16346EB49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16FBBF-3DD9-E7DC-54DB-366F30278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983906-A6AC-D0BE-5574-24B9FFFE3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660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E45F2BA-9B6C-B44B-07BC-6E9F0E91CE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38D4845-AE0E-4567-708A-816144BEC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1738A8-04D2-638C-420D-682046D50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AB72C1-101C-3EAD-F56F-41414E644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6341E2-96C9-C8D7-860D-933A0CC21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264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EA43685-8A5C-C21E-604F-2D7B7657F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A97CDC-A153-F65C-401C-E4AF46A5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D525BE-12EE-7724-751C-759C18B69B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B4D6D-99FD-4695-B21B-F2D006B4E82F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A86B4A-E444-D97F-DA8D-89FFF834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ABBD59-DD90-29DC-0902-10BB41E68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F155C-1356-4BA0-80C4-AF30B3D71F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520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emanticscholar.org/paper/Smile(y)-&#8211;-and-your-students-will-smile-with-you-of-Marder-Houghton/2d3f08dea48e8d086e861d715b2eddfcdf500f57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C810EA-7284-4E86-53F4-1C9CE7C7F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644736"/>
            <a:ext cx="12182151" cy="572989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E1DA86C-CF60-F06C-C157-9165BDB8C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48" y="1902930"/>
            <a:ext cx="11860304" cy="1030941"/>
          </a:xfrm>
        </p:spPr>
        <p:txBody>
          <a:bodyPr>
            <a:noAutofit/>
          </a:bodyPr>
          <a:lstStyle/>
          <a:p>
            <a:r>
              <a:rPr lang="ru-RU" sz="3600" b="1" spc="301" dirty="0">
                <a:solidFill>
                  <a:srgbClr val="FFDC79"/>
                </a:solidFill>
                <a:latin typeface="League Spartan Italics"/>
                <a:ea typeface="+mn-ea"/>
                <a:cs typeface="+mn-cs"/>
              </a:rPr>
              <a:t>Формирующее и транформирующее чтение в цифровую эпоху. </a:t>
            </a:r>
            <a:br>
              <a:rPr lang="ru-RU" sz="3600" b="1" spc="301" dirty="0">
                <a:solidFill>
                  <a:srgbClr val="FFDC79"/>
                </a:solidFill>
                <a:latin typeface="League Spartan Italics"/>
                <a:ea typeface="+mn-ea"/>
                <a:cs typeface="+mn-cs"/>
              </a:rPr>
            </a:br>
            <a:r>
              <a:rPr lang="ru-RU" sz="3600" b="1" spc="301" dirty="0">
                <a:solidFill>
                  <a:srgbClr val="FFDC79"/>
                </a:solidFill>
                <a:latin typeface="League Spartan Italics"/>
                <a:ea typeface="+mn-ea"/>
                <a:cs typeface="+mn-cs"/>
              </a:rPr>
              <a:t>Опыт проекта-трека Дом Притч Старт </a:t>
            </a:r>
            <a:endParaRPr lang="de-DE" sz="3600" b="1" spc="301" dirty="0">
              <a:solidFill>
                <a:srgbClr val="FFDC79"/>
              </a:solidFill>
              <a:latin typeface="League Spartan Italics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F89BD32-0337-321B-8EE1-3CBB1448D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667" y="3719941"/>
            <a:ext cx="2916711" cy="29167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2EC50EC-85CD-95CA-49C6-6FE048192F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88" y="2261024"/>
            <a:ext cx="950665" cy="95066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1E80D38-B193-4B93-3278-6912F2A244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153" y="2051715"/>
            <a:ext cx="950665" cy="9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56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C810EA-7284-4E86-53F4-1C9CE7C7F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E1DA86C-CF60-F06C-C157-9165BDB8C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576" y="1369336"/>
            <a:ext cx="11054365" cy="1030941"/>
          </a:xfrm>
        </p:spPr>
        <p:txBody>
          <a:bodyPr>
            <a:noAutofit/>
          </a:bodyPr>
          <a:lstStyle/>
          <a:p>
            <a:r>
              <a:rPr lang="ru-RU" sz="3200" b="1" spc="301" dirty="0">
                <a:solidFill>
                  <a:schemeClr val="accent6">
                    <a:lumMod val="20000"/>
                    <a:lumOff val="80000"/>
                  </a:schemeClr>
                </a:solidFill>
                <a:latin typeface="League Spartan Italics"/>
                <a:ea typeface="+mn-ea"/>
                <a:cs typeface="+mn-cs"/>
              </a:rPr>
              <a:t>Вы обратили внимание на изобразительный ряд на 1 слайде? Какие там присутствовали изображения? Что они обозначают для вас?</a:t>
            </a:r>
            <a:endParaRPr lang="de-DE" sz="3200" b="1" spc="301" dirty="0">
              <a:solidFill>
                <a:schemeClr val="accent6">
                  <a:lumMod val="20000"/>
                  <a:lumOff val="80000"/>
                </a:schemeClr>
              </a:solidFill>
              <a:latin typeface="League Spartan Italics"/>
              <a:ea typeface="+mn-ea"/>
              <a:cs typeface="+mn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C9E8F17-B789-3984-13BF-57F80AC70D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00" y="3023750"/>
            <a:ext cx="1660468" cy="166046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0DB66F8-03F5-8584-1C0E-93589B3B0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125" y="2956921"/>
            <a:ext cx="1727297" cy="1727297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DDFC8E5-F2C5-B058-7170-CFFACFBE8B4A}"/>
              </a:ext>
            </a:extLst>
          </p:cNvPr>
          <p:cNvSpPr/>
          <p:nvPr/>
        </p:nvSpPr>
        <p:spPr>
          <a:xfrm>
            <a:off x="1255058" y="5307691"/>
            <a:ext cx="10112189" cy="1335741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Лайфхак 1. Люди делятся на зрителей и читателей. Переключение с текста на образ требует усилия. На него нет времени (желания, компетенции) у 99% цифрового поколения. Поэтому – картинка должна не дополнять, а упрощать, замещать текст.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4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849" y="564052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97420" y="693066"/>
            <a:ext cx="66779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b="1" spc="301" dirty="0">
                <a:solidFill>
                  <a:srgbClr val="FFDC79"/>
                </a:solidFill>
                <a:latin typeface="League Spartan Italics"/>
              </a:rPr>
              <a:t>Как работает осознанное чтение в любую эпоху? Как путь читателя как героя, нашедшего себя в контенте.</a:t>
            </a:r>
            <a:endParaRPr lang="de-DE" sz="24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937D4C-6456-68B0-790B-6AE990733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607" y="-1"/>
            <a:ext cx="5426393" cy="6858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AB811D5-D701-2012-2780-24147C685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84" y="5556018"/>
            <a:ext cx="1204452" cy="120445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05E343B-A432-8BF7-8395-9267BD507F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27" y="2359920"/>
            <a:ext cx="4762500" cy="440055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B25CCDE-1928-1FD0-EBC3-4BFF2C0C713B}"/>
              </a:ext>
            </a:extLst>
          </p:cNvPr>
          <p:cNvSpPr txBox="1"/>
          <p:nvPr/>
        </p:nvSpPr>
        <p:spPr>
          <a:xfrm>
            <a:off x="2300819" y="3523129"/>
            <a:ext cx="227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известное</a:t>
            </a:r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6A32E1E-88BD-F4AB-2F56-6493E599AE99}"/>
              </a:ext>
            </a:extLst>
          </p:cNvPr>
          <p:cNvSpPr txBox="1"/>
          <p:nvPr/>
        </p:nvSpPr>
        <p:spPr>
          <a:xfrm>
            <a:off x="2287380" y="4239583"/>
            <a:ext cx="227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неизвестное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322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7" y="658754"/>
            <a:ext cx="58890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Что меняется в цифровую эпоху? </a:t>
            </a:r>
            <a:endParaRPr lang="de-DE" sz="32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937D4C-6456-68B0-790B-6AE990733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607" y="-1"/>
            <a:ext cx="5426393" cy="6858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AB811D5-D701-2012-2780-24147C685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84" y="5556018"/>
            <a:ext cx="1204452" cy="120445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BB325A1-EC0B-12CE-8DE2-D2A69A0C7BE4}"/>
              </a:ext>
            </a:extLst>
          </p:cNvPr>
          <p:cNvSpPr txBox="1"/>
          <p:nvPr/>
        </p:nvSpPr>
        <p:spPr>
          <a:xfrm>
            <a:off x="277906" y="1798041"/>
            <a:ext cx="59704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Контент начинает активно воздействовать на респондента, подбирая к нему ключи, чтобы сделать его СВОИМ читателем – зрителем. Идет битва за СВОЕГО  респондента.</a:t>
            </a:r>
          </a:p>
          <a:p>
            <a:endParaRPr lang="ru-RU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Не подготовленный к ней субъект становится объектом купли-продажи </a:t>
            </a:r>
            <a:r>
              <a:rPr lang="en-GB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SMM</a:t>
            </a: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-специалистов, попадая в разнообразные «воронки» и подсаживаясь на «крючки».</a:t>
            </a:r>
          </a:p>
          <a:p>
            <a:endParaRPr lang="ru-RU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Его видением управляют визуальные акценты постов, чувствами – мемы и эмоджи, пониманием (смыслами) комментарии купленной публики, а желаниями – количество лайков и подписчиков...</a:t>
            </a:r>
            <a:endParaRPr lang="de-DE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595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99341" y="2151726"/>
            <a:ext cx="1172510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Задача респондента сегодня – сохранить при прочтении свою субъектную позицию. Следовательно – овладеть азами дигитального мышления. Научиться ставить фильтры на цифровые ресурсы, видя в них инструменты, а не панацею и не болезнь. </a:t>
            </a:r>
            <a:endParaRPr lang="de-DE" sz="32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B811D5-D701-2012-2780-24147C685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84" y="5556018"/>
            <a:ext cx="1204452" cy="120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12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7" y="658754"/>
            <a:ext cx="11142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Как читает цифровое поколение? Кейс 1 </a:t>
            </a:r>
            <a:endParaRPr lang="de-DE" sz="32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C4059B-5A65-9089-BD02-C7F191077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774" y="535113"/>
            <a:ext cx="950665" cy="95066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A294F58-530A-0BCB-58CC-92333ACC33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233" y="1463535"/>
            <a:ext cx="4134427" cy="492511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DE7A8B6-CB9C-962C-2BC5-F803ECEFF7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901" y="1463535"/>
            <a:ext cx="3803994" cy="517378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B5F0F775-F0F8-7E24-8443-8B29756028FB}"/>
              </a:ext>
            </a:extLst>
          </p:cNvPr>
          <p:cNvSpPr txBox="1"/>
          <p:nvPr/>
        </p:nvSpPr>
        <p:spPr>
          <a:xfrm>
            <a:off x="8615082" y="1568824"/>
            <a:ext cx="336468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О чем и зачем пост?</a:t>
            </a:r>
          </a:p>
          <a:p>
            <a:endParaRPr lang="ru-RU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Информативно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Кратко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Выбор респондента – идти ли глубже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Возможность обратной связи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Четкая система маркировки частей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Четкая маркировка рекламы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Визуальное отражает суть (ключ) к текстовому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de-DE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645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8" y="658754"/>
            <a:ext cx="5503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Как читает цифровое поколение? Кейс 2 </a:t>
            </a:r>
            <a:endParaRPr lang="de-DE" sz="32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C4059B-5A65-9089-BD02-C7F191077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80756">
            <a:off x="4669338" y="974384"/>
            <a:ext cx="950665" cy="950665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2025B48-0B6D-7C1B-76FD-8A6FE5F84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898" y="115931"/>
            <a:ext cx="4112184" cy="674206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D836359-9A92-C7C8-50D7-86D60DC603B9}"/>
              </a:ext>
            </a:extLst>
          </p:cNvPr>
          <p:cNvSpPr txBox="1"/>
          <p:nvPr/>
        </p:nvSpPr>
        <p:spPr>
          <a:xfrm>
            <a:off x="262017" y="1889249"/>
            <a:ext cx="74138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О чем и зачем пост?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Иллюстративный ряд – набор невнятных для непосвященных значков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Микротекст – не читабелен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Нечеткость описания контента (нет четкого краткого ответа на ключевые вопросы пользователя: Что? Для кого? Как?)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Много всего в одной куче – сами разрабочики как будто не понимают связь внутри отдельных продуктов. Главное количество.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Возможность перейти на ресурс для ознакомления.</a:t>
            </a: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НО само описание не мотивирует к переходу. </a:t>
            </a: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Чувство социальной рекламы – отработки популяризации проекта, выполненного на грантовые госсредства.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de-DE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55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7" y="658754"/>
            <a:ext cx="11142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Как читает цифровое поколение? Кейс 3 </a:t>
            </a:r>
            <a:endParaRPr lang="de-DE" sz="32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C4059B-5A65-9089-BD02-C7F191077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54977">
            <a:off x="9115833" y="705217"/>
            <a:ext cx="950665" cy="9506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F419D26-E717-C8C6-980E-E754931B2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22" y="1338230"/>
            <a:ext cx="4020111" cy="5125165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84F7F215-22AD-6C25-06F9-B8EB48820565}"/>
              </a:ext>
            </a:extLst>
          </p:cNvPr>
          <p:cNvSpPr txBox="1"/>
          <p:nvPr/>
        </p:nvSpPr>
        <p:spPr>
          <a:xfrm>
            <a:off x="4518495" y="1485778"/>
            <a:ext cx="749449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О чем и зачем этот пост?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Про самопрезентацию как </a:t>
            </a:r>
            <a:r>
              <a:rPr lang="en-GB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 skill </a:t>
            </a: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– тема заявлена ясно текстово и визуально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Про обучение путем ряда постов – задача ясна из содержания и оформления (диктат акцентов визуализирован)</a:t>
            </a: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О чем пост конкретно? Ни о чем, потому что нет четкого акцента в содержании. Идет прогрев и прощупывание аудитории.</a:t>
            </a: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«Сеть» вопросов забрасывается максимально широко, чтобы что-то задело многих и вынудило прокомментировать. </a:t>
            </a: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 сути же пост про коммуникацию. Но сам автор это никак не оформил – поэтому пост поплыл.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Задача – продажа экспертности автора. Здесь не реализована. Автор явно перегружен.</a:t>
            </a:r>
          </a:p>
          <a:p>
            <a:endParaRPr lang="de-DE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964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7" y="658754"/>
            <a:ext cx="11142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Как читает цифровое поколение? Лайфхак 2 </a:t>
            </a:r>
            <a:endParaRPr lang="de-DE" sz="32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C4059B-5A65-9089-BD02-C7F191077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360" y="564053"/>
            <a:ext cx="950665" cy="95066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F661338-9DFF-A328-474D-265170EE8B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396"/>
          <a:stretch/>
        </p:blipFill>
        <p:spPr>
          <a:xfrm>
            <a:off x="4373755" y="1338230"/>
            <a:ext cx="4153480" cy="5542559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6A6C077A-16AB-1C70-4A3E-4C334651FF74}"/>
              </a:ext>
            </a:extLst>
          </p:cNvPr>
          <p:cNvSpPr/>
          <p:nvPr/>
        </p:nvSpPr>
        <p:spPr>
          <a:xfrm>
            <a:off x="466165" y="1514718"/>
            <a:ext cx="3693459" cy="340976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Тема в 7 словах жирно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6BBB9FAE-A9A6-B0B4-9F2C-74A32EC22E58}"/>
              </a:ext>
            </a:extLst>
          </p:cNvPr>
          <p:cNvSpPr/>
          <p:nvPr/>
        </p:nvSpPr>
        <p:spPr>
          <a:xfrm>
            <a:off x="466165" y="2160494"/>
            <a:ext cx="3693459" cy="340976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Аннотация 2 строками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EF29484-B0FB-8962-1451-56E7B827DE60}"/>
              </a:ext>
            </a:extLst>
          </p:cNvPr>
          <p:cNvSpPr/>
          <p:nvPr/>
        </p:nvSpPr>
        <p:spPr>
          <a:xfrm>
            <a:off x="456180" y="2909141"/>
            <a:ext cx="3693459" cy="593875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Суть поста 5 строками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CD9B3979-31FE-9FEB-4E2E-0FE51F6F95D9}"/>
              </a:ext>
            </a:extLst>
          </p:cNvPr>
          <p:cNvSpPr/>
          <p:nvPr/>
        </p:nvSpPr>
        <p:spPr>
          <a:xfrm>
            <a:off x="407384" y="4242196"/>
            <a:ext cx="3783106" cy="735581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Варианты выбора респондента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четкой маркировкой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3ED75FC4-D176-0073-AD0B-19CC6F1F1948}"/>
              </a:ext>
            </a:extLst>
          </p:cNvPr>
          <p:cNvSpPr/>
          <p:nvPr/>
        </p:nvSpPr>
        <p:spPr>
          <a:xfrm>
            <a:off x="391951" y="5091698"/>
            <a:ext cx="3783106" cy="544163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Предложение респонденту с учетом ЦА канала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7ECBD31-292C-438A-ABBB-1FFB7B4ADA82}"/>
              </a:ext>
            </a:extLst>
          </p:cNvPr>
          <p:cNvSpPr/>
          <p:nvPr/>
        </p:nvSpPr>
        <p:spPr>
          <a:xfrm>
            <a:off x="397399" y="5787548"/>
            <a:ext cx="3752240" cy="439199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Линк активный на углубленное знакомство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81AE3CD-EC2B-096C-C53D-1B2A2E8E6109}"/>
              </a:ext>
            </a:extLst>
          </p:cNvPr>
          <p:cNvSpPr/>
          <p:nvPr/>
        </p:nvSpPr>
        <p:spPr>
          <a:xfrm>
            <a:off x="407384" y="6394647"/>
            <a:ext cx="3635698" cy="340976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Маркировка рекламы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FBAA22A2-45A8-AEAC-1D16-5F3482F5B376}"/>
              </a:ext>
            </a:extLst>
          </p:cNvPr>
          <p:cNvSpPr/>
          <p:nvPr/>
        </p:nvSpPr>
        <p:spPr>
          <a:xfrm>
            <a:off x="8741366" y="1427869"/>
            <a:ext cx="3218329" cy="1839311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Максимум 1 тип маркировки – формирующей представление о вариантах выбора у респондента.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FD30D0A-971D-A1E9-0F96-14ACE6EA810F}"/>
              </a:ext>
            </a:extLst>
          </p:cNvPr>
          <p:cNvSpPr txBox="1"/>
          <p:nvPr/>
        </p:nvSpPr>
        <p:spPr>
          <a:xfrm>
            <a:off x="8751351" y="3688125"/>
            <a:ext cx="29267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Такое чтение формирует и развивает базовую для цифрового поколения и дигитального мышления компетенцию – системность (увидеть систему и работать внутри нее с вариантами как пазлами).</a:t>
            </a:r>
            <a:endParaRPr lang="de-DE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79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7" y="658754"/>
            <a:ext cx="115278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Кому </a:t>
            </a:r>
            <a:r>
              <a:rPr lang="ru-RU" sz="3200" b="1" strike="sngStrike" spc="301" dirty="0">
                <a:solidFill>
                  <a:srgbClr val="FFDC79"/>
                </a:solidFill>
                <a:latin typeface="League Spartan Italics"/>
              </a:rPr>
              <a:t>помогают </a:t>
            </a: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 мешают мемы, эмоджи...? Кейс 4</a:t>
            </a:r>
            <a:endParaRPr lang="de-DE" sz="3200" b="1" strike="sngStrike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B811D5-D701-2012-2780-24147C685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84" y="5556018"/>
            <a:ext cx="1204452" cy="120445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9B901E2-A2A2-57E3-3CB6-62F8B8C42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644" y="4240532"/>
            <a:ext cx="2664275" cy="106570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96C700E-2593-8FFA-FA35-4A4BF35721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875" y="5128778"/>
            <a:ext cx="3198173" cy="93739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70CCA3A-99F4-ECEC-5594-DE58EFFF1F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644" y="1536755"/>
            <a:ext cx="3301500" cy="48626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5E11F40-E6F0-A147-2989-A6AC268957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44" y="3461039"/>
            <a:ext cx="3983046" cy="51593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ADFF921-E647-0615-2846-CA5E5EDDE5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44" y="2406026"/>
            <a:ext cx="3723690" cy="662498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407ADCEA-5005-D47F-DD82-1E76E736DEA5}"/>
              </a:ext>
            </a:extLst>
          </p:cNvPr>
          <p:cNvSpPr txBox="1"/>
          <p:nvPr/>
        </p:nvSpPr>
        <p:spPr>
          <a:xfrm>
            <a:off x="4869019" y="1317186"/>
            <a:ext cx="649044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Разбор кейса:</a:t>
            </a:r>
          </a:p>
          <a:p>
            <a:endParaRPr lang="ru-RU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Зачем нужны эмоджи? Происходит имитация эмоционально позитивной коммуникации, «заряжающей» респондента энергией автора постов, транслируемой через эмоджи.</a:t>
            </a: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Посыл автора смещен с функциональной сферы в эмоциональную: «я всех вас люблю». И ляпы в функциональном содержании респондентами легче прощаются.</a:t>
            </a: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Посылы «со мной не заскучаешь», «мы пообщаемся», «я вас вижу и я одна из вас» ...  - про диалоговость. Эмоджи усиливают диалоговость, как бы замещая автора с его мимикой.</a:t>
            </a: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НО это манипулятивные инструменты. Респонденту навязываются акценты и состояния!</a:t>
            </a:r>
            <a:endParaRPr lang="de-DE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4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7" y="658754"/>
            <a:ext cx="115278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Кому </a:t>
            </a:r>
            <a:r>
              <a:rPr lang="ru-RU" sz="3200" b="1" strike="sngStrike" spc="301" dirty="0">
                <a:solidFill>
                  <a:srgbClr val="FFDC79"/>
                </a:solidFill>
                <a:latin typeface="League Spartan Italics"/>
              </a:rPr>
              <a:t>помогают </a:t>
            </a: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 мешают мемы, эмоджи...? </a:t>
            </a:r>
            <a:endParaRPr lang="de-DE" sz="3200" b="1" strike="sngStrike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B811D5-D701-2012-2780-24147C685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84" y="5556018"/>
            <a:ext cx="1204452" cy="120445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E9ED92-A14C-2259-DA8E-A1C1F212F0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022" y="1523545"/>
            <a:ext cx="5787803" cy="529093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A32EB892-8DBA-A884-3827-9E71FFEBEFBB}"/>
              </a:ext>
            </a:extLst>
          </p:cNvPr>
          <p:cNvSpPr txBox="1"/>
          <p:nvPr/>
        </p:nvSpPr>
        <p:spPr>
          <a:xfrm>
            <a:off x="6495898" y="5339839"/>
            <a:ext cx="4327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hlinkClick r:id="rId6"/>
              </a:rPr>
              <a:t>https://www.semanticscholar.org/</a:t>
            </a:r>
            <a:r>
              <a:rPr lang="de-DE" sz="1400" dirty="0" err="1">
                <a:hlinkClick r:id="rId6"/>
              </a:rPr>
              <a:t>paper</a:t>
            </a:r>
            <a:r>
              <a:rPr lang="de-DE" sz="1400" dirty="0">
                <a:hlinkClick r:id="rId6"/>
              </a:rPr>
              <a:t>/Smile(y)-–-and-</a:t>
            </a:r>
            <a:r>
              <a:rPr lang="de-DE" sz="1400" dirty="0" err="1">
                <a:hlinkClick r:id="rId6"/>
              </a:rPr>
              <a:t>your</a:t>
            </a:r>
            <a:r>
              <a:rPr lang="de-DE" sz="1400" dirty="0">
                <a:hlinkClick r:id="rId6"/>
              </a:rPr>
              <a:t>-</a:t>
            </a:r>
            <a:r>
              <a:rPr lang="de-DE" sz="1400" dirty="0" err="1">
                <a:hlinkClick r:id="rId6"/>
              </a:rPr>
              <a:t>students</a:t>
            </a:r>
            <a:r>
              <a:rPr lang="de-DE" sz="1400" dirty="0">
                <a:hlinkClick r:id="rId6"/>
              </a:rPr>
              <a:t>-will-</a:t>
            </a:r>
            <a:r>
              <a:rPr lang="de-DE" sz="1400" dirty="0" err="1">
                <a:hlinkClick r:id="rId6"/>
              </a:rPr>
              <a:t>smile</a:t>
            </a:r>
            <a:r>
              <a:rPr lang="de-DE" sz="1400" dirty="0">
                <a:hlinkClick r:id="rId6"/>
              </a:rPr>
              <a:t>-</a:t>
            </a:r>
            <a:r>
              <a:rPr lang="de-DE" sz="1400" dirty="0" err="1">
                <a:hlinkClick r:id="rId6"/>
              </a:rPr>
              <a:t>with</a:t>
            </a:r>
            <a:r>
              <a:rPr lang="de-DE" sz="1400" dirty="0">
                <a:hlinkClick r:id="rId6"/>
              </a:rPr>
              <a:t>-</a:t>
            </a:r>
            <a:r>
              <a:rPr lang="de-DE" sz="1400" dirty="0" err="1">
                <a:hlinkClick r:id="rId6"/>
              </a:rPr>
              <a:t>you</a:t>
            </a:r>
            <a:r>
              <a:rPr lang="de-DE" sz="1400" dirty="0">
                <a:hlinkClick r:id="rId6"/>
              </a:rPr>
              <a:t>-</a:t>
            </a:r>
            <a:r>
              <a:rPr lang="de-DE" sz="1400" dirty="0" err="1">
                <a:hlinkClick r:id="rId6"/>
              </a:rPr>
              <a:t>of</a:t>
            </a:r>
            <a:r>
              <a:rPr lang="de-DE" sz="1400" dirty="0">
                <a:hlinkClick r:id="rId6"/>
              </a:rPr>
              <a:t>-Marder-Houghton/2d3f08dea48e8d086e861d715b2eddfcdf500f57</a:t>
            </a:r>
            <a:r>
              <a:rPr lang="ru-RU" sz="1400" dirty="0"/>
              <a:t> 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5984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197952" y="754237"/>
            <a:ext cx="115906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 Формировать и трансформировать – двухсторонняя работа: автора контента и соавтора-респондента</a:t>
            </a:r>
            <a:endParaRPr lang="de-DE" sz="32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B811D5-D701-2012-2780-24147C685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84" y="5556018"/>
            <a:ext cx="1204452" cy="120445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4C9DD38-7772-504F-D9BB-40661E7B5C81}"/>
              </a:ext>
            </a:extLst>
          </p:cNvPr>
          <p:cNvSpPr txBox="1"/>
          <p:nvPr/>
        </p:nvSpPr>
        <p:spPr>
          <a:xfrm>
            <a:off x="448234" y="2139698"/>
            <a:ext cx="108831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Что формируется кроме информированности?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Цифровая грамотность (дигитальное мышление, опыт работы с людьми через девайсы и с девайсами без присутствия человека, например ботами)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Понимание, что читаете не только вы. По написанному вами каждый опытный респондент может прочитать и вас.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«Вкус» респондента (ЦА) – у каждого типа каналов свои подписчики.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Управление большими объемами информации путем их порционирования, разметки – как управление вниманием ЦА, перестановка смыслов. </a:t>
            </a:r>
          </a:p>
          <a:p>
            <a:endParaRPr lang="de-DE" sz="2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04C12D8A-0B99-1F55-08F6-9B62D784F12D}"/>
              </a:ext>
            </a:extLst>
          </p:cNvPr>
          <p:cNvSpPr/>
          <p:nvPr/>
        </p:nvSpPr>
        <p:spPr>
          <a:xfrm>
            <a:off x="786993" y="5556018"/>
            <a:ext cx="9831927" cy="1046171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Лайфхак 3. Если вы не хотите, чтобы вами управляли, формируя ваши смыслы – выбирайте каналы без мемов, эмоджи, с функциональным, а не эмоциональным «движком». И работайте с контентом, реализуя свои смыслы.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6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7" y="658754"/>
            <a:ext cx="116802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spc="301" dirty="0">
                <a:solidFill>
                  <a:srgbClr val="FFDC79"/>
                </a:solidFill>
                <a:latin typeface="League Spartan Italics"/>
              </a:rPr>
              <a:t>В чем проявляется социально-эмоциональный интеллект? Кейс 5.  </a:t>
            </a:r>
            <a:endParaRPr lang="de-DE" sz="3200" b="1" spc="301" dirty="0">
              <a:solidFill>
                <a:srgbClr val="FFDC79"/>
              </a:solidFill>
              <a:latin typeface="League Spartan Itali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A8F4E6D-AD5E-A6AA-82CE-99787B76B28F}"/>
              </a:ext>
            </a:extLst>
          </p:cNvPr>
          <p:cNvSpPr txBox="1"/>
          <p:nvPr/>
        </p:nvSpPr>
        <p:spPr>
          <a:xfrm>
            <a:off x="130872" y="1679666"/>
            <a:ext cx="64814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Социально-эмоциональный интеллект – основа выбора своих источников информации не только по содержанию, но и по оформлению контента.</a:t>
            </a: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Автор канала понимает, кто его ЦА и проявляет это в оформлении постов в той же мере, как и в их содержании.</a:t>
            </a: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Респонденты, заходя на канал, по его оформлению сразу понимают – туда ли они пришли.</a:t>
            </a:r>
          </a:p>
          <a:p>
            <a:endParaRPr lang="ru-RU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Как прежде не было одной СМИ для всех, одной книги на все вкусы, так сегодня нет одного канала для всех. Просто сегодня выбор в виртуальном мире шире, поэтому фильтры доверия жестче. И имя в названии канала не означает авторства – за ним  нередко стоит работа целой команды, продающей эксперта.</a:t>
            </a:r>
            <a:endParaRPr lang="de-DE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EF9F83D-8A24-3155-1192-D345832D49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06" y="1451742"/>
            <a:ext cx="5284694" cy="528469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AB811D5-D701-2012-2780-24147C685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571" y="5531984"/>
            <a:ext cx="1204452" cy="120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50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7298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06917" y="658754"/>
            <a:ext cx="597873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800" b="1" spc="301" dirty="0">
                <a:solidFill>
                  <a:srgbClr val="FFDC79"/>
                </a:solidFill>
                <a:latin typeface="League Spartan Italics"/>
              </a:rPr>
              <a:t>Проект Дом Притч Старт – формирующий осознанное экологичное родительство через работу с текстом постов</a:t>
            </a:r>
            <a:endParaRPr lang="de-DE" sz="28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B811D5-D701-2012-2780-24147C685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84" y="5556018"/>
            <a:ext cx="1204452" cy="120445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3660719-A1D0-6F89-873C-86A3886FBE23}"/>
              </a:ext>
            </a:extLst>
          </p:cNvPr>
          <p:cNvSpPr txBox="1"/>
          <p:nvPr/>
        </p:nvSpPr>
        <p:spPr>
          <a:xfrm>
            <a:off x="161902" y="2474636"/>
            <a:ext cx="53877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ЦА – родители и педагоги, готовые развивать навыки и формировать компетенции через автономную работу с текстами постов.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Посты – проблематизирующие, антропоцентричные (с позиции детей и подростков).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Каждый пост – кейс для самостоятельной работы. Никаких визуальных акцентов нет. Каждый ищет свои смыслы.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Иллюстрация – поддерживающая, работающая (не для красоты). 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Эксперт – тьютор, не диктатор.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Никаких продаж.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E3599E-7E42-087A-A3E0-A459DF603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716" y="0"/>
            <a:ext cx="4143953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80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10494-C101-19A3-19CD-2E5D8A6C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64053"/>
            <a:ext cx="12182151" cy="596605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BE4646-E239-7D2F-4981-F58464956E97}"/>
              </a:ext>
            </a:extLst>
          </p:cNvPr>
          <p:cNvSpPr txBox="1"/>
          <p:nvPr/>
        </p:nvSpPr>
        <p:spPr>
          <a:xfrm>
            <a:off x="268934" y="643255"/>
            <a:ext cx="41058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b="1" spc="301" dirty="0">
                <a:solidFill>
                  <a:srgbClr val="FFDC79"/>
                </a:solidFill>
                <a:latin typeface="League Spartan Italics"/>
              </a:rPr>
              <a:t>Дом Притч СТАРТ помогает вам – давая варианты цифровых инструментов</a:t>
            </a:r>
            <a:endParaRPr lang="de-DE" sz="2400" b="1" spc="301" dirty="0">
              <a:solidFill>
                <a:srgbClr val="FFDC79"/>
              </a:solidFill>
              <a:latin typeface="League Spartan Itali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299008-E993-9BEF-AF4D-2057DF19C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467" y="2494941"/>
            <a:ext cx="4105848" cy="436305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3D490DD-23DF-9DF3-53A8-CA3E394A4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238" y="0"/>
            <a:ext cx="3910913" cy="6858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12F7298-8C91-DDD7-BF36-A4F73F455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4782" y="-15351"/>
            <a:ext cx="3739309" cy="688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92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061A0E-135D-F6AF-7E20-E79275720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29396"/>
            <a:ext cx="12182151" cy="572989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E9C9615-1EAF-C4B9-F9DA-1BC3BDAD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09" y="176753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600" b="1" spc="301" dirty="0">
                <a:solidFill>
                  <a:srgbClr val="FFDC79"/>
                </a:solidFill>
                <a:latin typeface="League Spartan Italics"/>
                <a:ea typeface="+mn-ea"/>
                <a:cs typeface="+mn-cs"/>
              </a:rPr>
              <a:t>Благодарю за внимание и буду рада ответить на ваши вопросы и учесть ваши пожелания при «упаковке» материалов трека.</a:t>
            </a:r>
            <a:br>
              <a:rPr lang="ru-RU" sz="3600" b="1" spc="301" dirty="0">
                <a:solidFill>
                  <a:srgbClr val="FFDC79"/>
                </a:solidFill>
                <a:latin typeface="League Spartan Italics"/>
                <a:ea typeface="+mn-ea"/>
                <a:cs typeface="+mn-cs"/>
              </a:rPr>
            </a:br>
            <a:br>
              <a:rPr lang="ru-RU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r>
              <a:rPr lang="ru-RU" sz="3600" b="1" spc="301" dirty="0">
                <a:solidFill>
                  <a:srgbClr val="FFDC79"/>
                </a:solidFill>
                <a:latin typeface="League Spartan Italics"/>
                <a:ea typeface="+mn-ea"/>
                <a:cs typeface="+mn-cs"/>
              </a:rPr>
              <a:t>Добра и мира вашему дому!</a:t>
            </a:r>
            <a:endParaRPr lang="de-DE" sz="3600" b="1" spc="301" dirty="0">
              <a:solidFill>
                <a:srgbClr val="FFDC79"/>
              </a:solidFill>
              <a:latin typeface="League Spartan Italics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CE7BC1C-84FC-DB9B-7A04-2DBAC4F53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918" y="3529596"/>
            <a:ext cx="3095090" cy="309509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0CC462E-D303-4D98-0D4F-B343B90D9157}"/>
              </a:ext>
            </a:extLst>
          </p:cNvPr>
          <p:cNvSpPr txBox="1"/>
          <p:nvPr/>
        </p:nvSpPr>
        <p:spPr>
          <a:xfrm>
            <a:off x="4475849" y="4723198"/>
            <a:ext cx="2845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76" dirty="0">
                <a:solidFill>
                  <a:srgbClr val="F5FFE5"/>
                </a:solidFill>
                <a:latin typeface="Lato"/>
              </a:rPr>
              <a:t>Команда проекта </a:t>
            </a:r>
          </a:p>
          <a:p>
            <a:r>
              <a:rPr lang="de-DE" sz="2000" spc="76" dirty="0">
                <a:solidFill>
                  <a:srgbClr val="F5FFE5"/>
                </a:solidFill>
                <a:latin typeface="Lato"/>
              </a:rPr>
              <a:t>#</a:t>
            </a:r>
            <a:r>
              <a:rPr lang="ru-RU" sz="2000" spc="76" dirty="0">
                <a:solidFill>
                  <a:srgbClr val="F5FFE5"/>
                </a:solidFill>
                <a:latin typeface="Lato"/>
              </a:rPr>
              <a:t>ДомПритч</a:t>
            </a:r>
            <a:endParaRPr lang="de-DE" sz="2000" spc="76" dirty="0">
              <a:solidFill>
                <a:srgbClr val="F5FFE5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86084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1061</Words>
  <Application>Microsoft Office PowerPoint</Application>
  <PresentationFormat>Breitbild</PresentationFormat>
  <Paragraphs>85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Lato</vt:lpstr>
      <vt:lpstr>League Spartan Italics</vt:lpstr>
      <vt:lpstr>Wingdings</vt:lpstr>
      <vt:lpstr>Office</vt:lpstr>
      <vt:lpstr>Формирующее и транформирующее чтение в цифровую эпоху.  Опыт проекта-трека Дом Притч Старт </vt:lpstr>
      <vt:lpstr>Вы обратили внимание на изобразительный ряд на 1 слайде? Какие там присутствовали изображения? Что они обозначают для вас?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Благодарю за внимание и буду рада ответить на ваши вопросы и учесть ваши пожелания при «упаковке» материалов трека.  Добра и мира вашему дому!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гостеприимства в Доме Притч</dc:title>
  <dc:creator>Uwe Krüger</dc:creator>
  <cp:lastModifiedBy>Uwe Krüger</cp:lastModifiedBy>
  <cp:revision>589</cp:revision>
  <dcterms:created xsi:type="dcterms:W3CDTF">2023-05-12T12:14:57Z</dcterms:created>
  <dcterms:modified xsi:type="dcterms:W3CDTF">2023-10-18T18:37:30Z</dcterms:modified>
</cp:coreProperties>
</file>