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4" r:id="rId5"/>
    <p:sldId id="258" r:id="rId6"/>
    <p:sldId id="265" r:id="rId7"/>
    <p:sldId id="259" r:id="rId8"/>
    <p:sldId id="263" r:id="rId9"/>
    <p:sldId id="260" r:id="rId10"/>
    <p:sldId id="261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3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s://www.aktion-mensch.de/themen-informieren-und-diskutieren/was-ist-inklusion?et_cid=28&amp;et_lid=8620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infach-teilhaben.de/DE/StdS/Schule_Studium/so_paed_foerderung/so_paed_foerderung_node.html" TargetMode="External"/><Relationship Id="rId3" Type="http://schemas.openxmlformats.org/officeDocument/2006/relationships/hyperlink" Target="http://www.inklusion-schule.info/inklusion/expertenmeinungen.html" TargetMode="External"/><Relationship Id="rId7" Type="http://schemas.openxmlformats.org/officeDocument/2006/relationships/hyperlink" Target="http://www.lehrer-online.de/foerderpaedagogik.php" TargetMode="External"/><Relationship Id="rId2" Type="http://schemas.openxmlformats.org/officeDocument/2006/relationships/hyperlink" Target="http://www.wehrfritz.de/termi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klusion-schule.info/inklusion/ratgeber-fuer-schulleiter.html" TargetMode="External"/><Relationship Id="rId5" Type="http://schemas.openxmlformats.org/officeDocument/2006/relationships/hyperlink" Target="http://www.eenet.org.uk/resources/docs/Index%20German.pdf" TargetMode="External"/><Relationship Id="rId4" Type="http://schemas.openxmlformats.org/officeDocument/2006/relationships/hyperlink" Target="http://www.inklusion-schule.info/pdf/checkliste-inklusion.pdf" TargetMode="External"/><Relationship Id="rId9" Type="http://schemas.openxmlformats.org/officeDocument/2006/relationships/hyperlink" Target="http://www.gemeinsamleben-hessen.de/download/2013-Politik-gegen-Aussonderung-Schwarzbuch-Inklusion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ekoudrjavtseva@yahoo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16832"/>
            <a:ext cx="7772400" cy="1470025"/>
          </a:xfrm>
        </p:spPr>
        <p:txBody>
          <a:bodyPr/>
          <a:lstStyle/>
          <a:p>
            <a:r>
              <a:rPr lang="ru-RU" dirty="0" smtClean="0"/>
              <a:t>Инклюзивный подход в образовании</a:t>
            </a:r>
            <a:endParaRPr lang="de-DE" dirty="0"/>
          </a:p>
        </p:txBody>
      </p:sp>
      <p:pic>
        <p:nvPicPr>
          <p:cNvPr id="1028" name="Picture 4" descr="Grafik: Inklusion dargestellt als Kreis mit bunten Kugel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6" t="10093" r="23562"/>
          <a:stretch/>
        </p:blipFill>
        <p:spPr bwMode="auto">
          <a:xfrm>
            <a:off x="3923928" y="159026"/>
            <a:ext cx="1706082" cy="169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ehrwertkita-lueneburg.de/wp-content/uploads/2011/03/Bild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84984"/>
            <a:ext cx="5040560" cy="217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517232"/>
            <a:ext cx="88924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Заместитель председателя правления образовательного центра </a:t>
            </a:r>
            <a:r>
              <a:rPr lang="ru-RU" sz="1400" dirty="0" err="1"/>
              <a:t>ИКаРуС</a:t>
            </a:r>
            <a:r>
              <a:rPr lang="ru-RU" sz="1400" dirty="0"/>
              <a:t> (ФРГ), член правления Международного </a:t>
            </a:r>
            <a:r>
              <a:rPr lang="ru-RU" sz="1400" dirty="0" err="1"/>
              <a:t>методсовета</a:t>
            </a:r>
            <a:r>
              <a:rPr lang="ru-RU" sz="1400" dirty="0"/>
              <a:t> по многоязычию и межкультурной коммуникации (45 стран мира),  научный руководитель международных сетевых лабораторий «Инновационные технологии в сфере поликультурного образования» (вузы 11 стран мира), эксперт Федерального реестра РФ, руководитель проектов </a:t>
            </a:r>
            <a:r>
              <a:rPr lang="de-DE" sz="1400" dirty="0" smtClean="0"/>
              <a:t>BILIUM</a:t>
            </a:r>
            <a:r>
              <a:rPr lang="ru-RU" sz="1400" dirty="0" smtClean="0"/>
              <a:t>, </a:t>
            </a:r>
            <a:r>
              <a:rPr lang="ru-RU" sz="1400" dirty="0" err="1"/>
              <a:t>Игро</a:t>
            </a:r>
            <a:r>
              <a:rPr lang="ru-RU" sz="1400" dirty="0"/>
              <a:t>-мир образования </a:t>
            </a:r>
            <a:r>
              <a:rPr lang="ru-RU" sz="1400" dirty="0" smtClean="0"/>
              <a:t>2035, </a:t>
            </a:r>
            <a:r>
              <a:rPr lang="de-DE" sz="1400" dirty="0"/>
              <a:t>Bilingual </a:t>
            </a:r>
            <a:r>
              <a:rPr lang="de-DE" sz="1400" dirty="0" smtClean="0"/>
              <a:t>online</a:t>
            </a:r>
            <a:r>
              <a:rPr lang="ru-RU" sz="1400" dirty="0" smtClean="0"/>
              <a:t>, </a:t>
            </a:r>
            <a:r>
              <a:rPr lang="de-DE" sz="1400" dirty="0" err="1"/>
              <a:t>PhD</a:t>
            </a:r>
            <a:r>
              <a:rPr lang="de-DE" sz="1400" dirty="0"/>
              <a:t> </a:t>
            </a:r>
            <a:r>
              <a:rPr lang="ru-RU" sz="1400" dirty="0"/>
              <a:t>(</a:t>
            </a:r>
            <a:r>
              <a:rPr lang="ru-RU" sz="1400" dirty="0" err="1"/>
              <a:t>к.п.н</a:t>
            </a:r>
            <a:r>
              <a:rPr lang="ru-RU" sz="1400" dirty="0"/>
              <a:t>.) 	</a:t>
            </a:r>
            <a:r>
              <a:rPr lang="ru-RU" sz="1400" b="1" dirty="0" smtClean="0"/>
              <a:t>Кудрявцева Екатерина Львовна, ФРГ</a:t>
            </a:r>
            <a:r>
              <a:rPr lang="ru-RU" sz="1400" dirty="0"/>
              <a:t>	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6843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Смотрим фильм и сами формулируем ответы!</a:t>
            </a:r>
            <a:endParaRPr lang="de-D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Что такое «инклюзив»?</a:t>
            </a:r>
          </a:p>
          <a:p>
            <a:pPr marL="0" indent="0">
              <a:buNone/>
            </a:pPr>
            <a:r>
              <a:rPr lang="ru-RU" dirty="0" smtClean="0"/>
              <a:t>Это:</a:t>
            </a:r>
          </a:p>
          <a:p>
            <a:pPr marL="0" indent="0">
              <a:buNone/>
            </a:pPr>
            <a:r>
              <a:rPr lang="ru-RU" dirty="0" smtClean="0"/>
              <a:t>- внимание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приятие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взаимодействие</a:t>
            </a:r>
            <a:endParaRPr lang="de-DE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5949280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hlinkClick r:id="rId2"/>
              </a:rPr>
              <a:t>https://www.aktion-mensch.de/themen-informieren-und-diskutieren/was-ist-inklusion?et_cid=28&amp;et_lid=86206</a:t>
            </a:r>
            <a:endParaRPr lang="de-D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552" y="4941168"/>
            <a:ext cx="7918514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Люди могут быть разными, но мечты у всех одинаковые!</a:t>
            </a:r>
          </a:p>
          <a:p>
            <a:pPr algn="ctr"/>
            <a:r>
              <a:rPr lang="ru-RU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Йенс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Петер </a:t>
            </a:r>
            <a:r>
              <a:rPr lang="ru-RU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Якобсен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(Дания, писатель)</a:t>
            </a:r>
            <a:endParaRPr lang="ru-RU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4" name="Picture 2" descr="http://www.kita-bildet.eu/files/kita/images/content/info1_benefel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238125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www.frühe-kindheit.de/wp-content/uploads/2013/05/Inklusivewerte_Seite_6.jpg"/>
          <p:cNvSpPr>
            <a:spLocks noChangeAspect="1" noChangeArrowheads="1"/>
          </p:cNvSpPr>
          <p:nvPr/>
        </p:nvSpPr>
        <p:spPr bwMode="auto">
          <a:xfrm>
            <a:off x="155575" y="-3124200"/>
            <a:ext cx="8429625" cy="65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566"/>
            <a:ext cx="8789383" cy="679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35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bendblatt.de/img/pinneberg/crop133752190/7022606419-w820-cv16_9-q85/Kinder-der-Awo-Kita-Wedel-an-der-ein-Pi-2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7810500" cy="439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57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Инклюзив это</a:t>
            </a:r>
            <a:endParaRPr lang="de-D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682" y="908720"/>
            <a:ext cx="8229600" cy="1756792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sz="2000" dirty="0" smtClean="0"/>
              <a:t>соблюдение Конституционных прав личности на обучение, работу, полноценное самоопределение (при необходимости с помощью ассистентов)  и жизнь без барьеров (территориальных, языковых/вербальных), подкрепленное  Конвенцией прав инвалидов ООН, подписанной с 2006 г. по настоящее время 158 странами мира, в </a:t>
            </a:r>
            <a:r>
              <a:rPr lang="ru-RU" sz="2000" dirty="0" err="1" smtClean="0"/>
              <a:t>т.ч</a:t>
            </a:r>
            <a:r>
              <a:rPr lang="ru-RU" sz="2000" dirty="0" smtClean="0"/>
              <a:t>. РФ </a:t>
            </a:r>
          </a:p>
          <a:p>
            <a:pPr marL="0" indent="0">
              <a:buNone/>
            </a:pPr>
            <a:endParaRPr lang="ru-RU" sz="2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70394" y="3861048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dirty="0"/>
              <a:t>принимать решения и искать выход не ДЛЯ инвалидов, а ВМЕСТЕ С инвалидами</a:t>
            </a:r>
          </a:p>
          <a:p>
            <a:pPr>
              <a:buFontTx/>
              <a:buChar char="-"/>
            </a:pPr>
            <a:r>
              <a:rPr lang="ru-RU" dirty="0"/>
              <a:t>перестроить не только среду, но и сознание (сочувствие в </a:t>
            </a:r>
            <a:r>
              <a:rPr lang="ru-RU" dirty="0" smtClean="0"/>
              <a:t>соучастие и содействие)</a:t>
            </a:r>
            <a:endParaRPr lang="ru-RU" dirty="0"/>
          </a:p>
          <a:p>
            <a:pPr>
              <a:buFontTx/>
              <a:buChar char="-"/>
            </a:pPr>
            <a:r>
              <a:rPr lang="ru-RU" dirty="0"/>
              <a:t>создать специальные образовательные программы для ассистентов людей с инвалидностью с учетом конкретных групп заболеваний И их </a:t>
            </a:r>
            <a:r>
              <a:rPr lang="ru-RU" dirty="0" err="1"/>
              <a:t>найм</a:t>
            </a:r>
            <a:r>
              <a:rPr lang="ru-RU" dirty="0"/>
              <a:t> инвалидами за счет страховых компаний (медицинская страховка и/или страховка от несчастных случаев на производстве, по образцу ФРГ)</a:t>
            </a:r>
            <a:endParaRPr lang="de-DE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7828" y="2996952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С чего начать в РФ: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969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general-anzeiger-bonn.de/img/bad-honnef/crop1510530/3749965540-cw621/Inkusion-Kindergarten-Wolkenbu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5905500" cy="442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4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Основы инклюзивной педагогики</a:t>
            </a:r>
            <a:endParaRPr lang="de-D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Сохранение и бережное отношение к разнообразию вокруг нас и в нас</a:t>
            </a:r>
          </a:p>
          <a:p>
            <a:r>
              <a:rPr lang="ru-RU" dirty="0" smtClean="0"/>
              <a:t>Взаимодействие (никаких сепаратных групп)</a:t>
            </a:r>
          </a:p>
          <a:p>
            <a:r>
              <a:rPr lang="ru-RU" dirty="0" smtClean="0"/>
              <a:t>«Усиливать силу!» (не игнорируя, но и не акцентируя слабость)</a:t>
            </a:r>
          </a:p>
          <a:p>
            <a:r>
              <a:rPr lang="ru-RU" dirty="0" smtClean="0"/>
              <a:t>Система образования обязана подстроиться под новые требования (вспомогательные средства, новые методы, институт </a:t>
            </a:r>
            <a:r>
              <a:rPr lang="ru-RU" dirty="0" err="1" smtClean="0"/>
              <a:t>тьюторства</a:t>
            </a:r>
            <a:r>
              <a:rPr lang="ru-RU" dirty="0" smtClean="0"/>
              <a:t>/ассистентов на междисциплинарном уровне с </a:t>
            </a:r>
            <a:r>
              <a:rPr lang="ru-RU" dirty="0" err="1" smtClean="0"/>
              <a:t>мед.специализацией</a:t>
            </a:r>
            <a:r>
              <a:rPr lang="ru-RU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45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nklusion-online.net/images/1203/image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362825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33090" y="6164957"/>
            <a:ext cx="6210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http://www.inklusion-online.net/index.php/inklusion-online/article/view/44/44</a:t>
            </a:r>
          </a:p>
        </p:txBody>
      </p:sp>
    </p:spTree>
    <p:extLst>
      <p:ext uri="{BB962C8B-B14F-4D97-AF65-F5344CB8AC3E}">
        <p14:creationId xmlns:p14="http://schemas.microsoft.com/office/powerpoint/2010/main" val="40073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и ГДЕ научиться этому?</a:t>
            </a:r>
            <a:endParaRPr lang="de-D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1317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Повышение квалификации  </a:t>
            </a:r>
            <a:r>
              <a:rPr lang="de-DE" dirty="0" smtClean="0">
                <a:hlinkClick r:id="rId2"/>
              </a:rPr>
              <a:t>www.wehrfritz.de/termine</a:t>
            </a:r>
            <a:r>
              <a:rPr lang="ru-RU" dirty="0" smtClean="0"/>
              <a:t> </a:t>
            </a:r>
          </a:p>
          <a:p>
            <a:r>
              <a:rPr lang="ru-RU" dirty="0" smtClean="0"/>
              <a:t>Консультации экспертов </a:t>
            </a:r>
            <a:r>
              <a:rPr lang="de-DE" dirty="0">
                <a:hlinkClick r:id="rId3"/>
              </a:rPr>
              <a:t>http://</a:t>
            </a:r>
            <a:r>
              <a:rPr lang="de-DE" dirty="0" smtClean="0">
                <a:hlinkClick r:id="rId3"/>
              </a:rPr>
              <a:t>www.inklusion-schule.info/inklusion/expertenmeinungen.html</a:t>
            </a:r>
            <a:endParaRPr lang="ru-RU" dirty="0" smtClean="0"/>
          </a:p>
          <a:p>
            <a:r>
              <a:rPr lang="ru-RU" dirty="0" smtClean="0"/>
              <a:t>Проверка себя и своей организации на готовность к инклюзиву (чек-лист) </a:t>
            </a:r>
            <a:r>
              <a:rPr lang="de-DE" dirty="0">
                <a:hlinkClick r:id="rId4"/>
              </a:rPr>
              <a:t>http://</a:t>
            </a:r>
            <a:r>
              <a:rPr lang="de-DE" dirty="0" smtClean="0">
                <a:hlinkClick r:id="rId4"/>
              </a:rPr>
              <a:t>www.inklusion-schule.info/pdf/checkliste-inklusion.pdf</a:t>
            </a:r>
            <a:r>
              <a:rPr lang="ru-RU" dirty="0" smtClean="0"/>
              <a:t> или </a:t>
            </a:r>
            <a:r>
              <a:rPr lang="de-DE" dirty="0">
                <a:hlinkClick r:id="rId5"/>
              </a:rPr>
              <a:t>www.eenet.org.uk/resources/docs/Index%20German.pdf</a:t>
            </a:r>
            <a:endParaRPr lang="ru-RU" dirty="0" smtClean="0"/>
          </a:p>
          <a:p>
            <a:r>
              <a:rPr lang="ru-RU" dirty="0" smtClean="0"/>
              <a:t>Открытость и общедоступность основной информации и практических образцов </a:t>
            </a:r>
            <a:r>
              <a:rPr lang="de-DE" dirty="0">
                <a:hlinkClick r:id="rId6"/>
              </a:rPr>
              <a:t>http://</a:t>
            </a:r>
            <a:r>
              <a:rPr lang="de-DE" dirty="0" smtClean="0">
                <a:hlinkClick r:id="rId6"/>
              </a:rPr>
              <a:t>www.inklusion-schule.info/inklusion/ratgeber-fuer-schulleiter.html</a:t>
            </a:r>
            <a:r>
              <a:rPr lang="ru-RU" dirty="0" smtClean="0"/>
              <a:t> </a:t>
            </a:r>
          </a:p>
          <a:p>
            <a:r>
              <a:rPr lang="ru-RU" dirty="0" smtClean="0"/>
              <a:t>Более плотная работа педагога с родителями, медиками, психологами при подготовке занятий и при его анализе </a:t>
            </a:r>
            <a:r>
              <a:rPr lang="de-DE" dirty="0">
                <a:hlinkClick r:id="rId7"/>
              </a:rPr>
              <a:t>www.lehrer-online.de/foerderpaedagogik.php</a:t>
            </a:r>
            <a:r>
              <a:rPr lang="de-DE" dirty="0"/>
              <a:t> </a:t>
            </a:r>
            <a:r>
              <a:rPr lang="ru-RU" dirty="0" smtClean="0"/>
              <a:t> </a:t>
            </a:r>
          </a:p>
          <a:p>
            <a:r>
              <a:rPr lang="ru-RU" dirty="0" smtClean="0"/>
              <a:t>Использование </a:t>
            </a:r>
            <a:r>
              <a:rPr lang="ru-RU" dirty="0" err="1" smtClean="0"/>
              <a:t>медийных</a:t>
            </a:r>
            <a:r>
              <a:rPr lang="ru-RU" dirty="0" smtClean="0"/>
              <a:t> ресурсов для удаленного систематического образования </a:t>
            </a:r>
            <a:r>
              <a:rPr lang="de-DE" dirty="0" smtClean="0">
                <a:hlinkClick r:id="rId8"/>
              </a:rPr>
              <a:t>www.einfach-teilhaben.de/DE/StdS/Schule_Studium/so_paed_foerderung/so_paed_foerderung_node.html</a:t>
            </a:r>
            <a:r>
              <a:rPr lang="de-DE" dirty="0" smtClean="0"/>
              <a:t> </a:t>
            </a:r>
            <a:endParaRPr lang="ru-RU" dirty="0" smtClean="0"/>
          </a:p>
          <a:p>
            <a:r>
              <a:rPr lang="ru-RU" dirty="0" smtClean="0"/>
              <a:t>Как и что нельзя делать («Черный список инклюзива») </a:t>
            </a:r>
          </a:p>
          <a:p>
            <a:pPr marL="0" indent="0">
              <a:buNone/>
            </a:pPr>
            <a:r>
              <a:rPr lang="de-DE" dirty="0">
                <a:hlinkClick r:id="rId9"/>
              </a:rPr>
              <a:t>http://</a:t>
            </a:r>
            <a:r>
              <a:rPr lang="de-DE" dirty="0" smtClean="0">
                <a:hlinkClick r:id="rId9"/>
              </a:rPr>
              <a:t>www.gemeinsamleben-hessen.de/download/2013-Politik-gegen-Aussonderung-Schwarzbuch-Inklusion.pdf</a:t>
            </a:r>
            <a:r>
              <a:rPr lang="ru-RU" dirty="0" smtClean="0"/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141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tatic.wn.de/var/storage/images/wn/startseite/muensterland/kreis-coesfeld/ascheberg/2012/11/rollstuhlfahrer-hat-sein-praktikum-in-seinem-frueheren-kindergarten-absolviert-teilhabe-ist-ein-hartes-ringen/32870603-1-ger-DE/Rollstuhlfahrer-hat-sein-Praktikum-in-seinem-frueheren-Kindergarten-absolviert-Teilhabe-ist-ein-hartes-Ringen1_image_630_420f_w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60007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msdettenervolkszeitung.de/storage/pic/mdhl/automatischer-bildimport/mz-mlz-evz-gz/greven/3491155_1_GR-12-11-02_DRK_INKLUSION_2.jpg?version=13525268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40302"/>
            <a:ext cx="5002828" cy="332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4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de-D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Контакты:</a:t>
            </a:r>
          </a:p>
          <a:p>
            <a:pPr marL="0" indent="0">
              <a:buNone/>
            </a:pPr>
            <a:r>
              <a:rPr lang="ru-RU" dirty="0" smtClean="0"/>
              <a:t>Екатерина Львовна Кудрявцева, </a:t>
            </a:r>
            <a:r>
              <a:rPr lang="de-DE" dirty="0" err="1" smtClean="0"/>
              <a:t>PhD</a:t>
            </a:r>
            <a:endParaRPr lang="de-DE" dirty="0" smtClean="0"/>
          </a:p>
          <a:p>
            <a:pPr marL="0" indent="0">
              <a:buNone/>
            </a:pPr>
            <a:r>
              <a:rPr lang="de-DE" dirty="0" err="1" smtClean="0">
                <a:hlinkClick r:id="rId2"/>
              </a:rPr>
              <a:t>ekoudrjavtseva</a:t>
            </a:r>
            <a:r>
              <a:rPr lang="en-US" dirty="0" smtClean="0">
                <a:hlinkClick r:id="rId2"/>
              </a:rPr>
              <a:t>@yahoo.de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Скайп - </a:t>
            </a:r>
            <a:r>
              <a:rPr lang="en-US" dirty="0" smtClean="0"/>
              <a:t>ekoudrjavtseva1 </a:t>
            </a:r>
            <a:endParaRPr lang="ru-RU" dirty="0" smtClean="0"/>
          </a:p>
        </p:txBody>
      </p:sp>
      <p:pic>
        <p:nvPicPr>
          <p:cNvPr id="4" name="Picture 4" descr="Grafik: Inklusion dargestellt als Kreis mit bunten Kugel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6" r="23562"/>
          <a:stretch/>
        </p:blipFill>
        <p:spPr bwMode="auto">
          <a:xfrm>
            <a:off x="4067944" y="4149080"/>
            <a:ext cx="1706082" cy="188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17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Инклюзивный подход в образовании</vt:lpstr>
      <vt:lpstr>Смотрим фильм и сами формулируем ответы!</vt:lpstr>
      <vt:lpstr>Презентация PowerPoint</vt:lpstr>
      <vt:lpstr>Презентация PowerPoint</vt:lpstr>
      <vt:lpstr>Инклюзив это</vt:lpstr>
      <vt:lpstr>Презентация PowerPoint</vt:lpstr>
      <vt:lpstr>Основы инклюзивной педагогики</vt:lpstr>
      <vt:lpstr>Презентация PowerPoint</vt:lpstr>
      <vt:lpstr>КАК и ГДЕ научиться этому?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Инклюзивный подход в образовании</dc:title>
  <dc:creator>Uwe Krüger</dc:creator>
  <cp:lastModifiedBy>Uwe Krüger</cp:lastModifiedBy>
  <cp:revision>14</cp:revision>
  <dcterms:created xsi:type="dcterms:W3CDTF">2015-03-17T13:24:59Z</dcterms:created>
  <dcterms:modified xsi:type="dcterms:W3CDTF">2019-05-16T09:37:46Z</dcterms:modified>
</cp:coreProperties>
</file>