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74" r:id="rId5"/>
    <p:sldId id="368" r:id="rId6"/>
    <p:sldId id="257" r:id="rId7"/>
    <p:sldId id="346" r:id="rId8"/>
    <p:sldId id="369" r:id="rId9"/>
    <p:sldId id="378" r:id="rId10"/>
    <p:sldId id="379" r:id="rId11"/>
    <p:sldId id="376" r:id="rId12"/>
    <p:sldId id="371" r:id="rId13"/>
    <p:sldId id="351" r:id="rId14"/>
    <p:sldId id="380" r:id="rId15"/>
    <p:sldId id="381" r:id="rId16"/>
    <p:sldId id="375" r:id="rId17"/>
    <p:sldId id="349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F5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6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76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7E530-0CBA-48EB-B17D-91110B96F5C6}" type="datetimeFigureOut">
              <a:rPr lang="ru-RU" smtClean="0"/>
              <a:t>20/02/2019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904BCD-10C8-42A5-ABBA-D5D1FBF78B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491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76339" y="3797299"/>
            <a:ext cx="4062411" cy="21177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61C94846-A41A-46A4-82FC-F70C44E973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2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76339" y="6205566"/>
            <a:ext cx="4062411" cy="276197"/>
          </a:xfr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FF4B885-5B69-4FE3-925A-37317C9E4C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459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76339" y="3797299"/>
            <a:ext cx="4062411" cy="21177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76339" y="6205566"/>
            <a:ext cx="4062411" cy="276197"/>
          </a:xfr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D5B71E1-4C95-4E0E-82AA-C4C2E1DAE7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475B42C9-D670-446A-9583-BD5571714ED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991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34CC37E1-89DB-F54C-A285-B011317DB0C4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76339" y="3797299"/>
            <a:ext cx="4062411" cy="21177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76339" y="6205566"/>
            <a:ext cx="4062411" cy="276197"/>
          </a:xfr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D5B71E1-4C95-4E0E-82AA-C4C2E1DAE7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475B42C9-D670-446A-9583-BD5571714ED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985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>
            <a:extLst>
              <a:ext uri="{FF2B5EF4-FFF2-40B4-BE49-F238E27FC236}">
                <a16:creationId xmlns="" xmlns:a16="http://schemas.microsoft.com/office/drawing/2014/main" id="{868D1A79-0555-C24E-AC19-8597029C75B0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50" y="3797299"/>
            <a:ext cx="4592638" cy="21177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8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0" y="6205566"/>
            <a:ext cx="4592638" cy="276197"/>
          </a:xfr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B0CCE6C-1C13-42E8-8E94-10A9B14A53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79" y="431800"/>
            <a:ext cx="3638390" cy="90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935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>
            <a:extLst>
              <a:ext uri="{FF2B5EF4-FFF2-40B4-BE49-F238E27FC236}">
                <a16:creationId xmlns="" xmlns:a16="http://schemas.microsoft.com/office/drawing/2014/main" id="{20E5DCE5-DCC6-9D49-9FD7-9D01D8772A13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50" y="3797299"/>
            <a:ext cx="4592638" cy="21177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8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0" y="6205566"/>
            <a:ext cx="4592638" cy="276197"/>
          </a:xfr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B0CCE6C-1C13-42E8-8E94-10A9B14A53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79" y="431800"/>
            <a:ext cx="3638390" cy="90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053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50" y="3797299"/>
            <a:ext cx="4592638" cy="21177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8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0" y="6205566"/>
            <a:ext cx="4592638" cy="276197"/>
          </a:xfr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B0CCE6C-1C13-42E8-8E94-10A9B14A53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79" y="431800"/>
            <a:ext cx="3638390" cy="90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777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8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зисы в 4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8" y="1971675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5" name="Текст 7">
            <a:extLst>
              <a:ext uri="{FF2B5EF4-FFF2-40B4-BE49-F238E27FC236}">
                <a16:creationId xmlns="" xmlns:a16="http://schemas.microsoft.com/office/drawing/2014/main" id="{19A166C2-0FC5-4C62-B1C8-A2E9D3DA3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17875" y="1971675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6" name="Текст 7">
            <a:extLst>
              <a:ext uri="{FF2B5EF4-FFF2-40B4-BE49-F238E27FC236}">
                <a16:creationId xmlns="" xmlns:a16="http://schemas.microsoft.com/office/drawing/2014/main" id="{7DF90D02-C38A-4C8E-BE27-B09AFCC1C4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03950" y="1971675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="" xmlns:a16="http://schemas.microsoft.com/office/drawing/2014/main" id="{FDC2D01E-6E23-46AF-88FD-5810F4C0FE1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090025" y="1971675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8" name="Текст 7">
            <a:extLst>
              <a:ext uri="{FF2B5EF4-FFF2-40B4-BE49-F238E27FC236}">
                <a16:creationId xmlns="" xmlns:a16="http://schemas.microsoft.com/office/drawing/2014/main" id="{8CD2E874-F798-449B-AF52-6E51992865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3388" y="4189628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Текст 7">
            <a:extLst>
              <a:ext uri="{FF2B5EF4-FFF2-40B4-BE49-F238E27FC236}">
                <a16:creationId xmlns="" xmlns:a16="http://schemas.microsoft.com/office/drawing/2014/main" id="{8D8FCC09-FB67-4021-814D-A90AB3AA44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17875" y="4189628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0" name="Текст 7">
            <a:extLst>
              <a:ext uri="{FF2B5EF4-FFF2-40B4-BE49-F238E27FC236}">
                <a16:creationId xmlns="" xmlns:a16="http://schemas.microsoft.com/office/drawing/2014/main" id="{F12346B4-8A43-495A-AB40-34684AAD887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3950" y="4189628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1" name="Текст 7">
            <a:extLst>
              <a:ext uri="{FF2B5EF4-FFF2-40B4-BE49-F238E27FC236}">
                <a16:creationId xmlns="" xmlns:a16="http://schemas.microsoft.com/office/drawing/2014/main" id="{5159B785-97A0-4186-AABD-4FE1A5BAF4B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090025" y="4189628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90538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8" y="1971675"/>
            <a:ext cx="5554662" cy="4452938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03951" y="1971675"/>
            <a:ext cx="5554659" cy="4452938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193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изображение в 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8" y="4942103"/>
            <a:ext cx="5554662" cy="1482509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3391" y="1971675"/>
            <a:ext cx="5554659" cy="273367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7" name="Текст 7">
            <a:extLst>
              <a:ext uri="{FF2B5EF4-FFF2-40B4-BE49-F238E27FC236}">
                <a16:creationId xmlns="" xmlns:a16="http://schemas.microsoft.com/office/drawing/2014/main" id="{F2786F94-0219-4D50-AE47-BFADD00557D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03947" y="4942103"/>
            <a:ext cx="5554662" cy="1482509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Рисунок 9">
            <a:extLst>
              <a:ext uri="{FF2B5EF4-FFF2-40B4-BE49-F238E27FC236}">
                <a16:creationId xmlns="" xmlns:a16="http://schemas.microsoft.com/office/drawing/2014/main" id="{08194C61-3908-4D9E-ADA8-AD85B6B49F2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03950" y="1971675"/>
            <a:ext cx="5554659" cy="273367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491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изображение в 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8" y="4942103"/>
            <a:ext cx="3609974" cy="1482509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3392" y="1971675"/>
            <a:ext cx="3609972" cy="273367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11" name="Текст 7">
            <a:extLst>
              <a:ext uri="{FF2B5EF4-FFF2-40B4-BE49-F238E27FC236}">
                <a16:creationId xmlns="" xmlns:a16="http://schemas.microsoft.com/office/drawing/2014/main" id="{DCBD97CA-2B21-43E5-B3A6-4E3A6887B7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79900" y="4942103"/>
            <a:ext cx="3633788" cy="1482509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Рисунок 9">
            <a:extLst>
              <a:ext uri="{FF2B5EF4-FFF2-40B4-BE49-F238E27FC236}">
                <a16:creationId xmlns="" xmlns:a16="http://schemas.microsoft.com/office/drawing/2014/main" id="{9BB48594-CDF5-4760-829E-7067E397D5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79904" y="1971675"/>
            <a:ext cx="3633784" cy="273367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13" name="Текст 7">
            <a:extLst>
              <a:ext uri="{FF2B5EF4-FFF2-40B4-BE49-F238E27FC236}">
                <a16:creationId xmlns="" xmlns:a16="http://schemas.microsoft.com/office/drawing/2014/main" id="{8EDE3255-D331-473E-9F80-45DF45BC78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24820" y="4942103"/>
            <a:ext cx="3633788" cy="1482509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Рисунок 9">
            <a:extLst>
              <a:ext uri="{FF2B5EF4-FFF2-40B4-BE49-F238E27FC236}">
                <a16:creationId xmlns="" xmlns:a16="http://schemas.microsoft.com/office/drawing/2014/main" id="{988FBD5B-1F8B-4DA1-9167-A98867F784D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4824" y="1971675"/>
            <a:ext cx="3633784" cy="273367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094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широкое изображение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9" y="1971675"/>
            <a:ext cx="11325222" cy="1771650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Рисунок 3">
            <a:extLst>
              <a:ext uri="{FF2B5EF4-FFF2-40B4-BE49-F238E27FC236}">
                <a16:creationId xmlns="" xmlns:a16="http://schemas.microsoft.com/office/drawing/2014/main" id="{A0A68313-7CA3-4A32-A17E-CB916613E0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3388" y="3990975"/>
            <a:ext cx="11325225" cy="2435225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56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диаграм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8" y="1971675"/>
            <a:ext cx="4591050" cy="4452938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иаграмма 3">
            <a:extLst>
              <a:ext uri="{FF2B5EF4-FFF2-40B4-BE49-F238E27FC236}">
                <a16:creationId xmlns="" xmlns:a16="http://schemas.microsoft.com/office/drawing/2014/main" id="{7D19B8BF-6038-462B-B8EC-3BE4E63232C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03950" y="1971675"/>
            <a:ext cx="2674938" cy="445293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9" name="Диаграмма 3">
            <a:extLst>
              <a:ext uri="{FF2B5EF4-FFF2-40B4-BE49-F238E27FC236}">
                <a16:creationId xmlns="" xmlns:a16="http://schemas.microsoft.com/office/drawing/2014/main" id="{167A4ACF-9947-4AF0-89F5-3536622AB2A3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9090025" y="1971675"/>
            <a:ext cx="2668586" cy="445293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0802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широк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8" y="1971675"/>
            <a:ext cx="3609975" cy="4452938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иаграмма 3">
            <a:extLst>
              <a:ext uri="{FF2B5EF4-FFF2-40B4-BE49-F238E27FC236}">
                <a16:creationId xmlns="" xmlns:a16="http://schemas.microsoft.com/office/drawing/2014/main" id="{7D19B8BF-6038-462B-B8EC-3BE4E63232C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279901" y="1971675"/>
            <a:ext cx="7478712" cy="445293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214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9" y="1971675"/>
            <a:ext cx="2665412" cy="4452938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Таблица 6">
            <a:extLst>
              <a:ext uri="{FF2B5EF4-FFF2-40B4-BE49-F238E27FC236}">
                <a16:creationId xmlns=""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317875" y="1971675"/>
            <a:ext cx="8440738" cy="445293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879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ирокая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Таблица 6">
            <a:extLst>
              <a:ext uri="{FF2B5EF4-FFF2-40B4-BE49-F238E27FC236}">
                <a16:creationId xmlns=""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33387" y="1971675"/>
            <a:ext cx="11325226" cy="445293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9218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широкая таблица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9" y="1971675"/>
            <a:ext cx="11325222" cy="1771650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Таблица 6">
            <a:extLst>
              <a:ext uri="{FF2B5EF4-FFF2-40B4-BE49-F238E27FC236}">
                <a16:creationId xmlns=""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33387" y="4010025"/>
            <a:ext cx="11325226" cy="241458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9973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итель слайдов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3797299"/>
            <a:ext cx="5554663" cy="269240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0" y="1971675"/>
            <a:ext cx="5554663" cy="1089027"/>
          </a:xfrm>
        </p:spPr>
        <p:txBody>
          <a:bodyPr anchor="b"/>
          <a:lstStyle>
            <a:lvl1pPr>
              <a:spcBef>
                <a:spcPts val="0"/>
              </a:spcBef>
              <a:defRPr sz="1800" cap="none" spc="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4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9" name="Рисунок 6">
            <a:extLst>
              <a:ext uri="{FF2B5EF4-FFF2-40B4-BE49-F238E27FC236}">
                <a16:creationId xmlns="" xmlns:a16="http://schemas.microsoft.com/office/drawing/2014/main" id="{2D09C9D3-356B-3846-94B4-E4F8438C66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2531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итель слайдов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D60555C7-2B73-3049-8C33-F281723F5299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3797299"/>
            <a:ext cx="5554663" cy="269240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0" y="1971675"/>
            <a:ext cx="5554663" cy="1089027"/>
          </a:xfrm>
        </p:spPr>
        <p:txBody>
          <a:bodyPr anchor="b"/>
          <a:lstStyle>
            <a:lvl1pPr>
              <a:spcBef>
                <a:spcPts val="0"/>
              </a:spcBef>
              <a:defRPr sz="1800" cap="none" spc="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4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2" name="Рисунок 6">
            <a:extLst>
              <a:ext uri="{FF2B5EF4-FFF2-40B4-BE49-F238E27FC236}">
                <a16:creationId xmlns="" xmlns:a16="http://schemas.microsoft.com/office/drawing/2014/main" id="{B34D0E2B-3A67-2B4B-B4DC-13F339FB52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909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итель слайдов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149720B7-F087-0D46-8716-D12F8DD56354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3797299"/>
            <a:ext cx="5554663" cy="269240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0" y="1971675"/>
            <a:ext cx="5554663" cy="1089027"/>
          </a:xfrm>
        </p:spPr>
        <p:txBody>
          <a:bodyPr anchor="b"/>
          <a:lstStyle>
            <a:lvl1pPr>
              <a:spcBef>
                <a:spcPts val="0"/>
              </a:spcBef>
              <a:defRPr sz="1800" cap="none" spc="0" baseline="0">
                <a:solidFill>
                  <a:schemeClr val="tx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4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2" name="Рисунок 6">
            <a:extLst>
              <a:ext uri="{FF2B5EF4-FFF2-40B4-BE49-F238E27FC236}">
                <a16:creationId xmlns="" xmlns:a16="http://schemas.microsoft.com/office/drawing/2014/main" id="{DF16A914-AF66-C045-9B76-8BF5E52935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3038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итель с оглавление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88049" y="3787775"/>
            <a:ext cx="5770563" cy="2636838"/>
          </a:xfrm>
        </p:spPr>
        <p:txBody>
          <a:bodyPr anchor="t" anchorCtr="0"/>
          <a:lstStyle>
            <a:lvl1pPr marL="216000" marR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 cap="none" spc="30" baseline="0">
                <a:solidFill>
                  <a:schemeClr val="bg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4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1104901"/>
            <a:ext cx="5554663" cy="1965324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1" name="Рисунок 6">
            <a:extLst>
              <a:ext uri="{FF2B5EF4-FFF2-40B4-BE49-F238E27FC236}">
                <a16:creationId xmlns="" xmlns:a16="http://schemas.microsoft.com/office/drawing/2014/main" id="{1D350056-7D55-234D-9A03-20C0F8E9FB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394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итель с оглавление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5">
            <a:extLst>
              <a:ext uri="{FF2B5EF4-FFF2-40B4-BE49-F238E27FC236}">
                <a16:creationId xmlns="" xmlns:a16="http://schemas.microsoft.com/office/drawing/2014/main" id="{576F7CF3-5215-9E41-B00F-A2467B5A4064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88049" y="3787775"/>
            <a:ext cx="5770563" cy="2636838"/>
          </a:xfrm>
        </p:spPr>
        <p:txBody>
          <a:bodyPr anchor="t" anchorCtr="0"/>
          <a:lstStyle>
            <a:lvl1pPr marL="216000" marR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 cap="none" spc="30" baseline="0">
                <a:solidFill>
                  <a:schemeClr val="bg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4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1104901"/>
            <a:ext cx="5554663" cy="1965324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2" name="Рисунок 6">
            <a:extLst>
              <a:ext uri="{FF2B5EF4-FFF2-40B4-BE49-F238E27FC236}">
                <a16:creationId xmlns="" xmlns:a16="http://schemas.microsoft.com/office/drawing/2014/main" id="{BC34E9FA-E708-6144-89C3-CDB66D4AFC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091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итель с оглавлением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5">
            <a:extLst>
              <a:ext uri="{FF2B5EF4-FFF2-40B4-BE49-F238E27FC236}">
                <a16:creationId xmlns="" xmlns:a16="http://schemas.microsoft.com/office/drawing/2014/main" id="{D893A5DB-B2E0-3B4E-9B24-2C07CA7DBDEE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88049" y="3787775"/>
            <a:ext cx="5770563" cy="2636838"/>
          </a:xfrm>
        </p:spPr>
        <p:txBody>
          <a:bodyPr anchor="t" anchorCtr="0"/>
          <a:lstStyle>
            <a:lvl1pPr marL="216000" marR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 cap="none" spc="30" baseline="0">
                <a:solidFill>
                  <a:schemeClr val="bg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4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1104901"/>
            <a:ext cx="5554663" cy="1965324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2" name="Рисунок 6">
            <a:extLst>
              <a:ext uri="{FF2B5EF4-FFF2-40B4-BE49-F238E27FC236}">
                <a16:creationId xmlns="" xmlns:a16="http://schemas.microsoft.com/office/drawing/2014/main" id="{B285BCAC-AE70-3F4C-A015-C62A1A4A81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6649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лайд с крупным показателем 1">
    <p:bg>
      <p:bgPr>
        <a:gradFill>
          <a:gsLst>
            <a:gs pos="100000">
              <a:schemeClr val="accent2"/>
            </a:gs>
            <a:gs pos="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80C1A66E-447C-497E-B791-484EC723AC3C}"/>
              </a:ext>
            </a:extLst>
          </p:cNvPr>
          <p:cNvCxnSpPr/>
          <p:nvPr userDrawn="1"/>
        </p:nvCxnSpPr>
        <p:spPr>
          <a:xfrm>
            <a:off x="433388" y="863600"/>
            <a:ext cx="11325223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>
            <a:extLst>
              <a:ext uri="{FF2B5EF4-FFF2-40B4-BE49-F238E27FC236}">
                <a16:creationId xmlns="" xmlns:a16="http://schemas.microsoft.com/office/drawing/2014/main" id="{328E8370-30AB-4722-8DBA-593A63598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03949" y="1971675"/>
            <a:ext cx="5554662" cy="4452938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="" xmlns:a16="http://schemas.microsoft.com/office/drawing/2014/main" id="{093F2368-AD98-4728-93E4-1B37173036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3390" y="1743075"/>
            <a:ext cx="5554662" cy="1857354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5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4%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="" xmlns:a16="http://schemas.microsoft.com/office/drawing/2014/main" id="{35BF7473-8909-436F-9AC2-13A304FD55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3388" y="3838574"/>
            <a:ext cx="5554662" cy="258603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подпись к показателю в несколько строк</a:t>
            </a:r>
          </a:p>
        </p:txBody>
      </p:sp>
      <p:pic>
        <p:nvPicPr>
          <p:cNvPr id="9" name="Рисунок 14">
            <a:extLst>
              <a:ext uri="{FF2B5EF4-FFF2-40B4-BE49-F238E27FC236}">
                <a16:creationId xmlns="" xmlns:a16="http://schemas.microsoft.com/office/drawing/2014/main" id="{8B871CEC-3811-5343-8FD4-E15214D6F1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88" y="437814"/>
            <a:ext cx="1244021" cy="30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3001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лайд с крупным показателем 2">
    <p:bg>
      <p:bgPr>
        <a:gradFill>
          <a:gsLst>
            <a:gs pos="100000">
              <a:schemeClr val="accent6"/>
            </a:gs>
            <a:gs pos="0">
              <a:schemeClr val="accent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80C1A66E-447C-497E-B791-484EC723AC3C}"/>
              </a:ext>
            </a:extLst>
          </p:cNvPr>
          <p:cNvCxnSpPr/>
          <p:nvPr userDrawn="1"/>
        </p:nvCxnSpPr>
        <p:spPr>
          <a:xfrm>
            <a:off x="433388" y="863600"/>
            <a:ext cx="11325223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>
            <a:extLst>
              <a:ext uri="{FF2B5EF4-FFF2-40B4-BE49-F238E27FC236}">
                <a16:creationId xmlns="" xmlns:a16="http://schemas.microsoft.com/office/drawing/2014/main" id="{328E8370-30AB-4722-8DBA-593A63598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03949" y="1971675"/>
            <a:ext cx="5554662" cy="4452938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="" xmlns:a16="http://schemas.microsoft.com/office/drawing/2014/main" id="{093F2368-AD98-4728-93E4-1B37173036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3390" y="1743075"/>
            <a:ext cx="5554662" cy="1857354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5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4%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="" xmlns:a16="http://schemas.microsoft.com/office/drawing/2014/main" id="{35BF7473-8909-436F-9AC2-13A304FD55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3388" y="3838574"/>
            <a:ext cx="5554662" cy="258603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подпись к показателю в несколько строк</a:t>
            </a:r>
          </a:p>
        </p:txBody>
      </p:sp>
      <p:pic>
        <p:nvPicPr>
          <p:cNvPr id="9" name="Рисунок 14">
            <a:extLst>
              <a:ext uri="{FF2B5EF4-FFF2-40B4-BE49-F238E27FC236}">
                <a16:creationId xmlns="" xmlns:a16="http://schemas.microsoft.com/office/drawing/2014/main" id="{38EFE22E-1DF4-C14C-9E2C-9B1D944171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88" y="437814"/>
            <a:ext cx="1244021" cy="30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2350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4743" y="3844925"/>
            <a:ext cx="5770563" cy="2636838"/>
          </a:xfrm>
        </p:spPr>
        <p:txBody>
          <a:bodyPr anchor="b" anchorCtr="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cap="none" spc="30" baseline="0">
                <a:solidFill>
                  <a:schemeClr val="bg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Пункт приема корреспонденции: </a:t>
            </a:r>
          </a:p>
          <a:p>
            <a:pPr lvl="0"/>
            <a:r>
              <a:rPr lang="ru-RU" dirty="0"/>
              <a:t>Москва, </a:t>
            </a:r>
            <a:r>
              <a:rPr lang="ru-RU" dirty="0" err="1"/>
              <a:t>Сандуновский</a:t>
            </a:r>
            <a:r>
              <a:rPr lang="ru-RU" dirty="0"/>
              <a:t> пер., д. 3, стр. 1, телефон +7 495 621-09-61</a:t>
            </a:r>
          </a:p>
          <a:p>
            <a:pPr lvl="0"/>
            <a:r>
              <a:rPr lang="ru-RU" dirty="0"/>
              <a:t>Почтовый адрес: 107016, Москва, ул. Неглинная, д. 12</a:t>
            </a:r>
          </a:p>
          <a:p>
            <a:pPr lvl="0"/>
            <a:r>
              <a:rPr lang="ru-RU" dirty="0"/>
              <a:t>Контактный центр: 8 800 250-40-72, +7 495 771-91-00</a:t>
            </a:r>
          </a:p>
          <a:p>
            <a:pPr lvl="0"/>
            <a:r>
              <a:rPr lang="ru-RU" dirty="0"/>
              <a:t>Факс: +7 495 621-64-65, +7 495 621-62-88</a:t>
            </a:r>
          </a:p>
          <a:p>
            <a:pPr lvl="0"/>
            <a:r>
              <a:rPr lang="ru-RU" dirty="0"/>
              <a:t>Сайт: www.cbr.ru</a:t>
            </a:r>
          </a:p>
          <a:p>
            <a:pPr lvl="0"/>
            <a:r>
              <a:rPr lang="ru-RU" dirty="0"/>
              <a:t>Электронная почта: fps@cbr.ru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1104901"/>
            <a:ext cx="5554663" cy="1965324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Спасибо </a:t>
            </a:r>
          </a:p>
          <a:p>
            <a:pPr lvl="0"/>
            <a:r>
              <a:rPr lang="ru-RU" dirty="0"/>
              <a:t>за внимание</a:t>
            </a:r>
          </a:p>
        </p:txBody>
      </p:sp>
      <p:pic>
        <p:nvPicPr>
          <p:cNvPr id="8" name="Рисунок 6">
            <a:extLst>
              <a:ext uri="{FF2B5EF4-FFF2-40B4-BE49-F238E27FC236}">
                <a16:creationId xmlns="" xmlns:a16="http://schemas.microsoft.com/office/drawing/2014/main" id="{8FCCF32E-0F6E-4544-A5DF-207C316A63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4648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ключите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3389" y="4178299"/>
            <a:ext cx="11325224" cy="2303463"/>
          </a:xfrm>
        </p:spPr>
        <p:txBody>
          <a:bodyPr anchor="b" anchorCtr="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cap="none" spc="30" baseline="0">
                <a:solidFill>
                  <a:schemeClr val="bg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Служба по защите прав потребителей </a:t>
            </a:r>
          </a:p>
          <a:p>
            <a:pPr lvl="0"/>
            <a:r>
              <a:rPr lang="ru-RU" dirty="0"/>
              <a:t>финансовых услуг и миноритарных акционеров</a:t>
            </a:r>
          </a:p>
          <a:p>
            <a:pPr lvl="0"/>
            <a:r>
              <a:rPr lang="ru-RU" dirty="0"/>
              <a:t>Пункт приема корреспонденции: Москва, </a:t>
            </a:r>
            <a:r>
              <a:rPr lang="ru-RU" dirty="0" err="1"/>
              <a:t>Сандуновский</a:t>
            </a:r>
            <a:r>
              <a:rPr lang="ru-RU" dirty="0"/>
              <a:t> пер., д. 3, стр. 1, телефон +7 495 621-09-61</a:t>
            </a:r>
          </a:p>
          <a:p>
            <a:pPr lvl="0"/>
            <a:r>
              <a:rPr lang="ru-RU" dirty="0"/>
              <a:t>Почтовый адрес: 107016, Москва, ул. Неглинная, д. 12</a:t>
            </a:r>
          </a:p>
          <a:p>
            <a:pPr lvl="0"/>
            <a:r>
              <a:rPr lang="ru-RU" dirty="0"/>
              <a:t>Контактный центр: 8 800 250-40-72, +7 495 771-91-00</a:t>
            </a:r>
          </a:p>
          <a:p>
            <a:pPr lvl="0"/>
            <a:r>
              <a:rPr lang="ru-RU" dirty="0"/>
              <a:t>Факс: +7 495 621-64-65, +7 495 621-62-88</a:t>
            </a:r>
          </a:p>
          <a:p>
            <a:pPr lvl="0"/>
            <a:r>
              <a:rPr lang="ru-RU" dirty="0"/>
              <a:t>Сайт: www.cbr.ru</a:t>
            </a:r>
          </a:p>
          <a:p>
            <a:pPr lvl="0"/>
            <a:r>
              <a:rPr lang="ru-RU" dirty="0"/>
              <a:t>Электронная почта: fps@cbr.ru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502FD43A-C81A-4B12-B731-C0200E4E9C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5376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6495" y="161144"/>
            <a:ext cx="8377196" cy="664081"/>
          </a:xfrm>
        </p:spPr>
        <p:txBody>
          <a:bodyPr/>
          <a:lstStyle>
            <a:lvl1pPr>
              <a:defRPr>
                <a:solidFill>
                  <a:srgbClr val="2456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EF2F0-26F4-4D35-A2F8-F543F415C32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4A1C9D-978E-8D44-8B57-DEAFC3CCA4DA}"/>
              </a:ext>
            </a:extLst>
          </p:cNvPr>
          <p:cNvSpPr txBox="1"/>
          <p:nvPr userDrawn="1"/>
        </p:nvSpPr>
        <p:spPr>
          <a:xfrm>
            <a:off x="1290111" y="535259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l">
              <a:lnSpc>
                <a:spcPct val="90000"/>
              </a:lnSpc>
            </a:pPr>
            <a:endParaRPr lang="ru-RU" sz="2000" cap="none" baseline="0" dirty="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54C2740-EE4C-E547-8A39-911D5FE01DA1}"/>
              </a:ext>
            </a:extLst>
          </p:cNvPr>
          <p:cNvSpPr txBox="1"/>
          <p:nvPr userDrawn="1"/>
        </p:nvSpPr>
        <p:spPr>
          <a:xfrm>
            <a:off x="2031237" y="602166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l">
              <a:lnSpc>
                <a:spcPct val="90000"/>
              </a:lnSpc>
            </a:pPr>
            <a:endParaRPr lang="ru-RU" sz="2000" cap="none" baseline="0" dirty="0">
              <a:solidFill>
                <a:schemeClr val="tx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B0F3351-1D5F-754F-AF1D-486476DBB47A}"/>
              </a:ext>
            </a:extLst>
          </p:cNvPr>
          <p:cNvSpPr txBox="1"/>
          <p:nvPr userDrawn="1"/>
        </p:nvSpPr>
        <p:spPr>
          <a:xfrm>
            <a:off x="1646949" y="546410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l">
              <a:lnSpc>
                <a:spcPct val="90000"/>
              </a:lnSpc>
            </a:pPr>
            <a:endParaRPr lang="ru-RU" sz="2000" cap="none" baseline="0" dirty="0">
              <a:solidFill>
                <a:schemeClr val="tx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0445246-FF92-E84F-AB98-DBF74C2051C6}"/>
              </a:ext>
            </a:extLst>
          </p:cNvPr>
          <p:cNvSpPr txBox="1"/>
          <p:nvPr userDrawn="1"/>
        </p:nvSpPr>
        <p:spPr>
          <a:xfrm>
            <a:off x="974446" y="524107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l">
              <a:lnSpc>
                <a:spcPct val="90000"/>
              </a:lnSpc>
            </a:pPr>
            <a:endParaRPr lang="ru-RU" sz="2000" cap="none" baseline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929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45F56CF-2AEF-4193-83AF-48D8AA396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387" y="1107506"/>
            <a:ext cx="11325225" cy="6069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DEABFE4-ED0F-4CD1-9EC3-8D558C175C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153" y="1975652"/>
            <a:ext cx="11320460" cy="27614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95DE65F-AEC4-42F8-AE14-6CFCF7F12C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57438" y="431800"/>
            <a:ext cx="8439150" cy="32400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/>
              <a:t>Колонтитул раздела или подраздела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58F2AC6-6672-44E2-A8A9-32EB81226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14074" y="431801"/>
            <a:ext cx="744537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6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="" xmlns:a16="http://schemas.microsoft.com/office/drawing/2014/main" id="{1CB045B0-C148-4BCB-A129-CADC19CDA1E7}"/>
              </a:ext>
            </a:extLst>
          </p:cNvPr>
          <p:cNvCxnSpPr/>
          <p:nvPr userDrawn="1"/>
        </p:nvCxnSpPr>
        <p:spPr>
          <a:xfrm>
            <a:off x="433388" y="866775"/>
            <a:ext cx="11325225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DD8C4910-12A5-47A1-A219-F6CDF997B2AA}"/>
              </a:ext>
            </a:extLst>
          </p:cNvPr>
          <p:cNvPicPr>
            <a:picLocks noChangeAspect="1"/>
          </p:cNvPicPr>
          <p:nvPr userDrawn="1"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88" y="437814"/>
            <a:ext cx="1237966" cy="30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94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70" r:id="rId3"/>
    <p:sldLayoutId id="2147483661" r:id="rId4"/>
    <p:sldLayoutId id="2147483671" r:id="rId5"/>
    <p:sldLayoutId id="2147483672" r:id="rId6"/>
    <p:sldLayoutId id="2147483658" r:id="rId7"/>
    <p:sldLayoutId id="2147483657" r:id="rId8"/>
    <p:sldLayoutId id="2147483650" r:id="rId9"/>
    <p:sldLayoutId id="2147483651" r:id="rId10"/>
    <p:sldLayoutId id="2147483652" r:id="rId11"/>
    <p:sldLayoutId id="2147483669" r:id="rId12"/>
    <p:sldLayoutId id="2147483653" r:id="rId13"/>
    <p:sldLayoutId id="2147483654" r:id="rId14"/>
    <p:sldLayoutId id="2147483655" r:id="rId15"/>
    <p:sldLayoutId id="2147483656" r:id="rId16"/>
    <p:sldLayoutId id="2147483668" r:id="rId17"/>
    <p:sldLayoutId id="2147483662" r:id="rId18"/>
    <p:sldLayoutId id="2147483673" r:id="rId19"/>
    <p:sldLayoutId id="2147483674" r:id="rId20"/>
    <p:sldLayoutId id="2147483663" r:id="rId21"/>
    <p:sldLayoutId id="2147483675" r:id="rId22"/>
    <p:sldLayoutId id="2147483676" r:id="rId23"/>
    <p:sldLayoutId id="2147483666" r:id="rId24"/>
    <p:sldLayoutId id="2147483667" r:id="rId25"/>
    <p:sldLayoutId id="2147483664" r:id="rId26"/>
    <p:sldLayoutId id="2147483665" r:id="rId27"/>
    <p:sldLayoutId id="2147483677" r:id="rId2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047" userDrawn="1">
          <p15:clr>
            <a:srgbClr val="F26B43"/>
          </p15:clr>
        </p15:guide>
        <p15:guide id="2" pos="7407" userDrawn="1">
          <p15:clr>
            <a:srgbClr val="F26B43"/>
          </p15:clr>
        </p15:guide>
        <p15:guide id="3" pos="273" userDrawn="1">
          <p15:clr>
            <a:srgbClr val="F26B43"/>
          </p15:clr>
        </p15:guide>
        <p15:guide id="4" orient="horz" pos="272" userDrawn="1">
          <p15:clr>
            <a:srgbClr val="F26B43"/>
          </p15:clr>
        </p15:guide>
        <p15:guide id="5" pos="879" userDrawn="1">
          <p15:clr>
            <a:srgbClr val="F26B43"/>
          </p15:clr>
        </p15:guide>
        <p15:guide id="6" pos="741" userDrawn="1">
          <p15:clr>
            <a:srgbClr val="F26B43"/>
          </p15:clr>
        </p15:guide>
        <p15:guide id="7" pos="1368" userDrawn="1">
          <p15:clr>
            <a:srgbClr val="F26B43"/>
          </p15:clr>
        </p15:guide>
        <p15:guide id="8" pos="1485" userDrawn="1">
          <p15:clr>
            <a:srgbClr val="F26B43"/>
          </p15:clr>
        </p15:guide>
        <p15:guide id="9" pos="1952" userDrawn="1">
          <p15:clr>
            <a:srgbClr val="F26B43"/>
          </p15:clr>
        </p15:guide>
        <p15:guide id="10" pos="2090" userDrawn="1">
          <p15:clr>
            <a:srgbClr val="F26B43"/>
          </p15:clr>
        </p15:guide>
        <p15:guide id="11" pos="2547" userDrawn="1">
          <p15:clr>
            <a:srgbClr val="F26B43"/>
          </p15:clr>
        </p15:guide>
        <p15:guide id="12" pos="2696" userDrawn="1">
          <p15:clr>
            <a:srgbClr val="F26B43"/>
          </p15:clr>
        </p15:guide>
        <p15:guide id="13" pos="3165" userDrawn="1">
          <p15:clr>
            <a:srgbClr val="F26B43"/>
          </p15:clr>
        </p15:guide>
        <p15:guide id="14" pos="3300" userDrawn="1">
          <p15:clr>
            <a:srgbClr val="F26B43"/>
          </p15:clr>
        </p15:guide>
        <p15:guide id="15" pos="3772" userDrawn="1">
          <p15:clr>
            <a:srgbClr val="F26B43"/>
          </p15:clr>
        </p15:guide>
        <p15:guide id="16" pos="3908" userDrawn="1">
          <p15:clr>
            <a:srgbClr val="F26B43"/>
          </p15:clr>
        </p15:guide>
        <p15:guide id="17" pos="4377" userDrawn="1">
          <p15:clr>
            <a:srgbClr val="F26B43"/>
          </p15:clr>
        </p15:guide>
        <p15:guide id="18" pos="4512" userDrawn="1">
          <p15:clr>
            <a:srgbClr val="F26B43"/>
          </p15:clr>
        </p15:guide>
        <p15:guide id="19" pos="4985" userDrawn="1">
          <p15:clr>
            <a:srgbClr val="F26B43"/>
          </p15:clr>
        </p15:guide>
        <p15:guide id="20" pos="5118" userDrawn="1">
          <p15:clr>
            <a:srgbClr val="F26B43"/>
          </p15:clr>
        </p15:guide>
        <p15:guide id="21" pos="5589" userDrawn="1">
          <p15:clr>
            <a:srgbClr val="F26B43"/>
          </p15:clr>
        </p15:guide>
        <p15:guide id="22" pos="5726" userDrawn="1">
          <p15:clr>
            <a:srgbClr val="F26B43"/>
          </p15:clr>
        </p15:guide>
        <p15:guide id="23" pos="6195" userDrawn="1">
          <p15:clr>
            <a:srgbClr val="F26B43"/>
          </p15:clr>
        </p15:guide>
        <p15:guide id="24" pos="6332" userDrawn="1">
          <p15:clr>
            <a:srgbClr val="F26B43"/>
          </p15:clr>
        </p15:guide>
        <p15:guide id="25" pos="6801" userDrawn="1">
          <p15:clr>
            <a:srgbClr val="F26B43"/>
          </p15:clr>
        </p15:guide>
        <p15:guide id="26" pos="6938" userDrawn="1">
          <p15:clr>
            <a:srgbClr val="F26B43"/>
          </p15:clr>
        </p15:guide>
        <p15:guide id="27" orient="horz" pos="2160" userDrawn="1">
          <p15:clr>
            <a:srgbClr val="F26B43"/>
          </p15:clr>
        </p15:guide>
        <p15:guide id="28" orient="horz" pos="696" userDrawn="1">
          <p15:clr>
            <a:srgbClr val="F26B43"/>
          </p15:clr>
        </p15:guide>
        <p15:guide id="29" orient="horz" pos="1242" userDrawn="1">
          <p15:clr>
            <a:srgbClr val="F26B43"/>
          </p15:clr>
        </p15:guide>
        <p15:guide id="30" orient="horz" pos="10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3.jpeg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="" xmlns:a16="http://schemas.microsoft.com/office/drawing/2014/main" id="{4698649A-7758-45EF-AF2D-2D0D63B918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19819" y="4200954"/>
            <a:ext cx="4532483" cy="799413"/>
          </a:xfrm>
        </p:spPr>
        <p:txBody>
          <a:bodyPr/>
          <a:lstStyle/>
          <a:p>
            <a:r>
              <a:rPr lang="ru-RU" dirty="0" smtClean="0"/>
              <a:t>Банк России как работодатель в сфере ИТ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63B68B3-1134-454F-9198-1680EF4F71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/>
              <a:t>2019 г.</a:t>
            </a:r>
          </a:p>
        </p:txBody>
      </p:sp>
    </p:spTree>
    <p:extLst>
      <p:ext uri="{BB962C8B-B14F-4D97-AF65-F5344CB8AC3E}">
        <p14:creationId xmlns:p14="http://schemas.microsoft.com/office/powerpoint/2010/main" val="131160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2</a:t>
            </a:fld>
            <a:endParaRPr lang="ru-RU"/>
          </a:p>
        </p:txBody>
      </p:sp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B3149B26-724C-43CF-8642-239C59F66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120" y="963444"/>
            <a:ext cx="2043114" cy="494066"/>
          </a:xfrm>
        </p:spPr>
        <p:txBody>
          <a:bodyPr/>
          <a:lstStyle/>
          <a:p>
            <a:r>
              <a:rPr lang="ru-RU" dirty="0" smtClean="0"/>
              <a:t>Обо мне</a:t>
            </a:r>
            <a:endParaRPr lang="ru-RU" dirty="0"/>
          </a:p>
        </p:txBody>
      </p:sp>
      <p:pic>
        <p:nvPicPr>
          <p:cNvPr id="1026" name="Picture 2" descr="553e62a0-03c2-46ec-b2c1-7fbe3f45c976@cb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20" y="1800611"/>
            <a:ext cx="2381250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B3149B26-724C-43CF-8642-239C59F66311}"/>
              </a:ext>
            </a:extLst>
          </p:cNvPr>
          <p:cNvSpPr txBox="1">
            <a:spLocks/>
          </p:cNvSpPr>
          <p:nvPr/>
        </p:nvSpPr>
        <p:spPr>
          <a:xfrm>
            <a:off x="4259864" y="963444"/>
            <a:ext cx="8108347" cy="49406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Третьяков Роман</a:t>
            </a:r>
          </a:p>
          <a:p>
            <a:endParaRPr lang="ru-RU" dirty="0" smtClean="0"/>
          </a:p>
          <a:p>
            <a:r>
              <a:rPr lang="ru-RU" dirty="0" smtClean="0"/>
              <a:t>Банк России</a:t>
            </a:r>
          </a:p>
          <a:p>
            <a:r>
              <a:rPr lang="ru-RU" dirty="0" smtClean="0"/>
              <a:t>Начальник центра разработки «Казань»</a:t>
            </a:r>
          </a:p>
          <a:p>
            <a:endParaRPr lang="ru-RU" dirty="0"/>
          </a:p>
          <a:p>
            <a:r>
              <a:rPr lang="ru-RU" sz="2400" dirty="0" smtClean="0"/>
              <a:t>Проекты:</a:t>
            </a:r>
          </a:p>
          <a:p>
            <a:pPr marL="342900" indent="-342900">
              <a:buFontTx/>
              <a:buChar char="-"/>
            </a:pPr>
            <a:r>
              <a:rPr lang="ru-RU" sz="2400" dirty="0"/>
              <a:t>Единая платежная система физических лиц Сбербанка</a:t>
            </a:r>
          </a:p>
          <a:p>
            <a:pPr marL="342900" indent="-342900">
              <a:buFontTx/>
              <a:buChar char="-"/>
            </a:pPr>
            <a:r>
              <a:rPr lang="ru-RU" sz="2400" dirty="0"/>
              <a:t>Шлюз он-</a:t>
            </a:r>
            <a:r>
              <a:rPr lang="ru-RU" sz="2400" dirty="0" err="1"/>
              <a:t>лайн</a:t>
            </a:r>
            <a:r>
              <a:rPr lang="ru-RU" sz="2400" dirty="0"/>
              <a:t> платежей Сбербанка</a:t>
            </a:r>
          </a:p>
          <a:p>
            <a:r>
              <a:rPr lang="ru-RU" sz="2400" dirty="0"/>
              <a:t>- </a:t>
            </a:r>
            <a:r>
              <a:rPr lang="ru-RU" sz="2400" dirty="0" smtClean="0"/>
              <a:t>  Переводы </a:t>
            </a:r>
            <a:r>
              <a:rPr lang="en-US" sz="2400" dirty="0"/>
              <a:t>P2P</a:t>
            </a:r>
            <a:r>
              <a:rPr lang="ru-RU" sz="2400" dirty="0"/>
              <a:t> Сбербанка (снятие наличных в  </a:t>
            </a:r>
            <a:r>
              <a:rPr lang="ru-RU" sz="2400" dirty="0" smtClean="0"/>
              <a:t>  банкомате </a:t>
            </a:r>
            <a:r>
              <a:rPr lang="ru-RU" sz="2400" dirty="0"/>
              <a:t>без карт)</a:t>
            </a:r>
          </a:p>
          <a:p>
            <a:r>
              <a:rPr lang="ru-RU" sz="2400" dirty="0"/>
              <a:t>- </a:t>
            </a:r>
            <a:r>
              <a:rPr lang="ru-RU" sz="2400" dirty="0" smtClean="0"/>
              <a:t>  Платежная </a:t>
            </a:r>
            <a:r>
              <a:rPr lang="ru-RU" sz="2400" dirty="0"/>
              <a:t>система Банка России</a:t>
            </a:r>
          </a:p>
          <a:p>
            <a:r>
              <a:rPr lang="ru-RU" sz="2400" dirty="0"/>
              <a:t>- </a:t>
            </a:r>
            <a:r>
              <a:rPr lang="ru-RU" sz="2400" dirty="0" smtClean="0"/>
              <a:t>  Сервис </a:t>
            </a:r>
            <a:r>
              <a:rPr lang="ru-RU" sz="2400" dirty="0"/>
              <a:t>Быстрых Платежей Банка России</a:t>
            </a:r>
          </a:p>
        </p:txBody>
      </p:sp>
    </p:spTree>
    <p:extLst>
      <p:ext uri="{BB962C8B-B14F-4D97-AF65-F5344CB8AC3E}">
        <p14:creationId xmlns:p14="http://schemas.microsoft.com/office/powerpoint/2010/main" val="207944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3149B26-724C-43CF-8642-239C59F66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836" y="919460"/>
            <a:ext cx="11325225" cy="494066"/>
          </a:xfrm>
        </p:spPr>
        <p:txBody>
          <a:bodyPr/>
          <a:lstStyle/>
          <a:p>
            <a:r>
              <a:rPr lang="ru-RU" dirty="0" smtClean="0"/>
              <a:t>О чем сегодня пойдет речь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27CBB25-0C22-44CE-99CE-07330838BD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1487" y="1514575"/>
            <a:ext cx="2774856" cy="1735167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ru-RU" sz="1800" b="1" dirty="0" smtClean="0">
                <a:solidFill>
                  <a:schemeClr val="accent1"/>
                </a:solidFill>
              </a:rPr>
              <a:t>ИТ-Стратегия Банка России</a:t>
            </a:r>
          </a:p>
          <a:p>
            <a:pPr>
              <a:spcAft>
                <a:spcPts val="600"/>
              </a:spcAft>
            </a:pPr>
            <a:r>
              <a:rPr lang="ru-RU" dirty="0" smtClean="0"/>
              <a:t>Централизация ИТ-</a:t>
            </a:r>
            <a:r>
              <a:rPr lang="ru-RU" dirty="0" err="1" smtClean="0"/>
              <a:t>инфаструктуры</a:t>
            </a:r>
            <a:r>
              <a:rPr lang="ru-RU" dirty="0" smtClean="0"/>
              <a:t>, создание 9 целевых ИТ-платформ, фокус на самостоятельную разработку, </a:t>
            </a:r>
            <a:r>
              <a:rPr lang="ru-RU" dirty="0" err="1" smtClean="0"/>
              <a:t>импортозамещение</a:t>
            </a:r>
            <a:r>
              <a:rPr lang="ru-RU" dirty="0" smtClean="0"/>
              <a:t>.</a:t>
            </a:r>
            <a:endParaRPr lang="ru-RU" b="1" dirty="0" smtClean="0">
              <a:solidFill>
                <a:schemeClr val="accent1"/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12357652-64CF-4ACA-A2E5-C1C67C43A1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10744" y="1488307"/>
            <a:ext cx="2665412" cy="184785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ru-RU" sz="2000" b="1" dirty="0" smtClean="0">
                <a:solidFill>
                  <a:schemeClr val="accent1"/>
                </a:solidFill>
              </a:rPr>
              <a:t>Центр разработки «Казань»</a:t>
            </a:r>
          </a:p>
          <a:p>
            <a:pPr>
              <a:spcAft>
                <a:spcPts val="600"/>
              </a:spcAft>
            </a:pPr>
            <a:r>
              <a:rPr lang="ru-RU" dirty="0" smtClean="0"/>
              <a:t>Расскажу коротко об истории нашего центра, чем мы заним</a:t>
            </a:r>
            <a:r>
              <a:rPr lang="ru-RU" dirty="0"/>
              <a:t>а</a:t>
            </a:r>
            <a:r>
              <a:rPr lang="ru-RU" dirty="0" smtClean="0"/>
              <a:t>емся</a:t>
            </a:r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97E9A528-9F0C-4589-83CF-193593A886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94700" y="3921240"/>
            <a:ext cx="2665412" cy="199371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ru-RU" sz="1600" b="1" dirty="0" smtClean="0">
                <a:solidFill>
                  <a:schemeClr val="accent1"/>
                </a:solidFill>
              </a:rPr>
              <a:t>Возможности профессионального и карьерного развития</a:t>
            </a:r>
            <a:endParaRPr lang="ru-RU" sz="1600" b="1" dirty="0">
              <a:solidFill>
                <a:schemeClr val="accent1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A517392B-7C0E-479E-A3D5-814BADF21EF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5678" y="4195584"/>
            <a:ext cx="2889701" cy="184785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ru-RU" sz="2000" b="1" dirty="0" smtClean="0">
                <a:solidFill>
                  <a:schemeClr val="accent1"/>
                </a:solidFill>
              </a:rPr>
              <a:t>Стек технологий</a:t>
            </a:r>
            <a:endParaRPr lang="ru-RU" sz="2000" b="1" dirty="0">
              <a:solidFill>
                <a:schemeClr val="accent1"/>
              </a:solidFill>
            </a:endParaRPr>
          </a:p>
          <a:p>
            <a:r>
              <a:rPr lang="ru-RU" dirty="0" smtClean="0"/>
              <a:t>На чем мы разрабатываем, тестируем, ведем требования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9D995680-039F-4CAE-8116-27CEAF7BF625}"/>
              </a:ext>
            </a:extLst>
          </p:cNvPr>
          <p:cNvCxnSpPr/>
          <p:nvPr/>
        </p:nvCxnSpPr>
        <p:spPr>
          <a:xfrm>
            <a:off x="775678" y="2020431"/>
            <a:ext cx="266541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43651104-5E5E-408A-B517-7E4A33C60805}"/>
              </a:ext>
            </a:extLst>
          </p:cNvPr>
          <p:cNvCxnSpPr/>
          <p:nvPr/>
        </p:nvCxnSpPr>
        <p:spPr>
          <a:xfrm>
            <a:off x="4910743" y="2066396"/>
            <a:ext cx="266541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="" xmlns:a16="http://schemas.microsoft.com/office/drawing/2014/main" id="{8441AF45-15D9-493A-B41B-1295E59AD8FA}"/>
              </a:ext>
            </a:extLst>
          </p:cNvPr>
          <p:cNvCxnSpPr/>
          <p:nvPr/>
        </p:nvCxnSpPr>
        <p:spPr>
          <a:xfrm>
            <a:off x="4736306" y="4622614"/>
            <a:ext cx="266541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BAB164B8-649B-4688-BC07-356F9C9865AE}"/>
              </a:ext>
            </a:extLst>
          </p:cNvPr>
          <p:cNvCxnSpPr/>
          <p:nvPr/>
        </p:nvCxnSpPr>
        <p:spPr>
          <a:xfrm>
            <a:off x="774977" y="4563258"/>
            <a:ext cx="266541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Номер слайда 21">
            <a:extLst>
              <a:ext uri="{FF2B5EF4-FFF2-40B4-BE49-F238E27FC236}">
                <a16:creationId xmlns="" xmlns:a16="http://schemas.microsoft.com/office/drawing/2014/main" id="{9880DF66-14B3-4AA5-A2A1-FC8C69148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3</a:t>
            </a:fld>
            <a:endParaRPr lang="ru-RU"/>
          </a:p>
        </p:txBody>
      </p:sp>
      <p:sp>
        <p:nvSpPr>
          <p:cNvPr id="23" name="Текст 2">
            <a:extLst>
              <a:ext uri="{FF2B5EF4-FFF2-40B4-BE49-F238E27FC236}">
                <a16:creationId xmlns="" xmlns:a16="http://schemas.microsoft.com/office/drawing/2014/main" id="{327CBB25-0C22-44CE-99CE-07330838BD6C}"/>
              </a:ext>
            </a:extLst>
          </p:cNvPr>
          <p:cNvSpPr txBox="1">
            <a:spLocks/>
          </p:cNvSpPr>
          <p:nvPr/>
        </p:nvSpPr>
        <p:spPr>
          <a:xfrm>
            <a:off x="495815" y="3484112"/>
            <a:ext cx="2779369" cy="2134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u="sng" dirty="0" smtClean="0"/>
              <a:t>1 минута </a:t>
            </a:r>
            <a:r>
              <a:rPr lang="ru-RU" dirty="0"/>
              <a:t> </a:t>
            </a:r>
            <a:r>
              <a:rPr lang="ru-RU" dirty="0" smtClean="0">
                <a:sym typeface="Wingdings" panose="05000000000000000000" pitchFamily="2" charset="2"/>
              </a:rPr>
              <a:t></a:t>
            </a:r>
            <a:endParaRPr lang="ru-RU" dirty="0"/>
          </a:p>
        </p:txBody>
      </p:sp>
      <p:sp>
        <p:nvSpPr>
          <p:cNvPr id="25" name="Текст 2">
            <a:extLst>
              <a:ext uri="{FF2B5EF4-FFF2-40B4-BE49-F238E27FC236}">
                <a16:creationId xmlns="" xmlns:a16="http://schemas.microsoft.com/office/drawing/2014/main" id="{327CBB25-0C22-44CE-99CE-07330838BD6C}"/>
              </a:ext>
            </a:extLst>
          </p:cNvPr>
          <p:cNvSpPr txBox="1">
            <a:spLocks/>
          </p:cNvSpPr>
          <p:nvPr/>
        </p:nvSpPr>
        <p:spPr>
          <a:xfrm>
            <a:off x="4780993" y="3511237"/>
            <a:ext cx="2557549" cy="2134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u="sng" dirty="0"/>
              <a:t>1</a:t>
            </a:r>
            <a:r>
              <a:rPr lang="ru-RU" u="sng" dirty="0" smtClean="0"/>
              <a:t> минута </a:t>
            </a:r>
            <a:r>
              <a:rPr lang="ru-RU" dirty="0"/>
              <a:t> </a:t>
            </a:r>
            <a:r>
              <a:rPr lang="ru-RU" dirty="0" smtClean="0">
                <a:sym typeface="Wingdings" panose="05000000000000000000" pitchFamily="2" charset="2"/>
              </a:rPr>
              <a:t></a:t>
            </a:r>
            <a:endParaRPr lang="ru-RU" dirty="0"/>
          </a:p>
        </p:txBody>
      </p:sp>
      <p:sp>
        <p:nvSpPr>
          <p:cNvPr id="26" name="Текст 2">
            <a:extLst>
              <a:ext uri="{FF2B5EF4-FFF2-40B4-BE49-F238E27FC236}">
                <a16:creationId xmlns="" xmlns:a16="http://schemas.microsoft.com/office/drawing/2014/main" id="{327CBB25-0C22-44CE-99CE-07330838BD6C}"/>
              </a:ext>
            </a:extLst>
          </p:cNvPr>
          <p:cNvSpPr txBox="1">
            <a:spLocks/>
          </p:cNvSpPr>
          <p:nvPr/>
        </p:nvSpPr>
        <p:spPr>
          <a:xfrm>
            <a:off x="8280743" y="3508846"/>
            <a:ext cx="2779369" cy="2134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u="sng" dirty="0"/>
              <a:t>2</a:t>
            </a:r>
            <a:r>
              <a:rPr lang="ru-RU" u="sng" dirty="0" smtClean="0"/>
              <a:t> минуты </a:t>
            </a:r>
            <a:r>
              <a:rPr lang="ru-RU" dirty="0" smtClean="0"/>
              <a:t> </a:t>
            </a:r>
            <a:r>
              <a:rPr lang="ru-RU" dirty="0" smtClean="0">
                <a:sym typeface="Wingdings" panose="05000000000000000000" pitchFamily="2" charset="2"/>
              </a:rPr>
              <a:t></a:t>
            </a:r>
            <a:endParaRPr lang="ru-RU" dirty="0"/>
          </a:p>
        </p:txBody>
      </p:sp>
      <p:sp>
        <p:nvSpPr>
          <p:cNvPr id="27" name="Текст 2">
            <a:extLst>
              <a:ext uri="{FF2B5EF4-FFF2-40B4-BE49-F238E27FC236}">
                <a16:creationId xmlns="" xmlns:a16="http://schemas.microsoft.com/office/drawing/2014/main" id="{327CBB25-0C22-44CE-99CE-07330838BD6C}"/>
              </a:ext>
            </a:extLst>
          </p:cNvPr>
          <p:cNvSpPr txBox="1">
            <a:spLocks/>
          </p:cNvSpPr>
          <p:nvPr/>
        </p:nvSpPr>
        <p:spPr>
          <a:xfrm>
            <a:off x="8212663" y="5982223"/>
            <a:ext cx="2779369" cy="2134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u="sng" dirty="0" smtClean="0"/>
              <a:t>1 минута </a:t>
            </a:r>
            <a:r>
              <a:rPr lang="ru-RU" u="sng" dirty="0" smtClean="0">
                <a:sym typeface="Wingdings" panose="05000000000000000000" pitchFamily="2" charset="2"/>
              </a:rPr>
              <a:t></a:t>
            </a:r>
            <a:endParaRPr lang="ru-RU" u="sng" dirty="0" smtClean="0"/>
          </a:p>
        </p:txBody>
      </p:sp>
      <p:sp>
        <p:nvSpPr>
          <p:cNvPr id="32" name="Текст 2">
            <a:extLst>
              <a:ext uri="{FF2B5EF4-FFF2-40B4-BE49-F238E27FC236}">
                <a16:creationId xmlns="" xmlns:a16="http://schemas.microsoft.com/office/drawing/2014/main" id="{327CBB25-0C22-44CE-99CE-07330838BD6C}"/>
              </a:ext>
            </a:extLst>
          </p:cNvPr>
          <p:cNvSpPr txBox="1">
            <a:spLocks/>
          </p:cNvSpPr>
          <p:nvPr/>
        </p:nvSpPr>
        <p:spPr>
          <a:xfrm>
            <a:off x="4559173" y="5982223"/>
            <a:ext cx="2779369" cy="2134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u="sng" dirty="0" smtClean="0"/>
              <a:t>1 минута </a:t>
            </a:r>
            <a:r>
              <a:rPr lang="ru-RU" dirty="0" smtClean="0"/>
              <a:t> </a:t>
            </a:r>
            <a:r>
              <a:rPr lang="ru-RU" dirty="0" smtClean="0">
                <a:sym typeface="Wingdings" panose="05000000000000000000" pitchFamily="2" charset="2"/>
              </a:rPr>
              <a:t></a:t>
            </a:r>
            <a:endParaRPr lang="ru-RU" dirty="0"/>
          </a:p>
        </p:txBody>
      </p:sp>
      <p:sp>
        <p:nvSpPr>
          <p:cNvPr id="33" name="Текст 6">
            <a:extLst>
              <a:ext uri="{FF2B5EF4-FFF2-40B4-BE49-F238E27FC236}">
                <a16:creationId xmlns="" xmlns:a16="http://schemas.microsoft.com/office/drawing/2014/main" id="{97E9A528-9F0C-4589-83CF-193593A886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780993" y="4195584"/>
            <a:ext cx="3034505" cy="155510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ru-RU" sz="2000" b="1" dirty="0" smtClean="0">
                <a:solidFill>
                  <a:schemeClr val="accent1"/>
                </a:solidFill>
              </a:rPr>
              <a:t>Работа со студентами</a:t>
            </a:r>
          </a:p>
          <a:p>
            <a:r>
              <a:rPr lang="ru-RU" dirty="0" smtClean="0"/>
              <a:t>Практика, стажировка, работа с по индивидуальному плану обучения</a:t>
            </a:r>
            <a:endParaRPr lang="ru-RU" dirty="0"/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="" xmlns:a16="http://schemas.microsoft.com/office/drawing/2014/main" id="{8441AF45-15D9-493A-B41B-1295E59AD8FA}"/>
              </a:ext>
            </a:extLst>
          </p:cNvPr>
          <p:cNvCxnSpPr/>
          <p:nvPr/>
        </p:nvCxnSpPr>
        <p:spPr>
          <a:xfrm>
            <a:off x="8417304" y="4617405"/>
            <a:ext cx="266541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Текст 6">
            <a:extLst>
              <a:ext uri="{FF2B5EF4-FFF2-40B4-BE49-F238E27FC236}">
                <a16:creationId xmlns="" xmlns:a16="http://schemas.microsoft.com/office/drawing/2014/main" id="{97E9A528-9F0C-4589-83CF-193593A886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632898" y="1710864"/>
            <a:ext cx="2907431" cy="39882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ru-RU" sz="2000" b="1" dirty="0">
                <a:solidFill>
                  <a:schemeClr val="accent1"/>
                </a:solidFill>
              </a:rPr>
              <a:t>Наши </a:t>
            </a:r>
            <a:r>
              <a:rPr lang="ru-RU" sz="2000" b="1" dirty="0" smtClean="0">
                <a:solidFill>
                  <a:schemeClr val="accent1"/>
                </a:solidFill>
              </a:rPr>
              <a:t>проекты</a:t>
            </a:r>
          </a:p>
          <a:p>
            <a:pPr>
              <a:spcAft>
                <a:spcPts val="600"/>
              </a:spcAft>
            </a:pPr>
            <a:r>
              <a:rPr lang="ru-RU" dirty="0" smtClean="0"/>
              <a:t>Платежная система Банка России Сервис быстрых платежей Платформа банковских операций</a:t>
            </a:r>
            <a:endParaRPr lang="ru-RU" dirty="0"/>
          </a:p>
          <a:p>
            <a:pPr>
              <a:spcAft>
                <a:spcPts val="600"/>
              </a:spcAft>
            </a:pPr>
            <a:endParaRPr lang="ru-RU" sz="2000" b="1" dirty="0">
              <a:solidFill>
                <a:schemeClr val="accent1"/>
              </a:solidFill>
            </a:endParaRPr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="" xmlns:a16="http://schemas.microsoft.com/office/drawing/2014/main" id="{8441AF45-15D9-493A-B41B-1295E59AD8FA}"/>
              </a:ext>
            </a:extLst>
          </p:cNvPr>
          <p:cNvCxnSpPr/>
          <p:nvPr/>
        </p:nvCxnSpPr>
        <p:spPr>
          <a:xfrm>
            <a:off x="8632899" y="2041132"/>
            <a:ext cx="266541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Текст 2">
            <a:extLst>
              <a:ext uri="{FF2B5EF4-FFF2-40B4-BE49-F238E27FC236}">
                <a16:creationId xmlns="" xmlns:a16="http://schemas.microsoft.com/office/drawing/2014/main" id="{327CBB25-0C22-44CE-99CE-07330838BD6C}"/>
              </a:ext>
            </a:extLst>
          </p:cNvPr>
          <p:cNvSpPr txBox="1">
            <a:spLocks/>
          </p:cNvSpPr>
          <p:nvPr/>
        </p:nvSpPr>
        <p:spPr>
          <a:xfrm>
            <a:off x="381515" y="6025796"/>
            <a:ext cx="2779369" cy="2134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u="sng" dirty="0" smtClean="0"/>
              <a:t>1 минута</a:t>
            </a:r>
            <a:r>
              <a:rPr lang="ru-RU" dirty="0" smtClean="0"/>
              <a:t> </a:t>
            </a:r>
            <a:r>
              <a:rPr lang="ru-RU" dirty="0" smtClean="0">
                <a:sym typeface="Wingdings" panose="05000000000000000000" pitchFamily="2" charset="2"/>
              </a:rPr>
              <a:t>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148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B3149B26-724C-43CF-8642-239C59F66311}"/>
              </a:ext>
            </a:extLst>
          </p:cNvPr>
          <p:cNvSpPr txBox="1">
            <a:spLocks/>
          </p:cNvSpPr>
          <p:nvPr/>
        </p:nvSpPr>
        <p:spPr>
          <a:xfrm>
            <a:off x="371604" y="2181333"/>
            <a:ext cx="11325225" cy="107261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8000" dirty="0" smtClean="0"/>
              <a:t>Погнали!</a:t>
            </a:r>
          </a:p>
        </p:txBody>
      </p:sp>
    </p:spTree>
    <p:extLst>
      <p:ext uri="{BB962C8B-B14F-4D97-AF65-F5344CB8AC3E}">
        <p14:creationId xmlns:p14="http://schemas.microsoft.com/office/powerpoint/2010/main" val="190013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ИТ-Стратегия Банка России</a:t>
            </a:r>
            <a:br>
              <a:rPr lang="ru-RU" b="1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5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1347788" y="1857375"/>
            <a:ext cx="10120312" cy="1847850"/>
          </a:xfrm>
        </p:spPr>
        <p:txBody>
          <a:bodyPr/>
          <a:lstStyle/>
          <a:p>
            <a:r>
              <a:rPr lang="ru-RU" sz="2000" dirty="0" smtClean="0"/>
              <a:t>Создание современных централизованных ИТ-решений</a:t>
            </a:r>
          </a:p>
          <a:p>
            <a:r>
              <a:rPr lang="ru-RU" sz="2000" dirty="0" smtClean="0"/>
              <a:t>(9 ИТ-платформ по основным направлениям деятельности Банка России)</a:t>
            </a:r>
            <a:endParaRPr lang="ru-RU" sz="2000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1347788" y="2781300"/>
            <a:ext cx="10410823" cy="1295400"/>
          </a:xfrm>
        </p:spPr>
        <p:txBody>
          <a:bodyPr/>
          <a:lstStyle/>
          <a:p>
            <a:r>
              <a:rPr lang="ru-RU" sz="2000" dirty="0" smtClean="0"/>
              <a:t>Создание частного облака Центрального Банка (</a:t>
            </a:r>
            <a:r>
              <a:rPr lang="ru-RU" sz="2000" dirty="0" err="1" smtClean="0"/>
              <a:t>геораспределенный</a:t>
            </a:r>
            <a:r>
              <a:rPr lang="ru-RU" sz="2000" dirty="0" smtClean="0"/>
              <a:t> центр обработки данных). </a:t>
            </a:r>
          </a:p>
          <a:p>
            <a:r>
              <a:rPr lang="ru-RU" sz="2000" dirty="0" smtClean="0"/>
              <a:t>Централизация и вывод из эксплуатации локальных решений.</a:t>
            </a:r>
            <a:endParaRPr lang="ru-RU" sz="2000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/>
          </p:nvPr>
        </p:nvSpPr>
        <p:spPr>
          <a:xfrm>
            <a:off x="1309685" y="4076700"/>
            <a:ext cx="9572627" cy="1847850"/>
          </a:xfrm>
        </p:spPr>
        <p:txBody>
          <a:bodyPr/>
          <a:lstStyle/>
          <a:p>
            <a:r>
              <a:rPr lang="ru-RU" sz="2000" dirty="0" smtClean="0"/>
              <a:t>Открытие центров разработки в 7 городах России, в том числе в Казани для разработки новых ИТ-платформ и приему компетенций от внешних подрядчиков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6544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02663" y="290304"/>
            <a:ext cx="11325225" cy="60699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ru-RU" b="1" dirty="0"/>
              <a:t>Центр разработки «Казань»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6</a:t>
            </a:fld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66115" y="552452"/>
            <a:ext cx="11081866" cy="59626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b="1" dirty="0">
              <a:solidFill>
                <a:srgbClr val="ED7D31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b="1" dirty="0">
              <a:solidFill>
                <a:srgbClr val="ED7D31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b="1" dirty="0">
              <a:solidFill>
                <a:srgbClr val="ED7D31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b="1" dirty="0">
              <a:solidFill>
                <a:srgbClr val="ED7D31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b="1" dirty="0">
              <a:solidFill>
                <a:srgbClr val="ED7D31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b="1" dirty="0">
              <a:solidFill>
                <a:srgbClr val="ED7D31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Региональный центр развития "Казань" </a:t>
            </a:r>
            <a:r>
              <a:rPr kumimoji="0" lang="ru-RU" sz="180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является информационно-вычислительным подразделением Центрального банка Российской Федерации, созданным в рамках реализации Стратегии развития IT в Банке России.</a:t>
            </a:r>
            <a:br>
              <a:rPr kumimoji="0" lang="ru-RU" sz="180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</a:br>
            <a:r>
              <a:rPr kumimoji="0" lang="ru-RU" sz="180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/>
            </a:r>
            <a:br>
              <a:rPr kumimoji="0" lang="ru-RU" sz="180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</a:b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Основные задачи: </a:t>
            </a:r>
            <a:r>
              <a:rPr kumimoji="0" lang="ru-RU" sz="180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создание, развитие, тестирование и документирование систем, обеспечивающих в Банке России обработку платежной и учетно-операционной информации, информации по эмиссионным и кассовым операциям, наличному денежному обращению.  </a:t>
            </a:r>
            <a:endParaRPr kumimoji="0" lang="en-US" sz="180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Создан на базе Опорного объекта информатизации Банка России, который с 1992 года вел тестирование  программного обеспечения платежной системы Банка России.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  <a:cs typeface="Times New Roman" panose="02020603050405020304" pitchFamily="18" charset="0"/>
              </a:rPr>
              <a:t>В 2018 году наш РЦР</a:t>
            </a:r>
            <a:r>
              <a:rPr lang="en-US" sz="1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  <a:cs typeface="Times New Roman" panose="02020603050405020304" pitchFamily="18" charset="0"/>
              </a:rPr>
              <a:t>:</a:t>
            </a:r>
            <a:r>
              <a:rPr lang="ru-RU" sz="1800" dirty="0">
                <a:solidFill>
                  <a:srgbClr val="ED7D31">
                    <a:lumMod val="75000"/>
                  </a:srgbClr>
                </a:solidFill>
                <a:latin typeface="+mn-lt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rgbClr val="ED7D31">
                    <a:lumMod val="75000"/>
                  </a:srgbClr>
                </a:solidFill>
                <a:latin typeface="+mn-lt"/>
                <a:cs typeface="Times New Roman" panose="02020603050405020304" pitchFamily="18" charset="0"/>
              </a:rPr>
            </a:br>
            <a:r>
              <a:rPr kumimoji="0" lang="en-US" sz="180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- </a:t>
            </a:r>
            <a:r>
              <a:rPr kumimoji="0" lang="ru-RU" sz="180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Вырос</a:t>
            </a:r>
            <a:r>
              <a:rPr kumimoji="0" lang="ru-RU" sz="180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 с </a:t>
            </a:r>
            <a:r>
              <a:rPr lang="ru-RU" sz="1800" dirty="0">
                <a:solidFill>
                  <a:srgbClr val="ED7D31">
                    <a:lumMod val="75000"/>
                  </a:srgbClr>
                </a:solidFill>
                <a:latin typeface="+mn-lt"/>
                <a:cs typeface="Times New Roman" panose="02020603050405020304" pitchFamily="18" charset="0"/>
              </a:rPr>
              <a:t>45</a:t>
            </a:r>
            <a:r>
              <a:rPr kumimoji="0" lang="ru-RU" sz="180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 до </a:t>
            </a:r>
            <a:r>
              <a:rPr lang="ru-RU" sz="1800" dirty="0">
                <a:solidFill>
                  <a:srgbClr val="ED7D31">
                    <a:lumMod val="75000"/>
                  </a:srgbClr>
                </a:solidFill>
                <a:latin typeface="+mn-lt"/>
                <a:cs typeface="Times New Roman" panose="02020603050405020304" pitchFamily="18" charset="0"/>
              </a:rPr>
              <a:t>132</a:t>
            </a:r>
            <a:r>
              <a:rPr kumimoji="0" lang="ru-RU" sz="180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 сотрудников, выстроил процессы разработки ПО.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aseline="0" dirty="0" smtClean="0">
                <a:solidFill>
                  <a:sysClr val="windowText" lastClr="000000"/>
                </a:solidFill>
                <a:latin typeface="+mn-lt"/>
                <a:cs typeface="Times New Roman" panose="02020603050405020304" pitchFamily="18" charset="0"/>
              </a:rPr>
              <a:t>-</a:t>
            </a:r>
            <a:r>
              <a:rPr lang="ru-RU" sz="1800" dirty="0" smtClean="0">
                <a:solidFill>
                  <a:sysClr val="windowText" lastClr="000000"/>
                </a:solidFill>
                <a:latin typeface="+mn-lt"/>
                <a:cs typeface="Times New Roman" panose="02020603050405020304" pitchFamily="18" charset="0"/>
              </a:rPr>
              <a:t> Начал самостоятельную разработку  программного обеспечения  6  автоматизированных систем Банка России</a:t>
            </a:r>
            <a:endParaRPr kumimoji="0" lang="ru-RU" sz="180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Нижний колонтитул 20">
            <a:extLst>
              <a:ext uri="{FF2B5EF4-FFF2-40B4-BE49-F238E27FC236}">
                <a16:creationId xmlns:a16="http://schemas.microsoft.com/office/drawing/2014/main" xmlns="" id="{A3321FDC-0876-4EDD-A931-D3C6360F1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19461" y="257693"/>
            <a:ext cx="8439150" cy="324001"/>
          </a:xfrm>
        </p:spPr>
        <p:txBody>
          <a:bodyPr/>
          <a:lstStyle/>
          <a:p>
            <a:r>
              <a:rPr lang="ru-RU" sz="3200" dirty="0" smtClean="0">
                <a:solidFill>
                  <a:schemeClr val="tx1"/>
                </a:solidFill>
              </a:rPr>
              <a:t>Наши  крупные  проекты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22" name="Номер слайда 21">
            <a:extLst>
              <a:ext uri="{FF2B5EF4-FFF2-40B4-BE49-F238E27FC236}">
                <a16:creationId xmlns:a16="http://schemas.microsoft.com/office/drawing/2014/main" xmlns="" id="{9880DF66-14B3-4AA5-A2A1-FC8C69148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7</a:t>
            </a:fld>
            <a:endParaRPr lang="ru-RU"/>
          </a:p>
        </p:txBody>
      </p:sp>
      <p:sp>
        <p:nvSpPr>
          <p:cNvPr id="64" name="Объект 5"/>
          <p:cNvSpPr txBox="1">
            <a:spLocks/>
          </p:cNvSpPr>
          <p:nvPr/>
        </p:nvSpPr>
        <p:spPr>
          <a:xfrm>
            <a:off x="381000" y="1446605"/>
            <a:ext cx="10633073" cy="692315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800" dirty="0"/>
              <a:t>В 2018 году завершена централизация Платёжной системы Банка России, обеспечено </a:t>
            </a:r>
            <a:r>
              <a:rPr lang="ru-RU" sz="1800" dirty="0"/>
              <a:t>внедрение</a:t>
            </a:r>
            <a:r>
              <a:rPr lang="ru-RU" sz="1800" dirty="0"/>
              <a:t> Перспективных платёжных сервисов </a:t>
            </a:r>
            <a:endParaRPr lang="ru-RU" sz="1800" dirty="0"/>
          </a:p>
        </p:txBody>
      </p:sp>
      <p:sp>
        <p:nvSpPr>
          <p:cNvPr id="65" name="Объект 8"/>
          <p:cNvSpPr txBox="1">
            <a:spLocks/>
          </p:cNvSpPr>
          <p:nvPr/>
        </p:nvSpPr>
        <p:spPr>
          <a:xfrm>
            <a:off x="457198" y="2960689"/>
            <a:ext cx="10839449" cy="7243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800" dirty="0" smtClean="0"/>
              <a:t>28 января 2019 года Банк России запустил Систему быстрых платежей.</a:t>
            </a:r>
          </a:p>
          <a:p>
            <a:pPr algn="just"/>
            <a:r>
              <a:rPr lang="ru-RU" sz="1800" dirty="0" smtClean="0"/>
              <a:t>28 февраля 2019 года -  подключение к системе первой группы банков</a:t>
            </a:r>
          </a:p>
          <a:p>
            <a:endParaRPr lang="ru-RU" dirty="0"/>
          </a:p>
        </p:txBody>
      </p:sp>
      <p:sp>
        <p:nvSpPr>
          <p:cNvPr id="66" name="Прямоугольник 65"/>
          <p:cNvSpPr/>
          <p:nvPr/>
        </p:nvSpPr>
        <p:spPr>
          <a:xfrm>
            <a:off x="3003528" y="2352143"/>
            <a:ext cx="56092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kern="0" dirty="0" smtClean="0">
                <a:solidFill>
                  <a:schemeClr val="accent1"/>
                </a:solidFill>
                <a:latin typeface="+mj-lt"/>
                <a:ea typeface="+mj-ea"/>
                <a:cs typeface="Times New Roman" panose="02020603050405020304" pitchFamily="18" charset="0"/>
              </a:rPr>
              <a:t>Система быстрых платежей Банка России</a:t>
            </a:r>
            <a:endParaRPr lang="ru-RU" sz="2000" b="1" kern="0" dirty="0">
              <a:solidFill>
                <a:schemeClr val="accent1"/>
              </a:solidFill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1542256" y="3908062"/>
            <a:ext cx="80205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kern="0" dirty="0" smtClean="0">
                <a:solidFill>
                  <a:schemeClr val="accent1"/>
                </a:solidFill>
                <a:latin typeface="+mj-lt"/>
                <a:ea typeface="+mj-ea"/>
                <a:cs typeface="Times New Roman" panose="02020603050405020304" pitchFamily="18" charset="0"/>
              </a:rPr>
              <a:t>Резервное решение Платёжной системы Банка России </a:t>
            </a:r>
            <a:endParaRPr lang="ru-RU" sz="2000" b="1" kern="0" dirty="0">
              <a:solidFill>
                <a:schemeClr val="accent1"/>
              </a:solidFill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380999" y="4640752"/>
            <a:ext cx="106330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Идет разработка Резервного решения.  Срок завершения – октябрь 2019 года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43141" y="890000"/>
            <a:ext cx="68162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kern="0" dirty="0" smtClean="0">
                <a:solidFill>
                  <a:schemeClr val="accent1"/>
                </a:solidFill>
                <a:latin typeface="+mj-lt"/>
                <a:ea typeface="+mj-ea"/>
                <a:cs typeface="Times New Roman" panose="02020603050405020304" pitchFamily="18" charset="0"/>
              </a:rPr>
              <a:t>Сопровождение  Платёжной системы Банка России</a:t>
            </a:r>
            <a:endParaRPr lang="ru-RU" sz="2000" b="1" kern="0" dirty="0">
              <a:solidFill>
                <a:schemeClr val="accent1"/>
              </a:solidFill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70" name="Рисунок 6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124" y="79608"/>
            <a:ext cx="904875" cy="1302872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447674" y="5846351"/>
            <a:ext cx="105663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Начата разработка «облачного» решения для работы подразделений банка России в Платёжной системе – операционные функции и эмиссионно-кассовая работа. Срок внедрения- конец 2020 года.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66056" y="5254895"/>
            <a:ext cx="80205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kern="0" dirty="0" smtClean="0">
                <a:solidFill>
                  <a:schemeClr val="accent1"/>
                </a:solidFill>
                <a:latin typeface="+mj-lt"/>
                <a:ea typeface="+mj-ea"/>
                <a:cs typeface="Times New Roman" panose="02020603050405020304" pitchFamily="18" charset="0"/>
              </a:rPr>
              <a:t>Платформа банковских операций Банка России</a:t>
            </a:r>
            <a:endParaRPr lang="ru-RU" sz="2000" b="1" kern="0" dirty="0">
              <a:solidFill>
                <a:schemeClr val="accent1"/>
              </a:solidFill>
              <a:latin typeface="+mj-lt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713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24162" y="290304"/>
            <a:ext cx="11325225" cy="60699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ru-RU" b="1" dirty="0" smtClean="0"/>
              <a:t>Наш инструментарий 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8</a:t>
            </a:fld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71487" y="1061171"/>
            <a:ext cx="11081866" cy="44965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Наш инструментальный стек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: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Управление требованиями</a:t>
            </a:r>
            <a:r>
              <a:rPr kumimoji="0" lang="ru-RU" sz="18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и задачами - </a:t>
            </a:r>
            <a:r>
              <a:rPr lang="en-US" sz="1800" b="1" dirty="0" smtClean="0">
                <a:solidFill>
                  <a:sysClr val="windowText" lastClr="00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accent5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Atlassian</a:t>
            </a:r>
            <a:r>
              <a:rPr lang="ru-RU" sz="1800" b="1" dirty="0">
                <a:solidFill>
                  <a:schemeClr val="accent5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Jira</a:t>
            </a:r>
            <a:r>
              <a:rPr lang="en-US" sz="1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en-US" sz="1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  <a:cs typeface="Times New Roman" panose="02020603050405020304" pitchFamily="18" charset="0"/>
              </a:rPr>
              <a:t>IBM </a:t>
            </a:r>
            <a:r>
              <a:rPr lang="en-US" sz="1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  <a:cs typeface="Times New Roman" panose="02020603050405020304" pitchFamily="18" charset="0"/>
              </a:rPr>
              <a:t>Rational Jazz</a:t>
            </a:r>
            <a:endParaRPr lang="ru-RU" sz="1800" b="1" dirty="0">
              <a:solidFill>
                <a:schemeClr val="accent5">
                  <a:lumMod val="60000"/>
                  <a:lumOff val="40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Проектирование приложений -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Sparx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Enterprise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Architect</a:t>
            </a: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Постановка и контроль задач, управление ресурсами -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Atlassian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Jira</a:t>
            </a: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cs typeface="Times New Roman" panose="02020603050405020304" pitchFamily="18" charset="0"/>
            </a:endParaRPr>
          </a:p>
          <a:p>
            <a:pPr marL="285750" lvl="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Базы знаний – </a:t>
            </a:r>
            <a:r>
              <a:rPr lang="ru-RU" sz="1800" b="1" dirty="0" err="1">
                <a:solidFill>
                  <a:schemeClr val="accent5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Atlassian</a:t>
            </a:r>
            <a:r>
              <a:rPr lang="ru-RU" sz="1800" b="1" dirty="0">
                <a:solidFill>
                  <a:schemeClr val="accent5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Confluence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Код хранится в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Git-репозиториях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В зависимости от проекта сборка выполняется с использованием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Maven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 (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Nexus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)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или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Ant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Для анализа кода используется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SonarQube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Для задач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DevOps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 применяется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GitLab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или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Jenkins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 и собственный унаследованный инструмент развертывания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Основные языки программирования: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Java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, С++, С#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800" b="1" dirty="0" smtClean="0">
                <a:solidFill>
                  <a:sysClr val="windowText" lastClr="000000"/>
                </a:solidFill>
                <a:latin typeface="+mn-lt"/>
                <a:cs typeface="Times New Roman" panose="02020603050405020304" pitchFamily="18" charset="0"/>
              </a:rPr>
              <a:t>Б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азы данных: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Oracle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 12g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800" b="1" dirty="0" smtClean="0">
                <a:latin typeface="+mn-lt"/>
                <a:cs typeface="Times New Roman" panose="02020603050405020304" pitchFamily="18" charset="0"/>
              </a:rPr>
              <a:t>Начато освоение отечественной СУБД</a:t>
            </a:r>
            <a:r>
              <a:rPr lang="ru-RU" sz="1800" b="1" dirty="0" smtClean="0">
                <a:solidFill>
                  <a:srgbClr val="ED7D31">
                    <a:lumMod val="75000"/>
                  </a:srgbClr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  <a:cs typeface="Times New Roman" panose="02020603050405020304" pitchFamily="18" charset="0"/>
              </a:rPr>
              <a:t>ЛИНТЕР</a:t>
            </a: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389" y="122050"/>
            <a:ext cx="1129928" cy="162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93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2687" y="282308"/>
            <a:ext cx="3300413" cy="473493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ru-RU" b="1" dirty="0"/>
              <a:t>Стек технологий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9</a:t>
            </a:fld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5DA8106-E177-CC42-A0F7-45EFC025C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1107506"/>
            <a:ext cx="9906000" cy="548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4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39627" y="867678"/>
            <a:ext cx="11325225" cy="606994"/>
          </a:xfrm>
        </p:spPr>
        <p:txBody>
          <a:bodyPr/>
          <a:lstStyle/>
          <a:p>
            <a:r>
              <a:rPr lang="ru-RU" dirty="0" smtClean="0"/>
              <a:t>Конференции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Колонтитул раздела или подраздела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10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204276" y="1395203"/>
            <a:ext cx="1885564" cy="60699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2018 год</a:t>
            </a:r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8029829" y="1411003"/>
            <a:ext cx="1885564" cy="60699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2019 год</a:t>
            </a:r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731453"/>
              </p:ext>
            </p:extLst>
          </p:nvPr>
        </p:nvGraphicFramePr>
        <p:xfrm>
          <a:off x="6659374" y="1847088"/>
          <a:ext cx="4990082" cy="47091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90082"/>
              </a:tblGrid>
              <a:tr h="477910">
                <a:tc>
                  <a:txBody>
                    <a:bodyPr/>
                    <a:lstStyle/>
                    <a:p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JPoint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г. Москва</a:t>
                      </a:r>
                    </a:p>
                    <a:p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Конференция для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Java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-разработчиков</a:t>
                      </a:r>
                      <a:endParaRPr lang="ru-RU" sz="1200" dirty="0"/>
                    </a:p>
                  </a:txBody>
                  <a:tcPr/>
                </a:tc>
              </a:tr>
              <a:tr h="630216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oker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г. Санкт-Петербург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Конференция для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Java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-разработчиков</a:t>
                      </a:r>
                      <a:endParaRPr lang="ru-RU" sz="1200" dirty="0"/>
                    </a:p>
                  </a:txBody>
                  <a:tcPr/>
                </a:tc>
              </a:tr>
              <a:tr h="630216">
                <a:tc>
                  <a:txBody>
                    <a:bodyPr/>
                    <a:lstStyle/>
                    <a:p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DevOps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г. Санкт-Петербург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Конференция для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Devops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-инженеров</a:t>
                      </a:r>
                      <a:endParaRPr lang="ru-RU" sz="1200" dirty="0"/>
                    </a:p>
                  </a:txBody>
                  <a:tcPr/>
                </a:tc>
              </a:tr>
              <a:tr h="1284182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Agile days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г. Москва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Конференция для менеджеров проектов, руководителей компаний,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скрам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-мастеров, владельцев продуктов, разработчиков, аналитиков, агентов изменений</a:t>
                      </a:r>
                      <a:endParaRPr lang="ru-RU" sz="1200" dirty="0"/>
                    </a:p>
                  </a:txBody>
                  <a:tcPr/>
                </a:tc>
              </a:tr>
              <a:tr h="811062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Analyst Days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2019,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г. Санкт-Петербург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Конференция для системных и бизнес-аналитиков</a:t>
                      </a:r>
                      <a:endParaRPr lang="ru-RU" sz="1200" dirty="0"/>
                    </a:p>
                  </a:txBody>
                  <a:tcPr/>
                </a:tc>
              </a:tr>
              <a:tr h="875572">
                <a:tc>
                  <a:txBody>
                    <a:bodyPr/>
                    <a:lstStyle/>
                    <a:p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HeisenBUG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г. Санкт-Петербург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Конференция для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QA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-специалистов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050603"/>
              </p:ext>
            </p:extLst>
          </p:nvPr>
        </p:nvGraphicFramePr>
        <p:xfrm>
          <a:off x="718911" y="1806067"/>
          <a:ext cx="4856293" cy="47598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6293"/>
              </a:tblGrid>
              <a:tr h="525526">
                <a:tc>
                  <a:txBody>
                    <a:bodyPr/>
                    <a:lstStyle/>
                    <a:p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JPoint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г. Москва</a:t>
                      </a:r>
                    </a:p>
                    <a:p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Конференция для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Java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-разработчиков</a:t>
                      </a:r>
                      <a:endParaRPr lang="ru-RU" sz="1200" dirty="0"/>
                    </a:p>
                  </a:txBody>
                  <a:tcPr/>
                </a:tc>
              </a:tr>
              <a:tr h="525526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oker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г. Санкт-Петербург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Конференция для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Java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-разработчиков</a:t>
                      </a:r>
                      <a:endParaRPr lang="ru-RU" sz="1200" dirty="0"/>
                    </a:p>
                  </a:txBody>
                  <a:tcPr/>
                </a:tc>
              </a:tr>
              <a:tr h="525526">
                <a:tc>
                  <a:txBody>
                    <a:bodyPr/>
                    <a:lstStyle/>
                    <a:p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DevOps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г. Санкт-Петербург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Конференция для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Devops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-инженеров</a:t>
                      </a:r>
                      <a:endParaRPr lang="ru-RU" sz="1200" dirty="0"/>
                    </a:p>
                  </a:txBody>
                  <a:tcPr/>
                </a:tc>
              </a:tr>
              <a:tr h="813327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Agile days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г. Москва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Конференция для менеджеров проектов, руководителей компаний,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скрам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-мастеров, владельцев продуктов, разработчиков, аналитиков, агентов изменений</a:t>
                      </a:r>
                      <a:endParaRPr lang="ru-RU" sz="1200" dirty="0"/>
                    </a:p>
                  </a:txBody>
                  <a:tcPr/>
                </a:tc>
              </a:tr>
              <a:tr h="700354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Analyst Days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2019,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г. Санкт-Петербург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Конференция для системных и бизнес-аналитиков</a:t>
                      </a:r>
                      <a:endParaRPr lang="ru-RU" sz="1200" dirty="0"/>
                    </a:p>
                  </a:txBody>
                  <a:tcPr/>
                </a:tc>
              </a:tr>
              <a:tr h="771400">
                <a:tc>
                  <a:txBody>
                    <a:bodyPr/>
                    <a:lstStyle/>
                    <a:p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HeisenBUG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г. Санкт-Петербург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Конференция для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QA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-специалистов</a:t>
                      </a:r>
                    </a:p>
                  </a:txBody>
                  <a:tcPr/>
                </a:tc>
              </a:tr>
              <a:tr h="362996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HighLoad</a:t>
                      </a:r>
                      <a:r>
                        <a:rPr lang="en-US" sz="1200" dirty="0" smtClean="0"/>
                        <a:t>++</a:t>
                      </a:r>
                      <a:endParaRPr lang="ru-RU" sz="1200" dirty="0"/>
                    </a:p>
                  </a:txBody>
                  <a:tcPr/>
                </a:tc>
              </a:tr>
              <a:tr h="525526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JavaDay</a:t>
                      </a:r>
                      <a:endParaRPr lang="en-US" sz="1200" dirty="0" smtClean="0"/>
                    </a:p>
                    <a:p>
                      <a:r>
                        <a:rPr lang="ru-RU" sz="1200" dirty="0" smtClean="0"/>
                        <a:t>Конференция</a:t>
                      </a:r>
                      <a:r>
                        <a:rPr lang="ru-RU" sz="1200" baseline="0" dirty="0" smtClean="0"/>
                        <a:t> для </a:t>
                      </a:r>
                      <a:r>
                        <a:rPr lang="en-US" sz="1200" baseline="0" dirty="0" smtClean="0"/>
                        <a:t>JAVA </a:t>
                      </a:r>
                      <a:r>
                        <a:rPr lang="ru-RU" sz="1200" baseline="0" dirty="0" smtClean="0"/>
                        <a:t>разработчиков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328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Работа со студентами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11</a:t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433388" y="1971675"/>
            <a:ext cx="5250720" cy="1847850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Практика </a:t>
            </a:r>
          </a:p>
          <a:p>
            <a:endParaRPr lang="en-US" sz="2400" b="1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ru-RU" sz="2000" dirty="0" smtClean="0"/>
              <a:t>ПРОДОЛЖИТЕЛЬНОСТЬ</a:t>
            </a:r>
            <a:r>
              <a:rPr lang="ru-RU" sz="2000" dirty="0"/>
              <a:t>: 1-3 месяца	</a:t>
            </a:r>
            <a:endParaRPr lang="ru-RU" sz="2000" dirty="0" smtClean="0"/>
          </a:p>
          <a:p>
            <a:r>
              <a:rPr lang="ru-RU" sz="2000" dirty="0"/>
              <a:t>КУРС ОБУЧЕНИЯ: 2-4 курс </a:t>
            </a:r>
            <a:r>
              <a:rPr lang="ru-RU" sz="2000" dirty="0" err="1"/>
              <a:t>бакалавриата</a:t>
            </a:r>
            <a:r>
              <a:rPr lang="ru-RU" sz="2000" dirty="0"/>
              <a:t>, 1-2 курс магистратуры 	</a:t>
            </a: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5"/>
          </p:nvPr>
        </p:nvSpPr>
        <p:spPr>
          <a:xfrm>
            <a:off x="6179236" y="1849136"/>
            <a:ext cx="5345499" cy="1847850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Стажировка</a:t>
            </a:r>
            <a:endParaRPr lang="ru-RU" sz="3600" b="1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endParaRPr lang="ru-RU" sz="3600" b="1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ru-RU" sz="2000" dirty="0" smtClean="0"/>
              <a:t>ПРОДОЛЖИТЕЛЬНОСТЬ</a:t>
            </a:r>
            <a:r>
              <a:rPr lang="ru-RU" sz="2000" dirty="0"/>
              <a:t>: 6 месяцев	</a:t>
            </a:r>
          </a:p>
          <a:p>
            <a:r>
              <a:rPr lang="ru-RU" sz="2000" dirty="0"/>
              <a:t>КУРС ОБУЧЕНИЯ: 4 курс </a:t>
            </a:r>
            <a:r>
              <a:rPr lang="ru-RU" sz="2000" dirty="0" err="1"/>
              <a:t>бакалавриата</a:t>
            </a:r>
            <a:r>
              <a:rPr lang="ru-RU" sz="2000" dirty="0"/>
              <a:t>, 1-2 курс магистратуры 	</a:t>
            </a:r>
          </a:p>
          <a:p>
            <a:endParaRPr lang="ru-RU" sz="2000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7"/>
          </p:nvPr>
        </p:nvSpPr>
        <p:spPr>
          <a:xfrm>
            <a:off x="433388" y="4189628"/>
            <a:ext cx="4945920" cy="1847850"/>
          </a:xfrm>
        </p:spPr>
        <p:txBody>
          <a:bodyPr/>
          <a:lstStyle/>
          <a:p>
            <a:r>
              <a:rPr lang="ru-RU" sz="2000" dirty="0"/>
              <a:t>РЕЗУЛЬТАТ</a:t>
            </a:r>
            <a:r>
              <a:rPr lang="ru-RU" sz="2000" dirty="0" smtClean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участие </a:t>
            </a:r>
            <a:r>
              <a:rPr lang="ru-RU" sz="2000" dirty="0"/>
              <a:t>в текущих проектах </a:t>
            </a:r>
            <a:r>
              <a:rPr lang="ru-RU" sz="2000" dirty="0" smtClean="0"/>
              <a:t>департамента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формирование </a:t>
            </a:r>
            <a:r>
              <a:rPr lang="ru-RU" sz="2000" dirty="0"/>
              <a:t>практических профессиональных компетенций	</a:t>
            </a:r>
          </a:p>
          <a:p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9"/>
          </p:nvPr>
        </p:nvSpPr>
        <p:spPr>
          <a:xfrm>
            <a:off x="5981528" y="4189628"/>
            <a:ext cx="5345498" cy="1847850"/>
          </a:xfrm>
        </p:spPr>
        <p:txBody>
          <a:bodyPr/>
          <a:lstStyle/>
          <a:p>
            <a:r>
              <a:rPr lang="ru-RU" sz="2000" dirty="0"/>
              <a:t>РЕЗУЛЬТАТ</a:t>
            </a:r>
            <a:r>
              <a:rPr lang="ru-RU" sz="200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приобретение </a:t>
            </a:r>
            <a:r>
              <a:rPr lang="ru-RU" sz="2000" dirty="0"/>
              <a:t>глубоких профессиональных компетенций, достаточных для полноценной </a:t>
            </a:r>
            <a:r>
              <a:rPr lang="ru-RU" sz="2000" dirty="0" smtClean="0"/>
              <a:t>работы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раскрытие </a:t>
            </a:r>
            <a:r>
              <a:rPr lang="ru-RU" sz="2000" dirty="0"/>
              <a:t>профессионального потенциала 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2407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Возможности карьерного и профессионального развития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12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43697" y="2066205"/>
            <a:ext cx="102725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  <a:t>Обучение (очное и дистанционное</a:t>
            </a:r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Участие в профессиональных конференциях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Система наставничества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Индивидуальные планы развития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Программа «Кадровый резерв»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16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Книги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EF2F0-26F4-4D35-A2F8-F543F415C322}" type="slidenum">
              <a:rPr lang="ru-RU" smtClean="0"/>
              <a:t>13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9860" y="377529"/>
            <a:ext cx="2540814" cy="39443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603" y="2794993"/>
            <a:ext cx="3004449" cy="39443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655" y="659068"/>
            <a:ext cx="2586831" cy="39443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470" y="2794993"/>
            <a:ext cx="2552553" cy="39443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280" y="659067"/>
            <a:ext cx="2640080" cy="3944343"/>
          </a:xfrm>
          <a:prstGeom prst="rect">
            <a:avLst/>
          </a:prstGeom>
          <a:ln w="635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831168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771" y="2730360"/>
            <a:ext cx="11325225" cy="606994"/>
          </a:xfrm>
        </p:spPr>
        <p:txBody>
          <a:bodyPr/>
          <a:lstStyle/>
          <a:p>
            <a:pPr algn="ctr"/>
            <a:r>
              <a:rPr lang="ru-RU" sz="4800" dirty="0" smtClean="0"/>
              <a:t>Спасибо за внимание!</a:t>
            </a:r>
            <a:endParaRPr lang="ru-RU" sz="4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31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5">
      <a:dk1>
        <a:sysClr val="windowText" lastClr="000000"/>
      </a:dk1>
      <a:lt1>
        <a:sysClr val="window" lastClr="FFFFFF"/>
      </a:lt1>
      <a:dk2>
        <a:srgbClr val="888A8D"/>
      </a:dk2>
      <a:lt2>
        <a:srgbClr val="C4C4C6"/>
      </a:lt2>
      <a:accent1>
        <a:srgbClr val="0082BB"/>
      </a:accent1>
      <a:accent2>
        <a:srgbClr val="00BCE7"/>
      </a:accent2>
      <a:accent3>
        <a:srgbClr val="FAA61A"/>
      </a:accent3>
      <a:accent4>
        <a:srgbClr val="FFD485"/>
      </a:accent4>
      <a:accent5>
        <a:srgbClr val="ED1B34"/>
      </a:accent5>
      <a:accent6>
        <a:srgbClr val="F2665E"/>
      </a:accent6>
      <a:hlink>
        <a:srgbClr val="0082BB"/>
      </a:hlink>
      <a:folHlink>
        <a:srgbClr val="FAA61A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53CCCCADF644845B44679F97B4379F0" ma:contentTypeVersion="0" ma:contentTypeDescription="Создание документа." ma:contentTypeScope="" ma:versionID="ef47a5b501aada306549bc583c7466f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2f955febea7e716b4e91cddba17110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4FC562-063A-458C-8172-F6BB87557D6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56E3D5-E39D-444D-9600-2B9B0AD40D17}">
  <ds:schemaRefs>
    <ds:schemaRef ds:uri="http://purl.org/dc/elements/1.1/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69C1916-9DDC-42C6-8591-BCDC8C194E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6916</TotalTime>
  <Words>680</Words>
  <Application>Microsoft Office PowerPoint</Application>
  <PresentationFormat>Широкоэкранный</PresentationFormat>
  <Paragraphs>155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Тема Office</vt:lpstr>
      <vt:lpstr>Презентация PowerPoint</vt:lpstr>
      <vt:lpstr>Обо мне</vt:lpstr>
      <vt:lpstr>О чем сегодня пойдет речь</vt:lpstr>
      <vt:lpstr>Презентация PowerPoint</vt:lpstr>
      <vt:lpstr>ИТ-Стратегия Банка России </vt:lpstr>
      <vt:lpstr>Центр разработки «Казань»</vt:lpstr>
      <vt:lpstr>Презентация PowerPoint</vt:lpstr>
      <vt:lpstr>Наш инструментарий </vt:lpstr>
      <vt:lpstr>Стек технологий</vt:lpstr>
      <vt:lpstr>Конференции</vt:lpstr>
      <vt:lpstr>Работа со студентами</vt:lpstr>
      <vt:lpstr>Возможности карьерного и профессионального развития</vt:lpstr>
      <vt:lpstr>Книги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brodik</dc:creator>
  <cp:lastModifiedBy>Макаловская Анна Сергеевна</cp:lastModifiedBy>
  <cp:revision>150</cp:revision>
  <cp:lastPrinted>2018-11-09T14:38:56Z</cp:lastPrinted>
  <dcterms:created xsi:type="dcterms:W3CDTF">2018-11-05T17:34:13Z</dcterms:created>
  <dcterms:modified xsi:type="dcterms:W3CDTF">2019-02-20T08:50:05Z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0x010100653CCCCADF644845B44679F97B4379F0</vt:lpwstr>
  </property>
</Properties>
</file>