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2" r:id="rId4"/>
    <p:sldId id="258" r:id="rId5"/>
    <p:sldId id="263" r:id="rId6"/>
    <p:sldId id="259" r:id="rId7"/>
    <p:sldId id="264" r:id="rId8"/>
    <p:sldId id="261" r:id="rId9"/>
    <p:sldId id="265" r:id="rId10"/>
    <p:sldId id="260" r:id="rId11"/>
    <p:sldId id="267" r:id="rId12"/>
    <p:sldId id="266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22C0D"/>
    <a:srgbClr val="FFD4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013"/>
    <p:restoredTop sz="94632"/>
  </p:normalViewPr>
  <p:slideViewPr>
    <p:cSldViewPr snapToGrid="0">
      <p:cViewPr varScale="1">
        <p:scale>
          <a:sx n="78" d="100"/>
          <a:sy n="78" d="100"/>
        </p:scale>
        <p:origin x="17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37CD99-982B-B954-0176-B64466BE9F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EF73E4C-F98A-EF13-F84D-8A585DCC14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7A03EE0-77D8-1D91-7C53-86305154E7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AE36B-6200-9645-BD41-CB06E6071827}" type="datetimeFigureOut">
              <a:rPr lang="ru-RU" smtClean="0"/>
              <a:t>ср 09.04.25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5B8086E-1A85-9350-6072-7289A5419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4A25C50-93FC-956F-9F7B-0BB60203DF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CABC6-1558-1D4D-ADBA-2A15779F3C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00671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629025-649D-AAAA-71EB-E7A166BE47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710DEB-48E2-B3A7-75FA-64073E858C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2B881BD-8D91-7FF5-AE36-E4F89BF6EB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AE36B-6200-9645-BD41-CB06E6071827}" type="datetimeFigureOut">
              <a:rPr lang="ru-RU" smtClean="0"/>
              <a:t>ср 09.04.25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54DA794-1F17-1A12-0151-9E4D150AE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6C500D5-1C98-0B79-BBF7-AFBDA698A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CABC6-1558-1D4D-ADBA-2A15779F3C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67314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DA8BAF-7FE8-2739-56D4-4AE82D736E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B781FB9-0EB1-7818-79D6-3F9458B7E8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31AC383-08ED-2C70-D0C8-D3B78C4E8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AE36B-6200-9645-BD41-CB06E6071827}" type="datetimeFigureOut">
              <a:rPr lang="ru-RU" smtClean="0"/>
              <a:t>ср 09.04.25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3822761-21E6-C964-D30D-43C0AD022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73FB93B-8533-7802-2039-9979CDF86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CABC6-1558-1D4D-ADBA-2A15779F3C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70248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5A9CAC-EBFD-3214-33CD-E0B270728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4DD28A2-5B98-F641-404F-B4FA9E535C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A3761BC-0592-0D2D-28B2-0F0EDDEE86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CBF0496-353E-E1C6-2F76-226DE1D566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AE36B-6200-9645-BD41-CB06E6071827}" type="datetimeFigureOut">
              <a:rPr lang="ru-RU" smtClean="0"/>
              <a:t>ср 09.04.25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F5F7CFD-ED89-1F21-E1D5-D32844A5C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A74FF5D-54EE-BE32-5153-03679004B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CABC6-1558-1D4D-ADBA-2A15779F3C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6438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512D1E-0D00-D912-E829-EB9AD1945C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2F026EF-BC8E-E86F-5FC1-468A881EE3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7C4175B-0B4F-83E0-4EDB-A36DC71CA0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5F9ABCE-C89E-4C1F-2694-272B6AD566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E3DF8A1-BFF7-E2BE-1BEA-270F7FAB59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D5988FA-AA41-FFFE-48F5-F9EB4A19F7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AE36B-6200-9645-BD41-CB06E6071827}" type="datetimeFigureOut">
              <a:rPr lang="ru-RU" smtClean="0"/>
              <a:t>ср 09.04.25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AE19116-4B5A-144B-D6C4-20528C7A9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6131314-7D46-8B8F-4728-4D935A69F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CABC6-1558-1D4D-ADBA-2A15779F3C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6806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24693E-A4F3-BF42-50FC-93C33E765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F3A4235-74C5-501C-FFD5-91443A5EC1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AE36B-6200-9645-BD41-CB06E6071827}" type="datetimeFigureOut">
              <a:rPr lang="ru-RU" smtClean="0"/>
              <a:t>ср 09.04.25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AAC0C20-DA01-58A7-C018-843E547F5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6208CA6-55D1-AD53-A305-2B967C384F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CABC6-1558-1D4D-ADBA-2A15779F3C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60536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DFC7027-3A6C-B895-9A16-BEC54374F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AE36B-6200-9645-BD41-CB06E6071827}" type="datetimeFigureOut">
              <a:rPr lang="ru-RU" smtClean="0"/>
              <a:t>ср 09.04.25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DA534DB-A809-BCC5-A06A-A6E0A56CB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72FC7D0-B855-69E4-6015-D8D6DE000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CABC6-1558-1D4D-ADBA-2A15779F3C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931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45EF43-0CCE-A94A-3447-F9B3BEEAC2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D764E2B-C6E1-B5E6-8FF4-6A17139CA8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CDA62EA-F822-88DC-A06E-06DCD84213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4F84C5B-3013-351D-6529-9D4A1A667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AE36B-6200-9645-BD41-CB06E6071827}" type="datetimeFigureOut">
              <a:rPr lang="ru-RU" smtClean="0"/>
              <a:t>ср 09.04.25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D81E1E1-8B58-AC2A-3B62-520529B09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F0EFF96-6F75-1299-ED83-0C28C0EE5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CABC6-1558-1D4D-ADBA-2A15779F3C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9718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9E1DA3-4C66-4A48-3411-B1CB9B73AC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09A1E59-682E-5486-5653-58DDF48464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81F4100-7EB9-BED5-9823-19E9D6D53B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A1AD2B3-80CB-8206-C326-78EE029D9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AE36B-6200-9645-BD41-CB06E6071827}" type="datetimeFigureOut">
              <a:rPr lang="ru-RU" smtClean="0"/>
              <a:t>ср 09.04.25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4D64D78-D3AD-A404-CFB1-1D083F634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09D044D-DA67-230F-62C3-44765D35C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CABC6-1558-1D4D-ADBA-2A15779F3C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8367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0AED6B-B3D1-D7E2-C687-B9764F2F6B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C83E66C-0F07-5E84-E734-E78BE982C2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53081C3-E88F-C65D-19FC-4DF76F86B9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AE36B-6200-9645-BD41-CB06E6071827}" type="datetimeFigureOut">
              <a:rPr lang="ru-RU" smtClean="0"/>
              <a:t>ср 09.04.25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74360C2-E073-4C81-B01C-A56B6E749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0FC31C9-7C3C-7031-99F9-1B4D9D91A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CABC6-1558-1D4D-ADBA-2A15779F3C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18550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BE6BAD4-C396-09B8-5D45-530E128866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A4407CF-2C7B-CC8E-C1AD-2329D0B4F9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3884F41-A017-8F84-7409-83C938CC18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AE36B-6200-9645-BD41-CB06E6071827}" type="datetimeFigureOut">
              <a:rPr lang="ru-RU" smtClean="0"/>
              <a:t>ср 09.04.25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9106520-2213-EDA8-FC63-1B7503125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1E6370C-F3FC-5BF8-69CB-6AFE43A9E5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CABC6-1558-1D4D-ADBA-2A15779F3C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2446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27E794-56D4-70BA-3E86-6CD40228B5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667A2A2-2197-4B0D-87F3-BCF7C3F7D6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B204EBC-8910-497F-5AD4-C8A47A337F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DAE36B-6200-9645-BD41-CB06E6071827}" type="datetimeFigureOut">
              <a:rPr lang="ru-RU" smtClean="0"/>
              <a:t>ср 09.04.25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17B56DA-6458-03FE-0972-ECD844EDC3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37C8BD9-E5E1-3D41-3F28-99EFC097B0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8CABC6-1558-1D4D-ADBA-2A15779F3C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7569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D106462-D9BA-36E3-14C5-ED2922BCA1C0}"/>
              </a:ext>
            </a:extLst>
          </p:cNvPr>
          <p:cNvSpPr txBox="1"/>
          <p:nvPr/>
        </p:nvSpPr>
        <p:spPr>
          <a:xfrm>
            <a:off x="222694" y="731460"/>
            <a:ext cx="685636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>
                <a:solidFill>
                  <a:srgbClr val="622C0D"/>
                </a:solidFill>
                <a:effectLst/>
                <a:latin typeface="Franklin Gothic Book" panose="020B0503020102020204" pitchFamily="34" charset="0"/>
              </a:rPr>
              <a:t>Фильмы Победы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5336519C-D3F0-5AC7-CFB2-17DDFC3749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6838" y="0"/>
            <a:ext cx="52651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3F3190A-E6D1-1BB6-30D8-DA786E8B57F5}"/>
              </a:ext>
            </a:extLst>
          </p:cNvPr>
          <p:cNvSpPr txBox="1"/>
          <p:nvPr/>
        </p:nvSpPr>
        <p:spPr>
          <a:xfrm>
            <a:off x="324294" y="1931789"/>
            <a:ext cx="6343650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0" i="0" u="none" strike="noStrike" dirty="0">
                <a:solidFill>
                  <a:srgbClr val="622C0D"/>
                </a:solidFill>
                <a:effectLst/>
              </a:rPr>
              <a:t>Великая Отечественная война — не просто страница истории. Это боль миллионов, подвиг каждого, память, которую мы обязаны беречь. Сегодня, в честь очередной годовщины Победы, мы обращаемся к художественным фильмам, рассказывающим о мужестве, стойкости и любви к Родине.</a:t>
            </a:r>
          </a:p>
          <a:p>
            <a:pPr algn="just"/>
            <a:endParaRPr lang="ru-RU" b="0" i="0" u="none" strike="noStrike" dirty="0">
              <a:solidFill>
                <a:srgbClr val="622C0D"/>
              </a:solidFill>
              <a:effectLst/>
            </a:endParaRPr>
          </a:p>
          <a:p>
            <a:pPr algn="just"/>
            <a:r>
              <a:rPr lang="ru-RU" b="0" i="0" u="none" strike="noStrike" dirty="0">
                <a:solidFill>
                  <a:srgbClr val="622C0D"/>
                </a:solidFill>
                <a:effectLst/>
              </a:rPr>
              <a:t>На экране — лица тех, кто сражался и выстоял. В каждом кадре — окопы, поле боя, последний бой, прощальное письмо и несказанные слова. Эти фильмы — не просто искусство, это живой голос поколений, отдавших всё ради будущего.</a:t>
            </a:r>
          </a:p>
          <a:p>
            <a:pPr algn="just"/>
            <a:endParaRPr lang="ru-RU" b="1" i="1" u="none" strike="noStrike" dirty="0">
              <a:solidFill>
                <a:srgbClr val="622C0D"/>
              </a:solidFill>
              <a:effectLst/>
            </a:endParaRPr>
          </a:p>
          <a:p>
            <a:r>
              <a:rPr lang="ru-RU" b="1" i="1" u="none" strike="noStrike" dirty="0">
                <a:solidFill>
                  <a:srgbClr val="622C0D"/>
                </a:solidFill>
                <a:effectLst/>
              </a:rPr>
              <a:t>Мы вспоминаем и чтим.</a:t>
            </a:r>
            <a:br>
              <a:rPr lang="ru-RU" b="1" i="1" u="none" strike="noStrike" dirty="0">
                <a:solidFill>
                  <a:srgbClr val="622C0D"/>
                </a:solidFill>
                <a:effectLst/>
              </a:rPr>
            </a:br>
            <a:r>
              <a:rPr lang="ru-RU" b="1" i="1" u="none" strike="noStrike" dirty="0">
                <a:solidFill>
                  <a:srgbClr val="622C0D"/>
                </a:solidFill>
                <a:effectLst/>
              </a:rPr>
              <a:t>Смотрим — чтобы помнить.</a:t>
            </a:r>
            <a:br>
              <a:rPr lang="ru-RU" b="1" i="1" u="none" strike="noStrike" dirty="0">
                <a:solidFill>
                  <a:srgbClr val="622C0D"/>
                </a:solidFill>
                <a:effectLst/>
              </a:rPr>
            </a:br>
            <a:r>
              <a:rPr lang="ru-RU" b="1" i="1" u="none" strike="noStrike" dirty="0">
                <a:solidFill>
                  <a:srgbClr val="622C0D"/>
                </a:solidFill>
                <a:effectLst/>
              </a:rPr>
              <a:t>Помним — чтобы жить.</a:t>
            </a:r>
          </a:p>
        </p:txBody>
      </p:sp>
    </p:spTree>
    <p:extLst>
      <p:ext uri="{BB962C8B-B14F-4D97-AF65-F5344CB8AC3E}">
        <p14:creationId xmlns:p14="http://schemas.microsoft.com/office/powerpoint/2010/main" val="12815140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100FDDD-CC43-EEED-5255-E07A74354E9C}"/>
              </a:ext>
            </a:extLst>
          </p:cNvPr>
          <p:cNvSpPr txBox="1"/>
          <p:nvPr/>
        </p:nvSpPr>
        <p:spPr>
          <a:xfrm>
            <a:off x="4956712" y="1764774"/>
            <a:ext cx="6901376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solidFill>
                  <a:srgbClr val="622C0D"/>
                </a:solidFill>
                <a:effectLst/>
                <a:latin typeface="Helvetica Neue" panose="02000503000000020004" pitchFamily="2" charset="0"/>
              </a:rPr>
              <a:t>С началом Великой Отечественной войны шофёр Андрей Соколов расстаётся с семьёй. В мае 1942 года он попадает в немецкий плен, но, проявив мужество, бежит. В отпуске в Воронеже узнаёт о гибели жены и дочерей, остался только сын, который стал офицером. 9 мая, в день победы, Соколов получает известие о гибели сына. После войны он работает водителем в Урюпинске и встречает сироту Ваню, чей отец пропал на фронте, а мать погибла. Соколов решает стать для мальчика отцом, даря им обоим надежду на новую семью.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B7EC7C1-C67F-23B8-AE34-545C806B4800}"/>
              </a:ext>
            </a:extLst>
          </p:cNvPr>
          <p:cNvSpPr txBox="1"/>
          <p:nvPr/>
        </p:nvSpPr>
        <p:spPr>
          <a:xfrm>
            <a:off x="4956712" y="415022"/>
            <a:ext cx="690137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>
                <a:solidFill>
                  <a:srgbClr val="622C0D"/>
                </a:solidFill>
                <a:effectLst/>
                <a:latin typeface="Franklin Gothic Book" panose="020B0503020102020204" pitchFamily="34" charset="0"/>
              </a:rPr>
              <a:t>Судьба человека</a:t>
            </a:r>
          </a:p>
        </p:txBody>
      </p:sp>
      <p:pic>
        <p:nvPicPr>
          <p:cNvPr id="2056" name="Picture 8" descr="Судьба человека (фильм, 1959) - отзывы и рецензии">
            <a:extLst>
              <a:ext uri="{FF2B5EF4-FFF2-40B4-BE49-F238E27FC236}">
                <a16:creationId xmlns:a16="http://schemas.microsoft.com/office/drawing/2014/main" id="{553361B6-1FE0-C8BB-2088-5FA1E9435E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5505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4F3F40-78B9-021D-29FD-FC0CCDDE1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4800" b="1" dirty="0">
                <a:solidFill>
                  <a:srgbClr val="622C0D"/>
                </a:solidFill>
                <a:latin typeface="Franklin Gothic Book" panose="020B0503020102020204" pitchFamily="34" charset="0"/>
              </a:rPr>
              <a:t>10 вопросов по фильму </a:t>
            </a:r>
            <a:r>
              <a:rPr lang="en-US" sz="4800" b="1" dirty="0">
                <a:solidFill>
                  <a:srgbClr val="622C0D"/>
                </a:solidFill>
                <a:latin typeface="Franklin Gothic Book" panose="020B0503020102020204" pitchFamily="34" charset="0"/>
              </a:rPr>
              <a:t/>
            </a:r>
            <a:br>
              <a:rPr lang="en-US" sz="4800" b="1" dirty="0">
                <a:solidFill>
                  <a:srgbClr val="622C0D"/>
                </a:solidFill>
                <a:latin typeface="Franklin Gothic Book" panose="020B0503020102020204" pitchFamily="34" charset="0"/>
              </a:rPr>
            </a:br>
            <a:r>
              <a:rPr lang="ru-RU" sz="4800" b="1" dirty="0">
                <a:solidFill>
                  <a:srgbClr val="622C0D"/>
                </a:solidFill>
                <a:latin typeface="Franklin Gothic Book" panose="020B0503020102020204" pitchFamily="34" charset="0"/>
              </a:rPr>
              <a:t>«Судьба человека»: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560C0AD-3CF6-273D-4799-C167B6B632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>
              <a:buFont typeface="+mj-lt"/>
              <a:buAutoNum type="arabicPeriod"/>
            </a:pPr>
            <a:r>
              <a:rPr lang="ru-RU" dirty="0">
                <a:solidFill>
                  <a:srgbClr val="622C0D"/>
                </a:solidFill>
                <a:latin typeface="Franklin Gothic Book" panose="020B0503020102020204" pitchFamily="34" charset="0"/>
              </a:rPr>
              <a:t>Как начинается история Андрея Соколова в фильме?</a:t>
            </a:r>
          </a:p>
          <a:p>
            <a:pPr algn="just">
              <a:buFont typeface="+mj-lt"/>
              <a:buAutoNum type="arabicPeriod"/>
            </a:pPr>
            <a:r>
              <a:rPr lang="ru-RU" dirty="0">
                <a:solidFill>
                  <a:srgbClr val="622C0D"/>
                </a:solidFill>
                <a:latin typeface="Franklin Gothic Book" panose="020B0503020102020204" pitchFamily="34" charset="0"/>
              </a:rPr>
              <a:t>Какую профессию имел Андрей Соколов до войны?</a:t>
            </a:r>
          </a:p>
          <a:p>
            <a:pPr algn="just">
              <a:buFont typeface="+mj-lt"/>
              <a:buAutoNum type="arabicPeriod"/>
            </a:pPr>
            <a:r>
              <a:rPr lang="ru-RU" dirty="0">
                <a:solidFill>
                  <a:srgbClr val="622C0D"/>
                </a:solidFill>
                <a:latin typeface="Franklin Gothic Book" panose="020B0503020102020204" pitchFamily="34" charset="0"/>
              </a:rPr>
              <a:t>Что произошло с Соколовым в мае 1942 года?</a:t>
            </a:r>
          </a:p>
          <a:p>
            <a:pPr algn="just">
              <a:buFont typeface="+mj-lt"/>
              <a:buAutoNum type="arabicPeriod"/>
            </a:pPr>
            <a:r>
              <a:rPr lang="ru-RU" dirty="0">
                <a:solidFill>
                  <a:srgbClr val="622C0D"/>
                </a:solidFill>
                <a:latin typeface="Franklin Gothic Book" panose="020B0503020102020204" pitchFamily="34" charset="0"/>
              </a:rPr>
              <a:t>Как герой проявил мужество, находясь в немецком плену?</a:t>
            </a:r>
          </a:p>
          <a:p>
            <a:pPr algn="just">
              <a:buFont typeface="+mj-lt"/>
              <a:buAutoNum type="arabicPeriod"/>
            </a:pPr>
            <a:r>
              <a:rPr lang="ru-RU" dirty="0">
                <a:solidFill>
                  <a:srgbClr val="622C0D"/>
                </a:solidFill>
                <a:latin typeface="Franklin Gothic Book" panose="020B0503020102020204" pitchFamily="34" charset="0"/>
              </a:rPr>
              <a:t>Какие трагические новости узнаёт Андрей Соколов, вернувшись домой в отпуск?</a:t>
            </a:r>
          </a:p>
          <a:p>
            <a:pPr algn="just">
              <a:buFont typeface="+mj-lt"/>
              <a:buAutoNum type="arabicPeriod"/>
            </a:pPr>
            <a:r>
              <a:rPr lang="ru-RU" dirty="0">
                <a:solidFill>
                  <a:srgbClr val="622C0D"/>
                </a:solidFill>
                <a:latin typeface="Franklin Gothic Book" panose="020B0503020102020204" pitchFamily="34" charset="0"/>
              </a:rPr>
              <a:t>Какую судьбу пережил сын Соколова во время войны?</a:t>
            </a:r>
          </a:p>
          <a:p>
            <a:pPr algn="just">
              <a:buFont typeface="+mj-lt"/>
              <a:buAutoNum type="arabicPeriod"/>
            </a:pPr>
            <a:r>
              <a:rPr lang="ru-RU" dirty="0">
                <a:solidFill>
                  <a:srgbClr val="622C0D"/>
                </a:solidFill>
                <a:latin typeface="Franklin Gothic Book" panose="020B0503020102020204" pitchFamily="34" charset="0"/>
              </a:rPr>
              <a:t>Что символично в том, что Соколов узнаёт о гибели сына именно 9 мая?</a:t>
            </a:r>
          </a:p>
          <a:p>
            <a:pPr algn="just">
              <a:buFont typeface="+mj-lt"/>
              <a:buAutoNum type="arabicPeriod"/>
            </a:pPr>
            <a:r>
              <a:rPr lang="ru-RU" dirty="0">
                <a:solidFill>
                  <a:srgbClr val="622C0D"/>
                </a:solidFill>
                <a:latin typeface="Franklin Gothic Book" panose="020B0503020102020204" pitchFamily="34" charset="0"/>
              </a:rPr>
              <a:t>Как складывается жизнь Соколова после окончания войны?</a:t>
            </a:r>
          </a:p>
          <a:p>
            <a:pPr algn="just">
              <a:buFont typeface="+mj-lt"/>
              <a:buAutoNum type="arabicPeriod"/>
            </a:pPr>
            <a:r>
              <a:rPr lang="ru-RU" dirty="0">
                <a:solidFill>
                  <a:srgbClr val="622C0D"/>
                </a:solidFill>
                <a:latin typeface="Franklin Gothic Book" panose="020B0503020102020204" pitchFamily="34" charset="0"/>
              </a:rPr>
              <a:t>Кто такой Ваня, и как он появляется в жизни Соколова?</a:t>
            </a:r>
          </a:p>
          <a:p>
            <a:pPr algn="just">
              <a:buFont typeface="+mj-lt"/>
              <a:buAutoNum type="arabicPeriod"/>
            </a:pPr>
            <a:r>
              <a:rPr lang="ru-RU" dirty="0">
                <a:solidFill>
                  <a:srgbClr val="622C0D"/>
                </a:solidFill>
                <a:latin typeface="Franklin Gothic Book" panose="020B0503020102020204" pitchFamily="34" charset="0"/>
              </a:rPr>
              <a:t>Какой смысл вкладывается в решение Соколова усыновить Ваню?</a:t>
            </a:r>
          </a:p>
          <a:p>
            <a:pPr marL="0" indent="0" algn="just">
              <a:buNone/>
            </a:pPr>
            <a:endParaRPr lang="ru-RU" dirty="0">
              <a:solidFill>
                <a:srgbClr val="622C0D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30799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100FDDD-CC43-EEED-5255-E07A74354E9C}"/>
              </a:ext>
            </a:extLst>
          </p:cNvPr>
          <p:cNvSpPr txBox="1"/>
          <p:nvPr/>
        </p:nvSpPr>
        <p:spPr>
          <a:xfrm>
            <a:off x="793750" y="2411137"/>
            <a:ext cx="6096000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000" b="0" i="0" u="none" strike="noStrike" dirty="0">
                <a:solidFill>
                  <a:srgbClr val="622C0D"/>
                </a:solidFill>
                <a:effectLst/>
                <a:latin typeface="Franklin Gothic Book" panose="020B0503020102020204" pitchFamily="34" charset="0"/>
              </a:rPr>
              <a:t>В июне 1942 года в Карелии к старшине Федоту Васкову присылают девушек-добровольцев. Командир отделения Рита </a:t>
            </a:r>
            <a:r>
              <a:rPr lang="ru-RU" sz="2000" b="0" i="0" u="none" strike="noStrike" dirty="0" err="1">
                <a:solidFill>
                  <a:srgbClr val="622C0D"/>
                </a:solidFill>
                <a:effectLst/>
                <a:latin typeface="Franklin Gothic Book" panose="020B0503020102020204" pitchFamily="34" charset="0"/>
              </a:rPr>
              <a:t>Осянина</a:t>
            </a:r>
            <a:r>
              <a:rPr lang="ru-RU" sz="2000" b="0" i="0" u="none" strike="noStrike" dirty="0">
                <a:solidFill>
                  <a:srgbClr val="622C0D"/>
                </a:solidFill>
                <a:effectLst/>
                <a:latin typeface="Franklin Gothic Book" panose="020B0503020102020204" pitchFamily="34" charset="0"/>
              </a:rPr>
              <a:t> обнаруживает в лесу диверсантов. Васков с пятью зенитчицами идёт на перехват, но сталкивается с шестнадцатью немцами. В бою девушки погибают одна за другой, помощь не приходит. Васков берёт в плен уцелевших врагов. После войны он усыновляет сына Риты. Спустя годы они устанавливают памятную доску на месте гибели девушек.</a:t>
            </a:r>
            <a:endParaRPr lang="ru-RU" sz="2000" dirty="0">
              <a:solidFill>
                <a:srgbClr val="622C0D"/>
              </a:solidFill>
              <a:effectLst/>
              <a:latin typeface="Franklin Gothic Book" panose="020B050302010202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11EFADB-9A94-48E8-74E7-0EF5414A13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0" y="0"/>
            <a:ext cx="4572000" cy="6858001"/>
          </a:xfrm>
          <a:prstGeom prst="rect">
            <a:avLst/>
          </a:prstGeom>
        </p:spPr>
      </p:pic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95325545-D1F0-0CB8-8305-AD307EFE6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750" y="613982"/>
            <a:ext cx="7988300" cy="1325563"/>
          </a:xfrm>
        </p:spPr>
        <p:txBody>
          <a:bodyPr>
            <a:noAutofit/>
          </a:bodyPr>
          <a:lstStyle/>
          <a:p>
            <a:r>
              <a:rPr lang="ru-RU" sz="7200" b="1" dirty="0">
                <a:solidFill>
                  <a:srgbClr val="622C0D"/>
                </a:solidFill>
                <a:latin typeface="Franklin Gothic Book" panose="020B0503020102020204" pitchFamily="34" charset="0"/>
              </a:rPr>
              <a:t>А зори </a:t>
            </a:r>
            <a:br>
              <a:rPr lang="ru-RU" sz="7200" b="1" dirty="0">
                <a:solidFill>
                  <a:srgbClr val="622C0D"/>
                </a:solidFill>
                <a:latin typeface="Franklin Gothic Book" panose="020B0503020102020204" pitchFamily="34" charset="0"/>
              </a:rPr>
            </a:br>
            <a:r>
              <a:rPr lang="ru-RU" sz="7200" b="1" dirty="0">
                <a:solidFill>
                  <a:srgbClr val="622C0D"/>
                </a:solidFill>
                <a:latin typeface="Franklin Gothic Book" panose="020B0503020102020204" pitchFamily="34" charset="0"/>
              </a:rPr>
              <a:t>здесь тихие</a:t>
            </a:r>
          </a:p>
        </p:txBody>
      </p:sp>
    </p:spTree>
    <p:extLst>
      <p:ext uri="{BB962C8B-B14F-4D97-AF65-F5344CB8AC3E}">
        <p14:creationId xmlns:p14="http://schemas.microsoft.com/office/powerpoint/2010/main" val="18430047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4F3F40-78B9-021D-29FD-FC0CCDDE1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4800" b="1" dirty="0">
                <a:solidFill>
                  <a:srgbClr val="622C0D"/>
                </a:solidFill>
                <a:latin typeface="Franklin Gothic Book" panose="020B0503020102020204" pitchFamily="34" charset="0"/>
              </a:rPr>
              <a:t>10 вопросов по фильму </a:t>
            </a:r>
            <a:r>
              <a:rPr lang="en-US" sz="4800" b="1" dirty="0">
                <a:solidFill>
                  <a:srgbClr val="622C0D"/>
                </a:solidFill>
                <a:latin typeface="Franklin Gothic Book" panose="020B0503020102020204" pitchFamily="34" charset="0"/>
              </a:rPr>
              <a:t/>
            </a:r>
            <a:br>
              <a:rPr lang="en-US" sz="4800" b="1" dirty="0">
                <a:solidFill>
                  <a:srgbClr val="622C0D"/>
                </a:solidFill>
                <a:latin typeface="Franklin Gothic Book" panose="020B0503020102020204" pitchFamily="34" charset="0"/>
              </a:rPr>
            </a:br>
            <a:r>
              <a:rPr lang="ru-RU" sz="4800" b="1" dirty="0">
                <a:solidFill>
                  <a:srgbClr val="622C0D"/>
                </a:solidFill>
                <a:latin typeface="Franklin Gothic Book" panose="020B0503020102020204" pitchFamily="34" charset="0"/>
              </a:rPr>
              <a:t>«А зори здесь тихие»: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560C0AD-3CF6-273D-4799-C167B6B632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 algn="just">
              <a:buFont typeface="+mj-lt"/>
              <a:buAutoNum type="arabicPeriod"/>
            </a:pPr>
            <a:r>
              <a:rPr lang="ru-RU" dirty="0">
                <a:solidFill>
                  <a:srgbClr val="622C0D"/>
                </a:solidFill>
                <a:latin typeface="Franklin Gothic Book" panose="020B0503020102020204" pitchFamily="34" charset="0"/>
              </a:rPr>
              <a:t>Где и когда разворачиваются события фильма?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dirty="0">
                <a:solidFill>
                  <a:srgbClr val="622C0D"/>
                </a:solidFill>
                <a:latin typeface="Franklin Gothic Book" panose="020B0503020102020204" pitchFamily="34" charset="0"/>
              </a:rPr>
              <a:t>Кого присылают к старшине Федоту Васкову в начале фильма?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dirty="0">
                <a:solidFill>
                  <a:srgbClr val="622C0D"/>
                </a:solidFill>
                <a:latin typeface="Franklin Gothic Book" panose="020B0503020102020204" pitchFamily="34" charset="0"/>
              </a:rPr>
              <a:t>Кто из девушек первой обнаруживает немецких диверсантов?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dirty="0">
                <a:solidFill>
                  <a:srgbClr val="622C0D"/>
                </a:solidFill>
                <a:latin typeface="Franklin Gothic Book" panose="020B0503020102020204" pitchFamily="34" charset="0"/>
              </a:rPr>
              <a:t>Сколько девушек отправляется вместе с Васковым на перехват врага?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dirty="0">
                <a:solidFill>
                  <a:srgbClr val="622C0D"/>
                </a:solidFill>
                <a:latin typeface="Franklin Gothic Book" panose="020B0503020102020204" pitchFamily="34" charset="0"/>
              </a:rPr>
              <a:t>Сколько немецких диверсантов на самом деле было в лесу?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dirty="0">
                <a:solidFill>
                  <a:srgbClr val="622C0D"/>
                </a:solidFill>
                <a:latin typeface="Franklin Gothic Book" panose="020B0503020102020204" pitchFamily="34" charset="0"/>
              </a:rPr>
              <a:t>Как развивается бой между зенитчицами и немцами?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dirty="0">
                <a:solidFill>
                  <a:srgbClr val="622C0D"/>
                </a:solidFill>
                <a:latin typeface="Franklin Gothic Book" panose="020B0503020102020204" pitchFamily="34" charset="0"/>
              </a:rPr>
              <a:t>Что происходит с девушками-зенитчицами в ходе боя?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dirty="0">
                <a:solidFill>
                  <a:srgbClr val="622C0D"/>
                </a:solidFill>
                <a:latin typeface="Franklin Gothic Book" panose="020B0503020102020204" pitchFamily="34" charset="0"/>
              </a:rPr>
              <a:t>Чем заканчивается противостояние с диверсантами для Васкова?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dirty="0">
                <a:solidFill>
                  <a:srgbClr val="622C0D"/>
                </a:solidFill>
                <a:latin typeface="Franklin Gothic Book" panose="020B0503020102020204" pitchFamily="34" charset="0"/>
              </a:rPr>
              <a:t>Какую судьбу Васков берёт на себя после войны?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dirty="0">
                <a:solidFill>
                  <a:srgbClr val="622C0D"/>
                </a:solidFill>
                <a:latin typeface="Franklin Gothic Book" panose="020B0503020102020204" pitchFamily="34" charset="0"/>
              </a:rPr>
              <a:t>Как Васков увековечивает память о погибших девушках?</a:t>
            </a:r>
          </a:p>
          <a:p>
            <a:pPr marL="0" indent="0" algn="just">
              <a:buNone/>
            </a:pPr>
            <a:endParaRPr lang="ru-RU" dirty="0">
              <a:solidFill>
                <a:srgbClr val="622C0D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18828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100FDDD-CC43-EEED-5255-E07A74354E9C}"/>
              </a:ext>
            </a:extLst>
          </p:cNvPr>
          <p:cNvSpPr txBox="1"/>
          <p:nvPr/>
        </p:nvSpPr>
        <p:spPr>
          <a:xfrm>
            <a:off x="482600" y="1690688"/>
            <a:ext cx="6096000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000" b="0" i="0" u="none" strike="noStrike" dirty="0">
                <a:solidFill>
                  <a:srgbClr val="622C0D"/>
                </a:solidFill>
                <a:effectLst/>
                <a:latin typeface="Franklin Gothic Book" panose="020B0503020102020204" pitchFamily="34" charset="0"/>
              </a:rPr>
              <a:t>В июле 1942 года советский полк отступает к Сталинграду. Солдат Пётр Лопахин идёт в деревню за солью, где сталкивается с недоверием местной жительницы. Проявив искренность, он получает помощь. Полк готовится к обороне высоты, но немецкие атаки уносят жизни многих бойцов. Ранен Стрельцов, Звягинцев с болью смотрит на горящие поля. Полк теряет почти всех — остаётся 27 человек, но знамя спасено. Командир благодарит солдат, клянётся дойти с ними до Берлина.</a:t>
            </a:r>
            <a:endParaRPr lang="ru-RU" sz="2000" dirty="0">
              <a:solidFill>
                <a:srgbClr val="622C0D"/>
              </a:solidFill>
              <a:effectLst/>
              <a:latin typeface="Franklin Gothic Book" panose="020B05030201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0616FAC-E75B-9FA0-4E48-40CF69CF4D01}"/>
              </a:ext>
            </a:extLst>
          </p:cNvPr>
          <p:cNvSpPr txBox="1"/>
          <p:nvPr/>
        </p:nvSpPr>
        <p:spPr>
          <a:xfrm>
            <a:off x="911728" y="185557"/>
            <a:ext cx="1036854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7200" b="1" dirty="0">
                <a:solidFill>
                  <a:srgbClr val="622C0D"/>
                </a:solidFill>
                <a:effectLst/>
                <a:latin typeface="Franklin Gothic Book" panose="020B0503020102020204" pitchFamily="34" charset="0"/>
              </a:rPr>
              <a:t>Они сражались за родину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5679F00-A8B2-63EC-546E-B401B15C85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4200" y="1690688"/>
            <a:ext cx="4775200" cy="3294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7435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4F3F40-78B9-021D-29FD-FC0CCDDE1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4800" b="1" dirty="0">
                <a:solidFill>
                  <a:srgbClr val="622C0D"/>
                </a:solidFill>
                <a:latin typeface="Franklin Gothic Book" panose="020B0503020102020204" pitchFamily="34" charset="0"/>
              </a:rPr>
              <a:t>10 вопросов по фильму </a:t>
            </a:r>
            <a:r>
              <a:rPr lang="en-US" sz="4800" b="1" dirty="0">
                <a:solidFill>
                  <a:srgbClr val="622C0D"/>
                </a:solidFill>
                <a:latin typeface="Franklin Gothic Book" panose="020B0503020102020204" pitchFamily="34" charset="0"/>
              </a:rPr>
              <a:t/>
            </a:r>
            <a:br>
              <a:rPr lang="en-US" sz="4800" b="1" dirty="0">
                <a:solidFill>
                  <a:srgbClr val="622C0D"/>
                </a:solidFill>
                <a:latin typeface="Franklin Gothic Book" panose="020B0503020102020204" pitchFamily="34" charset="0"/>
              </a:rPr>
            </a:br>
            <a:r>
              <a:rPr lang="ru-RU" sz="4800" b="1" i="1" dirty="0">
                <a:solidFill>
                  <a:srgbClr val="622C0D"/>
                </a:solidFill>
                <a:latin typeface="Franklin Gothic Book" panose="020B0503020102020204" pitchFamily="34" charset="0"/>
              </a:rPr>
              <a:t>«</a:t>
            </a:r>
            <a:r>
              <a:rPr lang="ru-RU" sz="4800" b="1" dirty="0">
                <a:solidFill>
                  <a:srgbClr val="622C0D"/>
                </a:solidFill>
                <a:latin typeface="Franklin Gothic Book" panose="020B0503020102020204" pitchFamily="34" charset="0"/>
              </a:rPr>
              <a:t>Они сражались за Родину</a:t>
            </a:r>
            <a:r>
              <a:rPr lang="ru-RU" sz="4800" b="1" i="1" dirty="0">
                <a:solidFill>
                  <a:srgbClr val="622C0D"/>
                </a:solidFill>
                <a:latin typeface="Franklin Gothic Book" panose="020B0503020102020204" pitchFamily="34" charset="0"/>
              </a:rPr>
              <a:t>»</a:t>
            </a:r>
            <a:r>
              <a:rPr lang="ru-RU" sz="4800" b="1" dirty="0">
                <a:solidFill>
                  <a:srgbClr val="622C0D"/>
                </a:solidFill>
                <a:latin typeface="Franklin Gothic Book" panose="020B0503020102020204" pitchFamily="34" charset="0"/>
              </a:rPr>
              <a:t>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560C0AD-3CF6-273D-4799-C167B6B632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>
              <a:buFont typeface="+mj-lt"/>
              <a:buAutoNum type="arabicPeriod"/>
            </a:pPr>
            <a:r>
              <a:rPr lang="ru-RU" dirty="0">
                <a:solidFill>
                  <a:srgbClr val="622C0D"/>
                </a:solidFill>
                <a:latin typeface="Franklin Gothic Book" panose="020B0503020102020204" pitchFamily="34" charset="0"/>
              </a:rPr>
              <a:t>Когда и где происходят события фильма?</a:t>
            </a:r>
          </a:p>
          <a:p>
            <a:pPr algn="just">
              <a:buFont typeface="+mj-lt"/>
              <a:buAutoNum type="arabicPeriod"/>
            </a:pPr>
            <a:r>
              <a:rPr lang="ru-RU" dirty="0">
                <a:solidFill>
                  <a:srgbClr val="622C0D"/>
                </a:solidFill>
                <a:latin typeface="Franklin Gothic Book" panose="020B0503020102020204" pitchFamily="34" charset="0"/>
              </a:rPr>
              <a:t>Почему советский полк отступает к Сталинграду?</a:t>
            </a:r>
          </a:p>
          <a:p>
            <a:pPr algn="just">
              <a:buFont typeface="+mj-lt"/>
              <a:buAutoNum type="arabicPeriod"/>
            </a:pPr>
            <a:r>
              <a:rPr lang="ru-RU" dirty="0">
                <a:solidFill>
                  <a:srgbClr val="622C0D"/>
                </a:solidFill>
                <a:latin typeface="Franklin Gothic Book" panose="020B0503020102020204" pitchFamily="34" charset="0"/>
              </a:rPr>
              <a:t>Зачем солдат Пётр Лопахин идёт в деревню?</a:t>
            </a:r>
          </a:p>
          <a:p>
            <a:pPr algn="just">
              <a:buFont typeface="+mj-lt"/>
              <a:buAutoNum type="arabicPeriod"/>
            </a:pPr>
            <a:r>
              <a:rPr lang="ru-RU" dirty="0">
                <a:solidFill>
                  <a:srgbClr val="622C0D"/>
                </a:solidFill>
                <a:latin typeface="Franklin Gothic Book" panose="020B0503020102020204" pitchFamily="34" charset="0"/>
              </a:rPr>
              <a:t>Как реагирует местная жительница на просьбу Лопахина?</a:t>
            </a:r>
          </a:p>
          <a:p>
            <a:pPr algn="just">
              <a:buFont typeface="+mj-lt"/>
              <a:buAutoNum type="arabicPeriod"/>
            </a:pPr>
            <a:r>
              <a:rPr lang="ru-RU" dirty="0">
                <a:solidFill>
                  <a:srgbClr val="622C0D"/>
                </a:solidFill>
                <a:latin typeface="Franklin Gothic Book" panose="020B0503020102020204" pitchFamily="34" charset="0"/>
              </a:rPr>
              <a:t>Что помогает Лопахину получить помощь от женщины?</a:t>
            </a:r>
          </a:p>
          <a:p>
            <a:pPr algn="just">
              <a:buFont typeface="+mj-lt"/>
              <a:buAutoNum type="arabicPeriod"/>
            </a:pPr>
            <a:r>
              <a:rPr lang="ru-RU" dirty="0">
                <a:solidFill>
                  <a:srgbClr val="622C0D"/>
                </a:solidFill>
                <a:latin typeface="Franklin Gothic Book" panose="020B0503020102020204" pitchFamily="34" charset="0"/>
              </a:rPr>
              <a:t>К какому бою готовится полк?</a:t>
            </a:r>
          </a:p>
          <a:p>
            <a:pPr algn="just">
              <a:buFont typeface="+mj-lt"/>
              <a:buAutoNum type="arabicPeriod"/>
            </a:pPr>
            <a:r>
              <a:rPr lang="ru-RU" dirty="0">
                <a:solidFill>
                  <a:srgbClr val="622C0D"/>
                </a:solidFill>
                <a:latin typeface="Franklin Gothic Book" panose="020B0503020102020204" pitchFamily="34" charset="0"/>
              </a:rPr>
              <a:t>Какие потери несёт полк во время немецких атак?</a:t>
            </a:r>
          </a:p>
          <a:p>
            <a:pPr algn="just">
              <a:buFont typeface="+mj-lt"/>
              <a:buAutoNum type="arabicPeriod"/>
            </a:pPr>
            <a:r>
              <a:rPr lang="ru-RU" dirty="0">
                <a:solidFill>
                  <a:srgbClr val="622C0D"/>
                </a:solidFill>
                <a:latin typeface="Franklin Gothic Book" panose="020B0503020102020204" pitchFamily="34" charset="0"/>
              </a:rPr>
              <a:t>Кто из солдат получает ранение в бою?</a:t>
            </a:r>
          </a:p>
          <a:p>
            <a:pPr algn="just">
              <a:buFont typeface="+mj-lt"/>
              <a:buAutoNum type="arabicPeriod"/>
            </a:pPr>
            <a:r>
              <a:rPr lang="ru-RU" dirty="0">
                <a:solidFill>
                  <a:srgbClr val="622C0D"/>
                </a:solidFill>
                <a:latin typeface="Franklin Gothic Book" panose="020B0503020102020204" pitchFamily="34" charset="0"/>
              </a:rPr>
              <a:t>Как Звягинцев реагирует на происходящее вокруг?</a:t>
            </a:r>
          </a:p>
          <a:p>
            <a:pPr algn="just">
              <a:buFont typeface="+mj-lt"/>
              <a:buAutoNum type="arabicPeriod"/>
            </a:pPr>
            <a:r>
              <a:rPr lang="ru-RU" dirty="0">
                <a:solidFill>
                  <a:srgbClr val="622C0D"/>
                </a:solidFill>
                <a:latin typeface="Franklin Gothic Book" panose="020B0503020102020204" pitchFamily="34" charset="0"/>
              </a:rPr>
              <a:t>Что говорит командир оставшимся солдатам в конце фильма?</a:t>
            </a:r>
          </a:p>
          <a:p>
            <a:pPr marL="0" indent="0" algn="just">
              <a:buNone/>
            </a:pPr>
            <a:endParaRPr lang="ru-RU" dirty="0">
              <a:solidFill>
                <a:srgbClr val="622C0D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19324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100FDDD-CC43-EEED-5255-E07A74354E9C}"/>
              </a:ext>
            </a:extLst>
          </p:cNvPr>
          <p:cNvSpPr txBox="1"/>
          <p:nvPr/>
        </p:nvSpPr>
        <p:spPr>
          <a:xfrm>
            <a:off x="5334000" y="2389188"/>
            <a:ext cx="6096000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000" b="0" i="0" u="none" strike="noStrike" dirty="0">
                <a:solidFill>
                  <a:srgbClr val="622C0D"/>
                </a:solidFill>
                <a:effectLst/>
                <a:latin typeface="Franklin Gothic Book" panose="020B0503020102020204" pitchFamily="34" charset="0"/>
              </a:rPr>
              <a:t>Весной и летом 1943 года советские лётчики ведут тяжёлые бои за освобождение Украины. Капитан Титаренко по прозвищу Маэстро командует эскадрильей. К нему приходят новички — Александров, </a:t>
            </a:r>
            <a:r>
              <a:rPr lang="ru-RU" sz="2000" b="0" i="0" u="none" strike="noStrike" dirty="0" err="1">
                <a:solidFill>
                  <a:srgbClr val="622C0D"/>
                </a:solidFill>
                <a:effectLst/>
                <a:latin typeface="Franklin Gothic Book" panose="020B0503020102020204" pitchFamily="34" charset="0"/>
              </a:rPr>
              <a:t>Сагдуллаев</a:t>
            </a:r>
            <a:r>
              <a:rPr lang="ru-RU" sz="2000" b="0" i="0" u="none" strike="noStrike" dirty="0">
                <a:solidFill>
                  <a:srgbClr val="622C0D"/>
                </a:solidFill>
                <a:effectLst/>
                <a:latin typeface="Franklin Gothic Book" panose="020B0503020102020204" pitchFamily="34" charset="0"/>
              </a:rPr>
              <a:t> и </a:t>
            </a:r>
            <a:r>
              <a:rPr lang="ru-RU" sz="2000" b="0" i="0" u="none" strike="noStrike" dirty="0" err="1">
                <a:solidFill>
                  <a:srgbClr val="622C0D"/>
                </a:solidFill>
                <a:effectLst/>
                <a:latin typeface="Franklin Gothic Book" panose="020B0503020102020204" pitchFamily="34" charset="0"/>
              </a:rPr>
              <a:t>Щедронов</a:t>
            </a:r>
            <a:r>
              <a:rPr lang="ru-RU" sz="2000" b="0" i="0" u="none" strike="noStrike" dirty="0">
                <a:solidFill>
                  <a:srgbClr val="622C0D"/>
                </a:solidFill>
                <a:effectLst/>
                <a:latin typeface="Franklin Gothic Book" panose="020B0503020102020204" pitchFamily="34" charset="0"/>
              </a:rPr>
              <a:t>, которых прозвали Кузнечик, Ромео и Смуглянка. Опытные пилоты стараются оберегать молодых. Между боями лётчики дружат, поют, мечтают о победе. Но война забирает друзей. В финале звучит песня «За того парня» и посвящение погибшим в бою.</a:t>
            </a:r>
            <a:endParaRPr lang="ru-RU" sz="2000" dirty="0">
              <a:solidFill>
                <a:srgbClr val="622C0D"/>
              </a:solidFill>
              <a:effectLst/>
              <a:latin typeface="Franklin Gothic Book" panose="020B050302010202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DA863C3-0AE6-ACC9-7809-92D9F2A13B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8952"/>
            <a:ext cx="4724400" cy="6876951"/>
          </a:xfrm>
          <a:prstGeom prst="rect">
            <a:avLst/>
          </a:prstGeom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40FA7907-E521-83FA-1490-3E8C6F149E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0" y="635931"/>
            <a:ext cx="7416800" cy="1325563"/>
          </a:xfrm>
        </p:spPr>
        <p:txBody>
          <a:bodyPr>
            <a:noAutofit/>
          </a:bodyPr>
          <a:lstStyle/>
          <a:p>
            <a:r>
              <a:rPr lang="ru-RU" sz="7200" b="1" dirty="0">
                <a:solidFill>
                  <a:srgbClr val="622C0D"/>
                </a:solidFill>
                <a:latin typeface="Franklin Gothic Book" panose="020B0503020102020204" pitchFamily="34" charset="0"/>
              </a:rPr>
              <a:t>В бой идут одни «старики»</a:t>
            </a:r>
          </a:p>
        </p:txBody>
      </p:sp>
    </p:spTree>
    <p:extLst>
      <p:ext uri="{BB962C8B-B14F-4D97-AF65-F5344CB8AC3E}">
        <p14:creationId xmlns:p14="http://schemas.microsoft.com/office/powerpoint/2010/main" val="9628094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4F3F40-78B9-021D-29FD-FC0CCDDE1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4800" b="1" dirty="0">
                <a:solidFill>
                  <a:srgbClr val="622C0D"/>
                </a:solidFill>
                <a:latin typeface="Franklin Gothic Book" panose="020B0503020102020204" pitchFamily="34" charset="0"/>
              </a:rPr>
              <a:t>10 вопросов по фильму </a:t>
            </a:r>
            <a:r>
              <a:rPr lang="en-US" sz="4800" b="1" dirty="0">
                <a:solidFill>
                  <a:srgbClr val="622C0D"/>
                </a:solidFill>
                <a:latin typeface="Franklin Gothic Book" panose="020B0503020102020204" pitchFamily="34" charset="0"/>
              </a:rPr>
              <a:t/>
            </a:r>
            <a:br>
              <a:rPr lang="en-US" sz="4800" b="1" dirty="0">
                <a:solidFill>
                  <a:srgbClr val="622C0D"/>
                </a:solidFill>
                <a:latin typeface="Franklin Gothic Book" panose="020B0503020102020204" pitchFamily="34" charset="0"/>
              </a:rPr>
            </a:br>
            <a:r>
              <a:rPr lang="ru-RU" sz="4800" b="1" dirty="0">
                <a:solidFill>
                  <a:srgbClr val="622C0D"/>
                </a:solidFill>
                <a:latin typeface="Franklin Gothic Book" panose="020B0503020102020204" pitchFamily="34" charset="0"/>
              </a:rPr>
              <a:t>«В бой идут одни „старики“»: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560C0AD-3CF6-273D-4799-C167B6B632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 algn="just">
              <a:buFont typeface="+mj-lt"/>
              <a:buAutoNum type="arabicPeriod"/>
            </a:pPr>
            <a:r>
              <a:rPr lang="ru-RU" dirty="0">
                <a:solidFill>
                  <a:srgbClr val="622C0D"/>
                </a:solidFill>
                <a:latin typeface="Franklin Gothic Book" panose="020B0503020102020204" pitchFamily="34" charset="0"/>
              </a:rPr>
              <a:t>Когда происходят события фильма?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dirty="0">
                <a:solidFill>
                  <a:srgbClr val="622C0D"/>
                </a:solidFill>
                <a:latin typeface="Franklin Gothic Book" panose="020B0503020102020204" pitchFamily="34" charset="0"/>
              </a:rPr>
              <a:t>За освобождение какого региона сражаются лётчики?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dirty="0">
                <a:solidFill>
                  <a:srgbClr val="622C0D"/>
                </a:solidFill>
                <a:latin typeface="Franklin Gothic Book" panose="020B0503020102020204" pitchFamily="34" charset="0"/>
              </a:rPr>
              <a:t>Кто командует эскадрильей?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dirty="0">
                <a:solidFill>
                  <a:srgbClr val="622C0D"/>
                </a:solidFill>
                <a:latin typeface="Franklin Gothic Book" panose="020B0503020102020204" pitchFamily="34" charset="0"/>
              </a:rPr>
              <a:t>Какое прозвище у капитана Титаренко?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dirty="0">
                <a:solidFill>
                  <a:srgbClr val="622C0D"/>
                </a:solidFill>
                <a:latin typeface="Franklin Gothic Book" panose="020B0503020102020204" pitchFamily="34" charset="0"/>
              </a:rPr>
              <a:t>Какие прозвища получают новички эскадрильи?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dirty="0">
                <a:solidFill>
                  <a:srgbClr val="622C0D"/>
                </a:solidFill>
                <a:latin typeface="Franklin Gothic Book" panose="020B0503020102020204" pitchFamily="34" charset="0"/>
              </a:rPr>
              <a:t>Почему пилоты стараются оберегать молодых?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dirty="0">
                <a:solidFill>
                  <a:srgbClr val="622C0D"/>
                </a:solidFill>
                <a:latin typeface="Franklin Gothic Book" panose="020B0503020102020204" pitchFamily="34" charset="0"/>
              </a:rPr>
              <a:t>Чем лётчики занимаются в перерывах между боями?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dirty="0">
                <a:solidFill>
                  <a:srgbClr val="622C0D"/>
                </a:solidFill>
                <a:latin typeface="Franklin Gothic Book" panose="020B0503020102020204" pitchFamily="34" charset="0"/>
              </a:rPr>
              <a:t>Что показывает фильм о дружбе и жизни на войне?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dirty="0">
                <a:solidFill>
                  <a:srgbClr val="622C0D"/>
                </a:solidFill>
                <a:latin typeface="Franklin Gothic Book" panose="020B0503020102020204" pitchFamily="34" charset="0"/>
              </a:rPr>
              <a:t>Какой момент становится особенно трагичным для героев?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dirty="0">
                <a:solidFill>
                  <a:srgbClr val="622C0D"/>
                </a:solidFill>
                <a:latin typeface="Franklin Gothic Book" panose="020B0503020102020204" pitchFamily="34" charset="0"/>
              </a:rPr>
              <a:t>Какая песня звучит в финале фильма и кому она посвящена?</a:t>
            </a:r>
          </a:p>
          <a:p>
            <a:pPr marL="0" indent="0" algn="just">
              <a:buNone/>
            </a:pPr>
            <a:endParaRPr lang="ru-RU" dirty="0">
              <a:solidFill>
                <a:srgbClr val="622C0D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51660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100FDDD-CC43-EEED-5255-E07A74354E9C}"/>
              </a:ext>
            </a:extLst>
          </p:cNvPr>
          <p:cNvSpPr txBox="1"/>
          <p:nvPr/>
        </p:nvSpPr>
        <p:spPr>
          <a:xfrm>
            <a:off x="482600" y="1690062"/>
            <a:ext cx="6096000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000" b="0" i="0" u="none" strike="noStrike" dirty="0">
                <a:solidFill>
                  <a:srgbClr val="622C0D"/>
                </a:solidFill>
                <a:effectLst/>
                <a:latin typeface="Franklin Gothic Book" panose="020B0503020102020204" pitchFamily="34" charset="0"/>
              </a:rPr>
              <a:t>22 июня 1944 года начинается операция «Багратион». Группа разведчиков под командованием лейтенанта Травкина (позывной «Звезда») направляется в тыл врага. Их задача — выяснить силы противника. Разведчики сталкиваются с опасностями: облавы, перестрелки, схватки. Они добывают важные сведения о готовящемся наступлении немцев. Несмотря на потери, Травкин с уцелевшими бойцами передаёт информацию Центру. В финале группа погибает в неравном бою, но выполняет задание ценой жизни.</a:t>
            </a:r>
            <a:endParaRPr lang="ru-RU" sz="2000" dirty="0">
              <a:solidFill>
                <a:srgbClr val="622C0D"/>
              </a:solidFill>
              <a:effectLst/>
              <a:latin typeface="Franklin Gothic Book" panose="020B05030201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0616FAC-E75B-9FA0-4E48-40CF69CF4D01}"/>
              </a:ext>
            </a:extLst>
          </p:cNvPr>
          <p:cNvSpPr txBox="1"/>
          <p:nvPr/>
        </p:nvSpPr>
        <p:spPr>
          <a:xfrm>
            <a:off x="482600" y="334079"/>
            <a:ext cx="298511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>
                <a:solidFill>
                  <a:srgbClr val="622C0D"/>
                </a:solidFill>
                <a:effectLst/>
                <a:latin typeface="Franklin Gothic Book" panose="020B0503020102020204" pitchFamily="34" charset="0"/>
              </a:rPr>
              <a:t>Звезда</a:t>
            </a:r>
          </a:p>
        </p:txBody>
      </p:sp>
      <p:pic>
        <p:nvPicPr>
          <p:cNvPr id="6148" name="Picture 4" descr="Постер фильма">
            <a:extLst>
              <a:ext uri="{FF2B5EF4-FFF2-40B4-BE49-F238E27FC236}">
                <a16:creationId xmlns:a16="http://schemas.microsoft.com/office/drawing/2014/main" id="{6AE1AAFE-1F90-C169-8F7A-C2EFA1624F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3119" y="0"/>
            <a:ext cx="479888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18706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4F3F40-78B9-021D-29FD-FC0CCDDE1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4800" b="1" dirty="0">
                <a:solidFill>
                  <a:srgbClr val="622C0D"/>
                </a:solidFill>
                <a:latin typeface="Franklin Gothic Book" panose="020B0503020102020204" pitchFamily="34" charset="0"/>
              </a:rPr>
              <a:t>10 вопросов по фильму </a:t>
            </a:r>
            <a:r>
              <a:rPr lang="ru-RU" sz="4800" b="1" i="1" dirty="0">
                <a:solidFill>
                  <a:srgbClr val="622C0D"/>
                </a:solidFill>
                <a:latin typeface="Franklin Gothic Book" panose="020B0503020102020204" pitchFamily="34" charset="0"/>
              </a:rPr>
              <a:t>«</a:t>
            </a:r>
            <a:r>
              <a:rPr lang="ru-RU" sz="4800" b="1" dirty="0">
                <a:solidFill>
                  <a:srgbClr val="622C0D"/>
                </a:solidFill>
                <a:latin typeface="Franklin Gothic Book" panose="020B0503020102020204" pitchFamily="34" charset="0"/>
              </a:rPr>
              <a:t>Звезда»: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560C0AD-3CF6-273D-4799-C167B6B632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 algn="just">
              <a:buFont typeface="+mj-lt"/>
              <a:buAutoNum type="arabicPeriod"/>
            </a:pPr>
            <a:r>
              <a:rPr lang="ru-RU" dirty="0">
                <a:solidFill>
                  <a:srgbClr val="622C0D"/>
                </a:solidFill>
                <a:latin typeface="Franklin Gothic Book" panose="020B0503020102020204" pitchFamily="34" charset="0"/>
              </a:rPr>
              <a:t>Когда начинается действие фильма и какая операция упоминается?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dirty="0">
                <a:solidFill>
                  <a:srgbClr val="622C0D"/>
                </a:solidFill>
                <a:latin typeface="Franklin Gothic Book" panose="020B0503020102020204" pitchFamily="34" charset="0"/>
              </a:rPr>
              <a:t>Кто возглавляет группу разведчиков?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dirty="0">
                <a:solidFill>
                  <a:srgbClr val="622C0D"/>
                </a:solidFill>
                <a:latin typeface="Franklin Gothic Book" panose="020B0503020102020204" pitchFamily="34" charset="0"/>
              </a:rPr>
              <a:t>Какой позывной у лейтенанта Травкина?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dirty="0">
                <a:solidFill>
                  <a:srgbClr val="622C0D"/>
                </a:solidFill>
                <a:latin typeface="Franklin Gothic Book" panose="020B0503020102020204" pitchFamily="34" charset="0"/>
              </a:rPr>
              <a:t>Какую задачу выполняет группа разведчиков?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dirty="0">
                <a:solidFill>
                  <a:srgbClr val="622C0D"/>
                </a:solidFill>
                <a:latin typeface="Franklin Gothic Book" panose="020B0503020102020204" pitchFamily="34" charset="0"/>
              </a:rPr>
              <a:t>С какими опасностями сталкиваются разведчики на своём пути?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dirty="0">
                <a:solidFill>
                  <a:srgbClr val="622C0D"/>
                </a:solidFill>
                <a:latin typeface="Franklin Gothic Book" panose="020B0503020102020204" pitchFamily="34" charset="0"/>
              </a:rPr>
              <a:t>Что группа разведчиков узнаёт о готовящемся наступлении немцев?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dirty="0">
                <a:solidFill>
                  <a:srgbClr val="622C0D"/>
                </a:solidFill>
                <a:latin typeface="Franklin Gothic Book" panose="020B0503020102020204" pitchFamily="34" charset="0"/>
              </a:rPr>
              <a:t>Как группа передаёт полученные сведения в Центр?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dirty="0">
                <a:solidFill>
                  <a:srgbClr val="622C0D"/>
                </a:solidFill>
                <a:latin typeface="Franklin Gothic Book" panose="020B0503020102020204" pitchFamily="34" charset="0"/>
              </a:rPr>
              <a:t>Какие потери испытывает группа в процессе выполнения задания?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dirty="0">
                <a:solidFill>
                  <a:srgbClr val="622C0D"/>
                </a:solidFill>
                <a:latin typeface="Franklin Gothic Book" panose="020B0503020102020204" pitchFamily="34" charset="0"/>
              </a:rPr>
              <a:t>Чем заканчивается фильм для группы разведчиков?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dirty="0">
                <a:solidFill>
                  <a:srgbClr val="622C0D"/>
                </a:solidFill>
                <a:latin typeface="Franklin Gothic Book" panose="020B0503020102020204" pitchFamily="34" charset="0"/>
              </a:rPr>
              <a:t>Какую цену платят разведчики за выполнение своей миссии?</a:t>
            </a:r>
          </a:p>
          <a:p>
            <a:pPr marL="0" indent="0" algn="just">
              <a:buNone/>
            </a:pPr>
            <a:endParaRPr lang="ru-RU" dirty="0">
              <a:solidFill>
                <a:srgbClr val="622C0D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7866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6CF466-D0C0-05F2-468F-577561BA05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ru-RU" dirty="0">
                <a:solidFill>
                  <a:srgbClr val="622C0D"/>
                </a:solidFill>
                <a:latin typeface="Franklin Gothic Book" panose="020B0503020102020204" pitchFamily="34" charset="0"/>
              </a:rPr>
              <a:t>Заключение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F444472-D70C-641A-D9D4-23F66A8F9C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4677"/>
            <a:ext cx="10515600" cy="4351338"/>
          </a:xfrm>
        </p:spPr>
        <p:txBody>
          <a:bodyPr>
            <a:noAutofit/>
          </a:bodyPr>
          <a:lstStyle/>
          <a:p>
            <a:pPr algn="just">
              <a:lnSpc>
                <a:spcPct val="120000"/>
              </a:lnSpc>
            </a:pPr>
            <a:r>
              <a:rPr lang="ru-RU" sz="1900" dirty="0">
                <a:solidFill>
                  <a:srgbClr val="622C0D"/>
                </a:solidFill>
                <a:latin typeface="Franklin Gothic Book" panose="020B0503020102020204" pitchFamily="34" charset="0"/>
              </a:rPr>
              <a:t>Фильмы о Великой Отечественной войне — это не просто искусство, это живой голос поколений, отдавших всё ради будущего. Они служат важным инструментом для сохранения памяти о тех, кто сражался и выстоял. Эти фильмы передают не только исторические события, но и эмоции, переживания, чувства солдат и мирных жителей, а также дух той эпохи. Они показывают героизм, стойкость и невероятную силу духа, которым обладали те, кто пережил войну. Это искусство, которое помогает нам лучше понять цену Победы и значимость каждого подвига.</a:t>
            </a:r>
          </a:p>
          <a:p>
            <a:pPr algn="just">
              <a:lnSpc>
                <a:spcPct val="120000"/>
              </a:lnSpc>
            </a:pPr>
            <a:r>
              <a:rPr lang="ru-RU" sz="1900" dirty="0">
                <a:solidFill>
                  <a:srgbClr val="622C0D"/>
                </a:solidFill>
                <a:latin typeface="Franklin Gothic Book" panose="020B0503020102020204" pitchFamily="34" charset="0"/>
              </a:rPr>
              <a:t>В этих фильмах мы видим не только борьбу, но и личные истории людей, которые сражались за Родину, переживали трагедии и потери, но не сдавались. Они учат нас мужеству, солидарности, верности и любви к своей стране, а также напоминают, как важно помнить о жертвах войны, чтобы сохранить мир и не повторять трагические ошибки прошлого.</a:t>
            </a:r>
          </a:p>
          <a:p>
            <a:pPr algn="just">
              <a:lnSpc>
                <a:spcPct val="120000"/>
              </a:lnSpc>
            </a:pPr>
            <a:r>
              <a:rPr lang="ru-RU" sz="1900" dirty="0">
                <a:solidFill>
                  <a:srgbClr val="622C0D"/>
                </a:solidFill>
                <a:latin typeface="Franklin Gothic Book" panose="020B0503020102020204" pitchFamily="34" charset="0"/>
              </a:rPr>
              <a:t>Мы смотрим эти фильмы, чтобы помнить о подвиге каждого, кто отдал свою жизнь ради победы, и передать эту память будущим поколениям. Память о войне и её героях — основа для формирования моральных ориентиров, которые помогут нам жить в мире и согласии.</a:t>
            </a:r>
          </a:p>
        </p:txBody>
      </p:sp>
    </p:spTree>
    <p:extLst>
      <p:ext uri="{BB962C8B-B14F-4D97-AF65-F5344CB8AC3E}">
        <p14:creationId xmlns:p14="http://schemas.microsoft.com/office/powerpoint/2010/main" val="111491575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1167</Words>
  <Application>Microsoft Office PowerPoint</Application>
  <PresentationFormat>Широкоэкранный</PresentationFormat>
  <Paragraphs>75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Franklin Gothic Book</vt:lpstr>
      <vt:lpstr>Helvetica Neue</vt:lpstr>
      <vt:lpstr>Тема Office</vt:lpstr>
      <vt:lpstr>Презентация PowerPoint</vt:lpstr>
      <vt:lpstr>Презентация PowerPoint</vt:lpstr>
      <vt:lpstr>10 вопросов по фильму  «Судьба человека»:</vt:lpstr>
      <vt:lpstr>А зори  здесь тихие</vt:lpstr>
      <vt:lpstr>10 вопросов по фильму  «А зори здесь тихие»:</vt:lpstr>
      <vt:lpstr>Презентация PowerPoint</vt:lpstr>
      <vt:lpstr>10 вопросов по фильму  «Они сражались за Родину»:</vt:lpstr>
      <vt:lpstr>В бой идут одни «старики»</vt:lpstr>
      <vt:lpstr>10 вопросов по фильму  «В бой идут одни „старики“»:</vt:lpstr>
      <vt:lpstr>Презентация PowerPoint</vt:lpstr>
      <vt:lpstr>10 вопросов по фильму «Звезда»:</vt:lpstr>
      <vt:lpstr>Заключение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gumarova.08@outlook.com</dc:creator>
  <cp:lastModifiedBy>Пользователь</cp:lastModifiedBy>
  <cp:revision>3</cp:revision>
  <dcterms:created xsi:type="dcterms:W3CDTF">2025-04-05T12:18:16Z</dcterms:created>
  <dcterms:modified xsi:type="dcterms:W3CDTF">2025-04-09T11:58:08Z</dcterms:modified>
</cp:coreProperties>
</file>