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61" r:id="rId3"/>
    <p:sldId id="271" r:id="rId4"/>
    <p:sldId id="272" r:id="rId5"/>
    <p:sldId id="268" r:id="rId6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350" autoAdjust="0"/>
  </p:normalViewPr>
  <p:slideViewPr>
    <p:cSldViewPr>
      <p:cViewPr>
        <p:scale>
          <a:sx n="131" d="100"/>
          <a:sy n="131" d="100"/>
        </p:scale>
        <p:origin x="-1092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Плановые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</c:v>
                </c:pt>
                <c:pt idx="1">
                  <c:v>9</c:v>
                </c:pt>
                <c:pt idx="2">
                  <c:v>10</c:v>
                </c:pt>
                <c:pt idx="3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109-4A38-B292-0145978CA06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Внеплановые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4</c:v>
                </c:pt>
                <c:pt idx="1">
                  <c:v>4</c:v>
                </c:pt>
                <c:pt idx="2">
                  <c:v>3</c:v>
                </c:pt>
                <c:pt idx="3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109-4A38-B292-0145978CA0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065088"/>
        <c:axId val="37066624"/>
      </c:barChart>
      <c:catAx>
        <c:axId val="37065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7066624"/>
        <c:crosses val="autoZero"/>
        <c:auto val="1"/>
        <c:lblAlgn val="ctr"/>
        <c:lblOffset val="100"/>
        <c:noMultiLvlLbl val="0"/>
      </c:catAx>
      <c:valAx>
        <c:axId val="3706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7065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18876858267506141"/>
          <c:y val="0"/>
          <c:w val="0.59450057588537986"/>
          <c:h val="0.139161491856079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ofPieChart>
        <c:ofPieType val="pie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Рассмотренные вопросы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B57-4DC1-AC6A-2EE01BAFEE6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B57-4DC1-AC6A-2EE01BAFEE6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B57-4DC1-AC6A-2EE01BAFEE6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B57-4DC1-AC6A-2EE01BAFEE6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BB57-4DC1-AC6A-2EE01BAFEE68}"/>
              </c:ext>
            </c:extLst>
          </c:dPt>
          <c:cat>
            <c:strRef>
              <c:f>Лист1!$A$2:$A$5</c:f>
              <c:strCache>
                <c:ptCount val="4"/>
                <c:pt idx="1">
                  <c:v>Разное</c:v>
                </c:pt>
                <c:pt idx="2">
                  <c:v>Плановые вопросы</c:v>
                </c:pt>
                <c:pt idx="3">
                  <c:v>Введённые в основные вопросы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1">
                  <c:v>57</c:v>
                </c:pt>
                <c:pt idx="2">
                  <c:v>24</c:v>
                </c:pt>
                <c:pt idx="3">
                  <c:v>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213-4C3F-8D1D-AF752C0F98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4.9999964391420897E-2"/>
          <c:y val="0.67588389606364307"/>
          <c:w val="0.89999989317426266"/>
          <c:h val="0.2898374304670379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921486171503495E-2"/>
          <c:y val="3.2117204758740754E-2"/>
          <c:w val="0.9288699770432548"/>
          <c:h val="0.6963258011472456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 сведению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Лист1!$A$8:$A$11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Лист1!$B$8:$B$11</c:f>
              <c:numCache>
                <c:formatCode>General</c:formatCode>
                <c:ptCount val="4"/>
                <c:pt idx="0">
                  <c:v>13</c:v>
                </c:pt>
                <c:pt idx="1">
                  <c:v>13</c:v>
                </c:pt>
                <c:pt idx="2">
                  <c:v>7</c:v>
                </c:pt>
                <c:pt idx="3">
                  <c:v>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E28-46DF-B2A8-43309B734B5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Утверждено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Лист1!$A$8:$A$11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Лист1!$C$8:$C$11</c:f>
              <c:numCache>
                <c:formatCode>General</c:formatCode>
                <c:ptCount val="4"/>
                <c:pt idx="0">
                  <c:v>39</c:v>
                </c:pt>
                <c:pt idx="1">
                  <c:v>94</c:v>
                </c:pt>
                <c:pt idx="2">
                  <c:v>124</c:v>
                </c:pt>
                <c:pt idx="3">
                  <c:v>135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E28-46DF-B2A8-43309B734B5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 рассмотрение УС КФУ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Лист1!$A$8:$A$11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Лист1!$D$8:$D$11</c:f>
              <c:numCache>
                <c:formatCode>General</c:formatCode>
                <c:ptCount val="4"/>
                <c:pt idx="0">
                  <c:v>25</c:v>
                </c:pt>
                <c:pt idx="1">
                  <c:v>13</c:v>
                </c:pt>
                <c:pt idx="2">
                  <c:v>9</c:v>
                </c:pt>
                <c:pt idx="3">
                  <c:v>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E28-46DF-B2A8-43309B734B5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7575680"/>
        <c:axId val="37577472"/>
      </c:barChart>
      <c:catAx>
        <c:axId val="37575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7577472"/>
        <c:crosses val="autoZero"/>
        <c:auto val="1"/>
        <c:lblAlgn val="ctr"/>
        <c:lblOffset val="100"/>
        <c:noMultiLvlLbl val="0"/>
      </c:catAx>
      <c:valAx>
        <c:axId val="37577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7575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"/>
          <c:y val="0.79537798638770107"/>
          <c:w val="1"/>
          <c:h val="7.28843326207620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0.6962</cdr:x>
      <cdr:y>0.26954</cdr:y>
    </cdr:from>
    <cdr:to>
      <cdr:x>0.79883</cdr:x>
      <cdr:y>0.35256</cdr:y>
    </cdr:to>
    <cdr:sp macro="" textlink="">
      <cdr:nvSpPr>
        <cdr:cNvPr id="2" name="TextBox 18">
          <a:extLst xmlns:a="http://schemas.openxmlformats.org/drawingml/2006/main">
            <a:ext uri="{FF2B5EF4-FFF2-40B4-BE49-F238E27FC236}">
              <a16:creationId xmlns:a16="http://schemas.microsoft.com/office/drawing/2014/main" xmlns="" id="{3D943CB4-FDD9-4D17-9C22-797E758D2E5C}"/>
            </a:ext>
          </a:extLst>
        </cdr:cNvPr>
        <cdr:cNvSpPr txBox="1"/>
      </cdr:nvSpPr>
      <cdr:spPr>
        <a:xfrm xmlns:a="http://schemas.openxmlformats.org/drawingml/2006/main">
          <a:off x="3960440" y="1199041"/>
          <a:ext cx="583824" cy="36931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/>
            <a:t>23%</a:t>
          </a:r>
        </a:p>
      </cdr:txBody>
    </cdr:sp>
  </cdr:relSizeAnchor>
  <cdr:relSizeAnchor xmlns:cdr="http://schemas.openxmlformats.org/drawingml/2006/chartDrawing">
    <cdr:from>
      <cdr:x>0.69416</cdr:x>
      <cdr:y>0.5</cdr:y>
    </cdr:from>
    <cdr:to>
      <cdr:x>0.79679</cdr:x>
      <cdr:y>0.58303</cdr:y>
    </cdr:to>
    <cdr:sp macro="" textlink="">
      <cdr:nvSpPr>
        <cdr:cNvPr id="3" name="TextBox 18">
          <a:extLst xmlns:a="http://schemas.openxmlformats.org/drawingml/2006/main">
            <a:ext uri="{FF2B5EF4-FFF2-40B4-BE49-F238E27FC236}">
              <a16:creationId xmlns:a16="http://schemas.microsoft.com/office/drawing/2014/main" xmlns="" id="{3D943CB4-FDD9-4D17-9C22-797E758D2E5C}"/>
            </a:ext>
          </a:extLst>
        </cdr:cNvPr>
        <cdr:cNvSpPr txBox="1"/>
      </cdr:nvSpPr>
      <cdr:spPr>
        <a:xfrm xmlns:a="http://schemas.openxmlformats.org/drawingml/2006/main">
          <a:off x="3948840" y="2224236"/>
          <a:ext cx="583824" cy="36935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/>
            <a:t>77%</a:t>
          </a:r>
        </a:p>
      </cdr:txBody>
    </cdr:sp>
  </cdr:relSizeAnchor>
  <cdr:relSizeAnchor xmlns:cdr="http://schemas.openxmlformats.org/drawingml/2006/chartDrawing">
    <cdr:from>
      <cdr:x>0.89737</cdr:x>
      <cdr:y>0.5</cdr:y>
    </cdr:from>
    <cdr:to>
      <cdr:x>1</cdr:x>
      <cdr:y>0.58302</cdr:y>
    </cdr:to>
    <cdr:sp macro="" textlink="">
      <cdr:nvSpPr>
        <cdr:cNvPr id="4" name="TextBox 18">
          <a:extLst xmlns:a="http://schemas.openxmlformats.org/drawingml/2006/main">
            <a:ext uri="{FF2B5EF4-FFF2-40B4-BE49-F238E27FC236}">
              <a16:creationId xmlns:a16="http://schemas.microsoft.com/office/drawing/2014/main" xmlns="" id="{0A61B9B7-36A5-4614-8346-B0455102BCED}"/>
            </a:ext>
          </a:extLst>
        </cdr:cNvPr>
        <cdr:cNvSpPr txBox="1"/>
      </cdr:nvSpPr>
      <cdr:spPr>
        <a:xfrm xmlns:a="http://schemas.openxmlformats.org/drawingml/2006/main">
          <a:off x="5104808" y="2224236"/>
          <a:ext cx="583814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dirty="0"/>
            <a:t>63%</a:t>
          </a:r>
        </a:p>
      </cdr:txBody>
    </cdr:sp>
  </cdr:relSizeAnchor>
  <cdr:relSizeAnchor xmlns:cdr="http://schemas.openxmlformats.org/drawingml/2006/chartDrawing">
    <cdr:from>
      <cdr:x>0.89737</cdr:x>
      <cdr:y>0.21289</cdr:y>
    </cdr:from>
    <cdr:to>
      <cdr:x>1</cdr:x>
      <cdr:y>0.29592</cdr:y>
    </cdr:to>
    <cdr:sp macro="" textlink="">
      <cdr:nvSpPr>
        <cdr:cNvPr id="5" name="TextBox 18">
          <a:extLst xmlns:a="http://schemas.openxmlformats.org/drawingml/2006/main">
            <a:ext uri="{FF2B5EF4-FFF2-40B4-BE49-F238E27FC236}">
              <a16:creationId xmlns:a16="http://schemas.microsoft.com/office/drawing/2014/main" xmlns="" id="{09CDC647-B0EF-40E5-9386-FE4CE10DE59E}"/>
            </a:ext>
          </a:extLst>
        </cdr:cNvPr>
        <cdr:cNvSpPr txBox="1"/>
      </cdr:nvSpPr>
      <cdr:spPr>
        <a:xfrm xmlns:a="http://schemas.openxmlformats.org/drawingml/2006/main">
          <a:off x="5104808" y="947039"/>
          <a:ext cx="583814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dirty="0"/>
            <a:t>37%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1BDCD-EBE6-4678-8413-13BFAA387E1D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570D4-9143-4E91-8959-8D963457B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63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Добрый день, уважаемый Ильшат </a:t>
            </a:r>
            <a:r>
              <a:rPr lang="ru-RU" dirty="0" err="1"/>
              <a:t>Рафкатович</a:t>
            </a:r>
            <a:r>
              <a:rPr lang="ru-RU" dirty="0"/>
              <a:t>! Добрый день, коллеги.</a:t>
            </a:r>
          </a:p>
          <a:p>
            <a:r>
              <a:rPr lang="ru-RU" dirty="0"/>
              <a:t>Согласно поручению</a:t>
            </a:r>
            <a:r>
              <a:rPr lang="ru-RU" baseline="0" dirty="0"/>
              <a:t> ректора по рекомендациям по использованию фирменного стиля, мы разослали всем руководителям подразделений письмо с просьбой предоставить нам обратную связь в виде предложений по изменению и корректировкам связанными с использованием фирменного стиля в презентациях.</a:t>
            </a:r>
          </a:p>
          <a:p>
            <a:r>
              <a:rPr lang="ru-RU" baseline="0" dirty="0"/>
              <a:t>Все полученные рекомендации мы разбили на три категории: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оформлению презентации;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внедрению новых единых стилеобразующих элементов;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структуре презентаций.</a:t>
            </a:r>
          </a:p>
          <a:p>
            <a:pPr marL="228600" indent="-228600">
              <a:buAutoNum type="arabicParenR"/>
            </a:pPr>
            <a:endParaRPr lang="ru-RU" baseline="0" dirty="0"/>
          </a:p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Также такие пиктограммы</a:t>
            </a:r>
            <a:r>
              <a:rPr lang="ru-RU" baseline="0" dirty="0"/>
              <a:t> могут быть использованы, как тематический паттерн, при создании текстового слайда. </a:t>
            </a:r>
            <a:r>
              <a:rPr lang="ru-RU" i="1" baseline="0" dirty="0"/>
              <a:t>(</a:t>
            </a:r>
            <a:r>
              <a:rPr lang="ru-RU" b="1" i="1" baseline="0" dirty="0"/>
              <a:t>пока не уверен нужен ли этот слайд</a:t>
            </a:r>
            <a:r>
              <a:rPr lang="ru-RU" i="1" baseline="0" dirty="0"/>
              <a:t>)</a:t>
            </a:r>
          </a:p>
          <a:p>
            <a:endParaRPr lang="ru-RU" i="1" baseline="0" dirty="0"/>
          </a:p>
          <a:p>
            <a:r>
              <a:rPr lang="ru-RU" i="0" baseline="0" dirty="0"/>
              <a:t>След слайд</a:t>
            </a:r>
            <a:endParaRPr lang="ru-RU" i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096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" y="824927"/>
            <a:ext cx="3347865" cy="76925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486007" y="732498"/>
            <a:ext cx="525658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АНАЛИЗ РАБОТЫ УЧЁНОГО СОВЕТА 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НЧИ КФУ ЗА 2021 ГОД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86008" y="3212852"/>
            <a:ext cx="5334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00549F"/>
                </a:solidFill>
                <a:latin typeface="PT Sans" panose="020B0503020203020204" pitchFamily="34" charset="-52"/>
              </a:rPr>
              <a:t>Председатель временной комиссии</a:t>
            </a:r>
          </a:p>
          <a:p>
            <a:r>
              <a:rPr lang="ru-RU" sz="1200" dirty="0">
                <a:solidFill>
                  <a:srgbClr val="00549F"/>
                </a:solidFill>
                <a:latin typeface="PT Sans" panose="020B0503020203020204" pitchFamily="34" charset="-52"/>
              </a:rPr>
              <a:t>По анализу решений УС НЧИ КФУ за 2021 год</a:t>
            </a:r>
          </a:p>
        </p:txBody>
      </p:sp>
      <p:pic>
        <p:nvPicPr>
          <p:cNvPr id="7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26" y="1061618"/>
            <a:ext cx="2198807" cy="29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424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Количество проведённых заседаний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Оформление</a:t>
            </a: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9592" y="1140589"/>
            <a:ext cx="23762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Общее количество:</a:t>
            </a:r>
          </a:p>
          <a:p>
            <a:r>
              <a:rPr lang="ru-RU" dirty="0"/>
              <a:t>-    Заседаний 16;</a:t>
            </a:r>
          </a:p>
          <a:p>
            <a:pPr marL="285750" indent="-285750">
              <a:buFontTx/>
              <a:buChar char="-"/>
            </a:pPr>
            <a:r>
              <a:rPr lang="ru-RU" dirty="0"/>
              <a:t>Рассмотренных вопросов </a:t>
            </a:r>
          </a:p>
          <a:p>
            <a:r>
              <a:rPr lang="ru-RU" dirty="0"/>
              <a:t>2018 - 65; 2019 – 100;</a:t>
            </a:r>
          </a:p>
          <a:p>
            <a:r>
              <a:rPr lang="ru-RU" dirty="0"/>
              <a:t>2020 – 107, 2021 – 108</a:t>
            </a:r>
          </a:p>
          <a:p>
            <a:pPr marL="285750" indent="-285750">
              <a:buFontTx/>
              <a:buChar char="-"/>
            </a:pPr>
            <a:r>
              <a:rPr lang="ru-RU" dirty="0"/>
              <a:t>не рассмотренных вопросов</a:t>
            </a:r>
          </a:p>
          <a:p>
            <a:r>
              <a:rPr lang="ru-RU" dirty="0"/>
              <a:t>2018 - 3; 2019 – 0, 2020 – 0, 2021 - 0.</a:t>
            </a: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1039008359"/>
              </p:ext>
            </p:extLst>
          </p:nvPr>
        </p:nvGraphicFramePr>
        <p:xfrm>
          <a:off x="3275856" y="580621"/>
          <a:ext cx="5688632" cy="44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4664089" y="1851670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30%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644008" y="2804857"/>
            <a:ext cx="58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70%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3D943CB4-FDD9-4D17-9C22-797E758D2E5C}"/>
              </a:ext>
            </a:extLst>
          </p:cNvPr>
          <p:cNvSpPr txBox="1"/>
          <p:nvPr/>
        </p:nvSpPr>
        <p:spPr>
          <a:xfrm>
            <a:off x="5947435" y="1801061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30%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16499249-62EE-4D84-8065-7076F8289274}"/>
              </a:ext>
            </a:extLst>
          </p:cNvPr>
          <p:cNvSpPr/>
          <p:nvPr/>
        </p:nvSpPr>
        <p:spPr>
          <a:xfrm>
            <a:off x="5947435" y="2804857"/>
            <a:ext cx="58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70%</a:t>
            </a:r>
          </a:p>
        </p:txBody>
      </p:sp>
    </p:spTree>
    <p:extLst>
      <p:ext uri="{BB962C8B-B14F-4D97-AF65-F5344CB8AC3E}">
        <p14:creationId xmlns:p14="http://schemas.microsoft.com/office/powerpoint/2010/main" val="3684344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3608" y="87534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Объём рассмотренных вопросов</a:t>
            </a: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27584" y="761295"/>
            <a:ext cx="250904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Общее количество рассмотренных вопросов 108.</a:t>
            </a:r>
          </a:p>
          <a:p>
            <a:pPr marL="285750" indent="-285750">
              <a:buFontTx/>
              <a:buChar char="-"/>
            </a:pPr>
            <a:r>
              <a:rPr lang="ru-RU" dirty="0"/>
              <a:t>Запланированных вопросов: 24;</a:t>
            </a:r>
          </a:p>
          <a:p>
            <a:pPr marL="285750" indent="-285750">
              <a:buFontTx/>
              <a:buChar char="-"/>
            </a:pPr>
            <a:r>
              <a:rPr lang="ru-RU" dirty="0"/>
              <a:t>Дополнительно введённых в основную часть вопросов: 27;</a:t>
            </a:r>
          </a:p>
          <a:p>
            <a:pPr marL="285750" indent="-285750">
              <a:buFontTx/>
              <a:buChar char="-"/>
            </a:pPr>
            <a:r>
              <a:rPr lang="ru-RU" dirty="0"/>
              <a:t>Рассмотренные в разном вопросы: 57.</a:t>
            </a:r>
          </a:p>
        </p:txBody>
      </p:sp>
      <p:graphicFrame>
        <p:nvGraphicFramePr>
          <p:cNvPr id="21" name="Диаграмма 20"/>
          <p:cNvGraphicFramePr/>
          <p:nvPr>
            <p:extLst>
              <p:ext uri="{D42A27DB-BD31-4B8C-83A1-F6EECF244321}">
                <p14:modId xmlns:p14="http://schemas.microsoft.com/office/powerpoint/2010/main" val="3088166248"/>
              </p:ext>
            </p:extLst>
          </p:nvPr>
        </p:nvGraphicFramePr>
        <p:xfrm>
          <a:off x="3269332" y="680457"/>
          <a:ext cx="5616624" cy="4445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3770831" y="2195917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53%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856144" y="2194638"/>
            <a:ext cx="58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47%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7164288" y="2176687"/>
            <a:ext cx="58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23%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8083019" y="2146289"/>
            <a:ext cx="58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24%</a:t>
            </a:r>
          </a:p>
        </p:txBody>
      </p:sp>
    </p:spTree>
    <p:extLst>
      <p:ext uri="{BB962C8B-B14F-4D97-AF65-F5344CB8AC3E}">
        <p14:creationId xmlns:p14="http://schemas.microsoft.com/office/powerpoint/2010/main" val="3704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3608" y="8753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Структура принятых решений</a:t>
            </a:r>
          </a:p>
          <a:p>
            <a:endParaRPr lang="ru-RU" sz="14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9592" y="1113874"/>
            <a:ext cx="216131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Общее количество принятых решений 163.</a:t>
            </a:r>
          </a:p>
          <a:p>
            <a:pPr marL="285750" indent="-285750">
              <a:buFontTx/>
              <a:buChar char="-"/>
            </a:pPr>
            <a:r>
              <a:rPr lang="ru-RU" dirty="0"/>
              <a:t>Принятых к сведению 9;</a:t>
            </a:r>
          </a:p>
          <a:p>
            <a:pPr marL="285750" indent="-285750">
              <a:buFontTx/>
              <a:buChar char="-"/>
            </a:pPr>
            <a:r>
              <a:rPr lang="ru-RU" dirty="0"/>
              <a:t>Утверждённых 135;</a:t>
            </a:r>
          </a:p>
          <a:p>
            <a:pPr marL="285750" indent="-285750">
              <a:buFontTx/>
              <a:buChar char="-"/>
            </a:pPr>
            <a:r>
              <a:rPr lang="ru-RU" dirty="0"/>
              <a:t>Вынесенных на рассмотрение Ученого совета КФУ 19.</a:t>
            </a:r>
          </a:p>
        </p:txBody>
      </p:sp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2710920906"/>
              </p:ext>
            </p:extLst>
          </p:nvPr>
        </p:nvGraphicFramePr>
        <p:xfrm>
          <a:off x="3284121" y="357534"/>
          <a:ext cx="5891192" cy="4785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149132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MSShafigullin\Desktop\2020\Презентация КФУ\Пиктограммы и иконки\1772916-school-and-education\1772916-school-and-education\png\036-astronomy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6705600" y="133350"/>
            <a:ext cx="24384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3608" y="95924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Проект решения комиссии по анализу работу Учёного совета НЧИ КФУ за 2020 г.</a:t>
            </a: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97330" y="897598"/>
            <a:ext cx="74373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Признать работу УС НЧИ КФУ за 2021 год удовлетворительной.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решения УС НЧИ КФУ исполнены.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Рекомендовать улучшить работу временных комиссий УС НЧИ КФУ, в целях повышения качества анализа рассматриваемого вопроса.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Рекомендовать улучшить работу УС НЧИ КФУ в части уменьшения внеплановых заседаний УС.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72079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1378</TotalTime>
  <Words>458</Words>
  <Application>Microsoft Office PowerPoint</Application>
  <PresentationFormat>Экран (16:9)</PresentationFormat>
  <Paragraphs>84</Paragraphs>
  <Slides>5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Шафигуллин Марат Шарифуллович</dc:creator>
  <cp:lastModifiedBy>NCH-01-335-02</cp:lastModifiedBy>
  <cp:revision>61</cp:revision>
  <dcterms:created xsi:type="dcterms:W3CDTF">2020-07-15T10:53:07Z</dcterms:created>
  <dcterms:modified xsi:type="dcterms:W3CDTF">2021-12-27T08:17:52Z</dcterms:modified>
</cp:coreProperties>
</file>