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316" r:id="rId2"/>
    <p:sldId id="317" r:id="rId3"/>
    <p:sldId id="323" r:id="rId4"/>
    <p:sldId id="324" r:id="rId5"/>
    <p:sldId id="318" r:id="rId6"/>
    <p:sldId id="319" r:id="rId7"/>
    <p:sldId id="320" r:id="rId8"/>
    <p:sldId id="321" r:id="rId9"/>
    <p:sldId id="325" r:id="rId10"/>
    <p:sldId id="326" r:id="rId11"/>
    <p:sldId id="322" r:id="rId12"/>
    <p:sldId id="306" r:id="rId13"/>
    <p:sldId id="308" r:id="rId14"/>
    <p:sldId id="288" r:id="rId15"/>
    <p:sldId id="311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14" autoAdjust="0"/>
    <p:restoredTop sz="94660"/>
  </p:normalViewPr>
  <p:slideViewPr>
    <p:cSldViewPr>
      <p:cViewPr varScale="1">
        <p:scale>
          <a:sx n="70" d="100"/>
          <a:sy n="70" d="100"/>
        </p:scale>
        <p:origin x="141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r>
              <a:rPr lang="ru-RU" altLang="ru-RU"/>
              <a:t>апрапрапрап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CB3F368-0289-4506-9988-B83991F91F13}" type="datetime1">
              <a:rPr lang="ru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r>
              <a:rPr lang="ru-RU" altLang="ru-RU"/>
              <a:t>НИИ «Прикладная семиотика» АН РТ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164F7D3-7E87-46AB-86B1-6DFCA7D0993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05859033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r>
              <a:rPr lang="ru-RU" altLang="ru-RU"/>
              <a:t>апрапрапрап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9036002-B094-47D0-B36E-D6684DF03BDA}" type="datetime1">
              <a:rPr lang="ru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r>
              <a:rPr lang="ru-RU" altLang="ru-RU"/>
              <a:t>НИИ «Прикладная семиотика» АН РТ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E2BD87FE-EC4E-419A-B040-07E96D88351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16554625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Слайд сурәте өчен тутыргы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Искәрмәләр өчен тутыргыч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Өске колонитул өчен тутыргыч 3"/>
          <p:cNvSpPr>
            <a:spLocks noGrp="1"/>
          </p:cNvSpPr>
          <p:nvPr>
            <p:ph type="hdr" sz="quarter"/>
          </p:nvPr>
        </p:nvSpPr>
        <p:spPr/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latin typeface="+mn-lt"/>
                <a:cs typeface="+mn-cs"/>
              </a:rPr>
              <a:t>апрапрапрап</a:t>
            </a:r>
          </a:p>
        </p:txBody>
      </p:sp>
    </p:spTree>
    <p:extLst>
      <p:ext uri="{BB962C8B-B14F-4D97-AF65-F5344CB8AC3E}">
        <p14:creationId xmlns:p14="http://schemas.microsoft.com/office/powerpoint/2010/main" val="397284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Слайд сурәте өчен тутыргы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Искәрмәләр өчен тутыргыч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Өске колонитул өчен тутыргыч 3"/>
          <p:cNvSpPr>
            <a:spLocks noGrp="1"/>
          </p:cNvSpPr>
          <p:nvPr>
            <p:ph type="hdr" sz="quarter"/>
          </p:nvPr>
        </p:nvSpPr>
        <p:spPr/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latin typeface="+mn-lt"/>
                <a:cs typeface="+mn-cs"/>
              </a:rPr>
              <a:t>апрапрапрап</a:t>
            </a:r>
          </a:p>
        </p:txBody>
      </p:sp>
    </p:spTree>
    <p:extLst>
      <p:ext uri="{BB962C8B-B14F-4D97-AF65-F5344CB8AC3E}">
        <p14:creationId xmlns:p14="http://schemas.microsoft.com/office/powerpoint/2010/main" val="1187259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Слайд сурәте өчен тутыргы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Искәрмәләр өчен тутыргыч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Өске колонитул өчен тутыргыч 3"/>
          <p:cNvSpPr>
            <a:spLocks noGrp="1"/>
          </p:cNvSpPr>
          <p:nvPr>
            <p:ph type="hdr" sz="quarter"/>
          </p:nvPr>
        </p:nvSpPr>
        <p:spPr/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latin typeface="+mn-lt"/>
                <a:cs typeface="+mn-cs"/>
              </a:rPr>
              <a:t>апрапрапрап</a:t>
            </a:r>
          </a:p>
        </p:txBody>
      </p:sp>
    </p:spTree>
    <p:extLst>
      <p:ext uri="{BB962C8B-B14F-4D97-AF65-F5344CB8AC3E}">
        <p14:creationId xmlns:p14="http://schemas.microsoft.com/office/powerpoint/2010/main" val="2207802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latin typeface="+mn-lt"/>
                <a:cs typeface="+mn-cs"/>
              </a:rPr>
              <a:t>апрапрапрап</a:t>
            </a:r>
          </a:p>
        </p:txBody>
      </p:sp>
    </p:spTree>
    <p:extLst>
      <p:ext uri="{BB962C8B-B14F-4D97-AF65-F5344CB8AC3E}">
        <p14:creationId xmlns:p14="http://schemas.microsoft.com/office/powerpoint/2010/main" val="103504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fld id="{B0ECAD51-87FE-47A8-900A-F5A7151A5941}" type="datetime1">
              <a:rPr lang="tt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>
              <a:defRPr sz="1100"/>
            </a:lvl1pPr>
          </a:lstStyle>
          <a:p>
            <a:r>
              <a:rPr lang="ru-RU" altLang="ru-RU"/>
              <a:t>Казан, Сәләт-Раушан, 7 июль 2011 ел</a:t>
            </a:r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>
              <a:defRPr sz="1300">
                <a:solidFill>
                  <a:srgbClr val="FFFFFF"/>
                </a:solidFill>
              </a:defRPr>
            </a:lvl1pPr>
          </a:lstStyle>
          <a:p>
            <a:fld id="{1F32AA49-E404-4748-8BE6-F9082FA45BC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8823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4FD37E-688A-46DF-8BC3-7E034E2F338F}" type="datetime1">
              <a:rPr lang="tt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Казан, Сәләт-Раушан, 7 июль 2011 ел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B28796-3F85-4631-BCCE-AC3C9E30977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48577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Равнобедренный треугольник 4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Прямая соединительная линия 14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15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3F1D4-60CB-4FBD-9B6F-BA4B70270B2C}" type="datetime1">
              <a:rPr lang="tt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Казан, Сәләт-Раушан, 7 июль 2011 ел</a:t>
            </a: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fld id="{22F88F4D-CD87-4099-8DDC-A35B740F6A2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50991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7210A-01D1-41FA-9849-0C09EE3980E3}" type="datetime1">
              <a:rPr lang="tt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ru-RU"/>
              <a:t>Казан, Сәләт-Раушан, 7 июль 2011 ел</a:t>
            </a: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16D191-CCE0-4087-B671-EE68D48FDAD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38893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430EF-1D7E-48E9-A51A-3CE869F73DD5}" type="datetime1">
              <a:rPr lang="tt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Казан, Сәләт-Раушан, 7 июль 2011 ел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>
              <a:defRPr/>
            </a:lvl1pPr>
          </a:lstStyle>
          <a:p>
            <a:fld id="{8E02BA4B-4AA2-4675-B03A-7B53722FAFD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2634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48895-FE30-49CD-8170-C26E4BF6F338}" type="datetime1">
              <a:rPr lang="tt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ru-RU"/>
              <a:t>Казан, Сәләт-Раушан, 7 июль 2011 ел</a:t>
            </a:r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D2D893-E465-4090-B533-9178EF29AEE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84640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74DAE-31E6-441C-ADA1-DB6EBFBFCCD0}" type="datetime1">
              <a:rPr lang="tt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ru-RU"/>
              <a:t>Казан, Сәләт-Раушан, 7 июль 2011 ел</a:t>
            </a:r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5861E9-EF05-45AC-8E44-F88383B6AD7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27566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1FB8D294-EC50-4BAB-A83C-3B3B07F4F9FA}" type="datetime1">
              <a:rPr lang="tt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r>
              <a:rPr lang="ru-RU" altLang="ru-RU"/>
              <a:t>Казан, Сәләт-Раушан, 7 июль 2011 ел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fld id="{EE0BFE56-E404-477B-9A59-8151DD4DA10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0624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69FE6DC5-D50D-4183-A2CE-240DD2773699}" type="datetime1">
              <a:rPr lang="tt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r>
              <a:rPr lang="ru-RU" altLang="ru-RU"/>
              <a:t>Казан, Сәләт-Раушан, 7 июль 2011 ел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>
              <a:defRPr sz="900"/>
            </a:lvl1pPr>
          </a:lstStyle>
          <a:p>
            <a:fld id="{95D25268-FD48-4B8F-843E-8FC8EEF5695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7366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885D47-878C-4EE7-827F-8FDB5A429C53}" type="datetime1">
              <a:rPr lang="tt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ru-RU"/>
              <a:t>Казан, Сәләт-Раушан, 7 июль 2011 ел</a:t>
            </a: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34A5D6-EFB9-448D-AD39-E2C12C7B3FF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25041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F73F5-0A2F-44F1-8A76-CC932FA70109}" type="datetime1">
              <a:rPr lang="tt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ru-RU"/>
              <a:t>Казан, Сәләт-Раушан, 7 июль 2011 ел</a:t>
            </a: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35889B-DD88-421E-9131-BF6DE56144E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91224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BBEE5FD-0FD7-4814-9D6A-71AA52087006}" type="datetime1">
              <a:rPr lang="tt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ru-RU" altLang="ru-RU"/>
              <a:t>Казан, Сәләт-Раушан, 7 июль 2011 ел</a:t>
            </a: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Century Gothic" panose="020B0502020202020204" pitchFamily="34" charset="0"/>
              </a:defRPr>
            </a:lvl1pPr>
          </a:lstStyle>
          <a:p>
            <a:fld id="{BDDBC3F3-FB3C-4CAC-8B36-27B1F14745E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15" r:id="rId4"/>
    <p:sldLayoutId id="2147483823" r:id="rId5"/>
    <p:sldLayoutId id="2147483816" r:id="rId6"/>
    <p:sldLayoutId id="2147483817" r:id="rId7"/>
    <p:sldLayoutId id="2147483824" r:id="rId8"/>
    <p:sldLayoutId id="2147483825" r:id="rId9"/>
    <p:sldLayoutId id="2147483818" r:id="rId10"/>
    <p:sldLayoutId id="2147483819" r:id="rId11"/>
  </p:sldLayoutIdLst>
  <p:hf sldNum="0" hdr="0" dt="0"/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5C9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anose="020B0604030504040204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FF90B2"/>
        </a:buClr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Кафедра информационных систем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dirty="0" smtClean="0"/>
              <a:t>Институт вычислительной математики и информационных технологий КФУ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082375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Направление 09.03.02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Наши студенты будут высококлассными специалистами в области информационных систем и технологий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altLang="ru-RU" smtClean="0"/>
              <a:t>Казан, Сәләт-Раушан, 7 июль 2011 ел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6481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717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834120"/>
          </a:xfrm>
        </p:spPr>
        <p:txBody>
          <a:bodyPr/>
          <a:lstStyle/>
          <a:p>
            <a:r>
              <a:rPr lang="ru-RU" sz="2000" dirty="0"/>
              <a:t>Выпускники </a:t>
            </a:r>
            <a:r>
              <a:rPr lang="ru-RU" sz="2000" dirty="0" smtClean="0"/>
              <a:t>нашего профиля - </a:t>
            </a:r>
            <a:r>
              <a:rPr lang="ru-RU" sz="2000" dirty="0"/>
              <a:t>высококвалифицированные специалисты в области проектирования, разработки и реализации различного рода информационных систем, применяемых в настоящее время практически в любой сфере деятельности. </a:t>
            </a:r>
            <a:r>
              <a:rPr lang="ru-RU" sz="2000" dirty="0">
                <a:solidFill>
                  <a:srgbClr val="FF0000"/>
                </a:solidFill>
              </a:rPr>
              <a:t>Потребность в специалистах данного профиля очень велика и выпускник может без труда устроиться на работу в любую приглянувшуюся ему компанию.</a:t>
            </a:r>
            <a:r>
              <a:rPr lang="ru-RU" sz="2000" dirty="0"/>
              <a:t> Выпускники </a:t>
            </a:r>
            <a:r>
              <a:rPr lang="ru-RU" sz="2000" dirty="0" smtClean="0"/>
              <a:t>этого </a:t>
            </a:r>
            <a:r>
              <a:rPr lang="ru-RU" sz="2000" dirty="0"/>
              <a:t>направления разрабатывают информационные сайты компаний, создают базы данных, в том числе и для распределенных информационных </a:t>
            </a:r>
            <a:r>
              <a:rPr lang="ru-RU" sz="2000" dirty="0" smtClean="0"/>
              <a:t>систем. </a:t>
            </a:r>
            <a:endParaRPr lang="ru-RU" sz="20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altLang="ru-RU" smtClean="0"/>
              <a:t>Казан, Сәләт-Раушан, 7 июль 2011 ел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82834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717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834120"/>
          </a:xfrm>
        </p:spPr>
        <p:txBody>
          <a:bodyPr/>
          <a:lstStyle/>
          <a:p>
            <a:r>
              <a:rPr lang="ru-RU" dirty="0" smtClean="0"/>
              <a:t>Наши выпускники работают в ведущих фирмах и компаниях России и Татарстана, таких как Газпром, Татнефть, Ак барс банк, Сбербанк, а также в высших и средних учебных заведениях.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altLang="ru-RU" smtClean="0"/>
              <a:t>Казан, Сәләт-Раушан, 7 июль 2011 ел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03611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85242"/>
          </a:xfrm>
        </p:spPr>
        <p:txBody>
          <a:bodyPr/>
          <a:lstStyle/>
          <a:p>
            <a:r>
              <a:rPr lang="ru-RU" dirty="0" smtClean="0"/>
              <a:t>Учебный процесс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28" y="1068367"/>
            <a:ext cx="7537256" cy="5555321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08118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Учебный процесс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882775"/>
            <a:ext cx="6216352" cy="4662264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006724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Достижения наших студентов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826" y="1882775"/>
            <a:ext cx="6616348" cy="4572000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801382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Достижения наших студентов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119" y="1882775"/>
            <a:ext cx="3239761" cy="4572000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055835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636"/>
            <a:ext cx="8229600" cy="1351692"/>
          </a:xfrm>
        </p:spPr>
        <p:txBody>
          <a:bodyPr/>
          <a:lstStyle/>
          <a:p>
            <a:r>
              <a:rPr lang="ru-RU" dirty="0"/>
              <a:t>Учебный процесс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3672408"/>
          </a:xfrm>
        </p:spPr>
        <p:txBody>
          <a:bodyPr/>
          <a:lstStyle/>
          <a:p>
            <a:r>
              <a:rPr lang="ru-RU" dirty="0" smtClean="0"/>
              <a:t>Базовый язык программирования: С</a:t>
            </a:r>
            <a:r>
              <a:rPr lang="en-US" dirty="0" smtClean="0"/>
              <a:t>#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ru-RU" dirty="0" smtClean="0"/>
              <a:t>Языки программирования: </a:t>
            </a:r>
            <a:r>
              <a:rPr lang="en-US" dirty="0" smtClean="0"/>
              <a:t>c/</a:t>
            </a:r>
            <a:r>
              <a:rPr lang="en-US" dirty="0" err="1" smtClean="0"/>
              <a:t>c++</a:t>
            </a:r>
            <a:r>
              <a:rPr lang="en-US" dirty="0" smtClean="0"/>
              <a:t>, java, python, </a:t>
            </a:r>
            <a:r>
              <a:rPr lang="en-US" dirty="0" err="1" smtClean="0"/>
              <a:t>php</a:t>
            </a:r>
            <a:r>
              <a:rPr lang="en-US" dirty="0" smtClean="0"/>
              <a:t>, </a:t>
            </a:r>
            <a:r>
              <a:rPr lang="en-US" dirty="0" err="1" smtClean="0"/>
              <a:t>javascript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5661248"/>
            <a:ext cx="1732921" cy="10603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5487925"/>
            <a:ext cx="1201316" cy="12013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840" y="5803688"/>
            <a:ext cx="2071960" cy="5697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7824" y="5589885"/>
            <a:ext cx="1076342" cy="107468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4437" y="2348880"/>
            <a:ext cx="1309191" cy="130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795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08720"/>
            <a:ext cx="8229600" cy="5949280"/>
          </a:xfrm>
        </p:spPr>
        <p:txBody>
          <a:bodyPr/>
          <a:lstStyle/>
          <a:p>
            <a:r>
              <a:rPr lang="ru-RU" dirty="0" smtClean="0"/>
              <a:t>Облачные технологии: </a:t>
            </a:r>
            <a:r>
              <a:rPr lang="en-US" dirty="0" smtClean="0"/>
              <a:t>Azure</a:t>
            </a:r>
            <a:r>
              <a:rPr lang="ru-RU" dirty="0" smtClean="0"/>
              <a:t>, </a:t>
            </a:r>
            <a:r>
              <a:rPr lang="en-US" dirty="0" smtClean="0"/>
              <a:t>amazon web services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ru-RU" dirty="0" smtClean="0"/>
              <a:t>Платформы:</a:t>
            </a:r>
            <a:r>
              <a:rPr lang="en-US" dirty="0" smtClean="0"/>
              <a:t> </a:t>
            </a:r>
            <a:r>
              <a:rPr lang="en-US" dirty="0" err="1" smtClean="0"/>
              <a:t>.Net</a:t>
            </a:r>
            <a:r>
              <a:rPr lang="en-US" dirty="0" smtClean="0"/>
              <a:t>, Java</a:t>
            </a:r>
          </a:p>
          <a:p>
            <a:endParaRPr lang="ru-RU" dirty="0" smtClean="0"/>
          </a:p>
          <a:p>
            <a:endParaRPr lang="en-US" dirty="0" smtClean="0"/>
          </a:p>
          <a:p>
            <a:r>
              <a:rPr lang="ru-RU" dirty="0" smtClean="0"/>
              <a:t>Машинное обучение, нейронные сети:</a:t>
            </a:r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37318" y="13744"/>
            <a:ext cx="8229600" cy="894976"/>
          </a:xfrm>
        </p:spPr>
        <p:txBody>
          <a:bodyPr/>
          <a:lstStyle/>
          <a:p>
            <a:r>
              <a:rPr lang="ru-RU" dirty="0"/>
              <a:t>Учебный процесс</a:t>
            </a:r>
          </a:p>
        </p:txBody>
      </p:sp>
      <p:pic>
        <p:nvPicPr>
          <p:cNvPr id="1026" name="Picture 2" descr="Картинки по запросу az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492" y="1875140"/>
            <a:ext cx="2282098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0336" y="1518810"/>
            <a:ext cx="2248255" cy="14961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4921" y="3524362"/>
            <a:ext cx="1850980" cy="138823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1505" y="4192710"/>
            <a:ext cx="966190" cy="92271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9917" y="5722104"/>
            <a:ext cx="1545291" cy="125960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4795" y="5842122"/>
            <a:ext cx="1811082" cy="101957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0411" y="5615063"/>
            <a:ext cx="1200424" cy="126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391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Научно-исследовательская работа на кафедре информационных систем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875584"/>
          </a:xfrm>
        </p:spPr>
        <p:txBody>
          <a:bodyPr/>
          <a:lstStyle/>
          <a:p>
            <a:r>
              <a:rPr lang="ru-RU" dirty="0" smtClean="0"/>
              <a:t>Кафедра активно сотрудничает с научно-исследовательским институтом «Прикладная семиотика» АН РТ</a:t>
            </a:r>
          </a:p>
          <a:p>
            <a:r>
              <a:rPr lang="ru-RU" dirty="0" smtClean="0"/>
              <a:t>С ведущими фирмами:</a:t>
            </a:r>
          </a:p>
          <a:p>
            <a:r>
              <a:rPr lang="en-US" dirty="0" smtClean="0"/>
              <a:t>ABBYY</a:t>
            </a:r>
          </a:p>
          <a:p>
            <a:r>
              <a:rPr lang="en-US" dirty="0" smtClean="0"/>
              <a:t>Microsoft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altLang="ru-RU" smtClean="0"/>
              <a:t>Казан, Сәләт-Раушан, 7 июль 2011 ел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04342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78330" y="260648"/>
            <a:ext cx="8229600" cy="641226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1400" b="1" dirty="0" smtClean="0">
                <a:effectLst/>
              </a:rPr>
              <a:t>Преподаватели и студенты кафедры участвовали в татарской локализации </a:t>
            </a:r>
            <a:r>
              <a:rPr lang="ru-RU" sz="1400" b="1" dirty="0">
                <a:effectLst/>
              </a:rPr>
              <a:t>операционных систем </a:t>
            </a:r>
            <a:r>
              <a:rPr lang="en-US" sz="1400" b="1" dirty="0">
                <a:effectLst/>
              </a:rPr>
              <a:t>Microsoft Windows Vista</a:t>
            </a:r>
            <a:r>
              <a:rPr lang="ru-RU" sz="1400" b="1" dirty="0">
                <a:effectLst/>
              </a:rPr>
              <a:t>, </a:t>
            </a:r>
            <a:r>
              <a:rPr lang="en-US" sz="1400" b="1" dirty="0">
                <a:effectLst/>
              </a:rPr>
              <a:t>Windows</a:t>
            </a:r>
            <a:r>
              <a:rPr lang="ru-RU" sz="1400" b="1" dirty="0">
                <a:effectLst/>
              </a:rPr>
              <a:t> 7, а также офисных приложений </a:t>
            </a:r>
            <a:r>
              <a:rPr lang="ru-RU" sz="1400" b="1" dirty="0" smtClean="0">
                <a:effectLst/>
              </a:rPr>
              <a:t/>
            </a:r>
            <a:br>
              <a:rPr lang="ru-RU" sz="1400" b="1" dirty="0" smtClean="0">
                <a:effectLst/>
              </a:rPr>
            </a:br>
            <a:r>
              <a:rPr lang="en-US" sz="1400" b="1" dirty="0" smtClean="0">
                <a:effectLst/>
              </a:rPr>
              <a:t>Microsoft </a:t>
            </a:r>
            <a:r>
              <a:rPr lang="en-US" sz="1400" b="1" dirty="0">
                <a:effectLst/>
              </a:rPr>
              <a:t>Office</a:t>
            </a:r>
            <a:r>
              <a:rPr lang="ru-RU" sz="1400" b="1" dirty="0">
                <a:effectLst/>
              </a:rPr>
              <a:t>’2007, </a:t>
            </a:r>
            <a:r>
              <a:rPr lang="ru-RU" sz="1400" b="1" dirty="0" smtClean="0">
                <a:effectLst/>
              </a:rPr>
              <a:t>2010</a:t>
            </a:r>
            <a:endParaRPr lang="ru-RU" sz="1400" dirty="0"/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468313" y="1052513"/>
            <a:ext cx="8229600" cy="5184775"/>
          </a:xfrm>
        </p:spPr>
        <p:txBody>
          <a:bodyPr/>
          <a:lstStyle/>
          <a:p>
            <a:pPr marL="65087" indent="0">
              <a:buFont typeface="Wingdings 2" panose="05020102010507070707" pitchFamily="18" charset="2"/>
              <a:buNone/>
              <a:defRPr/>
            </a:pPr>
            <a:r>
              <a:rPr lang="ru-RU" sz="1600" dirty="0"/>
              <a:t>В настоящее время сохранение </a:t>
            </a:r>
            <a:r>
              <a:rPr lang="tt-RU" sz="1600" dirty="0" err="1" smtClean="0"/>
              <a:t>любого</a:t>
            </a:r>
            <a:r>
              <a:rPr lang="tt-RU" sz="1600" dirty="0" smtClean="0"/>
              <a:t> </a:t>
            </a:r>
            <a:r>
              <a:rPr lang="ru-RU" sz="1600" dirty="0"/>
              <a:t>языка</a:t>
            </a:r>
            <a:r>
              <a:rPr lang="tt-RU" sz="1600" dirty="0"/>
              <a:t>, </a:t>
            </a:r>
            <a:r>
              <a:rPr lang="ru-RU" sz="1600" dirty="0"/>
              <a:t>а также его развитие</a:t>
            </a:r>
            <a:r>
              <a:rPr lang="tt-RU" sz="1600" dirty="0"/>
              <a:t>, в том </a:t>
            </a:r>
            <a:r>
              <a:rPr lang="tt-RU" sz="1600" dirty="0" err="1"/>
              <a:t>числе</a:t>
            </a:r>
            <a:r>
              <a:rPr lang="tt-RU" sz="1600" dirty="0"/>
              <a:t> и </a:t>
            </a:r>
            <a:r>
              <a:rPr lang="tt-RU" sz="1600" dirty="0" err="1"/>
              <a:t>татарского</a:t>
            </a:r>
            <a:r>
              <a:rPr lang="tt-RU" sz="1600" dirty="0"/>
              <a:t> </a:t>
            </a:r>
            <a:r>
              <a:rPr lang="tt-RU" sz="1600" dirty="0" err="1" smtClean="0"/>
              <a:t>языка</a:t>
            </a:r>
            <a:r>
              <a:rPr lang="tt-RU" sz="1600" dirty="0" smtClean="0"/>
              <a:t>, </a:t>
            </a:r>
            <a:r>
              <a:rPr lang="ru-RU" sz="1600" dirty="0"/>
              <a:t>в первую очередь зависит от того, насколько активно данный язык будет «жить»  в компьютерных и информационных технологиях. </a:t>
            </a:r>
            <a:r>
              <a:rPr lang="ru-RU" sz="1600" dirty="0" smtClean="0"/>
              <a:t>В </a:t>
            </a:r>
            <a:r>
              <a:rPr lang="ru-RU" sz="1600" dirty="0"/>
              <a:t>этой связи, особенно интересным и актуальным являются работы </a:t>
            </a:r>
            <a:r>
              <a:rPr lang="tt-RU" sz="1600" dirty="0" err="1"/>
              <a:t>по</a:t>
            </a:r>
            <a:r>
              <a:rPr lang="tt-RU" sz="1600" dirty="0"/>
              <a:t> </a:t>
            </a:r>
            <a:r>
              <a:rPr lang="tt-RU" sz="1600" dirty="0" err="1"/>
              <a:t>локализации</a:t>
            </a:r>
            <a:r>
              <a:rPr lang="tt-RU" sz="1600" dirty="0"/>
              <a:t> ОС </a:t>
            </a:r>
            <a:r>
              <a:rPr lang="en-US" sz="1600" dirty="0"/>
              <a:t>Windows</a:t>
            </a:r>
            <a:r>
              <a:rPr lang="ru-RU" sz="1600" dirty="0"/>
              <a:t>. На сегодняшний день локализованы ОС </a:t>
            </a:r>
            <a:r>
              <a:rPr lang="en-US" sz="1600" dirty="0"/>
              <a:t>Windows</a:t>
            </a:r>
            <a:r>
              <a:rPr lang="ru-RU" sz="1600" dirty="0"/>
              <a:t> XP, </a:t>
            </a:r>
            <a:r>
              <a:rPr lang="en-US" sz="1600" dirty="0"/>
              <a:t>Windows Vista</a:t>
            </a:r>
            <a:r>
              <a:rPr lang="ru-RU" sz="1600" dirty="0"/>
              <a:t>. На базе научно-исследовательского института «Прикладная семиотика» при АН РТ </a:t>
            </a:r>
            <a:r>
              <a:rPr lang="ru-RU" sz="1600" dirty="0" smtClean="0"/>
              <a:t>завершена локализация </a:t>
            </a:r>
            <a:r>
              <a:rPr lang="ru-RU" sz="1600" dirty="0"/>
              <a:t>ОС </a:t>
            </a:r>
            <a:r>
              <a:rPr lang="en-US" sz="1600" dirty="0"/>
              <a:t>Windows</a:t>
            </a:r>
            <a:r>
              <a:rPr lang="ru-RU" sz="1600" dirty="0"/>
              <a:t> 7 совместно с </a:t>
            </a:r>
            <a:r>
              <a:rPr lang="tt-RU" sz="1600" dirty="0" err="1"/>
              <a:t>фирмой</a:t>
            </a:r>
            <a:r>
              <a:rPr lang="tt-RU" sz="1600" dirty="0"/>
              <a:t> </a:t>
            </a:r>
            <a:r>
              <a:rPr lang="en-US" sz="1600" dirty="0"/>
              <a:t>ICL</a:t>
            </a:r>
            <a:r>
              <a:rPr lang="ru-RU" sz="1600" dirty="0"/>
              <a:t> при непосредственном участии </a:t>
            </a:r>
            <a:r>
              <a:rPr lang="tt-RU" sz="1600" dirty="0" err="1"/>
              <a:t>корпорации</a:t>
            </a:r>
            <a:r>
              <a:rPr lang="tt-RU" sz="1600" dirty="0"/>
              <a:t> </a:t>
            </a:r>
            <a:r>
              <a:rPr lang="en-US" sz="1600" dirty="0"/>
              <a:t>Microsoft</a:t>
            </a:r>
            <a:r>
              <a:rPr lang="ru-RU" sz="1600" dirty="0"/>
              <a:t>.</a:t>
            </a:r>
          </a:p>
          <a:p>
            <a:pPr marL="65087" indent="0">
              <a:buFont typeface="Wingdings 2" panose="05020102010507070707" pitchFamily="18" charset="2"/>
              <a:buNone/>
              <a:defRPr/>
            </a:pPr>
            <a:endParaRPr lang="ru-RU" sz="1600" dirty="0" smtClean="0"/>
          </a:p>
          <a:p>
            <a:pPr marL="65087" indent="0">
              <a:buFont typeface="Wingdings 2" panose="05020102010507070707" pitchFamily="18" charset="2"/>
              <a:buNone/>
              <a:defRPr/>
            </a:pPr>
            <a:r>
              <a:rPr lang="ru-RU" sz="1600" dirty="0" smtClean="0"/>
              <a:t>Этапы </a:t>
            </a:r>
            <a:r>
              <a:rPr lang="ru-RU" sz="1600" dirty="0"/>
              <a:t>и объемы работ по локализации </a:t>
            </a:r>
            <a:r>
              <a:rPr lang="ru-RU" sz="1600" dirty="0" err="1"/>
              <a:t>Windows</a:t>
            </a:r>
            <a:r>
              <a:rPr lang="ru-RU" sz="1600" dirty="0"/>
              <a:t> 7 и </a:t>
            </a:r>
            <a:r>
              <a:rPr lang="en-US" sz="1600" dirty="0"/>
              <a:t>Microsoft </a:t>
            </a:r>
            <a:r>
              <a:rPr lang="en-US" sz="1600" dirty="0" err="1"/>
              <a:t>Ofiice</a:t>
            </a:r>
            <a:r>
              <a:rPr lang="ru-RU" sz="1600" dirty="0" smtClean="0"/>
              <a:t>-14</a:t>
            </a:r>
            <a:endParaRPr lang="ru-RU" sz="1600" dirty="0"/>
          </a:p>
          <a:p>
            <a:pPr>
              <a:defRPr/>
            </a:pPr>
            <a:r>
              <a:rPr lang="ru-RU" sz="1600" dirty="0"/>
              <a:t>Разработка </a:t>
            </a:r>
            <a:r>
              <a:rPr lang="en-US" sz="1600" dirty="0" err="1"/>
              <a:t>StyleGuide</a:t>
            </a:r>
            <a:endParaRPr lang="ru-RU" sz="1600" dirty="0"/>
          </a:p>
          <a:p>
            <a:pPr>
              <a:defRPr/>
            </a:pPr>
            <a:r>
              <a:rPr lang="ru-RU" sz="1600" dirty="0"/>
              <a:t>Разработка новых терминов ~ 2000 (всего терминов более 5000)</a:t>
            </a:r>
          </a:p>
          <a:p>
            <a:pPr>
              <a:defRPr/>
            </a:pPr>
            <a:r>
              <a:rPr lang="ru-RU" sz="1600" dirty="0"/>
              <a:t>Перевод интерфейсных файлов </a:t>
            </a:r>
            <a:r>
              <a:rPr lang="en-US" sz="1600" dirty="0"/>
              <a:t>Windows 7 </a:t>
            </a:r>
            <a:r>
              <a:rPr lang="ru-RU" sz="1600" dirty="0"/>
              <a:t>~ 300 000</a:t>
            </a:r>
          </a:p>
          <a:p>
            <a:pPr>
              <a:defRPr/>
            </a:pPr>
            <a:r>
              <a:rPr lang="ru-RU" sz="1600" dirty="0"/>
              <a:t>Перевод файлов помощи </a:t>
            </a:r>
            <a:r>
              <a:rPr lang="en-US" sz="1600" dirty="0"/>
              <a:t>Windows 7</a:t>
            </a:r>
            <a:r>
              <a:rPr lang="ru-RU" sz="1600" dirty="0"/>
              <a:t> ~ 75 000</a:t>
            </a:r>
          </a:p>
          <a:p>
            <a:pPr>
              <a:defRPr/>
            </a:pPr>
            <a:r>
              <a:rPr lang="ru-RU" sz="1600" dirty="0"/>
              <a:t>Перевод интерфейсных файлов </a:t>
            </a:r>
            <a:r>
              <a:rPr lang="en-US" sz="1600" dirty="0" smtClean="0"/>
              <a:t>Office-14 </a:t>
            </a:r>
            <a:r>
              <a:rPr lang="en-US" sz="1600" dirty="0"/>
              <a:t>~ 400 000</a:t>
            </a:r>
            <a:endParaRPr lang="ru-RU" sz="1600" dirty="0"/>
          </a:p>
          <a:p>
            <a:pPr>
              <a:defRPr/>
            </a:pPr>
            <a:r>
              <a:rPr lang="ru-RU" sz="1600" dirty="0"/>
              <a:t>Перевод файлов помощи </a:t>
            </a:r>
            <a:r>
              <a:rPr lang="en-US" sz="1600" dirty="0" smtClean="0"/>
              <a:t>Office-14 </a:t>
            </a:r>
            <a:r>
              <a:rPr lang="en-US" sz="1600" dirty="0"/>
              <a:t>~ 25 000</a:t>
            </a:r>
            <a:endParaRPr lang="ru-RU" sz="1600" dirty="0"/>
          </a:p>
          <a:p>
            <a:pPr>
              <a:defRPr/>
            </a:pPr>
            <a:r>
              <a:rPr lang="ru-RU" sz="1600" dirty="0"/>
              <a:t>Тестирование ~ 400</a:t>
            </a:r>
            <a:r>
              <a:rPr lang="en-US" sz="1600" dirty="0"/>
              <a:t> </a:t>
            </a:r>
            <a:r>
              <a:rPr lang="ru-RU" sz="1600" dirty="0"/>
              <a:t>000 скриншотов с указанием типов ошибок.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569218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/>
              <a:t>Участие в разработке электронных словарей</a:t>
            </a:r>
            <a:endParaRPr lang="ru-RU" sz="24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>
          <a:xfrm>
            <a:off x="2916238" y="1125538"/>
            <a:ext cx="5770562" cy="2159000"/>
          </a:xfrm>
        </p:spPr>
        <p:txBody>
          <a:bodyPr/>
          <a:lstStyle/>
          <a:p>
            <a:pPr marL="63500" indent="0">
              <a:buFont typeface="Wingdings 2" panose="05020102010507070707" pitchFamily="18" charset="2"/>
              <a:buNone/>
            </a:pPr>
            <a:r>
              <a:rPr lang="ru-RU" altLang="ru-RU" sz="1800" smtClean="0"/>
              <a:t>Совместно с фирмой ABBY</a:t>
            </a:r>
            <a:r>
              <a:rPr lang="en-US" altLang="ru-RU" sz="1800" smtClean="0"/>
              <a:t>Y</a:t>
            </a:r>
            <a:r>
              <a:rPr lang="ru-RU" altLang="ru-RU" sz="1800" smtClean="0"/>
              <a:t> разработана  новая версия многоязычного словаря  «ABBYY Lingvo x3 с татарским языком». </a:t>
            </a:r>
          </a:p>
          <a:p>
            <a:pPr marL="63500" indent="0">
              <a:buFont typeface="Wingdings 2" panose="05020102010507070707" pitchFamily="18" charset="2"/>
              <a:buNone/>
            </a:pPr>
            <a:r>
              <a:rPr lang="ru-RU" altLang="ru-RU" sz="1800" smtClean="0"/>
              <a:t>Электронный словарь содержит 26 миллионов переводов для 12 языков мира, в том числе и татарский язык.</a:t>
            </a:r>
          </a:p>
        </p:txBody>
      </p:sp>
      <p:pic>
        <p:nvPicPr>
          <p:cNvPr id="12292" name="Рәсем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052513"/>
            <a:ext cx="2511425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Рәсем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986213"/>
            <a:ext cx="1514475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Рәсем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3986213"/>
            <a:ext cx="1576387" cy="204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ъект 2"/>
          <p:cNvSpPr>
            <a:spLocks noGrp="1"/>
          </p:cNvSpPr>
          <p:nvPr>
            <p:ph idx="1"/>
          </p:nvPr>
        </p:nvSpPr>
        <p:spPr>
          <a:xfrm>
            <a:off x="468313" y="657225"/>
            <a:ext cx="8229600" cy="5580063"/>
          </a:xfrm>
        </p:spPr>
        <p:txBody>
          <a:bodyPr/>
          <a:lstStyle/>
          <a:p>
            <a:pPr marL="63500" indent="0" algn="ctr">
              <a:buFont typeface="Wingdings 2" panose="05020102010507070707" pitchFamily="18" charset="2"/>
              <a:buNone/>
            </a:pPr>
            <a:r>
              <a:rPr lang="ru-RU" altLang="ru-RU" sz="2000" b="1" smtClean="0"/>
              <a:t>Интернет-учебник по татарскому языку «</a:t>
            </a:r>
            <a:r>
              <a:rPr lang="en-US" altLang="ru-RU" sz="2000" b="1" smtClean="0"/>
              <a:t>Tatar On</a:t>
            </a:r>
            <a:r>
              <a:rPr lang="ru-RU" altLang="ru-RU" sz="2000" b="1" smtClean="0"/>
              <a:t>-</a:t>
            </a:r>
            <a:r>
              <a:rPr lang="en-US" altLang="ru-RU" sz="2000" b="1" smtClean="0"/>
              <a:t>Line</a:t>
            </a:r>
            <a:r>
              <a:rPr lang="ru-RU" altLang="ru-RU" sz="2000" b="1" smtClean="0"/>
              <a:t>»</a:t>
            </a:r>
          </a:p>
          <a:p>
            <a:pPr marL="63500" indent="0">
              <a:buFont typeface="Wingdings 2" panose="05020102010507070707" pitchFamily="18" charset="2"/>
              <a:buNone/>
            </a:pPr>
            <a:endParaRPr lang="ru-RU" altLang="ru-RU" sz="2000" smtClean="0"/>
          </a:p>
          <a:p>
            <a:pPr marL="63500" indent="0">
              <a:buFont typeface="Wingdings 2" panose="05020102010507070707" pitchFamily="18" charset="2"/>
              <a:buNone/>
            </a:pPr>
            <a:r>
              <a:rPr lang="ru-RU" altLang="ru-RU" sz="2000" smtClean="0"/>
              <a:t>В настоящее время в связи с динамикой современной жизни и бурным развитием интернет технологий, очевидно, что сохранение и развитие языка, культуры и даже самого этноса в значительной степени связаны с активностью внедрения и использования языка в этих технологиях. Это особенно значимо для татарского языка и татарского народа, 75% которого проживает за пределами Республики Татарстана.</a:t>
            </a:r>
          </a:p>
          <a:p>
            <a:pPr marL="63500" indent="0">
              <a:buFont typeface="Wingdings 2" panose="05020102010507070707" pitchFamily="18" charset="2"/>
              <a:buNone/>
            </a:pPr>
            <a:r>
              <a:rPr lang="ru-RU" altLang="ru-RU" sz="2000" smtClean="0"/>
              <a:t>Поэтому наиболее актуальна задача создания эффективных онлайновых учебников для изучения татарского языка, главным  преимуществом которых является возможность обучения в индивидуальном режиме, независимо от места и времени.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641226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400" dirty="0" smtClean="0"/>
              <a:t>Участие в разработке электронных образовательных ресурсов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Содержимое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algn="ctr">
              <a:buFont typeface="Wingdings 2" panose="05020102010507070707" pitchFamily="18" charset="2"/>
              <a:buNone/>
            </a:pPr>
            <a:endParaRPr lang="tt-RU" altLang="ru-RU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 typeface="Wingdings 2" panose="05020102010507070707" pitchFamily="18" charset="2"/>
              <a:buNone/>
            </a:pPr>
            <a:r>
              <a:rPr lang="tt-RU" alt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Игътибарыгыз өчен </a:t>
            </a:r>
            <a:r>
              <a:rPr lang="tt-RU" altLang="ru-RU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РӘХМӘТ</a:t>
            </a:r>
            <a:r>
              <a:rPr lang="tt-RU" alt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en-US" altLang="ru-RU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 typeface="Wingdings 2" panose="05020102010507070707" pitchFamily="18" charset="2"/>
              <a:buNone/>
            </a:pPr>
            <a:r>
              <a:rPr lang="ru-RU" altLang="ru-RU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</a:t>
            </a:r>
            <a:r>
              <a:rPr lang="ru-RU" alt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за внимание!</a:t>
            </a:r>
            <a:endParaRPr lang="tt-RU" altLang="ru-RU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 typeface="Wingdings 2" panose="05020102010507070707" pitchFamily="18" charset="2"/>
              <a:buNone/>
            </a:pPr>
            <a:endParaRPr lang="ru-RU" altLang="ru-RU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594</TotalTime>
  <Words>560</Words>
  <Application>Microsoft Office PowerPoint</Application>
  <PresentationFormat>Экран (4:3)</PresentationFormat>
  <Paragraphs>60</Paragraphs>
  <Slides>15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Century Gothic</vt:lpstr>
      <vt:lpstr>Verdana</vt:lpstr>
      <vt:lpstr>Wingdings 2</vt:lpstr>
      <vt:lpstr>Яркая</vt:lpstr>
      <vt:lpstr>Кафедра информационных систем</vt:lpstr>
      <vt:lpstr>Направление 09.03.02</vt:lpstr>
      <vt:lpstr>Презентация PowerPoint</vt:lpstr>
      <vt:lpstr>Презентация PowerPoint</vt:lpstr>
      <vt:lpstr>Учебный процесс</vt:lpstr>
      <vt:lpstr>Учебный процесс</vt:lpstr>
      <vt:lpstr>Достижения наших студентов</vt:lpstr>
      <vt:lpstr>Достижения наших студентов</vt:lpstr>
      <vt:lpstr>Учебный процесс</vt:lpstr>
      <vt:lpstr>Учебный процесс</vt:lpstr>
      <vt:lpstr>Научно-исследовательская работа на кафедре информационных систем</vt:lpstr>
      <vt:lpstr>Преподаватели и студенты кафедры участвовали в татарской локализации операционных систем Microsoft Windows Vista, Windows 7, а также офисных приложений  Microsoft Office’2007, 2010</vt:lpstr>
      <vt:lpstr>Участие в разработке электронных словарей</vt:lpstr>
      <vt:lpstr>Участие в разработке электронных образовательных ресурсов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научно-исследовательский институт «Прикладная семиотика» АН РТ</dc:title>
  <dc:creator>user</dc:creator>
  <cp:lastModifiedBy>fgafarov</cp:lastModifiedBy>
  <cp:revision>105</cp:revision>
  <dcterms:created xsi:type="dcterms:W3CDTF">2010-05-21T11:03:23Z</dcterms:created>
  <dcterms:modified xsi:type="dcterms:W3CDTF">2017-02-10T07:44:17Z</dcterms:modified>
</cp:coreProperties>
</file>