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91" r:id="rId20"/>
    <p:sldId id="289" r:id="rId2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440D3-7956-497E-AF18-4AD951830EA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83914-3837-44D4-BC73-CC3CCFE4E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18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67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61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71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52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74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43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27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725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319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806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59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3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2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7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6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4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2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1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png"/><Relationship Id="rId5" Type="http://schemas.openxmlformats.org/officeDocument/2006/relationships/image" Target="../media/image6.png"/><Relationship Id="rId10" Type="http://schemas.openxmlformats.org/officeDocument/2006/relationships/image" Target="../media/image50.png"/><Relationship Id="rId4" Type="http://schemas.openxmlformats.org/officeDocument/2006/relationships/image" Target="../media/image5.png"/><Relationship Id="rId9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6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4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34" Type="http://schemas.openxmlformats.org/officeDocument/2006/relationships/image" Target="../media/image35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Relationship Id="rId35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esktop\Проекты\Брендбук\Гайдлайн\Презентация\презентация шаблон КФУ-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72"/>
          <a:stretch/>
        </p:blipFill>
        <p:spPr bwMode="auto">
          <a:xfrm>
            <a:off x="0" y="1786"/>
            <a:ext cx="9144000" cy="514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5526"/>
            <a:ext cx="1152128" cy="112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2372666"/>
            <a:ext cx="63367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ru-RU" sz="2000" dirty="0" smtClean="0">
                <a:solidFill>
                  <a:schemeClr val="lt1"/>
                </a:solidFill>
                <a:latin typeface="PT Sans" panose="020B0503020203020204" pitchFamily="34" charset="-52"/>
              </a:rPr>
              <a:t>РЕКОМЕНДАЦИИ ПО ИСПОЛЬЗОВАНИЮ ФИРМЕННОГО СТИЛЯ КАЗАНСКОГО ФЕДЕРАЛЬНОГО УНИВЕРСИТЕТА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ru-RU" sz="2000" dirty="0" smtClean="0">
                <a:solidFill>
                  <a:schemeClr val="lt1"/>
                </a:solidFill>
                <a:latin typeface="PT Sans" panose="020B0503020203020204" pitchFamily="34" charset="-52"/>
                <a:cs typeface="Arial"/>
                <a:sym typeface="Arial"/>
              </a:rPr>
              <a:t>ПРИ СОСТАВЛЕНИИ ПРЕЗЕНТАЦИИ</a:t>
            </a:r>
          </a:p>
          <a:p>
            <a:pPr lvl="0" algn="ctr">
              <a:buClr>
                <a:srgbClr val="000000"/>
              </a:buClr>
              <a:buSzPts val="1100"/>
            </a:pPr>
            <a:endParaRPr lang="ru-RU" sz="2000" dirty="0" smtClean="0">
              <a:solidFill>
                <a:schemeClr val="lt1"/>
              </a:solidFill>
              <a:latin typeface="PT Sans" panose="020B0503020203020204" pitchFamily="34" charset="-52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339753" y="2058086"/>
            <a:ext cx="446449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30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Дальнейшая работа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7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758681"/>
            <a:ext cx="519565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228600">
              <a:buAutoNum type="arabicPeriod"/>
              <a:defRPr/>
            </a:pPr>
            <a:r>
              <a:rPr lang="ru-RU" sz="1000" dirty="0" smtClean="0">
                <a:latin typeface="PT Sans" panose="020B0503020203020204" pitchFamily="34" charset="-52"/>
              </a:rPr>
              <a:t>Создание фотобанка </a:t>
            </a:r>
            <a:r>
              <a:rPr lang="ru-RU" sz="1000" dirty="0" err="1" smtClean="0">
                <a:latin typeface="PT Sans" panose="020B0503020203020204" pitchFamily="34" charset="-52"/>
              </a:rPr>
              <a:t>имиджевых</a:t>
            </a:r>
            <a:r>
              <a:rPr lang="ru-RU" sz="1000" dirty="0" smtClean="0">
                <a:latin typeface="PT Sans" panose="020B0503020203020204" pitchFamily="34" charset="-52"/>
              </a:rPr>
              <a:t> фотографий для презентаций (доступно по ссылке)</a:t>
            </a: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endParaRPr lang="ru-RU" sz="1000" dirty="0" smtClean="0">
              <a:latin typeface="PT Sans" panose="020B0503020203020204" pitchFamily="34" charset="-52"/>
            </a:endParaRPr>
          </a:p>
          <a:p>
            <a:pPr marL="228600" lvl="0" indent="-228600">
              <a:buAutoNum type="arabicPeriod"/>
              <a:defRPr/>
            </a:pPr>
            <a:r>
              <a:rPr lang="ru-RU" sz="1000" dirty="0" smtClean="0">
                <a:latin typeface="PT Sans" panose="020B0503020203020204" pitchFamily="34" charset="-52"/>
              </a:rPr>
              <a:t>Общий доступ к </a:t>
            </a:r>
            <a:r>
              <a:rPr lang="ru-RU" sz="1000" dirty="0" err="1" smtClean="0">
                <a:latin typeface="PT Sans" panose="020B0503020203020204" pitchFamily="34" charset="-52"/>
              </a:rPr>
              <a:t>айдентике</a:t>
            </a:r>
            <a:r>
              <a:rPr lang="ru-RU" sz="1000" dirty="0" smtClean="0">
                <a:latin typeface="PT Sans" panose="020B0503020203020204" pitchFamily="34" charset="-52"/>
              </a:rPr>
              <a:t> презентаций на портале (доступно по ссылке)</a:t>
            </a:r>
            <a:endParaRPr lang="en-US" sz="1000" dirty="0">
              <a:latin typeface="PT Sans" panose="020B0503020203020204" pitchFamily="34" charset="-52"/>
            </a:endParaRPr>
          </a:p>
        </p:txBody>
      </p:sp>
      <p:pic>
        <p:nvPicPr>
          <p:cNvPr id="2050" name="Picture 2" descr="C:\Users\MSShafigullin\Downloads\IMG_137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8" b="50552"/>
          <a:stretch/>
        </p:blipFill>
        <p:spPr bwMode="auto">
          <a:xfrm>
            <a:off x="6510501" y="1131750"/>
            <a:ext cx="26334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SShafigullin\Downloads\WhatsApp Image 2020-07-16 at 14.19.40.jpe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"/>
          <a:stretch/>
        </p:blipFill>
        <p:spPr bwMode="auto">
          <a:xfrm>
            <a:off x="3666692" y="1131750"/>
            <a:ext cx="26335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SShafigullin\Downloads\IMG_1581 (1)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0" b="6683"/>
          <a:stretch/>
        </p:blipFill>
        <p:spPr bwMode="auto">
          <a:xfrm>
            <a:off x="827584" y="1131750"/>
            <a:ext cx="26334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SShafigullin\Desktop\2020\Презентация КФУ\Пиктограммы и иконки\2506350-computer-application\2506350-computer-application\png\002-bank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333" y="3292410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MSShafigullin\Desktop\2020\Презентация КФУ\Пиктограммы и иконки\2506350-computer-application\2506350-computer-application\png\022-present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442" y="3292410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MSShafigullin\Desktop\2020\Презентация КФУ\Пиктограммы и иконки\2506350-computer-application\2506350-computer-application\png\029-weather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250" y="3292410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930839" y="4300522"/>
            <a:ext cx="242698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Фирменный стиль</a:t>
            </a:r>
            <a:endParaRPr lang="en-US" sz="800" dirty="0" smtClean="0">
              <a:latin typeface="PT Sans" panose="020B0503020203020204" pitchFamily="34" charset="-52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69948" y="4300522"/>
            <a:ext cx="242698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Регламент презентаций</a:t>
            </a:r>
            <a:endParaRPr lang="en-US" sz="800" dirty="0" smtClean="0">
              <a:latin typeface="PT Sans" panose="020B0503020203020204" pitchFamily="34" charset="-52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13756" y="4300522"/>
            <a:ext cx="242698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Пиктограммы</a:t>
            </a:r>
            <a:endParaRPr lang="en-US" sz="800" dirty="0" smtClean="0"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8034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Шаг 1: Сформулируйте тему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1556088"/>
            <a:ext cx="3078088" cy="181588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ШИРОКАЯ ТЕМА,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МЫСЛЬ СКАЧЕТ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b="1" dirty="0" smtClean="0">
                <a:latin typeface="PT Sans" panose="020B0503020203020204" pitchFamily="34" charset="-52"/>
              </a:rPr>
              <a:t>Публичные </a:t>
            </a:r>
            <a:r>
              <a:rPr lang="ru-RU" sz="1400" b="1" dirty="0">
                <a:latin typeface="PT Sans" panose="020B0503020203020204" pitchFamily="34" charset="-52"/>
              </a:rPr>
              <a:t>выступления</a:t>
            </a:r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Что такое публичные </a:t>
            </a:r>
            <a:r>
              <a:rPr lang="ru-RU" sz="1400" dirty="0" smtClean="0">
                <a:latin typeface="PT Sans" panose="020B0503020203020204" pitchFamily="34" charset="-52"/>
              </a:rPr>
              <a:t>выступления?</a:t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Когда мы выступаем </a:t>
            </a:r>
            <a:r>
              <a:rPr lang="ru-RU" sz="1400" dirty="0" smtClean="0">
                <a:latin typeface="PT Sans" panose="020B0503020203020204" pitchFamily="34" charset="-52"/>
              </a:rPr>
              <a:t>публично?</a:t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Как </a:t>
            </a:r>
            <a:r>
              <a:rPr lang="ru-RU" sz="1400" dirty="0" smtClean="0">
                <a:latin typeface="PT Sans" panose="020B0503020203020204" pitchFamily="34" charset="-52"/>
              </a:rPr>
              <a:t>подготовиться?</a:t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Как работать с </a:t>
            </a:r>
            <a:r>
              <a:rPr lang="ru-RU" sz="1400" dirty="0" smtClean="0">
                <a:latin typeface="PT Sans" panose="020B0503020203020204" pitchFamily="34" charset="-52"/>
              </a:rPr>
              <a:t>аудиторией?</a:t>
            </a:r>
            <a:endParaRPr lang="ru-RU" sz="1400" dirty="0">
              <a:latin typeface="PT Sans" panose="020B0503020203020204" pitchFamily="34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1556088"/>
            <a:ext cx="3384376" cy="1815882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УЗКАЯ ТЕМА,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РАССКАЗ ЛЬЕТСЯ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b="1" dirty="0">
                <a:latin typeface="PT Sans" panose="020B0503020203020204" pitchFamily="34" charset="-52"/>
              </a:rPr>
              <a:t>Как справиться со страхом публичных выступлений</a:t>
            </a:r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Почему мы </a:t>
            </a:r>
            <a:r>
              <a:rPr lang="ru-RU" sz="1400" dirty="0" smtClean="0">
                <a:latin typeface="PT Sans" panose="020B0503020203020204" pitchFamily="34" charset="-52"/>
              </a:rPr>
              <a:t>боимся</a:t>
            </a:r>
            <a:r>
              <a:rPr lang="ru-RU" sz="1400" dirty="0">
                <a:latin typeface="PT Sans" panose="020B0503020203020204" pitchFamily="34" charset="-52"/>
              </a:rPr>
              <a:t>?</a:t>
            </a:r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Как перестать </a:t>
            </a:r>
            <a:r>
              <a:rPr lang="ru-RU" sz="1400" dirty="0" smtClean="0">
                <a:latin typeface="PT Sans" panose="020B0503020203020204" pitchFamily="34" charset="-52"/>
              </a:rPr>
              <a:t>бояться?</a:t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Что делать, если выступаешь </a:t>
            </a:r>
            <a:r>
              <a:rPr lang="ru-RU" sz="1400" dirty="0" smtClean="0">
                <a:latin typeface="PT Sans" panose="020B0503020203020204" pitchFamily="34" charset="-52"/>
              </a:rPr>
              <a:t>впервые?</a:t>
            </a:r>
            <a:endParaRPr lang="ru-RU" sz="1400" dirty="0">
              <a:latin typeface="PT Sans" panose="020B0503020203020204" pitchFamily="34" charset="-5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17337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971312"/>
            <a:ext cx="7128792" cy="116955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АБСТРАКТНАЯ ЦЕЛЬ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Хорошо выступить</a:t>
            </a:r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Продать товар</a:t>
            </a:r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>
                <a:latin typeface="PT Sans" panose="020B0503020203020204" pitchFamily="34" charset="-52"/>
              </a:rPr>
              <a:t>Показать, что товар хорош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528663"/>
            <a:ext cx="7128792" cy="1169551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КОНКРЕТНАЯ ЦЕЛЬ</a:t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 smtClean="0">
                <a:latin typeface="PT Sans" panose="020B0503020203020204" pitchFamily="34" charset="-52"/>
              </a:rPr>
              <a:t/>
            </a:r>
            <a:br>
              <a:rPr lang="ru-RU" sz="1400" dirty="0" smtClean="0">
                <a:latin typeface="PT Sans" panose="020B0503020203020204" pitchFamily="34" charset="-52"/>
              </a:rPr>
            </a:br>
            <a:r>
              <a:rPr lang="ru-RU" sz="1400" dirty="0" smtClean="0">
                <a:latin typeface="PT Sans" panose="020B0503020203020204" pitchFamily="34" charset="-52"/>
              </a:rPr>
              <a:t>Убедить, что новая модель потребляет на 20% меньше мощностей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Доказать, что продажи падают на 20%, по причине плохого предложения</a:t>
            </a:r>
          </a:p>
          <a:p>
            <a:pPr algn="ctr"/>
            <a:r>
              <a:rPr lang="ru-RU" sz="1400" dirty="0" smtClean="0">
                <a:latin typeface="PT Sans" panose="020B0503020203020204" pitchFamily="34" charset="-52"/>
              </a:rPr>
              <a:t>Доказать, что материал усваивается на 50% лучше с проработанной презентацией</a:t>
            </a:r>
            <a:endParaRPr lang="ru-RU" sz="1400" dirty="0">
              <a:latin typeface="PT Sans" panose="020B0503020203020204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99689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Шаг 2. Определите цель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91299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04321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966663"/>
            <a:ext cx="2011256" cy="3754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smtClean="0">
                <a:latin typeface="PT Sans" panose="020B0503020203020204" pitchFamily="34" charset="-52"/>
              </a:rPr>
              <a:t>Ввести в курс дела</a:t>
            </a: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PT Sans" panose="020B0503020203020204" pitchFamily="34" charset="-52"/>
              </a:rPr>
              <a:t>Заинтриговать</a:t>
            </a: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PT Sans" panose="020B0503020203020204" pitchFamily="34" charset="-52"/>
              </a:rPr>
              <a:t>Тезис</a:t>
            </a: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PT Sans" panose="020B0503020203020204" pitchFamily="34" charset="-52"/>
              </a:rPr>
              <a:t>Антитезис</a:t>
            </a: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endParaRPr lang="ru-RU" sz="1400" dirty="0" smtClean="0">
              <a:latin typeface="PT Sans" panose="020B0503020203020204" pitchFamily="34" charset="-52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PT Sans" panose="020B0503020203020204" pitchFamily="34" charset="-52"/>
              </a:rPr>
              <a:t>Заключение</a:t>
            </a:r>
            <a:endParaRPr lang="ru-RU" sz="1400" dirty="0"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9060" y="759350"/>
            <a:ext cx="5040560" cy="732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69060" y="1597617"/>
            <a:ext cx="5040560" cy="732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69060" y="2427734"/>
            <a:ext cx="5040560" cy="732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69060" y="3279630"/>
            <a:ext cx="5040560" cy="732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69060" y="4143726"/>
            <a:ext cx="5040560" cy="732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52537" y="956213"/>
            <a:ext cx="42736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КАК СДЕЛАТЬ ПРЕЗЕНТАЦИЮ, ЧТОБЫ ВСЕ ПОНЯЛИ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16428" y="1671369"/>
            <a:ext cx="3945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ПОЛЬЗА:</a:t>
            </a:r>
          </a:p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как сделать отличную презентацию за 20 минут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21992" y="2501486"/>
            <a:ext cx="3134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ИНТРИГА:</a:t>
            </a:r>
          </a:p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9 из 10 не умеют делать презентации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69520" y="3353382"/>
            <a:ext cx="4439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Искать визуальный образ сложно. Если не получилось</a:t>
            </a:r>
          </a:p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найти-не страшно. Посмотрите на стоковых ресурсах.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61279" y="4217478"/>
            <a:ext cx="5056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Теперь Вы знаете, как писать сценарий для презентации.</a:t>
            </a:r>
          </a:p>
          <a:p>
            <a:pPr algn="ctr"/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Попробуйте сделать 3 общих слайда о Вашем подразделении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017436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Шаг 3. Продумайте сценарий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404179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ownloads\WhatsApp Image 2020-06-30 at 10.44.53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 bwMode="auto">
          <a:xfrm>
            <a:off x="1835695" y="1352203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:\Users\MSShafigullin\Desktop\2020\Презентация КФУ\my-icons-collection (23)\png\006-pill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52203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SShafigullin\Downloads\johan-godinez-dDYRYivNzbI-unsplash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 bwMode="auto">
          <a:xfrm>
            <a:off x="6588224" y="1352203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80845" y="982871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T Sans" panose="020B0503020203020204" pitchFamily="34" charset="-52"/>
              </a:rPr>
              <a:t>1</a:t>
            </a:r>
            <a:endParaRPr lang="ru-RU" dirty="0">
              <a:latin typeface="PT Sans" panose="020B0503020203020204" pitchFamily="34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57110" y="979375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T Sans" panose="020B0503020203020204" pitchFamily="34" charset="-52"/>
              </a:rPr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33374" y="1000461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PT Sans" panose="020B0503020203020204" pitchFamily="34" charset="-52"/>
              </a:rPr>
              <a:t>3</a:t>
            </a:r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4931940" y="595304"/>
            <a:ext cx="360040" cy="63291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7110" y="4011910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T Sans" panose="020B0503020203020204" pitchFamily="34" charset="-52"/>
              </a:rPr>
              <a:t>4</a:t>
            </a:r>
            <a:endParaRPr lang="ru-RU" dirty="0">
              <a:latin typeface="PT Sans" panose="020B0503020203020204" pitchFamily="34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17411" y="3152203"/>
            <a:ext cx="1389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PT Sans" panose="020B0503020203020204" pitchFamily="34" charset="-52"/>
              </a:rPr>
              <a:t>flaticon.com</a:t>
            </a:r>
            <a:endParaRPr lang="ru-RU" dirty="0">
              <a:latin typeface="PT Sans" panose="020B0503020203020204" pitchFamily="34" charset="-5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3001" y="3152203"/>
            <a:ext cx="1885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PT Sans" panose="020B0503020203020204" pitchFamily="34" charset="-52"/>
              </a:rPr>
              <a:t>Фото на телефон</a:t>
            </a:r>
            <a:endParaRPr lang="ru-RU" dirty="0">
              <a:latin typeface="PT Sans" panose="020B0503020203020204" pitchFamily="34" charset="-5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26092" y="3152203"/>
            <a:ext cx="1524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PT Sans" panose="020B0503020203020204" pitchFamily="34" charset="-52"/>
              </a:rPr>
              <a:t>unsplash.com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50126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4. Используйте качественные фотографии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39710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52120" y="1543293"/>
            <a:ext cx="1686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flatuicolors.com</a:t>
            </a:r>
            <a:endParaRPr lang="ru-RU" dirty="0">
              <a:latin typeface="PT Sans" panose="020B0503020203020204" pitchFamily="34" charset="-5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5" t="21889" r="24800" b="32949"/>
          <a:stretch/>
        </p:blipFill>
        <p:spPr bwMode="auto">
          <a:xfrm>
            <a:off x="1777741" y="827959"/>
            <a:ext cx="362686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MSShafigullin\Desktop\2020\Презентация КФУ\Правило 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741" y="2759499"/>
            <a:ext cx="3626863" cy="202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52119" y="3589415"/>
            <a:ext cx="2205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Не нужно так делать</a:t>
            </a:r>
            <a:endParaRPr lang="ru-RU" dirty="0">
              <a:latin typeface="PT Sans" panose="020B0503020203020204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5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. Меньше цветов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61257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6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. Больше контраста и меньше игры со шрифтами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8" t="26687" r="27723" b="30042"/>
          <a:stretch/>
        </p:blipFill>
        <p:spPr bwMode="auto">
          <a:xfrm>
            <a:off x="1835695" y="1260967"/>
            <a:ext cx="332189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MSShafigullin\Desktop\2020\Презентация КФУ\Правило 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60966"/>
            <a:ext cx="319791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89280" y="3733648"/>
            <a:ext cx="65496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НАДО КРИЧАТЬ!!!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58416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7.  Важно 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5" name="Picture 2" descr="C:\Users\MSShafigullin\Desktop\2020\Презентация КФУ\правило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" t="6111" r="3009" b="6956"/>
          <a:stretch/>
        </p:blipFill>
        <p:spPr bwMode="auto">
          <a:xfrm>
            <a:off x="1490617" y="915566"/>
            <a:ext cx="7610841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390740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Где найти фирменный стиль и материалы для презентаций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7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9" t="16852" r="57620" b="33889"/>
          <a:stretch/>
        </p:blipFill>
        <p:spPr bwMode="auto">
          <a:xfrm>
            <a:off x="1231115" y="1228069"/>
            <a:ext cx="1785226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2222" r="51771" b="14445"/>
          <a:stretch/>
        </p:blipFill>
        <p:spPr bwMode="auto">
          <a:xfrm>
            <a:off x="3283530" y="1228069"/>
            <a:ext cx="2058462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29" t="32381" r="25000" b="26787"/>
          <a:stretch/>
        </p:blipFill>
        <p:spPr bwMode="auto">
          <a:xfrm>
            <a:off x="5623604" y="1228070"/>
            <a:ext cx="1812359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663164" y="920293"/>
            <a:ext cx="7425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PT Sans" panose="020B0503020203020204" pitchFamily="34" charset="-52"/>
              </a:rPr>
              <a:t>Структура</a:t>
            </a:r>
            <a:endParaRPr lang="ru-RU" sz="1000" dirty="0">
              <a:latin typeface="PT Sans" panose="020B0503020203020204" pitchFamily="34" charset="-5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59662" y="852430"/>
            <a:ext cx="19255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Департамент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По информационной политике</a:t>
            </a:r>
            <a:endParaRPr lang="ru-RU" sz="1000" dirty="0">
              <a:latin typeface="PT Sans" panose="020B0503020203020204" pitchFamily="34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7434" y="935682"/>
            <a:ext cx="14847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Фирменный стиль КФУ</a:t>
            </a:r>
            <a:endParaRPr lang="ru-RU" sz="1000" dirty="0">
              <a:latin typeface="PT Sans" panose="020B0503020203020204" pitchFamily="34" charset="-52"/>
            </a:endParaRPr>
          </a:p>
        </p:txBody>
      </p:sp>
      <p:cxnSp>
        <p:nvCxnSpPr>
          <p:cNvPr id="17" name="Прямая со стрелкой 16"/>
          <p:cNvCxnSpPr>
            <a:stCxn id="14" idx="3"/>
            <a:endCxn id="15" idx="1"/>
          </p:cNvCxnSpPr>
          <p:nvPr/>
        </p:nvCxnSpPr>
        <p:spPr>
          <a:xfrm>
            <a:off x="2405675" y="1043404"/>
            <a:ext cx="953987" cy="9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6" idx="1"/>
          </p:cNvCxnSpPr>
          <p:nvPr/>
        </p:nvCxnSpPr>
        <p:spPr>
          <a:xfrm>
            <a:off x="5285189" y="1049711"/>
            <a:ext cx="502245" cy="9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994404" y="3532325"/>
            <a:ext cx="5373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ИЛИ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8" t="34822" r="19847" b="53126"/>
          <a:stretch/>
        </p:blipFill>
        <p:spPr bwMode="auto">
          <a:xfrm>
            <a:off x="1231115" y="3913183"/>
            <a:ext cx="6958834" cy="77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935844" y="4038294"/>
            <a:ext cx="2734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PT Sans" panose="020B0503020203020204" pitchFamily="34" charset="-52"/>
              </a:rPr>
              <a:t>фирменный стиль КФУ</a:t>
            </a:r>
          </a:p>
        </p:txBody>
      </p:sp>
    </p:spTree>
    <p:extLst>
      <p:ext uri="{BB962C8B-B14F-4D97-AF65-F5344CB8AC3E}">
        <p14:creationId xmlns:p14="http://schemas.microsoft.com/office/powerpoint/2010/main" val="367705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86008" y="2139702"/>
            <a:ext cx="5657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0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0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86007" y="794051"/>
            <a:ext cx="525658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</a:t>
            </a:r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(ФОТО СПИКЕРА)</a:t>
            </a:r>
            <a:endParaRPr lang="ru-RU" sz="1200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6007" y="1667584"/>
            <a:ext cx="506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11" name="Picture 2" descr="C:\Users\MSShafigullin\Desktop\2020\Фирменный стиль онлайн лекций\По ТЗ\Картинки\Барбр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7" r="29411"/>
          <a:stretch/>
        </p:blipFill>
        <p:spPr bwMode="auto">
          <a:xfrm>
            <a:off x="474450" y="1932931"/>
            <a:ext cx="2398960" cy="23989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11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86007" y="732498"/>
            <a:ext cx="52565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 КАЗАНСКОГО ФЕДЕРАЛЬНОГО УНИВЕРСИТЕТА</a:t>
            </a: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ПРИ СОСТАВЛЕНИИ ПРЕЗЕНТАЦИИ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86008" y="3212852"/>
            <a:ext cx="53344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Абдуллина Ляйсан Наилевна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Директор Департамента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lyajsan.abdullina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LNAbdullina@kpfu.ru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77 57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pic>
        <p:nvPicPr>
          <p:cNvPr id="7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39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esktop\Проекты\Брендбук\Гайдлайн\Презентация\презентация шаблон КФУ-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72"/>
          <a:stretch/>
        </p:blipFill>
        <p:spPr bwMode="auto">
          <a:xfrm>
            <a:off x="0" y="1786"/>
            <a:ext cx="9144000" cy="514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1510"/>
            <a:ext cx="1152128" cy="112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67744" y="373815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  <a:buSzPts val="1100"/>
            </a:pPr>
            <a:r>
              <a:rPr lang="ru-RU" dirty="0" smtClean="0">
                <a:solidFill>
                  <a:schemeClr val="lt1"/>
                </a:solidFill>
                <a:latin typeface="PT Sans" panose="020B0503020203020204" pitchFamily="34" charset="-52"/>
              </a:rPr>
              <a:t>РЕКОМЕНДАЦИИ ПО ИСПОЛЬЗОВАНИЮ ФИРМЕННОГО СТИЛЯ КАЗАНСКОГО ФЕДЕРАЛЬНОГО УНИВЕРСИТЕТА</a:t>
            </a:r>
          </a:p>
          <a:p>
            <a:pPr lvl="0">
              <a:buClr>
                <a:srgbClr val="000000"/>
              </a:buClr>
              <a:buSzPts val="1100"/>
            </a:pPr>
            <a:r>
              <a:rPr lang="ru-RU" dirty="0" smtClean="0">
                <a:solidFill>
                  <a:schemeClr val="lt1"/>
                </a:solidFill>
                <a:latin typeface="PT Sans" panose="020B0503020203020204" pitchFamily="34" charset="-52"/>
              </a:rPr>
              <a:t>ПРИ СОСТАВЛЕНИИ ПРЕЗЕНТАЦИИ</a:t>
            </a:r>
          </a:p>
        </p:txBody>
      </p:sp>
      <p:sp>
        <p:nvSpPr>
          <p:cNvPr id="7" name="Google Shape;898;g89d9307d70_13_164"/>
          <p:cNvSpPr txBox="1"/>
          <p:nvPr/>
        </p:nvSpPr>
        <p:spPr>
          <a:xfrm>
            <a:off x="2267744" y="2355726"/>
            <a:ext cx="5904656" cy="9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67"/>
              <a:buFont typeface="Arial"/>
              <a:buNone/>
            </a:pPr>
            <a:r>
              <a:rPr lang="en-US" sz="3600" b="1" i="0" u="none" strike="noStrike" cap="none" dirty="0" err="1">
                <a:solidFill>
                  <a:schemeClr val="bg1"/>
                </a:solidFill>
                <a:latin typeface="PT Sans" panose="020B0503020203020204" pitchFamily="34" charset="-52"/>
                <a:ea typeface="Arial"/>
                <a:cs typeface="Arial"/>
                <a:sym typeface="Arial"/>
              </a:rPr>
              <a:t>Спасибо</a:t>
            </a:r>
            <a:r>
              <a:rPr lang="en-US" sz="3600" b="1" i="0" u="none" strike="noStrike" cap="none" dirty="0">
                <a:solidFill>
                  <a:schemeClr val="bg1"/>
                </a:solidFill>
                <a:latin typeface="PT Sans" panose="020B0503020203020204" pitchFamily="34" charset="-52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>
                <a:solidFill>
                  <a:schemeClr val="bg1"/>
                </a:solidFill>
                <a:latin typeface="PT Sans" panose="020B0503020203020204" pitchFamily="34" charset="-52"/>
                <a:ea typeface="Arial"/>
                <a:cs typeface="Arial"/>
                <a:sym typeface="Arial"/>
              </a:rPr>
              <a:t>за</a:t>
            </a:r>
            <a:r>
              <a:rPr lang="en-US" sz="3600" b="1" i="0" u="none" strike="noStrike" cap="none" dirty="0">
                <a:solidFill>
                  <a:schemeClr val="bg1"/>
                </a:solidFill>
                <a:latin typeface="PT Sans" panose="020B0503020203020204" pitchFamily="34" charset="-52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 smtClean="0">
                <a:solidFill>
                  <a:schemeClr val="bg1"/>
                </a:solidFill>
                <a:latin typeface="PT Sans" panose="020B0503020203020204" pitchFamily="34" charset="-52"/>
                <a:ea typeface="Arial"/>
                <a:cs typeface="Arial"/>
                <a:sym typeface="Arial"/>
              </a:rPr>
              <a:t>внимание</a:t>
            </a:r>
            <a:r>
              <a:rPr lang="en-US" sz="3600" b="1" i="0" u="none" strike="noStrike" cap="none" dirty="0" smtClean="0">
                <a:solidFill>
                  <a:schemeClr val="bg1"/>
                </a:solidFill>
                <a:latin typeface="PT Sans" panose="020B0503020203020204" pitchFamily="34" charset="-52"/>
                <a:ea typeface="Arial"/>
                <a:cs typeface="Arial"/>
                <a:sym typeface="Arial"/>
              </a:rPr>
              <a:t>!</a:t>
            </a:r>
            <a:endParaRPr sz="3600" b="1" i="0" u="none" strike="noStrike" cap="none" dirty="0">
              <a:solidFill>
                <a:schemeClr val="bg1"/>
              </a:solidFill>
              <a:latin typeface="PT Sans" panose="020B0503020203020204" pitchFamily="34" charset="-52"/>
              <a:ea typeface="Arial"/>
              <a:cs typeface="Arial"/>
              <a:sym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3363838"/>
            <a:ext cx="65527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PT Sans" panose="020B0503020203020204" pitchFamily="34" charset="-52"/>
              </a:rPr>
              <a:t>Абдуллина Ляйсан Наилевна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Директор Департамента по информационной политике</a:t>
            </a:r>
          </a:p>
          <a:p>
            <a:endParaRPr lang="ru-RU" sz="1200" dirty="0" smtClean="0">
              <a:solidFill>
                <a:schemeClr val="bg1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kpfu.ru/</a:t>
            </a:r>
            <a:r>
              <a:rPr lang="ru-RU" sz="1200" dirty="0" err="1" smtClean="0">
                <a:solidFill>
                  <a:schemeClr val="bg1"/>
                </a:solidFill>
                <a:latin typeface="PT Sans" panose="020B0503020203020204" pitchFamily="34" charset="-52"/>
              </a:rPr>
              <a:t>lyajsan.abdullina</a:t>
            </a:r>
            <a:endParaRPr lang="ru-RU" sz="1200" dirty="0" smtClean="0">
              <a:solidFill>
                <a:schemeClr val="bg1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LNAbdullina@kpfu.ru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+7 (843) 233 77 57</a:t>
            </a:r>
          </a:p>
        </p:txBody>
      </p:sp>
    </p:spTree>
    <p:extLst>
      <p:ext uri="{BB962C8B-B14F-4D97-AF65-F5344CB8AC3E}">
        <p14:creationId xmlns:p14="http://schemas.microsoft.com/office/powerpoint/2010/main" val="20918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Оформление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7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995686"/>
            <a:ext cx="8316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ctr">
              <a:buAutoNum type="arabicPeriod"/>
              <a:defRPr/>
            </a:pPr>
            <a:r>
              <a:rPr lang="ru-RU" sz="1600" dirty="0" smtClean="0">
                <a:latin typeface="PT Sans" panose="020B0503020203020204" pitchFamily="34" charset="-52"/>
              </a:rPr>
              <a:t>Увеличить пространство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827584" y="2427734"/>
            <a:ext cx="831641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51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Оформление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8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5061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67894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1995686"/>
            <a:ext cx="8316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 smtClean="0">
                <a:latin typeface="PT Sans" panose="020B0503020203020204" pitchFamily="34" charset="-52"/>
              </a:rPr>
              <a:t>2. Серый цвет</a:t>
            </a:r>
            <a:endParaRPr lang="ru-RU" sz="1600" dirty="0">
              <a:latin typeface="PT Sans" panose="020B0503020203020204" pitchFamily="34" charset="-52"/>
            </a:endParaRPr>
          </a:p>
        </p:txBody>
      </p:sp>
      <p:cxnSp>
        <p:nvCxnSpPr>
          <p:cNvPr id="19" name="Прямая со стрелкой 18"/>
          <p:cNvCxnSpPr>
            <a:stCxn id="12" idx="2"/>
          </p:cNvCxnSpPr>
          <p:nvPr/>
        </p:nvCxnSpPr>
        <p:spPr>
          <a:xfrm flipH="1">
            <a:off x="539792" y="2334240"/>
            <a:ext cx="4446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57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924"/>
            <a:ext cx="9144000" cy="832664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148256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48924"/>
            <a:ext cx="7344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при составлении презентаций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PT Sans" panose="020B0503020203020204" pitchFamily="34" charset="-52"/>
              </a:rPr>
              <a:t>Оформление</a:t>
            </a:r>
            <a:endParaRPr lang="ru-RU" sz="1400" b="1" dirty="0">
              <a:solidFill>
                <a:schemeClr val="bg1"/>
              </a:solidFill>
              <a:latin typeface="PT Sans" panose="020B0503020203020204" pitchFamily="34" charset="-52"/>
            </a:endParaRPr>
          </a:p>
        </p:txBody>
      </p:sp>
      <p:pic>
        <p:nvPicPr>
          <p:cNvPr id="8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94" y="367563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87" y="114719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279432" y="374979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9432" y="71442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4584" y="2164963"/>
            <a:ext cx="9148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 smtClean="0">
                <a:latin typeface="PT Sans" panose="020B0503020203020204" pitchFamily="34" charset="-52"/>
              </a:rPr>
              <a:t>3. Горизонтальный </a:t>
            </a:r>
            <a:r>
              <a:rPr lang="ru-RU" sz="1600" dirty="0">
                <a:latin typeface="PT Sans" panose="020B0503020203020204" pitchFamily="34" charset="-52"/>
              </a:rPr>
              <a:t>формат</a:t>
            </a:r>
          </a:p>
        </p:txBody>
      </p:sp>
      <p:cxnSp>
        <p:nvCxnSpPr>
          <p:cNvPr id="14" name="Прямая со стрелкой 13"/>
          <p:cNvCxnSpPr>
            <a:stCxn id="12" idx="0"/>
            <a:endCxn id="5" idx="2"/>
          </p:cNvCxnSpPr>
          <p:nvPr/>
        </p:nvCxnSpPr>
        <p:spPr>
          <a:xfrm flipV="1">
            <a:off x="4569708" y="834588"/>
            <a:ext cx="2292" cy="1330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591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8345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148256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48924"/>
            <a:ext cx="7344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при составлении презентаций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PT Sans" panose="020B0503020203020204" pitchFamily="34" charset="-52"/>
              </a:rPr>
              <a:t>Оформление</a:t>
            </a:r>
            <a:endParaRPr lang="ru-RU" sz="1400" b="1" dirty="0">
              <a:solidFill>
                <a:schemeClr val="bg1"/>
              </a:solidFill>
              <a:latin typeface="PT Sans" panose="020B0503020203020204" pitchFamily="34" charset="-52"/>
            </a:endParaRPr>
          </a:p>
        </p:txBody>
      </p:sp>
      <p:pic>
        <p:nvPicPr>
          <p:cNvPr id="7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094" y="367563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87" y="114719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79432" y="374979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rgbClr val="00549F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rgbClr val="00549F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9432" y="71442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rgbClr val="00549F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rgbClr val="00549F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4584" y="2164963"/>
            <a:ext cx="9148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 smtClean="0">
                <a:latin typeface="PT Sans" panose="020B0503020203020204" pitchFamily="34" charset="-52"/>
              </a:rPr>
              <a:t>3. Горизонтальный формат в сером цвете</a:t>
            </a:r>
            <a:endParaRPr lang="ru-RU" sz="1600" dirty="0">
              <a:latin typeface="PT Sans" panose="020B0503020203020204" pitchFamily="34" charset="-52"/>
            </a:endParaRPr>
          </a:p>
        </p:txBody>
      </p:sp>
      <p:cxnSp>
        <p:nvCxnSpPr>
          <p:cNvPr id="12" name="Прямая со стрелкой 11"/>
          <p:cNvCxnSpPr>
            <a:stCxn id="11" idx="0"/>
          </p:cNvCxnSpPr>
          <p:nvPr/>
        </p:nvCxnSpPr>
        <p:spPr>
          <a:xfrm flipV="1">
            <a:off x="4569708" y="834588"/>
            <a:ext cx="2292" cy="1330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414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Элементы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7" name="Picture 4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99" y="4422472"/>
            <a:ext cx="353386" cy="35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MSShafigullin\Desktop\2020\Презентация КФУ\TH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2" y="3843770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051" y="4728776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51" y="4083918"/>
            <a:ext cx="6594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800" b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987574"/>
            <a:ext cx="8316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 smtClean="0">
                <a:latin typeface="PT Sans" panose="020B0503020203020204" pitchFamily="34" charset="-52"/>
              </a:rPr>
              <a:t>Пиктограммы</a:t>
            </a:r>
          </a:p>
        </p:txBody>
      </p:sp>
      <p:pic>
        <p:nvPicPr>
          <p:cNvPr id="2050" name="Picture 2" descr="C:\Users\MSShafigullin\Desktop\2020\Презентация КФУ\Пиктограммы и иконки\1772879-school-and-education\1772879-school-and-education\png\036-astronomy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24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SShafigullin\Desktop\2020\Презентация КФУ\Пиктограммы и иконки\1772879-school-and-education\1772879-school-and-education\png\001-audi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484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SShafigullin\Desktop\2020\Презентация КФУ\Пиктограммы и иконки\1772879-school-and-education\1772879-school-and-education\png\003-backpac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404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SShafigullin\Desktop\2020\Презентация КФУ\Пиктограммы и иконки\1772879-school-and-education\1772879-school-and-education\png\004-book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316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MSShafigullin\Desktop\2020\Презентация КФУ\Пиктограммы и иконки\1772879-school-and-education\1772879-school-and-education\png\005-book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228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SShafigullin\Desktop\2020\Презентация КФУ\Пиктограммы и иконки\1772879-school-and-education\1772879-school-and-education\png\006-ba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376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MSShafigullin\Desktop\2020\Презентация КФУ\Пиктограммы и иконки\1772879-school-and-education\1772879-school-and-education\png\008-chat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060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MSShafigullin\Desktop\2020\Презентация КФУ\Пиктограммы и иконки\1772879-school-and-education\1772879-school-and-education\png\009-archiv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980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MSShafigullin\Desktop\2020\Презентация КФУ\Пиктограммы и иконки\1772879-school-and-education\1772879-school-and-education\png\012-award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900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MSShafigullin\Desktop\2020\Презентация КФУ\Пиктограммы и иконки\1772879-school-and-education\1772879-school-and-education\png\017-business and finance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780" y="1635646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MSShafigullin\Desktop\2020\Презентация КФУ\Пиктограммы и иконки\1772916-school-and-education\1772916-school-and-education\png\017-business and finance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780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MSShafigullin\Desktop\2020\Презентация КФУ\Пиктограммы и иконки\1772916-school-and-education\1772916-school-and-education\png\001-audio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480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MSShafigullin\Desktop\2020\Презентация КФУ\Пиктограммы и иконки\1772916-school-and-education\1772916-school-and-education\png\003-backpack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404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MSShafigullin\Desktop\2020\Презентация КФУ\Пиктограммы и иконки\1772916-school-and-education\1772916-school-and-education\png\004-book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316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C:\Users\MSShafigullin\Desktop\2020\Презентация КФУ\Пиктограммы и иконки\1772916-school-and-education\1772916-school-and-education\png\005-book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228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:\Users\MSShafigullin\Desktop\2020\Презентация КФУ\Пиктограммы и иконки\1772916-school-and-education\1772916-school-and-education\png\006-bag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376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MSShafigullin\Desktop\2020\Презентация КФУ\Пиктограммы и иконки\1772916-school-and-education\1772916-school-and-education\png\008-chat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446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MSShafigullin\Desktop\2020\Презентация КФУ\Пиктограммы и иконки\1772916-school-and-education\1772916-school-and-education\png\009-archive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980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MSShafigullin\Desktop\2020\Презентация КФУ\Пиктограммы и иконки\1772916-school-and-education\1772916-school-and-education\png\012-award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760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MSShafigullin\Desktop\2020\Презентация КФУ\Пиктограммы и иконки\1772978-school-and-education\1772978-school-and-education\png\017-business and finance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780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Users\MSShafigullin\Desktop\2020\Презентация КФУ\Пиктограммы и иконки\1772978-school-and-education\1772978-school-and-education\png\001-audio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480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 descr="C:\Users\MSShafigullin\Desktop\2020\Презентация КФУ\Пиктограммы и иконки\1772978-school-and-education\1772978-school-and-education\png\003-backpack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404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:\Users\MSShafigullin\Desktop\2020\Презентация КФУ\Пиктограммы и иконки\1772978-school-and-education\1772978-school-and-education\png\004-book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316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C:\Users\MSShafigullin\Desktop\2020\Презентация КФУ\Пиктограммы и иконки\1772978-school-and-education\1772978-school-and-education\png\005-book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228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C:\Users\MSShafigullin\Desktop\2020\Презентация КФУ\Пиктограммы и иконки\1772978-school-and-education\1772978-school-and-education\png\006-bag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376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C:\Users\MSShafigullin\Desktop\2020\Презентация КФУ\Пиктограммы и иконки\1772978-school-and-education\1772978-school-and-education\png\008-chat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446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C:\Users\MSShafigullin\Desktop\2020\Презентация КФУ\Пиктограммы и иконки\1772978-school-and-education\1772978-school-and-education\png\009-archive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980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C:\Users\MSShafigullin\Desktop\2020\Презентация КФУ\Пиктограммы и иконки\1772978-school-and-education\1772978-school-and-education\png\012-award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900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C:\Users\MSShafigullin\Desktop\2020\Презентация КФУ\Пиктограммы и иконки\1772916-school-and-education\1772916-school-and-education\png\036-astronomy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24" y="234598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C:\Users\MSShafigullin\Desktop\2020\Презентация КФУ\Пиктограммы и иконки\1772978-school-and-education\1772978-school-and-education\png\036-astronomy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24" y="304422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C:\Users\MSShafigullin\Downloads\1-01.pn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917" y="3411296"/>
            <a:ext cx="3481751" cy="168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358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Предметный 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рейтинг – открывающий слайд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25328" y="987574"/>
            <a:ext cx="6190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800" dirty="0" smtClean="0">
                <a:latin typeface="PT Sans" panose="020B0503020203020204" pitchFamily="34" charset="-52"/>
              </a:rPr>
              <a:t>Education</a:t>
            </a:r>
          </a:p>
          <a:p>
            <a:pPr lvl="0">
              <a:defRPr/>
            </a:pPr>
            <a:r>
              <a:rPr lang="ru-RU" dirty="0">
                <a:latin typeface="PT Sans" panose="020B0503020203020204" pitchFamily="34" charset="-52"/>
              </a:rPr>
              <a:t>94</a:t>
            </a:r>
          </a:p>
          <a:p>
            <a:pPr lvl="0">
              <a:defRPr/>
            </a:pPr>
            <a:r>
              <a:rPr lang="ru-RU" kern="0" dirty="0" smtClean="0">
                <a:latin typeface="PT Sans" panose="020B0503020203020204" pitchFamily="34" charset="-52"/>
              </a:rPr>
              <a:t>1</a:t>
            </a:r>
            <a:endParaRPr lang="en-US" dirty="0">
              <a:latin typeface="PT Sans" panose="020B0503020203020204" pitchFamily="34" charset="-52"/>
            </a:endParaRPr>
          </a:p>
        </p:txBody>
      </p:sp>
      <p:pic>
        <p:nvPicPr>
          <p:cNvPr id="14" name="Picture 13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640" y="1045553"/>
            <a:ext cx="776597" cy="7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MSShafigullin\Desktop\2020\Презентация КФУ\THE 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888" y="1175493"/>
            <a:ext cx="1584176" cy="51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174211" y="1110685"/>
            <a:ext cx="65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370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PT Sans" panose="020B0503020203020204" pitchFamily="34" charset="-52"/>
              </a:rPr>
              <a:t>13</a:t>
            </a:r>
            <a:endParaRPr kumimoji="0" lang="en-US" sz="18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57985" y="1110684"/>
            <a:ext cx="1311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18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33693" y="987575"/>
            <a:ext cx="10182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800" dirty="0" smtClean="0">
                <a:latin typeface="PT Sans" panose="020B0503020203020204" pitchFamily="34" charset="-52"/>
              </a:rPr>
              <a:t>Education</a:t>
            </a:r>
          </a:p>
          <a:p>
            <a:pPr lvl="0">
              <a:defRPr/>
            </a:pPr>
            <a:r>
              <a:rPr lang="en-US" dirty="0" smtClean="0">
                <a:latin typeface="PT Sans" panose="020B0503020203020204" pitchFamily="34" charset="-52"/>
              </a:rPr>
              <a:t>201-250</a:t>
            </a:r>
            <a:endParaRPr lang="ru-RU" dirty="0">
              <a:latin typeface="PT Sans" panose="020B0503020203020204" pitchFamily="34" charset="-52"/>
            </a:endParaRPr>
          </a:p>
          <a:p>
            <a:pPr lvl="0">
              <a:defRPr/>
            </a:pPr>
            <a:r>
              <a:rPr lang="en-US" kern="0" dirty="0">
                <a:latin typeface="PT Sans" panose="020B0503020203020204" pitchFamily="34" charset="-52"/>
              </a:rPr>
              <a:t>3</a:t>
            </a:r>
            <a:endParaRPr lang="en-US" dirty="0">
              <a:latin typeface="PT Sans" panose="020B0503020203020204" pitchFamily="34" charset="-52"/>
            </a:endParaRPr>
          </a:p>
        </p:txBody>
      </p:sp>
      <p:pic>
        <p:nvPicPr>
          <p:cNvPr id="19" name="Picture 2" descr="C:\Users\MSShafigullin\Downloads\1-0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47411"/>
            <a:ext cx="1557456" cy="75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184906" y="2882538"/>
            <a:ext cx="242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Второй </a:t>
            </a:r>
            <a:r>
              <a:rPr lang="ru-RU" sz="800" b="1" dirty="0" smtClean="0">
                <a:latin typeface="PT Sans" panose="020B0503020203020204" pitchFamily="34" charset="-52"/>
              </a:rPr>
              <a:t>старейший</a:t>
            </a:r>
          </a:p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университет в России</a:t>
            </a:r>
            <a:endParaRPr lang="en-US" sz="800" dirty="0" smtClean="0">
              <a:latin typeface="PT Sans" panose="020B0503020203020204" pitchFamily="34" charset="-52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95936" y="2882538"/>
            <a:ext cx="242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latin typeface="PT Sans" panose="020B0503020203020204" pitchFamily="34" charset="-52"/>
              </a:rPr>
              <a:t>Сотрудничество с </a:t>
            </a:r>
            <a:r>
              <a:rPr lang="ru-RU" sz="800" b="1" dirty="0">
                <a:latin typeface="PT Sans" panose="020B0503020203020204" pitchFamily="34" charset="-52"/>
              </a:rPr>
              <a:t>407</a:t>
            </a:r>
            <a:r>
              <a:rPr lang="ru-RU" sz="800" dirty="0">
                <a:latin typeface="PT Sans" panose="020B0503020203020204" pitchFamily="34" charset="-52"/>
              </a:rPr>
              <a:t> </a:t>
            </a:r>
            <a:r>
              <a:rPr lang="ru-RU" sz="800" dirty="0" smtClean="0">
                <a:latin typeface="PT Sans" panose="020B0503020203020204" pitchFamily="34" charset="-52"/>
              </a:rPr>
              <a:t>ведущими</a:t>
            </a:r>
          </a:p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университетами </a:t>
            </a:r>
            <a:r>
              <a:rPr lang="ru-RU" sz="800" dirty="0">
                <a:latin typeface="PT Sans" panose="020B0503020203020204" pitchFamily="34" charset="-52"/>
              </a:rPr>
              <a:t>из </a:t>
            </a:r>
            <a:r>
              <a:rPr lang="ru-RU" sz="800" b="1" dirty="0">
                <a:latin typeface="PT Sans" panose="020B0503020203020204" pitchFamily="34" charset="-52"/>
              </a:rPr>
              <a:t>70</a:t>
            </a:r>
            <a:r>
              <a:rPr lang="ru-RU" sz="800" dirty="0">
                <a:latin typeface="PT Sans" panose="020B0503020203020204" pitchFamily="34" charset="-52"/>
              </a:rPr>
              <a:t> стран мира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410686" y="2882538"/>
            <a:ext cx="242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b="1" dirty="0" smtClean="0">
                <a:latin typeface="PT Sans" panose="020B0503020203020204" pitchFamily="34" charset="-52"/>
              </a:rPr>
              <a:t>415</a:t>
            </a:r>
          </a:p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учебных </a:t>
            </a:r>
            <a:r>
              <a:rPr lang="ru-RU" sz="800" dirty="0">
                <a:latin typeface="PT Sans" panose="020B0503020203020204" pitchFamily="34" charset="-52"/>
              </a:rPr>
              <a:t>лабораторий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184906" y="4151394"/>
            <a:ext cx="242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latin typeface="PT Sans" panose="020B0503020203020204" pitchFamily="34" charset="-52"/>
              </a:rPr>
              <a:t>Численность </a:t>
            </a:r>
            <a:r>
              <a:rPr lang="ru-RU" sz="800" dirty="0" smtClean="0">
                <a:latin typeface="PT Sans" panose="020B0503020203020204" pitchFamily="34" charset="-52"/>
              </a:rPr>
              <a:t>иностранных</a:t>
            </a:r>
          </a:p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студентов </a:t>
            </a:r>
            <a:r>
              <a:rPr lang="ru-RU" sz="800" dirty="0">
                <a:latin typeface="PT Sans" panose="020B0503020203020204" pitchFamily="34" charset="-52"/>
              </a:rPr>
              <a:t>– </a:t>
            </a:r>
            <a:r>
              <a:rPr lang="ru-RU" sz="800" b="1" dirty="0">
                <a:latin typeface="PT Sans" panose="020B0503020203020204" pitchFamily="34" charset="-52"/>
              </a:rPr>
              <a:t>9 600 </a:t>
            </a:r>
            <a:r>
              <a:rPr lang="ru-RU" sz="800" dirty="0">
                <a:latin typeface="PT Sans" panose="020B0503020203020204" pitchFamily="34" charset="-52"/>
              </a:rPr>
              <a:t>человек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995936" y="4151394"/>
            <a:ext cx="242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latin typeface="PT Sans" panose="020B0503020203020204" pitchFamily="34" charset="-52"/>
              </a:rPr>
              <a:t>Общий контингент </a:t>
            </a:r>
            <a:r>
              <a:rPr lang="ru-RU" sz="800" dirty="0" smtClean="0">
                <a:latin typeface="PT Sans" panose="020B0503020203020204" pitchFamily="34" charset="-52"/>
              </a:rPr>
              <a:t>обучающихся</a:t>
            </a:r>
          </a:p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более </a:t>
            </a:r>
            <a:r>
              <a:rPr lang="ru-RU" sz="800" b="1" dirty="0">
                <a:latin typeface="PT Sans" panose="020B0503020203020204" pitchFamily="34" charset="-52"/>
              </a:rPr>
              <a:t>47 000 </a:t>
            </a:r>
            <a:r>
              <a:rPr lang="ru-RU" sz="800" dirty="0">
                <a:latin typeface="PT Sans" panose="020B0503020203020204" pitchFamily="34" charset="-52"/>
              </a:rPr>
              <a:t>человек</a:t>
            </a:r>
          </a:p>
        </p:txBody>
      </p:sp>
      <p:pic>
        <p:nvPicPr>
          <p:cNvPr id="28" name="Picture 4" descr="C:\Users\MSShafigullin\Desktop\2020\Презентация КФУ\Пиктограммы и иконки\1772879-school-and-education\1772879-school-and-education\png\022-concep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011" y="234253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C:\Users\MSShafigullin\Desktop\2020\Презентация КФУ\Пиктограммы и иконки\1772879-school-and-education\1772879-school-and-education\png\018-diplom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429" y="362235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MSShafigullin\Desktop\2020\Презентация КФУ\Пиктограммы и иконки\1772879-school-and-education\1772879-school-and-education\png\016-educatio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726" y="362235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SShafigullin\Desktop\2020\Презентация КФУ\Пиктограммы и иконки\2343944-navigation-and-map\2343944-navigation-and-map\png\003-globa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429" y="234253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6410686" y="4151394"/>
            <a:ext cx="242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b="1" dirty="0" smtClean="0">
                <a:latin typeface="PT Sans" panose="020B0503020203020204" pitchFamily="34" charset="-52"/>
              </a:rPr>
              <a:t>9054 </a:t>
            </a:r>
            <a:r>
              <a:rPr lang="ru-RU" sz="800" dirty="0" smtClean="0">
                <a:latin typeface="PT Sans" panose="020B0503020203020204" pitchFamily="34" charset="-52"/>
              </a:rPr>
              <a:t>общий</a:t>
            </a:r>
          </a:p>
          <a:p>
            <a:pPr algn="ctr"/>
            <a:r>
              <a:rPr lang="ru-RU" sz="800" dirty="0" smtClean="0">
                <a:latin typeface="PT Sans" panose="020B0503020203020204" pitchFamily="34" charset="-52"/>
              </a:rPr>
              <a:t>контингент сотрудников</a:t>
            </a:r>
            <a:endParaRPr lang="ru-RU" sz="800" dirty="0">
              <a:latin typeface="PT Sans" panose="020B0503020203020204" pitchFamily="34" charset="-52"/>
            </a:endParaRPr>
          </a:p>
        </p:txBody>
      </p:sp>
      <p:pic>
        <p:nvPicPr>
          <p:cNvPr id="26" name="Picture 2" descr="C:\Users\MSShafigullin\Desktop\2020\Презентация КФУ\Пиктограммы и иконки\2693495-business-and-finance\2693495-business-and-finance\png\010-management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011" y="362235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425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27584" cy="514350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MSShafigullin\Desktop\2020\Презентация КФУ\kfu_logo_circle_r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67" y="87534"/>
            <a:ext cx="55305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9592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Рекомендации по использованию фирменного стиля при составлении презентаций</a:t>
            </a:r>
          </a:p>
          <a:p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Предметный 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рейтинг – открывающий слайд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8" name="Picture 13" descr="C:\Users\MSShafigullin\Desktop\Проекты\Презентация по ДК\q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03453"/>
            <a:ext cx="776597" cy="7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C:\Users\MSShafigullin\Desktop\2020\Презентация КФУ\THE 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604" y="933394"/>
            <a:ext cx="1584176" cy="51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43701" y="868586"/>
            <a:ext cx="1311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601-800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PT Sans" panose="020B0503020203020204" pitchFamily="34" charset="-52"/>
              </a:rPr>
              <a:t>9</a:t>
            </a:r>
            <a:endParaRPr kumimoji="0" lang="en-US" sz="18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43608" y="1974005"/>
            <a:ext cx="201622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PT Sans" panose="020B0503020203020204" pitchFamily="34" charset="-52"/>
              </a:rPr>
              <a:t>Гуманитарные науки и искусства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>
                <a:latin typeface="PT Sans" panose="020B0503020203020204" pitchFamily="34" charset="-52"/>
              </a:rPr>
              <a:t>Социальные науки и управление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>
                <a:latin typeface="PT Sans" panose="020B0503020203020204" pitchFamily="34" charset="-52"/>
              </a:rPr>
              <a:t>Естественные науки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en-US" sz="1000" dirty="0" smtClean="0">
                <a:latin typeface="PT Sans" panose="020B0503020203020204" pitchFamily="34" charset="-52"/>
              </a:rPr>
              <a:t>Лингвистика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en-US" sz="1000" dirty="0" err="1" smtClean="0">
                <a:latin typeface="PT Sans" panose="020B0503020203020204" pitchFamily="34" charset="-52"/>
              </a:rPr>
              <a:t>Образовани</a:t>
            </a:r>
            <a:r>
              <a:rPr lang="ru-RU" sz="1000" dirty="0" smtClean="0">
                <a:latin typeface="PT Sans" panose="020B0503020203020204" pitchFamily="34" charset="-52"/>
              </a:rPr>
              <a:t>е</a:t>
            </a:r>
          </a:p>
          <a:p>
            <a:r>
              <a:rPr lang="en-US" sz="1000" dirty="0">
                <a:latin typeface="PT Sans" panose="020B0503020203020204" pitchFamily="34" charset="-52"/>
              </a:rPr>
              <a:t>Экономика и эконометрика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>
                <a:latin typeface="PT Sans" panose="020B0503020203020204" pitchFamily="34" charset="-52"/>
              </a:rPr>
              <a:t>Бизнес и управление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en-US" sz="1000" dirty="0">
                <a:latin typeface="PT Sans" panose="020B0503020203020204" pitchFamily="34" charset="-52"/>
              </a:rPr>
              <a:t>Физика и астрономия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en-US" sz="1000" dirty="0" smtClean="0">
                <a:latin typeface="PT Sans" panose="020B0503020203020204" pitchFamily="34" charset="-52"/>
              </a:rPr>
              <a:t>Химия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en-US" sz="1000" dirty="0" smtClean="0">
                <a:latin typeface="PT Sans" panose="020B0503020203020204" pitchFamily="34" charset="-52"/>
              </a:rPr>
              <a:t>Математика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>
                <a:latin typeface="PT Sans" panose="020B0503020203020204" pitchFamily="34" charset="-52"/>
              </a:rPr>
              <a:t>Химические технологии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>
                <a:latin typeface="PT Sans" panose="020B0503020203020204" pitchFamily="34" charset="-52"/>
              </a:rPr>
              <a:t>Биологические науки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 smtClean="0">
                <a:latin typeface="PT Sans" panose="020B0503020203020204" pitchFamily="34" charset="-52"/>
              </a:rPr>
              <a:t>Нефтегазовое </a:t>
            </a:r>
            <a:r>
              <a:rPr lang="ru-RU" sz="1000" dirty="0">
                <a:latin typeface="PT Sans" panose="020B0503020203020204" pitchFamily="34" charset="-52"/>
              </a:rPr>
              <a:t>дело </a:t>
            </a:r>
            <a:endParaRPr lang="en-US" sz="1000" dirty="0" smtClean="0">
              <a:latin typeface="PT Sans" panose="020B0503020203020204" pitchFamily="34" charset="-52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58588" y="1974005"/>
            <a:ext cx="6911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251-300</a:t>
            </a:r>
            <a:endParaRPr lang="en-US" sz="1000" dirty="0" smtClean="0">
              <a:latin typeface="PT Sans" panose="020B0503020203020204" pitchFamily="34" charset="-52"/>
            </a:endParaRP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501-600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401-500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94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301-400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401-500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301-400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401-500</a:t>
            </a:r>
            <a:endParaRPr lang="en-US" sz="1000" dirty="0" smtClean="0">
              <a:latin typeface="PT Sans" panose="020B0503020203020204" pitchFamily="34" charset="-52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50949" y="1974005"/>
            <a:ext cx="69111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6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8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12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8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9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7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13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8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7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4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5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3-5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84301" y="868586"/>
            <a:ext cx="1311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370</a:t>
            </a:r>
            <a:endParaRPr lang="ru-RU" sz="1800" b="0" dirty="0" smtClean="0">
              <a:solidFill>
                <a:schemeClr val="tx1"/>
              </a:solidFill>
              <a:latin typeface="PT Sans" panose="020B0503020203020204" pitchFamily="34" charset="-5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kern="0" dirty="0" smtClean="0">
                <a:solidFill>
                  <a:schemeClr val="tx1"/>
                </a:solidFill>
                <a:latin typeface="PT Sans" panose="020B0503020203020204" pitchFamily="34" charset="-52"/>
              </a:rPr>
              <a:t>13</a:t>
            </a:r>
            <a:endParaRPr kumimoji="0" lang="en-US" sz="18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PT Sans" panose="020B0503020203020204" pitchFamily="34" charset="-52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98348" y="1974005"/>
            <a:ext cx="21602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PT Sans" panose="020B0503020203020204" pitchFamily="34" charset="-52"/>
              </a:rPr>
              <a:t>Гуманитарные науки и искусства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ru-RU" sz="1000" dirty="0">
                <a:latin typeface="PT Sans" panose="020B0503020203020204" pitchFamily="34" charset="-52"/>
              </a:rPr>
              <a:t>Инженерные </a:t>
            </a:r>
            <a:r>
              <a:rPr lang="ru-RU" sz="1000" dirty="0" smtClean="0">
                <a:latin typeface="PT Sans" panose="020B0503020203020204" pitchFamily="34" charset="-52"/>
              </a:rPr>
              <a:t>науки и технологии </a:t>
            </a:r>
            <a:r>
              <a:rPr lang="ru-RU" sz="1000" dirty="0">
                <a:latin typeface="PT Sans" panose="020B0503020203020204" pitchFamily="34" charset="-52"/>
              </a:rPr>
              <a:t>Социальные науки </a:t>
            </a:r>
            <a:endParaRPr lang="ru-RU" sz="1000" dirty="0" smtClean="0">
              <a:latin typeface="PT Sans" panose="020B0503020203020204" pitchFamily="34" charset="-52"/>
            </a:endParaRPr>
          </a:p>
          <a:p>
            <a:r>
              <a:rPr lang="en-US" sz="1000" dirty="0" smtClean="0">
                <a:latin typeface="PT Sans" panose="020B0503020203020204" pitchFamily="34" charset="-52"/>
              </a:rPr>
              <a:t>Образовани</a:t>
            </a:r>
            <a:r>
              <a:rPr lang="ru-RU" sz="1000" dirty="0" smtClean="0">
                <a:latin typeface="PT Sans" panose="020B0503020203020204" pitchFamily="34" charset="-52"/>
              </a:rPr>
              <a:t>е</a:t>
            </a:r>
          </a:p>
          <a:p>
            <a:r>
              <a:rPr lang="ru-RU" sz="1000" dirty="0" smtClean="0">
                <a:latin typeface="PT Sans" panose="020B0503020203020204" pitchFamily="34" charset="-52"/>
              </a:rPr>
              <a:t>Бизнес и экономика</a:t>
            </a:r>
          </a:p>
          <a:p>
            <a:r>
              <a:rPr lang="ru-RU" sz="1000" dirty="0">
                <a:latin typeface="PT Sans" panose="020B0503020203020204" pitchFamily="34" charset="-52"/>
              </a:rPr>
              <a:t>Науки о </a:t>
            </a:r>
            <a:r>
              <a:rPr lang="ru-RU" sz="1000" dirty="0" smtClean="0">
                <a:latin typeface="PT Sans" panose="020B0503020203020204" pitchFamily="34" charset="-52"/>
              </a:rPr>
              <a:t>жизни</a:t>
            </a:r>
          </a:p>
          <a:p>
            <a:r>
              <a:rPr lang="ru-RU" sz="1000" dirty="0">
                <a:latin typeface="PT Sans" panose="020B0503020203020204" pitchFamily="34" charset="-52"/>
              </a:rPr>
              <a:t>Физические </a:t>
            </a:r>
            <a:r>
              <a:rPr lang="ru-RU" sz="1000" dirty="0" smtClean="0">
                <a:latin typeface="PT Sans" panose="020B0503020203020204" pitchFamily="34" charset="-52"/>
              </a:rPr>
              <a:t>науки</a:t>
            </a:r>
          </a:p>
          <a:p>
            <a:r>
              <a:rPr lang="ru-RU" sz="1000" dirty="0">
                <a:latin typeface="PT Sans" panose="020B0503020203020204" pitchFamily="34" charset="-52"/>
              </a:rPr>
              <a:t>Медицина</a:t>
            </a:r>
            <a:endParaRPr lang="en-US" sz="1000" dirty="0" smtClean="0">
              <a:latin typeface="PT Sans" panose="020B0503020203020204" pitchFamily="34" charset="-52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212231" y="1974005"/>
            <a:ext cx="69111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345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365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401-450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201-250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201-250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401-450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451-500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351-400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401-450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301-350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351-400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401-450</a:t>
            </a:r>
          </a:p>
          <a:p>
            <a:pPr algn="ctr"/>
            <a:r>
              <a:rPr lang="en-US" sz="1000" dirty="0" smtClean="0">
                <a:latin typeface="PT Sans" panose="020B0503020203020204" pitchFamily="34" charset="-52"/>
              </a:rPr>
              <a:t>51-75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697306" y="1974005"/>
            <a:ext cx="6911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5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9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2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1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4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4</a:t>
            </a:r>
          </a:p>
          <a:p>
            <a:pPr algn="ctr"/>
            <a:r>
              <a:rPr lang="ru-RU" sz="1000" dirty="0" smtClean="0">
                <a:latin typeface="PT Sans" panose="020B0503020203020204" pitchFamily="34" charset="-52"/>
              </a:rPr>
              <a:t>9</a:t>
            </a:r>
          </a:p>
          <a:p>
            <a:pPr algn="ctr"/>
            <a:r>
              <a:rPr lang="ru-RU" sz="1000" dirty="0">
                <a:latin typeface="PT Sans" panose="020B0503020203020204" pitchFamily="34" charset="-52"/>
              </a:rPr>
              <a:t>2</a:t>
            </a:r>
            <a:endParaRPr lang="en-US" sz="1000" dirty="0" smtClean="0">
              <a:latin typeface="PT Sans" panose="020B0503020203020204" pitchFamily="34" charset="-52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12231" y="1751110"/>
            <a:ext cx="6911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PT Sans" panose="020B0503020203020204" pitchFamily="34" charset="-52"/>
              </a:rPr>
              <a:t>Мир</a:t>
            </a:r>
            <a:endParaRPr lang="en-US" sz="1000" b="1" dirty="0" smtClean="0">
              <a:latin typeface="PT Sans" panose="020B0503020203020204" pitchFamily="34" charset="-52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50949" y="1751110"/>
            <a:ext cx="6911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PT Sans" panose="020B0503020203020204" pitchFamily="34" charset="-52"/>
              </a:rPr>
              <a:t>РФ</a:t>
            </a:r>
            <a:endParaRPr lang="en-US" sz="1000" b="1" dirty="0" smtClean="0">
              <a:latin typeface="PT Sans" panose="020B0503020203020204" pitchFamily="34" charset="-52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158588" y="1751110"/>
            <a:ext cx="6911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PT Sans" panose="020B0503020203020204" pitchFamily="34" charset="-52"/>
              </a:rPr>
              <a:t>Мир</a:t>
            </a:r>
            <a:endParaRPr lang="en-US" sz="1000" b="1" dirty="0" smtClean="0">
              <a:latin typeface="PT Sans" panose="020B0503020203020204" pitchFamily="34" charset="-52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697306" y="1751110"/>
            <a:ext cx="6911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PT Sans" panose="020B0503020203020204" pitchFamily="34" charset="-52"/>
              </a:rPr>
              <a:t>РФ</a:t>
            </a:r>
            <a:endParaRPr lang="en-US" sz="1000" b="1" dirty="0" smtClean="0"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877689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668</Words>
  <Application>Microsoft Office PowerPoint</Application>
  <PresentationFormat>Экран (16:9)</PresentationFormat>
  <Paragraphs>299</Paragraphs>
  <Slides>20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</dc:creator>
  <cp:lastModifiedBy>user</cp:lastModifiedBy>
  <cp:revision>26</cp:revision>
  <dcterms:created xsi:type="dcterms:W3CDTF">2020-08-07T05:47:40Z</dcterms:created>
  <dcterms:modified xsi:type="dcterms:W3CDTF">2020-08-12T07:40:41Z</dcterms:modified>
</cp:coreProperties>
</file>