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71" r:id="rId4"/>
    <p:sldId id="340" r:id="rId5"/>
    <p:sldId id="341" r:id="rId6"/>
    <p:sldId id="331" r:id="rId7"/>
    <p:sldId id="345" r:id="rId8"/>
    <p:sldId id="279" r:id="rId9"/>
    <p:sldId id="288" r:id="rId10"/>
    <p:sldId id="290" r:id="rId11"/>
    <p:sldId id="282" r:id="rId12"/>
    <p:sldId id="283" r:id="rId13"/>
    <p:sldId id="321" r:id="rId14"/>
    <p:sldId id="317" r:id="rId15"/>
    <p:sldId id="320" r:id="rId16"/>
    <p:sldId id="296" r:id="rId17"/>
    <p:sldId id="337" r:id="rId18"/>
    <p:sldId id="329" r:id="rId19"/>
    <p:sldId id="327" r:id="rId20"/>
    <p:sldId id="299" r:id="rId21"/>
    <p:sldId id="302" r:id="rId22"/>
    <p:sldId id="262" r:id="rId23"/>
    <p:sldId id="343" r:id="rId24"/>
    <p:sldId id="289" r:id="rId25"/>
    <p:sldId id="270" r:id="rId2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9429" autoAdjust="0"/>
  </p:normalViewPr>
  <p:slideViewPr>
    <p:cSldViewPr>
      <p:cViewPr>
        <p:scale>
          <a:sx n="164" d="100"/>
          <a:sy n="164" d="100"/>
        </p:scale>
        <p:origin x="-11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&#1050;&#1085;&#1080;&#1075;&#1072;4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&#1050;&#1085;&#1080;&#1075;&#1072;4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&#1044;&#1086;&#1082;&#1091;&#1084;&#1077;&#1085;&#1090;&#1099;\&#1054;&#1090;&#1095;&#1077;&#1090;&#1099;\2021\&#1043;&#1086;&#1076;&#1086;&#1074;&#1086;&#1081;%20&#1086;&#1090;&#1095;&#1077;&#1090;%202021\&#1054;&#1090;&#1095;&#1077;&#109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'слайд 1'!$C$12</c:f>
              <c:strCache>
                <c:ptCount val="1"/>
                <c:pt idx="0">
                  <c:v>Зачислено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'слайд 1'!$B$16:$B$19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'слайд 1'!$C$16:$C$19</c:f>
              <c:numCache>
                <c:formatCode>General</c:formatCode>
                <c:ptCount val="4"/>
                <c:pt idx="0">
                  <c:v>2562</c:v>
                </c:pt>
                <c:pt idx="1">
                  <c:v>2677</c:v>
                </c:pt>
                <c:pt idx="2">
                  <c:v>2149</c:v>
                </c:pt>
                <c:pt idx="3">
                  <c:v>2035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936-4396-B58A-143A37C87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101440"/>
        <c:axId val="87102976"/>
      </c:barChart>
      <c:catAx>
        <c:axId val="87101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7102976"/>
        <c:crosses val="autoZero"/>
        <c:auto val="1"/>
        <c:lblAlgn val="ctr"/>
        <c:lblOffset val="100"/>
        <c:noMultiLvlLbl val="0"/>
      </c:catAx>
      <c:valAx>
        <c:axId val="87102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7101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'слайд 1'!$C$34</c:f>
              <c:strCache>
                <c:ptCount val="1"/>
                <c:pt idx="0">
                  <c:v>Уникальных заявлений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'слайд 1'!$B$38:$B$41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'слайд 1'!$C$38:$C$41</c:f>
              <c:numCache>
                <c:formatCode>General</c:formatCode>
                <c:ptCount val="4"/>
                <c:pt idx="0">
                  <c:v>3976</c:v>
                </c:pt>
                <c:pt idx="1">
                  <c:v>4409</c:v>
                </c:pt>
                <c:pt idx="2">
                  <c:v>4392</c:v>
                </c:pt>
                <c:pt idx="3">
                  <c:v>4096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0B-4B4F-B073-C2AD5E24C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136128"/>
        <c:axId val="87137664"/>
      </c:barChart>
      <c:catAx>
        <c:axId val="87136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7137664"/>
        <c:crosses val="autoZero"/>
        <c:auto val="1"/>
        <c:lblAlgn val="ctr"/>
        <c:lblOffset val="100"/>
        <c:noMultiLvlLbl val="0"/>
      </c:catAx>
      <c:valAx>
        <c:axId val="87137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71361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'слайд 1'!$C$4</c:f>
              <c:strCache>
                <c:ptCount val="1"/>
                <c:pt idx="0">
                  <c:v>Подано заявлений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'слайд 1'!$B$8:$B$11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'слайд 1'!$C$8:$C$11</c:f>
              <c:numCache>
                <c:formatCode>General</c:formatCode>
                <c:ptCount val="4"/>
                <c:pt idx="0">
                  <c:v>8050</c:v>
                </c:pt>
                <c:pt idx="1">
                  <c:v>8930</c:v>
                </c:pt>
                <c:pt idx="2">
                  <c:v>8164</c:v>
                </c:pt>
                <c:pt idx="3">
                  <c:v>8972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3B9-4AA3-B762-C82C39613A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813568"/>
        <c:axId val="88815104"/>
      </c:barChart>
      <c:catAx>
        <c:axId val="88813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8815104"/>
        <c:crosses val="autoZero"/>
        <c:auto val="1"/>
        <c:lblAlgn val="ctr"/>
        <c:lblOffset val="100"/>
        <c:noMultiLvlLbl val="0"/>
      </c:catAx>
      <c:valAx>
        <c:axId val="88815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8813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'слайд 1'!$F$51</c:f>
              <c:strCache>
                <c:ptCount val="1"/>
                <c:pt idx="0">
                  <c:v>Очно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1'!$E$53:$E$56</c:f>
              <c:strCache>
                <c:ptCount val="4"/>
                <c:pt idx="0">
                  <c:v>2018
 (2562 человек)</c:v>
                </c:pt>
                <c:pt idx="1">
                  <c:v>2019  
(2677 человек)</c:v>
                </c:pt>
                <c:pt idx="2">
                  <c:v>2020
 (2149 человек)</c:v>
                </c:pt>
                <c:pt idx="3">
                  <c:v>2021 (2035 человек)</c:v>
                </c:pt>
              </c:strCache>
            </c:strRef>
          </c:cat>
          <c:val>
            <c:numRef>
              <c:f>'слайд 1'!$F$53:$F$56</c:f>
              <c:numCache>
                <c:formatCode>General</c:formatCode>
                <c:ptCount val="4"/>
                <c:pt idx="0">
                  <c:v>1378</c:v>
                </c:pt>
                <c:pt idx="1">
                  <c:v>1514</c:v>
                </c:pt>
                <c:pt idx="2">
                  <c:v>1321</c:v>
                </c:pt>
                <c:pt idx="3">
                  <c:v>1204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50-477B-8ADC-79306EF585A8}"/>
            </c:ext>
          </c:extLst>
        </c:ser>
        <c:ser>
          <c:idx val="1"/>
          <c:order val="1"/>
          <c:tx>
            <c:strRef>
              <c:f>'слайд 1'!$G$51</c:f>
              <c:strCache>
                <c:ptCount val="1"/>
                <c:pt idx="0">
                  <c:v>Очно-заочно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1'!$E$53:$E$56</c:f>
              <c:strCache>
                <c:ptCount val="4"/>
                <c:pt idx="0">
                  <c:v>2018
 (2562 человек)</c:v>
                </c:pt>
                <c:pt idx="1">
                  <c:v>2019  
(2677 человек)</c:v>
                </c:pt>
                <c:pt idx="2">
                  <c:v>2020
 (2149 человек)</c:v>
                </c:pt>
                <c:pt idx="3">
                  <c:v>2021 (2035 человек)</c:v>
                </c:pt>
              </c:strCache>
            </c:strRef>
          </c:cat>
          <c:val>
            <c:numRef>
              <c:f>'слайд 1'!$G$53:$G$56</c:f>
              <c:numCache>
                <c:formatCode>General</c:formatCode>
                <c:ptCount val="4"/>
                <c:pt idx="0">
                  <c:v>65</c:v>
                </c:pt>
                <c:pt idx="1">
                  <c:v>19</c:v>
                </c:pt>
                <c:pt idx="2">
                  <c:v>19</c:v>
                </c:pt>
                <c:pt idx="3">
                  <c:v>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50-477B-8ADC-79306EF585A8}"/>
            </c:ext>
          </c:extLst>
        </c:ser>
        <c:ser>
          <c:idx val="2"/>
          <c:order val="2"/>
          <c:tx>
            <c:strRef>
              <c:f>'слайд 1'!$H$51</c:f>
              <c:strCache>
                <c:ptCount val="1"/>
                <c:pt idx="0">
                  <c:v>Заочно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1'!$E$53:$E$56</c:f>
              <c:strCache>
                <c:ptCount val="4"/>
                <c:pt idx="0">
                  <c:v>2018
 (2562 человек)</c:v>
                </c:pt>
                <c:pt idx="1">
                  <c:v>2019  
(2677 человек)</c:v>
                </c:pt>
                <c:pt idx="2">
                  <c:v>2020
 (2149 человек)</c:v>
                </c:pt>
                <c:pt idx="3">
                  <c:v>2021 (2035 человек)</c:v>
                </c:pt>
              </c:strCache>
            </c:strRef>
          </c:cat>
          <c:val>
            <c:numRef>
              <c:f>'слайд 1'!$H$53:$H$56</c:f>
              <c:numCache>
                <c:formatCode>General</c:formatCode>
                <c:ptCount val="4"/>
                <c:pt idx="0">
                  <c:v>774</c:v>
                </c:pt>
                <c:pt idx="1">
                  <c:v>746</c:v>
                </c:pt>
                <c:pt idx="2">
                  <c:v>456</c:v>
                </c:pt>
                <c:pt idx="3">
                  <c:v>465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B50-477B-8ADC-79306EF585A8}"/>
            </c:ext>
          </c:extLst>
        </c:ser>
        <c:ser>
          <c:idx val="3"/>
          <c:order val="3"/>
          <c:tx>
            <c:strRef>
              <c:f>'слайд 1'!$I$51</c:f>
              <c:strCache>
                <c:ptCount val="1"/>
                <c:pt idx="0">
                  <c:v>СПО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1'!$E$53:$E$56</c:f>
              <c:strCache>
                <c:ptCount val="4"/>
                <c:pt idx="0">
                  <c:v>2018
 (2562 человек)</c:v>
                </c:pt>
                <c:pt idx="1">
                  <c:v>2019  
(2677 человек)</c:v>
                </c:pt>
                <c:pt idx="2">
                  <c:v>2020
 (2149 человек)</c:v>
                </c:pt>
                <c:pt idx="3">
                  <c:v>2021 (2035 человек)</c:v>
                </c:pt>
              </c:strCache>
            </c:strRef>
          </c:cat>
          <c:val>
            <c:numRef>
              <c:f>'слайд 1'!$I$53:$I$56</c:f>
              <c:numCache>
                <c:formatCode>General</c:formatCode>
                <c:ptCount val="4"/>
                <c:pt idx="0">
                  <c:v>345</c:v>
                </c:pt>
                <c:pt idx="1">
                  <c:v>398</c:v>
                </c:pt>
                <c:pt idx="2">
                  <c:v>353</c:v>
                </c:pt>
                <c:pt idx="3">
                  <c:v>299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B50-477B-8ADC-79306EF58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694016"/>
        <c:axId val="90695552"/>
      </c:barChart>
      <c:catAx>
        <c:axId val="90694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0695552"/>
        <c:crosses val="autoZero"/>
        <c:auto val="1"/>
        <c:lblAlgn val="ctr"/>
        <c:lblOffset val="100"/>
        <c:noMultiLvlLbl val="0"/>
      </c:catAx>
      <c:valAx>
        <c:axId val="90695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6940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987823964015814E-2"/>
          <c:y val="6.6066746079187333E-2"/>
          <c:w val="0.52667324748457256"/>
          <c:h val="0.659887722368040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'слайд 4'!$B$4</c:f>
              <c:strCache>
                <c:ptCount val="1"/>
                <c:pt idx="0">
                  <c:v>из Набережных Челнов (+88)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'слайд 4'!$F$3:$I$3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'слайд 4'!$F$4:$I$4</c:f>
              <c:numCache>
                <c:formatCode>General</c:formatCode>
                <c:ptCount val="4"/>
                <c:pt idx="0">
                  <c:v>1196</c:v>
                </c:pt>
                <c:pt idx="1">
                  <c:v>1108</c:v>
                </c:pt>
                <c:pt idx="2">
                  <c:v>876</c:v>
                </c:pt>
                <c:pt idx="3">
                  <c:v>964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09-413B-A22C-6D7E4B1E5DEC}"/>
            </c:ext>
          </c:extLst>
        </c:ser>
        <c:ser>
          <c:idx val="1"/>
          <c:order val="1"/>
          <c:tx>
            <c:strRef>
              <c:f>'слайд 4'!$B$5</c:f>
              <c:strCache>
                <c:ptCount val="1"/>
                <c:pt idx="0">
                  <c:v>из районов РТ (+76)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5056212066308998E-2"/>
                  <c:y val="4.62962962962965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09-413B-A22C-6D7E4B1E5DE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'слайд 4'!$F$3:$I$3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'слайд 4'!$F$5:$I$5</c:f>
              <c:numCache>
                <c:formatCode>General</c:formatCode>
                <c:ptCount val="4"/>
                <c:pt idx="0">
                  <c:v>751</c:v>
                </c:pt>
                <c:pt idx="1">
                  <c:v>763</c:v>
                </c:pt>
                <c:pt idx="2">
                  <c:v>594</c:v>
                </c:pt>
                <c:pt idx="3">
                  <c:v>670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09-413B-A22C-6D7E4B1E5DEC}"/>
            </c:ext>
          </c:extLst>
        </c:ser>
        <c:ser>
          <c:idx val="2"/>
          <c:order val="2"/>
          <c:tx>
            <c:strRef>
              <c:f>'слайд 4'!$B$6</c:f>
              <c:strCache>
                <c:ptCount val="1"/>
                <c:pt idx="0">
                  <c:v>из других регионов РФ (-15)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'слайд 4'!$F$3:$I$3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'слайд 4'!$F$6:$I$6</c:f>
              <c:numCache>
                <c:formatCode>General</c:formatCode>
                <c:ptCount val="4"/>
                <c:pt idx="0">
                  <c:v>148</c:v>
                </c:pt>
                <c:pt idx="1">
                  <c:v>154</c:v>
                </c:pt>
                <c:pt idx="2">
                  <c:v>158</c:v>
                </c:pt>
                <c:pt idx="3">
                  <c:v>143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D09-413B-A22C-6D7E4B1E5DEC}"/>
            </c:ext>
          </c:extLst>
        </c:ser>
        <c:ser>
          <c:idx val="3"/>
          <c:order val="3"/>
          <c:tx>
            <c:strRef>
              <c:f>'слайд 4'!$B$7</c:f>
              <c:strCache>
                <c:ptCount val="1"/>
                <c:pt idx="0">
                  <c:v>из зарубежных стран (-263)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1.2184938358707863E-2"/>
                  <c:y val="6.07964978249313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09-413B-A22C-6D7E4B1E5DEC}"/>
                </c:ext>
              </c:extLst>
            </c:dLbl>
            <c:dLbl>
              <c:idx val="3"/>
              <c:layout>
                <c:manualLayout>
                  <c:x val="9.5178734744746814E-3"/>
                  <c:y val="6.03962157725287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09-413B-A22C-6D7E4B1E5DE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'слайд 4'!$F$3:$I$3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'слайд 4'!$F$7:$I$7</c:f>
              <c:numCache>
                <c:formatCode>General</c:formatCode>
                <c:ptCount val="4"/>
                <c:pt idx="0">
                  <c:v>467</c:v>
                </c:pt>
                <c:pt idx="1">
                  <c:v>652</c:v>
                </c:pt>
                <c:pt idx="2">
                  <c:v>521</c:v>
                </c:pt>
                <c:pt idx="3">
                  <c:v>258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D09-413B-A22C-6D7E4B1E5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757760"/>
        <c:axId val="90784128"/>
      </c:barChart>
      <c:catAx>
        <c:axId val="90757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0784128"/>
        <c:crosses val="autoZero"/>
        <c:auto val="1"/>
        <c:lblAlgn val="ctr"/>
        <c:lblOffset val="100"/>
        <c:noMultiLvlLbl val="0"/>
      </c:catAx>
      <c:valAx>
        <c:axId val="90784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757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833817414082588"/>
          <c:y val="0.29442847464860394"/>
          <c:w val="0.24267716049236188"/>
          <c:h val="0.4061796368526394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'слайд 6'!$N$50</c:f>
              <c:strCache>
                <c:ptCount val="1"/>
                <c:pt idx="0">
                  <c:v>2019 (154 чел.)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6'!$I$51:$I$62</c:f>
              <c:strCache>
                <c:ptCount val="12"/>
                <c:pt idx="0">
                  <c:v>Р. Башкортостан</c:v>
                </c:pt>
                <c:pt idx="1">
                  <c:v>Р. Удмуртия</c:v>
                </c:pt>
                <c:pt idx="2">
                  <c:v>ХМАО</c:v>
                </c:pt>
                <c:pt idx="3">
                  <c:v>Оренбургская область</c:v>
                </c:pt>
                <c:pt idx="4">
                  <c:v>Пермский край</c:v>
                </c:pt>
                <c:pt idx="5">
                  <c:v>Самарская область</c:v>
                </c:pt>
                <c:pt idx="6">
                  <c:v>Челябинская область</c:v>
                </c:pt>
                <c:pt idx="7">
                  <c:v>Москва</c:v>
                </c:pt>
                <c:pt idx="8">
                  <c:v>Ульяновская область</c:v>
                </c:pt>
                <c:pt idx="9">
                  <c:v>Чувашская</c:v>
                </c:pt>
                <c:pt idx="10">
                  <c:v>ЯНАО</c:v>
                </c:pt>
                <c:pt idx="11">
                  <c:v>Другие регионы</c:v>
                </c:pt>
              </c:strCache>
            </c:strRef>
          </c:cat>
          <c:val>
            <c:numRef>
              <c:f>'слайд 6'!$N$51:$N$62</c:f>
              <c:numCache>
                <c:formatCode>General</c:formatCode>
                <c:ptCount val="12"/>
                <c:pt idx="0">
                  <c:v>83</c:v>
                </c:pt>
                <c:pt idx="1">
                  <c:v>19</c:v>
                </c:pt>
                <c:pt idx="2">
                  <c:v>4</c:v>
                </c:pt>
                <c:pt idx="3">
                  <c:v>8</c:v>
                </c:pt>
                <c:pt idx="4">
                  <c:v>7</c:v>
                </c:pt>
                <c:pt idx="5">
                  <c:v>3</c:v>
                </c:pt>
                <c:pt idx="6">
                  <c:v>4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A6-414D-83C8-09BF24DC56E1}"/>
            </c:ext>
          </c:extLst>
        </c:ser>
        <c:ser>
          <c:idx val="1"/>
          <c:order val="1"/>
          <c:tx>
            <c:strRef>
              <c:f>'слайд 6'!$O$50</c:f>
              <c:strCache>
                <c:ptCount val="1"/>
                <c:pt idx="0">
                  <c:v>2020 (158 чел.)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6'!$I$51:$I$62</c:f>
              <c:strCache>
                <c:ptCount val="12"/>
                <c:pt idx="0">
                  <c:v>Р. Башкортостан</c:v>
                </c:pt>
                <c:pt idx="1">
                  <c:v>Р. Удмуртия</c:v>
                </c:pt>
                <c:pt idx="2">
                  <c:v>ХМАО</c:v>
                </c:pt>
                <c:pt idx="3">
                  <c:v>Оренбургская область</c:v>
                </c:pt>
                <c:pt idx="4">
                  <c:v>Пермский край</c:v>
                </c:pt>
                <c:pt idx="5">
                  <c:v>Самарская область</c:v>
                </c:pt>
                <c:pt idx="6">
                  <c:v>Челябинская область</c:v>
                </c:pt>
                <c:pt idx="7">
                  <c:v>Москва</c:v>
                </c:pt>
                <c:pt idx="8">
                  <c:v>Ульяновская область</c:v>
                </c:pt>
                <c:pt idx="9">
                  <c:v>Чувашская</c:v>
                </c:pt>
                <c:pt idx="10">
                  <c:v>ЯНАО</c:v>
                </c:pt>
                <c:pt idx="11">
                  <c:v>Другие регионы</c:v>
                </c:pt>
              </c:strCache>
            </c:strRef>
          </c:cat>
          <c:val>
            <c:numRef>
              <c:f>'слайд 6'!$O$51:$O$62</c:f>
              <c:numCache>
                <c:formatCode>General</c:formatCode>
                <c:ptCount val="12"/>
                <c:pt idx="0">
                  <c:v>77</c:v>
                </c:pt>
                <c:pt idx="1">
                  <c:v>22</c:v>
                </c:pt>
                <c:pt idx="2">
                  <c:v>8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7A6-414D-83C8-09BF24DC56E1}"/>
            </c:ext>
          </c:extLst>
        </c:ser>
        <c:ser>
          <c:idx val="2"/>
          <c:order val="2"/>
          <c:tx>
            <c:strRef>
              <c:f>'слайд 6'!$P$50</c:f>
              <c:strCache>
                <c:ptCount val="1"/>
                <c:pt idx="0">
                  <c:v>2021 (143 чел.)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6'!$I$51:$I$62</c:f>
              <c:strCache>
                <c:ptCount val="12"/>
                <c:pt idx="0">
                  <c:v>Р. Башкортостан</c:v>
                </c:pt>
                <c:pt idx="1">
                  <c:v>Р. Удмуртия</c:v>
                </c:pt>
                <c:pt idx="2">
                  <c:v>ХМАО</c:v>
                </c:pt>
                <c:pt idx="3">
                  <c:v>Оренбургская область</c:v>
                </c:pt>
                <c:pt idx="4">
                  <c:v>Пермский край</c:v>
                </c:pt>
                <c:pt idx="5">
                  <c:v>Самарская область</c:v>
                </c:pt>
                <c:pt idx="6">
                  <c:v>Челябинская область</c:v>
                </c:pt>
                <c:pt idx="7">
                  <c:v>Москва</c:v>
                </c:pt>
                <c:pt idx="8">
                  <c:v>Ульяновская область</c:v>
                </c:pt>
                <c:pt idx="9">
                  <c:v>Чувашская</c:v>
                </c:pt>
                <c:pt idx="10">
                  <c:v>ЯНАО</c:v>
                </c:pt>
                <c:pt idx="11">
                  <c:v>Другие регионы</c:v>
                </c:pt>
              </c:strCache>
            </c:strRef>
          </c:cat>
          <c:val>
            <c:numRef>
              <c:f>'слайд 6'!$P$51:$P$62</c:f>
              <c:numCache>
                <c:formatCode>General</c:formatCode>
                <c:ptCount val="12"/>
                <c:pt idx="0">
                  <c:v>72</c:v>
                </c:pt>
                <c:pt idx="1">
                  <c:v>18</c:v>
                </c:pt>
                <c:pt idx="2">
                  <c:v>4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7A6-414D-83C8-09BF24DC56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831104"/>
        <c:axId val="90845184"/>
      </c:barChart>
      <c:catAx>
        <c:axId val="90831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0845184"/>
        <c:crosses val="autoZero"/>
        <c:auto val="1"/>
        <c:lblAlgn val="ctr"/>
        <c:lblOffset val="100"/>
        <c:noMultiLvlLbl val="0"/>
      </c:catAx>
      <c:valAx>
        <c:axId val="90845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831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'Слайд 7'!$F$3</c:f>
              <c:strCache>
                <c:ptCount val="1"/>
                <c:pt idx="0">
                  <c:v>2018 (467 человек)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7'!$B$4:$B$10</c:f>
              <c:strCache>
                <c:ptCount val="7"/>
                <c:pt idx="0">
                  <c:v>Узбекистан</c:v>
                </c:pt>
                <c:pt idx="1">
                  <c:v>Туркменистан</c:v>
                </c:pt>
                <c:pt idx="2">
                  <c:v>Египет</c:v>
                </c:pt>
                <c:pt idx="3">
                  <c:v>Таджикистан</c:v>
                </c:pt>
                <c:pt idx="4">
                  <c:v>Казахстан</c:v>
                </c:pt>
                <c:pt idx="5">
                  <c:v>Ирак</c:v>
                </c:pt>
                <c:pt idx="6">
                  <c:v>Киргизия</c:v>
                </c:pt>
              </c:strCache>
            </c:strRef>
          </c:cat>
          <c:val>
            <c:numRef>
              <c:f>'Слайд 7'!$F$4:$F$10</c:f>
              <c:numCache>
                <c:formatCode>General</c:formatCode>
                <c:ptCount val="7"/>
                <c:pt idx="0">
                  <c:v>190</c:v>
                </c:pt>
                <c:pt idx="1">
                  <c:v>225</c:v>
                </c:pt>
                <c:pt idx="2">
                  <c:v>1</c:v>
                </c:pt>
                <c:pt idx="3">
                  <c:v>22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C4-4C4C-8F3E-4E33B2D11ED0}"/>
            </c:ext>
          </c:extLst>
        </c:ser>
        <c:ser>
          <c:idx val="1"/>
          <c:order val="1"/>
          <c:tx>
            <c:strRef>
              <c:f>'Слайд 7'!$G$3</c:f>
              <c:strCache>
                <c:ptCount val="1"/>
                <c:pt idx="0">
                  <c:v>2019 (652 человек)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7'!$B$4:$B$10</c:f>
              <c:strCache>
                <c:ptCount val="7"/>
                <c:pt idx="0">
                  <c:v>Узбекистан</c:v>
                </c:pt>
                <c:pt idx="1">
                  <c:v>Туркменистан</c:v>
                </c:pt>
                <c:pt idx="2">
                  <c:v>Египет</c:v>
                </c:pt>
                <c:pt idx="3">
                  <c:v>Таджикистан</c:v>
                </c:pt>
                <c:pt idx="4">
                  <c:v>Казахстан</c:v>
                </c:pt>
                <c:pt idx="5">
                  <c:v>Ирак</c:v>
                </c:pt>
                <c:pt idx="6">
                  <c:v>Киргизия</c:v>
                </c:pt>
              </c:strCache>
            </c:strRef>
          </c:cat>
          <c:val>
            <c:numRef>
              <c:f>'Слайд 7'!$G$4:$G$10</c:f>
              <c:numCache>
                <c:formatCode>General</c:formatCode>
                <c:ptCount val="7"/>
                <c:pt idx="0">
                  <c:v>233</c:v>
                </c:pt>
                <c:pt idx="1">
                  <c:v>392</c:v>
                </c:pt>
                <c:pt idx="2">
                  <c:v>3</c:v>
                </c:pt>
                <c:pt idx="3">
                  <c:v>10</c:v>
                </c:pt>
                <c:pt idx="4">
                  <c:v>2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AC4-4C4C-8F3E-4E33B2D11ED0}"/>
            </c:ext>
          </c:extLst>
        </c:ser>
        <c:ser>
          <c:idx val="2"/>
          <c:order val="2"/>
          <c:tx>
            <c:strRef>
              <c:f>'Слайд 7'!$H$3</c:f>
              <c:strCache>
                <c:ptCount val="1"/>
                <c:pt idx="0">
                  <c:v>2020 (521 человек)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7'!$B$4:$B$10</c:f>
              <c:strCache>
                <c:ptCount val="7"/>
                <c:pt idx="0">
                  <c:v>Узбекистан</c:v>
                </c:pt>
                <c:pt idx="1">
                  <c:v>Туркменистан</c:v>
                </c:pt>
                <c:pt idx="2">
                  <c:v>Египет</c:v>
                </c:pt>
                <c:pt idx="3">
                  <c:v>Таджикистан</c:v>
                </c:pt>
                <c:pt idx="4">
                  <c:v>Казахстан</c:v>
                </c:pt>
                <c:pt idx="5">
                  <c:v>Ирак</c:v>
                </c:pt>
                <c:pt idx="6">
                  <c:v>Киргизия</c:v>
                </c:pt>
              </c:strCache>
            </c:strRef>
          </c:cat>
          <c:val>
            <c:numRef>
              <c:f>'Слайд 7'!$H$4:$H$10</c:f>
              <c:numCache>
                <c:formatCode>General</c:formatCode>
                <c:ptCount val="7"/>
                <c:pt idx="0">
                  <c:v>297</c:v>
                </c:pt>
                <c:pt idx="1">
                  <c:v>188</c:v>
                </c:pt>
                <c:pt idx="2">
                  <c:v>16</c:v>
                </c:pt>
                <c:pt idx="3">
                  <c:v>6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AC4-4C4C-8F3E-4E33B2D11ED0}"/>
            </c:ext>
          </c:extLst>
        </c:ser>
        <c:ser>
          <c:idx val="3"/>
          <c:order val="3"/>
          <c:tx>
            <c:strRef>
              <c:f>'Слайд 7'!$I$3</c:f>
              <c:strCache>
                <c:ptCount val="1"/>
                <c:pt idx="0">
                  <c:v>2021 (258 человек без двойных дипломов)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'Слайд 7'!$B$4:$B$10</c:f>
              <c:strCache>
                <c:ptCount val="7"/>
                <c:pt idx="0">
                  <c:v>Узбекистан</c:v>
                </c:pt>
                <c:pt idx="1">
                  <c:v>Туркменистан</c:v>
                </c:pt>
                <c:pt idx="2">
                  <c:v>Египет</c:v>
                </c:pt>
                <c:pt idx="3">
                  <c:v>Таджикистан</c:v>
                </c:pt>
                <c:pt idx="4">
                  <c:v>Казахстан</c:v>
                </c:pt>
                <c:pt idx="5">
                  <c:v>Ирак</c:v>
                </c:pt>
                <c:pt idx="6">
                  <c:v>Киргизия</c:v>
                </c:pt>
              </c:strCache>
            </c:strRef>
          </c:cat>
          <c:val>
            <c:numRef>
              <c:f>'Слайд 7'!$I$4:$I$10</c:f>
              <c:numCache>
                <c:formatCode>General</c:formatCode>
                <c:ptCount val="7"/>
                <c:pt idx="0">
                  <c:v>89</c:v>
                </c:pt>
                <c:pt idx="1">
                  <c:v>121</c:v>
                </c:pt>
                <c:pt idx="2">
                  <c:v>19</c:v>
                </c:pt>
                <c:pt idx="3">
                  <c:v>17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AC4-4C4C-8F3E-4E33B2D11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470528"/>
        <c:axId val="94472064"/>
      </c:barChart>
      <c:catAx>
        <c:axId val="94470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472064"/>
        <c:crosses val="autoZero"/>
        <c:auto val="1"/>
        <c:lblAlgn val="ctr"/>
        <c:lblOffset val="100"/>
        <c:noMultiLvlLbl val="0"/>
      </c:catAx>
      <c:valAx>
        <c:axId val="94472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4705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44136832602161E-2"/>
          <c:y val="2.6217056963640677E-2"/>
          <c:w val="0.89185281934126848"/>
          <c:h val="0.4996719583709918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Лист1!$A$1:$A$24</c:f>
              <c:strCache>
                <c:ptCount val="24"/>
                <c:pt idx="0">
                  <c:v>Дизайн</c:v>
                </c:pt>
                <c:pt idx="1">
                  <c:v>Прикладная математика и информатика</c:v>
                </c:pt>
                <c:pt idx="2">
                  <c:v>Информатика и вычислительная техника</c:v>
                </c:pt>
                <c:pt idx="3">
                  <c:v>Программная инженерия</c:v>
                </c:pt>
                <c:pt idx="4">
                  <c:v>Сервис</c:v>
                </c:pt>
                <c:pt idx="5">
                  <c:v>Строительство</c:v>
                </c:pt>
                <c:pt idx="6">
                  <c:v>Строительство уникальных зданий и сооружений</c:v>
                </c:pt>
                <c:pt idx="7">
                  <c:v>Электроэнергетика и электротехника</c:v>
                </c:pt>
                <c:pt idx="8">
                  <c:v>Автоматизация технологических процессов и производств</c:v>
                </c:pt>
                <c:pt idx="9">
                  <c:v>Информационные системы и технологии</c:v>
                </c:pt>
                <c:pt idx="10">
                  <c:v>Мехатроника и робототехника</c:v>
                </c:pt>
                <c:pt idx="11">
                  <c:v>Землеустройство и кадастры</c:v>
                </c:pt>
                <c:pt idx="12">
                  <c:v>Материаловедение и технологии материалов</c:v>
                </c:pt>
                <c:pt idx="13">
                  <c:v>Техносферная безопасность</c:v>
                </c:pt>
                <c:pt idx="14">
                  <c:v>Теплоэнергетика и теплотехника</c:v>
                </c:pt>
                <c:pt idx="15">
                  <c:v>Конструкторско-технологическое обеспечение машиностроительных производств</c:v>
                </c:pt>
                <c:pt idx="16">
                  <c:v>Эксплуатация транспортно-технологических машин и комплексов</c:v>
                </c:pt>
                <c:pt idx="17">
                  <c:v>Управление качеством</c:v>
                </c:pt>
                <c:pt idx="18">
                  <c:v>Энергетическое машиностроение</c:v>
                </c:pt>
                <c:pt idx="19">
                  <c:v>Холодильная, криогенная техника и системы жизнеобеспечения</c:v>
                </c:pt>
                <c:pt idx="20">
                  <c:v>Наземные транспортно-технологические комплексы</c:v>
                </c:pt>
                <c:pt idx="21">
                  <c:v>Технология транспортных процессов</c:v>
                </c:pt>
                <c:pt idx="22">
                  <c:v>Технологические машины и оборудование</c:v>
                </c:pt>
                <c:pt idx="23">
                  <c:v>Машиностроение</c:v>
                </c:pt>
              </c:strCache>
            </c:strRef>
          </c:cat>
          <c:val>
            <c:numRef>
              <c:f>Лист1!$B$1:$B$24</c:f>
              <c:numCache>
                <c:formatCode>0</c:formatCode>
                <c:ptCount val="24"/>
                <c:pt idx="0">
                  <c:v>72.958333333333329</c:v>
                </c:pt>
                <c:pt idx="1">
                  <c:v>69.866</c:v>
                </c:pt>
                <c:pt idx="2">
                  <c:v>69.431481481481484</c:v>
                </c:pt>
                <c:pt idx="3">
                  <c:v>69.008684210526312</c:v>
                </c:pt>
                <c:pt idx="4">
                  <c:v>63.214000000000006</c:v>
                </c:pt>
                <c:pt idx="5">
                  <c:v>63.041428571428575</c:v>
                </c:pt>
                <c:pt idx="6">
                  <c:v>62.719600000000007</c:v>
                </c:pt>
                <c:pt idx="7">
                  <c:v>61.567540983606548</c:v>
                </c:pt>
                <c:pt idx="8">
                  <c:v>60.587142857142851</c:v>
                </c:pt>
                <c:pt idx="9">
                  <c:v>60.333703703703698</c:v>
                </c:pt>
                <c:pt idx="10">
                  <c:v>56.469393939393932</c:v>
                </c:pt>
                <c:pt idx="11">
                  <c:v>56.412799999999997</c:v>
                </c:pt>
                <c:pt idx="12">
                  <c:v>56.386800000000001</c:v>
                </c:pt>
                <c:pt idx="13">
                  <c:v>56.199199999999998</c:v>
                </c:pt>
                <c:pt idx="14">
                  <c:v>55.946000000000005</c:v>
                </c:pt>
                <c:pt idx="15">
                  <c:v>55.815185185185193</c:v>
                </c:pt>
                <c:pt idx="16">
                  <c:v>54.49111111111111</c:v>
                </c:pt>
                <c:pt idx="17">
                  <c:v>54.119600000000013</c:v>
                </c:pt>
                <c:pt idx="18">
                  <c:v>54.052799999999998</c:v>
                </c:pt>
                <c:pt idx="19">
                  <c:v>52.479375000000005</c:v>
                </c:pt>
                <c:pt idx="20">
                  <c:v>52.383000000000003</c:v>
                </c:pt>
                <c:pt idx="21">
                  <c:v>52.206666666666671</c:v>
                </c:pt>
                <c:pt idx="22">
                  <c:v>51.380476190476188</c:v>
                </c:pt>
                <c:pt idx="23">
                  <c:v>49.768571428571427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69A-4612-8BBA-0D3549356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685952"/>
        <c:axId val="86700032"/>
      </c:barChart>
      <c:catAx>
        <c:axId val="8668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700032"/>
        <c:crosses val="autoZero"/>
        <c:auto val="1"/>
        <c:lblAlgn val="ctr"/>
        <c:lblOffset val="100"/>
        <c:noMultiLvlLbl val="0"/>
      </c:catAx>
      <c:valAx>
        <c:axId val="8670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685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Лист1!$A$31:$A$40</c:f>
              <c:strCache>
                <c:ptCount val="10"/>
                <c:pt idx="0">
                  <c:v>Государственное и муниципальное управление</c:v>
                </c:pt>
                <c:pt idx="1">
                  <c:v>Лингвистика</c:v>
                </c:pt>
                <c:pt idx="2">
                  <c:v>Менеджмент</c:v>
                </c:pt>
                <c:pt idx="3">
                  <c:v>Экономика</c:v>
                </c:pt>
                <c:pt idx="4">
                  <c:v>Юриспруденция</c:v>
                </c:pt>
                <c:pt idx="5">
                  <c:v>Психология</c:v>
                </c:pt>
                <c:pt idx="6">
                  <c:v>Таможенное дело (специалитет)</c:v>
                </c:pt>
                <c:pt idx="7">
                  <c:v>Прикладная информатика</c:v>
                </c:pt>
                <c:pt idx="8">
                  <c:v>Перевод и переводоведение</c:v>
                </c:pt>
                <c:pt idx="9">
                  <c:v>Бизнес-информатика</c:v>
                </c:pt>
              </c:strCache>
            </c:strRef>
          </c:cat>
          <c:val>
            <c:numRef>
              <c:f>Лист1!$B$31:$B$40</c:f>
              <c:numCache>
                <c:formatCode>0</c:formatCode>
                <c:ptCount val="10"/>
                <c:pt idx="0">
                  <c:v>79.33</c:v>
                </c:pt>
                <c:pt idx="1">
                  <c:v>76.973421052631579</c:v>
                </c:pt>
                <c:pt idx="2">
                  <c:v>68.472903225806448</c:v>
                </c:pt>
                <c:pt idx="3">
                  <c:v>67.8</c:v>
                </c:pt>
                <c:pt idx="4">
                  <c:v>67.009615384615387</c:v>
                </c:pt>
                <c:pt idx="5">
                  <c:v>66.868928571428555</c:v>
                </c:pt>
                <c:pt idx="6">
                  <c:v>66.231515151515154</c:v>
                </c:pt>
                <c:pt idx="7">
                  <c:v>64.564615384615394</c:v>
                </c:pt>
                <c:pt idx="8">
                  <c:v>61.304545454545455</c:v>
                </c:pt>
                <c:pt idx="9">
                  <c:v>60.997500000000002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42-4029-BC64-23E53B511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767104"/>
        <c:axId val="86768640"/>
      </c:barChart>
      <c:catAx>
        <c:axId val="8676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768640"/>
        <c:crosses val="autoZero"/>
        <c:auto val="1"/>
        <c:lblAlgn val="ctr"/>
        <c:lblOffset val="100"/>
        <c:noMultiLvlLbl val="0"/>
      </c:catAx>
      <c:valAx>
        <c:axId val="8676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767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Лист5!$K$9:$K$12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Лист5!$L$9:$L$12</c:f>
              <c:numCache>
                <c:formatCode>General</c:formatCode>
                <c:ptCount val="4"/>
                <c:pt idx="0">
                  <c:v>60.65</c:v>
                </c:pt>
                <c:pt idx="1">
                  <c:v>62.1</c:v>
                </c:pt>
                <c:pt idx="2">
                  <c:v>63.3</c:v>
                </c:pt>
                <c:pt idx="3">
                  <c:v>62.4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91D-473C-91B2-4296F1A5B5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812160"/>
        <c:axId val="86813696"/>
      </c:barChart>
      <c:catAx>
        <c:axId val="86812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6813696"/>
        <c:crosses val="autoZero"/>
        <c:auto val="1"/>
        <c:lblAlgn val="ctr"/>
        <c:lblOffset val="100"/>
        <c:noMultiLvlLbl val="0"/>
      </c:catAx>
      <c:valAx>
        <c:axId val="86813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6812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'слайд 8'!$U$72</c:f>
              <c:strCache>
                <c:ptCount val="1"/>
                <c:pt idx="0">
                  <c:v>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8'!$T$74:$T$83</c:f>
              <c:strCache>
                <c:ptCount val="10"/>
                <c:pt idx="0">
                  <c:v>2018  (итого 1457)</c:v>
                </c:pt>
                <c:pt idx="1">
                  <c:v>2019  (итого 1316)</c:v>
                </c:pt>
                <c:pt idx="2">
                  <c:v>2020  (итого 1506)</c:v>
                </c:pt>
                <c:pt idx="3">
                  <c:v>2021 (итого 1241)</c:v>
                </c:pt>
                <c:pt idx="5">
                  <c:v>2017 
(итого 602)</c:v>
                </c:pt>
                <c:pt idx="6">
                  <c:v>2018  
(итого 759)</c:v>
                </c:pt>
                <c:pt idx="7">
                  <c:v>2019  
(итого 818)</c:v>
                </c:pt>
                <c:pt idx="8">
                  <c:v>2020 
(итого 884)</c:v>
                </c:pt>
                <c:pt idx="9">
                  <c:v>2021 (итого 347)</c:v>
                </c:pt>
              </c:strCache>
            </c:strRef>
          </c:cat>
          <c:val>
            <c:numRef>
              <c:f>'слайд 8'!$U$74:$U$83</c:f>
              <c:numCache>
                <c:formatCode>General</c:formatCode>
                <c:ptCount val="10"/>
                <c:pt idx="0">
                  <c:v>963</c:v>
                </c:pt>
                <c:pt idx="1">
                  <c:v>797</c:v>
                </c:pt>
                <c:pt idx="2">
                  <c:v>802</c:v>
                </c:pt>
                <c:pt idx="3">
                  <c:v>1011</c:v>
                </c:pt>
                <c:pt idx="5">
                  <c:v>35</c:v>
                </c:pt>
                <c:pt idx="6">
                  <c:v>37</c:v>
                </c:pt>
                <c:pt idx="7">
                  <c:v>35</c:v>
                </c:pt>
                <c:pt idx="8">
                  <c:v>43</c:v>
                </c:pt>
                <c:pt idx="9">
                  <c:v>191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3E-4C4F-97E2-7648E6439BB2}"/>
            </c:ext>
          </c:extLst>
        </c:ser>
        <c:ser>
          <c:idx val="1"/>
          <c:order val="1"/>
          <c:tx>
            <c:strRef>
              <c:f>'слайд 8'!$V$72</c:f>
              <c:strCache>
                <c:ptCount val="1"/>
                <c:pt idx="0">
                  <c:v>Договор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8'!$T$74:$T$83</c:f>
              <c:strCache>
                <c:ptCount val="10"/>
                <c:pt idx="0">
                  <c:v>2018  (итого 1457)</c:v>
                </c:pt>
                <c:pt idx="1">
                  <c:v>2019  (итого 1316)</c:v>
                </c:pt>
                <c:pt idx="2">
                  <c:v>2020  (итого 1506)</c:v>
                </c:pt>
                <c:pt idx="3">
                  <c:v>2021 (итого 1241)</c:v>
                </c:pt>
                <c:pt idx="5">
                  <c:v>2017 
(итого 602)</c:v>
                </c:pt>
                <c:pt idx="6">
                  <c:v>2018  
(итого 759)</c:v>
                </c:pt>
                <c:pt idx="7">
                  <c:v>2019  
(итого 818)</c:v>
                </c:pt>
                <c:pt idx="8">
                  <c:v>2020 
(итого 884)</c:v>
                </c:pt>
                <c:pt idx="9">
                  <c:v>2021 (итого 347)</c:v>
                </c:pt>
              </c:strCache>
            </c:strRef>
          </c:cat>
          <c:val>
            <c:numRef>
              <c:f>'слайд 8'!$V$74:$V$83</c:f>
              <c:numCache>
                <c:formatCode>General</c:formatCode>
                <c:ptCount val="10"/>
                <c:pt idx="0">
                  <c:v>494</c:v>
                </c:pt>
                <c:pt idx="1">
                  <c:v>519</c:v>
                </c:pt>
                <c:pt idx="2">
                  <c:v>704</c:v>
                </c:pt>
                <c:pt idx="3">
                  <c:v>230</c:v>
                </c:pt>
                <c:pt idx="5">
                  <c:v>567</c:v>
                </c:pt>
                <c:pt idx="6">
                  <c:v>722</c:v>
                </c:pt>
                <c:pt idx="7">
                  <c:v>783</c:v>
                </c:pt>
                <c:pt idx="8">
                  <c:v>841</c:v>
                </c:pt>
                <c:pt idx="9">
                  <c:v>303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3E-4C4F-97E2-7648E6439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6887040"/>
        <c:axId val="86897024"/>
      </c:barChart>
      <c:catAx>
        <c:axId val="86887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6897024"/>
        <c:crosses val="autoZero"/>
        <c:auto val="1"/>
        <c:lblAlgn val="ctr"/>
        <c:lblOffset val="100"/>
        <c:noMultiLvlLbl val="0"/>
      </c:catAx>
      <c:valAx>
        <c:axId val="86897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68870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'слайд 8'!$L$15</c:f>
              <c:strCache>
                <c:ptCount val="1"/>
                <c:pt idx="0">
                  <c:v>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8'!$K$17:$K$20</c:f>
              <c:strCache>
                <c:ptCount val="4"/>
                <c:pt idx="0">
                  <c:v>2018  (итого 607)</c:v>
                </c:pt>
                <c:pt idx="1">
                  <c:v>2019  (итого 535)</c:v>
                </c:pt>
                <c:pt idx="2">
                  <c:v>2020  (итого 439)</c:v>
                </c:pt>
                <c:pt idx="3">
                  <c:v>2021 (итого 434)</c:v>
                </c:pt>
              </c:strCache>
            </c:strRef>
          </c:cat>
          <c:val>
            <c:numRef>
              <c:f>'слайд 8'!$L$17:$L$20</c:f>
              <c:numCache>
                <c:formatCode>General</c:formatCode>
                <c:ptCount val="4"/>
                <c:pt idx="0">
                  <c:v>438</c:v>
                </c:pt>
                <c:pt idx="1">
                  <c:v>340</c:v>
                </c:pt>
                <c:pt idx="2">
                  <c:v>318</c:v>
                </c:pt>
                <c:pt idx="3">
                  <c:v>401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0B-441C-8062-590EB4D696BF}"/>
            </c:ext>
          </c:extLst>
        </c:ser>
        <c:ser>
          <c:idx val="1"/>
          <c:order val="1"/>
          <c:tx>
            <c:strRef>
              <c:f>'слайд 8'!$M$15</c:f>
              <c:strCache>
                <c:ptCount val="1"/>
                <c:pt idx="0">
                  <c:v>Договор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8'!$K$17:$K$20</c:f>
              <c:strCache>
                <c:ptCount val="4"/>
                <c:pt idx="0">
                  <c:v>2018  (итого 607)</c:v>
                </c:pt>
                <c:pt idx="1">
                  <c:v>2019  (итого 535)</c:v>
                </c:pt>
                <c:pt idx="2">
                  <c:v>2020  (итого 439)</c:v>
                </c:pt>
                <c:pt idx="3">
                  <c:v>2021 (итого 434)</c:v>
                </c:pt>
              </c:strCache>
            </c:strRef>
          </c:cat>
          <c:val>
            <c:numRef>
              <c:f>'слайд 8'!$M$17:$M$20</c:f>
              <c:numCache>
                <c:formatCode>General</c:formatCode>
                <c:ptCount val="4"/>
                <c:pt idx="0">
                  <c:v>169</c:v>
                </c:pt>
                <c:pt idx="1">
                  <c:v>195</c:v>
                </c:pt>
                <c:pt idx="2">
                  <c:v>121</c:v>
                </c:pt>
                <c:pt idx="3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70B-441C-8062-590EB4D696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820224"/>
        <c:axId val="94821760"/>
      </c:barChart>
      <c:catAx>
        <c:axId val="94820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4821760"/>
        <c:crosses val="autoZero"/>
        <c:auto val="1"/>
        <c:lblAlgn val="ctr"/>
        <c:lblOffset val="100"/>
        <c:noMultiLvlLbl val="0"/>
      </c:catAx>
      <c:valAx>
        <c:axId val="94821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8202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'слайд 8'!$L$38</c:f>
              <c:strCache>
                <c:ptCount val="1"/>
                <c:pt idx="0">
                  <c:v>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8'!$K$40:$K$43</c:f>
              <c:strCache>
                <c:ptCount val="4"/>
                <c:pt idx="0">
                  <c:v>2018  (итого 529)</c:v>
                </c:pt>
                <c:pt idx="1">
                  <c:v>2019  (итого 599)</c:v>
                </c:pt>
                <c:pt idx="2">
                  <c:v>2020  (итого 527)</c:v>
                </c:pt>
                <c:pt idx="3">
                  <c:v>2021 (итого 500)</c:v>
                </c:pt>
              </c:strCache>
            </c:strRef>
          </c:cat>
          <c:val>
            <c:numRef>
              <c:f>'слайд 8'!$L$40:$L$43</c:f>
              <c:numCache>
                <c:formatCode>General</c:formatCode>
                <c:ptCount val="4"/>
                <c:pt idx="0">
                  <c:v>347</c:v>
                </c:pt>
                <c:pt idx="1">
                  <c:v>312</c:v>
                </c:pt>
                <c:pt idx="2">
                  <c:v>355</c:v>
                </c:pt>
                <c:pt idx="3">
                  <c:v>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D55-4049-BF09-746DD77515A8}"/>
            </c:ext>
          </c:extLst>
        </c:ser>
        <c:ser>
          <c:idx val="1"/>
          <c:order val="1"/>
          <c:tx>
            <c:strRef>
              <c:f>'слайд 8'!$M$38</c:f>
              <c:strCache>
                <c:ptCount val="1"/>
                <c:pt idx="0">
                  <c:v>Договор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8'!$K$40:$K$43</c:f>
              <c:strCache>
                <c:ptCount val="4"/>
                <c:pt idx="0">
                  <c:v>2018  (итого 529)</c:v>
                </c:pt>
                <c:pt idx="1">
                  <c:v>2019  (итого 599)</c:v>
                </c:pt>
                <c:pt idx="2">
                  <c:v>2020  (итого 527)</c:v>
                </c:pt>
                <c:pt idx="3">
                  <c:v>2021 (итого 500)</c:v>
                </c:pt>
              </c:strCache>
            </c:strRef>
          </c:cat>
          <c:val>
            <c:numRef>
              <c:f>'слайд 8'!$M$40:$M$43</c:f>
              <c:numCache>
                <c:formatCode>General</c:formatCode>
                <c:ptCount val="4"/>
                <c:pt idx="0">
                  <c:v>182</c:v>
                </c:pt>
                <c:pt idx="1">
                  <c:v>287</c:v>
                </c:pt>
                <c:pt idx="2">
                  <c:v>172</c:v>
                </c:pt>
                <c:pt idx="3">
                  <c:v>172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D55-4049-BF09-746DD7751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892800"/>
        <c:axId val="94894336"/>
      </c:barChart>
      <c:catAx>
        <c:axId val="94892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894336"/>
        <c:crosses val="autoZero"/>
        <c:auto val="1"/>
        <c:lblAlgn val="ctr"/>
        <c:lblOffset val="100"/>
        <c:noMultiLvlLbl val="0"/>
      </c:catAx>
      <c:valAx>
        <c:axId val="94894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8928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'слайд 8'!$L$54</c:f>
              <c:strCache>
                <c:ptCount val="1"/>
                <c:pt idx="0">
                  <c:v>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8'!$K$56:$K$59</c:f>
              <c:strCache>
                <c:ptCount val="4"/>
                <c:pt idx="0">
                  <c:v>2018  (итого 321)</c:v>
                </c:pt>
                <c:pt idx="1">
                  <c:v>2019  (итого 324)</c:v>
                </c:pt>
                <c:pt idx="2">
                  <c:v>2020  (итого 248)</c:v>
                </c:pt>
                <c:pt idx="3">
                  <c:v>2021 (итого 307)</c:v>
                </c:pt>
              </c:strCache>
            </c:strRef>
          </c:cat>
          <c:val>
            <c:numRef>
              <c:f>'слайд 8'!$L$56:$L$59</c:f>
              <c:numCache>
                <c:formatCode>General</c:formatCode>
                <c:ptCount val="4"/>
                <c:pt idx="0">
                  <c:v>178</c:v>
                </c:pt>
                <c:pt idx="1">
                  <c:v>145</c:v>
                </c:pt>
                <c:pt idx="2">
                  <c:v>153</c:v>
                </c:pt>
                <c:pt idx="3">
                  <c:v>185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EB-4607-A8A6-EABE509DB5C8}"/>
            </c:ext>
          </c:extLst>
        </c:ser>
        <c:ser>
          <c:idx val="1"/>
          <c:order val="1"/>
          <c:tx>
            <c:strRef>
              <c:f>'слайд 8'!$M$54</c:f>
              <c:strCache>
                <c:ptCount val="1"/>
                <c:pt idx="0">
                  <c:v>Договор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8'!$K$56:$K$59</c:f>
              <c:strCache>
                <c:ptCount val="4"/>
                <c:pt idx="0">
                  <c:v>2018  (итого 321)</c:v>
                </c:pt>
                <c:pt idx="1">
                  <c:v>2019  (итого 324)</c:v>
                </c:pt>
                <c:pt idx="2">
                  <c:v>2020  (итого 248)</c:v>
                </c:pt>
                <c:pt idx="3">
                  <c:v>2021 (итого 307)</c:v>
                </c:pt>
              </c:strCache>
            </c:strRef>
          </c:cat>
          <c:val>
            <c:numRef>
              <c:f>'слайд 8'!$M$56:$M$59</c:f>
              <c:numCache>
                <c:formatCode>General</c:formatCode>
                <c:ptCount val="4"/>
                <c:pt idx="0">
                  <c:v>143</c:v>
                </c:pt>
                <c:pt idx="1">
                  <c:v>179</c:v>
                </c:pt>
                <c:pt idx="2">
                  <c:v>95</c:v>
                </c:pt>
                <c:pt idx="3">
                  <c:v>122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BEB-4607-A8A6-EABE509DB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959872"/>
        <c:axId val="94965760"/>
      </c:barChart>
      <c:catAx>
        <c:axId val="94959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965760"/>
        <c:crosses val="autoZero"/>
        <c:auto val="1"/>
        <c:lblAlgn val="ctr"/>
        <c:lblOffset val="100"/>
        <c:noMultiLvlLbl val="0"/>
      </c:catAx>
      <c:valAx>
        <c:axId val="94965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9598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'слайд 8'!$L$87</c:f>
              <c:strCache>
                <c:ptCount val="1"/>
                <c:pt idx="0">
                  <c:v>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8'!$K$89:$K$92</c:f>
              <c:strCache>
                <c:ptCount val="4"/>
                <c:pt idx="0">
                  <c:v>2018  (итого 363)</c:v>
                </c:pt>
                <c:pt idx="1">
                  <c:v>2019  (итого 301)</c:v>
                </c:pt>
                <c:pt idx="2">
                  <c:v>2020  (итого 255)</c:v>
                </c:pt>
                <c:pt idx="3">
                  <c:v>2021 (итого 217)</c:v>
                </c:pt>
              </c:strCache>
            </c:strRef>
          </c:cat>
          <c:val>
            <c:numRef>
              <c:f>'слайд 8'!$L$89:$L$92</c:f>
              <c:numCache>
                <c:formatCode>General</c:formatCode>
                <c:ptCount val="4"/>
                <c:pt idx="0">
                  <c:v>37</c:v>
                </c:pt>
                <c:pt idx="1">
                  <c:v>35</c:v>
                </c:pt>
                <c:pt idx="2">
                  <c:v>44</c:v>
                </c:pt>
                <c:pt idx="3">
                  <c:v>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C-49C8-9B2D-6F3DE319A80C}"/>
            </c:ext>
          </c:extLst>
        </c:ser>
        <c:ser>
          <c:idx val="1"/>
          <c:order val="1"/>
          <c:tx>
            <c:strRef>
              <c:f>'слайд 8'!$M$87</c:f>
              <c:strCache>
                <c:ptCount val="1"/>
                <c:pt idx="0">
                  <c:v>Договор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8'!$K$89:$K$92</c:f>
              <c:strCache>
                <c:ptCount val="4"/>
                <c:pt idx="0">
                  <c:v>2018  (итого 363)</c:v>
                </c:pt>
                <c:pt idx="1">
                  <c:v>2019  (итого 301)</c:v>
                </c:pt>
                <c:pt idx="2">
                  <c:v>2020  (итого 255)</c:v>
                </c:pt>
                <c:pt idx="3">
                  <c:v>2021 (итого 217)</c:v>
                </c:pt>
              </c:strCache>
            </c:strRef>
          </c:cat>
          <c:val>
            <c:numRef>
              <c:f>'слайд 8'!$M$89:$M$92</c:f>
              <c:numCache>
                <c:formatCode>General</c:formatCode>
                <c:ptCount val="4"/>
                <c:pt idx="0">
                  <c:v>326</c:v>
                </c:pt>
                <c:pt idx="1">
                  <c:v>266</c:v>
                </c:pt>
                <c:pt idx="2">
                  <c:v>211</c:v>
                </c:pt>
                <c:pt idx="3">
                  <c:v>131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C-49C8-9B2D-6F3DE319A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5043584"/>
        <c:axId val="95045120"/>
      </c:barChart>
      <c:catAx>
        <c:axId val="95043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5045120"/>
        <c:crosses val="autoZero"/>
        <c:auto val="1"/>
        <c:lblAlgn val="ctr"/>
        <c:lblOffset val="100"/>
        <c:noMultiLvlLbl val="0"/>
      </c:catAx>
      <c:valAx>
        <c:axId val="95045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50435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'слайд 8'!$L$107</c:f>
              <c:strCache>
                <c:ptCount val="1"/>
                <c:pt idx="0">
                  <c:v>Бюджет</c:v>
                </c:pt>
              </c:strCache>
            </c:strRef>
          </c:tx>
          <c:invertIfNegative val="0"/>
          <c:cat>
            <c:strRef>
              <c:f>'слайд 8'!$K$109:$K$112</c:f>
              <c:strCache>
                <c:ptCount val="4"/>
                <c:pt idx="0">
                  <c:v>2018  (итого 396)</c:v>
                </c:pt>
                <c:pt idx="1">
                  <c:v>2019  (итого 517)</c:v>
                </c:pt>
                <c:pt idx="2">
                  <c:v>2020  (итого 327)</c:v>
                </c:pt>
                <c:pt idx="3">
                  <c:v>2021 (итого 277)</c:v>
                </c:pt>
              </c:strCache>
            </c:strRef>
          </c:cat>
          <c:val>
            <c:numRef>
              <c:f>'слайд 8'!$L$109:$L$112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F32-4CCF-8749-8075C4CA2C03}"/>
            </c:ext>
          </c:extLst>
        </c:ser>
        <c:ser>
          <c:idx val="1"/>
          <c:order val="1"/>
          <c:tx>
            <c:strRef>
              <c:f>'слайд 8'!$M$107</c:f>
              <c:strCache>
                <c:ptCount val="1"/>
                <c:pt idx="0">
                  <c:v>Договор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8'!$K$109:$K$112</c:f>
              <c:strCache>
                <c:ptCount val="4"/>
                <c:pt idx="0">
                  <c:v>2018  (итого 396)</c:v>
                </c:pt>
                <c:pt idx="1">
                  <c:v>2019  (итого 517)</c:v>
                </c:pt>
                <c:pt idx="2">
                  <c:v>2020  (итого 327)</c:v>
                </c:pt>
                <c:pt idx="3">
                  <c:v>2021 (итого 277)</c:v>
                </c:pt>
              </c:strCache>
            </c:strRef>
          </c:cat>
          <c:val>
            <c:numRef>
              <c:f>'слайд 8'!$M$109:$M$112</c:f>
              <c:numCache>
                <c:formatCode>General</c:formatCode>
                <c:ptCount val="4"/>
                <c:pt idx="0">
                  <c:v>396</c:v>
                </c:pt>
                <c:pt idx="1">
                  <c:v>517</c:v>
                </c:pt>
                <c:pt idx="2">
                  <c:v>327</c:v>
                </c:pt>
                <c:pt idx="3">
                  <c:v>172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F32-4CCF-8749-8075C4CA2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0410496"/>
        <c:axId val="100412032"/>
      </c:barChart>
      <c:catAx>
        <c:axId val="100410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0412032"/>
        <c:crosses val="autoZero"/>
        <c:auto val="1"/>
        <c:lblAlgn val="ctr"/>
        <c:lblOffset val="100"/>
        <c:noMultiLvlLbl val="0"/>
      </c:catAx>
      <c:valAx>
        <c:axId val="100412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04104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'слайд 3'!$C$3</c:f>
              <c:strCache>
                <c:ptCount val="1"/>
                <c:pt idx="0">
                  <c:v>очно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3'!$B$8:$B$11</c:f>
              <c:strCache>
                <c:ptCount val="4"/>
                <c:pt idx="0">
                  <c:v>2019
(547 мест)</c:v>
                </c:pt>
                <c:pt idx="1">
                  <c:v>2020
(612 мест)</c:v>
                </c:pt>
                <c:pt idx="2">
                  <c:v>2021
(899 мест)</c:v>
                </c:pt>
                <c:pt idx="3">
                  <c:v>2022 (681 мест)</c:v>
                </c:pt>
              </c:strCache>
            </c:strRef>
          </c:cat>
          <c:val>
            <c:numRef>
              <c:f>'слайд 3'!$C$8:$C$11</c:f>
              <c:numCache>
                <c:formatCode>General</c:formatCode>
                <c:ptCount val="4"/>
                <c:pt idx="0">
                  <c:v>507</c:v>
                </c:pt>
                <c:pt idx="1">
                  <c:v>549</c:v>
                </c:pt>
                <c:pt idx="2">
                  <c:v>732</c:v>
                </c:pt>
                <c:pt idx="3">
                  <c:v>531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D2-456C-849F-1D4E53B0EC49}"/>
            </c:ext>
          </c:extLst>
        </c:ser>
        <c:ser>
          <c:idx val="1"/>
          <c:order val="1"/>
          <c:tx>
            <c:strRef>
              <c:f>'слайд 3'!$D$3</c:f>
              <c:strCache>
                <c:ptCount val="1"/>
                <c:pt idx="0">
                  <c:v>заочно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3'!$B$8:$B$11</c:f>
              <c:strCache>
                <c:ptCount val="4"/>
                <c:pt idx="0">
                  <c:v>2019
(547 мест)</c:v>
                </c:pt>
                <c:pt idx="1">
                  <c:v>2020
(612 мест)</c:v>
                </c:pt>
                <c:pt idx="2">
                  <c:v>2021
(899 мест)</c:v>
                </c:pt>
                <c:pt idx="3">
                  <c:v>2022 (681 мест)</c:v>
                </c:pt>
              </c:strCache>
            </c:strRef>
          </c:cat>
          <c:val>
            <c:numRef>
              <c:f>'слайд 3'!$D$8:$D$11</c:f>
              <c:numCache>
                <c:formatCode>General</c:formatCode>
                <c:ptCount val="4"/>
                <c:pt idx="0">
                  <c:v>40</c:v>
                </c:pt>
                <c:pt idx="1">
                  <c:v>63</c:v>
                </c:pt>
                <c:pt idx="2">
                  <c:v>167</c:v>
                </c:pt>
                <c:pt idx="3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D2-456C-849F-1D4E53B0EC49}"/>
            </c:ext>
          </c:extLst>
        </c:ser>
        <c:ser>
          <c:idx val="2"/>
          <c:order val="2"/>
          <c:tx>
            <c:strRef>
              <c:f>'слайд 3'!$E$3</c:f>
              <c:strCache>
                <c:ptCount val="1"/>
                <c:pt idx="0">
                  <c:v>очно/заочно</c:v>
                </c:pt>
              </c:strCache>
            </c:strRef>
          </c:tx>
          <c:invertIfNegative val="0"/>
          <c:cat>
            <c:strRef>
              <c:f>'слайд 3'!$B$8:$B$11</c:f>
              <c:strCache>
                <c:ptCount val="4"/>
                <c:pt idx="0">
                  <c:v>2019
(547 мест)</c:v>
                </c:pt>
                <c:pt idx="1">
                  <c:v>2020
(612 мест)</c:v>
                </c:pt>
                <c:pt idx="2">
                  <c:v>2021
(899 мест)</c:v>
                </c:pt>
                <c:pt idx="3">
                  <c:v>2022 (681 мест)</c:v>
                </c:pt>
              </c:strCache>
            </c:strRef>
          </c:cat>
          <c:val>
            <c:numRef>
              <c:f>'слайд 3'!$E$8:$E$11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1D2-456C-849F-1D4E53B0E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0503552"/>
        <c:axId val="100505088"/>
      </c:barChart>
      <c:catAx>
        <c:axId val="100503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505088"/>
        <c:crosses val="autoZero"/>
        <c:auto val="1"/>
        <c:lblAlgn val="ctr"/>
        <c:lblOffset val="100"/>
        <c:noMultiLvlLbl val="0"/>
      </c:catAx>
      <c:valAx>
        <c:axId val="100505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05035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'слайд 3'!$C$19</c:f>
              <c:strCache>
                <c:ptCount val="1"/>
                <c:pt idx="0">
                  <c:v>очно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3'!$B$24:$B$27</c:f>
              <c:strCache>
                <c:ptCount val="4"/>
                <c:pt idx="0">
                  <c:v>2019 
(285 мест)</c:v>
                </c:pt>
                <c:pt idx="1">
                  <c:v>2020
(258 мест)</c:v>
                </c:pt>
                <c:pt idx="2">
                  <c:v>2021 (303 места)</c:v>
                </c:pt>
                <c:pt idx="3">
                  <c:v>2022 (207 мест)</c:v>
                </c:pt>
              </c:strCache>
            </c:strRef>
          </c:cat>
          <c:val>
            <c:numRef>
              <c:f>'слайд 3'!$C$24:$C$27</c:f>
              <c:numCache>
                <c:formatCode>General</c:formatCode>
                <c:ptCount val="4"/>
                <c:pt idx="0">
                  <c:v>285</c:v>
                </c:pt>
                <c:pt idx="1">
                  <c:v>258</c:v>
                </c:pt>
                <c:pt idx="2">
                  <c:v>303</c:v>
                </c:pt>
                <c:pt idx="3">
                  <c:v>207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D4-408C-BA5B-77CFCB15A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0530048"/>
        <c:axId val="100531584"/>
      </c:barChart>
      <c:catAx>
        <c:axId val="100530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0531584"/>
        <c:crosses val="autoZero"/>
        <c:auto val="1"/>
        <c:lblAlgn val="ctr"/>
        <c:lblOffset val="100"/>
        <c:noMultiLvlLbl val="0"/>
      </c:catAx>
      <c:valAx>
        <c:axId val="100531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05300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'слайд 3'!$C$31</c:f>
              <c:strCache>
                <c:ptCount val="1"/>
                <c:pt idx="0">
                  <c:v>очно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'слайд 3'!$B$36:$B$39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'слайд 3'!$C$36:$C$39</c:f>
              <c:numCache>
                <c:formatCode>General</c:formatCode>
                <c:ptCount val="4"/>
                <c:pt idx="0">
                  <c:v>95</c:v>
                </c:pt>
                <c:pt idx="1">
                  <c:v>90</c:v>
                </c:pt>
                <c:pt idx="2">
                  <c:v>15</c:v>
                </c:pt>
                <c:pt idx="3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89-48DD-AD75-40F543464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527488"/>
        <c:axId val="94529024"/>
      </c:barChart>
      <c:catAx>
        <c:axId val="94527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4529024"/>
        <c:crosses val="autoZero"/>
        <c:auto val="1"/>
        <c:lblAlgn val="ctr"/>
        <c:lblOffset val="100"/>
        <c:noMultiLvlLbl val="0"/>
      </c:catAx>
      <c:valAx>
        <c:axId val="94529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5274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'слайд 3'!$C$45</c:f>
              <c:strCache>
                <c:ptCount val="1"/>
                <c:pt idx="0">
                  <c:v>очно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3'!$B$50:$B$53</c:f>
              <c:strCache>
                <c:ptCount val="4"/>
                <c:pt idx="0">
                  <c:v>2019
 (927 мест)</c:v>
                </c:pt>
                <c:pt idx="1">
                  <c:v>2020
 (935 мест)</c:v>
                </c:pt>
                <c:pt idx="2">
                  <c:v>2021
 (1217 мест)</c:v>
                </c:pt>
                <c:pt idx="3">
                  <c:v>2022 (978 мест)</c:v>
                </c:pt>
              </c:strCache>
            </c:strRef>
          </c:cat>
          <c:val>
            <c:numRef>
              <c:f>'слайд 3'!$C$50:$C$53</c:f>
              <c:numCache>
                <c:formatCode>General</c:formatCode>
                <c:ptCount val="4"/>
                <c:pt idx="0">
                  <c:v>887</c:v>
                </c:pt>
                <c:pt idx="1">
                  <c:v>897</c:v>
                </c:pt>
                <c:pt idx="2">
                  <c:v>1050</c:v>
                </c:pt>
                <c:pt idx="3">
                  <c:v>828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86-4854-A493-8368C9C1EC52}"/>
            </c:ext>
          </c:extLst>
        </c:ser>
        <c:ser>
          <c:idx val="1"/>
          <c:order val="1"/>
          <c:tx>
            <c:strRef>
              <c:f>'слайд 3'!$D$45</c:f>
              <c:strCache>
                <c:ptCount val="1"/>
                <c:pt idx="0">
                  <c:v>заочно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3'!$B$50:$B$53</c:f>
              <c:strCache>
                <c:ptCount val="4"/>
                <c:pt idx="0">
                  <c:v>2019
 (927 мест)</c:v>
                </c:pt>
                <c:pt idx="1">
                  <c:v>2020
 (935 мест)</c:v>
                </c:pt>
                <c:pt idx="2">
                  <c:v>2021
 (1217 мест)</c:v>
                </c:pt>
                <c:pt idx="3">
                  <c:v>2022 (978 мест)</c:v>
                </c:pt>
              </c:strCache>
            </c:strRef>
          </c:cat>
          <c:val>
            <c:numRef>
              <c:f>'слайд 3'!$D$50:$D$53</c:f>
              <c:numCache>
                <c:formatCode>General</c:formatCode>
                <c:ptCount val="4"/>
                <c:pt idx="0">
                  <c:v>40</c:v>
                </c:pt>
                <c:pt idx="1">
                  <c:v>63</c:v>
                </c:pt>
                <c:pt idx="2">
                  <c:v>167</c:v>
                </c:pt>
                <c:pt idx="3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86-4854-A493-8368C9C1EC52}"/>
            </c:ext>
          </c:extLst>
        </c:ser>
        <c:ser>
          <c:idx val="2"/>
          <c:order val="2"/>
          <c:tx>
            <c:strRef>
              <c:f>'слайд 3'!$E$45</c:f>
              <c:strCache>
                <c:ptCount val="1"/>
                <c:pt idx="0">
                  <c:v>очно/заочно</c:v>
                </c:pt>
              </c:strCache>
            </c:strRef>
          </c:tx>
          <c:invertIfNegative val="0"/>
          <c:cat>
            <c:strRef>
              <c:f>'слайд 3'!$B$50:$B$53</c:f>
              <c:strCache>
                <c:ptCount val="4"/>
                <c:pt idx="0">
                  <c:v>2019
 (927 мест)</c:v>
                </c:pt>
                <c:pt idx="1">
                  <c:v>2020
 (935 мест)</c:v>
                </c:pt>
                <c:pt idx="2">
                  <c:v>2021
 (1217 мест)</c:v>
                </c:pt>
                <c:pt idx="3">
                  <c:v>2022 (978 мест)</c:v>
                </c:pt>
              </c:strCache>
            </c:strRef>
          </c:cat>
          <c:val>
            <c:numRef>
              <c:f>'слайд 3'!$E$50:$E$53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B86-4854-A493-8368C9C1E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565120"/>
        <c:axId val="94566656"/>
      </c:barChart>
      <c:catAx>
        <c:axId val="94565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566656"/>
        <c:crosses val="autoZero"/>
        <c:auto val="1"/>
        <c:lblAlgn val="ctr"/>
        <c:lblOffset val="100"/>
        <c:noMultiLvlLbl val="0"/>
      </c:catAx>
      <c:valAx>
        <c:axId val="94566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5651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Ильшат </a:t>
            </a:r>
            <a:r>
              <a:rPr lang="ru-RU" dirty="0" err="1"/>
              <a:t>Рафкатович</a:t>
            </a:r>
            <a:r>
              <a:rPr lang="ru-RU" dirty="0"/>
              <a:t>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C5D87-A185-4A67-9CC9-B2AEDBD3827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37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C5D87-A185-4A67-9CC9-B2AEDBD3827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791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C5D87-A185-4A67-9CC9-B2AEDBD38271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84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C5D87-A185-4A67-9CC9-B2AEDBD38271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959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18.xml"/><Relationship Id="rId7" Type="http://schemas.openxmlformats.org/officeDocument/2006/relationships/image" Target="../media/image5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55526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286000" y="2110085"/>
            <a:ext cx="4950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Minion Pro" pitchFamily="18" charset="0"/>
              </a:rPr>
              <a:t>ОБ ИТОГАХ ПРИЕМА </a:t>
            </a:r>
            <a:endParaRPr lang="ru-RU" sz="2400" b="1" dirty="0" smtClean="0">
              <a:solidFill>
                <a:schemeClr val="bg1"/>
              </a:solidFill>
              <a:latin typeface="Minion Pro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Minion Pro" pitchFamily="18" charset="0"/>
              </a:rPr>
              <a:t>АБИТУРИЕНТОВ </a:t>
            </a:r>
            <a:r>
              <a:rPr lang="ru-RU" sz="2400" b="1" dirty="0">
                <a:solidFill>
                  <a:schemeClr val="bg1"/>
                </a:solidFill>
                <a:latin typeface="Minion Pro" pitchFamily="18" charset="0"/>
              </a:rPr>
              <a:t>В 2021 </a:t>
            </a:r>
            <a:r>
              <a:rPr lang="ru-RU" sz="2400" b="1" dirty="0" smtClean="0">
                <a:solidFill>
                  <a:schemeClr val="bg1"/>
                </a:solidFill>
                <a:latin typeface="Minion Pro" pitchFamily="18" charset="0"/>
              </a:rPr>
              <a:t>ГОДУ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Minion Pro" pitchFamily="18" charset="0"/>
              </a:rPr>
              <a:t> И О </a:t>
            </a:r>
            <a:r>
              <a:rPr lang="ru-RU" sz="2400" b="1" dirty="0">
                <a:solidFill>
                  <a:schemeClr val="bg1"/>
                </a:solidFill>
                <a:latin typeface="Minion Pro" pitchFamily="18" charset="0"/>
              </a:rPr>
              <a:t>ПОДГОТОВКЕ К ПРИЕМУ 2022 ГОДА</a:t>
            </a:r>
            <a:endParaRPr lang="ru-RU" sz="24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732498"/>
            <a:ext cx="525658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ОБ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ИТОГАХ ПРИЕМА АБИТУРИЕНТОВ В 2021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ГОДУ И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О ПОДГОТОВКЕ К ПРИЕМУ 2022 ГОДА</a:t>
            </a:r>
            <a:endParaRPr lang="ru-RU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86008" y="3212852"/>
            <a:ext cx="53344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Исрафилов Данис </a:t>
            </a:r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Ирекович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Заместитель ответственного секретаря приемной комиссии</a:t>
            </a: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DIIsrafilov@kpfu.ru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+7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917-288-70-10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>
            <a:graphicFrameLocks/>
          </p:cNvGraphicFramePr>
          <p:nvPr>
            <p:extLst/>
          </p:nvPr>
        </p:nvGraphicFramePr>
        <p:xfrm>
          <a:off x="2735796" y="3057804"/>
          <a:ext cx="3322104" cy="1983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/>
          </p:nvPr>
        </p:nvGraphicFramePr>
        <p:xfrm>
          <a:off x="4788024" y="1210725"/>
          <a:ext cx="3054138" cy="2003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/>
          <p:cNvGraphicFramePr>
            <a:graphicFrameLocks/>
          </p:cNvGraphicFramePr>
          <p:nvPr>
            <p:extLst/>
          </p:nvPr>
        </p:nvGraphicFramePr>
        <p:xfrm>
          <a:off x="1277634" y="1013933"/>
          <a:ext cx="3443288" cy="220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058054" y="3200229"/>
            <a:ext cx="51868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b="1" dirty="0"/>
              <a:t>-114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90567" y="1104409"/>
            <a:ext cx="5357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/>
              <a:t>+808</a:t>
            </a:r>
          </a:p>
        </p:txBody>
      </p:sp>
      <p:sp>
        <p:nvSpPr>
          <p:cNvPr id="27" name="Выгнутая вправо стрелка 26"/>
          <p:cNvSpPr/>
          <p:nvPr/>
        </p:nvSpPr>
        <p:spPr>
          <a:xfrm rot="5878913" flipH="1" flipV="1">
            <a:off x="7130378" y="1341920"/>
            <a:ext cx="204251" cy="555661"/>
          </a:xfrm>
          <a:prstGeom prst="curved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28" name="Выгнутая вправо стрелка 27"/>
          <p:cNvSpPr/>
          <p:nvPr/>
        </p:nvSpPr>
        <p:spPr>
          <a:xfrm rot="4750534" flipH="1" flipV="1">
            <a:off x="3664706" y="1051236"/>
            <a:ext cx="247563" cy="777123"/>
          </a:xfrm>
          <a:prstGeom prst="curved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80313" y="1274717"/>
            <a:ext cx="492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b="1" dirty="0"/>
              <a:t>-296</a:t>
            </a:r>
          </a:p>
        </p:txBody>
      </p:sp>
      <p:sp>
        <p:nvSpPr>
          <p:cNvPr id="16" name="Выгнутая вправо стрелка 15"/>
          <p:cNvSpPr/>
          <p:nvPr/>
        </p:nvSpPr>
        <p:spPr>
          <a:xfrm rot="5878913" flipH="1" flipV="1">
            <a:off x="5083231" y="3323694"/>
            <a:ext cx="204251" cy="555661"/>
          </a:xfrm>
          <a:prstGeom prst="curved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DC9F591-08EC-4D79-B7FF-ADF96408B027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470A01BB-4187-4CA0-A1D7-AD5427BEE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5F5C33F4-92ED-4778-902E-83F533705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BEA60C9D-52C8-41C0-A879-E6A683507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107C265-2AD6-4B31-BCD3-8F378674D6A2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D435CF2-1020-484C-BCDD-BBEE2CD4750B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2771800" y="267494"/>
            <a:ext cx="4176464" cy="482207"/>
          </a:xfrm>
        </p:spPr>
        <p:txBody>
          <a:bodyPr/>
          <a:lstStyle/>
          <a:p>
            <a:r>
              <a:rPr lang="ru-RU" sz="2100" b="1" dirty="0">
                <a:latin typeface="Minion Pro"/>
              </a:rPr>
              <a:t>Прием по формам обучения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1606310"/>
              </p:ext>
            </p:extLst>
          </p:nvPr>
        </p:nvGraphicFramePr>
        <p:xfrm>
          <a:off x="1547664" y="1059582"/>
          <a:ext cx="7139136" cy="3780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E208C31-77B6-4314-8BBC-0C3F045F228A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B5314E33-EFBA-4922-BCFB-D1E2E101D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2AB2F8E6-8C1E-4A7F-9A41-296BCCBBD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34BA9B9B-859C-4577-A745-13ADC8EA3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3EEAB70-64DD-4427-8785-DB7629EB3D79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962DBF6-32AA-404E-8C2A-267A9227C3AE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95736" y="267494"/>
            <a:ext cx="5760640" cy="473883"/>
          </a:xfrm>
        </p:spPr>
        <p:txBody>
          <a:bodyPr>
            <a:normAutofit/>
          </a:bodyPr>
          <a:lstStyle/>
          <a:p>
            <a:r>
              <a:rPr lang="ru-RU" sz="2100" b="1" dirty="0">
                <a:latin typeface="Minion Pro"/>
              </a:rPr>
              <a:t>Поступающие из г.Набережные Челны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518026" y="910816"/>
          <a:ext cx="6215106" cy="3858975"/>
        </p:xfrm>
        <a:graphic>
          <a:graphicData uri="http://schemas.openxmlformats.org/drawingml/2006/table">
            <a:tbl>
              <a:tblPr/>
              <a:tblGrid>
                <a:gridCol w="776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09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20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940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9406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2611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7893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40099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Зачислено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 </a:t>
                      </a:r>
                      <a:r>
                        <a:rPr lang="ru-RU" sz="21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бакалавриата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540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Зачислено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Магистратура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СПО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Бакалавриат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Очно</a:t>
                      </a:r>
                      <a:endParaRPr lang="ru-RU" sz="2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Очно</a:t>
                      </a: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21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выпускники года зачисления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Очно</a:t>
                      </a: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21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выпускники 11 класса года зачисления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09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09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09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09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55F85AC-6491-4B96-A8C7-65D76E302421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D46C9E0C-296A-4B53-80B1-D1B82E9FE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F196F41D-5808-47BC-B640-3A0505ADA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6946807D-AC3C-4C4B-BAF4-B9CD560BA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16B011F-EF52-48E7-AD0C-C6A46614D540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7B26A7E-176F-4F3C-8B62-EBCB3EBE32AC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691680" y="348112"/>
            <a:ext cx="6480720" cy="567454"/>
          </a:xfrm>
        </p:spPr>
        <p:txBody>
          <a:bodyPr>
            <a:normAutofit fontScale="90000"/>
          </a:bodyPr>
          <a:lstStyle/>
          <a:p>
            <a:r>
              <a:rPr lang="ru-RU" sz="2100" b="1" dirty="0">
                <a:latin typeface="Minion Pro"/>
              </a:rPr>
              <a:t>Рейтинг школ по общему количеству поступивших (9+11кл)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060389"/>
              </p:ext>
            </p:extLst>
          </p:nvPr>
        </p:nvGraphicFramePr>
        <p:xfrm>
          <a:off x="1143001" y="1048780"/>
          <a:ext cx="7317431" cy="3835734"/>
        </p:xfrm>
        <a:graphic>
          <a:graphicData uri="http://schemas.openxmlformats.org/drawingml/2006/table">
            <a:tbl>
              <a:tblPr/>
              <a:tblGrid>
                <a:gridCol w="10453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07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65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504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1602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416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Школа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Ответственная кафедра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Школа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Ответственная кафедра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6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ЭАТ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СТС, Юр. дисциплин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СГН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МТиК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ТСиУН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БИиММЭ,</a:t>
                      </a:r>
                      <a:r>
                        <a:rPr lang="ru-RU" sz="1400" b="1" i="0" u="none" strike="noStrike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ЭиЭ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3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Юр. дисциплин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ЭАТ, ЭТиЭП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23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ЭАТ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ТСиУН,</a:t>
                      </a:r>
                      <a:r>
                        <a:rPr lang="ru-RU" sz="1400" b="1" i="0" u="none" strike="noStrike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kern="1200" baseline="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ВЭПиА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23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Физики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ПМ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16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СГН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ЭПиО, ТСиУН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6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ЭиЭ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ЭПиО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23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БИиММЭ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МТиК</a:t>
                      </a: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Филологии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6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ТСиУН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323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ПГСиСМ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323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Базовая школа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ПГСиСМ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6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ЭТиЭП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СТС,</a:t>
                      </a:r>
                      <a:r>
                        <a:rPr lang="ru-RU" sz="1400" b="1" i="0" u="none" strike="noStrike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БИиММЭ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23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Филологии/</a:t>
                      </a:r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ЭТиЭП</a:t>
                      </a: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УПУПиК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Филологии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A48623D-C29D-414C-982B-A20860814330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7D04203C-F0A6-444A-9DDD-1B5755F15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B16D27BC-176E-4033-A791-071C01514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F2BA80A5-0732-4952-B243-F380F3F1B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D280E07-A487-4BDA-9342-D4A28144366D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2CF1EC6-A2C6-42E8-9017-8999F5A07668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835696" y="267494"/>
            <a:ext cx="6462718" cy="473883"/>
          </a:xfrm>
        </p:spPr>
        <p:txBody>
          <a:bodyPr>
            <a:normAutofit fontScale="90000"/>
          </a:bodyPr>
          <a:lstStyle/>
          <a:p>
            <a:r>
              <a:rPr lang="ru-RU" sz="2100" b="1" dirty="0">
                <a:latin typeface="Minion Pro"/>
              </a:rPr>
              <a:t>Рейтинг школ по количеству поступивших </a:t>
            </a:r>
            <a:r>
              <a:rPr lang="ru-RU" sz="2100" b="1" dirty="0" smtClean="0">
                <a:latin typeface="Minion Pro"/>
              </a:rPr>
              <a:t/>
            </a:r>
            <a:br>
              <a:rPr lang="ru-RU" sz="2100" b="1" dirty="0" smtClean="0">
                <a:latin typeface="Minion Pro"/>
              </a:rPr>
            </a:br>
            <a:r>
              <a:rPr lang="ru-RU" sz="2100" b="1" dirty="0" smtClean="0">
                <a:latin typeface="Minion Pro"/>
              </a:rPr>
              <a:t>11</a:t>
            </a:r>
            <a:r>
              <a:rPr lang="en-US" sz="2100" b="1" dirty="0">
                <a:latin typeface="Minion Pro"/>
              </a:rPr>
              <a:t>-</a:t>
            </a:r>
            <a:r>
              <a:rPr lang="ru-RU" sz="2100" b="1" dirty="0" err="1">
                <a:latin typeface="Minion Pro"/>
              </a:rPr>
              <a:t>классников</a:t>
            </a:r>
            <a:endParaRPr lang="ru-RU" sz="2100" b="1" dirty="0">
              <a:latin typeface="Minion Pro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114525"/>
              </p:ext>
            </p:extLst>
          </p:nvPr>
        </p:nvGraphicFramePr>
        <p:xfrm>
          <a:off x="1115616" y="915566"/>
          <a:ext cx="7305387" cy="3580530"/>
        </p:xfrm>
        <a:graphic>
          <a:graphicData uri="http://schemas.openxmlformats.org/drawingml/2006/table">
            <a:tbl>
              <a:tblPr/>
              <a:tblGrid>
                <a:gridCol w="10436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91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33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196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25758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31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Школа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Ответственная кафедра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Школа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Ответственная кафедра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ЭАТ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СТС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Юр. дисциплин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МТиК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БИиММЭ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ЭПиО/ТСиУН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82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ТСиУН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СТС/БИиММЭ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72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ПГСиСМ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Математики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72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АиУ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ЭАТ/ЭТиЭП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67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СГН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ПМ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Физики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БИиММЭ/ЭиЭ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72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КТОМП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ЭТиЭП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ТСиУН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АиУ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72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ЭПиО/ПМ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МТиК</a:t>
                      </a: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/Филологии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72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ЭАТ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Филологии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ЭТиЭП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ТСиУН/</a:t>
                      </a:r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ВЭПиА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ЭПиО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943CF96-388A-46E6-9970-21B0D48E313F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D941F461-6FA6-4EB0-8A13-762629B4E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83B37BC3-4BA5-4085-AA61-A4ACE173A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46D844A4-C365-4169-BD90-2DFDAC16D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69A4ACF-E578-41DD-AE1F-574A694C1847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2C9F7CC-4D59-4884-955C-1B749F85081E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50701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411760" y="267494"/>
            <a:ext cx="3834426" cy="473883"/>
          </a:xfrm>
        </p:spPr>
        <p:txBody>
          <a:bodyPr/>
          <a:lstStyle/>
          <a:p>
            <a:r>
              <a:rPr lang="ru-RU" sz="2100" b="1" dirty="0">
                <a:latin typeface="Minion Pro"/>
              </a:rPr>
              <a:t>География поступающих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170961"/>
              </p:ext>
            </p:extLst>
          </p:nvPr>
        </p:nvGraphicFramePr>
        <p:xfrm>
          <a:off x="1412242" y="1044424"/>
          <a:ext cx="7192206" cy="3981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8A85DE4-5D0A-443B-A25B-AA126D1F59D9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419FD84F-E421-4F54-9D62-99C17424F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095C894B-2C92-4752-B1AD-8311318D9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A8EC9725-F3B1-4B41-8A59-92BBB9FD1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0991186-36B7-4074-84CD-CDD1A5CC397B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7CAFDEE-822C-44CE-9988-14AA5649B82A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979712" y="267494"/>
            <a:ext cx="5400600" cy="473883"/>
          </a:xfrm>
        </p:spPr>
        <p:txBody>
          <a:bodyPr>
            <a:normAutofit fontScale="90000"/>
          </a:bodyPr>
          <a:lstStyle/>
          <a:p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Количество поступивших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районов </a:t>
            </a:r>
            <a:r>
              <a:rPr lang="ru-RU" sz="2100" b="1" dirty="0" err="1">
                <a:latin typeface="Times New Roman" pitchFamily="18" charset="0"/>
                <a:cs typeface="Times New Roman" pitchFamily="18" charset="0"/>
              </a:rPr>
              <a:t>Закамского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 региона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036715"/>
              </p:ext>
            </p:extLst>
          </p:nvPr>
        </p:nvGraphicFramePr>
        <p:xfrm>
          <a:off x="1817694" y="915566"/>
          <a:ext cx="5508613" cy="41100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28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853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34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834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34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1395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Елабужский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Нижнекамский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Тукаевский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Альметьевский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Сармановский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Актанышский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Заинский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Менделеевский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Мамадышский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Мензелинский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Муслюмовский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Азнакаевский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Лениногрский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Черемшанский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Нурлатский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Бавлинский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Аксубаевский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Ютазинский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Кукморский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Чистопольский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Бугульминский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Агрызский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5697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Новошешминский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29" marR="5029" marT="5029" marB="0" anchor="b"/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0686146-44A4-4820-BA11-15A6CE1C1DBB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71D38B3A-95C7-4DBA-A6C9-C5DC68EF7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E4B81A6C-8D36-435A-8D10-8E20CB35A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E3A4DC29-C771-4C27-AEF6-596358786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2E89D19-BE5C-4F8A-9F71-97690FAE10C5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166A147-C835-4433-8845-8AA639B35E2D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771800" y="357534"/>
            <a:ext cx="3024336" cy="473883"/>
          </a:xfrm>
        </p:spPr>
        <p:txBody>
          <a:bodyPr/>
          <a:lstStyle/>
          <a:p>
            <a:r>
              <a:rPr lang="ru-RU" sz="2100" b="1" dirty="0">
                <a:latin typeface="Minion Pro"/>
              </a:rPr>
              <a:t>Регионы РФ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1655677" y="1005576"/>
          <a:ext cx="5798678" cy="3956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4777362-20E1-40FA-9D0A-D776D3717883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A4EA4A9C-FC63-480D-A50E-7D207E865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234EA244-010B-4FB9-8B7E-CD88748FD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3EBFFDB4-D398-4E93-BD92-236993F64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0CC5DD2-968A-4D53-A0EB-461B176F68C6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1A4267C-5C11-416B-80E1-AE9557145ED9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63688" y="299009"/>
            <a:ext cx="5184576" cy="657050"/>
          </a:xfrm>
        </p:spPr>
        <p:txBody>
          <a:bodyPr>
            <a:normAutofit/>
          </a:bodyPr>
          <a:lstStyle/>
          <a:p>
            <a:pPr algn="l"/>
            <a:r>
              <a:rPr lang="ru-RU" sz="2100" b="1" dirty="0">
                <a:latin typeface="Minion Pro"/>
              </a:rPr>
              <a:t>Международная приемная кампания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1344928" y="957188"/>
          <a:ext cx="6575444" cy="4083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EEA68BF-4633-4649-AF42-505F1149E0E3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EF1716E8-0054-49A5-B989-72FF970E6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C23CC04A-70C7-4A59-BE55-2E6BB87D5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5B6359F6-A414-437F-80E4-E33757311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595D0DC-DCD2-40AD-9773-88F3CEFEBB81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FCDD88E-73DF-4C2A-80D7-7B1CD1CD258C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2531430" y="357534"/>
            <a:ext cx="3911231" cy="473883"/>
          </a:xfrm>
          <a:prstGeom prst="rect">
            <a:avLst/>
          </a:prstGeo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Конкурс человек на место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385647" y="897564"/>
          <a:ext cx="3078342" cy="35616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03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577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603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02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(бакалавриат)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22,25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2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19,54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Прикладная математика и информатика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11,55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и вычислительная техника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10,28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3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Автоматизация технологических процессов и производств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2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2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Лингвистика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8,36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2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Юриспруденция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7,88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2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Программная инженерия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6,67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Технологические машины и оборудование (бакалавриат)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6,19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2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Машиностроение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5,92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2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Теплоэнергетика и теплотехника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5,88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Информационные системы и технологии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5,46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53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Мехатроника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робототехника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5,13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2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Техносферная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безопасность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5,12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4572000" y="897564"/>
          <a:ext cx="3240361" cy="36906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45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712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45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677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Прикладная информатика (бакалавриат)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5,08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Землеустройство и кадастры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5,04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Холодильная, криогенная техника и системы жизнеобеспечения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4,94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Конструкторско-технологическое обеспечение машиностроительных производств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4,59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Наземные транспортно-технологические комплексы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4,55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Дизайн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4,33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Психология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4,32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77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качеством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4,32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Электроэнергетика и электротехника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4,08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уникальных зданий и сооружений (специалитет)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3,72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транспортных процессов (бакалавриат)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3,62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Материаловедение и технологии материалов (бакалавриат)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77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Энергетическое машиностроение (бакалавриат)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3,48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Эксплуатация транспортно-технологических машин и комплексов (бакалавриат)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3,06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77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Сервис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B71F1FB2-5A30-4085-AF62-C054BEF16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E94AEC12-4F9C-4CDE-9B50-6DFBD6810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73D5F521-8FE4-45A0-9F85-E752AFF07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2555776" y="283846"/>
            <a:ext cx="4248472" cy="687376"/>
          </a:xfrm>
          <a:prstGeom prst="rect">
            <a:avLst/>
          </a:prstGeo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Средний балл</a:t>
            </a:r>
            <a:r>
              <a:rPr lang="en-US" b="1" dirty="0">
                <a:latin typeface="Minion Pro"/>
                <a:ea typeface="+mj-ea"/>
                <a:cs typeface="+mj-cs"/>
              </a:rPr>
              <a:t> </a:t>
            </a:r>
            <a:r>
              <a:rPr lang="ru-RU" b="1" dirty="0" smtClean="0">
                <a:latin typeface="Minion Pro"/>
                <a:ea typeface="+mj-ea"/>
                <a:cs typeface="+mj-cs"/>
              </a:rPr>
              <a:t>–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Высшая </a:t>
            </a:r>
            <a:r>
              <a:rPr lang="ru-RU" b="1" dirty="0">
                <a:latin typeface="Minion Pro"/>
                <a:ea typeface="+mj-ea"/>
                <a:cs typeface="+mj-cs"/>
              </a:rPr>
              <a:t>инженерная школа – </a:t>
            </a:r>
            <a:r>
              <a:rPr lang="en-US" b="1" dirty="0">
                <a:latin typeface="Minion Pro"/>
                <a:ea typeface="+mj-ea"/>
                <a:cs typeface="+mj-cs"/>
              </a:rPr>
              <a:t>5</a:t>
            </a:r>
            <a:r>
              <a:rPr lang="ru-RU" b="1" dirty="0">
                <a:latin typeface="Minion Pro"/>
                <a:ea typeface="+mj-ea"/>
                <a:cs typeface="+mj-cs"/>
              </a:rPr>
              <a:t>8,8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1385646" y="1005576"/>
          <a:ext cx="6426714" cy="399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E1A38C6-1A45-4FEF-B678-8FA080531AC1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D3CDE20C-9103-4789-8D58-3D3BE7612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4C33F1EE-B08F-47B4-91AE-F7AEA93F8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6A6315D8-A9EE-40DA-B37B-66BBEA48F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A9C5DD6-BE96-43FB-A669-4A1E91466280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E714C7-85AB-4E97-BDB2-CD7CBABA3663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2483768" y="473883"/>
            <a:ext cx="5184576" cy="657707"/>
          </a:xfrm>
          <a:prstGeom prst="rect">
            <a:avLst/>
          </a:prstGeo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Средний балл</a:t>
            </a:r>
            <a:r>
              <a:rPr lang="en-US" b="1" dirty="0">
                <a:latin typeface="Minion Pro"/>
                <a:ea typeface="+mj-ea"/>
                <a:cs typeface="+mj-cs"/>
              </a:rPr>
              <a:t> </a:t>
            </a:r>
            <a:r>
              <a:rPr lang="ru-RU" b="1" dirty="0" smtClean="0">
                <a:latin typeface="Minion Pro"/>
                <a:ea typeface="+mj-ea"/>
                <a:cs typeface="+mj-cs"/>
              </a:rPr>
              <a:t>–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Высшая </a:t>
            </a:r>
            <a:r>
              <a:rPr lang="ru-RU" b="1" dirty="0">
                <a:latin typeface="Minion Pro"/>
                <a:ea typeface="+mj-ea"/>
                <a:cs typeface="+mj-cs"/>
              </a:rPr>
              <a:t>школа экономики и права- 68,2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1493658" y="1113588"/>
          <a:ext cx="6318702" cy="3834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FAC23E68-16E6-47D3-B3CA-C7C34CA9D0C6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77B97106-59CC-440F-A528-18327EF37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5416ED83-9504-4C3B-8770-77ECEC632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6D79D006-BB25-4231-8B3D-78019B6B4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151473C-EB16-46E4-A1E2-CE1C0EE2BA3A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37D7AAB-BD6F-48F3-A547-650227C204A7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2771800" y="555526"/>
            <a:ext cx="3911231" cy="473883"/>
          </a:xfrm>
          <a:prstGeom prst="rect">
            <a:avLst/>
          </a:prstGeo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Средний балл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1925706" y="1167594"/>
          <a:ext cx="5616624" cy="329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E41BB7F-9C36-46FF-AFA6-5564854B9BBD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06BA8ED0-5958-4A48-A0E9-21A64C228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938FD87F-0A92-45B9-BDA4-7AA64A887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05F58661-A93C-4222-96DC-2888097F3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BC41D37-0840-4240-A44B-E2BB5B205463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5663937-9CAF-4B6D-871F-56CA7BCEC445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899592" y="934241"/>
            <a:ext cx="3911231" cy="386409"/>
          </a:xfrm>
          <a:prstGeom prst="rect">
            <a:avLst/>
          </a:prstGeo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Высшая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инженерная школа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4089769" y="879996"/>
            <a:ext cx="3911231" cy="683642"/>
          </a:xfrm>
          <a:prstGeom prst="rect">
            <a:avLst/>
          </a:prstGeo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Высшая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школа </a:t>
            </a:r>
            <a:r>
              <a:rPr lang="ru-RU" b="1" dirty="0" smtClean="0">
                <a:latin typeface="Minion Pro"/>
                <a:ea typeface="+mj-ea"/>
                <a:cs typeface="+mj-cs"/>
              </a:rPr>
              <a:t>экономики и права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1385646" y="1545636"/>
          <a:ext cx="6480720" cy="3513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223BA10-42F5-471A-8D3C-28F6312C6E41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2D238886-93EB-4706-8C2B-EA220313E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9C0826E1-425F-4051-A93D-356104F64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61B6B0BA-FA79-4E94-8FF9-3879663FC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89BB428-2DEF-4B89-8A53-76DC6DD1AB86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1B2D180-4905-45C5-9243-02B622C1D637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2699792" y="555526"/>
            <a:ext cx="3911231" cy="386409"/>
          </a:xfrm>
          <a:prstGeom prst="rect">
            <a:avLst/>
          </a:prstGeo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Автомобильное отделение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1655676" y="1059582"/>
          <a:ext cx="6048672" cy="3726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F3F3FF8-4269-4BB2-8130-A3E826891CB2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D8E8EF89-E06A-4A81-983F-1502B4A59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57D3DAC4-0771-4A6D-9046-7EB161BF1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1C21BADA-C4CC-40BD-A2D0-E3107FC3B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8FD6F87-C1A5-4F94-B8CA-57ADF3B5A224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9ECAFF4-19A8-48F6-8BBC-C33504FBA13C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87738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2555776" y="390592"/>
            <a:ext cx="3911231" cy="596982"/>
          </a:xfrm>
          <a:prstGeom prst="rect">
            <a:avLst/>
          </a:prstGeo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500" b="1" dirty="0">
                <a:latin typeface="Minion Pro"/>
                <a:ea typeface="+mj-ea"/>
                <a:cs typeface="+mj-cs"/>
              </a:rPr>
              <a:t>Отделение информационных технологий и энергетических систем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1439652" y="1113588"/>
          <a:ext cx="6264696" cy="3834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65C38C-47B0-49CC-B1E7-BB2DA93A3CE8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4AF94D4D-EE8C-4DF1-9854-C4598FF54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26A3E0F1-DB14-492C-8B62-9A878D15C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F54F7E7F-584F-4349-A5A4-073A263B4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C3CB44E-5392-4E2F-94F4-0BEE9E6A0D56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DD8E4D-15B8-4EF6-B5B3-9B6EA94E8CAF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2411760" y="483518"/>
            <a:ext cx="3911231" cy="648072"/>
          </a:xfrm>
          <a:prstGeom prst="rect">
            <a:avLst/>
          </a:prstGeo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ИНЖЕНЕРНО-СТРОИТЕЛЬНОЕ ОТДЕЛЕНИЕ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1547664" y="1167594"/>
          <a:ext cx="6102678" cy="3780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3A85261-8DBD-4740-A71F-17493881DF8F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56153D3E-3928-4ECA-BA86-D76D71A44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B53C3FAB-A0D7-4DB5-910E-AE4D993C9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C5A9E221-2823-4CE0-AFC7-4A8619129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64E11C3-2D0B-4EBB-8D9E-42EA069E3BFE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91DC0AB-A96B-47A3-AD4D-068C50D19D61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2483768" y="483518"/>
            <a:ext cx="3911231" cy="473883"/>
          </a:xfrm>
          <a:prstGeom prst="rect">
            <a:avLst/>
          </a:prstGeom>
        </p:spPr>
        <p:txBody>
          <a:bodyPr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ЭКОНОМИЧЕСКОЕ ОТДЕЛЕНИЕ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1439652" y="1005576"/>
          <a:ext cx="6210690" cy="399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94FA4F8-9BF2-4941-91FA-A2A2DA1D4141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50663DE8-2B45-434C-85AA-577816B01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B0381320-AF18-44F9-BC2E-42CF9FA4D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5C9F1F35-226F-4272-AA54-AC9B56A56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21447FA-4349-4486-BA94-68438B07F9A5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F44ACE4-1ED0-46CA-8DA8-B7D32F9DF9D1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2411760" y="483518"/>
            <a:ext cx="3911231" cy="576064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ОТДЕЛЕНИЕ </a:t>
            </a:r>
            <a:r>
              <a:rPr lang="ru-RU" b="1" dirty="0">
                <a:latin typeface="Minion Pro"/>
              </a:rPr>
              <a:t>ЮРИДИЧЕСКИХ И СОЦИАЛЬНЫХ НАУК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1439652" y="1059582"/>
          <a:ext cx="637270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4166CDA8-3DC2-4A6A-B959-65BC284BFF56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E247441A-2598-4E27-91FD-39FD43BBA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55D93AB4-24E0-49A5-9CDA-B14ECD240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A85B8149-5631-4782-B34F-479EC73E9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0109B93-D422-4449-902D-527744A1A955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2F09404-D3E6-4E33-BA66-21AEF4AFDEAE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15547" y="198904"/>
            <a:ext cx="3861048" cy="473883"/>
          </a:xfrm>
        </p:spPr>
        <p:txBody>
          <a:bodyPr/>
          <a:lstStyle/>
          <a:p>
            <a:r>
              <a:rPr lang="ru-RU" sz="2100" b="1" dirty="0">
                <a:latin typeface="Minion Pro"/>
              </a:rPr>
              <a:t>Бюджетные места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763688" y="735546"/>
            <a:ext cx="2646294" cy="36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500" b="1" dirty="0" err="1">
                <a:latin typeface="Minion Pro"/>
                <a:ea typeface="+mj-ea"/>
                <a:cs typeface="+mj-cs"/>
              </a:rPr>
              <a:t>Бакалавриат</a:t>
            </a:r>
            <a:r>
              <a:rPr lang="ru-RU" sz="1500" b="1" dirty="0">
                <a:latin typeface="Minion Pro"/>
                <a:ea typeface="+mj-ea"/>
                <a:cs typeface="+mj-cs"/>
              </a:rPr>
              <a:t>/</a:t>
            </a:r>
            <a:r>
              <a:rPr lang="ru-RU" sz="1500" b="1" dirty="0" err="1">
                <a:latin typeface="Minion Pro"/>
                <a:ea typeface="+mj-ea"/>
                <a:cs typeface="+mj-cs"/>
              </a:rPr>
              <a:t>специалитет</a:t>
            </a:r>
            <a:endParaRPr lang="ru-RU" sz="1500" b="1" dirty="0">
              <a:latin typeface="Minion Pro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1547664" y="3111810"/>
            <a:ext cx="2646294" cy="36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latin typeface="Minion Pro"/>
                <a:ea typeface="+mj-ea"/>
                <a:cs typeface="+mj-cs"/>
              </a:rPr>
              <a:t>Среднее профессиональное образование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4950042" y="3057804"/>
            <a:ext cx="2646294" cy="36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500" b="1" dirty="0">
                <a:latin typeface="Minion Pro"/>
                <a:ea typeface="+mj-ea"/>
                <a:cs typeface="+mj-cs"/>
              </a:rPr>
              <a:t>Суммарное значение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 bwMode="auto">
          <a:xfrm>
            <a:off x="5054207" y="696503"/>
            <a:ext cx="2646294" cy="36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500" b="1" dirty="0">
                <a:latin typeface="Minion Pro"/>
                <a:ea typeface="+mj-ea"/>
                <a:cs typeface="+mj-cs"/>
              </a:rPr>
              <a:t>Магистратура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3315296" y="1140288"/>
            <a:ext cx="535785" cy="27004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/>
              <a:t>-218</a:t>
            </a:r>
            <a:endParaRPr lang="en-US" sz="1200" b="1" dirty="0"/>
          </a:p>
          <a:p>
            <a:endParaRPr lang="ru-RU" sz="135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41976" y="1271829"/>
            <a:ext cx="4320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b="1" dirty="0"/>
              <a:t>-96</a:t>
            </a:r>
          </a:p>
        </p:txBody>
      </p:sp>
      <p:sp>
        <p:nvSpPr>
          <p:cNvPr id="25" name="Выгнутая вправо стрелка 24"/>
          <p:cNvSpPr/>
          <p:nvPr/>
        </p:nvSpPr>
        <p:spPr>
          <a:xfrm rot="6291974" flipH="1" flipV="1">
            <a:off x="3017962" y="1161763"/>
            <a:ext cx="247563" cy="548147"/>
          </a:xfrm>
          <a:prstGeom prst="curvedLeftArrow">
            <a:avLst>
              <a:gd name="adj1" fmla="val 50000"/>
              <a:gd name="adj2" fmla="val 50000"/>
              <a:gd name="adj3" fmla="val 25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27" name="Выгнутая вправо стрелка 26"/>
          <p:cNvSpPr/>
          <p:nvPr/>
        </p:nvSpPr>
        <p:spPr>
          <a:xfrm rot="5995020" flipH="1" flipV="1">
            <a:off x="6359695" y="1010920"/>
            <a:ext cx="247563" cy="548147"/>
          </a:xfrm>
          <a:prstGeom prst="curvedLeftArrow">
            <a:avLst>
              <a:gd name="adj1" fmla="val 50000"/>
              <a:gd name="adj2" fmla="val 50000"/>
              <a:gd name="adj3" fmla="val 25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350" dirty="0">
              <a:solidFill>
                <a:schemeClr val="tx1"/>
              </a:solidFill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9372038"/>
              </p:ext>
            </p:extLst>
          </p:nvPr>
        </p:nvGraphicFramePr>
        <p:xfrm>
          <a:off x="957904" y="1245881"/>
          <a:ext cx="4254397" cy="181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890920"/>
              </p:ext>
            </p:extLst>
          </p:nvPr>
        </p:nvGraphicFramePr>
        <p:xfrm>
          <a:off x="5087075" y="1169920"/>
          <a:ext cx="4072758" cy="1912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>
            <p:extLst/>
          </p:nvPr>
        </p:nvGraphicFramePr>
        <p:xfrm>
          <a:off x="1331640" y="3477681"/>
          <a:ext cx="2970330" cy="1674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9793304"/>
              </p:ext>
            </p:extLst>
          </p:nvPr>
        </p:nvGraphicFramePr>
        <p:xfrm>
          <a:off x="4327926" y="3240739"/>
          <a:ext cx="4358874" cy="1800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9444B322-2643-46D4-8538-1C9F52D09FBE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59A1F815-1CCF-4F77-93F4-2182A3939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5563E7EB-843E-4945-996F-0BFD44B45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DAA1AC2B-BA33-4285-A564-385B53615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9869D063-01E6-4727-A9D0-E8CE464E8478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2BE5B20-EFDB-42DF-BC06-D1A9678C9677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411760" y="267494"/>
            <a:ext cx="3861048" cy="428628"/>
          </a:xfrm>
        </p:spPr>
        <p:txBody>
          <a:bodyPr/>
          <a:lstStyle/>
          <a:p>
            <a:r>
              <a:rPr lang="ru-RU" sz="2100" b="1" dirty="0">
                <a:latin typeface="Minion Pro"/>
              </a:rPr>
              <a:t>Минимальные баллы ЕГЭ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057900" y="4606527"/>
            <a:ext cx="1600200" cy="273844"/>
          </a:xfrm>
        </p:spPr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139475" y="951570"/>
            <a:ext cx="68580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Приказ МИНОБРНАУКИ </a:t>
            </a:r>
            <a:r>
              <a:rPr lang="ru-RU" b="1" dirty="0"/>
              <a:t>05 августа 2021 г. № 713</a:t>
            </a:r>
            <a:r>
              <a:rPr lang="ru-RU" b="1" dirty="0">
                <a:latin typeface="Minion Pro"/>
                <a:ea typeface="+mj-ea"/>
                <a:cs typeface="+mj-cs"/>
              </a:rPr>
              <a:t>: Об установлении минимального количества баллов ЕГЭ по общеобразовательным предметам ….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2303748" y="1815667"/>
          <a:ext cx="4266476" cy="3096104"/>
        </p:xfrm>
        <a:graphic>
          <a:graphicData uri="http://schemas.openxmlformats.org/drawingml/2006/table">
            <a:tbl>
              <a:tblPr/>
              <a:tblGrid>
                <a:gridCol w="20491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39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66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66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Дисциплина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2022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Математика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Физика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Русский язык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Биология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Литература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Обществознание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Иностранный язык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Информатика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История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Химия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DB5617F-71A3-48B6-9793-D6CD9E9E0230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BF5D1BE8-13A1-4A16-BF39-8EFC769A3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013632C8-9C5A-48F7-A8F5-7137EC4C9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111D3D55-70E5-48E0-AACD-48F469113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AD79379-2F75-45C0-B879-C62A680AE22B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90D9F4B-C9E7-45EF-8D84-E52214932894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635896" y="275434"/>
            <a:ext cx="3078342" cy="568233"/>
          </a:xfrm>
        </p:spPr>
        <p:txBody>
          <a:bodyPr>
            <a:normAutofit fontScale="90000"/>
          </a:bodyPr>
          <a:lstStyle/>
          <a:p>
            <a:r>
              <a:rPr lang="ru-RU" sz="2100" b="1" dirty="0">
                <a:latin typeface="Minion Pro"/>
              </a:rPr>
              <a:t>Профориентация Набережные Челны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068629"/>
              </p:ext>
            </p:extLst>
          </p:nvPr>
        </p:nvGraphicFramePr>
        <p:xfrm>
          <a:off x="1547664" y="1028670"/>
          <a:ext cx="7416824" cy="3627120"/>
        </p:xfrm>
        <a:graphic>
          <a:graphicData uri="http://schemas.openxmlformats.org/drawingml/2006/table">
            <a:tbl>
              <a:tblPr/>
              <a:tblGrid>
                <a:gridCol w="6036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13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мероприятия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Встреча с директорами школ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Межпредметные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олимпиады КФУ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IX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Всероссийская (X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IV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Региональная) научная конференция учащихся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открытых дверей (Путешествие в студенческую жизнь)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науки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Ночь науки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Детский Университет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Подготовительные курсы по ЕГЭ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Профильные классы НЧИ КФУ в СОШ» 41 г. Набережные Челны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Занятия по физике в СОШ 36 г. Набережные Челны 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Мастер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-классы для учащихся 9 классов ОУ города.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Городская олимпиада по физике «Поехали!» для учащихся 7 классов общеобразовательных учреждений.</a:t>
                      </a:r>
                    </a:p>
                  </a:txBody>
                  <a:tcPr marL="9144" marR="91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открытых дверей инженерно-экономического колледжа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44" marR="91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14.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Посещение родительских собраний в школах и колледжах города</a:t>
                      </a:r>
                    </a:p>
                  </a:txBody>
                  <a:tcPr marL="9144" marR="91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Школа</a:t>
                      </a:r>
                      <a:r>
                        <a:rPr lang="ru-RU" sz="14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по «Государственному и муниципальному управлению»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4" marR="91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143000" y="67576"/>
            <a:ext cx="17056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90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135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A8FB1D0-C205-4708-9BDB-17DDA552F4D5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0131EEE4-1273-4AA1-BD5D-AB6120EA4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3DFB122D-D3ED-4DB7-B4B7-7E05D3C36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218C6F92-D7F6-44D2-8B0E-A2F3B3CFA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980693D-49D7-4F62-AC3B-D78D57C52117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62F8A0E-076F-4E6E-8675-DD3C9E7B13DC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490B043-2936-46DE-9661-192FFC36C24B}"/>
              </a:ext>
            </a:extLst>
          </p:cNvPr>
          <p:cNvSpPr txBox="1"/>
          <p:nvPr/>
        </p:nvSpPr>
        <p:spPr>
          <a:xfrm>
            <a:off x="2483768" y="3651870"/>
            <a:ext cx="53344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Исрафилов Данис </a:t>
            </a:r>
            <a:r>
              <a:rPr lang="ru-RU" sz="1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Ирекович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Заместитель ответственного секретаря приемной комиссии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DIIsrafilov@kpfu.ru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+7 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917-288-70-10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</TotalTime>
  <Words>1163</Words>
  <Application>Microsoft Office PowerPoint</Application>
  <PresentationFormat>Экран (16:9)</PresentationFormat>
  <Paragraphs>678</Paragraphs>
  <Slides>25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Прием по формам обучения</vt:lpstr>
      <vt:lpstr>Поступающие из г.Набережные Челны</vt:lpstr>
      <vt:lpstr>Рейтинг школ по общему количеству поступивших (9+11кл)</vt:lpstr>
      <vt:lpstr>Рейтинг школ по количеству поступивших  11-классников</vt:lpstr>
      <vt:lpstr>География поступающих</vt:lpstr>
      <vt:lpstr>Количество поступивших  из районов Закамского региона</vt:lpstr>
      <vt:lpstr>Регионы РФ</vt:lpstr>
      <vt:lpstr>Международная приемная кампания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Бюджетные места</vt:lpstr>
      <vt:lpstr>Минимальные баллы ЕГЭ</vt:lpstr>
      <vt:lpstr>Профориентация Набережные Челны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NCH-01-335-02</cp:lastModifiedBy>
  <cp:revision>51</cp:revision>
  <dcterms:created xsi:type="dcterms:W3CDTF">2020-07-15T10:53:07Z</dcterms:created>
  <dcterms:modified xsi:type="dcterms:W3CDTF">2021-10-22T11:06:06Z</dcterms:modified>
</cp:coreProperties>
</file>