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71" r:id="rId8"/>
    <p:sldId id="261" r:id="rId9"/>
    <p:sldId id="272" r:id="rId10"/>
    <p:sldId id="273" r:id="rId11"/>
    <p:sldId id="262" r:id="rId12"/>
    <p:sldId id="274" r:id="rId13"/>
    <p:sldId id="275" r:id="rId14"/>
    <p:sldId id="263" r:id="rId15"/>
    <p:sldId id="276" r:id="rId16"/>
    <p:sldId id="264" r:id="rId17"/>
    <p:sldId id="277" r:id="rId18"/>
    <p:sldId id="265" r:id="rId19"/>
    <p:sldId id="278" r:id="rId20"/>
    <p:sldId id="266" r:id="rId21"/>
    <p:sldId id="279" r:id="rId22"/>
    <p:sldId id="281" r:id="rId23"/>
    <p:sldId id="280" r:id="rId24"/>
    <p:sldId id="267" r:id="rId25"/>
    <p:sldId id="282" r:id="rId26"/>
    <p:sldId id="283" r:id="rId27"/>
    <p:sldId id="284" r:id="rId28"/>
    <p:sldId id="268" r:id="rId29"/>
    <p:sldId id="285" r:id="rId30"/>
    <p:sldId id="286" r:id="rId31"/>
    <p:sldId id="287" r:id="rId32"/>
    <p:sldId id="288" r:id="rId33"/>
    <p:sldId id="269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2340"/>
    <a:srgbClr val="B92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6ED107-3568-40C7-8BED-388182F66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662BE3-3750-4CBC-849C-ECE63FC42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544F3E-AFED-488A-B28E-0C4C63807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548FBC-73B6-459F-BB31-B0C6688D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59E6E4-6680-4F5A-98A5-292028A8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36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DDF9C-3E38-4EDF-86BE-EA32CBAB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FA60B1-A640-482F-BC69-A1A823D7D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61A036-6C7E-4694-B47D-7F05185B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6DD879-A7BD-4D77-A7D4-5CE5A155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9FAF88-B189-446C-B5C2-477BD4131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97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B51C05-5BA3-4DB5-B72E-DDC1CC93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242207-25F3-44F3-89E4-77C42C057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56E9E7-5049-495F-8524-636A4C83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880384-F9E7-4626-93B2-772C573B4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45170-8E50-4FCD-BEDF-003AD67A8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95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8587E-9C7C-4AF0-83FA-F6E10F36A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12AF32-BA4C-45EA-AE33-AE58BE093C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29BE4D-A585-44A6-A7FD-01A918CF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92ACDD-4B50-4131-AB55-1BE31D652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FA3042-4760-4DA7-84C3-94C55E9A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9803F8-25F2-49BA-9D72-73934B077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75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FF50B-2BF8-411C-AEDB-50DAA5FFC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7B5F78-D0F2-4350-A901-F666E66A7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6B508A-8913-4783-A049-CC51767DC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6D20D3B-6E78-4E0F-A7F5-B550C022C4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2C787B-D54F-49E7-A62C-BC027824B6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F4D2F10-F9DC-4A83-80A6-5AE2CCE1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5F052C-C2F0-4192-A5CC-9D678B772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072DEF-5209-4D3E-99FA-6F294AC16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689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71096-1130-4EE8-9A8C-E28D65FA9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DF1559-D7F1-4A6C-9F71-72F41B41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BF0553-D4AB-417B-8722-386614E98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72786B-2B0E-49DE-AD36-E34DB2EA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28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CBC0A40-4589-41CB-813A-AB7867DE2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27D142C-4437-40A1-AB38-B48E55A99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6C6771-E2C2-44D8-A974-1E9927F34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82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618E72-C305-49E1-A080-2792FB609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DFCAAC-08EC-4FC4-8DF5-2DE865833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6E5A36-675B-4CA6-A4AB-9B3986B4D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B68374-DE88-4A46-8868-B62AB4D5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3E73B8-BC48-4906-982A-495510C1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FDA87A-EB3C-43DA-81B0-CDD996B1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1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6146FF-32C1-4CB0-8D44-6FDD005B1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B7E3546-4585-4BBB-BE2F-38A3BC377C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679B75-D34D-4931-89E8-3EBF4B0F3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12A3A3-E339-4CF0-8A7A-63BD9D6A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85186B-7C4F-406F-B5E8-D7DE77DF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43C2E6-113C-4284-8473-D133C791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1C483D-AF5D-4B7A-84F3-A045D731D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78A93F-07F0-469E-8481-EFD82252E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ECC55C-D0A2-4325-8905-4C248379C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1FCAC4-9B05-4676-82F4-80F654B4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E8676E-F8C6-47D5-BEC8-F194CEEB4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7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6CAF2E-4700-48FC-A374-FE59C78BA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C93DC0-9E3F-4276-B931-30F196C44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8AD976-27DC-4F90-92A8-1A145FC4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D382C5-669F-4CD9-85BA-365228328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48FDD-1971-42BE-BADE-59B5DE5ED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49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620CD-6357-4342-872D-A34C19BF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AE13F8-7DD5-4A90-91AE-9B9D561C4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3DC639-9978-46BD-AE1B-C11C05CB8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BCC20-74D9-42CF-8361-D9F17FD86330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E08B13-8513-4DF1-87F0-CE41D6BE0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5B6E49-44AC-4090-AA7D-2368721A2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F7E31-C4F1-4E4A-95B2-B2712F41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07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shest-magistrantov-ipo-stali-finalistami-414220.html" TargetMode="External"/><Relationship Id="rId2" Type="http://schemas.openxmlformats.org/officeDocument/2006/relationships/hyperlink" Target="https://kpfu.ru/psychology/psihologi-zavershili-issledovanie-podderzhanno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veduschie-zarubezhnye-uchenye-zanimajuschiesya.html" TargetMode="External"/><Relationship Id="rId5" Type="http://schemas.openxmlformats.org/officeDocument/2006/relationships/hyperlink" Target="https://kpfu.ru/psychology/vserossijskij-konkurs-39luchshaya-praktika-414741.html" TargetMode="External"/><Relationship Id="rId4" Type="http://schemas.openxmlformats.org/officeDocument/2006/relationships/hyperlink" Target="https://kpfu.ru/psychology/v-zhurnale-pervogo-kvartilya-opublikovany-414326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predstaviteli-nacionalnogo-universiteta-415180.html" TargetMode="External"/><Relationship Id="rId7" Type="http://schemas.openxmlformats.org/officeDocument/2006/relationships/hyperlink" Target="https://kpfu.ru/psychology/na-forume-rasskazhut-o-psihologo-pedagogicheskom.html" TargetMode="External"/><Relationship Id="rId2" Type="http://schemas.openxmlformats.org/officeDocument/2006/relationships/hyperlink" Target="https://kpfu.ru/psychology/kfu-naznachen-koordinatorom-realizacii-41517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v-kfu-startovala-mezhdunarodnaya-nauchnaya-415700.html" TargetMode="External"/><Relationship Id="rId5" Type="http://schemas.openxmlformats.org/officeDocument/2006/relationships/hyperlink" Target="https://kpfu.ru/psychology/kollegi-iz-ispanii-opublikovali-na-mezhdunarodnom.html" TargetMode="External"/><Relationship Id="rId4" Type="http://schemas.openxmlformats.org/officeDocument/2006/relationships/hyperlink" Target="https://kpfu.ru/psychology/materialy-vii-mezhdunarodnogo-foruma-po-415486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studenty-ipo-prinimajut-uchastie-v-kongresse.html" TargetMode="External"/><Relationship Id="rId7" Type="http://schemas.openxmlformats.org/officeDocument/2006/relationships/hyperlink" Target="https://kpfu.ru/psychology/vernaya-doch-otechestva-416543.html" TargetMode="External"/><Relationship Id="rId2" Type="http://schemas.openxmlformats.org/officeDocument/2006/relationships/hyperlink" Target="https://kpfu.ru/psychology/zaschita-dorozhnoj-karty-v-institute-psihologii-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studentka-ipo-ndash-pobeditel-mezhdunarodnogo.html" TargetMode="External"/><Relationship Id="rId5" Type="http://schemas.openxmlformats.org/officeDocument/2006/relationships/hyperlink" Target="https://kpfu.ru/psychology/studencheskaya-vesna-ndash-2022-416134.html" TargetMode="External"/><Relationship Id="rId4" Type="http://schemas.openxmlformats.org/officeDocument/2006/relationships/hyperlink" Target="https://kpfu.ru/psychology/v-detskom-sadu-kfu-39my-vmeste39-prohodit-416026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na-baze-ipo-sozdana-nauchno-issledovatelskaya.html" TargetMode="External"/><Relationship Id="rId2" Type="http://schemas.openxmlformats.org/officeDocument/2006/relationships/hyperlink" Target="https://kpfu.ru/psychology/kazanskij-universitet-v-predmetnoj-oblasti-41689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uchenye-ipo-kfu-vyigrali-konkurs-na-prodlenie.html" TargetMode="External"/><Relationship Id="rId5" Type="http://schemas.openxmlformats.org/officeDocument/2006/relationships/hyperlink" Target="https://kpfu.ru/psychology/put-v-nauku-s-nastavnikami-iz-kfu-417131.html" TargetMode="External"/><Relationship Id="rId4" Type="http://schemas.openxmlformats.org/officeDocument/2006/relationships/hyperlink" Target="https://kpfu.ru/psychology/v-ipo-startoval-onlajn-kurs-39sovremennye-metody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uchenyj-ipo-kfu-vystupila-na-konferencii-tepe.html" TargetMode="External"/><Relationship Id="rId2" Type="http://schemas.openxmlformats.org/officeDocument/2006/relationships/hyperlink" Target="https://kpfu.ru/psychology/studentka-instituta-psihologii-i-obrazovaniya-kfu-41720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provedena-mezhdunarodnaya-nauchno-prakticheskaya-418137.html" TargetMode="External"/><Relationship Id="rId4" Type="http://schemas.openxmlformats.org/officeDocument/2006/relationships/hyperlink" Target="https://kpfu.ru/psychology/v-ipo-prohodyat-akademicheskuju-stazhirovku-417649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studencheskaya-vesna-2022-418374.html" TargetMode="External"/><Relationship Id="rId2" Type="http://schemas.openxmlformats.org/officeDocument/2006/relationships/hyperlink" Target="https://kpfu.ru/psychology/viii-mezhdunarodnaya-konferenciya-39medicinskoe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mezhdunarodnaya-pedagogicheskaya-internet-418606.html" TargetMode="External"/><Relationship Id="rId4" Type="http://schemas.openxmlformats.org/officeDocument/2006/relationships/hyperlink" Target="https://kpfu.ru/psychology/kak-perestroit-gumanitarnoe-obrazovanie-v-rossii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v-forume-ifte-2022-uchastvujut-pedagogi-iz-29.html" TargetMode="External"/><Relationship Id="rId2" Type="http://schemas.openxmlformats.org/officeDocument/2006/relationships/hyperlink" Target="https://kpfu.ru/psychology/v-kfu-startoval-viii-mezhdunarodnyj-forum-po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zavershilsya-viii-mezhdunarodnyj-forum-po-418835.html" TargetMode="External"/><Relationship Id="rId4" Type="http://schemas.openxmlformats.org/officeDocument/2006/relationships/hyperlink" Target="https://kpfu.ru/psychology/viii-mezhdunarodnyj-forum-po-pedagogicheskomu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specializirovannaya-vystavka-39rossijskoe-419191.html" TargetMode="External"/><Relationship Id="rId2" Type="http://schemas.openxmlformats.org/officeDocument/2006/relationships/hyperlink" Target="https://kpfu.ru/psychology/tancevalnyj-kollektiv-39uvilldance39-na-shou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diplom-pobeditelya-vo-vserossijskoj-studencheskoj.html" TargetMode="External"/><Relationship Id="rId5" Type="http://schemas.openxmlformats.org/officeDocument/2006/relationships/hyperlink" Target="https://kpfu.ru/psychology/opublikovana-kollektivnaya-monografiya-39play-and.html" TargetMode="External"/><Relationship Id="rId4" Type="http://schemas.openxmlformats.org/officeDocument/2006/relationships/hyperlink" Target="https://kpfu.ru/psychology/podvedeny-itogi-pervogo-goda-realizacii-proekta.htm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vruchenie-diplomov-vypusknikam-bakalavram-420080.html" TargetMode="External"/><Relationship Id="rId2" Type="http://schemas.openxmlformats.org/officeDocument/2006/relationships/hyperlink" Target="https://kpfu.ru/psychology/sostoyalos-itogovoe-sobranie-trudovogo-kollektiva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pfu.ru/psychology/opublikovan-nauchno-metodicheskij-sbornik-39put-k.html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volontery-cpk-39psihologicheskaya-klinika39-kfu-v.html" TargetMode="External"/><Relationship Id="rId2" Type="http://schemas.openxmlformats.org/officeDocument/2006/relationships/hyperlink" Target="https://kpfu.ru/psychology/laureat-vserossijskogo-konkursa-na-luchshuju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pfu.ru/psychology/prepodavateli-kafedry-nachalnogo-obrazovaniya-ipo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dobro-pozhalovat-v-institut-psihologii-i-421078.html" TargetMode="External"/><Relationship Id="rId2" Type="http://schemas.openxmlformats.org/officeDocument/2006/relationships/hyperlink" Target="https://kpfu.ru/psychology/nachala-rabotu-psihologicheskaya-klinika-421038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profilnaya-smena-39start39-instituta-psihologii-i.html" TargetMode="External"/><Relationship Id="rId4" Type="http://schemas.openxmlformats.org/officeDocument/2006/relationships/hyperlink" Target="https://kpfu.ru/psychology/v-institute-psihologii-i-obrazovaniya-proshlo-421161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xxi-mezhdunarodnaya-nauchno-prakticheskaya-421373.html" TargetMode="External"/><Relationship Id="rId2" Type="http://schemas.openxmlformats.org/officeDocument/2006/relationships/hyperlink" Target="https://kpfu.ru/psychology/v-institute-psihologii-i-obrazovaniya-kfu-421322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proshel-respublikanskij-forum-konstruktiv-421532.html" TargetMode="External"/><Relationship Id="rId5" Type="http://schemas.openxmlformats.org/officeDocument/2006/relationships/hyperlink" Target="https://kpfu.ru/psychology/den-kafedry-posvyaschenie-v-pervokursniki-421479.html" TargetMode="External"/><Relationship Id="rId4" Type="http://schemas.openxmlformats.org/officeDocument/2006/relationships/hyperlink" Target="https://kpfu.ru/psychology/v-moskve-proshel-innovacionnyj-kurs-podgotovki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pervye-shagi-v-professiju-421600.html" TargetMode="External"/><Relationship Id="rId2" Type="http://schemas.openxmlformats.org/officeDocument/2006/relationships/hyperlink" Target="https://kpfu.ru/psychology/pobeditelnicej-konkursa-mikrograntov-rosmolodezhi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proekt-39pedagogicheskij-klass39-razvivaya-421630.html" TargetMode="External"/><Relationship Id="rId4" Type="http://schemas.openxmlformats.org/officeDocument/2006/relationships/hyperlink" Target="https://kpfu.ru/psychology/doktor-nauk-kfu-s-kollektivom-uchenyh-provela.html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vserossijskij-psihologicheskij-sezd-rossijskogo.html" TargetMode="External"/><Relationship Id="rId2" Type="http://schemas.openxmlformats.org/officeDocument/2006/relationships/hyperlink" Target="https://kpfu.ru/psychology/prioritet-2030-v-dejstvii-42177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professor-kfu-ndash-pochetnyj-nastavnik-422014.html" TargetMode="External"/><Relationship Id="rId4" Type="http://schemas.openxmlformats.org/officeDocument/2006/relationships/hyperlink" Target="https://kpfu.ru/psychology/prikladnye-aspekty-povysheniya-effektivnosti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vizit-v-turkmenistan-institut-psihologii-i-422085.html" TargetMode="External"/><Relationship Id="rId2" Type="http://schemas.openxmlformats.org/officeDocument/2006/relationships/hyperlink" Target="https://kpfu.ru/psychology/stazhirovka-predstavitelej-nukusskogo-422079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vizit-generalnogo-konsula-respubliki-uzbekistan-v.html" TargetMode="External"/><Relationship Id="rId4" Type="http://schemas.openxmlformats.org/officeDocument/2006/relationships/hyperlink" Target="https://kpfu.ru/psychology/institut-psihologii-i-obrazovaniya-provel-422134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v-mezhdunarodnaya-nauchno-prakticheskaya-422397.html" TargetMode="External"/><Relationship Id="rId2" Type="http://schemas.openxmlformats.org/officeDocument/2006/relationships/hyperlink" Target="https://kpfu.ru/psychology/prepodavateli-i-studenty-kfu-prinyali-uchastie-v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pfu.ru/psychology/junye-aktery-detskogo-teatra-39raduga39-gotovyat.html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studentka-instituta-psihologii-i-obrazovaniya-422725.html" TargetMode="External"/><Relationship Id="rId2" Type="http://schemas.openxmlformats.org/officeDocument/2006/relationships/hyperlink" Target="https://kpfu.ru/psychology/studenty-kafedry-nachalnogo-obrazovaniya-422650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pobeda-instituta-psihologii-i-obrazovaniya-v.html" TargetMode="External"/><Relationship Id="rId4" Type="http://schemas.openxmlformats.org/officeDocument/2006/relationships/hyperlink" Target="https://kpfu.ru/psychology/nagrazhdenie-volkovoj-olgi-valerevny-422718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kpfu.ru/news/uchitel-matematiki-liceya-im-ni-lobachevskogo-kfu-soavtor-zarubezhnoy-monografii-ob" TargetMode="External"/><Relationship Id="rId2" Type="http://schemas.openxmlformats.org/officeDocument/2006/relationships/hyperlink" Target="https://kpfu.ru/psychology/oschuti-sebya-studentom-422789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kurator-kafedry-nachalnogo-obrazovaniya-vystupil.html" TargetMode="External"/><Relationship Id="rId4" Type="http://schemas.openxmlformats.org/officeDocument/2006/relationships/hyperlink" Target="https://kpfu.ru/psychology/studentka-instituta-psihologii-i-obrazovaniya-423067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studenty-ipio-uchastniki-foruma-39kazan-oic-youth.html" TargetMode="External"/><Relationship Id="rId2" Type="http://schemas.openxmlformats.org/officeDocument/2006/relationships/hyperlink" Target="https://kpfu.ru/psychology/kejs-chempionat-po-pedagogike-v-kfu-423150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institut-psihologii-i-obrazovaniya-posetili-423279.html" TargetMode="External"/><Relationship Id="rId5" Type="http://schemas.openxmlformats.org/officeDocument/2006/relationships/hyperlink" Target="https://kpfu.ru/psychology/mister-i-miss-instituta-psihologii-i-obrazovaniya.html" TargetMode="External"/><Relationship Id="rId4" Type="http://schemas.openxmlformats.org/officeDocument/2006/relationships/hyperlink" Target="https://kpfu.ru/psychology/ipo-kfu-prodolzhaet-sotrudnichestvo-s-mgu-proekt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v-ipo-kfu-startuet-podgotovka-k-ifte-2023-423464.html" TargetMode="External"/><Relationship Id="rId2" Type="http://schemas.openxmlformats.org/officeDocument/2006/relationships/hyperlink" Target="https://kpfu.ru/psychology/student-ipo-uchastnik-molodezhnogo-nauchnogo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psychology/professor-ipo-roza-valeeva-ndash-redaktor-423598.html" TargetMode="External"/><Relationship Id="rId5" Type="http://schemas.openxmlformats.org/officeDocument/2006/relationships/hyperlink" Target="https://kpfu.ru/psychology/docent-instituta-psihologii-i-obrazovaniya-kfu.html" TargetMode="External"/><Relationship Id="rId4" Type="http://schemas.openxmlformats.org/officeDocument/2006/relationships/hyperlink" Target="https://kpfu.ru/psychology/odinnadcatyj-den-rozhdeniya-instituta-psihologii.html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mezhdunarodnaya-konferenciya-39potencial-423723.html" TargetMode="External"/><Relationship Id="rId2" Type="http://schemas.openxmlformats.org/officeDocument/2006/relationships/hyperlink" Target="https://kpfu.ru/psychology/my-est-nauka-1-mesto-u-defektologov-kazanskogo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v-ipo-kfu-proshla-iv-mezhdunarodnaya-nauchno.html" TargetMode="External"/><Relationship Id="rId4" Type="http://schemas.openxmlformats.org/officeDocument/2006/relationships/hyperlink" Target="https://kpfu.ru/psychology/docent-instituta-psihologii-i-obrazovaniya-ndash-423887.htm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konferenciya-po-rezultatam-mezhregionalnogo-424056.html" TargetMode="External"/><Relationship Id="rId2" Type="http://schemas.openxmlformats.org/officeDocument/2006/relationships/hyperlink" Target="https://kpfu.ru/psychology/docent-ipo-ndashpobeditel-vserossijskogo-konkurs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psihologi-i-ajtishniki-izuchajut-zhiznesposobnost.html" TargetMode="External"/><Relationship Id="rId4" Type="http://schemas.openxmlformats.org/officeDocument/2006/relationships/hyperlink" Target="https://kpfu.ru/psychology/ipo-prodolzhaet-derzhat-lidirujuschie-pozicii.htm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delegaciya-ipo-uspeshno-vystupila-na-forume-v.html" TargetMode="External"/><Relationship Id="rId2" Type="http://schemas.openxmlformats.org/officeDocument/2006/relationships/hyperlink" Target="https://kpfu.ru/psychology/kazanskij-universitet-pokoryaet-platformu-424222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pfu.ru/psychology/student-goda-kfu-2022-424300.html" TargetMode="External"/><Relationship Id="rId4" Type="http://schemas.openxmlformats.org/officeDocument/2006/relationships/hyperlink" Target="https://kpfu.ru/psychology/ded-moroz-i-snegurochka-posetili-ipo-424266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sychology/premera-snezhnoj-korolevy-424336.html" TargetMode="External"/><Relationship Id="rId2" Type="http://schemas.openxmlformats.org/officeDocument/2006/relationships/hyperlink" Target="https://kpfu.ru/psychology/podvedeny-itogi-xv-vserossijskogo-konkursa-424332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pfu.ru/psychology/zasluzhennaya-nagrada-424448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3AFE03-8528-4471-B9ED-D28A6D749B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/>
          <a:stretch/>
        </p:blipFill>
        <p:spPr>
          <a:xfrm>
            <a:off x="429724" y="0"/>
            <a:ext cx="10775111" cy="33071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3B70B7-378E-4EF6-B143-B9EC38BFCBEA}"/>
              </a:ext>
            </a:extLst>
          </p:cNvPr>
          <p:cNvSpPr txBox="1"/>
          <p:nvPr/>
        </p:nvSpPr>
        <p:spPr>
          <a:xfrm>
            <a:off x="561939" y="3952567"/>
            <a:ext cx="105106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/>
              <a:t>ИТОГИ РАБОТЫ </a:t>
            </a:r>
            <a:r>
              <a:rPr lang="ru-RU" sz="4800" b="1" dirty="0">
                <a:solidFill>
                  <a:srgbClr val="BD2340"/>
                </a:solidFill>
              </a:rPr>
              <a:t>ИНСТИТУТА ПСИХОЛОГИИ И ОБРАЗОВАНИЯ </a:t>
            </a:r>
            <a:r>
              <a:rPr lang="ru-RU" sz="4800" b="1" dirty="0"/>
              <a:t>КФУ ЗА 2022 ГОД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724072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Январь</a:t>
            </a:r>
          </a:p>
        </p:txBody>
      </p:sp>
    </p:spTree>
    <p:extLst>
      <p:ext uri="{BB962C8B-B14F-4D97-AF65-F5344CB8AC3E}">
        <p14:creationId xmlns:p14="http://schemas.microsoft.com/office/powerpoint/2010/main" val="422462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A50DE09-4405-4DD9-BB39-0C9CE0D7F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5" y="147484"/>
            <a:ext cx="12034685" cy="671051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Психологи завершили исследование, поддержанное Российским фондом фундаментальных исследований</a:t>
            </a:r>
            <a:endParaRPr lang="ru-RU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Грантовая поддержка была оказана проекту ученых Института психологии и образования «Психология развития и саморазвития инновационного потенциала субъектов образовательной деятельности». 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Шесть магистрантов ИПО стали финалистами Стипендиальной программы Владимира Потанина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Подведены итоги первого этапа студенческого конкурса Стипендиальной программы Владимира Потанина.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4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В журнале первого квартиля опубликованы результаты кросс-секционного исследования об осведомленности медиков о диагностике РАС у детей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В журнале серии BMC, сосредоточенном на потребностях мирового исследовательского сообщества, опубликованы результаты совместного межгруппового исследования ученых Казанского и </a:t>
            </a:r>
            <a:r>
              <a:rPr lang="ru-RU" sz="1400" dirty="0" err="1"/>
              <a:t>Ноттингемского</a:t>
            </a:r>
            <a:r>
              <a:rPr lang="ru-RU" sz="1400" dirty="0"/>
              <a:t> университета.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Всероссийский конкурс «Лучшая практика студенческого самоуправления в образовательных организациях высшего образования»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Команда проекта «Психолог в деле» Института психологии и образования Казанского федерального университета достойно представила проект в номинации «Лучшая практика в сфере профилактики асоциальных явлений в студенческой среде» и стала лауреатами II степени.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Ведущие зарубежные ученые, занимающиеся проблемами детского аутизма, подключились к реализации проекта КФУ «Комплексное сопровождение детей с расстройствами аутистического спектра»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В Институте психологии и образования Казанского университета реализуется научно-исследовательский проект «Комплексное сопровождение детей с расстройствами аутистического спектра». К участию в исследованиях подключаются и ведущие зарубежные ученые.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38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Февраль</a:t>
            </a:r>
          </a:p>
        </p:txBody>
      </p:sp>
    </p:spTree>
    <p:extLst>
      <p:ext uri="{BB962C8B-B14F-4D97-AF65-F5344CB8AC3E}">
        <p14:creationId xmlns:p14="http://schemas.microsoft.com/office/powerpoint/2010/main" val="405597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D656EC5-2FAB-4046-A3BD-C2FC273A1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" y="117986"/>
            <a:ext cx="12034684" cy="674001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КФУ назначен координатором реализации всероссийского проекта «Растем вместе»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Ученые Института психологии и образования проведут </a:t>
            </a:r>
            <a:r>
              <a:rPr lang="ru-RU" sz="1200" dirty="0" err="1"/>
              <a:t>лонгитюдное</a:t>
            </a:r>
            <a:r>
              <a:rPr lang="ru-RU" sz="1200" dirty="0"/>
              <a:t> исследование качества дошкольного образования в рамках всероссийского проекта.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200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Представители Национального университета Узбекистана им. М. </a:t>
            </a:r>
            <a:r>
              <a:rPr lang="ru-RU" sz="1800" b="1" dirty="0" err="1"/>
              <a:t>Улегбека</a:t>
            </a:r>
            <a:r>
              <a:rPr lang="ru-RU" sz="1800" b="1" dirty="0"/>
              <a:t> посетили ИПО КФУ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В 2018 году начались партнерские взаимоотношения между Казанским университетом и Национальным университетом Узбекистана им. М. </a:t>
            </a:r>
            <a:r>
              <a:rPr lang="ru-RU" sz="1200" dirty="0" err="1"/>
              <a:t>Улегбека</a:t>
            </a:r>
            <a:r>
              <a:rPr lang="ru-RU" sz="1200" dirty="0"/>
              <a:t>. Целью визита делегации стало – знакомство с практиками Казанского университета.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200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Материалы VII Международного форума по педагогическому образованию опубликованы в англоязычном сборнике, индексируемым </a:t>
            </a:r>
            <a:r>
              <a:rPr lang="ru-RU" sz="1800" b="1" dirty="0" err="1"/>
              <a:t>Web</a:t>
            </a:r>
            <a:r>
              <a:rPr lang="ru-RU" sz="1800" b="1" dirty="0"/>
              <a:t> </a:t>
            </a:r>
            <a:r>
              <a:rPr lang="ru-RU" sz="1800" b="1" dirty="0" err="1"/>
              <a:t>of</a:t>
            </a:r>
            <a:r>
              <a:rPr lang="ru-RU" sz="1800" b="1" dirty="0"/>
              <a:t> </a:t>
            </a:r>
            <a:r>
              <a:rPr lang="ru-RU" sz="1800" b="1" dirty="0" err="1"/>
              <a:t>Science</a:t>
            </a:r>
            <a:endParaRPr lang="ru-RU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С каждым годом IFTE собирает все больше участников из разных стран, которые представляют свои исследования по различным направлениям педагогического образования.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200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Коллеги из Испании опубликовали на международном сайте анонс о форуме IFTE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На сайте «Форума однополого школьного образования» Diferenciada.org — организации, заинтересованной в исследованиях преимуществ раздельного образования в начальном и среднем образовании — опубликован анонс о VIII Международном форуме по педагогическому образованию.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200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В КФУ стартовала международная научная конференция «Зимняя школа по психологии состояний»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На базе Института психологии и образования состоялось открытие международной Зимней школы по психологии состояний, ориентированной на студентов, магистрантов, аспирантов и молодых ученых.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u="sng" dirty="0">
                <a:solidFill>
                  <a:srgbClr val="B9244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200" b="1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На </a:t>
            </a:r>
            <a:r>
              <a:rPr lang="en-US" sz="1800" b="1" dirty="0"/>
              <a:t>IFTE</a:t>
            </a:r>
            <a:r>
              <a:rPr lang="ru-RU" sz="1800" b="1" dirty="0"/>
              <a:t>-2022 расскажут о психолого-педагогическом сопровождении медицинского образования, проводимом в КФУ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/>
              <a:t>На Форуме будут представлены научные проекты исследовательской группы «Психолого-педагогическое сопровождение медицинского образования». Ученые данной исследовательской группы вошли в Международное сообщество исследователей педагогического образования (МСИПО).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u="sng" dirty="0">
                <a:solidFill>
                  <a:srgbClr val="B9244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200" b="1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1795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Март</a:t>
            </a:r>
          </a:p>
        </p:txBody>
      </p:sp>
    </p:spTree>
    <p:extLst>
      <p:ext uri="{BB962C8B-B14F-4D97-AF65-F5344CB8AC3E}">
        <p14:creationId xmlns:p14="http://schemas.microsoft.com/office/powerpoint/2010/main" val="2001272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648C5DC-AE5B-43AF-86FA-32DDC60E5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48" y="98322"/>
            <a:ext cx="12024852" cy="675967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Защита дорожной карты в Институте психологии и образования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В Казанском федеральном университете продолжается защита «дорожных карт» развития структурных подразделений вуза под председательством врио ректора Дмитрия </a:t>
            </a:r>
            <a:r>
              <a:rPr lang="ru-RU" sz="1400" dirty="0" err="1"/>
              <a:t>Таюрского</a:t>
            </a:r>
            <a:r>
              <a:rPr lang="ru-RU" sz="1400" dirty="0"/>
              <a:t>.</a:t>
            </a:r>
            <a:endParaRPr lang="ru-RU" sz="1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b="1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Студенты ИПО принимают участие в Конгрессе молодых ученых в Санкт-Петербурге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В Санкт-Петербурге состоялся XI Конгресс молодых ученых, в котором приняли участие студенты Института психологи и образования.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400" dirty="0">
                <a:solidFill>
                  <a:srgbClr val="BD2340"/>
                </a:solidFill>
              </a:rPr>
              <a:t> </a:t>
            </a:r>
            <a:endParaRPr lang="ru-RU" sz="1400" b="1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В детском саду КФУ «МЫ ВМЕСТЕ» прошло обучение родителей, воспитывающих детей с РАС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Обучение стало возможным благодаря проекту </a:t>
            </a:r>
            <a:r>
              <a:rPr lang="ru-RU" sz="1400" b="1" dirty="0"/>
              <a:t>«</a:t>
            </a:r>
            <a:r>
              <a:rPr lang="ru-RU" sz="1400" dirty="0"/>
              <a:t>Семейная академия»,</a:t>
            </a:r>
            <a:r>
              <a:rPr lang="ru-RU" sz="1400" b="1" dirty="0"/>
              <a:t> </a:t>
            </a:r>
            <a:r>
              <a:rPr lang="ru-RU" sz="1400" dirty="0"/>
              <a:t>разработанному автономной некоммерческой организации «Ресурсному центру развития детей с ограниченными возможностями здоровья» в сотрудничестве с детским садом КФУ «МЫ ВМЕСТЕ» и учеными Института психологии и образования.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4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Студенческая весна – 2022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Институт психологии и образования КФУ представил свою конкурсную программу на ежегодном студенческом фестивале «Студенческая весна –2022»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b="1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  <a:endParaRPr lang="ru-RU" sz="1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Студент ИПО – победитель Международного конкурса «Лучшая студенческая статья-2022»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Студентка 2 курса группы 17.1-009, обучающаяся по профилю «Начальное образование и иностранный (английский) язык», </a:t>
            </a:r>
            <a:r>
              <a:rPr lang="ru-RU" sz="1400" dirty="0" err="1"/>
              <a:t>Газимзянова</a:t>
            </a:r>
            <a:r>
              <a:rPr lang="ru-RU" sz="1400" dirty="0"/>
              <a:t> </a:t>
            </a:r>
            <a:r>
              <a:rPr lang="ru-RU" sz="1400" dirty="0" err="1"/>
              <a:t>Гульчачак</a:t>
            </a:r>
            <a:r>
              <a:rPr lang="ru-RU" sz="1400" dirty="0"/>
              <a:t>, приняла участие в Международном конкурсе научных статей студентов. </a:t>
            </a:r>
            <a:endParaRPr lang="ru-RU" sz="1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b="1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BD2340"/>
                </a:solidFill>
              </a:rPr>
              <a:t> </a:t>
            </a:r>
            <a:endParaRPr lang="ru-RU" sz="1400" b="1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Профессор КФУ награждена орденом Святой великомученицы Анастасии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Профессор Института психологии и образования Роза Валеева удостоена высокой награды Российского Императорского дома Романовых – орден Святой Великомученицы Анастасии, который вручается особам женского пола за выдающиеся заслуги перед Отечеством и Российским Императорским Домом.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400" dirty="0">
                <a:solidFill>
                  <a:srgbClr val="BD2340"/>
                </a:solidFill>
              </a:rPr>
              <a:t> </a:t>
            </a:r>
            <a:endParaRPr lang="ru-RU" sz="1400" b="1" dirty="0">
              <a:solidFill>
                <a:srgbClr val="BD23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Апрель</a:t>
            </a:r>
          </a:p>
        </p:txBody>
      </p:sp>
    </p:spTree>
    <p:extLst>
      <p:ext uri="{BB962C8B-B14F-4D97-AF65-F5344CB8AC3E}">
        <p14:creationId xmlns:p14="http://schemas.microsoft.com/office/powerpoint/2010/main" val="2328008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BA91B19-D9F4-4B04-A4B0-29F394481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6" y="154141"/>
            <a:ext cx="11818373" cy="658095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Казанский университет в предметной области «Педагогика» рейтинга «Три миссии университета» занял третье место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Директор Института психологии и образования Айдар Калимуллин рассказал об особенностях составления предметных рейтингов «Три миссии университета» и их отличие от международных.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В ИПО создана научно-исследовательская лаборатория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На базе Института психологии и образования КФУ создана научно-исследовательская лаборатория «Комплексное сопровождение детей с РАС», объединяющая ученых, занимающихся данной проблемой.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В ИПО стартовал онлайн-курс «Современные методы диагностики психического развития детей»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С 2022 года Институт психологии и образования КФУ стал региональным координатором реализации всероссийского проекта «Растем вместе» в Республике Татарстан.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Путь в науку с наставниками из КФУ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В ИПО прошла Межрегиональная научно-практическая конференция школьников «Наука и общество: взгляд молодых исследователей», главная цель которой - активизация и поддержка творческих инициатив учащихся, вовлечение их в поисковую, исследовательскую, изобретательскую деятельность в различных областях науки.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Ученые ИПО КФУ выиграли конкурс на продление выполнения проекта, поддержанного грантом РНФ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С 2019 года в Казанском университете реализуется проект «</a:t>
            </a:r>
            <a:r>
              <a:rPr lang="ru-RU" sz="1400" dirty="0" err="1"/>
              <a:t>Нейросетевая</a:t>
            </a:r>
            <a:r>
              <a:rPr lang="ru-RU" sz="1400" dirty="0"/>
              <a:t> психометрическая модель когнитивно-поведенческих предикторов жизненной активности личности на базе соцсетей». Исследование проводится учеными Института психологии и образования совместно с IT-специалистами Института вычислительной математики и информационных технологий КФУ.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989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029509B-5D7A-47B3-A3A3-209E40728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3" y="108155"/>
            <a:ext cx="11166987" cy="606880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Студентка Института психологии и образования КФУ приняла участие в Конгрессе молодых ученых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Студентка 2 курса Института психологии и образования КФУ </a:t>
            </a:r>
            <a:r>
              <a:rPr lang="ru-RU" sz="1600" dirty="0" err="1"/>
              <a:t>Хазиева</a:t>
            </a:r>
            <a:r>
              <a:rPr lang="ru-RU" sz="1600" dirty="0"/>
              <a:t> Руслана приняла участие в Конгрессе молодых ученых в Университете ИТМО в Санкт-Петербурге.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Ученый ИПО КФУ выступила на конференции TEPE 2022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В </a:t>
            </a:r>
            <a:r>
              <a:rPr lang="ru-RU" sz="1600" dirty="0" err="1"/>
              <a:t>Грацском</a:t>
            </a:r>
            <a:r>
              <a:rPr lang="ru-RU" sz="1600" dirty="0"/>
              <a:t> университете имени Карла и Франца, Австрия прошла 16-я Ежегодная конференция «Политика педагогического образования в Европе (ТЕРЕ)», в котором приняла участие кандидат филологических наук, доцент кафедры методологии обучения и воспитания Института психологии и образования КФУ Эльмира </a:t>
            </a:r>
            <a:r>
              <a:rPr lang="ru-RU" sz="1600" dirty="0" err="1"/>
              <a:t>Салимзянова</a:t>
            </a:r>
            <a:r>
              <a:rPr lang="ru-RU" sz="16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В ИПО проходят академическую стажировку педагоги-докторанты НАО «Евразийский Национальный университет им. Л.Н. Гумилева» Республики Казахстан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Стажировка направлена на формирование профессиональных компетенций педагога в контексте международных трендов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9244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Международная научно-практическая онлайн-конференция «Непрерывное образование: теория и практика реализации»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В Институте психологии и образования КФУ проведена Международная научно-практическая онлайн-конференция «Непрерывное образование: теория и практика реализации». Её Организатором стала кандидат филологических наук, доцент Института психологии и образования КФУ. Эльмира </a:t>
            </a:r>
            <a:r>
              <a:rPr lang="ru-RU" sz="1600" dirty="0" err="1"/>
              <a:t>Салимзянова</a:t>
            </a:r>
            <a:r>
              <a:rPr lang="ru-RU" sz="16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600" dirty="0">
                <a:solidFill>
                  <a:srgbClr val="B92442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57015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Май</a:t>
            </a:r>
          </a:p>
        </p:txBody>
      </p:sp>
    </p:spTree>
    <p:extLst>
      <p:ext uri="{BB962C8B-B14F-4D97-AF65-F5344CB8AC3E}">
        <p14:creationId xmlns:p14="http://schemas.microsoft.com/office/powerpoint/2010/main" val="861185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16F556C-D204-46C9-9FAC-F0E54D5DB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0" y="147484"/>
            <a:ext cx="11926529" cy="671051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VIII Международная конференция «Медицинское образование: выбор поколения ХХI века»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Кандидат филологических наук, доцент кафедры методологии обучения и воспитания Института психологии и образования КФУ </a:t>
            </a:r>
            <a:r>
              <a:rPr lang="ru-RU" sz="2000" dirty="0" err="1"/>
              <a:t>Салимзянова</a:t>
            </a:r>
            <a:r>
              <a:rPr lang="ru-RU" sz="2000" dirty="0"/>
              <a:t> Эльмира приняла участие в VIII Международной конференции «Медицинское образование: выбор поколения ХХI века.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Студенческая весна 2022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Институт психологии и образования представил свою программу на ежегодном фестивале «Студенческая весна».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Как перестроить гуманитарное образование в России?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Кафедра дошкольного образования ИПО КФУ проводит научно-практические конференции по поликультурному образованию.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Международная педагогическая интернет-олимпиада среди будущих учителей начальных классов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На базе Института психологии и образования КФУ была проведена Международная педагогическая интернет-олимпиада среди будущих учителей начальных классов.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30560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17A487-06E8-4548-98EA-6CE0754A2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4" y="206476"/>
            <a:ext cx="12044516" cy="657778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В КФУ стартовал VIII Международный форум по педагогическому образованию IFTE-2022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25 мая, на площадке КСК КФУ «УНИКС» стартовал VIII Международный форум по педагогическому образованию IFTE-2022: «Образование, профессиональное развитие и сохранение здоровья учителя в XXI веке».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000" dirty="0">
                <a:solidFill>
                  <a:srgbClr val="B92442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 </a:t>
            </a:r>
            <a:endParaRPr lang="ru-R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В форуме IFTE-2022 участвуют педагоги из 29 стран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Масштабное мероприятие объединило ученых и педагогических работников из 29 стран, которые обсудили актуальные проблемы подготовки будущего учителя к педагогической деятельности в поликультурном образовательном пространстве.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VIII Международный форум по педагогическому образованию набирает обороты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На форуме собралось более 1500 исследователей 10 тысяч учителей-практиков из 47 регионов России. Они представляют 214 высших учебных заведений и научных организаций из 29 стран мира.</a:t>
            </a:r>
            <a:endParaRPr lang="ru-RU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000" dirty="0">
                <a:solidFill>
                  <a:srgbClr val="B92442"/>
                </a:solidFill>
              </a:rPr>
              <a:t> </a:t>
            </a:r>
            <a:endParaRPr lang="ru-RU" sz="2000" b="1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VIII Международный форум по педагогическому образованию IFTE-2022 завершился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В КФУ подвели итоги проведения </a:t>
            </a:r>
            <a:r>
              <a:rPr lang="en-US" sz="2000" dirty="0"/>
              <a:t>IFTE</a:t>
            </a:r>
            <a:r>
              <a:rPr lang="ru-RU" sz="2000" dirty="0"/>
              <a:t>-2022. Участники поделились своим мнением о проведенном ивенте.</a:t>
            </a:r>
            <a:endParaRPr lang="ru-RU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b="1" dirty="0">
              <a:solidFill>
                <a:srgbClr val="B9244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31100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Июнь</a:t>
            </a:r>
          </a:p>
        </p:txBody>
      </p:sp>
    </p:spTree>
    <p:extLst>
      <p:ext uri="{BB962C8B-B14F-4D97-AF65-F5344CB8AC3E}">
        <p14:creationId xmlns:p14="http://schemas.microsoft.com/office/powerpoint/2010/main" val="2318457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B5D283C-ADFF-4ACE-B062-408F886E2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1" y="98322"/>
            <a:ext cx="12015019" cy="675967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Танцевальный коллектив "</a:t>
            </a:r>
            <a:r>
              <a:rPr lang="ru-RU" sz="1800" b="1" dirty="0" err="1"/>
              <a:t>UVillDance</a:t>
            </a:r>
            <a:r>
              <a:rPr lang="ru-RU" sz="1800" b="1" dirty="0"/>
              <a:t>" на шоу Алексея </a:t>
            </a:r>
            <a:r>
              <a:rPr lang="ru-RU" sz="1800" b="1" dirty="0" err="1"/>
              <a:t>Немова</a:t>
            </a:r>
            <a:r>
              <a:rPr lang="ru-RU" sz="1800" b="1" dirty="0"/>
              <a:t> «Легенды спорта»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Танцевальный коллектив </a:t>
            </a:r>
            <a:r>
              <a:rPr lang="ru-RU" sz="1600" dirty="0" err="1"/>
              <a:t>UVillDance</a:t>
            </a:r>
            <a:r>
              <a:rPr lang="ru-RU" sz="1600" dirty="0"/>
              <a:t> принял участие в спортивно-театрализованном шоу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6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Специализированная выставка «Российское образование»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В городе Душанбе состоялась специализированная выставка «Российское образование», организованная представительством Россотрудничества в Таджикистане. Институт психологии и образования КФУ представляет заместитель директора по образовательной деятельности Алмаз Галимов. Выставка направлена на презентацию вузов России и их образовательных программ.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Подведены итоги первого года реализации проекта ученых МГУ и КФУ в рамках всероссийского </a:t>
            </a:r>
            <a:r>
              <a:rPr lang="ru-RU" sz="1800" b="1" dirty="0" err="1"/>
              <a:t>лонгитюдного</a:t>
            </a:r>
            <a:r>
              <a:rPr lang="ru-RU" sz="1800" b="1" dirty="0"/>
              <a:t> проекта «Растём вместе»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Результаты исследований были представлены на крупнейших научных мероприятиях в 2022 году.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BD2340"/>
                </a:solidFill>
              </a:rPr>
              <a:t> 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Опубликована коллективная монография</a:t>
            </a:r>
            <a:r>
              <a:rPr lang="en-US" sz="1800" b="1" dirty="0"/>
              <a:t> "Play and STEM Education in the Early Years"</a:t>
            </a:r>
            <a:endParaRPr lang="ru-RU" sz="18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Международный авторский коллектив работал над книгой три года; в монографии представлены результаты масштабных эмпирических и теоретических исследований ученых разных стран мира.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BD2340"/>
                </a:solidFill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/>
              <a:t>Диплом победителя во Всероссийской студенческой олимпиаде «Я-профессионал»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/>
              <a:t>В полуфинал вышли лишь несколько человек, а до финала добралась лишь одна студентка 3 курса Института психологии и образования Соснина Дарья.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44849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Июль</a:t>
            </a:r>
          </a:p>
        </p:txBody>
      </p:sp>
    </p:spTree>
    <p:extLst>
      <p:ext uri="{BB962C8B-B14F-4D97-AF65-F5344CB8AC3E}">
        <p14:creationId xmlns:p14="http://schemas.microsoft.com/office/powerpoint/2010/main" val="3656917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FACFCC3-40FA-47F9-8D3F-E704F6173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49" y="117988"/>
            <a:ext cx="11946194" cy="65482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/>
              <a:t>Итоговое собрание трудового коллектива Института психологии и образования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1 июля состоялось итоговое собрание трудового коллектива Института психологии и образования. На мероприятии Директор ИПО Калимуллин Айдар представил результаты работы Института за 2021-2022 учебный год и определил стратегически важные задачи по развитию вуза на следующий учебный год.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4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/>
              <a:t>Вручение дипломов выпускникам-бакалаврам Института психологии и образования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05 июля 2022 года в Институте психологии и образования состоялось торжественной вручение дипломов выпускникам бакалаврам. На торжественное мероприятие были приглашены все выпускники с родителями и родственниками.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400" dirty="0">
                <a:solidFill>
                  <a:srgbClr val="B92442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/>
              <a:t>Опубликован научно-методический сборник «Путь к мастерству»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Научными консультантами сборника выступили заведующий кафедрой начального образования, доктор педагогических наук, профессор Венера Закирова и доцент кафедры начального образования Лера Камалова.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4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34951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Август</a:t>
            </a:r>
          </a:p>
        </p:txBody>
      </p:sp>
    </p:spTree>
    <p:extLst>
      <p:ext uri="{BB962C8B-B14F-4D97-AF65-F5344CB8AC3E}">
        <p14:creationId xmlns:p14="http://schemas.microsoft.com/office/powerpoint/2010/main" val="1710154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59C4A3E-9E40-41A1-9EC1-002D81BD5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325" y="128588"/>
            <a:ext cx="12004675" cy="67294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/>
              <a:t>Лауреат всероссийского конкурса на лучшую научную книгу 2021 года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Фонд развития отечественного образования поздравил профессора Валерьяна </a:t>
            </a:r>
            <a:r>
              <a:rPr lang="ru-RU" sz="2400" dirty="0" err="1"/>
              <a:t>Габдулхакова</a:t>
            </a:r>
            <a:r>
              <a:rPr lang="ru-RU" sz="2400" dirty="0"/>
              <a:t> с победой во Всероссийском конкурсе на лучшую научную книгу 2021 года. </a:t>
            </a:r>
            <a:endParaRPr lang="ru-RU" sz="2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4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/>
              <a:t>Волонтеры ЦПК «Психологическая клиника» КФУ в деле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Волонтеры ЦПК «Психологическая клиника» КФУ посетили УОЦ «</a:t>
            </a:r>
            <a:r>
              <a:rPr lang="ru-RU" sz="2400" dirty="0" err="1"/>
              <a:t>Яльчик</a:t>
            </a:r>
            <a:r>
              <a:rPr lang="ru-RU" sz="2400" dirty="0"/>
              <a:t>», где проходила «Летняя спортивная смена студенческого актива КФУ», для проведения тренинга на сплочение и самопознание.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4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/>
              <a:t>Преподаватели кафедры начального образования ИПО – участники Международного форума школьных учителей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В Елабуге состоялся XII Международный фестиваль школьных учителей. Программа мероприятия была очень насыщенной, интересной, полезной.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4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68128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Сентябрь</a:t>
            </a:r>
          </a:p>
        </p:txBody>
      </p:sp>
    </p:spTree>
    <p:extLst>
      <p:ext uri="{BB962C8B-B14F-4D97-AF65-F5344CB8AC3E}">
        <p14:creationId xmlns:p14="http://schemas.microsoft.com/office/powerpoint/2010/main" val="1855221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CA658A1-8CFE-4B7B-B866-61BB45C83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13" y="117475"/>
            <a:ext cx="12015787" cy="674052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/>
              <a:t>Начала работу Психологическая клиника Института психологии и образования КФУ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/>
              <a:t>Клиника предназначена для студентов, а также их родителей, сотрудников, преподавателей КФУ.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/>
              <a:t>Добро пожаловать в Институт психологии и образования КФУ!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/>
              <a:t>Творческие коллективы Института психологии и образования разделили с первокурсниками важный момент выступив со своими лучшими номерами.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</a:t>
            </a:r>
            <a:endParaRPr lang="ru-RU" sz="20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/>
              <a:t>В Институте психологии и образования прошло первое мероприятие в рамках недели Студенческого совета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/>
              <a:t>Активисты подготовили «квартирники» для всех желающих любого курса и направления. Каждая аудитория стала своеобразной квартирой отделов.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000" dirty="0">
                <a:solidFill>
                  <a:srgbClr val="B92442"/>
                </a:solidFill>
              </a:rPr>
              <a:t>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/>
              <a:t>Профильная смена "</a:t>
            </a:r>
            <a:r>
              <a:rPr lang="ru-RU" sz="2400" b="1" dirty="0" err="1"/>
              <a:t>Start</a:t>
            </a:r>
            <a:r>
              <a:rPr lang="ru-RU" sz="2400" b="1" dirty="0"/>
              <a:t>!" Института психологии и образования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/>
              <a:t>Студенты Института психологии и образования приехали в «</a:t>
            </a:r>
            <a:r>
              <a:rPr lang="ru-RU" sz="2000" dirty="0" err="1"/>
              <a:t>Яльчик</a:t>
            </a:r>
            <a:r>
              <a:rPr lang="ru-RU" sz="2000" dirty="0"/>
              <a:t>», чтобы познакомиться друг с другом в неформальной обстановке!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000" dirty="0">
                <a:solidFill>
                  <a:srgbClr val="B92442"/>
                </a:solidFill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15527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DF80C72-A484-4055-A0CB-B28735056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0" y="108156"/>
            <a:ext cx="12015019" cy="6749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В Институте психологии и образования КФУ завершилась государственная итоговая аттестация аспирантов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Все аспиранты ИПО успешно защитили свои научно-квалификационные работы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XXI Международная научно-практическая конференция молодых исследователей образования «Науки об образовании в меняющемся мире: и перспективы исследований для решения глобальных и локальных проблем»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Конференция прошла в смешанном формате в октябре 2022 года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В Москве прошел Инновационный курс подготовки управленческих команд образовательных организаций высшего образования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Академия реализации государственной политики и профессионального развития работников образования Министерства просвещения РФ организовала и провела Инновационный курс подготовки управленческих команд образовательных организаций высшего образования.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День кафедры: посвящение в первокурсники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Традиционно в сентябре преподаватели кафедры педагогики знакомятся с новыми студентами, обучающими по направлениям и специальностям кафедры.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/>
              <a:t>Прошел Республиканский форум «Конструктив»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Заместитель директора Института психологии и образования по воспитательной и социальной работе </a:t>
            </a:r>
            <a:r>
              <a:rPr lang="ru-RU" sz="1400" dirty="0" err="1"/>
              <a:t>Ляйсан</a:t>
            </a:r>
            <a:r>
              <a:rPr lang="ru-RU" sz="1400" dirty="0"/>
              <a:t> Рыбакова, начальник отдела по социально-воспитательной работе Лилия Зарипова и специалист отдела по социальной и воспитательной работе Давлетшин </a:t>
            </a:r>
            <a:r>
              <a:rPr lang="ru-RU" sz="1400" dirty="0" err="1"/>
              <a:t>Ринас</a:t>
            </a:r>
            <a:r>
              <a:rPr lang="ru-RU" sz="1400" dirty="0"/>
              <a:t> приняли участие в работе Республиканского форума «Конструктив».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9244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91259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273E4E-795B-4924-83B6-00D76E20B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3" y="108154"/>
            <a:ext cx="12005187" cy="674984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b="1" dirty="0"/>
              <a:t>Победительницей конкурса </a:t>
            </a:r>
            <a:r>
              <a:rPr lang="ru-RU" sz="2000" b="1" dirty="0" err="1"/>
              <a:t>микрогрантов</a:t>
            </a:r>
            <a:r>
              <a:rPr lang="ru-RU" sz="2000" b="1" dirty="0"/>
              <a:t> Росмолодежи стала студентка Института психологии и образования КФУ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dirty="0"/>
              <a:t>Девушка работала над созданием авторского проекта под названием «Как дома». Данный проект направлен на помощь в социализации и адаптации студентов из других стран, поступающих в Институт психологии и образования КФУ. 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b="1" dirty="0"/>
              <a:t>Первые шаги в профессию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dirty="0"/>
              <a:t>В рамках проекта «Новый педагогический класс города Казани», на площадке Института психологии и образования состоялось профориентационное занятие «Первые шаги». 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b="1" dirty="0"/>
              <a:t>Доктор наук КФУ с коллективом ученых провела исследование о зависимости будущих учителей STEM от смартфонов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dirty="0"/>
              <a:t>Ученые выяснили, что специалисты STEM больше остальных подвержены тревоге, </a:t>
            </a:r>
            <a:r>
              <a:rPr lang="ru-RU" sz="1800" dirty="0" err="1"/>
              <a:t>компульсивному</a:t>
            </a:r>
            <a:r>
              <a:rPr lang="ru-RU" sz="1800" dirty="0"/>
              <a:t> поведению и нарушениям нервной системы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b="1" dirty="0"/>
              <a:t>Проект «Педагогический класс»: развивая школьно-университетское партнёрство в КФУ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dirty="0"/>
              <a:t>В сентябре состоялись несколько рабочих встреч кураторов проекта «Педагогический класс» от Института психологии и образования с руководством образовательных организаций города Казани.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34149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Октябрь</a:t>
            </a:r>
          </a:p>
        </p:txBody>
      </p:sp>
    </p:spTree>
    <p:extLst>
      <p:ext uri="{BB962C8B-B14F-4D97-AF65-F5344CB8AC3E}">
        <p14:creationId xmlns:p14="http://schemas.microsoft.com/office/powerpoint/2010/main" val="3814306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3501F08-7CA6-4AE1-9BD4-6E29AAF48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48" y="108154"/>
            <a:ext cx="12024852" cy="674984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Приоритет-2030 в действии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Преподаватели ИПО на IV Всероссийском Форуме с международным участием «Психология и образование: опыт, перспективы, инновации».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Всероссийский психологический съезд Российского психологического общества </a:t>
            </a:r>
            <a:endParaRPr lang="ru-RU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В работе съезда принимали участие специалисты из Москвы, Казани, Сочи и Краснодара.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Прикладные аспекты повышения эффективности высшего образования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Академией наук Республики Татарстан издана монография профессора Института психологии и образования Валерьяна </a:t>
            </a:r>
            <a:r>
              <a:rPr lang="ru-RU" sz="2000" dirty="0" err="1"/>
              <a:t>Габдулхакова</a:t>
            </a:r>
            <a:r>
              <a:rPr lang="ru-RU" sz="20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Профессор КФУ – почетный наставник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Министерство образования и науки Республики Татарстан присвоило почетное звание «Почетный наставник» руководителю научно образовательного центра ИПО КФУ, доктору педагогических наук, профессору, эксперту российской Академии наук </a:t>
            </a:r>
            <a:r>
              <a:rPr lang="ru-RU" sz="2000" dirty="0" err="1"/>
              <a:t>Хузиахметову</a:t>
            </a:r>
            <a:r>
              <a:rPr lang="ru-RU" sz="2000" dirty="0"/>
              <a:t> Анвару.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9244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07817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560B06B-5768-4487-BDA8-27A65D5CE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1" y="108156"/>
            <a:ext cx="12015019" cy="674984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/>
              <a:t>Стажировка представителей </a:t>
            </a:r>
            <a:r>
              <a:rPr lang="ru-RU" sz="1800" b="1" dirty="0" err="1"/>
              <a:t>Нукусского</a:t>
            </a:r>
            <a:r>
              <a:rPr lang="ru-RU" sz="1800" b="1" dirty="0"/>
              <a:t> государственного педагогического института имени </a:t>
            </a:r>
            <a:r>
              <a:rPr lang="ru-RU" sz="1800" b="1" dirty="0" err="1"/>
              <a:t>Ажинияза</a:t>
            </a:r>
            <a:r>
              <a:rPr lang="ru-RU" sz="1800" b="1" dirty="0"/>
              <a:t> в Институте психологии и образования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В Институте психологии и образования КФУ прошла стажировка преподавателей и представителей административного корпуса </a:t>
            </a:r>
            <a:r>
              <a:rPr lang="ru-RU" sz="1400" dirty="0" err="1"/>
              <a:t>Нукусского</a:t>
            </a:r>
            <a:r>
              <a:rPr lang="ru-RU" sz="1400" dirty="0"/>
              <a:t> государственного педагогического института имени </a:t>
            </a:r>
            <a:r>
              <a:rPr lang="ru-RU" sz="1400" dirty="0" err="1"/>
              <a:t>Ажинияза</a:t>
            </a:r>
            <a:r>
              <a:rPr lang="ru-RU" sz="1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4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/>
              <a:t>Визит в Туркменистан: Институт психологии и образования развивает международное сотрудничество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В октябре состоялся визит ученых Института психологии и образования в Ашхабад на Международную выставку и конференцию «Здравоохранение, образование и спорт в эру Возрождения новой эпохи могущественного государства».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4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/>
              <a:t>Институт психологии и образования провел открытый мастер-класс «Эффективная коммуникация: личный бренд учителя ХХI века» для педагогических классов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В рамках проекта «Новый педагогический класс города Казани» в одной из казанских школ был проведен открытый мастер-класс от Института психологии и образования.</a:t>
            </a:r>
            <a:endParaRPr lang="ru-RU" sz="14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400" b="1" dirty="0">
              <a:solidFill>
                <a:srgbClr val="BD234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 </a:t>
            </a:r>
            <a:endParaRPr lang="ru-RU" sz="14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dirty="0"/>
              <a:t>ИПО КФУ посетил Генеральный консул Республики Узбекистан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В стенах ИПО КФУ прошла встреча Генерального консула Республики Узбекистан в городе Казань </a:t>
            </a:r>
            <a:r>
              <a:rPr lang="ru-RU" sz="1400" dirty="0" err="1"/>
              <a:t>Фариддина</a:t>
            </a:r>
            <a:r>
              <a:rPr lang="ru-RU" sz="1400" dirty="0"/>
              <a:t> </a:t>
            </a:r>
            <a:r>
              <a:rPr lang="ru-RU" sz="1400" dirty="0" err="1"/>
              <a:t>Насриева</a:t>
            </a:r>
            <a:r>
              <a:rPr lang="ru-RU" sz="1400" dirty="0"/>
              <a:t> со студентами КФУ психолого-педагогического направления, приехавшими из разных уголков Узбекистана.</a:t>
            </a:r>
            <a:endParaRPr lang="ru-RU" sz="14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400" dirty="0">
                <a:solidFill>
                  <a:srgbClr val="BD2340"/>
                </a:solidFill>
              </a:rPr>
              <a:t> </a:t>
            </a:r>
            <a:endParaRPr lang="ru-RU" sz="1400" b="1" dirty="0">
              <a:solidFill>
                <a:srgbClr val="BD234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24107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60727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b="1" dirty="0"/>
              <a:t>Преподаватели и студенты КФУ приняли участие в 9-м Международном научном симпозиуме в Эрзуруме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/>
              <a:t>Преподаватели и студенты Казанского федерального университета приняли участие в 9-м Международном научном симпозиуме, по детской и юношеской литературе.</a:t>
            </a:r>
            <a:endParaRPr lang="ru-RU" sz="18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b="1" dirty="0"/>
              <a:t>V Международная научно-практическая конференция «</a:t>
            </a:r>
            <a:r>
              <a:rPr lang="ru-RU" sz="2000" b="1" dirty="0" err="1"/>
              <a:t>Герценовские</a:t>
            </a:r>
            <a:r>
              <a:rPr lang="ru-RU" sz="2000" b="1" dirty="0"/>
              <a:t> чтения: психологические исследования в образовании»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/>
              <a:t>В Санкт-Петербурге прошла V Международная научно-практическая конференция «</a:t>
            </a:r>
            <a:r>
              <a:rPr lang="ru-RU" sz="1800" dirty="0" err="1"/>
              <a:t>Герценовские</a:t>
            </a:r>
            <a:r>
              <a:rPr lang="ru-RU" sz="1800" dirty="0"/>
              <a:t> чтения: психологические исследования в образовании». В ней приняли участие представители кафедры дошкольного образования Института психологии и образования КФУ.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800" dirty="0">
                <a:solidFill>
                  <a:srgbClr val="B92442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b="1" dirty="0"/>
              <a:t>Юные актеры детского театра «Радуга» готовят новую театральную постановку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/>
              <a:t>В Институте психологии и образования прошло очередное занятие детей в детском театре КФУ «Радуга», который продолжает работу по обучению, развитию и воспитанию младших школьников по дополнительной общеразвивающей программе «Творческое и актерское развитие школьников».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25999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Ноябрь</a:t>
            </a:r>
          </a:p>
        </p:txBody>
      </p:sp>
    </p:spTree>
    <p:extLst>
      <p:ext uri="{BB962C8B-B14F-4D97-AF65-F5344CB8AC3E}">
        <p14:creationId xmlns:p14="http://schemas.microsoft.com/office/powerpoint/2010/main" val="2578366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60727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Студенты кафедры начального образования – Победители Международного научного конкурса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Международный центр научного сотрудничества «Наука и Просвещение» организовал конкурс научно-исследовательских статей «Лучшая научная статья -2022».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Студентка Института психологии и образования – финалист конкурса на должность молодежного помощника руководителя аппарата Антитеррористической комиссии в Республике Татарстан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err="1"/>
              <a:t>Крекнина</a:t>
            </a:r>
            <a:r>
              <a:rPr lang="ru-RU" sz="1800" dirty="0"/>
              <a:t> Анна выиграла грант в размере 125000₽ на реализацию проекта «</a:t>
            </a:r>
            <a:r>
              <a:rPr lang="ru-RU" sz="1800" dirty="0" err="1"/>
              <a:t>Мафия.АТК</a:t>
            </a:r>
            <a:r>
              <a:rPr lang="ru-RU" sz="1800" dirty="0"/>
              <a:t>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Награждение Волковой Ольги Валерьевны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На заседании Ученого совета Казанского федерального университета ректор Казанского университета </a:t>
            </a:r>
            <a:r>
              <a:rPr lang="ru-RU" sz="1800" dirty="0" err="1"/>
              <a:t>Ленар</a:t>
            </a:r>
            <a:r>
              <a:rPr lang="ru-RU" sz="1800" dirty="0"/>
              <a:t> Сафин торжественно вручил особо отличившимся сотрудникам ведомственные и правительственные награды РФ И РТ.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Победа Института психологии и образования в Чемпионате по резюме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В течение двух дней студенты Института психологии и образования принимали участие в Чемпионате по резюме, где задачами являлись, собственно, написание резюме вместе с экспертом и в последствии самопрезентация перед экспертной комиссией.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28916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60727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Ощути себя студентом!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9 ноября в Институте психологии и образования КФУ завершился уже ставший традицией ивент: «Ощути себя студентом», в рамках которого в Институт приходят школьники – будущие абитуриенты, учащиеся девятых и одиннадцатых классов.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Учитель Лицея им. Н.И. Лобачевского КФУ – соавтор зарубежной монографии об образовании</a:t>
            </a:r>
            <a:endParaRPr lang="ru-RU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Исследование направлено на выработку эффективных механизмов обратной связи в учебном процессе.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Студентка Института психологии и образования – победитель Всероссийского конкурса молодежных проектов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Победительницей Всероссийского конкурса молодежных проектов для физических лиц Федерального агентства по делам молодежи стала студентка Института психологии и образования Васюткина Мария.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Куратор кафедры начального образования выступил на курсах кураторов по воспитательной работе со студентами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В Департаменте по молодежной политике Казанского федерального университета организованы курсы повышения квалификации по воспитательной работе с кураторами вузов Республики Татарстан.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245331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74984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Кейс-чемпионат по педагогике в КФУ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Организаторами выступили Институт психологии и образования и СУНЦ IT-лицей КФУ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hlinkClick r:id="rId2"/>
              </a:rPr>
              <a:t>Подробнее </a:t>
            </a:r>
            <a:endParaRPr lang="ru-RU" sz="16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Студенты ИПО - участники форума "</a:t>
            </a:r>
            <a:r>
              <a:rPr lang="ru-RU" sz="1800" b="1" dirty="0" err="1"/>
              <a:t>Kazan</a:t>
            </a:r>
            <a:r>
              <a:rPr lang="ru-RU" sz="1800" b="1" dirty="0"/>
              <a:t> - OIC </a:t>
            </a:r>
            <a:r>
              <a:rPr lang="ru-RU" sz="1800" b="1" dirty="0" err="1"/>
              <a:t>youth</a:t>
            </a:r>
            <a:r>
              <a:rPr lang="ru-RU" sz="1800" b="1" dirty="0"/>
              <a:t> </a:t>
            </a:r>
            <a:r>
              <a:rPr lang="ru-RU" sz="1800" b="1" dirty="0" err="1"/>
              <a:t>capital</a:t>
            </a:r>
            <a:r>
              <a:rPr lang="ru-RU" sz="1800" b="1" dirty="0"/>
              <a:t> 2022"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В Казанском федеральном университете стартовал Форум "</a:t>
            </a:r>
            <a:r>
              <a:rPr lang="ru-RU" sz="1600" dirty="0" err="1"/>
              <a:t>Kazan</a:t>
            </a:r>
            <a:r>
              <a:rPr lang="ru-RU" sz="1600" dirty="0"/>
              <a:t> - OIC </a:t>
            </a:r>
            <a:r>
              <a:rPr lang="ru-RU" sz="1600" dirty="0" err="1"/>
              <a:t>youth</a:t>
            </a:r>
            <a:r>
              <a:rPr lang="ru-RU" sz="1600" dirty="0"/>
              <a:t> </a:t>
            </a:r>
            <a:r>
              <a:rPr lang="ru-RU" sz="1600" dirty="0" err="1"/>
              <a:t>capital</a:t>
            </a:r>
            <a:r>
              <a:rPr lang="ru-RU" sz="1600" dirty="0"/>
              <a:t> 2022".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hlinkClick r:id="rId3"/>
              </a:rPr>
              <a:t>Подробнее</a:t>
            </a:r>
            <a:endParaRPr lang="ru-RU" sz="16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ИПО КФУ продолжает сотрудничество с МГУ: проект научного </a:t>
            </a:r>
            <a:r>
              <a:rPr lang="ru-RU" sz="1800" b="1" dirty="0" err="1"/>
              <a:t>волонтёрства</a:t>
            </a:r>
            <a:r>
              <a:rPr lang="ru-RU" sz="1800" b="1" dirty="0"/>
              <a:t> для учащихся педагогических классов Казани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Организатором данного проекта выступает факультет психологии МГУ имени М.В. Ломоносова совместно с Психологическим институтом Российской академии образования и Российским психологическим обществом.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hlinkClick r:id="rId4"/>
              </a:rPr>
              <a:t>Подробнее</a:t>
            </a:r>
            <a:r>
              <a:rPr lang="ru-RU" sz="1600" dirty="0"/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Мистер и мисс Института психологии и образования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В ИПО КФУ выбрали Мистера и Мисс </a:t>
            </a:r>
            <a:endParaRPr lang="ru-RU" sz="16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 </a:t>
            </a:r>
            <a:r>
              <a:rPr lang="ru-RU" sz="1600" u="sng" dirty="0">
                <a:hlinkClick r:id="rId5"/>
              </a:rPr>
              <a:t>Подробнее</a:t>
            </a:r>
            <a:endParaRPr lang="ru-RU" sz="16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Институт психологии и образования посетили делегаты Международного конгресса молодых ученых стран ОИС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В рамках проведения Международного конгресса молодых ученых стран ОИС Институт психологии и образования КФУ посетили делегаты, участвующие в одной из ключевых секций, представленных на форуме – «Современные технологии в области образования».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hlinkClick r:id="rId6"/>
              </a:rPr>
              <a:t>Подробнее</a:t>
            </a:r>
            <a:endParaRPr lang="ru-RU" sz="16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55729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7498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Студент ИПО - участник молодежного научного конгресса "OIC </a:t>
            </a:r>
            <a:r>
              <a:rPr lang="ru-RU" sz="2000" b="1" dirty="0" err="1"/>
              <a:t>Youth</a:t>
            </a:r>
            <a:r>
              <a:rPr lang="ru-RU" sz="2000" b="1" dirty="0"/>
              <a:t> </a:t>
            </a:r>
            <a:r>
              <a:rPr lang="ru-RU" sz="2000" b="1" dirty="0" err="1"/>
              <a:t>Scientific</a:t>
            </a:r>
            <a:r>
              <a:rPr lang="ru-RU" sz="2000" b="1" dirty="0"/>
              <a:t> </a:t>
            </a:r>
            <a:r>
              <a:rPr lang="ru-RU" sz="2000" b="1" dirty="0" err="1"/>
              <a:t>Congress</a:t>
            </a:r>
            <a:r>
              <a:rPr lang="ru-RU" sz="2000" b="1" dirty="0"/>
              <a:t>"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В работе секции «Современные технологии в образовании» приняла участие студентка кафедры дошкольного образования </a:t>
            </a:r>
            <a:r>
              <a:rPr lang="ru-RU" sz="1600" dirty="0" err="1"/>
              <a:t>Гомзина</a:t>
            </a:r>
            <a:r>
              <a:rPr lang="ru-RU" sz="1600" dirty="0"/>
              <a:t> Ксения.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В ИПО КФУ стартует подготовка к IFTE-2023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До проведения IX Международного форума по педагогическому образованию IFTE-2023 остаётся ровно шесть месяцев. Подготовка к нему в Институте психологии и образования КФУ идёт уже полным ходом.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6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День рождения Института психологии и образования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29 ноября все студенты и преподаватели отметили одиннадцатый день рождения любимого Института психологии и образования.</a:t>
            </a:r>
            <a:endParaRPr lang="ru-RU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b="1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BD2340"/>
                </a:solidFill>
              </a:rPr>
              <a:t> </a:t>
            </a:r>
            <a:endParaRPr lang="ru-RU" sz="1600" b="1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Доцент Института психологии и образования КФУ – победитель Всероссийского конкурса «От Учителя к Ученому. Дорогами гражданственности»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Подведены итоги Всероссийской просветительской экспедиции «От Учителя к Ученому. Дорогами гражданственности», направленной на формирование российской гражданской идентичности у подрастающего поколения.</a:t>
            </a:r>
            <a:endParaRPr lang="ru-RU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BD2340"/>
                </a:solidFill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Профессор ИПО Роза Валеева – редактор авторитетной международной монографии об изменениях педагогического образования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Глава на тему изменения педагогического образования в России за последние 30 лет представлена директором Института психологии и образования Айдаром Калимуллиным и заведующей кафедрой педагогики ИПО, профессором Розой Валеевой.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6835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FBDDF3-D73D-492A-8ECA-DAA2C4B2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0882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900" dirty="0">
                <a:solidFill>
                  <a:srgbClr val="BD2340"/>
                </a:solidFill>
              </a:rPr>
              <a:t>ЯНВАРЬ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0AB7B-6CC2-47DB-A808-290F30F5ED36}"/>
              </a:ext>
            </a:extLst>
          </p:cNvPr>
          <p:cNvSpPr/>
          <p:nvPr/>
        </p:nvSpPr>
        <p:spPr>
          <a:xfrm>
            <a:off x="835742" y="1088205"/>
            <a:ext cx="10520516" cy="4424516"/>
          </a:xfrm>
          <a:prstGeom prst="rect">
            <a:avLst/>
          </a:prstGeom>
          <a:solidFill>
            <a:srgbClr val="B924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Декабрь</a:t>
            </a:r>
          </a:p>
        </p:txBody>
      </p:sp>
    </p:spTree>
    <p:extLst>
      <p:ext uri="{BB962C8B-B14F-4D97-AF65-F5344CB8AC3E}">
        <p14:creationId xmlns:p14="http://schemas.microsoft.com/office/powerpoint/2010/main" val="33205720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48" y="108154"/>
            <a:ext cx="11857703" cy="674984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Мы есть наука! 1 место у дефектологов Казанского федерального университета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Магистрант кафедры психологии и педагогики специального образования ИПО </a:t>
            </a:r>
            <a:r>
              <a:rPr lang="ru-RU" sz="1600" dirty="0" err="1"/>
              <a:t>Заббарова</a:t>
            </a:r>
            <a:r>
              <a:rPr lang="ru-RU" sz="1600" dirty="0"/>
              <a:t> Алсу стала победителем и заняла 1 место в номинации «Индивидуальные коррекционно-развивающие программы и индивидуальные образовательные маршруты».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Международная конференция «Потенциал инновационного развития в новых геополитических условиях»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Студенты кафедры начального образования Института психологии и образования КФУ, приняли участие в Международной научно-практической конференции «Потенциал инновационного развития в новых геополитических условиях».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600" dirty="0">
                <a:solidFill>
                  <a:srgbClr val="B92442"/>
                </a:solidFill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b="1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Доцент Института психологии и образования – участник круглого стола по итогам Всероссийского конкурса «От Учителя к Ученому. Дорогами гражданственности»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По итогам выступлений участников-победителей Всероссийского конкурса будет создана Живая педагогическая энциклопедия Российской Федерации с описанием конкретной практики и ее результатов.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B92442"/>
                </a:solidFill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В ИПО прошла IV Международная научно-практическая конференция «</a:t>
            </a:r>
            <a:r>
              <a:rPr lang="ru-RU" sz="1800" b="1" dirty="0" err="1"/>
              <a:t>Нигматовские</a:t>
            </a:r>
            <a:r>
              <a:rPr lang="ru-RU" sz="1800" b="1" dirty="0"/>
              <a:t> чтения. Гуманистическое воспитание: традиции, инновации, перспективы»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На базе Института психологии и образования Казанского федерального университета прошла IV Международная научно-практическая онлайн конференция «</a:t>
            </a:r>
            <a:r>
              <a:rPr lang="ru-RU" sz="1600" dirty="0" err="1"/>
              <a:t>Нигматовские</a:t>
            </a:r>
            <a:r>
              <a:rPr lang="ru-RU" sz="1600" dirty="0"/>
              <a:t> чтения. Гуманистическое воспитание: традиции, инновации, перспективы», посвященная памяти профессора З.Г. Нигматова.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9244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92442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56096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74984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Доцент ИПО – победитель Всероссийского конкурса «От Учителя к Учёному»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13 декабря состоялась видеоконференция от Всероссийской просветительской экспедиции. На ней подвели итоги конкурса «От Учителя к Ученому. Дорогами гражданственности», победительницей которого, в номинации «Моя педагогическая инициатива», стала доцент кафедры начального образования Института психологии и образования Лера Камалова.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Конференция по результатам межрегионального исследования «Современное детство. Штрихи к автопортрету»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14 декабря прошла конференция по результатам межрегионального исследования «Современное детство. Штрихи к автопортрету» на базе ФГБОУ ВО «Российского государственного педагогического университета им. А.И. Герцена» г. Санкт-Петербург, на которой выступили с результатами студенты под руководством доцента В.Б. Веретенниковой кафедры дошкольного образования Института психологии и образования КФУ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BD2340"/>
                </a:solidFill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ИПО продолжает держать лидирующие позиции!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Институт психологии и образования Казанского федерального университета занял первую строчку в рейтинге основных структурных подразделений </a:t>
            </a:r>
            <a:r>
              <a:rPr lang="ru-RU" sz="1600" dirty="0" err="1"/>
              <a:t>социогуманитарного</a:t>
            </a:r>
            <a:r>
              <a:rPr lang="ru-RU" sz="1600" dirty="0"/>
              <a:t> блока.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BD2340"/>
                </a:solidFill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/>
              <a:t>Психологи и айтишники изучают жизнеспособность школ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/>
              <a:t>Кафедра общей психологии Института психологии и образования КФУ отправила заявку на соискание гранта от Российского научного фонда.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6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14685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74984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Казанский университет покоряет платформу «Открытое образование»!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20 декабря на всероссийской платформе «Открытое образование» был опубликован онлайн-курс «Нескучная начальная школа: театр как технология воспитания», создателями которого стали сотрудники кафедры начального образования Института психологии и образования КФУ.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Делегация ИПО успешно выступила на форуме в Санкт-Петербурге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20 декабря в Российском государственном педагогическом университете им. А.И. Герцена Санкт-Петербурга завершился III Международный культурно-образовательный форум «Детство: самоценность настоящего».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Подробность</a:t>
            </a:r>
            <a:endParaRPr lang="ru-RU" sz="18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Дед Мороз и Снегурочка посетили ИПО!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В Институте психологии и образования КФУ состоялась первая в этом году новогодняя Ректорская ёлка – первое выступление, запускающее новогодний цикл праздничных мероприятий для детей сотрудников и студентов всего Казанского университета.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800" dirty="0">
              <a:solidFill>
                <a:srgbClr val="BD234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Студент года КФУ-2022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/>
              <a:t>Лауреатом в номинации «Лучший студенческий творческий коллектив» стал танцевальный коллектив "</a:t>
            </a:r>
            <a:r>
              <a:rPr lang="ru-RU" sz="1800" dirty="0" err="1"/>
              <a:t>UVillDance</a:t>
            </a:r>
            <a:r>
              <a:rPr lang="ru-RU" sz="1800" dirty="0"/>
              <a:t>".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u="sng" dirty="0">
                <a:solidFill>
                  <a:srgbClr val="BD23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18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27684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5844E2-FA62-4665-8AEF-64738F8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45" y="108154"/>
            <a:ext cx="11857703" cy="67498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Подведены итоги XV Всероссийского конкурса инновационных идей для системы дошкольного образования 2022 года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В стенах Института психологии и образования прошел финал XV Всероссийского конкурса инновационных идей для системы дошкольного образования 2022 года «Моя малая и большая Родина: растим патриотов».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D234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0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Премьера «Снежной Королевы»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В Институте психологии и образования КФУ прошёл долгожданный показ спектакля «Снежная королева» сыгранный детским театром «Радуга» КФУ.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D23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r>
              <a:rPr lang="ru-RU" sz="2000" dirty="0">
                <a:solidFill>
                  <a:srgbClr val="BD234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BD2340"/>
                </a:solidFill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/>
              <a:t>Заслуженная награда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За выдающиеся результаты в научно-педагогической и просветительской деятельности в 2022 году, доктор педагогических наук, </a:t>
            </a:r>
            <a:r>
              <a:rPr lang="ru-RU" sz="2000" dirty="0" err="1"/>
              <a:t>Хузиахметов</a:t>
            </a:r>
            <a:r>
              <a:rPr lang="ru-RU" sz="2000" dirty="0"/>
              <a:t> Анвар награжден Почетной грамотой.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u="sng" dirty="0">
                <a:solidFill>
                  <a:srgbClr val="BD23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2000" dirty="0">
              <a:solidFill>
                <a:srgbClr val="BD234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46450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3821</Words>
  <Application>Microsoft Office PowerPoint</Application>
  <PresentationFormat>Широкоэкранный</PresentationFormat>
  <Paragraphs>411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service</dc:creator>
  <cp:lastModifiedBy>service</cp:lastModifiedBy>
  <cp:revision>6</cp:revision>
  <dcterms:created xsi:type="dcterms:W3CDTF">2023-01-09T09:29:22Z</dcterms:created>
  <dcterms:modified xsi:type="dcterms:W3CDTF">2023-01-09T10:21:09Z</dcterms:modified>
</cp:coreProperties>
</file>