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1" r:id="rId3"/>
    <p:sldId id="262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4790E1"/>
    <a:srgbClr val="5D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371" autoAdjust="0"/>
  </p:normalViewPr>
  <p:slideViewPr>
    <p:cSldViewPr snapToGrid="0">
      <p:cViewPr>
        <p:scale>
          <a:sx n="100" d="100"/>
          <a:sy n="100" d="100"/>
        </p:scale>
        <p:origin x="-8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A3A99-80ED-4266-B22C-6E2B5E525A21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845ED-B0B8-4729-A814-C2EDE6244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80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845ED-B0B8-4729-A814-C2EDE62449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53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845ED-B0B8-4729-A814-C2EDE62449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60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FABC9A-E6B9-423D-A4E1-9254F67C2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E8509EA-7101-4BD2-B2A6-BDD80BCEC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2EDD90-9DBA-4E76-814B-79F3CD64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89D99C-3A39-4584-9DF4-060F46EF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147484-41E2-493E-BACA-93742A4A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8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032008-B613-4B3C-A0E7-98B4CE76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893C60-570D-4FBB-A91F-82EB087C7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B68820F-E318-4187-A64B-87721B550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7A667B-8B14-451D-858D-A8EB5D2E7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C5219F7-111F-4764-B75C-BF247FD8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58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6AC6CC-DF2F-4C34-AEAE-FC9FBAFD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2BF4469-536D-4E17-8431-E7052278F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3D422F2-BF6B-43B2-959B-3644F105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6D9578C-FA34-44D4-AFBF-DFFDB421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826F239-3BE2-424C-B86A-2E7B1207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41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FD4C80-C864-49E9-8AD8-79B176C76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101179D-5106-40A0-9BFD-9CA695B00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E771B1F-68CA-4580-9639-B6FB773A2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FA04FDD-4401-426B-BA0A-6442CCDB0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C59FFAC-869E-4C96-9C2C-CD16F865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5F18CE9-E627-450F-985F-BDC12EB38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00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033517-EC0D-4AEA-95BB-A960E1E4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BCB61BF-F4BB-4D21-B3DF-14E124CD3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A856E3F-B863-49A7-A91C-7EC656842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2389A12-97EB-4424-B543-3D07DAFE0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D7633FF-E345-4A0E-9089-1FA1C3B98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72D96D6-EF10-4453-A17F-C30AE477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C56A7FC-73DE-46FF-9F12-2CDA84435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3435B-3298-4FB6-A3ED-A8B3F966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73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9E0594-A69C-4FF3-B936-54209469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39CC106-48C3-4176-A2FC-148D243B6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1E86B7C-192F-49E6-B7A4-8F87CF62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D6B45C2-0801-4C0E-898D-B977004B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9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0C31BF3-5F40-4FD6-AEC9-801E2210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A843089-4DB2-4FFF-87FB-30CA6D79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7A412D1-467E-4B33-8848-68849004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8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C2B26E-F036-4923-A96D-040E4D5A9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1AD5733-28DB-43E0-B1B8-4D9BD7678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CC528C0-6216-40A3-B910-60FF35D77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8A4F071-C16A-49A5-AB8A-12F441089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C60E9DB-E273-46D8-BF14-D9D67CA0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6A3B020-4F24-487F-A991-5483AA48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1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092A56-A2ED-4D05-A9A6-30D3B711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492DEA8-A4F9-44D4-893B-E443706EB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26BC51E-32A3-45E5-B84F-6900BDCC5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510E85E-6992-44BE-B363-BB1CBA1E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DBA7FCA-43FC-413E-AF2D-2613CE1DA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5DC9296-08F0-479E-B175-CB721DDF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3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9030A7-CA23-4473-A30C-46DA9EDD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D62A87F-6A37-4E09-BE8E-DE9319701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62331C-522F-4FB8-B5C3-EC459110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C981281-6B6F-456D-A4B4-E1AF5A760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EA32078-AC82-44C7-A8F3-4C5A75DD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4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8DD39D2-93A9-4F35-A21C-389A931F28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0D77FBA-CD93-4B34-AAC6-9310DE6C1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12F073-9701-45EC-B306-12B661F7F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5C0B876-268C-463B-B43D-C1829E21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3ED2A1-7FF5-424D-AFAA-719AF9E0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149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FA6ABF-3CEB-45EA-A6A0-79565107B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70918A-B6CF-4071-8BE7-3DF72FDD6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2A2742-BA93-4D22-8E52-CE4479D44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6DFE9-D084-4AF3-B1CB-10064267B870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E0C021A-19F6-4AA6-93EF-BA2D01259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E8BEE2-9E51-4AFF-AD28-029BF5774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5399E-2BB0-4A5F-B8DE-DCB297753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38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kpfu.ru/Guzel.Sitdikova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2" y="167724"/>
            <a:ext cx="2582041" cy="6397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26" y="132833"/>
            <a:ext cx="708695" cy="9058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616653-4945-4677-B8F0-BEB0A6EB2F4F}"/>
              </a:ext>
            </a:extLst>
          </p:cNvPr>
          <p:cNvSpPr txBox="1"/>
          <p:nvPr/>
        </p:nvSpPr>
        <p:spPr>
          <a:xfrm>
            <a:off x="0" y="2114026"/>
            <a:ext cx="12192000" cy="224676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06.04.01 Физиология и </a:t>
            </a:r>
            <a:r>
              <a:rPr lang="ru-RU" sz="54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нейробиология</a:t>
            </a:r>
            <a:endParaRPr lang="ru-RU" sz="5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Направление подготовки</a:t>
            </a:r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: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06.04.01 Биология. </a:t>
            </a:r>
            <a:r>
              <a:rPr lang="ru-RU" sz="3200" smtClean="0">
                <a:solidFill>
                  <a:schemeClr val="bg1"/>
                </a:solidFill>
                <a:latin typeface="Arial Narrow" panose="020B0606020202030204" pitchFamily="34" charset="0"/>
              </a:rPr>
              <a:t>Магистратура</a:t>
            </a:r>
            <a:endParaRPr lang="ru-RU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7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2" y="167724"/>
            <a:ext cx="2010875" cy="498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50" y="82342"/>
            <a:ext cx="793494" cy="10142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37DF98D-C1C1-4995-A706-B6C5D47F3169}"/>
              </a:ext>
            </a:extLst>
          </p:cNvPr>
          <p:cNvSpPr txBox="1"/>
          <p:nvPr/>
        </p:nvSpPr>
        <p:spPr>
          <a:xfrm>
            <a:off x="381000" y="1135128"/>
            <a:ext cx="11082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ru-RU" sz="5400" b="1" dirty="0">
                <a:solidFill>
                  <a:srgbClr val="0070C0"/>
                </a:solidFill>
                <a:latin typeface="Arial Narrow" panose="020B0606020202030204" pitchFamily="34" charset="0"/>
                <a:ea typeface="PT Serif" panose="020A0603040505020204" pitchFamily="18" charset="-52"/>
                <a:cs typeface="Open Sans" panose="020B0606030504020204" pitchFamily="34" charset="0"/>
              </a:rPr>
              <a:t>ОПОРНАЯ КАФЕДРА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5D6E47-4FF1-4BA9-9993-727DFF75FD22}"/>
              </a:ext>
            </a:extLst>
          </p:cNvPr>
          <p:cNvSpPr txBox="1"/>
          <p:nvPr/>
        </p:nvSpPr>
        <p:spPr>
          <a:xfrm>
            <a:off x="254256" y="2851029"/>
            <a:ext cx="46530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atin typeface="Arial Narrow" panose="020B0606020202030204" pitchFamily="34" charset="0"/>
              </a:rPr>
              <a:t>Заведующий кафедрой</a:t>
            </a:r>
            <a:r>
              <a:rPr lang="en-US" sz="2800" dirty="0">
                <a:latin typeface="Arial Narrow" panose="020B0606020202030204" pitchFamily="34" charset="0"/>
              </a:rPr>
              <a:t>:</a:t>
            </a:r>
            <a:endParaRPr lang="ru-RU" sz="2800" dirty="0">
              <a:latin typeface="Arial Narrow" panose="020B0606020202030204" pitchFamily="34" charset="0"/>
            </a:endParaRPr>
          </a:p>
          <a:p>
            <a:pPr algn="just"/>
            <a:r>
              <a:rPr lang="ru-RU" sz="2800" dirty="0">
                <a:latin typeface="Arial Narrow" panose="020B0606020202030204" pitchFamily="34" charset="0"/>
              </a:rPr>
              <a:t>профессор, </a:t>
            </a:r>
          </a:p>
          <a:p>
            <a:pPr algn="just"/>
            <a:r>
              <a:rPr lang="ru-RU" sz="2800" dirty="0">
                <a:latin typeface="Arial Narrow" panose="020B0606020202030204" pitchFamily="34" charset="0"/>
              </a:rPr>
              <a:t>доктор </a:t>
            </a:r>
            <a:r>
              <a:rPr lang="ru-RU" sz="2800" dirty="0" smtClean="0">
                <a:latin typeface="Arial Narrow" panose="020B0606020202030204" pitchFamily="34" charset="0"/>
              </a:rPr>
              <a:t>биологических </a:t>
            </a:r>
            <a:r>
              <a:rPr lang="ru-RU" sz="2800" dirty="0">
                <a:latin typeface="Arial Narrow" panose="020B0606020202030204" pitchFamily="34" charset="0"/>
              </a:rPr>
              <a:t>наук, </a:t>
            </a:r>
          </a:p>
          <a:p>
            <a:pPr algn="just"/>
            <a:r>
              <a:rPr lang="ru-RU" sz="2800" dirty="0" err="1" smtClean="0">
                <a:latin typeface="Arial Narrow" panose="020B0606020202030204" pitchFamily="34" charset="0"/>
              </a:rPr>
              <a:t>Ситдикова</a:t>
            </a:r>
            <a:r>
              <a:rPr lang="ru-RU" sz="2800" dirty="0" smtClean="0">
                <a:latin typeface="Arial Narrow" panose="020B0606020202030204" pitchFamily="34" charset="0"/>
              </a:rPr>
              <a:t> Гузель </a:t>
            </a:r>
            <a:r>
              <a:rPr lang="ru-RU" sz="2800" dirty="0" err="1" smtClean="0">
                <a:latin typeface="Arial Narrow" panose="020B0606020202030204" pitchFamily="34" charset="0"/>
              </a:rPr>
              <a:t>Фаритовна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BCA9A7A-F9E6-48FF-944F-19F7399F2413}"/>
              </a:ext>
            </a:extLst>
          </p:cNvPr>
          <p:cNvSpPr txBox="1"/>
          <p:nvPr/>
        </p:nvSpPr>
        <p:spPr>
          <a:xfrm>
            <a:off x="6624988" y="1042795"/>
            <a:ext cx="5111015" cy="954107"/>
          </a:xfrm>
          <a:prstGeom prst="rect">
            <a:avLst/>
          </a:prstGeom>
          <a:noFill/>
          <a:ln w="25400">
            <a:solidFill>
              <a:srgbClr val="0066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Arial Narrow" panose="020B0606020202030204" pitchFamily="34" charset="0"/>
              </a:rPr>
              <a:t>Кафедра </a:t>
            </a:r>
            <a:r>
              <a:rPr lang="ru-RU" sz="2800" dirty="0" smtClean="0">
                <a:latin typeface="Arial Narrow" panose="020B0606020202030204" pitchFamily="34" charset="0"/>
              </a:rPr>
              <a:t>физиологии человека и животных </a:t>
            </a:r>
            <a:r>
              <a:rPr lang="ru-RU" sz="2800" dirty="0">
                <a:latin typeface="Arial Narrow" panose="020B0606020202030204" pitchFamily="34" charset="0"/>
              </a:rPr>
              <a:t>ИФМиБ КФУ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ECEDA6B-0FA4-4463-8675-600AAB3B6AA9}"/>
              </a:ext>
            </a:extLst>
          </p:cNvPr>
          <p:cNvSpPr txBox="1"/>
          <p:nvPr/>
        </p:nvSpPr>
        <p:spPr>
          <a:xfrm>
            <a:off x="7594935" y="3058326"/>
            <a:ext cx="4597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Контакты кафедры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Адрес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  <a:r>
              <a:rPr lang="ru-RU" sz="2000" dirty="0">
                <a:latin typeface="Arial Narrow" panose="020B0606020202030204" pitchFamily="34" charset="0"/>
              </a:rPr>
              <a:t> г</a:t>
            </a:r>
            <a:r>
              <a:rPr lang="ru-RU" sz="2000" dirty="0" smtClean="0">
                <a:latin typeface="Arial Narrow" panose="020B0606020202030204" pitchFamily="34" charset="0"/>
              </a:rPr>
              <a:t>. Казань</a:t>
            </a:r>
            <a:r>
              <a:rPr lang="ru-RU" sz="2000" dirty="0">
                <a:latin typeface="Arial Narrow" panose="020B0606020202030204" pitchFamily="34" charset="0"/>
              </a:rPr>
              <a:t>, ул. Карла Маркса, д.76, к2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r>
              <a:rPr lang="en-US" sz="2000" dirty="0" err="1" smtClean="0">
                <a:latin typeface="Arial Narrow" panose="020B0606020202030204" pitchFamily="34" charset="0"/>
              </a:rPr>
              <a:t>E-mail:Guzel.Sitdikova@kpfu.ru</a:t>
            </a:r>
            <a:endParaRPr lang="en-US" sz="2000" dirty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Телефон (843) 206-52-34 доб.35-52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11" name="Picture 2" descr="C:\Users\GF\Dropbox\My photo 2024 for sa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269" y="2623520"/>
            <a:ext cx="2233629" cy="227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1000" y="4880410"/>
            <a:ext cx="3194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hlinkClick r:id="rId5"/>
              </a:rPr>
              <a:t>https://kpfu.ru/Guzel.Sitdikova</a:t>
            </a:r>
            <a:endParaRPr lang="ru-RU" dirty="0"/>
          </a:p>
        </p:txBody>
      </p:sp>
      <p:pic>
        <p:nvPicPr>
          <p:cNvPr id="10" name="Picture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425" y="244467"/>
            <a:ext cx="715578" cy="68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41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2" y="167724"/>
            <a:ext cx="2010875" cy="498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56" y="167724"/>
            <a:ext cx="643366" cy="8223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37DF98D-C1C1-4995-A706-B6C5D47F3169}"/>
              </a:ext>
            </a:extLst>
          </p:cNvPr>
          <p:cNvSpPr txBox="1"/>
          <p:nvPr/>
        </p:nvSpPr>
        <p:spPr>
          <a:xfrm>
            <a:off x="1811060" y="422535"/>
            <a:ext cx="11082688" cy="737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  <a:ea typeface="PT Serif" panose="020A0603040505020204" pitchFamily="18" charset="-52"/>
                <a:cs typeface="Open Sans" panose="020B0606030504020204" pitchFamily="34" charset="0"/>
              </a:rPr>
              <a:t>КОНКУРЕНТНЫЕ ПРЕИМУЩЕСТВА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4256" y="1320846"/>
            <a:ext cx="113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solidFill>
                  <a:srgbClr val="C00000"/>
                </a:solidFill>
              </a:rPr>
              <a:t>Цель </a:t>
            </a:r>
            <a:r>
              <a:rPr lang="ru-RU" sz="2000" dirty="0">
                <a:solidFill>
                  <a:srgbClr val="C00000"/>
                </a:solidFill>
              </a:rPr>
              <a:t>программы</a:t>
            </a:r>
            <a:r>
              <a:rPr lang="ru-RU" dirty="0"/>
              <a:t>: подготовка специалистов, обладающих как широкими теоретическими знаниями в области </a:t>
            </a:r>
            <a:r>
              <a:rPr lang="ru-RU" dirty="0" smtClean="0"/>
              <a:t>физиологии и </a:t>
            </a:r>
            <a:r>
              <a:rPr lang="ru-RU" dirty="0" err="1" smtClean="0"/>
              <a:t>нейробиологии</a:t>
            </a:r>
            <a:r>
              <a:rPr lang="ru-RU" dirty="0"/>
              <a:t>, так и экспериментальными навыками, способных проводить исследования на </a:t>
            </a:r>
            <a:r>
              <a:rPr lang="ru-RU" dirty="0">
                <a:solidFill>
                  <a:srgbClr val="0000FF"/>
                </a:solidFill>
              </a:rPr>
              <a:t>молекулярном, клеточном, системном уровнях </a:t>
            </a:r>
            <a:r>
              <a:rPr lang="ru-RU" dirty="0"/>
              <a:t>организации живых систем.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4256" y="2353217"/>
            <a:ext cx="121777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Преподаватели являются специалистами высокого уровня, признанные Российским и мировым  научным сообществом</a:t>
            </a:r>
          </a:p>
          <a:p>
            <a:endParaRPr lang="ru-RU" dirty="0" smtClean="0"/>
          </a:p>
          <a:p>
            <a:r>
              <a:rPr lang="ru-RU" dirty="0" smtClean="0"/>
              <a:t>Высокий уровень материально-технической базы, позволяющий осваивать  широкий спектр экспериментальных </a:t>
            </a:r>
          </a:p>
          <a:p>
            <a:r>
              <a:rPr lang="ru-RU" dirty="0" smtClean="0"/>
              <a:t>методов, включая </a:t>
            </a:r>
            <a:r>
              <a:rPr lang="ru-RU" b="1" dirty="0" smtClean="0"/>
              <a:t>электрофизиологические </a:t>
            </a:r>
            <a:r>
              <a:rPr lang="ru-RU" dirty="0" smtClean="0"/>
              <a:t>на уровне клетки, </a:t>
            </a:r>
            <a:r>
              <a:rPr lang="ru-RU" dirty="0" err="1" smtClean="0"/>
              <a:t>нейрональной</a:t>
            </a:r>
            <a:r>
              <a:rPr lang="ru-RU" dirty="0" smtClean="0"/>
              <a:t> сети, целого мозга; </a:t>
            </a:r>
          </a:p>
          <a:p>
            <a:r>
              <a:rPr lang="ru-RU" b="1" dirty="0" err="1" smtClean="0"/>
              <a:t>Са</a:t>
            </a:r>
            <a:r>
              <a:rPr lang="ru-RU" b="1" dirty="0" smtClean="0"/>
              <a:t> </a:t>
            </a:r>
            <a:r>
              <a:rPr lang="ru-RU" b="1" baseline="30000" dirty="0" smtClean="0"/>
              <a:t>2+</a:t>
            </a:r>
            <a:r>
              <a:rPr lang="ru-RU" b="1" dirty="0" smtClean="0"/>
              <a:t> </a:t>
            </a:r>
            <a:r>
              <a:rPr lang="ru-RU" b="1" dirty="0" err="1" smtClean="0"/>
              <a:t>имиджинг</a:t>
            </a:r>
            <a:r>
              <a:rPr lang="ru-RU" b="1" dirty="0" smtClean="0"/>
              <a:t> </a:t>
            </a:r>
            <a:r>
              <a:rPr lang="ru-RU" dirty="0" smtClean="0"/>
              <a:t>в изолированных нейронах; </a:t>
            </a:r>
            <a:r>
              <a:rPr lang="ru-RU" b="1" dirty="0" smtClean="0"/>
              <a:t>тензометрический</a:t>
            </a:r>
            <a:r>
              <a:rPr lang="ru-RU" dirty="0" smtClean="0"/>
              <a:t> для анализ </a:t>
            </a:r>
            <a:r>
              <a:rPr lang="ru-RU" dirty="0"/>
              <a:t>сократимости м</a:t>
            </a:r>
            <a:r>
              <a:rPr lang="ru-RU" dirty="0" smtClean="0"/>
              <a:t>ышц;</a:t>
            </a:r>
          </a:p>
          <a:p>
            <a:r>
              <a:rPr lang="ru-RU" dirty="0" smtClean="0"/>
              <a:t>анализ двигательного, эмоционального, исследовательского, когнитивного </a:t>
            </a:r>
            <a:r>
              <a:rPr lang="ru-RU" b="1" dirty="0" smtClean="0"/>
              <a:t>поведения животных</a:t>
            </a:r>
            <a:r>
              <a:rPr lang="ru-RU" dirty="0" smtClean="0"/>
              <a:t>; </a:t>
            </a:r>
          </a:p>
          <a:p>
            <a:r>
              <a:rPr lang="ru-RU" b="1" dirty="0" smtClean="0"/>
              <a:t>биохимические и биофизические </a:t>
            </a:r>
            <a:r>
              <a:rPr lang="ru-RU" dirty="0" smtClean="0"/>
              <a:t>методы;</a:t>
            </a:r>
            <a:r>
              <a:rPr lang="en-US" dirty="0" smtClean="0"/>
              <a:t> </a:t>
            </a:r>
            <a:r>
              <a:rPr lang="ru-RU" dirty="0" smtClean="0"/>
              <a:t>п</a:t>
            </a:r>
            <a:r>
              <a:rPr lang="ru-RU" b="1" dirty="0" smtClean="0"/>
              <a:t>сихофизиологические</a:t>
            </a:r>
            <a:r>
              <a:rPr lang="ru-RU" dirty="0" smtClean="0"/>
              <a:t> и </a:t>
            </a:r>
            <a:r>
              <a:rPr lang="ru-RU" b="1" dirty="0" smtClean="0"/>
              <a:t>методы функциональной диагностики</a:t>
            </a:r>
            <a:r>
              <a:rPr lang="ru-RU" dirty="0" smtClean="0"/>
              <a:t>; </a:t>
            </a:r>
          </a:p>
          <a:p>
            <a:r>
              <a:rPr lang="ru-RU" b="1" dirty="0" smtClean="0"/>
              <a:t>биомеханики  и видеоанализ движения</a:t>
            </a:r>
            <a:r>
              <a:rPr lang="ru-RU" dirty="0" smtClean="0"/>
              <a:t>, </a:t>
            </a:r>
            <a:r>
              <a:rPr lang="ru-RU" b="1" dirty="0" err="1" smtClean="0"/>
              <a:t>стабилометрия</a:t>
            </a:r>
            <a:r>
              <a:rPr lang="ru-RU" b="1" dirty="0"/>
              <a:t>;</a:t>
            </a:r>
            <a:r>
              <a:rPr lang="ru-RU" b="1" dirty="0" smtClean="0"/>
              <a:t> методы математического моделирования </a:t>
            </a:r>
            <a:r>
              <a:rPr lang="ru-RU" dirty="0" smtClean="0"/>
              <a:t>физиологических процессов,  физиологии </a:t>
            </a:r>
            <a:r>
              <a:rPr lang="ru-RU" dirty="0"/>
              <a:t>спорта и труда </a:t>
            </a:r>
            <a:endParaRPr lang="ru-RU" dirty="0" smtClean="0"/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/>
              <a:t>Использование </a:t>
            </a:r>
            <a:r>
              <a:rPr lang="ru-RU" b="1" dirty="0" smtClean="0"/>
              <a:t>экспериментальных моделей  </a:t>
            </a:r>
            <a:r>
              <a:rPr lang="ru-RU" dirty="0" smtClean="0"/>
              <a:t>для изучения механизмов развития  и регуляции патологических </a:t>
            </a:r>
          </a:p>
          <a:p>
            <a:r>
              <a:rPr lang="ru-RU" dirty="0" smtClean="0"/>
              <a:t>состояний  человека, таких как ишемия мозга, мигрень, эпилепсия, травма спинного мозга,  </a:t>
            </a:r>
            <a:r>
              <a:rPr lang="ru-RU" dirty="0" err="1" smtClean="0"/>
              <a:t>гипогравитация</a:t>
            </a:r>
            <a:r>
              <a:rPr lang="ru-RU" dirty="0" smtClean="0"/>
              <a:t>, </a:t>
            </a:r>
            <a:endParaRPr lang="en-US" dirty="0" smtClean="0"/>
          </a:p>
          <a:p>
            <a:r>
              <a:rPr lang="ru-RU" dirty="0" smtClean="0"/>
              <a:t>расстройства аутистического спектра, синдром раздраженного кишечника и др.</a:t>
            </a:r>
          </a:p>
          <a:p>
            <a:endParaRPr lang="ru-RU" dirty="0" smtClean="0"/>
          </a:p>
          <a:p>
            <a:r>
              <a:rPr lang="ru-RU" dirty="0" smtClean="0"/>
              <a:t>Обучающиеся имеют возможность выполнять исследования в научно-исследовательских лабораториях </a:t>
            </a:r>
            <a:r>
              <a:rPr lang="ru-RU" dirty="0" err="1" smtClean="0"/>
              <a:t>ИФМиБ</a:t>
            </a:r>
            <a:endParaRPr lang="ru-RU" dirty="0" smtClean="0"/>
          </a:p>
          <a:p>
            <a:r>
              <a:rPr lang="ru-RU" dirty="0" smtClean="0"/>
              <a:t>в рамках проектов, в том числе междисциплинарных, поддержанных грантами и хоздоговорами.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69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2" y="167724"/>
            <a:ext cx="2010875" cy="498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56" y="167724"/>
            <a:ext cx="643366" cy="8223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42D3606-67A5-4EB9-BB79-62AEC0B6AB25}"/>
              </a:ext>
            </a:extLst>
          </p:cNvPr>
          <p:cNvSpPr txBox="1"/>
          <p:nvPr/>
        </p:nvSpPr>
        <p:spPr>
          <a:xfrm>
            <a:off x="984645" y="661445"/>
            <a:ext cx="11082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ru-RU" sz="4000" b="1" dirty="0">
                <a:solidFill>
                  <a:srgbClr val="0070C0"/>
                </a:solidFill>
                <a:latin typeface="Arial Narrow" panose="020B0606020202030204" pitchFamily="34" charset="0"/>
                <a:ea typeface="PT Serif" panose="020A0603040505020204" pitchFamily="18" charset="-52"/>
                <a:cs typeface="Open Sans" panose="020B0606030504020204" pitchFamily="34" charset="0"/>
              </a:rPr>
              <a:t>ОСНОВНЫЕ УЧЕБНЫЕ БЛОКИ</a:t>
            </a:r>
          </a:p>
        </p:txBody>
      </p:sp>
      <p:grpSp>
        <p:nvGrpSpPr>
          <p:cNvPr id="6" name="object 2">
            <a:extLst>
              <a:ext uri="{FF2B5EF4-FFF2-40B4-BE49-F238E27FC236}">
                <a16:creationId xmlns="" xmlns:a16="http://schemas.microsoft.com/office/drawing/2014/main" id="{90F0B32A-383A-4B01-8A29-0703C3ADC1E1}"/>
              </a:ext>
            </a:extLst>
          </p:cNvPr>
          <p:cNvGrpSpPr/>
          <p:nvPr/>
        </p:nvGrpSpPr>
        <p:grpSpPr>
          <a:xfrm>
            <a:off x="527362" y="2163646"/>
            <a:ext cx="3314168" cy="4526630"/>
            <a:chOff x="1802891" y="3131820"/>
            <a:chExt cx="4265930" cy="6358255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351C6085-A160-46D3-97BE-C2FEE7CBFB8F}"/>
                </a:ext>
              </a:extLst>
            </p:cNvPr>
            <p:cNvSpPr/>
            <p:nvPr/>
          </p:nvSpPr>
          <p:spPr>
            <a:xfrm>
              <a:off x="1840991" y="3169920"/>
              <a:ext cx="4189729" cy="6282055"/>
            </a:xfrm>
            <a:custGeom>
              <a:avLst/>
              <a:gdLst/>
              <a:ahLst/>
              <a:cxnLst/>
              <a:rect l="l" t="t" r="r" b="b"/>
              <a:pathLst>
                <a:path w="4189729" h="6282055">
                  <a:moveTo>
                    <a:pt x="4189476" y="0"/>
                  </a:moveTo>
                  <a:lnTo>
                    <a:pt x="0" y="0"/>
                  </a:lnTo>
                  <a:lnTo>
                    <a:pt x="0" y="6281928"/>
                  </a:lnTo>
                  <a:lnTo>
                    <a:pt x="4189476" y="6281928"/>
                  </a:lnTo>
                  <a:lnTo>
                    <a:pt x="4189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F1054B00-405D-46CD-A38B-01EBFD3D32C4}"/>
                </a:ext>
              </a:extLst>
            </p:cNvPr>
            <p:cNvSpPr/>
            <p:nvPr/>
          </p:nvSpPr>
          <p:spPr>
            <a:xfrm>
              <a:off x="1802891" y="3131820"/>
              <a:ext cx="4265930" cy="6358255"/>
            </a:xfrm>
            <a:custGeom>
              <a:avLst/>
              <a:gdLst/>
              <a:ahLst/>
              <a:cxnLst/>
              <a:rect l="l" t="t" r="r" b="b"/>
              <a:pathLst>
                <a:path w="4265930" h="6358255">
                  <a:moveTo>
                    <a:pt x="4227576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6320028"/>
                  </a:lnTo>
                  <a:lnTo>
                    <a:pt x="2988" y="6334859"/>
                  </a:lnTo>
                  <a:lnTo>
                    <a:pt x="11144" y="6346969"/>
                  </a:lnTo>
                  <a:lnTo>
                    <a:pt x="23252" y="6355134"/>
                  </a:lnTo>
                  <a:lnTo>
                    <a:pt x="38100" y="6358128"/>
                  </a:lnTo>
                  <a:lnTo>
                    <a:pt x="4227576" y="6358128"/>
                  </a:lnTo>
                  <a:lnTo>
                    <a:pt x="4242423" y="6355134"/>
                  </a:lnTo>
                  <a:lnTo>
                    <a:pt x="4254531" y="6346969"/>
                  </a:lnTo>
                  <a:lnTo>
                    <a:pt x="4262687" y="6334859"/>
                  </a:lnTo>
                  <a:lnTo>
                    <a:pt x="4263116" y="6332728"/>
                  </a:lnTo>
                  <a:lnTo>
                    <a:pt x="31114" y="6332728"/>
                  </a:lnTo>
                  <a:lnTo>
                    <a:pt x="25400" y="6327038"/>
                  </a:lnTo>
                  <a:lnTo>
                    <a:pt x="25400" y="31114"/>
                  </a:lnTo>
                  <a:lnTo>
                    <a:pt x="31114" y="25400"/>
                  </a:lnTo>
                  <a:lnTo>
                    <a:pt x="4263119" y="25400"/>
                  </a:lnTo>
                  <a:lnTo>
                    <a:pt x="4262687" y="23252"/>
                  </a:lnTo>
                  <a:lnTo>
                    <a:pt x="4254531" y="11144"/>
                  </a:lnTo>
                  <a:lnTo>
                    <a:pt x="4242423" y="2988"/>
                  </a:lnTo>
                  <a:lnTo>
                    <a:pt x="4227576" y="0"/>
                  </a:lnTo>
                  <a:close/>
                </a:path>
                <a:path w="4265930" h="6358255">
                  <a:moveTo>
                    <a:pt x="4263119" y="25400"/>
                  </a:moveTo>
                  <a:lnTo>
                    <a:pt x="4234560" y="25400"/>
                  </a:lnTo>
                  <a:lnTo>
                    <a:pt x="4240276" y="31114"/>
                  </a:lnTo>
                  <a:lnTo>
                    <a:pt x="4240276" y="6327038"/>
                  </a:lnTo>
                  <a:lnTo>
                    <a:pt x="4234560" y="6332728"/>
                  </a:lnTo>
                  <a:lnTo>
                    <a:pt x="4263116" y="6332728"/>
                  </a:lnTo>
                  <a:lnTo>
                    <a:pt x="4265676" y="6320028"/>
                  </a:lnTo>
                  <a:lnTo>
                    <a:pt x="4265676" y="38100"/>
                  </a:lnTo>
                  <a:lnTo>
                    <a:pt x="4263119" y="25400"/>
                  </a:lnTo>
                  <a:close/>
                </a:path>
                <a:path w="4265930" h="6358255">
                  <a:moveTo>
                    <a:pt x="4214876" y="50800"/>
                  </a:moveTo>
                  <a:lnTo>
                    <a:pt x="50800" y="50800"/>
                  </a:lnTo>
                  <a:lnTo>
                    <a:pt x="50800" y="6307328"/>
                  </a:lnTo>
                  <a:lnTo>
                    <a:pt x="4214876" y="6307328"/>
                  </a:lnTo>
                  <a:lnTo>
                    <a:pt x="4214876" y="6281928"/>
                  </a:lnTo>
                  <a:lnTo>
                    <a:pt x="76200" y="6281928"/>
                  </a:lnTo>
                  <a:lnTo>
                    <a:pt x="76200" y="76200"/>
                  </a:lnTo>
                  <a:lnTo>
                    <a:pt x="4214876" y="76200"/>
                  </a:lnTo>
                  <a:lnTo>
                    <a:pt x="4214876" y="50800"/>
                  </a:lnTo>
                  <a:close/>
                </a:path>
                <a:path w="4265930" h="6358255">
                  <a:moveTo>
                    <a:pt x="4214876" y="76200"/>
                  </a:moveTo>
                  <a:lnTo>
                    <a:pt x="4189476" y="76200"/>
                  </a:lnTo>
                  <a:lnTo>
                    <a:pt x="4189476" y="6281928"/>
                  </a:lnTo>
                  <a:lnTo>
                    <a:pt x="4214876" y="6281928"/>
                  </a:lnTo>
                  <a:lnTo>
                    <a:pt x="4214876" y="76200"/>
                  </a:lnTo>
                  <a:close/>
                </a:path>
              </a:pathLst>
            </a:custGeom>
            <a:solidFill>
              <a:srgbClr val="006666"/>
            </a:solidFill>
            <a:ln>
              <a:solidFill>
                <a:srgbClr val="006666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9" name="object 2">
            <a:extLst>
              <a:ext uri="{FF2B5EF4-FFF2-40B4-BE49-F238E27FC236}">
                <a16:creationId xmlns="" xmlns:a16="http://schemas.microsoft.com/office/drawing/2014/main" id="{2B9E94FB-DB10-4765-A8F9-AFC1A99D500F}"/>
              </a:ext>
            </a:extLst>
          </p:cNvPr>
          <p:cNvGrpSpPr/>
          <p:nvPr/>
        </p:nvGrpSpPr>
        <p:grpSpPr>
          <a:xfrm>
            <a:off x="4069520" y="1859761"/>
            <a:ext cx="4052960" cy="4967658"/>
            <a:chOff x="1802891" y="3131820"/>
            <a:chExt cx="4265930" cy="6358255"/>
          </a:xfrm>
        </p:grpSpPr>
        <p:sp>
          <p:nvSpPr>
            <p:cNvPr id="10" name="object 4">
              <a:extLst>
                <a:ext uri="{FF2B5EF4-FFF2-40B4-BE49-F238E27FC236}">
                  <a16:creationId xmlns="" xmlns:a16="http://schemas.microsoft.com/office/drawing/2014/main" id="{0DB57ECE-5097-46E4-8291-3B9F291E75BB}"/>
                </a:ext>
              </a:extLst>
            </p:cNvPr>
            <p:cNvSpPr/>
            <p:nvPr/>
          </p:nvSpPr>
          <p:spPr>
            <a:xfrm>
              <a:off x="1840991" y="3169920"/>
              <a:ext cx="4189729" cy="6282055"/>
            </a:xfrm>
            <a:custGeom>
              <a:avLst/>
              <a:gdLst/>
              <a:ahLst/>
              <a:cxnLst/>
              <a:rect l="l" t="t" r="r" b="b"/>
              <a:pathLst>
                <a:path w="4189729" h="6282055">
                  <a:moveTo>
                    <a:pt x="4189476" y="0"/>
                  </a:moveTo>
                  <a:lnTo>
                    <a:pt x="0" y="0"/>
                  </a:lnTo>
                  <a:lnTo>
                    <a:pt x="0" y="6281928"/>
                  </a:lnTo>
                  <a:lnTo>
                    <a:pt x="4189476" y="6281928"/>
                  </a:lnTo>
                  <a:lnTo>
                    <a:pt x="4189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 dirty="0"/>
            </a:p>
          </p:txBody>
        </p:sp>
        <p:sp>
          <p:nvSpPr>
            <p:cNvPr id="11" name="object 5">
              <a:extLst>
                <a:ext uri="{FF2B5EF4-FFF2-40B4-BE49-F238E27FC236}">
                  <a16:creationId xmlns="" xmlns:a16="http://schemas.microsoft.com/office/drawing/2014/main" id="{93D8D47E-1BED-4017-A1F0-431F4B29C6C9}"/>
                </a:ext>
              </a:extLst>
            </p:cNvPr>
            <p:cNvSpPr/>
            <p:nvPr/>
          </p:nvSpPr>
          <p:spPr>
            <a:xfrm>
              <a:off x="1802891" y="3131820"/>
              <a:ext cx="4265930" cy="6358255"/>
            </a:xfrm>
            <a:custGeom>
              <a:avLst/>
              <a:gdLst/>
              <a:ahLst/>
              <a:cxnLst/>
              <a:rect l="l" t="t" r="r" b="b"/>
              <a:pathLst>
                <a:path w="4265930" h="6358255">
                  <a:moveTo>
                    <a:pt x="4227576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6320028"/>
                  </a:lnTo>
                  <a:lnTo>
                    <a:pt x="2988" y="6334859"/>
                  </a:lnTo>
                  <a:lnTo>
                    <a:pt x="11144" y="6346969"/>
                  </a:lnTo>
                  <a:lnTo>
                    <a:pt x="23252" y="6355134"/>
                  </a:lnTo>
                  <a:lnTo>
                    <a:pt x="38100" y="6358128"/>
                  </a:lnTo>
                  <a:lnTo>
                    <a:pt x="4227576" y="6358128"/>
                  </a:lnTo>
                  <a:lnTo>
                    <a:pt x="4242423" y="6355134"/>
                  </a:lnTo>
                  <a:lnTo>
                    <a:pt x="4254531" y="6346969"/>
                  </a:lnTo>
                  <a:lnTo>
                    <a:pt x="4262687" y="6334859"/>
                  </a:lnTo>
                  <a:lnTo>
                    <a:pt x="4263116" y="6332728"/>
                  </a:lnTo>
                  <a:lnTo>
                    <a:pt x="31114" y="6332728"/>
                  </a:lnTo>
                  <a:lnTo>
                    <a:pt x="25400" y="6327038"/>
                  </a:lnTo>
                  <a:lnTo>
                    <a:pt x="25400" y="31114"/>
                  </a:lnTo>
                  <a:lnTo>
                    <a:pt x="31114" y="25400"/>
                  </a:lnTo>
                  <a:lnTo>
                    <a:pt x="4263119" y="25400"/>
                  </a:lnTo>
                  <a:lnTo>
                    <a:pt x="4262687" y="23252"/>
                  </a:lnTo>
                  <a:lnTo>
                    <a:pt x="4254531" y="11144"/>
                  </a:lnTo>
                  <a:lnTo>
                    <a:pt x="4242423" y="2988"/>
                  </a:lnTo>
                  <a:lnTo>
                    <a:pt x="4227576" y="0"/>
                  </a:lnTo>
                  <a:close/>
                </a:path>
                <a:path w="4265930" h="6358255">
                  <a:moveTo>
                    <a:pt x="4263119" y="25400"/>
                  </a:moveTo>
                  <a:lnTo>
                    <a:pt x="4234560" y="25400"/>
                  </a:lnTo>
                  <a:lnTo>
                    <a:pt x="4240276" y="31114"/>
                  </a:lnTo>
                  <a:lnTo>
                    <a:pt x="4240276" y="6327038"/>
                  </a:lnTo>
                  <a:lnTo>
                    <a:pt x="4234560" y="6332728"/>
                  </a:lnTo>
                  <a:lnTo>
                    <a:pt x="4263116" y="6332728"/>
                  </a:lnTo>
                  <a:lnTo>
                    <a:pt x="4265676" y="6320028"/>
                  </a:lnTo>
                  <a:lnTo>
                    <a:pt x="4265676" y="38100"/>
                  </a:lnTo>
                  <a:lnTo>
                    <a:pt x="4263119" y="25400"/>
                  </a:lnTo>
                  <a:close/>
                </a:path>
                <a:path w="4265930" h="6358255">
                  <a:moveTo>
                    <a:pt x="4214876" y="50800"/>
                  </a:moveTo>
                  <a:lnTo>
                    <a:pt x="50800" y="50800"/>
                  </a:lnTo>
                  <a:lnTo>
                    <a:pt x="50800" y="6307328"/>
                  </a:lnTo>
                  <a:lnTo>
                    <a:pt x="4214876" y="6307328"/>
                  </a:lnTo>
                  <a:lnTo>
                    <a:pt x="4214876" y="6281928"/>
                  </a:lnTo>
                  <a:lnTo>
                    <a:pt x="76200" y="6281928"/>
                  </a:lnTo>
                  <a:lnTo>
                    <a:pt x="76200" y="76200"/>
                  </a:lnTo>
                  <a:lnTo>
                    <a:pt x="4214876" y="76200"/>
                  </a:lnTo>
                  <a:lnTo>
                    <a:pt x="4214876" y="50800"/>
                  </a:lnTo>
                  <a:close/>
                </a:path>
                <a:path w="4265930" h="6358255">
                  <a:moveTo>
                    <a:pt x="4214876" y="76200"/>
                  </a:moveTo>
                  <a:lnTo>
                    <a:pt x="4189476" y="76200"/>
                  </a:lnTo>
                  <a:lnTo>
                    <a:pt x="4189476" y="6281928"/>
                  </a:lnTo>
                  <a:lnTo>
                    <a:pt x="4214876" y="6281928"/>
                  </a:lnTo>
                  <a:lnTo>
                    <a:pt x="4214876" y="76200"/>
                  </a:lnTo>
                  <a:close/>
                </a:path>
              </a:pathLst>
            </a:custGeom>
            <a:solidFill>
              <a:srgbClr val="006666"/>
            </a:solidFill>
            <a:ln>
              <a:solidFill>
                <a:srgbClr val="006666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2" name="object 2">
            <a:extLst>
              <a:ext uri="{FF2B5EF4-FFF2-40B4-BE49-F238E27FC236}">
                <a16:creationId xmlns="" xmlns:a16="http://schemas.microsoft.com/office/drawing/2014/main" id="{AA9C5474-C35F-42A0-80E3-F9CADDBA4DD5}"/>
              </a:ext>
            </a:extLst>
          </p:cNvPr>
          <p:cNvGrpSpPr/>
          <p:nvPr/>
        </p:nvGrpSpPr>
        <p:grpSpPr>
          <a:xfrm>
            <a:off x="8603847" y="2176346"/>
            <a:ext cx="3158684" cy="4475830"/>
            <a:chOff x="1802891" y="3131820"/>
            <a:chExt cx="4265930" cy="6358255"/>
          </a:xfrm>
        </p:grpSpPr>
        <p:sp>
          <p:nvSpPr>
            <p:cNvPr id="14" name="object 4">
              <a:extLst>
                <a:ext uri="{FF2B5EF4-FFF2-40B4-BE49-F238E27FC236}">
                  <a16:creationId xmlns="" xmlns:a16="http://schemas.microsoft.com/office/drawing/2014/main" id="{4A03652C-40CF-4F0B-951E-48D785921F64}"/>
                </a:ext>
              </a:extLst>
            </p:cNvPr>
            <p:cNvSpPr/>
            <p:nvPr/>
          </p:nvSpPr>
          <p:spPr>
            <a:xfrm>
              <a:off x="1840991" y="3169920"/>
              <a:ext cx="4189729" cy="6282055"/>
            </a:xfrm>
            <a:custGeom>
              <a:avLst/>
              <a:gdLst/>
              <a:ahLst/>
              <a:cxnLst/>
              <a:rect l="l" t="t" r="r" b="b"/>
              <a:pathLst>
                <a:path w="4189729" h="6282055">
                  <a:moveTo>
                    <a:pt x="4189476" y="0"/>
                  </a:moveTo>
                  <a:lnTo>
                    <a:pt x="0" y="0"/>
                  </a:lnTo>
                  <a:lnTo>
                    <a:pt x="0" y="6281928"/>
                  </a:lnTo>
                  <a:lnTo>
                    <a:pt x="4189476" y="6281928"/>
                  </a:lnTo>
                  <a:lnTo>
                    <a:pt x="4189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  <a:p>
              <a:endParaRPr sz="1200" dirty="0"/>
            </a:p>
          </p:txBody>
        </p:sp>
        <p:sp>
          <p:nvSpPr>
            <p:cNvPr id="15" name="object 5">
              <a:extLst>
                <a:ext uri="{FF2B5EF4-FFF2-40B4-BE49-F238E27FC236}">
                  <a16:creationId xmlns="" xmlns:a16="http://schemas.microsoft.com/office/drawing/2014/main" id="{78B94134-2F42-4505-92E9-E3A2C2FB8A86}"/>
                </a:ext>
              </a:extLst>
            </p:cNvPr>
            <p:cNvSpPr/>
            <p:nvPr/>
          </p:nvSpPr>
          <p:spPr>
            <a:xfrm>
              <a:off x="1802891" y="3131820"/>
              <a:ext cx="4265930" cy="6358255"/>
            </a:xfrm>
            <a:custGeom>
              <a:avLst/>
              <a:gdLst/>
              <a:ahLst/>
              <a:cxnLst/>
              <a:rect l="l" t="t" r="r" b="b"/>
              <a:pathLst>
                <a:path w="4265930" h="6358255">
                  <a:moveTo>
                    <a:pt x="4227576" y="0"/>
                  </a:moveTo>
                  <a:lnTo>
                    <a:pt x="38100" y="0"/>
                  </a:ln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0" y="6320028"/>
                  </a:lnTo>
                  <a:lnTo>
                    <a:pt x="2988" y="6334859"/>
                  </a:lnTo>
                  <a:lnTo>
                    <a:pt x="11144" y="6346969"/>
                  </a:lnTo>
                  <a:lnTo>
                    <a:pt x="23252" y="6355134"/>
                  </a:lnTo>
                  <a:lnTo>
                    <a:pt x="38100" y="6358128"/>
                  </a:lnTo>
                  <a:lnTo>
                    <a:pt x="4227576" y="6358128"/>
                  </a:lnTo>
                  <a:lnTo>
                    <a:pt x="4242423" y="6355134"/>
                  </a:lnTo>
                  <a:lnTo>
                    <a:pt x="4254531" y="6346969"/>
                  </a:lnTo>
                  <a:lnTo>
                    <a:pt x="4262687" y="6334859"/>
                  </a:lnTo>
                  <a:lnTo>
                    <a:pt x="4263116" y="6332728"/>
                  </a:lnTo>
                  <a:lnTo>
                    <a:pt x="31114" y="6332728"/>
                  </a:lnTo>
                  <a:lnTo>
                    <a:pt x="25400" y="6327038"/>
                  </a:lnTo>
                  <a:lnTo>
                    <a:pt x="25400" y="31114"/>
                  </a:lnTo>
                  <a:lnTo>
                    <a:pt x="31114" y="25400"/>
                  </a:lnTo>
                  <a:lnTo>
                    <a:pt x="4263119" y="25400"/>
                  </a:lnTo>
                  <a:lnTo>
                    <a:pt x="4262687" y="23252"/>
                  </a:lnTo>
                  <a:lnTo>
                    <a:pt x="4254531" y="11144"/>
                  </a:lnTo>
                  <a:lnTo>
                    <a:pt x="4242423" y="2988"/>
                  </a:lnTo>
                  <a:lnTo>
                    <a:pt x="4227576" y="0"/>
                  </a:lnTo>
                  <a:close/>
                </a:path>
                <a:path w="4265930" h="6358255">
                  <a:moveTo>
                    <a:pt x="4263119" y="25400"/>
                  </a:moveTo>
                  <a:lnTo>
                    <a:pt x="4234560" y="25400"/>
                  </a:lnTo>
                  <a:lnTo>
                    <a:pt x="4240276" y="31114"/>
                  </a:lnTo>
                  <a:lnTo>
                    <a:pt x="4240276" y="6327038"/>
                  </a:lnTo>
                  <a:lnTo>
                    <a:pt x="4234560" y="6332728"/>
                  </a:lnTo>
                  <a:lnTo>
                    <a:pt x="4263116" y="6332728"/>
                  </a:lnTo>
                  <a:lnTo>
                    <a:pt x="4265676" y="6320028"/>
                  </a:lnTo>
                  <a:lnTo>
                    <a:pt x="4265676" y="38100"/>
                  </a:lnTo>
                  <a:lnTo>
                    <a:pt x="4263119" y="25400"/>
                  </a:lnTo>
                  <a:close/>
                </a:path>
                <a:path w="4265930" h="6358255">
                  <a:moveTo>
                    <a:pt x="4214876" y="50800"/>
                  </a:moveTo>
                  <a:lnTo>
                    <a:pt x="50800" y="50800"/>
                  </a:lnTo>
                  <a:lnTo>
                    <a:pt x="50800" y="6307328"/>
                  </a:lnTo>
                  <a:lnTo>
                    <a:pt x="4214876" y="6307328"/>
                  </a:lnTo>
                  <a:lnTo>
                    <a:pt x="4214876" y="6281928"/>
                  </a:lnTo>
                  <a:lnTo>
                    <a:pt x="76200" y="6281928"/>
                  </a:lnTo>
                  <a:lnTo>
                    <a:pt x="76200" y="76200"/>
                  </a:lnTo>
                  <a:lnTo>
                    <a:pt x="4214876" y="76200"/>
                  </a:lnTo>
                  <a:lnTo>
                    <a:pt x="4214876" y="50800"/>
                  </a:lnTo>
                  <a:close/>
                </a:path>
                <a:path w="4265930" h="6358255">
                  <a:moveTo>
                    <a:pt x="4214876" y="76200"/>
                  </a:moveTo>
                  <a:lnTo>
                    <a:pt x="4189476" y="76200"/>
                  </a:lnTo>
                  <a:lnTo>
                    <a:pt x="4189476" y="6281928"/>
                  </a:lnTo>
                  <a:lnTo>
                    <a:pt x="4214876" y="6281928"/>
                  </a:lnTo>
                  <a:lnTo>
                    <a:pt x="4214876" y="76200"/>
                  </a:lnTo>
                  <a:close/>
                </a:path>
              </a:pathLst>
            </a:custGeom>
            <a:solidFill>
              <a:srgbClr val="006666"/>
            </a:solidFill>
            <a:ln>
              <a:solidFill>
                <a:srgbClr val="006666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BA39123-42FF-494F-BD34-C5BC2B53C7E2}"/>
              </a:ext>
            </a:extLst>
          </p:cNvPr>
          <p:cNvSpPr txBox="1"/>
          <p:nvPr/>
        </p:nvSpPr>
        <p:spPr>
          <a:xfrm>
            <a:off x="708734" y="2487966"/>
            <a:ext cx="303635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Базовые дисциплины</a:t>
            </a:r>
            <a:r>
              <a:rPr lang="en-US" b="1" dirty="0">
                <a:latin typeface="Arial Narrow" panose="020B0606020202030204" pitchFamily="34" charset="0"/>
              </a:rPr>
              <a:t>:</a:t>
            </a:r>
            <a:endParaRPr lang="ru-RU" b="1" dirty="0">
              <a:latin typeface="Arial Narrow" panose="020B0606020202030204" pitchFamily="34" charset="0"/>
            </a:endParaRPr>
          </a:p>
          <a:p>
            <a:endParaRPr lang="ru-RU" b="1" dirty="0"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Организация и менеджмент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лабораторий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Педагогика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и психология</a:t>
            </a:r>
            <a:r>
              <a:rPr lang="en-US" b="0" i="0" u="none" strike="noStrike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;</a:t>
            </a:r>
            <a:endParaRPr lang="ru-RU" b="0" i="0" u="none" strike="noStrike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Компьютерные методы в биологии,</a:t>
            </a:r>
            <a:endParaRPr lang="ru-RU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b="0" i="0" u="none" strike="noStrike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Физиология возбудимых систем,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Нейрохимия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,</a:t>
            </a:r>
            <a:endParaRPr lang="ru-RU" b="0" i="0" u="none" strike="noStrike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b="0" i="0" u="none" strike="noStrike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Физиология ЦНС, Физиология</a:t>
            </a:r>
          </a:p>
          <a:p>
            <a:r>
              <a:rPr lang="ru-RU" b="0" i="0" u="none" strike="noStrike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вегетативных функций</a:t>
            </a:r>
            <a:r>
              <a:rPr lang="en-US" b="0" i="0" u="none" strike="noStrike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;</a:t>
            </a:r>
            <a:endParaRPr lang="ru-RU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b="0" i="0" u="none" strike="noStrike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rPr>
              <a:t>Нейроэндокринология</a:t>
            </a:r>
            <a:endParaRPr lang="ru-RU" b="0" i="0" u="none" strike="noStrike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Психофизиология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2EB2A14-AFC5-43DF-AD2D-DBAB4600EC34}"/>
              </a:ext>
            </a:extLst>
          </p:cNvPr>
          <p:cNvSpPr txBox="1"/>
          <p:nvPr/>
        </p:nvSpPr>
        <p:spPr>
          <a:xfrm>
            <a:off x="4251151" y="2190771"/>
            <a:ext cx="38713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Вариативные дисциплины и дисциплины по выбору</a:t>
            </a:r>
            <a:r>
              <a:rPr lang="en-US" b="1" dirty="0" smtClean="0">
                <a:latin typeface="Arial Narrow" panose="020B0606020202030204" pitchFamily="34" charset="0"/>
              </a:rPr>
              <a:t>:</a:t>
            </a:r>
            <a:endParaRPr lang="ru-RU" b="1" dirty="0" smtClean="0">
              <a:latin typeface="Arial Narrow" panose="020B0606020202030204" pitchFamily="34" charset="0"/>
            </a:endParaRPr>
          </a:p>
          <a:p>
            <a:endParaRPr lang="ru-RU" b="1" dirty="0"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Внутриклеточная сигнализация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Физиология сенсорных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систем Управление движениями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/Основы биомеханики движений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Генетика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поведения/Нейропсихология/ Физиология труда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Нейросети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/Экспериментальные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модели заболеваний человека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Физиология стресса и адаптаций/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Биология старения/Возрастная физиология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Основы патофизиологии/ Физиология питания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8540BB5-1B6B-4815-B291-8A696FE9782B}"/>
              </a:ext>
            </a:extLst>
          </p:cNvPr>
          <p:cNvSpPr txBox="1"/>
          <p:nvPr/>
        </p:nvSpPr>
        <p:spPr>
          <a:xfrm>
            <a:off x="8757495" y="2903465"/>
            <a:ext cx="30363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Практика</a:t>
            </a:r>
            <a:r>
              <a:rPr lang="en-US" b="1" dirty="0">
                <a:latin typeface="Arial Narrow" panose="020B0606020202030204" pitchFamily="34" charset="0"/>
              </a:rPr>
              <a:t>:</a:t>
            </a:r>
            <a:endParaRPr lang="ru-RU" b="1" dirty="0">
              <a:latin typeface="Arial Narrow" panose="020B0606020202030204" pitchFamily="34" charset="0"/>
            </a:endParaRPr>
          </a:p>
          <a:p>
            <a:endParaRPr lang="ru-RU" b="1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Большой практикум по физиологии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Практикум по методам физиологического исследования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Выездная учебная (летняя) практика (СПбГУ)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Научно-исследовательская практика</a:t>
            </a:r>
          </a:p>
          <a:p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6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22" y="167724"/>
            <a:ext cx="2010875" cy="498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56" y="167724"/>
            <a:ext cx="643366" cy="822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4A8D93F-39AB-469C-9CB5-67EBA51BF3DF}"/>
              </a:ext>
            </a:extLst>
          </p:cNvPr>
          <p:cNvSpPr txBox="1"/>
          <p:nvPr/>
        </p:nvSpPr>
        <p:spPr>
          <a:xfrm>
            <a:off x="6003769" y="99744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Физиология и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нейробиология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BA2FE4B-19B2-4B78-9755-D83EDB51F7A8}"/>
              </a:ext>
            </a:extLst>
          </p:cNvPr>
          <p:cNvSpPr txBox="1"/>
          <p:nvPr/>
        </p:nvSpPr>
        <p:spPr>
          <a:xfrm>
            <a:off x="2020720" y="697732"/>
            <a:ext cx="94969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КЛЮЧЕВЫЕ НАВЫКИ ПОСЛЕ ОБУЧЕНИЯ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718D36E-8E24-4263-BACA-BF3B97C206F9}"/>
              </a:ext>
            </a:extLst>
          </p:cNvPr>
          <p:cNvSpPr txBox="1"/>
          <p:nvPr/>
        </p:nvSpPr>
        <p:spPr>
          <a:xfrm>
            <a:off x="255256" y="2124070"/>
            <a:ext cx="3678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Способность организовывать и проводить научны</a:t>
            </a:r>
            <a:r>
              <a:rPr lang="ru-RU" dirty="0"/>
              <a:t>е</a:t>
            </a:r>
            <a:r>
              <a:rPr lang="ru-RU" dirty="0" smtClean="0"/>
              <a:t> исследования, направленные </a:t>
            </a:r>
            <a:r>
              <a:rPr lang="ru-RU" dirty="0"/>
              <a:t>на изучение физиологических функций </a:t>
            </a:r>
            <a:r>
              <a:rPr lang="ru-RU" dirty="0" smtClean="0"/>
              <a:t>организма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784F730-81E1-49AD-A96F-A3CFC1B82731}"/>
              </a:ext>
            </a:extLst>
          </p:cNvPr>
          <p:cNvSpPr txBox="1"/>
          <p:nvPr/>
        </p:nvSpPr>
        <p:spPr>
          <a:xfrm>
            <a:off x="4158143" y="2170236"/>
            <a:ext cx="38757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Владе</a:t>
            </a:r>
            <a:r>
              <a:rPr lang="ru-RU" dirty="0" smtClean="0"/>
              <a:t>ние</a:t>
            </a:r>
            <a:r>
              <a:rPr lang="ru-RU" dirty="0" smtClean="0"/>
              <a:t>  </a:t>
            </a:r>
            <a:r>
              <a:rPr lang="ru-RU" dirty="0" smtClean="0"/>
              <a:t>экспериментальными методами исследований физиологических функций </a:t>
            </a:r>
            <a:r>
              <a:rPr lang="ru-RU" dirty="0"/>
              <a:t>на </a:t>
            </a:r>
            <a:r>
              <a:rPr lang="ru-RU" dirty="0" smtClean="0"/>
              <a:t>людях и животных</a:t>
            </a:r>
            <a:r>
              <a:rPr lang="en-US" dirty="0"/>
              <a:t>,</a:t>
            </a:r>
            <a:r>
              <a:rPr lang="ru-RU" dirty="0" smtClean="0"/>
              <a:t> на клеточном и системном уровнях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2DD4C11-8FE1-4A33-84C7-49146F07CD6D}"/>
              </a:ext>
            </a:extLst>
          </p:cNvPr>
          <p:cNvSpPr txBox="1"/>
          <p:nvPr/>
        </p:nvSpPr>
        <p:spPr>
          <a:xfrm>
            <a:off x="181288" y="4817616"/>
            <a:ext cx="3678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Участие </a:t>
            </a:r>
            <a:r>
              <a:rPr lang="ru-RU" dirty="0" smtClean="0"/>
              <a:t>в клинических исследованиях </a:t>
            </a:r>
            <a:r>
              <a:rPr lang="ru-RU" dirty="0"/>
              <a:t>для изучения патологических процессов и разработки новых методов диагностики и лечения </a:t>
            </a:r>
            <a:r>
              <a:rPr lang="ru-RU" dirty="0" smtClean="0"/>
              <a:t>болезней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0327" y="307607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88099" y="1991491"/>
            <a:ext cx="34489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Способность анализировать </a:t>
            </a:r>
            <a:r>
              <a:rPr lang="ru-RU" dirty="0"/>
              <a:t>полученные </a:t>
            </a:r>
            <a:r>
              <a:rPr lang="ru-RU" dirty="0" smtClean="0"/>
              <a:t>данные с использованием статистических методов, делать </a:t>
            </a:r>
            <a:r>
              <a:rPr lang="ru-RU" dirty="0"/>
              <a:t>выводы на основе своих </a:t>
            </a:r>
            <a:r>
              <a:rPr lang="ru-RU" dirty="0" smtClean="0"/>
              <a:t>исследований  и  готовить научные публикации</a:t>
            </a: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17704" y="4936264"/>
            <a:ext cx="3645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Готовность к образовательной деятельности  </a:t>
            </a:r>
            <a:r>
              <a:rPr lang="ru-RU" dirty="0"/>
              <a:t>в учреждения среднего специального и высшего профессионального </a:t>
            </a:r>
            <a:r>
              <a:rPr lang="ru-RU" dirty="0" smtClean="0"/>
              <a:t>образования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39114" y="4847392"/>
            <a:ext cx="3704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Способность </a:t>
            </a:r>
            <a:r>
              <a:rPr lang="ru-RU" dirty="0"/>
              <a:t>принимать участие в разработке </a:t>
            </a:r>
            <a:r>
              <a:rPr lang="ru-RU" dirty="0" smtClean="0"/>
              <a:t>и тестировании новых </a:t>
            </a:r>
            <a:r>
              <a:rPr lang="ru-RU" dirty="0"/>
              <a:t>лекарственных средств и методов лечения для улучшения здоровья людей и </a:t>
            </a:r>
            <a:r>
              <a:rPr lang="ru-RU" dirty="0" smtClean="0"/>
              <a:t>животных</a:t>
            </a:r>
            <a:endParaRPr lang="ru-RU" dirty="0"/>
          </a:p>
        </p:txBody>
      </p:sp>
      <p:pic>
        <p:nvPicPr>
          <p:cNvPr id="23" name="Picture 28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7" t="14953" r="11283" b="16796"/>
          <a:stretch/>
        </p:blipFill>
        <p:spPr bwMode="auto">
          <a:xfrm>
            <a:off x="5295379" y="1277277"/>
            <a:ext cx="914921" cy="69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33" y="1287461"/>
            <a:ext cx="1006687" cy="68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t="9338" r="7213" b="7131"/>
          <a:stretch/>
        </p:blipFill>
        <p:spPr bwMode="auto">
          <a:xfrm>
            <a:off x="4969847" y="3922457"/>
            <a:ext cx="782992" cy="72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327" y="3755286"/>
            <a:ext cx="751288" cy="7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Picture background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" t="12123" b="19544"/>
          <a:stretch/>
        </p:blipFill>
        <p:spPr bwMode="auto">
          <a:xfrm>
            <a:off x="1014033" y="3950736"/>
            <a:ext cx="841435" cy="66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t="13763" r="63709" b="19336"/>
          <a:stretch/>
        </p:blipFill>
        <p:spPr bwMode="auto">
          <a:xfrm>
            <a:off x="9611224" y="1319346"/>
            <a:ext cx="961301" cy="57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76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012D944-6B2D-4A48-BEDC-CBEBC9E9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22" y="167724"/>
            <a:ext cx="2010875" cy="498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269160A-4A11-426B-82D2-3C3AEF1CB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56" y="167724"/>
            <a:ext cx="643366" cy="8223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9B7845-7F3C-4261-A34E-63CFF53578E3}"/>
              </a:ext>
            </a:extLst>
          </p:cNvPr>
          <p:cNvSpPr txBox="1"/>
          <p:nvPr/>
        </p:nvSpPr>
        <p:spPr>
          <a:xfrm>
            <a:off x="987501" y="759207"/>
            <a:ext cx="31378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 Narrow" panose="020B0606020202030204" pitchFamily="34" charset="0"/>
              </a:rPr>
              <a:t>БАЗЫ ПРАКТИК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879459B-1B50-476A-9568-A4C7C95444F0}"/>
              </a:ext>
            </a:extLst>
          </p:cNvPr>
          <p:cNvSpPr txBox="1"/>
          <p:nvPr/>
        </p:nvSpPr>
        <p:spPr>
          <a:xfrm>
            <a:off x="6180358" y="2252342"/>
            <a:ext cx="5142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70C0"/>
                </a:solidFill>
                <a:latin typeface="Arial Narrow" panose="020B0606020202030204" pitchFamily="34" charset="0"/>
              </a:rPr>
              <a:t>МЕСТА ТРУДОУСТРОЙСТВА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4730" y="3233519"/>
            <a:ext cx="115625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Ведущие </a:t>
            </a:r>
            <a:r>
              <a:rPr lang="ru-RU" dirty="0"/>
              <a:t>научные академические учреждения Российской Федерации физиологического, медицинского, сельско-хозяйственного профиля в том числе в институты </a:t>
            </a:r>
            <a:r>
              <a:rPr lang="ru-RU" dirty="0" smtClean="0"/>
              <a:t>РАН: ИОФХ </a:t>
            </a:r>
            <a:r>
              <a:rPr lang="ru-RU" dirty="0"/>
              <a:t>им. А.Е. Арбузова КНЦ РАН, КИББ </a:t>
            </a:r>
            <a:r>
              <a:rPr lang="ru-RU" dirty="0" err="1"/>
              <a:t>КазНЦ</a:t>
            </a:r>
            <a:r>
              <a:rPr lang="ru-RU" dirty="0"/>
              <a:t> РАН, Пущинский научный центр РАН,  Институт медико-биологических проблем </a:t>
            </a:r>
            <a:r>
              <a:rPr lang="ru-RU" dirty="0" smtClean="0"/>
              <a:t>РАН, Институт эволюционной физиологии и биохимии РАН,  Институт физиологии РАН</a:t>
            </a:r>
            <a:r>
              <a:rPr lang="en-US" dirty="0" smtClean="0"/>
              <a:t>, </a:t>
            </a:r>
            <a:r>
              <a:rPr lang="ru-RU"/>
              <a:t>АНОО ВО «Университет «Сириус»</a:t>
            </a:r>
            <a:r>
              <a:rPr lang="en-US" smtClean="0"/>
              <a:t>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r>
              <a:rPr lang="ru-RU" dirty="0" smtClean="0"/>
              <a:t>Образовательные </a:t>
            </a:r>
            <a:r>
              <a:rPr lang="ru-RU" dirty="0"/>
              <a:t>учреждения среднего специального и высшего профессионального образования, осуществляющие подготовку </a:t>
            </a:r>
            <a:r>
              <a:rPr lang="ru-RU" dirty="0" smtClean="0"/>
              <a:t>биологических и медицинских кадров</a:t>
            </a:r>
          </a:p>
          <a:p>
            <a:endParaRPr lang="ru-RU" dirty="0"/>
          </a:p>
          <a:p>
            <a:r>
              <a:rPr lang="ru-RU" dirty="0" smtClean="0"/>
              <a:t>Фармацевтические и биотехнологические компании</a:t>
            </a:r>
          </a:p>
          <a:p>
            <a:endParaRPr lang="ru-RU" dirty="0"/>
          </a:p>
          <a:p>
            <a:pPr>
              <a:defRPr/>
            </a:pPr>
            <a:r>
              <a:rPr lang="ru-RU" dirty="0"/>
              <a:t>Медицинские клиники</a:t>
            </a:r>
            <a:r>
              <a:rPr lang="ru-RU" b="1" dirty="0"/>
              <a:t>: </a:t>
            </a:r>
            <a:r>
              <a:rPr lang="ru-RU" dirty="0"/>
              <a:t>центры планирования семьи, эмбриологические и биохимические  </a:t>
            </a:r>
            <a:r>
              <a:rPr lang="ru-RU" dirty="0" smtClean="0"/>
              <a:t>лаборатории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Лаборатории судмедэкспертизы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9088" y="1282845"/>
            <a:ext cx="11393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dirty="0"/>
              <a:t>Кафедра физиологии человека и животных и </a:t>
            </a:r>
            <a:r>
              <a:rPr lang="ru-RU" altLang="ru-RU" dirty="0" err="1" smtClean="0"/>
              <a:t>НИЛы</a:t>
            </a:r>
            <a:r>
              <a:rPr lang="ru-RU" altLang="ru-RU" dirty="0" smtClean="0"/>
              <a:t>: </a:t>
            </a:r>
            <a:r>
              <a:rPr lang="ru-RU" altLang="ru-RU" dirty="0"/>
              <a:t>Нейрофизиологии</a:t>
            </a:r>
            <a:r>
              <a:rPr lang="en-US" altLang="ru-RU" dirty="0"/>
              <a:t>,</a:t>
            </a:r>
            <a:r>
              <a:rPr lang="ru-RU" altLang="ru-RU" dirty="0"/>
              <a:t> </a:t>
            </a:r>
            <a:r>
              <a:rPr lang="ru-RU" altLang="ru-RU" dirty="0" err="1"/>
              <a:t>Газомедиаторы</a:t>
            </a:r>
            <a:r>
              <a:rPr lang="ru-RU" altLang="ru-RU" dirty="0"/>
              <a:t>,</a:t>
            </a:r>
            <a:r>
              <a:rPr lang="en-US" altLang="ru-RU" dirty="0"/>
              <a:t> </a:t>
            </a:r>
            <a:r>
              <a:rPr lang="ru-RU" altLang="ru-RU" dirty="0"/>
              <a:t> </a:t>
            </a:r>
            <a:r>
              <a:rPr lang="ru-RU" altLang="ru-RU" dirty="0" err="1"/>
              <a:t>Механобиология</a:t>
            </a:r>
            <a:r>
              <a:rPr lang="en-US" altLang="ru-RU" dirty="0"/>
              <a:t>,</a:t>
            </a:r>
          </a:p>
          <a:p>
            <a:pPr>
              <a:spcBef>
                <a:spcPct val="0"/>
              </a:spcBef>
            </a:pPr>
            <a:r>
              <a:rPr lang="ru-RU" altLang="ru-RU" dirty="0" smtClean="0"/>
              <a:t>						</a:t>
            </a:r>
            <a:r>
              <a:rPr lang="ru-RU" altLang="ru-RU" dirty="0" err="1" smtClean="0"/>
              <a:t>Нейромодуляция</a:t>
            </a:r>
            <a:endParaRPr lang="ru-RU" altLang="ru-RU" dirty="0"/>
          </a:p>
          <a:p>
            <a:r>
              <a:rPr lang="ru-RU" dirty="0" smtClean="0"/>
              <a:t>КИББ </a:t>
            </a:r>
            <a:r>
              <a:rPr lang="ru-RU" dirty="0" err="1"/>
              <a:t>КазНЦ</a:t>
            </a:r>
            <a:r>
              <a:rPr lang="ru-RU" dirty="0"/>
              <a:t> РАН </a:t>
            </a:r>
            <a:endParaRPr lang="ru-RU" dirty="0" smtClean="0"/>
          </a:p>
          <a:p>
            <a:r>
              <a:rPr lang="ru-RU" dirty="0" smtClean="0"/>
              <a:t>Казанский государственный медицинский университет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4730" y="2816928"/>
            <a:ext cx="729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Аспирантура</a:t>
            </a:r>
            <a:r>
              <a:rPr lang="ru-RU" dirty="0"/>
              <a:t> </a:t>
            </a:r>
            <a:r>
              <a:rPr lang="ru-RU" dirty="0" smtClean="0"/>
              <a:t>по специальности </a:t>
            </a:r>
            <a:r>
              <a:rPr lang="ru-RU" dirty="0"/>
              <a:t>1.5.5. Физиология человека и </a:t>
            </a:r>
            <a:r>
              <a:rPr lang="ru-RU" dirty="0" smtClean="0"/>
              <a:t>животных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225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564</Words>
  <Application>Microsoft Office PowerPoint</Application>
  <PresentationFormat>Произвольный</PresentationFormat>
  <Paragraphs>88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Шигабиева Алия Марсовна</dc:creator>
  <cp:lastModifiedBy>GF</cp:lastModifiedBy>
  <cp:revision>43</cp:revision>
  <dcterms:created xsi:type="dcterms:W3CDTF">2022-08-31T08:38:24Z</dcterms:created>
  <dcterms:modified xsi:type="dcterms:W3CDTF">2025-02-18T07:21:08Z</dcterms:modified>
</cp:coreProperties>
</file>