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4"/>
  </p:notesMasterIdLst>
  <p:sldIdLst>
    <p:sldId id="256" r:id="rId2"/>
    <p:sldId id="257" r:id="rId3"/>
    <p:sldId id="258" r:id="rId4"/>
    <p:sldId id="272" r:id="rId5"/>
    <p:sldId id="259" r:id="rId6"/>
    <p:sldId id="262" r:id="rId7"/>
    <p:sldId id="269" r:id="rId8"/>
    <p:sldId id="265" r:id="rId9"/>
    <p:sldId id="267" r:id="rId10"/>
    <p:sldId id="271" r:id="rId11"/>
    <p:sldId id="268" r:id="rId12"/>
    <p:sldId id="270"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60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4B098-C552-4928-812B-28FA14AD6A6B}" type="datetimeFigureOut">
              <a:rPr lang="ru-RU" smtClean="0"/>
              <a:pPr/>
              <a:t>28.02.2021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6E0B56-DCF3-49D5-8663-59E77BD8BCF7}" type="slidenum">
              <a:rPr lang="ru-RU" smtClean="0"/>
              <a:pPr/>
              <a:t>‹#›</a:t>
            </a:fld>
            <a:endParaRPr lang="ru-RU"/>
          </a:p>
        </p:txBody>
      </p:sp>
    </p:spTree>
    <p:extLst>
      <p:ext uri="{BB962C8B-B14F-4D97-AF65-F5344CB8AC3E}">
        <p14:creationId xmlns:p14="http://schemas.microsoft.com/office/powerpoint/2010/main" xmlns="" val="660960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36E0B56-DCF3-49D5-8663-59E77BD8BCF7}" type="slidenum">
              <a:rPr lang="ru-RU" smtClean="0"/>
              <a:pPr/>
              <a:t>12</a:t>
            </a:fld>
            <a:endParaRPr lang="ru-RU"/>
          </a:p>
        </p:txBody>
      </p:sp>
    </p:spTree>
    <p:extLst>
      <p:ext uri="{BB962C8B-B14F-4D97-AF65-F5344CB8AC3E}">
        <p14:creationId xmlns:p14="http://schemas.microsoft.com/office/powerpoint/2010/main" xmlns="" val="2504080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xmlns=""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2/28/2021</a:t>
            </a:fld>
            <a:endParaRPr lang="en-US"/>
          </a:p>
        </p:txBody>
      </p:sp>
      <p:sp>
        <p:nvSpPr>
          <p:cNvPr id="5" name="Footer Placeholder 4">
            <a:extLst>
              <a:ext uri="{FF2B5EF4-FFF2-40B4-BE49-F238E27FC236}">
                <a16:creationId xmlns:a16="http://schemas.microsoft.com/office/drawing/2014/main" xmlns=""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xmlns=""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188001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xmlns=""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0E864CF5-F681-40C2-88CC-E02206C9CECB}"/>
              </a:ext>
            </a:extLst>
          </p:cNvPr>
          <p:cNvSpPr>
            <a:spLocks noGrp="1"/>
          </p:cNvSpPr>
          <p:nvPr>
            <p:ph type="dt" sz="half" idx="10"/>
          </p:nvPr>
        </p:nvSpPr>
        <p:spPr/>
        <p:txBody>
          <a:bodyPr/>
          <a:lstStyle/>
          <a:p>
            <a:fld id="{0055F08A-1E71-4B2B-BB49-E743F2903911}" type="datetime1">
              <a:rPr lang="en-US" smtClean="0"/>
              <a:pPr/>
              <a:t>2/28/2021</a:t>
            </a:fld>
            <a:endParaRPr lang="en-US" dirty="0"/>
          </a:p>
        </p:txBody>
      </p:sp>
      <p:sp>
        <p:nvSpPr>
          <p:cNvPr id="5" name="Footer Placeholder 4">
            <a:extLst>
              <a:ext uri="{FF2B5EF4-FFF2-40B4-BE49-F238E27FC236}">
                <a16:creationId xmlns:a16="http://schemas.microsoft.com/office/drawing/2014/main" xmlns=""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0A569D1-DB13-4BD9-8BA9-0DEAD98F893F}"/>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3703252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102990E-9F0A-446A-B5B8-459CA8D98D92}"/>
              </a:ext>
            </a:extLst>
          </p:cNvPr>
          <p:cNvSpPr>
            <a:spLocks noGrp="1"/>
          </p:cNvSpPr>
          <p:nvPr>
            <p:ph type="dt" sz="half" idx="10"/>
          </p:nvPr>
        </p:nvSpPr>
        <p:spPr/>
        <p:txBody>
          <a:bodyPr/>
          <a:lstStyle/>
          <a:p>
            <a:fld id="{15417D9E-721A-44BB-8863-9873FE64DA75}" type="datetime1">
              <a:rPr lang="en-US" smtClean="0"/>
              <a:pPr/>
              <a:t>2/28/2021</a:t>
            </a:fld>
            <a:endParaRPr lang="en-US"/>
          </a:p>
        </p:txBody>
      </p:sp>
      <p:sp>
        <p:nvSpPr>
          <p:cNvPr id="5" name="Footer Placeholder 4">
            <a:extLst>
              <a:ext uri="{FF2B5EF4-FFF2-40B4-BE49-F238E27FC236}">
                <a16:creationId xmlns:a16="http://schemas.microsoft.com/office/drawing/2014/main" xmlns=""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207FA71-74C3-44B8-A0AC-E18A1E76B43D}"/>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87671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5B56FDA-C47A-4F4A-A364-BA60A25AB90A}"/>
              </a:ext>
            </a:extLst>
          </p:cNvPr>
          <p:cNvSpPr>
            <a:spLocks noGrp="1"/>
          </p:cNvSpPr>
          <p:nvPr>
            <p:ph type="dt" sz="half" idx="10"/>
          </p:nvPr>
        </p:nvSpPr>
        <p:spPr/>
        <p:txBody>
          <a:bodyPr/>
          <a:lstStyle/>
          <a:p>
            <a:fld id="{5F31DA2F-80B8-49CF-99FB-5ABCA53A607A}" type="datetime1">
              <a:rPr lang="en-US" smtClean="0"/>
              <a:pPr/>
              <a:t>2/28/2021</a:t>
            </a:fld>
            <a:endParaRPr lang="en-US"/>
          </a:p>
        </p:txBody>
      </p:sp>
      <p:sp>
        <p:nvSpPr>
          <p:cNvPr id="6" name="Footer Placeholder 5">
            <a:extLst>
              <a:ext uri="{FF2B5EF4-FFF2-40B4-BE49-F238E27FC236}">
                <a16:creationId xmlns:a16="http://schemas.microsoft.com/office/drawing/2014/main" xmlns=""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4C8FE31-B577-4017-8AFE-A8BA09596E9C}"/>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415430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793CB55-E9C1-4CE6-9B61-81B71475B960}"/>
              </a:ext>
            </a:extLst>
          </p:cNvPr>
          <p:cNvSpPr>
            <a:spLocks noGrp="1"/>
          </p:cNvSpPr>
          <p:nvPr>
            <p:ph type="dt" sz="half" idx="10"/>
          </p:nvPr>
        </p:nvSpPr>
        <p:spPr/>
        <p:txBody>
          <a:bodyPr/>
          <a:lstStyle/>
          <a:p>
            <a:fld id="{28852172-E6C9-4B6C-929A-A9DE3837BBF1}" type="datetime1">
              <a:rPr lang="en-US" smtClean="0"/>
              <a:pPr/>
              <a:t>2/28/2021</a:t>
            </a:fld>
            <a:endParaRPr lang="en-US"/>
          </a:p>
        </p:txBody>
      </p:sp>
      <p:sp>
        <p:nvSpPr>
          <p:cNvPr id="8" name="Footer Placeholder 7">
            <a:extLst>
              <a:ext uri="{FF2B5EF4-FFF2-40B4-BE49-F238E27FC236}">
                <a16:creationId xmlns:a16="http://schemas.microsoft.com/office/drawing/2014/main" xmlns=""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0CFBDDDF-16BD-438D-937D-0E3E30E74E86}"/>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59195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xmlns="" id="{B83523B8-51E3-48B8-BFD8-CE950619804E}"/>
              </a:ext>
            </a:extLst>
          </p:cNvPr>
          <p:cNvSpPr>
            <a:spLocks noGrp="1"/>
          </p:cNvSpPr>
          <p:nvPr>
            <p:ph type="dt" sz="half" idx="10"/>
          </p:nvPr>
        </p:nvSpPr>
        <p:spPr/>
        <p:txBody>
          <a:bodyPr/>
          <a:lstStyle/>
          <a:p>
            <a:fld id="{3AB41CFF-90C9-47B3-9DA1-F2BF8D839F7E}" type="datetime1">
              <a:rPr lang="en-US" smtClean="0"/>
              <a:pPr/>
              <a:t>2/28/2021</a:t>
            </a:fld>
            <a:endParaRPr lang="en-US"/>
          </a:p>
        </p:txBody>
      </p:sp>
      <p:sp>
        <p:nvSpPr>
          <p:cNvPr id="4" name="Footer Placeholder 3">
            <a:extLst>
              <a:ext uri="{FF2B5EF4-FFF2-40B4-BE49-F238E27FC236}">
                <a16:creationId xmlns:a16="http://schemas.microsoft.com/office/drawing/2014/main" xmlns=""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16F9286-3A00-4D3C-A3F0-50AC9045C4E1}"/>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1166160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a:lstStyle/>
          <a:p>
            <a:fld id="{F06048FA-06AB-4884-A69B-986B96E68A24}" type="datetime1">
              <a:rPr lang="en-US" smtClean="0"/>
              <a:pPr/>
              <a:t>2/28/2021</a:t>
            </a:fld>
            <a:endParaRPr lang="en-US"/>
          </a:p>
        </p:txBody>
      </p:sp>
      <p:sp>
        <p:nvSpPr>
          <p:cNvPr id="3" name="Footer Placeholder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3648744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113850F-5C87-4F08-9658-EAF049B60EB0}"/>
              </a:ext>
            </a:extLst>
          </p:cNvPr>
          <p:cNvSpPr>
            <a:spLocks noGrp="1"/>
          </p:cNvSpPr>
          <p:nvPr>
            <p:ph type="dt" sz="half" idx="10"/>
          </p:nvPr>
        </p:nvSpPr>
        <p:spPr/>
        <p:txBody>
          <a:bodyPr/>
          <a:lstStyle/>
          <a:p>
            <a:fld id="{50DB7ABA-0172-4F9C-889D-567164F66BCD}" type="datetime1">
              <a:rPr lang="en-US" smtClean="0"/>
              <a:pPr/>
              <a:t>2/28/2021</a:t>
            </a:fld>
            <a:endParaRPr lang="en-US"/>
          </a:p>
        </p:txBody>
      </p:sp>
      <p:sp>
        <p:nvSpPr>
          <p:cNvPr id="6" name="Footer Placeholder 5">
            <a:extLst>
              <a:ext uri="{FF2B5EF4-FFF2-40B4-BE49-F238E27FC236}">
                <a16:creationId xmlns:a16="http://schemas.microsoft.com/office/drawing/2014/main" xmlns=""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41D3B51-AA2E-4AA1-8062-A0D476D80CCB}"/>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214406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605AD5B-0DEA-4C6F-94D2-FAA99F2E5DA9}"/>
              </a:ext>
            </a:extLst>
          </p:cNvPr>
          <p:cNvSpPr>
            <a:spLocks noGrp="1"/>
          </p:cNvSpPr>
          <p:nvPr>
            <p:ph type="dt" sz="half" idx="10"/>
          </p:nvPr>
        </p:nvSpPr>
        <p:spPr/>
        <p:txBody>
          <a:bodyPr/>
          <a:lstStyle/>
          <a:p>
            <a:fld id="{78AC6A5B-8AE7-4A41-B5A7-9ADC6686DC18}" type="datetime1">
              <a:rPr lang="en-US" smtClean="0"/>
              <a:pPr/>
              <a:t>2/28/2021</a:t>
            </a:fld>
            <a:endParaRPr lang="en-US"/>
          </a:p>
        </p:txBody>
      </p:sp>
      <p:sp>
        <p:nvSpPr>
          <p:cNvPr id="6" name="Footer Placeholder 5">
            <a:extLst>
              <a:ext uri="{FF2B5EF4-FFF2-40B4-BE49-F238E27FC236}">
                <a16:creationId xmlns:a16="http://schemas.microsoft.com/office/drawing/2014/main" xmlns=""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EAD9048-35FF-4BE9-8157-BE4BAA1C7251}"/>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3162471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3905B1B-77FE-4BFC-BF87-87DA989F0082}"/>
              </a:ext>
            </a:extLst>
          </p:cNvPr>
          <p:cNvSpPr>
            <a:spLocks noGrp="1"/>
          </p:cNvSpPr>
          <p:nvPr>
            <p:ph type="dt" sz="half" idx="10"/>
          </p:nvPr>
        </p:nvSpPr>
        <p:spPr/>
        <p:txBody>
          <a:bodyPr/>
          <a:lstStyle/>
          <a:p>
            <a:fld id="{4C559632-1575-4E14-B53B-3DC3D5ED3947}" type="datetime1">
              <a:rPr lang="en-US" smtClean="0"/>
              <a:pPr/>
              <a:t>2/28/2021</a:t>
            </a:fld>
            <a:endParaRPr lang="en-US"/>
          </a:p>
        </p:txBody>
      </p:sp>
      <p:sp>
        <p:nvSpPr>
          <p:cNvPr id="5" name="Footer Placeholder 4">
            <a:extLst>
              <a:ext uri="{FF2B5EF4-FFF2-40B4-BE49-F238E27FC236}">
                <a16:creationId xmlns:a16="http://schemas.microsoft.com/office/drawing/2014/main" xmlns=""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38A55E8-88DC-4280-8E04-FF50FF8EDB5A}"/>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23021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4DC126F-38E2-4425-861F-98ED432284BA}"/>
              </a:ext>
            </a:extLst>
          </p:cNvPr>
          <p:cNvSpPr>
            <a:spLocks noGrp="1"/>
          </p:cNvSpPr>
          <p:nvPr>
            <p:ph type="dt" sz="half" idx="10"/>
          </p:nvPr>
        </p:nvSpPr>
        <p:spPr/>
        <p:txBody>
          <a:bodyPr/>
          <a:lstStyle/>
          <a:p>
            <a:fld id="{CC4A6868-2568-4CC9-B302-F37117B01A6E}" type="datetime1">
              <a:rPr lang="en-US" smtClean="0"/>
              <a:pPr/>
              <a:t>2/28/2021</a:t>
            </a:fld>
            <a:endParaRPr lang="en-US"/>
          </a:p>
        </p:txBody>
      </p:sp>
      <p:sp>
        <p:nvSpPr>
          <p:cNvPr id="5" name="Footer Placeholder 4">
            <a:extLst>
              <a:ext uri="{FF2B5EF4-FFF2-40B4-BE49-F238E27FC236}">
                <a16:creationId xmlns:a16="http://schemas.microsoft.com/office/drawing/2014/main" xmlns=""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59E2295-A616-4D57-8800-7B7E213A8CC8}"/>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xmlns="" val="379872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xmlns="" id="{1CB7E8AE-A3AC-4BB7-A5C6-F00EC697B265}"/>
              </a:ext>
            </a:extLst>
          </p:cNvPr>
          <p:cNvPicPr>
            <a:picLocks noChangeAspect="1"/>
          </p:cNvPicPr>
          <p:nvPr/>
        </p:nvPicPr>
        <p:blipFill>
          <a:blip r:embed="rId13"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xmlns=""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2/28/2021</a:t>
            </a:fld>
            <a:endParaRPr lang="en-US" dirty="0"/>
          </a:p>
        </p:txBody>
      </p:sp>
      <p:sp>
        <p:nvSpPr>
          <p:cNvPr id="5" name="Footer Placeholder 4">
            <a:extLst>
              <a:ext uri="{FF2B5EF4-FFF2-40B4-BE49-F238E27FC236}">
                <a16:creationId xmlns:a16="http://schemas.microsoft.com/office/drawing/2014/main" xmlns=""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xmlns=""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xmlns="" val="1627366126"/>
      </p:ext>
    </p:extLst>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9" r:id="rId8"/>
    <p:sldLayoutId id="2147483746" r:id="rId9"/>
    <p:sldLayoutId id="2147483747" r:id="rId10"/>
    <p:sldLayoutId id="2147483748"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4" name="Rectangle 10">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B8E996D2-060F-4424-B56A-74F048DD0067}"/>
              </a:ext>
            </a:extLst>
          </p:cNvPr>
          <p:cNvSpPr>
            <a:spLocks noGrp="1"/>
          </p:cNvSpPr>
          <p:nvPr>
            <p:ph type="ctrTitle"/>
          </p:nvPr>
        </p:nvSpPr>
        <p:spPr>
          <a:xfrm>
            <a:off x="603069" y="513189"/>
            <a:ext cx="5797883" cy="2667000"/>
          </a:xfrm>
        </p:spPr>
        <p:txBody>
          <a:bodyPr anchor="b">
            <a:normAutofit/>
          </a:bodyPr>
          <a:lstStyle/>
          <a:p>
            <a:pPr algn="l"/>
            <a:r>
              <a:rPr lang="ru-RU" sz="3200"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44.04.01. </a:t>
            </a:r>
            <a:r>
              <a:rPr lang="en-US" sz="3200"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Pedagogical Education</a:t>
            </a:r>
            <a:br>
              <a:rPr lang="en-US" sz="3200"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US" sz="3200"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History education specialization </a:t>
            </a:r>
            <a:r>
              <a:rPr lang="ru-RU" sz="32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r>
            <a:br>
              <a:rPr lang="ru-RU" sz="32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ru-RU" sz="3200" dirty="0">
              <a:solidFill>
                <a:schemeClr val="accent4">
                  <a:lumMod val="50000"/>
                </a:schemeClr>
              </a:solidFill>
            </a:endParaRPr>
          </a:p>
        </p:txBody>
      </p:sp>
      <p:sp>
        <p:nvSpPr>
          <p:cNvPr id="3" name="Подзаголовок 2">
            <a:extLst>
              <a:ext uri="{FF2B5EF4-FFF2-40B4-BE49-F238E27FC236}">
                <a16:creationId xmlns:a16="http://schemas.microsoft.com/office/drawing/2014/main" xmlns="" id="{6E71A71A-F0D9-43CE-BCC1-6C066F252E83}"/>
              </a:ext>
            </a:extLst>
          </p:cNvPr>
          <p:cNvSpPr>
            <a:spLocks noGrp="1"/>
          </p:cNvSpPr>
          <p:nvPr>
            <p:ph type="subTitle" idx="1"/>
          </p:nvPr>
        </p:nvSpPr>
        <p:spPr>
          <a:xfrm>
            <a:off x="584616" y="3429000"/>
            <a:ext cx="6051466" cy="1765478"/>
          </a:xfrm>
        </p:spPr>
        <p:txBody>
          <a:bodyPr anchor="t">
            <a:normAutofit/>
          </a:bodyPr>
          <a:lstStyle/>
          <a:p>
            <a:pPr algn="l"/>
            <a:r>
              <a:rPr lang="en-US" sz="1800" b="1" dirty="0" err="1"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Programme</a:t>
            </a:r>
            <a: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leader: </a:t>
            </a:r>
            <a: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Doctor </a:t>
            </a:r>
            <a: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of History, Professor, Department of General and National History, EI </a:t>
            </a:r>
            <a: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KFU</a:t>
            </a:r>
            <a:b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US" sz="1800" b="1" dirty="0"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Inga </a:t>
            </a:r>
            <a:r>
              <a:rPr lang="en-US" sz="1800" b="1" dirty="0" err="1" smtClean="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Maslova</a:t>
            </a:r>
            <a:endParaRPr lang="ru-RU"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5" name="Picture 3" descr="Изображение выглядит как карта&#10;&#10;Автоматически созданное описание">
            <a:extLst>
              <a:ext uri="{FF2B5EF4-FFF2-40B4-BE49-F238E27FC236}">
                <a16:creationId xmlns:a16="http://schemas.microsoft.com/office/drawing/2014/main" xmlns="" id="{BF4E2320-D5C1-46C6-AFC8-EAEE02FCBFF3}"/>
              </a:ext>
            </a:extLst>
          </p:cNvPr>
          <p:cNvPicPr>
            <a:picLocks noChangeAspect="1"/>
          </p:cNvPicPr>
          <p:nvPr/>
        </p:nvPicPr>
        <p:blipFill rotWithShape="1">
          <a:blip r:embed="rId2" cstate="print"/>
          <a:srcRect l="22115" r="16497" b="-1"/>
          <a:stretch/>
        </p:blipFill>
        <p:spPr>
          <a:xfrm>
            <a:off x="7162800" y="10"/>
            <a:ext cx="5029200" cy="5693802"/>
          </a:xfrm>
          <a:prstGeom prst="rect">
            <a:avLst/>
          </a:prstGeom>
        </p:spPr>
      </p:pic>
      <p:sp>
        <p:nvSpPr>
          <p:cNvPr id="26" name="Rectangle 12">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7" name="Rectangle 14">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3"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42932140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419725" y="513189"/>
            <a:ext cx="6216358" cy="3144411"/>
          </a:xfrm>
        </p:spPr>
        <p:txBody>
          <a:bodyPr vert="horz" lIns="91440" tIns="45720" rIns="91440" bIns="45720" rtlCol="0" anchor="b">
            <a:no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Form of study - part-time (2 sessions per year)</a:t>
            </a:r>
            <a:b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Study period - 2 years 6 months </a:t>
            </a:r>
            <a:b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Entrance test - history and pedagogy test </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xmlns="" id="{4A99A862-C4F9-4FBD-A581-5A4638A87C88}"/>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xmlns="">
                <a:solidFill>
                  <a:srgbClr val="FFFFFF"/>
                </a:solidFill>
              </a14:hiddenFill>
            </a:ext>
          </a:extLst>
        </p:spPr>
      </p:pic>
      <p:sp>
        <p:nvSpPr>
          <p:cNvPr id="79" name="Rectangle 78">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3643703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395012" y="-296562"/>
            <a:ext cx="6216359" cy="4973212"/>
          </a:xfrm>
        </p:spPr>
        <p:txBody>
          <a:bodyPr vert="horz" lIns="91440" tIns="45720" rIns="91440" bIns="45720" rtlCol="0" anchor="b">
            <a:norm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The mission of the History Education Masters </a:t>
            </a:r>
            <a:r>
              <a:rPr lang="en-US" sz="2800" dirty="0" err="1"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Programme</a:t>
            </a:r>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is to form the intellectual elite of contemporary Russian society in the context of the increasing role of patriotic education and the formation of the foundations of civic identity. </a:t>
            </a:r>
            <a:r>
              <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r>
            <a:br>
              <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xmlns="" id="{4A99A862-C4F9-4FBD-A581-5A4638A87C88}"/>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xmlns="">
                <a:solidFill>
                  <a:srgbClr val="FFFFFF"/>
                </a:solidFill>
              </a14:hiddenFill>
            </a:ext>
          </a:extLst>
        </p:spPr>
      </p:pic>
      <p:sp>
        <p:nvSpPr>
          <p:cNvPr id="79" name="Rectangle 78">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4070580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419725" y="513188"/>
            <a:ext cx="6216359" cy="4973212"/>
          </a:xfrm>
        </p:spPr>
        <p:txBody>
          <a:bodyPr vert="horz" lIns="91440" tIns="45720" rIns="91440" bIns="45720" rtlCol="0" anchor="b">
            <a:norm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The "History Education" profile focuses on the in-depth study of historical disciplines, theory and methods of teaching history, the acquisition of skills in scientific historical research, meeting the requirements of professional standards and the current state of the </a:t>
            </a:r>
            <a:r>
              <a:rPr lang="en-US" sz="2800" dirty="0" err="1"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market in the field of educational services of the Russian </a:t>
            </a:r>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Federation.</a:t>
            </a:r>
            <a:endPar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xmlns="" id="{4A99A862-C4F9-4FBD-A581-5A4638A87C88}"/>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xmlns="">
                <a:solidFill>
                  <a:srgbClr val="FFFFFF"/>
                </a:solidFill>
              </a14:hiddenFill>
            </a:ext>
          </a:extLst>
        </p:spPr>
      </p:pic>
      <p:sp>
        <p:nvSpPr>
          <p:cNvPr id="79" name="Rectangle 78">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402241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479686" y="0"/>
            <a:ext cx="6156398" cy="4793329"/>
          </a:xfrm>
        </p:spPr>
        <p:txBody>
          <a:bodyPr vert="horz" lIns="91440" tIns="45720" rIns="91440" bIns="45720" rtlCol="0" anchor="b">
            <a:no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rPr>
              <a:t>By choosing the History Education profile you have the opportunity to advance your career and work successfully in related fields in the "people to people" field - in human resources management, in training </a:t>
            </a:r>
            <a:r>
              <a:rPr lang="en-US" sz="2800" dirty="0" err="1" smtClean="0">
                <a:solidFill>
                  <a:schemeClr val="accent4">
                    <a:lumMod val="50000"/>
                  </a:schemeClr>
                </a:solidFill>
                <a:latin typeface="Times New Roman" panose="02020603050405020304" pitchFamily="18" charset="0"/>
                <a:ea typeface="Calibri" panose="020F0502020204030204" pitchFamily="34" charset="0"/>
              </a:rPr>
              <a:t>centres</a:t>
            </a:r>
            <a:r>
              <a:rPr lang="en-US" sz="2800" dirty="0" smtClean="0">
                <a:solidFill>
                  <a:schemeClr val="accent4">
                    <a:lumMod val="50000"/>
                  </a:schemeClr>
                </a:solidFill>
                <a:latin typeface="Times New Roman" panose="02020603050405020304" pitchFamily="18" charset="0"/>
                <a:ea typeface="Calibri" panose="020F0502020204030204" pitchFamily="34" charset="0"/>
              </a:rPr>
              <a:t> of state and commercial enterprises, in consultancy, recruitment </a:t>
            </a:r>
            <a:r>
              <a:rPr lang="en-US" sz="2800" dirty="0" smtClean="0">
                <a:solidFill>
                  <a:schemeClr val="accent4">
                    <a:lumMod val="50000"/>
                  </a:schemeClr>
                </a:solidFill>
                <a:latin typeface="Times New Roman" panose="02020603050405020304" pitchFamily="18" charset="0"/>
                <a:ea typeface="Calibri" panose="020F0502020204030204" pitchFamily="34" charset="0"/>
              </a:rPr>
              <a:t>agencies.</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xmlns="" id="{4A99A862-C4F9-4FBD-A581-5A4638A87C88}"/>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xmlns="">
                <a:solidFill>
                  <a:srgbClr val="FFFFFF"/>
                </a:solidFill>
              </a14:hiddenFill>
            </a:ext>
          </a:extLst>
        </p:spPr>
      </p:pic>
      <p:sp>
        <p:nvSpPr>
          <p:cNvPr id="79" name="Rectangle 78">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3970458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729F2144-48B7-4730-955E-365ECED3A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E765FF50-D2F9-4A4F-86ED-F101E172BA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864327" y="526253"/>
            <a:ext cx="5562600" cy="2373702"/>
          </a:xfrm>
        </p:spPr>
        <p:txBody>
          <a:bodyPr vert="horz" lIns="91440" tIns="45720" rIns="91440" bIns="45720" rtlCol="0" anchor="b">
            <a:norm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10 popular careers for graduates of Master's in History Education </a:t>
            </a:r>
            <a:r>
              <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r>
            <a:br>
              <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xmlns="" id="{4A99A862-C4F9-4FBD-A581-5A4638A87C88}"/>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xmlns="">
                <a:solidFill>
                  <a:srgbClr val="FFFFFF"/>
                </a:solidFill>
              </a14:hiddenFill>
            </a:ext>
          </a:extLst>
        </p:spPr>
      </p:pic>
      <p:sp>
        <p:nvSpPr>
          <p:cNvPr id="79" name="Rectangle 78">
            <a:extLst>
              <a:ext uri="{FF2B5EF4-FFF2-40B4-BE49-F238E27FC236}">
                <a16:creationId xmlns:a16="http://schemas.microsoft.com/office/drawing/2014/main" xmlns="" id="{04D834C7-8223-43DA-AA30-E15A1BC7B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B62DE6C5-8EB8-4E41-B0FF-93563AA4C5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61" y="5693811"/>
            <a:ext cx="12191999" cy="116418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xmlns="" val="949733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xmlns="" id="{A4FB2F27-3F7D-440E-A905-86607A926A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2" name="Rectangle 22">
            <a:extLst>
              <a:ext uri="{FF2B5EF4-FFF2-40B4-BE49-F238E27FC236}">
                <a16:creationId xmlns:a16="http://schemas.microsoft.com/office/drawing/2014/main" xmlns="" id="{AF678C14-A033-4139-BCA9-8382B03964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9487BB35-A220-41DB-867F-422125EC52ED}"/>
              </a:ext>
            </a:extLst>
          </p:cNvPr>
          <p:cNvSpPr>
            <a:spLocks noGrp="1"/>
          </p:cNvSpPr>
          <p:nvPr>
            <p:ph type="title"/>
          </p:nvPr>
        </p:nvSpPr>
        <p:spPr>
          <a:xfrm>
            <a:off x="838200" y="461339"/>
            <a:ext cx="3657600" cy="2831136"/>
          </a:xfrm>
        </p:spPr>
        <p:txBody>
          <a:bodyPr>
            <a:normAutofit/>
          </a:bodyPr>
          <a:lstStyle/>
          <a:p>
            <a:r>
              <a:rPr lang="en-US" sz="2800" dirty="0" smtClean="0">
                <a:solidFill>
                  <a:schemeClr val="accent4">
                    <a:lumMod val="50000"/>
                  </a:schemeClr>
                </a:solidFill>
                <a:latin typeface="Times New Roman" panose="02020603050405020304" pitchFamily="18" charset="0"/>
                <a:cs typeface="Times New Roman" panose="02020603050405020304" pitchFamily="18" charset="0"/>
              </a:rPr>
              <a:t>History teacher in school, technical school, college </a:t>
            </a:r>
            <a:r>
              <a:rPr lang="ru-RU" sz="2800" b="1" i="0" dirty="0">
                <a:solidFill>
                  <a:schemeClr val="accent4">
                    <a:lumMod val="50000"/>
                  </a:schemeClr>
                </a:solidFill>
                <a:effectLst/>
                <a:latin typeface="Times New Roman" panose="02020603050405020304" pitchFamily="18" charset="0"/>
                <a:cs typeface="Times New Roman" panose="02020603050405020304" pitchFamily="18" charset="0"/>
              </a:rPr>
              <a:t/>
            </a:r>
            <a:br>
              <a:rPr lang="ru-RU" sz="2800" b="1" i="0" dirty="0">
                <a:solidFill>
                  <a:schemeClr val="accent4">
                    <a:lumMod val="50000"/>
                  </a:schemeClr>
                </a:solidFill>
                <a:effectLst/>
                <a:latin typeface="Times New Roman" panose="02020603050405020304" pitchFamily="18" charset="0"/>
                <a:cs typeface="Times New Roman" panose="02020603050405020304" pitchFamily="18" charset="0"/>
              </a:rPr>
            </a:br>
            <a:endParaRPr lang="ru-RU" sz="28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8" name="Content Placeholder 17">
            <a:extLst>
              <a:ext uri="{FF2B5EF4-FFF2-40B4-BE49-F238E27FC236}">
                <a16:creationId xmlns:a16="http://schemas.microsoft.com/office/drawing/2014/main" xmlns="" id="{4B5B2B08-080D-4732-BE52-BC73837A303C}"/>
              </a:ext>
            </a:extLst>
          </p:cNvPr>
          <p:cNvSpPr>
            <a:spLocks noGrp="1"/>
          </p:cNvSpPr>
          <p:nvPr>
            <p:ph idx="1"/>
          </p:nvPr>
        </p:nvSpPr>
        <p:spPr>
          <a:xfrm>
            <a:off x="838200" y="3429000"/>
            <a:ext cx="3657365" cy="2585613"/>
          </a:xfrm>
        </p:spPr>
        <p:txBody>
          <a:bodyPr>
            <a:normAutofit/>
          </a:bodyPr>
          <a:lstStyle/>
          <a:p>
            <a:pPr marL="0" indent="0">
              <a:buNone/>
            </a:pPr>
            <a:r>
              <a:rPr lang="en-US" b="1" dirty="0" smtClean="0">
                <a:solidFill>
                  <a:schemeClr val="accent4">
                    <a:lumMod val="50000"/>
                  </a:schemeClr>
                </a:solidFill>
                <a:latin typeface="Times New Roman" panose="02020603050405020304" pitchFamily="18" charset="0"/>
                <a:cs typeface="Times New Roman" panose="02020603050405020304" pitchFamily="18" charset="0"/>
              </a:rPr>
              <a:t>History teacher at a university</a:t>
            </a:r>
          </a:p>
          <a:p>
            <a:endParaRPr lang="en-US" sz="1800" dirty="0">
              <a:solidFill>
                <a:schemeClr val="tx2"/>
              </a:solidFill>
            </a:endParaRPr>
          </a:p>
        </p:txBody>
      </p:sp>
      <p:sp>
        <p:nvSpPr>
          <p:cNvPr id="33" name="Rectangle 24">
            <a:extLst>
              <a:ext uri="{FF2B5EF4-FFF2-40B4-BE49-F238E27FC236}">
                <a16:creationId xmlns:a16="http://schemas.microsoft.com/office/drawing/2014/main" xmlns="" id="{F43188FD-F61C-4D59-9459-319BFB20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99370" y="0"/>
            <a:ext cx="719262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4" name="Rectangle 26">
            <a:extLst>
              <a:ext uri="{FF2B5EF4-FFF2-40B4-BE49-F238E27FC236}">
                <a16:creationId xmlns:a16="http://schemas.microsoft.com/office/drawing/2014/main" xmlns="" id="{60AC3FF9-EB0C-48D0-BA7C-CE7C190E1E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996312" y="0"/>
            <a:ext cx="7192630" cy="6858000"/>
          </a:xfrm>
          <a:prstGeom prst="rect">
            <a:avLst/>
          </a:prstGeom>
          <a:blipFill dpi="0" rotWithShape="1">
            <a:blip r:embed="rId2"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Как стать хорошим учителем истории? Какие важные моменты нужно учитывать  при выборе этой профессии?">
            <a:extLst>
              <a:ext uri="{FF2B5EF4-FFF2-40B4-BE49-F238E27FC236}">
                <a16:creationId xmlns:a16="http://schemas.microsoft.com/office/drawing/2014/main" xmlns="" id="{A8A827E0-66EB-4C71-8A16-A4AC81845B81}"/>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3399" b="3363"/>
          <a:stretch/>
        </p:blipFill>
        <p:spPr bwMode="auto">
          <a:xfrm>
            <a:off x="5715000" y="461340"/>
            <a:ext cx="5791200" cy="2831136"/>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4" descr="Как и почему сокращают преподавателей в вузах — Истории — Агентство ТВ-2 —  актуальные новости в Томске сегодня">
            <a:extLst>
              <a:ext uri="{FF2B5EF4-FFF2-40B4-BE49-F238E27FC236}">
                <a16:creationId xmlns:a16="http://schemas.microsoft.com/office/drawing/2014/main" xmlns="" id="{1C9A352D-5914-4518-8DB6-1F1A8171F06D}"/>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2226"/>
          <a:stretch/>
        </p:blipFill>
        <p:spPr bwMode="auto">
          <a:xfrm>
            <a:off x="5707626" y="3429000"/>
            <a:ext cx="5791200" cy="2831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2971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1" name="Rectangle 140">
            <a:extLst>
              <a:ext uri="{FF2B5EF4-FFF2-40B4-BE49-F238E27FC236}">
                <a16:creationId xmlns:a16="http://schemas.microsoft.com/office/drawing/2014/main" xmlns="" id="{A4FB2F27-3F7D-440E-A905-86607A926A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3" name="Rectangle 142">
            <a:extLst>
              <a:ext uri="{FF2B5EF4-FFF2-40B4-BE49-F238E27FC236}">
                <a16:creationId xmlns:a16="http://schemas.microsoft.com/office/drawing/2014/main" xmlns="" id="{AF678C14-A033-4139-BCA9-8382B03964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838200" y="461339"/>
            <a:ext cx="3657600" cy="2831136"/>
          </a:xfrm>
        </p:spPr>
        <p:txBody>
          <a:bodyPr vert="horz" lIns="91440" tIns="45720" rIns="91440" bIns="45720" rtlCol="0">
            <a:normAutofit/>
          </a:bodyPr>
          <a:lstStyle/>
          <a:p>
            <a:r>
              <a:rPr lang="en-US" sz="2800" dirty="0" smtClean="0">
                <a:solidFill>
                  <a:schemeClr val="accent4">
                    <a:lumMod val="50000"/>
                  </a:schemeClr>
                </a:solidFill>
                <a:latin typeface="Times New Roman" panose="02020603050405020304" pitchFamily="18" charset="0"/>
                <a:cs typeface="Times New Roman" panose="02020603050405020304" pitchFamily="18" charset="0"/>
              </a:rPr>
              <a:t>Museum employee, archivist </a:t>
            </a:r>
            <a:r>
              <a:rPr lang="en-US" sz="2800" i="0" dirty="0">
                <a:solidFill>
                  <a:schemeClr val="accent4">
                    <a:lumMod val="50000"/>
                  </a:schemeClr>
                </a:solidFill>
                <a:effectLst/>
                <a:latin typeface="Times New Roman" panose="02020603050405020304" pitchFamily="18" charset="0"/>
                <a:cs typeface="Times New Roman" panose="02020603050405020304" pitchFamily="18" charset="0"/>
              </a:rPr>
              <a:t/>
            </a:r>
            <a:br>
              <a:rPr lang="en-US" sz="2800" i="0" dirty="0">
                <a:solidFill>
                  <a:schemeClr val="accent4">
                    <a:lumMod val="50000"/>
                  </a:schemeClr>
                </a:solidFill>
                <a:effectLst/>
                <a:latin typeface="Times New Roman" panose="02020603050405020304" pitchFamily="18" charset="0"/>
                <a:cs typeface="Times New Roman" panose="02020603050405020304" pitchFamily="18" charset="0"/>
              </a:rPr>
            </a:br>
            <a:endParaRPr lang="en-US" sz="28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45" name="Rectangle 144">
            <a:extLst>
              <a:ext uri="{FF2B5EF4-FFF2-40B4-BE49-F238E27FC236}">
                <a16:creationId xmlns:a16="http://schemas.microsoft.com/office/drawing/2014/main" xmlns="" id="{F43188FD-F61C-4D59-9459-319BFB20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99370" y="0"/>
            <a:ext cx="719262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7" name="Rectangle 146">
            <a:extLst>
              <a:ext uri="{FF2B5EF4-FFF2-40B4-BE49-F238E27FC236}">
                <a16:creationId xmlns:a16="http://schemas.microsoft.com/office/drawing/2014/main" xmlns="" id="{60AC3FF9-EB0C-48D0-BA7C-CE7C190E1E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996312" y="0"/>
            <a:ext cx="7192630" cy="6858000"/>
          </a:xfrm>
          <a:prstGeom prst="rect">
            <a:avLst/>
          </a:prstGeom>
          <a:blipFill dpi="0" rotWithShape="1">
            <a:blip r:embed="rId2"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2" name="Picture 6" descr="Официальный сайт университета имени А.И. Герцена | Студенты института  философии человека РГПУ им. А.И. Герцена провели для петербургских  школьников интерактивную экскурсию «Кто живет в Эрмитаже?» в рамках проекта  «Эрмитаж. Урок в музее».">
            <a:extLst>
              <a:ext uri="{FF2B5EF4-FFF2-40B4-BE49-F238E27FC236}">
                <a16:creationId xmlns:a16="http://schemas.microsoft.com/office/drawing/2014/main" xmlns="" id="{96E2D3DC-CD1C-4906-81C1-833F18DCA0FE}"/>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8533" b="16285"/>
          <a:stretch/>
        </p:blipFill>
        <p:spPr bwMode="auto">
          <a:xfrm>
            <a:off x="5715000" y="461340"/>
            <a:ext cx="5791200" cy="2831136"/>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8" descr="Изображение выглядит как текст, магазин&#10;&#10;Автоматически созданное описание">
            <a:extLst>
              <a:ext uri="{FF2B5EF4-FFF2-40B4-BE49-F238E27FC236}">
                <a16:creationId xmlns:a16="http://schemas.microsoft.com/office/drawing/2014/main" xmlns="" id="{B491883E-AB62-4A0F-8FC7-BDEBEFF7D22E}"/>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6886" b="17613"/>
          <a:stretch/>
        </p:blipFill>
        <p:spPr bwMode="auto">
          <a:xfrm>
            <a:off x="5707626" y="3429000"/>
            <a:ext cx="5791200" cy="2831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1691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xmlns="" id="{8651CFA9-6065-4243-AC48-858E35978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2" name="Rectangle 81">
            <a:extLst>
              <a:ext uri="{FF2B5EF4-FFF2-40B4-BE49-F238E27FC236}">
                <a16:creationId xmlns:a16="http://schemas.microsoft.com/office/drawing/2014/main" xmlns="" id="{E8B2F707-EF35-4955-8439-F76145F3CD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4" name="Rectangle 83">
            <a:extLst>
              <a:ext uri="{FF2B5EF4-FFF2-40B4-BE49-F238E27FC236}">
                <a16:creationId xmlns:a16="http://schemas.microsoft.com/office/drawing/2014/main" xmlns="" id="{3C8134F5-D8B2-4E75-AB7D-52504044EC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36" y="0"/>
            <a:ext cx="12179928" cy="6858000"/>
          </a:xfrm>
          <a:prstGeom prst="rect">
            <a:avLst/>
          </a:prstGeom>
          <a:blipFill dpi="0" rotWithShape="1">
            <a:blip r:embed="rId2" cstate="print">
              <a:alphaModFix amt="10000"/>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70" name="Picture 2" descr="Библиотекарь">
            <a:extLst>
              <a:ext uri="{FF2B5EF4-FFF2-40B4-BE49-F238E27FC236}">
                <a16:creationId xmlns:a16="http://schemas.microsoft.com/office/drawing/2014/main" xmlns="" id="{A2ADEDEC-3A1E-494F-B4DA-E874D36223A5}"/>
              </a:ext>
            </a:extLst>
          </p:cNvPr>
          <p:cNvPicPr>
            <a:picLocks noChangeAspect="1" noChangeArrowheads="1"/>
          </p:cNvPicPr>
          <p:nvPr/>
        </p:nvPicPr>
        <p:blipFill rotWithShape="1">
          <a:blip r:embed="rId3" cstate="print">
            <a:alphaModFix amt="60000"/>
            <a:extLst>
              <a:ext uri="{28A0092B-C50C-407E-A947-70E740481C1C}">
                <a14:useLocalDpi xmlns:a14="http://schemas.microsoft.com/office/drawing/2010/main" xmlns="" val="0"/>
              </a:ext>
            </a:extLst>
          </a:blip>
          <a:srcRect l="7424" r="3757" b="-2"/>
          <a:stretch/>
        </p:blipFill>
        <p:spPr bwMode="auto">
          <a:xfrm>
            <a:off x="20" y="10"/>
            <a:ext cx="6089884" cy="6856614"/>
          </a:xfrm>
          <a:prstGeom prst="rect">
            <a:avLst/>
          </a:prstGeom>
          <a:noFill/>
          <a:extLst>
            <a:ext uri="{909E8E84-426E-40DD-AFC4-6F175D3DCCD1}">
              <a14:hiddenFill xmlns:a14="http://schemas.microsoft.com/office/drawing/2010/main" xmlns="">
                <a:solidFill>
                  <a:srgbClr val="FFFFFF"/>
                </a:solidFill>
              </a14:hiddenFill>
            </a:ext>
          </a:extLst>
        </p:spPr>
      </p:pic>
      <p:pic>
        <p:nvPicPr>
          <p:cNvPr id="5126" name="Picture 6" descr="Изображение выглядит как земля, человек, внешний, мужчина&#10;&#10;Автоматически созданное описание">
            <a:extLst>
              <a:ext uri="{FF2B5EF4-FFF2-40B4-BE49-F238E27FC236}">
                <a16:creationId xmlns:a16="http://schemas.microsoft.com/office/drawing/2014/main" xmlns="" id="{862A1BD8-AEC8-4C28-AAAA-23BFFAFCE438}"/>
              </a:ext>
            </a:extLst>
          </p:cNvPr>
          <p:cNvPicPr>
            <a:picLocks noChangeAspect="1" noChangeArrowheads="1"/>
          </p:cNvPicPr>
          <p:nvPr/>
        </p:nvPicPr>
        <p:blipFill rotWithShape="1">
          <a:blip r:embed="rId4" cstate="print">
            <a:alphaModFix amt="60000"/>
            <a:extLst>
              <a:ext uri="{28A0092B-C50C-407E-A947-70E740481C1C}">
                <a14:useLocalDpi xmlns:a14="http://schemas.microsoft.com/office/drawing/2010/main" xmlns="" val="0"/>
              </a:ext>
            </a:extLst>
          </a:blip>
          <a:srcRect l="18684" r="21940" b="-1"/>
          <a:stretch/>
        </p:blipFill>
        <p:spPr bwMode="auto">
          <a:xfrm>
            <a:off x="6092952" y="10"/>
            <a:ext cx="6099048" cy="685661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a:extLst>
              <a:ext uri="{FF2B5EF4-FFF2-40B4-BE49-F238E27FC236}">
                <a16:creationId xmlns:a16="http://schemas.microsoft.com/office/drawing/2014/main" xmlns="" id="{184B6AE2-F058-4672-BFFB-33A681A232D8}"/>
              </a:ext>
            </a:extLst>
          </p:cNvPr>
          <p:cNvSpPr>
            <a:spLocks noGrp="1"/>
          </p:cNvSpPr>
          <p:nvPr>
            <p:ph type="title"/>
          </p:nvPr>
        </p:nvSpPr>
        <p:spPr>
          <a:xfrm>
            <a:off x="3183499" y="776866"/>
            <a:ext cx="9774619" cy="2474333"/>
          </a:xfrm>
        </p:spPr>
        <p:txBody>
          <a:bodyPr vert="horz" lIns="91440" tIns="45720" rIns="91440" bIns="45720" rtlCol="0" anchor="b">
            <a:normAutofit/>
          </a:bodyPr>
          <a:lstStyle/>
          <a:p>
            <a:pPr algn="ctr"/>
            <a:r>
              <a:rPr lang="en-US" dirty="0" smtClean="0">
                <a:solidFill>
                  <a:srgbClr val="FFFFFF"/>
                </a:solidFill>
              </a:rPr>
              <a:t>Archaeologist</a:t>
            </a:r>
            <a:endParaRPr lang="en-US" dirty="0">
              <a:solidFill>
                <a:srgbClr val="FFFFFF"/>
              </a:solidFill>
            </a:endParaRPr>
          </a:p>
        </p:txBody>
      </p:sp>
      <p:sp>
        <p:nvSpPr>
          <p:cNvPr id="7174" name="Content Placeholder 7173">
            <a:extLst>
              <a:ext uri="{FF2B5EF4-FFF2-40B4-BE49-F238E27FC236}">
                <a16:creationId xmlns:a16="http://schemas.microsoft.com/office/drawing/2014/main" xmlns="" id="{CA394EED-6BDA-4DFA-8C6D-A6E8E0873A74}"/>
              </a:ext>
            </a:extLst>
          </p:cNvPr>
          <p:cNvSpPr>
            <a:spLocks noGrp="1"/>
          </p:cNvSpPr>
          <p:nvPr>
            <p:ph idx="1"/>
          </p:nvPr>
        </p:nvSpPr>
        <p:spPr>
          <a:xfrm>
            <a:off x="1219202" y="3429000"/>
            <a:ext cx="9954076" cy="2514600"/>
          </a:xfrm>
        </p:spPr>
        <p:txBody>
          <a:bodyPr anchor="ctr">
            <a:normAutofit/>
          </a:bodyPr>
          <a:lstStyle/>
          <a:p>
            <a:pPr marL="0" indent="0">
              <a:buNone/>
            </a:pPr>
            <a:r>
              <a:rPr lang="en-US" sz="4000" b="1" dirty="0" smtClean="0">
                <a:solidFill>
                  <a:srgbClr val="FFFFFF"/>
                </a:solidFill>
              </a:rPr>
              <a:t>Librarian</a:t>
            </a:r>
            <a:endParaRPr lang="en-US" sz="4000" b="1" dirty="0">
              <a:solidFill>
                <a:srgbClr val="FFFFFF"/>
              </a:solidFill>
            </a:endParaRPr>
          </a:p>
        </p:txBody>
      </p:sp>
    </p:spTree>
    <p:extLst>
      <p:ext uri="{BB962C8B-B14F-4D97-AF65-F5344CB8AC3E}">
        <p14:creationId xmlns:p14="http://schemas.microsoft.com/office/powerpoint/2010/main" xmlns="" val="2152862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xmlns="" id="{26B0FCFA-8A2E-4F10-87BD-34565BD7C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xmlns="" id="{32DA72A5-2775-4FE6-9A97-1C8DEE0E06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6" name="Picture 15">
            <a:extLst>
              <a:ext uri="{FF2B5EF4-FFF2-40B4-BE49-F238E27FC236}">
                <a16:creationId xmlns:a16="http://schemas.microsoft.com/office/drawing/2014/main" xmlns="" id="{28966E53-3C41-4F5A-A432-755BFE5D75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609600" y="533400"/>
            <a:ext cx="2438400" cy="2438400"/>
          </a:xfrm>
          <a:prstGeom prst="rect">
            <a:avLst/>
          </a:prstGeom>
        </p:spPr>
      </p:pic>
      <p:pic>
        <p:nvPicPr>
          <p:cNvPr id="18" name="Picture 17">
            <a:extLst>
              <a:ext uri="{FF2B5EF4-FFF2-40B4-BE49-F238E27FC236}">
                <a16:creationId xmlns:a16="http://schemas.microsoft.com/office/drawing/2014/main" xmlns="" id="{D47F75BB-A3CB-4161-B316-A2A9C88F72D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xmlns="" val="0"/>
              </a:ext>
            </a:extLst>
          </a:blip>
          <a:srcRect r="46048"/>
          <a:stretch/>
        </p:blipFill>
        <p:spPr>
          <a:xfrm>
            <a:off x="10820400" y="3144779"/>
            <a:ext cx="1371600" cy="2548349"/>
          </a:xfrm>
          <a:prstGeom prst="rect">
            <a:avLst/>
          </a:prstGeom>
        </p:spPr>
      </p:pic>
      <p:sp>
        <p:nvSpPr>
          <p:cNvPr id="2" name="Заголовок 1">
            <a:extLst>
              <a:ext uri="{FF2B5EF4-FFF2-40B4-BE49-F238E27FC236}">
                <a16:creationId xmlns:a16="http://schemas.microsoft.com/office/drawing/2014/main" xmlns="" id="{42FF907A-09A8-4590-BCB6-99AB29FBC670}"/>
              </a:ext>
            </a:extLst>
          </p:cNvPr>
          <p:cNvSpPr>
            <a:spLocks noGrp="1"/>
          </p:cNvSpPr>
          <p:nvPr>
            <p:ph type="title"/>
          </p:nvPr>
        </p:nvSpPr>
        <p:spPr>
          <a:xfrm>
            <a:off x="7180288" y="596530"/>
            <a:ext cx="4257207" cy="1663891"/>
          </a:xfrm>
        </p:spPr>
        <p:txBody>
          <a:bodyPr vert="horz" lIns="91440" tIns="45720" rIns="91440" bIns="45720" rtlCol="0" anchor="b">
            <a:normAutofit/>
          </a:bodyPr>
          <a:lstStyle/>
          <a:p>
            <a:r>
              <a:rPr lang="en-US" sz="2800"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Tourism Development Manager </a:t>
            </a:r>
            <a:r>
              <a:rPr lang="ru-RU" sz="2800" dirty="0">
                <a:effectLst/>
                <a:latin typeface="Calibri" panose="020F0502020204030204" pitchFamily="34" charset="0"/>
                <a:ea typeface="Calibri" panose="020F0502020204030204" pitchFamily="34" charset="0"/>
                <a:cs typeface="Times New Roman" panose="02020603050405020304" pitchFamily="18" charset="0"/>
              </a:rPr>
              <a:t/>
            </a:r>
            <a:br>
              <a:rPr lang="ru-RU" sz="28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solidFill>
                <a:schemeClr val="tx2"/>
              </a:solidFill>
            </a:endParaRPr>
          </a:p>
        </p:txBody>
      </p:sp>
      <p:pic>
        <p:nvPicPr>
          <p:cNvPr id="10242" name="Picture 2" descr="Туризм как профессия » Орел и решка смотреть онлайн!">
            <a:extLst>
              <a:ext uri="{FF2B5EF4-FFF2-40B4-BE49-F238E27FC236}">
                <a16:creationId xmlns:a16="http://schemas.microsoft.com/office/drawing/2014/main" xmlns="" id="{D168BEEA-7DC8-4052-B5C4-357A5E2447C6}"/>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93623" y="192588"/>
            <a:ext cx="6346061" cy="4054428"/>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Менеджер по туризму и другие профессии, связанные с путешествиями и туризмом">
            <a:extLst>
              <a:ext uri="{FF2B5EF4-FFF2-40B4-BE49-F238E27FC236}">
                <a16:creationId xmlns:a16="http://schemas.microsoft.com/office/drawing/2014/main" xmlns="" id="{FC49E77B-FD18-4884-ABB5-D29E9B383CF4}"/>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30259" y="3207514"/>
            <a:ext cx="5309117" cy="336997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8357ECD5-E961-4619-9A0C-4E60CB3F7924}"/>
              </a:ext>
            </a:extLst>
          </p:cNvPr>
          <p:cNvSpPr txBox="1"/>
          <p:nvPr/>
        </p:nvSpPr>
        <p:spPr>
          <a:xfrm>
            <a:off x="434715" y="4751882"/>
            <a:ext cx="5309117" cy="523220"/>
          </a:xfrm>
          <a:prstGeom prst="rect">
            <a:avLst/>
          </a:prstGeom>
          <a:noFill/>
        </p:spPr>
        <p:txBody>
          <a:bodyPr wrap="square" rtlCol="0">
            <a:spAutoFit/>
          </a:bodyPr>
          <a:lstStyle/>
          <a:p>
            <a:pPr algn="just"/>
            <a:r>
              <a:rPr lang="en-US" sz="2800" b="1" dirty="0" smtClean="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Specialist in the tourism industry </a:t>
            </a:r>
            <a:endParaRPr lang="en-US" sz="2800" b="1"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754202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8"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149"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6150" name="Rectangle 74">
            <a:extLst>
              <a:ext uri="{FF2B5EF4-FFF2-40B4-BE49-F238E27FC236}">
                <a16:creationId xmlns:a16="http://schemas.microsoft.com/office/drawing/2014/main" xmlns="" id="{E2748806-3AF5-4078-830A-C1F26BF1B2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151" name="Rectangle 76">
            <a:extLst>
              <a:ext uri="{FF2B5EF4-FFF2-40B4-BE49-F238E27FC236}">
                <a16:creationId xmlns:a16="http://schemas.microsoft.com/office/drawing/2014/main" xmlns="" id="{BF991FCB-5132-414C-B377-526F56121B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146" name="Picture 2" descr="Ученый-историк Иван Курилла: история заполонила пространство политики... |  Новости сибирской науки">
            <a:extLst>
              <a:ext uri="{FF2B5EF4-FFF2-40B4-BE49-F238E27FC236}">
                <a16:creationId xmlns:a16="http://schemas.microsoft.com/office/drawing/2014/main" xmlns="" id="{608DCB3C-C160-4ABF-AE1B-A0435420F830}"/>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xmlns="" val="0"/>
              </a:ext>
            </a:extLst>
          </a:blip>
          <a:srcRect r="17339" b="1"/>
          <a:stretch/>
        </p:blipFill>
        <p:spPr bwMode="auto">
          <a:xfrm>
            <a:off x="20" y="1376"/>
            <a:ext cx="12188932" cy="6856624"/>
          </a:xfrm>
          <a:prstGeom prst="rect">
            <a:avLst/>
          </a:prstGeom>
          <a:noFill/>
          <a:extLst>
            <a:ext uri="{909E8E84-426E-40DD-AFC4-6F175D3DCCD1}">
              <a14:hiddenFill xmlns:a14="http://schemas.microsoft.com/office/drawing/2010/main" xmlns="">
                <a:solidFill>
                  <a:srgbClr val="FFFFFF"/>
                </a:solidFill>
              </a14:hiddenFill>
            </a:ext>
          </a:extLst>
        </p:spPr>
      </p:pic>
      <p:sp>
        <p:nvSpPr>
          <p:cNvPr id="6152" name="Rectangle 78">
            <a:extLst>
              <a:ext uri="{FF2B5EF4-FFF2-40B4-BE49-F238E27FC236}">
                <a16:creationId xmlns:a16="http://schemas.microsoft.com/office/drawing/2014/main" xmlns="" id="{F23DAFF7-4C98-4E0E-8986-198D54B6C1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80">
            <a:extLst>
              <a:ext uri="{FF2B5EF4-FFF2-40B4-BE49-F238E27FC236}">
                <a16:creationId xmlns:a16="http://schemas.microsoft.com/office/drawing/2014/main" xmlns="" id="{EA095E96-319D-4055-AD99-41FEB40300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546522"/>
            <a:ext cx="6327657" cy="4003971"/>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3" name="Rectangle 82">
            <a:extLst>
              <a:ext uri="{FF2B5EF4-FFF2-40B4-BE49-F238E27FC236}">
                <a16:creationId xmlns:a16="http://schemas.microsoft.com/office/drawing/2014/main" xmlns="" id="{E5EBF7A8-B42B-4EC3-B442-9B2D1902A7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057" y="1546521"/>
            <a:ext cx="6327656" cy="4016078"/>
          </a:xfrm>
          <a:prstGeom prst="rect">
            <a:avLst/>
          </a:prstGeom>
          <a:blipFill dpi="0" rotWithShape="1">
            <a:blip r:embed="rId4" cstate="print">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xmlns="" id="{A7A6FF49-A0D0-46CD-AE33-D0B70F9E1820}"/>
              </a:ext>
            </a:extLst>
          </p:cNvPr>
          <p:cNvSpPr>
            <a:spLocks noGrp="1"/>
          </p:cNvSpPr>
          <p:nvPr>
            <p:ph type="title"/>
          </p:nvPr>
        </p:nvSpPr>
        <p:spPr>
          <a:xfrm>
            <a:off x="1005654" y="1828800"/>
            <a:ext cx="4958128" cy="2209800"/>
          </a:xfrm>
        </p:spPr>
        <p:txBody>
          <a:bodyPr vert="horz" lIns="91440" tIns="45720" rIns="91440" bIns="45720" rtlCol="0" anchor="b">
            <a:normAutofit/>
          </a:bodyPr>
          <a:lstStyle/>
          <a:p>
            <a:pPr>
              <a:lnSpc>
                <a:spcPct val="90000"/>
              </a:lnSpc>
            </a:pPr>
            <a:r>
              <a:rPr lang="en-US" sz="3700" dirty="0" smtClean="0">
                <a:solidFill>
                  <a:srgbClr val="FFFFFF"/>
                </a:solidFill>
                <a:latin typeface="Times New Roman" panose="02020603050405020304" pitchFamily="18" charset="0"/>
                <a:cs typeface="Times New Roman" panose="02020603050405020304" pitchFamily="18" charset="0"/>
              </a:rPr>
              <a:t>You </a:t>
            </a:r>
            <a:r>
              <a:rPr lang="en-US" sz="3700" dirty="0" smtClean="0">
                <a:solidFill>
                  <a:srgbClr val="FFFFFF"/>
                </a:solidFill>
                <a:latin typeface="Times New Roman" panose="02020603050405020304" pitchFamily="18" charset="0"/>
                <a:cs typeface="Times New Roman" panose="02020603050405020304" pitchFamily="18" charset="0"/>
              </a:rPr>
              <a:t>have a opportunity to </a:t>
            </a:r>
            <a:r>
              <a:rPr lang="en-US" sz="3700" dirty="0" smtClean="0">
                <a:solidFill>
                  <a:srgbClr val="FFFFFF"/>
                </a:solidFill>
                <a:latin typeface="Times New Roman" panose="02020603050405020304" pitchFamily="18" charset="0"/>
                <a:cs typeface="Times New Roman" panose="02020603050405020304" pitchFamily="18" charset="0"/>
              </a:rPr>
              <a:t>postgraduate school and pursue a career in science </a:t>
            </a:r>
            <a:endParaRPr lang="en-US" sz="37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84569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xmlns="" id="{1CB7E8AE-A3AC-4BB7-A5C6-F00EC697B26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cstate="print">
            <a:alphaModFix amt="35000"/>
            <a:extLst>
              <a:ext uri="{28A0092B-C50C-407E-A947-70E740481C1C}">
                <a14:useLocalDpi xmlns:a14="http://schemas.microsoft.com/office/drawing/2010/main" xmlns=""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xmlns="" id="{310E06F9-9F12-4D1B-92C0-4B30818D09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xmlns="" id="{8F5EFE88-F6A7-4B53-AF99-227DFC56A0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xmlns="" id="{2C14E24D-D95C-4A63-8D15-EDBC836EF607}"/>
              </a:ext>
            </a:extLst>
          </p:cNvPr>
          <p:cNvSpPr>
            <a:spLocks noGrp="1"/>
          </p:cNvSpPr>
          <p:nvPr>
            <p:ph type="title"/>
          </p:nvPr>
        </p:nvSpPr>
        <p:spPr>
          <a:xfrm>
            <a:off x="389743" y="567942"/>
            <a:ext cx="4077325" cy="5593015"/>
          </a:xfrm>
        </p:spPr>
        <p:txBody>
          <a:bodyPr vert="horz" lIns="91440" tIns="45720" rIns="91440" bIns="45720" rtlCol="0" anchor="b">
            <a:normAutofit/>
          </a:bodyPr>
          <a:lstStyle/>
          <a:p>
            <a:r>
              <a:rPr lang="en-US" sz="3100" dirty="0" smtClean="0">
                <a:solidFill>
                  <a:schemeClr val="accent4">
                    <a:lumMod val="50000"/>
                  </a:schemeClr>
                </a:solidFill>
                <a:latin typeface="Times New Roman" panose="02020603050405020304" pitchFamily="18" charset="0"/>
                <a:cs typeface="Times New Roman" panose="02020603050405020304" pitchFamily="18" charset="0"/>
              </a:rPr>
              <a:t>If you have decided to pursue higher education as a Bachelor's graduate, go all the way, </a:t>
            </a:r>
            <a:r>
              <a:rPr lang="en-US" sz="3100" dirty="0" smtClean="0">
                <a:solidFill>
                  <a:schemeClr val="accent4">
                    <a:lumMod val="50000"/>
                  </a:schemeClr>
                </a:solidFill>
                <a:latin typeface="Times New Roman" panose="02020603050405020304" pitchFamily="18" charset="0"/>
                <a:cs typeface="Times New Roman" panose="02020603050405020304" pitchFamily="18" charset="0"/>
              </a:rPr>
              <a:t>do not </a:t>
            </a:r>
            <a:r>
              <a:rPr lang="en-US" sz="3100" dirty="0" smtClean="0">
                <a:solidFill>
                  <a:schemeClr val="accent4">
                    <a:lumMod val="50000"/>
                  </a:schemeClr>
                </a:solidFill>
                <a:latin typeface="Times New Roman" panose="02020603050405020304" pitchFamily="18" charset="0"/>
                <a:cs typeface="Times New Roman" panose="02020603050405020304" pitchFamily="18" charset="0"/>
              </a:rPr>
              <a:t>stop at the first level. Apply for a Master's degree! </a:t>
            </a:r>
            <a:r>
              <a:rPr lang="ru-RU" dirty="0">
                <a:solidFill>
                  <a:schemeClr val="accent4">
                    <a:lumMod val="50000"/>
                  </a:schemeClr>
                </a:solidFill>
                <a:latin typeface="Times New Roman" panose="02020603050405020304" pitchFamily="18" charset="0"/>
                <a:cs typeface="Times New Roman" panose="02020603050405020304" pitchFamily="18" charset="0"/>
              </a:rPr>
              <a:t/>
            </a:r>
            <a:br>
              <a:rPr lang="ru-RU" dirty="0">
                <a:solidFill>
                  <a:schemeClr val="accent4">
                    <a:lumMod val="50000"/>
                  </a:schemeClr>
                </a:solidFill>
                <a:latin typeface="Times New Roman" panose="02020603050405020304" pitchFamily="18" charset="0"/>
                <a:cs typeface="Times New Roman" panose="02020603050405020304" pitchFamily="18" charset="0"/>
              </a:rPr>
            </a:br>
            <a:r>
              <a:rPr lang="en-US" sz="2100" dirty="0">
                <a:solidFill>
                  <a:schemeClr val="accent4">
                    <a:lumMod val="50000"/>
                  </a:schemeClr>
                </a:solidFill>
                <a:effectLst/>
                <a:latin typeface="Times New Roman" panose="02020603050405020304" pitchFamily="18" charset="0"/>
                <a:cs typeface="Times New Roman" panose="02020603050405020304" pitchFamily="18" charset="0"/>
              </a:rPr>
              <a:t/>
            </a:r>
            <a:br>
              <a:rPr lang="en-US" sz="2100" dirty="0">
                <a:solidFill>
                  <a:schemeClr val="accent4">
                    <a:lumMod val="50000"/>
                  </a:schemeClr>
                </a:solidFill>
                <a:effectLst/>
                <a:latin typeface="Times New Roman" panose="02020603050405020304" pitchFamily="18" charset="0"/>
                <a:cs typeface="Times New Roman" panose="02020603050405020304" pitchFamily="18" charset="0"/>
              </a:rPr>
            </a:br>
            <a:endParaRPr lang="en-US" sz="21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xmlns="" id="{BF9AF5CF-AE21-453A-8D3F-6D9FC64A18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00601" y="0"/>
            <a:ext cx="73914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xmlns="" id="{F18A41FE-6F14-49D2-8C0F-56A351A98E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800596" y="-5"/>
            <a:ext cx="7391401" cy="6857999"/>
          </a:xfrm>
          <a:prstGeom prst="rect">
            <a:avLst/>
          </a:prstGeom>
          <a:blipFill dpi="0" rotWithShape="1">
            <a:blip r:embed="rId4" cstate="print">
              <a:alphaModFix amt="35000"/>
              <a:duotone>
                <a:schemeClr val="accent1">
                  <a:shade val="45000"/>
                  <a:satMod val="135000"/>
                </a:schemeClr>
                <a:prstClr val="white"/>
              </a:duotone>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18" name="Picture 2" descr="Чем грозит магистратура и кем работает магистр | &quot;Всё смогу - Всё узнаю&quot;,">
            <a:extLst>
              <a:ext uri="{FF2B5EF4-FFF2-40B4-BE49-F238E27FC236}">
                <a16:creationId xmlns:a16="http://schemas.microsoft.com/office/drawing/2014/main" xmlns="" id="{E8F95AE7-1EBE-4CFB-9897-BC59883F8939}"/>
              </a:ext>
            </a:extLst>
          </p:cNvPr>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2914" r="1" b="25164"/>
          <a:stretch/>
        </p:blipFill>
        <p:spPr bwMode="auto">
          <a:xfrm>
            <a:off x="5410200" y="567942"/>
            <a:ext cx="6139484" cy="57168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374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lockprintVTI">
  <a:themeElements>
    <a:clrScheme name="AnalogousFromDarkSeedLeftStep">
      <a:dk1>
        <a:srgbClr val="000000"/>
      </a:dk1>
      <a:lt1>
        <a:srgbClr val="FFFFFF"/>
      </a:lt1>
      <a:dk2>
        <a:srgbClr val="30321C"/>
      </a:dk2>
      <a:lt2>
        <a:srgbClr val="F2F0F3"/>
      </a:lt2>
      <a:accent1>
        <a:srgbClr val="7BAE44"/>
      </a:accent1>
      <a:accent2>
        <a:srgbClr val="A0A737"/>
      </a:accent2>
      <a:accent3>
        <a:srgbClr val="C39A4D"/>
      </a:accent3>
      <a:accent4>
        <a:srgbClr val="B1573B"/>
      </a:accent4>
      <a:accent5>
        <a:srgbClr val="C34D62"/>
      </a:accent5>
      <a:accent6>
        <a:srgbClr val="B13B82"/>
      </a:accent6>
      <a:hlink>
        <a:srgbClr val="C65557"/>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lockprintVTI" id="{AA8C8908-6BA4-477C-AEA4-CB6C32A1FE3B}" vid="{36392749-7C1D-4938-93BB-440CD2A1B0AB}"/>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260</Words>
  <Application>Microsoft Office PowerPoint</Application>
  <PresentationFormat>Произвольный</PresentationFormat>
  <Paragraphs>17</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BlockprintVTI</vt:lpstr>
      <vt:lpstr>44.04.01. Pedagogical Education History education specialization  </vt:lpstr>
      <vt:lpstr>Form of study - part-time (2 sessions per year) Study period - 2 years 6 months  Entrance test - history and pedagogy test </vt:lpstr>
      <vt:lpstr>The mission of the History Education Masters Programme is to form the intellectual elite of contemporary Russian society in the context of the increasing role of patriotic education and the formation of the foundations of civic identity.  </vt:lpstr>
      <vt:lpstr>The "History Education" profile focuses on the in-depth study of historical disciplines, theory and methods of teaching history, the acquisition of skills in scientific historical research, meeting the requirements of professional standards and the current state of the labour market in the field of educational services of the Russian Federation.</vt:lpstr>
      <vt:lpstr>By choosing the History Education profile you have the opportunity to advance your career and work successfully in related fields in the "people to people" field - in human resources management, in training centres of state and commercial enterprises, in consultancy, recruitment agencies.</vt:lpstr>
      <vt:lpstr>10 popular careers for graduates of Master's in History Education  </vt:lpstr>
      <vt:lpstr>History teacher in school, technical school, college  </vt:lpstr>
      <vt:lpstr>Museum employee, archivist  </vt:lpstr>
      <vt:lpstr>Archaeologist</vt:lpstr>
      <vt:lpstr>Tourism Development Manager  </vt:lpstr>
      <vt:lpstr>You have a opportunity to postgraduate school and pursue a career in science </vt:lpstr>
      <vt:lpstr>If you have decided to pursue higher education as a Bachelor's graduate, go all the way, do not stop at the first level. Apply for a Master's degree!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44.04.01. Педагогическое образование  Профиль историческое образование </dc:title>
  <dc:creator>Инга Маслова</dc:creator>
  <cp:lastModifiedBy>Me</cp:lastModifiedBy>
  <cp:revision>11</cp:revision>
  <dcterms:created xsi:type="dcterms:W3CDTF">2021-01-29T13:05:17Z</dcterms:created>
  <dcterms:modified xsi:type="dcterms:W3CDTF">2021-02-28T15:36:40Z</dcterms:modified>
</cp:coreProperties>
</file>