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7" r:id="rId4"/>
    <p:sldId id="264" r:id="rId5"/>
    <p:sldId id="257" r:id="rId6"/>
    <p:sldId id="260" r:id="rId7"/>
    <p:sldId id="258" r:id="rId8"/>
    <p:sldId id="261" r:id="rId9"/>
    <p:sldId id="263" r:id="rId10"/>
    <p:sldId id="265" r:id="rId11"/>
    <p:sldId id="269" r:id="rId12"/>
    <p:sldId id="268" r:id="rId13"/>
    <p:sldId id="273" r:id="rId14"/>
    <p:sldId id="270" r:id="rId15"/>
    <p:sldId id="272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53032E-6DB5-4F75-8D43-393121340DC3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A076C0-036E-4D81-9E84-E6D9ED444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53032E-6DB5-4F75-8D43-393121340DC3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A076C0-036E-4D81-9E84-E6D9ED444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53032E-6DB5-4F75-8D43-393121340DC3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A076C0-036E-4D81-9E84-E6D9ED444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53032E-6DB5-4F75-8D43-393121340DC3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A076C0-036E-4D81-9E84-E6D9ED444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53032E-6DB5-4F75-8D43-393121340DC3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A076C0-036E-4D81-9E84-E6D9ED444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53032E-6DB5-4F75-8D43-393121340DC3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A076C0-036E-4D81-9E84-E6D9ED444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53032E-6DB5-4F75-8D43-393121340DC3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A076C0-036E-4D81-9E84-E6D9ED444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53032E-6DB5-4F75-8D43-393121340DC3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A076C0-036E-4D81-9E84-E6D9ED444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53032E-6DB5-4F75-8D43-393121340DC3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A076C0-036E-4D81-9E84-E6D9ED44435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53032E-6DB5-4F75-8D43-393121340DC3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A076C0-036E-4D81-9E84-E6D9ED444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53032E-6DB5-4F75-8D43-393121340DC3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A076C0-036E-4D81-9E84-E6D9ED444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F53032E-6DB5-4F75-8D43-393121340DC3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8A076C0-036E-4D81-9E84-E6D9ED44435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08720"/>
            <a:ext cx="7772400" cy="1828800"/>
          </a:xfrm>
        </p:spPr>
        <p:txBody>
          <a:bodyPr/>
          <a:lstStyle/>
          <a:p>
            <a:r>
              <a:rPr lang="ru-RU" dirty="0" err="1" smtClean="0"/>
              <a:t>Биотрансформация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 Совокупность всех химических превращений, которым подвергается химическое ве­щество в живом организме – </a:t>
            </a:r>
            <a:r>
              <a:rPr lang="ru-RU" dirty="0" smtClean="0">
                <a:solidFill>
                  <a:srgbClr val="FF0000"/>
                </a:solidFill>
              </a:rPr>
              <a:t>Метаболизм (</a:t>
            </a:r>
            <a:r>
              <a:rPr lang="ru-RU" dirty="0" err="1" smtClean="0">
                <a:solidFill>
                  <a:srgbClr val="FF0000"/>
                </a:solidFill>
              </a:rPr>
              <a:t>Биотрансформация</a:t>
            </a:r>
            <a:r>
              <a:rPr lang="ru-RU" dirty="0" smtClean="0">
                <a:solidFill>
                  <a:srgbClr val="FF0000"/>
                </a:solidFill>
              </a:rPr>
              <a:t>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9815" y="4725144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Биотрансформация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(</a:t>
            </a:r>
            <a:r>
              <a:rPr lang="ru-RU" dirty="0" err="1" smtClean="0"/>
              <a:t>био</a:t>
            </a:r>
            <a:r>
              <a:rPr lang="ru-RU" dirty="0" smtClean="0"/>
              <a:t>... и лат. </a:t>
            </a:r>
            <a:r>
              <a:rPr lang="ru-RU" dirty="0" err="1" smtClean="0"/>
              <a:t>transformatio</a:t>
            </a:r>
            <a:r>
              <a:rPr lang="ru-RU" dirty="0" smtClean="0"/>
              <a:t> —</a:t>
            </a:r>
          </a:p>
          <a:p>
            <a:r>
              <a:rPr lang="ru-RU" dirty="0" smtClean="0"/>
              <a:t>преображение) -  специфичные реакции,</a:t>
            </a:r>
          </a:p>
          <a:p>
            <a:r>
              <a:rPr lang="ru-RU" dirty="0" smtClean="0"/>
              <a:t>осуществляемые в организме как с естественными для них, так и с чужеродными веществами</a:t>
            </a:r>
          </a:p>
        </p:txBody>
      </p:sp>
    </p:spTree>
    <p:extLst>
      <p:ext uri="{BB962C8B-B14F-4D97-AF65-F5344CB8AC3E}">
        <p14:creationId xmlns:p14="http://schemas.microsoft.com/office/powerpoint/2010/main" val="3992202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3997072" cy="592298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Классификация химических канцерогенов по их действию в одной или нескольких стадиях канцерогенеза разделяет канцерогены </a:t>
            </a:r>
            <a:r>
              <a:rPr lang="ru-RU" dirty="0" smtClean="0"/>
              <a:t>на: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1. 	Инициирующие агенты, способные к инициации клеток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	</a:t>
            </a:r>
            <a:r>
              <a:rPr lang="ru-RU" dirty="0" err="1"/>
              <a:t>Промовирующие</a:t>
            </a:r>
            <a:r>
              <a:rPr lang="ru-RU" dirty="0"/>
              <a:t> агенты, способные вызывать размножение клонов инициированных клеток</a:t>
            </a:r>
          </a:p>
          <a:p>
            <a:r>
              <a:rPr lang="ru-RU" dirty="0"/>
              <a:t>3. 	</a:t>
            </a:r>
            <a:r>
              <a:rPr lang="ru-RU" dirty="0" err="1"/>
              <a:t>Прогрессоры</a:t>
            </a:r>
            <a:r>
              <a:rPr lang="ru-RU" dirty="0"/>
              <a:t>, способные превращать клетки двух предыдущих стадий в </a:t>
            </a:r>
            <a:r>
              <a:rPr lang="ru-RU" dirty="0" err="1"/>
              <a:t>малигнезированные</a:t>
            </a:r>
            <a:r>
              <a:rPr lang="ru-RU" dirty="0"/>
              <a:t>.</a:t>
            </a:r>
          </a:p>
          <a:p>
            <a:r>
              <a:rPr lang="ru-RU" dirty="0"/>
              <a:t>4. 	</a:t>
            </a:r>
            <a:r>
              <a:rPr lang="ru-RU" b="1" dirty="0">
                <a:solidFill>
                  <a:srgbClr val="0070C0"/>
                </a:solidFill>
              </a:rPr>
              <a:t>Полный канцероген </a:t>
            </a:r>
            <a:r>
              <a:rPr lang="ru-RU" dirty="0"/>
              <a:t>- это вещество, способное вызывать рак у нормальных клеток, обычно обладающее свойствами инициатора, промотора и </a:t>
            </a:r>
            <a:r>
              <a:rPr lang="ru-RU" dirty="0" err="1"/>
              <a:t>прогрессора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427984" y="764704"/>
            <a:ext cx="42484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Канцерогены: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</a:rPr>
              <a:t>Производственные </a:t>
            </a:r>
            <a:r>
              <a:rPr lang="ru-RU" dirty="0" smtClean="0"/>
              <a:t>(винилхлорид, асбест, формальдегид)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</a:rPr>
              <a:t>Лекарственные</a:t>
            </a:r>
            <a:r>
              <a:rPr lang="ru-RU" dirty="0" smtClean="0"/>
              <a:t> (</a:t>
            </a:r>
            <a:r>
              <a:rPr lang="ru-RU" dirty="0" err="1" smtClean="0"/>
              <a:t>цис</a:t>
            </a:r>
            <a:r>
              <a:rPr lang="ru-RU" dirty="0" smtClean="0"/>
              <a:t>-платина, соли мышьяка (рак кожи, печени), оральные контрацептивы, содержащие синтетические стероидные эстрогены (аденома клеток печени, при длительном приеме - рак груди), иммунодепрессанты)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Канцерогены окружающей среды (</a:t>
            </a:r>
            <a:r>
              <a:rPr lang="ru-RU" dirty="0" smtClean="0">
                <a:solidFill>
                  <a:srgbClr val="C00000"/>
                </a:solidFill>
              </a:rPr>
              <a:t>«</a:t>
            </a:r>
            <a:r>
              <a:rPr lang="ru-RU" dirty="0" err="1" smtClean="0">
                <a:solidFill>
                  <a:srgbClr val="C00000"/>
                </a:solidFill>
              </a:rPr>
              <a:t>экоканцерогены</a:t>
            </a:r>
            <a:r>
              <a:rPr lang="ru-RU" dirty="0" smtClean="0">
                <a:solidFill>
                  <a:srgbClr val="C00000"/>
                </a:solidFill>
              </a:rPr>
              <a:t>»</a:t>
            </a:r>
            <a:r>
              <a:rPr lang="ru-RU" dirty="0" smtClean="0"/>
              <a:t> – гербициды, </a:t>
            </a:r>
            <a:r>
              <a:rPr lang="ru-RU" dirty="0" err="1" smtClean="0"/>
              <a:t>диоксины</a:t>
            </a:r>
            <a:r>
              <a:rPr lang="ru-RU" dirty="0" smtClean="0"/>
              <a:t>, </a:t>
            </a:r>
            <a:r>
              <a:rPr lang="ru-RU" dirty="0" err="1" smtClean="0"/>
              <a:t>бензапирен</a:t>
            </a:r>
            <a:r>
              <a:rPr lang="ru-RU" dirty="0" smtClean="0"/>
              <a:t>)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</a:rPr>
              <a:t>Стилевые факторы</a:t>
            </a:r>
            <a:r>
              <a:rPr lang="ru-RU" dirty="0" smtClean="0"/>
              <a:t> – связаны со стилем жизни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040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517232"/>
            <a:ext cx="8183880" cy="907544"/>
          </a:xfrm>
        </p:spPr>
        <p:txBody>
          <a:bodyPr>
            <a:normAutofit/>
          </a:bodyPr>
          <a:lstStyle/>
          <a:p>
            <a:r>
              <a:rPr lang="ru-RU" dirty="0" smtClean="0"/>
              <a:t>Стиль жизни и канцерогенез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3562520"/>
              </p:ext>
            </p:extLst>
          </p:nvPr>
        </p:nvGraphicFramePr>
        <p:xfrm>
          <a:off x="611560" y="980728"/>
          <a:ext cx="7776864" cy="4248472"/>
        </p:xfrm>
        <a:graphic>
          <a:graphicData uri="http://schemas.openxmlformats.org/drawingml/2006/table">
            <a:tbl>
              <a:tblPr/>
              <a:tblGrid>
                <a:gridCol w="4058519"/>
                <a:gridCol w="3718345"/>
              </a:tblGrid>
              <a:tr h="87056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Вещество или естественный процесс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Связанные с этим </a:t>
                      </a:r>
                      <a:r>
                        <a:rPr lang="ru-RU" sz="20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неоплазии органов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79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Неумеренное поглощение алкоголя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Афлатоксин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Жевание бетеля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Отклонения в питании (жир, животные белки, калории)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Солидный возраст женщины при рождении первенца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Отсутствие половой жизни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Курение табака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Пищевод, печень, носоглотка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Печень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Ротовая полость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Грудь, кишечник, матка, селезенка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Грудь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Яичники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Ротовая полость, носоглотка, легкие, пищевод, мочевой пузырь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544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78989" cy="6584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3428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01208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Детоксикация</a:t>
            </a:r>
            <a:r>
              <a:rPr lang="ru-RU" dirty="0" smtClean="0"/>
              <a:t> и </a:t>
            </a:r>
            <a:r>
              <a:rPr lang="ru-RU" dirty="0" err="1" smtClean="0"/>
              <a:t>биоактивация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183880" cy="526807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процессе </a:t>
            </a:r>
            <a:r>
              <a:rPr lang="ru-RU" dirty="0" err="1"/>
              <a:t>биотрансформации</a:t>
            </a:r>
            <a:r>
              <a:rPr lang="ru-RU" dirty="0"/>
              <a:t> веществ в организме появляются новые вещества  (ме­таболиты), отличающиеся от исходных субстанций по своим физико-химическим и фар­макологическим </a:t>
            </a:r>
            <a:r>
              <a:rPr lang="ru-RU" dirty="0" smtClean="0"/>
              <a:t>свойствам.</a:t>
            </a:r>
          </a:p>
          <a:p>
            <a:endParaRPr lang="ru-RU" dirty="0" smtClean="0"/>
          </a:p>
          <a:p>
            <a:r>
              <a:rPr lang="ru-RU" dirty="0" err="1" smtClean="0"/>
              <a:t>Биотрансформацию</a:t>
            </a:r>
            <a:r>
              <a:rPr lang="ru-RU" dirty="0" smtClean="0"/>
              <a:t> </a:t>
            </a:r>
            <a:r>
              <a:rPr lang="ru-RU" dirty="0" err="1"/>
              <a:t>ксенобиотиков</a:t>
            </a:r>
            <a:r>
              <a:rPr lang="ru-RU" dirty="0"/>
              <a:t>  (чужеродных соедине­ний) ранее было принято считать </a:t>
            </a:r>
            <a:r>
              <a:rPr lang="ru-RU" dirty="0" err="1" smtClean="0">
                <a:solidFill>
                  <a:srgbClr val="FF0000"/>
                </a:solidFill>
              </a:rPr>
              <a:t>детоксикацией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Однако </a:t>
            </a:r>
            <a:r>
              <a:rPr lang="ru-RU" dirty="0"/>
              <a:t>в ряде случаев ксенобиотики в организме превращаются в более </a:t>
            </a:r>
            <a:r>
              <a:rPr lang="ru-RU" dirty="0" smtClean="0"/>
              <a:t>опасные соединения – это процесс </a:t>
            </a:r>
            <a:r>
              <a:rPr lang="ru-RU" dirty="0" err="1" smtClean="0">
                <a:solidFill>
                  <a:srgbClr val="FF0000"/>
                </a:solidFill>
              </a:rPr>
              <a:t>биоактивации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262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96944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6381328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Активация                  </a:t>
            </a:r>
            <a:r>
              <a:rPr lang="ru-RU" b="1" dirty="0" err="1" smtClean="0">
                <a:solidFill>
                  <a:srgbClr val="FF0000"/>
                </a:solidFill>
              </a:rPr>
              <a:t>Коньюгация</a:t>
            </a:r>
            <a:r>
              <a:rPr lang="ru-RU" b="1" dirty="0" smtClean="0">
                <a:solidFill>
                  <a:srgbClr val="FF0000"/>
                </a:solidFill>
              </a:rPr>
              <a:t>                Экскреция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28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301208"/>
            <a:ext cx="7920880" cy="105156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Ферменты печени: </a:t>
            </a:r>
            <a:br>
              <a:rPr lang="ru-RU" sz="2000" dirty="0" smtClean="0"/>
            </a:br>
            <a:r>
              <a:rPr lang="ru-RU" sz="2000" dirty="0" err="1" smtClean="0"/>
              <a:t>цитохром</a:t>
            </a:r>
            <a:r>
              <a:rPr lang="ru-RU" sz="2000" dirty="0" smtClean="0"/>
              <a:t> Р450 – зависимые </a:t>
            </a:r>
            <a:r>
              <a:rPr lang="ru-RU" sz="2000" dirty="0" err="1" smtClean="0"/>
              <a:t>монооксигеназы</a:t>
            </a:r>
            <a:r>
              <a:rPr lang="ru-RU" sz="2000" dirty="0" smtClean="0"/>
              <a:t> – работают в </a:t>
            </a:r>
            <a:r>
              <a:rPr lang="en-US" sz="2000" dirty="0" smtClean="0"/>
              <a:t>I </a:t>
            </a:r>
            <a:r>
              <a:rPr lang="ru-RU" sz="2000" dirty="0" smtClean="0"/>
              <a:t>фазе, </a:t>
            </a:r>
            <a:r>
              <a:rPr lang="ru-RU" sz="2000" dirty="0" err="1" smtClean="0"/>
              <a:t>трансферазы</a:t>
            </a:r>
            <a:r>
              <a:rPr lang="ru-RU" sz="2000" dirty="0" smtClean="0"/>
              <a:t> – во </a:t>
            </a:r>
            <a:r>
              <a:rPr lang="en-US" sz="2000" dirty="0" smtClean="0"/>
              <a:t>II </a:t>
            </a:r>
            <a:r>
              <a:rPr lang="ru-RU" sz="2000" dirty="0" smtClean="0"/>
              <a:t>фазе</a:t>
            </a:r>
            <a:endParaRPr lang="ru-RU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0648"/>
            <a:ext cx="6703334" cy="5027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4188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352835"/>
            <a:ext cx="2545432" cy="1051560"/>
          </a:xfrm>
        </p:spPr>
        <p:txBody>
          <a:bodyPr>
            <a:normAutofit fontScale="90000"/>
          </a:bodyPr>
          <a:lstStyle/>
          <a:p>
            <a:r>
              <a:rPr lang="ru-RU" dirty="0"/>
              <a:t>П</a:t>
            </a:r>
            <a:r>
              <a:rPr lang="ru-RU" dirty="0" smtClean="0"/>
              <a:t>римеры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450763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23728" y="1556792"/>
            <a:ext cx="1584176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Пятно 1 4"/>
          <p:cNvSpPr/>
          <p:nvPr/>
        </p:nvSpPr>
        <p:spPr>
          <a:xfrm>
            <a:off x="2483768" y="1170910"/>
            <a:ext cx="626368" cy="771763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791" y="4348559"/>
            <a:ext cx="2969543" cy="2041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99585"/>
            <a:ext cx="3295650" cy="368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707904" y="548680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Образовались в </a:t>
            </a:r>
            <a:r>
              <a:rPr lang="en-US" dirty="0" smtClean="0">
                <a:solidFill>
                  <a:srgbClr val="0070C0"/>
                </a:solidFill>
              </a:rPr>
              <a:t>I </a:t>
            </a:r>
            <a:r>
              <a:rPr lang="ru-RU" dirty="0" smtClean="0">
                <a:solidFill>
                  <a:srgbClr val="0070C0"/>
                </a:solidFill>
              </a:rPr>
              <a:t>фазе</a:t>
            </a:r>
            <a:endParaRPr lang="ru-RU" dirty="0">
              <a:solidFill>
                <a:srgbClr val="0070C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932040" y="980728"/>
            <a:ext cx="914400" cy="9144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047362"/>
            <a:ext cx="3223641" cy="218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28881" y="520589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Ксенобиотик,</a:t>
            </a:r>
          </a:p>
          <a:p>
            <a:r>
              <a:rPr lang="ru-RU" dirty="0">
                <a:solidFill>
                  <a:srgbClr val="0070C0"/>
                </a:solidFill>
              </a:rPr>
              <a:t>л</a:t>
            </a:r>
            <a:r>
              <a:rPr lang="ru-RU" dirty="0" smtClean="0">
                <a:solidFill>
                  <a:srgbClr val="0070C0"/>
                </a:solidFill>
              </a:rPr>
              <a:t>екарство</a:t>
            </a:r>
            <a:endParaRPr lang="ru-RU" dirty="0">
              <a:solidFill>
                <a:srgbClr val="0070C0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699792" y="692696"/>
            <a:ext cx="288032" cy="47422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421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4501128" cy="6139008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  <a:p>
            <a:r>
              <a:rPr lang="ru-RU" dirty="0" smtClean="0"/>
              <a:t>В </a:t>
            </a:r>
            <a:r>
              <a:rPr lang="ru-RU" dirty="0"/>
              <a:t>ходе биологического окисления ароматических углеводородов инициируются свободно-радикальные процессы в клетках, образуются </a:t>
            </a:r>
            <a:r>
              <a:rPr lang="ru-RU" dirty="0" err="1"/>
              <a:t>ареноксиды</a:t>
            </a:r>
            <a:r>
              <a:rPr lang="ru-RU" dirty="0"/>
              <a:t>, формирующие ковалентные связи с нуклеофильными структурами клеток (белками, сульфгидрильными группами, нуклеиновыми кислотами и </a:t>
            </a:r>
            <a:r>
              <a:rPr lang="ru-RU" dirty="0" err="1" smtClean="0"/>
              <a:t>т.д</a:t>
            </a:r>
            <a:r>
              <a:rPr lang="ru-RU" dirty="0" smtClean="0"/>
              <a:t>). </a:t>
            </a:r>
          </a:p>
          <a:p>
            <a:r>
              <a:rPr lang="ru-RU" dirty="0" smtClean="0"/>
              <a:t>В </a:t>
            </a:r>
            <a:r>
              <a:rPr lang="ru-RU" dirty="0"/>
              <a:t>итоге инициируется мутагенное, канцерогенное, цитотоксическое действие </a:t>
            </a:r>
            <a:r>
              <a:rPr lang="ru-RU" dirty="0" err="1"/>
              <a:t>токсикантов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 smtClean="0"/>
              <a:t>Образование </a:t>
            </a:r>
            <a:r>
              <a:rPr lang="ru-RU" dirty="0" err="1"/>
              <a:t>ареноксидов</a:t>
            </a:r>
            <a:r>
              <a:rPr lang="ru-RU" dirty="0"/>
              <a:t> в процессе метаболизма ароматических полициклических углеводородов при участии оксидаз </a:t>
            </a:r>
            <a:r>
              <a:rPr lang="ru-RU" dirty="0" smtClean="0"/>
              <a:t>смешанных функций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403811"/>
            <a:ext cx="29813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060848"/>
            <a:ext cx="3816424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ятно 1 4"/>
          <p:cNvSpPr/>
          <p:nvPr/>
        </p:nvSpPr>
        <p:spPr>
          <a:xfrm>
            <a:off x="5544108" y="2060848"/>
            <a:ext cx="216024" cy="36004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48116" y="332656"/>
            <a:ext cx="2628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Биоактивация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52120" y="544522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Прямые канцерогены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7446" y="558924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</a:rPr>
              <a:t>Проканцерогены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536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712968" cy="6526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39952" y="2492896"/>
            <a:ext cx="93610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115517" y="2448675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ВР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771801" y="2448675"/>
            <a:ext cx="1296143" cy="62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93102"/>
            <a:ext cx="1432751" cy="126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279" y="5636749"/>
            <a:ext cx="2012878" cy="1177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941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373216"/>
            <a:ext cx="8183880" cy="1051560"/>
          </a:xfrm>
        </p:spPr>
        <p:txBody>
          <a:bodyPr/>
          <a:lstStyle/>
          <a:p>
            <a:r>
              <a:rPr lang="ru-RU" dirty="0" smtClean="0"/>
              <a:t>Метаболизм парацетамола</a:t>
            </a:r>
            <a:endParaRPr lang="ru-RU" dirty="0"/>
          </a:p>
        </p:txBody>
      </p:sp>
      <p:pic>
        <p:nvPicPr>
          <p:cNvPr id="1026" name="Picture 2" descr="C:\Users\Ильинская\Desktop\1024px-Paracetamol_metabolism.sv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30225"/>
            <a:ext cx="5141267" cy="514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245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949280"/>
            <a:ext cx="8183880" cy="54750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Профилактика раковых заболеваний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Более двух третьих случаев рака теоретически можно избежать, изменив индивидуальный и общественный стиль жизни. Этот путь более эффективен, чем терапия.</a:t>
            </a:r>
          </a:p>
          <a:p>
            <a:pPr marL="0" indent="0">
              <a:buNone/>
            </a:pPr>
            <a:r>
              <a:rPr lang="ru-RU" dirty="0"/>
              <a:t>Можно выделить два направления профилактики раковых заболеваний: пассивное и активное.</a:t>
            </a:r>
          </a:p>
          <a:p>
            <a:r>
              <a:rPr lang="ru-RU" b="1" dirty="0">
                <a:solidFill>
                  <a:srgbClr val="C00000"/>
                </a:solidFill>
              </a:rPr>
              <a:t>Пассивные меры </a:t>
            </a:r>
            <a:r>
              <a:rPr lang="ru-RU" dirty="0"/>
              <a:t>- это прекращение курения (торможение стадий промоции и прогрессии), ограничение питания, потребления алкоголя (торможение промоции), изменение сексуального поведения, избежание облучения ультрафиолетом (отсутствие стадий инициации и промоции). </a:t>
            </a:r>
            <a:endParaRPr lang="ru-RU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Активные </a:t>
            </a:r>
            <a:r>
              <a:rPr lang="ru-RU" b="1" dirty="0">
                <a:solidFill>
                  <a:srgbClr val="C00000"/>
                </a:solidFill>
              </a:rPr>
              <a:t>меры </a:t>
            </a:r>
            <a:r>
              <a:rPr lang="ru-RU" dirty="0" smtClean="0"/>
              <a:t>включают: </a:t>
            </a:r>
          </a:p>
          <a:p>
            <a:r>
              <a:rPr lang="ru-RU" dirty="0" smtClean="0"/>
              <a:t>модификацию </a:t>
            </a:r>
            <a:r>
              <a:rPr lang="ru-RU" dirty="0"/>
              <a:t>и дополнительные добавки к рациону питания (не идет промоция), </a:t>
            </a:r>
            <a:endParaRPr lang="ru-RU" dirty="0" smtClean="0"/>
          </a:p>
          <a:p>
            <a:r>
              <a:rPr lang="ru-RU" dirty="0" smtClean="0"/>
              <a:t>вакцинацию </a:t>
            </a:r>
            <a:r>
              <a:rPr lang="ru-RU" dirty="0"/>
              <a:t>против онкогенных вирусов, </a:t>
            </a:r>
            <a:endParaRPr lang="ru-RU" dirty="0" smtClean="0"/>
          </a:p>
          <a:p>
            <a:r>
              <a:rPr lang="ru-RU" dirty="0" smtClean="0"/>
              <a:t>применение </a:t>
            </a:r>
            <a:r>
              <a:rPr lang="ru-RU" dirty="0"/>
              <a:t>в соответствующих ситуациях УФ-блокирующих агентов</a:t>
            </a:r>
            <a:r>
              <a:rPr lang="ru-RU" dirty="0" smtClean="0"/>
              <a:t>,</a:t>
            </a:r>
          </a:p>
          <a:p>
            <a:r>
              <a:rPr lang="ru-RU" dirty="0" smtClean="0"/>
              <a:t>избирательное </a:t>
            </a:r>
            <a:r>
              <a:rPr lang="ru-RU" dirty="0"/>
              <a:t>слежение за определенными </a:t>
            </a:r>
            <a:r>
              <a:rPr lang="ru-RU" dirty="0" err="1"/>
              <a:t>пренеопластическими</a:t>
            </a:r>
            <a:r>
              <a:rPr lang="ru-RU" dirty="0"/>
              <a:t> изменениями, </a:t>
            </a:r>
            <a:endParaRPr lang="ru-RU" dirty="0" smtClean="0"/>
          </a:p>
          <a:p>
            <a:r>
              <a:rPr lang="ru-RU" dirty="0" smtClean="0"/>
              <a:t>определение </a:t>
            </a:r>
            <a:r>
              <a:rPr lang="ru-RU" dirty="0"/>
              <a:t>генетической базы в отношении неопластических изменений (все эти меры ограничивают инициацию и промоцию), </a:t>
            </a:r>
            <a:endParaRPr lang="ru-RU" dirty="0" smtClean="0"/>
          </a:p>
          <a:p>
            <a:r>
              <a:rPr lang="ru-RU" dirty="0" smtClean="0"/>
              <a:t>применение </a:t>
            </a:r>
            <a:r>
              <a:rPr lang="ru-RU" dirty="0"/>
              <a:t>антигормонов (ограничивают промоцию</a:t>
            </a:r>
            <a:r>
              <a:rPr lang="ru-RU" dirty="0" smtClean="0"/>
              <a:t>).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В основном </a:t>
            </a:r>
            <a:r>
              <a:rPr lang="ru-RU" dirty="0"/>
              <a:t>превентивные меры связаны с </a:t>
            </a:r>
            <a:r>
              <a:rPr lang="ru-RU" b="1" dirty="0">
                <a:solidFill>
                  <a:srgbClr val="C00000"/>
                </a:solidFill>
              </a:rPr>
              <a:t>предотвращением промоции</a:t>
            </a:r>
            <a:r>
              <a:rPr lang="ru-RU" dirty="0"/>
              <a:t>. Поскольку эта стадия обратима, обнаруженные факты не являются чем-то необычным. </a:t>
            </a:r>
          </a:p>
        </p:txBody>
      </p:sp>
    </p:spTree>
    <p:extLst>
      <p:ext uri="{BB962C8B-B14F-4D97-AF65-F5344CB8AC3E}">
        <p14:creationId xmlns:p14="http://schemas.microsoft.com/office/powerpoint/2010/main" val="2652340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9980"/>
            <a:ext cx="7488832" cy="611138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1. Антиокислители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  <a:endParaRPr lang="ru-RU" dirty="0"/>
          </a:p>
          <a:p>
            <a:r>
              <a:rPr lang="ru-RU" dirty="0"/>
              <a:t>Это наиболее хорошо исследованная в генетическом отношении группа пищевых добавок. Полученные результаты довольно противоречивы, но дают достаточно оснований полагать, что применение </a:t>
            </a:r>
            <a:r>
              <a:rPr lang="ru-RU" dirty="0" err="1"/>
              <a:t>бутилгидрокситолуола</a:t>
            </a:r>
            <a:r>
              <a:rPr lang="ru-RU" dirty="0"/>
              <a:t> (Е321) и особенно </a:t>
            </a:r>
            <a:r>
              <a:rPr lang="ru-RU" dirty="0" err="1"/>
              <a:t>бутилгидроксианизола</a:t>
            </a:r>
            <a:r>
              <a:rPr lang="ru-RU" dirty="0"/>
              <a:t> (Е320) может быть небезопасно с генетической точки зрения.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2. </a:t>
            </a:r>
            <a:r>
              <a:rPr lang="ru-RU" b="1" dirty="0" err="1">
                <a:solidFill>
                  <a:srgbClr val="0070C0"/>
                </a:solidFill>
              </a:rPr>
              <a:t>Ароматизаторы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  <a:endParaRPr lang="ru-RU" dirty="0"/>
          </a:p>
          <a:p>
            <a:r>
              <a:rPr lang="ru-RU" dirty="0"/>
              <a:t>Ароматизирующий агент - коричный альдегид проявил мутагенные свойства в экспериментах на мышах и крысах, </a:t>
            </a:r>
            <a:r>
              <a:rPr lang="ru-RU" dirty="0" err="1"/>
              <a:t>ester</a:t>
            </a:r>
            <a:r>
              <a:rPr lang="ru-RU" dirty="0"/>
              <a:t> </a:t>
            </a:r>
            <a:r>
              <a:rPr lang="ru-RU" dirty="0" err="1"/>
              <a:t>gum</a:t>
            </a:r>
            <a:r>
              <a:rPr lang="ru-RU" dirty="0"/>
              <a:t> - при введении мышам. Пищевые </a:t>
            </a:r>
            <a:r>
              <a:rPr lang="ru-RU" dirty="0" err="1"/>
              <a:t>ароматизаторы</a:t>
            </a:r>
            <a:r>
              <a:rPr lang="ru-RU" dirty="0"/>
              <a:t> из лука и чеснока были </a:t>
            </a:r>
            <a:r>
              <a:rPr lang="ru-RU" dirty="0" err="1"/>
              <a:t>мутагенны</a:t>
            </a:r>
            <a:r>
              <a:rPr lang="ru-RU" dirty="0"/>
              <a:t> в экспериментах на бактериях.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3. Консерванты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  <a:endParaRPr lang="ru-RU" dirty="0"/>
          </a:p>
          <a:p>
            <a:r>
              <a:rPr lang="ru-RU" dirty="0"/>
              <a:t>Исследования хлорида олова (Е512), применяющегося в качестве консерванта в ряде стран, показали его </a:t>
            </a:r>
            <a:r>
              <a:rPr lang="ru-RU" dirty="0" err="1"/>
              <a:t>генотоксичность</a:t>
            </a:r>
            <a:r>
              <a:rPr lang="ru-RU" dirty="0"/>
              <a:t> в микробиологических тестах. Формальдегид (Е240) проявил мутагенные свойства в микробиологических тест-системах, индуцировав генные мутации в клетках китайского хомячка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vitro</a:t>
            </a:r>
            <a:r>
              <a:rPr lang="ru-RU" dirty="0"/>
              <a:t> и хромосомные мутации в культуре клеток </a:t>
            </a:r>
            <a:r>
              <a:rPr lang="ru-RU" dirty="0" smtClean="0"/>
              <a:t>человека. Имеются </a:t>
            </a:r>
            <a:r>
              <a:rPr lang="ru-RU" dirty="0"/>
              <a:t>сообщения о мутагенной активности консерванта </a:t>
            </a:r>
            <a:r>
              <a:rPr lang="ru-RU" dirty="0">
                <a:solidFill>
                  <a:srgbClr val="0070C0"/>
                </a:solidFill>
              </a:rPr>
              <a:t>нитрита натрия </a:t>
            </a:r>
            <a:r>
              <a:rPr lang="ru-RU" dirty="0"/>
              <a:t>и бактериального ингибитора для вин и соков </a:t>
            </a:r>
            <a:r>
              <a:rPr lang="ru-RU" dirty="0">
                <a:solidFill>
                  <a:srgbClr val="0070C0"/>
                </a:solidFill>
              </a:rPr>
              <a:t>бисульфита натрия</a:t>
            </a:r>
            <a:r>
              <a:rPr lang="ru-RU" dirty="0"/>
              <a:t>. Разработанный в Японии консервант AF-2, являющийся производным </a:t>
            </a:r>
            <a:r>
              <a:rPr lang="ru-RU" dirty="0" err="1">
                <a:solidFill>
                  <a:srgbClr val="0070C0"/>
                </a:solidFill>
              </a:rPr>
              <a:t>нитрофурана</a:t>
            </a:r>
            <a:r>
              <a:rPr lang="ru-RU" dirty="0"/>
              <a:t>, запрещен к применению в связи с наличием мутагенных свойств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4. Красители.</a:t>
            </a:r>
          </a:p>
          <a:p>
            <a:r>
              <a:rPr lang="ru-RU" dirty="0" smtClean="0"/>
              <a:t>В </a:t>
            </a:r>
            <a:r>
              <a:rPr lang="ru-RU" dirty="0"/>
              <a:t>тесте </a:t>
            </a:r>
            <a:r>
              <a:rPr lang="ru-RU" dirty="0" err="1"/>
              <a:t>Эймса</a:t>
            </a:r>
            <a:r>
              <a:rPr lang="ru-RU" dirty="0"/>
              <a:t> мутагенную активность продемонстрировали основной красный, метиловый красный </a:t>
            </a:r>
            <a:r>
              <a:rPr lang="ru-RU" dirty="0" err="1"/>
              <a:t>судан</a:t>
            </a:r>
            <a:r>
              <a:rPr lang="ru-RU" dirty="0"/>
              <a:t> 4, метиловый оранжевый, конго красный, ализариновый красный В, </a:t>
            </a:r>
            <a:r>
              <a:rPr lang="ru-RU" dirty="0" err="1"/>
              <a:t>эриохром</a:t>
            </a:r>
            <a:r>
              <a:rPr lang="ru-RU" dirty="0"/>
              <a:t>, </a:t>
            </a:r>
            <a:r>
              <a:rPr lang="ru-RU" dirty="0" err="1"/>
              <a:t>триптофановый</a:t>
            </a:r>
            <a:r>
              <a:rPr lang="ru-RU" dirty="0"/>
              <a:t> синий, синий Эванса и другие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5. Подсластители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  <a:endParaRPr lang="ru-RU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dirty="0"/>
              <a:t>Сведения о многочисленных исследованиях сахарина и его солей (Е954) достаточно противоречивы. Одни авторы указывают на наличие у сахарина мутагенных свойств, другими подобные эффекты не обнаружены.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59832" y="7598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Пищевые добавки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098" name="Picture 2" descr="C:\Users\Ильинская\Desktop\Без наз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663" y="1288235"/>
            <a:ext cx="1465337" cy="131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018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733256"/>
            <a:ext cx="3925064" cy="6618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Антимутагены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Вещества</a:t>
            </a:r>
            <a:r>
              <a:rPr lang="ru-RU" b="1" dirty="0">
                <a:solidFill>
                  <a:srgbClr val="FF0000"/>
                </a:solidFill>
              </a:rPr>
              <a:t>, понижающие частоту </a:t>
            </a:r>
            <a:r>
              <a:rPr lang="ru-RU" b="1" dirty="0" smtClean="0">
                <a:solidFill>
                  <a:srgbClr val="FF0000"/>
                </a:solidFill>
              </a:rPr>
              <a:t>мутаций, препятствующие </a:t>
            </a:r>
            <a:r>
              <a:rPr lang="ru-RU" b="1" dirty="0">
                <a:solidFill>
                  <a:srgbClr val="FF0000"/>
                </a:solidFill>
              </a:rPr>
              <a:t>мутагенному действию химических или физических </a:t>
            </a:r>
            <a:r>
              <a:rPr lang="ru-RU" b="1" dirty="0" smtClean="0">
                <a:solidFill>
                  <a:srgbClr val="FF0000"/>
                </a:solidFill>
              </a:rPr>
              <a:t>агентов 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блокирующие действие естественных </a:t>
            </a:r>
            <a:r>
              <a:rPr lang="ru-RU" dirty="0" err="1" smtClean="0"/>
              <a:t>эндомутагенов</a:t>
            </a:r>
            <a:r>
              <a:rPr lang="ru-RU" dirty="0" smtClean="0"/>
              <a:t> (каталаза)</a:t>
            </a:r>
          </a:p>
          <a:p>
            <a:r>
              <a:rPr lang="ru-RU" dirty="0"/>
              <a:t>снижающие действие внешних, искусственных </a:t>
            </a:r>
            <a:r>
              <a:rPr lang="ru-RU" dirty="0" smtClean="0"/>
              <a:t>физических или </a:t>
            </a:r>
            <a:r>
              <a:rPr lang="ru-RU" dirty="0"/>
              <a:t>химических мутагенов. </a:t>
            </a:r>
            <a:r>
              <a:rPr lang="ru-RU" dirty="0" smtClean="0"/>
              <a:t>сульфгидрильные </a:t>
            </a:r>
            <a:r>
              <a:rPr lang="ru-RU" dirty="0"/>
              <a:t>соединения, </a:t>
            </a:r>
            <a:r>
              <a:rPr lang="ru-RU" dirty="0" smtClean="0"/>
              <a:t>некоторые </a:t>
            </a:r>
            <a:r>
              <a:rPr lang="ru-RU" dirty="0"/>
              <a:t>спирты и углекислые </a:t>
            </a:r>
            <a:r>
              <a:rPr lang="ru-RU" dirty="0" smtClean="0"/>
              <a:t>соли</a:t>
            </a:r>
          </a:p>
          <a:p>
            <a:r>
              <a:rPr lang="ru-RU" dirty="0"/>
              <a:t>ферментные системы, действующие непосредственно на уровне наследственных структур, т. е. «исправляющие» поврежденные мутагеном участки хромосомы.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563888" y="4797152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ДЕСМУТАГЕНЫ</a:t>
            </a:r>
            <a:r>
              <a:rPr lang="ru-RU" dirty="0" smtClean="0"/>
              <a:t> - связывают</a:t>
            </a:r>
          </a:p>
          <a:p>
            <a:endParaRPr lang="ru-RU" dirty="0"/>
          </a:p>
          <a:p>
            <a:r>
              <a:rPr lang="ru-RU" dirty="0" smtClean="0">
                <a:solidFill>
                  <a:srgbClr val="0070C0"/>
                </a:solidFill>
              </a:rPr>
              <a:t>БИОАНТИМУТАГЕНЫ</a:t>
            </a:r>
            <a:r>
              <a:rPr lang="ru-RU" dirty="0" smtClean="0"/>
              <a:t> - </a:t>
            </a:r>
            <a:r>
              <a:rPr lang="ru-RU" dirty="0" err="1" smtClean="0"/>
              <a:t>метаболизируют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597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Ильинская\Desktop\31132bbd-d14d-4abb-9a1b-6ebf0975ba9a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568952" cy="622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525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льинская\Desktop\fc9f19aa88b939b5dc425a2038c5550c6644713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63" y="1196752"/>
            <a:ext cx="3566759" cy="191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Ильинская\Desktop\497342__1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64468"/>
            <a:ext cx="4640213" cy="352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5" descr="Пищевые мутагены и антимутаге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7" descr="Пищевые мутагены и антимутагены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 descr="C:\Users\Ильинская\Desktop\Без назван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221088"/>
            <a:ext cx="5513691" cy="243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Ильинская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49080"/>
            <a:ext cx="2879937" cy="215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0242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188</TotalTime>
  <Words>802</Words>
  <Application>Microsoft Office PowerPoint</Application>
  <PresentationFormat>Экран (4:3)</PresentationFormat>
  <Paragraphs>102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Аспект</vt:lpstr>
      <vt:lpstr>Биотрансформация </vt:lpstr>
      <vt:lpstr>Презентация PowerPoint</vt:lpstr>
      <vt:lpstr>Стиль жизни и канцерогенез</vt:lpstr>
      <vt:lpstr>Презентация PowerPoint</vt:lpstr>
      <vt:lpstr>Детоксикация и биоактивация</vt:lpstr>
      <vt:lpstr>Презентация PowerPoint</vt:lpstr>
      <vt:lpstr>Ферменты печени:  цитохром Р450 – зависимые монооксигеназы – работают в I фазе, трансферазы – во II фазе</vt:lpstr>
      <vt:lpstr>Примеры</vt:lpstr>
      <vt:lpstr>Презентация PowerPoint</vt:lpstr>
      <vt:lpstr>Презентация PowerPoint</vt:lpstr>
      <vt:lpstr>Метаболизм парацетамола</vt:lpstr>
      <vt:lpstr>Профилактика раковых заболеваний</vt:lpstr>
      <vt:lpstr>Презентация PowerPoint</vt:lpstr>
      <vt:lpstr>Антимутагены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Биотрансформация</dc:title>
  <dc:creator>Ильинская Ольга Николаевна</dc:creator>
  <cp:lastModifiedBy>Ильинская</cp:lastModifiedBy>
  <cp:revision>23</cp:revision>
  <dcterms:created xsi:type="dcterms:W3CDTF">2021-09-22T09:22:51Z</dcterms:created>
  <dcterms:modified xsi:type="dcterms:W3CDTF">2022-11-07T04:04:32Z</dcterms:modified>
</cp:coreProperties>
</file>