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6.xml" ContentType="application/vnd.openxmlformats-officedocument.drawingml.chart+xml"/>
  <Override PartName="/ppt/theme/themeOverride1.xml" ContentType="application/vnd.openxmlformats-officedocument.themeOverr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theme/themeOverride2.xml" ContentType="application/vnd.openxmlformats-officedocument.themeOverride+xml"/>
  <Override PartName="/ppt/notesSlides/notesSlide20.xml" ContentType="application/vnd.openxmlformats-officedocument.presentationml.notesSlide+xml"/>
  <Override PartName="/ppt/charts/chart1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1.xml" ContentType="application/vnd.openxmlformats-officedocument.presentationml.notesSlide+xml"/>
  <Override PartName="/ppt/charts/chart20.xml" ContentType="application/vnd.openxmlformats-officedocument.drawingml.chart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1" r:id="rId4"/>
    <p:sldId id="287" r:id="rId5"/>
    <p:sldId id="288" r:id="rId6"/>
    <p:sldId id="292" r:id="rId7"/>
    <p:sldId id="293" r:id="rId8"/>
    <p:sldId id="294" r:id="rId9"/>
    <p:sldId id="296" r:id="rId10"/>
    <p:sldId id="295" r:id="rId11"/>
    <p:sldId id="297" r:id="rId12"/>
    <p:sldId id="298" r:id="rId13"/>
    <p:sldId id="299" r:id="rId14"/>
    <p:sldId id="300" r:id="rId15"/>
    <p:sldId id="301" r:id="rId16"/>
    <p:sldId id="289" r:id="rId17"/>
    <p:sldId id="291" r:id="rId18"/>
    <p:sldId id="302" r:id="rId19"/>
    <p:sldId id="290" r:id="rId20"/>
    <p:sldId id="303" r:id="rId21"/>
    <p:sldId id="304" r:id="rId22"/>
    <p:sldId id="305" r:id="rId2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  <a:srgbClr val="CC11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9138" autoAdjust="0"/>
  </p:normalViewPr>
  <p:slideViewPr>
    <p:cSldViewPr>
      <p:cViewPr varScale="1">
        <p:scale>
          <a:sx n="154" d="100"/>
          <a:sy n="154" d="100"/>
        </p:scale>
        <p:origin x="384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&#1047;&#1072;&#1075;&#1088;&#1091;&#1079;&#1082;&#1080;\&#1044;&#1083;&#1103;%20&#1086;&#1090;&#1095;&#1077;&#1090;&#1072;%20&#1054;&#105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7;&#1072;&#1075;&#1088;&#1091;&#1079;&#1082;&#1080;\&#1044;&#1083;&#1103;%20&#1086;&#1090;&#1095;&#1077;&#1090;&#1072;%20&#1054;&#1050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7;&#1072;&#1075;&#1088;&#1091;&#1079;&#1082;&#1080;\&#1044;&#1083;&#1103;%20&#1086;&#1090;&#1095;&#1077;&#1090;&#1072;%20&#1054;&#1050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USER\Downloads\&#1044;&#1083;&#1103;%20&#1059;&#1057;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USER\Downloads\&#1044;&#1083;&#1103;%20&#1059;&#1057;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USER\Downloads\&#1044;&#1083;&#1103;%20&#1059;&#1057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7;&#1072;&#1075;&#1088;&#1091;&#1079;&#1082;&#1080;\&#1044;&#1083;&#1103;%20&#1059;&#1057;%20&#1055;&#1050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wnloads\&#1044;&#1083;&#1103;%20&#1059;&#1057;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&#1044;&#1083;&#1103;%20&#1059;&#1057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wnloads\&#1044;&#1083;&#1103;%20&#1059;&#1057;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&#1044;&#1083;&#1103;%20&#1059;&#1057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&#1056;&#1077;&#1079;&#1091;&#1083;&#1100;&#1090;&#1072;&#1090;&#1099;%20&#1089;&#1077;&#1089;&#1089;&#1080;&#108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&#1056;&#1077;&#1079;&#1091;&#1083;&#1100;&#1090;&#1072;&#1090;&#1099;%20&#1089;&#1077;&#1089;&#1089;&#1080;&#1080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&#1056;&#1077;&#1079;&#1091;&#1083;&#1100;&#1090;&#1072;&#1090;&#1099;%20&#1089;&#1077;&#1089;&#1089;&#1080;&#1080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3;&#1040;&#1047;\&#1055;&#1083;&#1072;&#1085;%20&#1088;&#1072;&#1079;&#1074;&#1080;&#1090;&#1080;&#1103;\&#1054;&#1090;&#1095;&#1105;&#1090;%20&#1085;&#1072;%20&#1091;&#1095;&#1077;&#1085;&#1099;&#1081;%20&#1089;&#1086;&#1074;&#1077;&#1090;%2025.02.2026\&#1062;&#1077;&#1085;&#1090;&#1088;%20&#1090;&#1077;&#1089;&#1090;&#1080;&#1088;&#1086;&#1074;&#1072;&#1085;&#1080;&#110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ППС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'[Для отчета ОК.xlsx]ПФО'!$B$3:$B$4</c:f>
              <c:strCache>
                <c:ptCount val="2"/>
                <c:pt idx="0">
                  <c:v>Ставки</c:v>
                </c:pt>
                <c:pt idx="1">
                  <c:v>Чел.</c:v>
                </c:pt>
              </c:strCache>
            </c:strRef>
          </c:cat>
          <c:val>
            <c:numRef>
              <c:f>'[Для отчета ОК.xlsx]ПФО'!$E$3:$E$4</c:f>
              <c:numCache>
                <c:formatCode>#,##0.00</c:formatCode>
                <c:ptCount val="2"/>
                <c:pt idx="0">
                  <c:v>131.05000000000001</c:v>
                </c:pt>
                <c:pt idx="1">
                  <c:v>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F0-4A54-B32E-81178132B59B}"/>
            </c:ext>
          </c:extLst>
        </c:ser>
        <c:ser>
          <c:idx val="1"/>
          <c:order val="1"/>
          <c:tx>
            <c:v>УВП</c:v>
          </c:tx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F0-4A54-B32E-81178132B59B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AF0-4A54-B32E-81178132B5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'[Для отчета ОК.xlsx]ПФО'!$E$7:$E$8</c:f>
              <c:numCache>
                <c:formatCode>#,##0.00</c:formatCode>
                <c:ptCount val="2"/>
                <c:pt idx="0">
                  <c:v>40.25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F0-4A54-B32E-81178132B5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8492544"/>
        <c:axId val="198494080"/>
      </c:barChart>
      <c:catAx>
        <c:axId val="1984925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8494080"/>
        <c:crosses val="autoZero"/>
        <c:auto val="1"/>
        <c:lblAlgn val="ctr"/>
        <c:lblOffset val="100"/>
        <c:noMultiLvlLbl val="0"/>
      </c:catAx>
      <c:valAx>
        <c:axId val="198494080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98492544"/>
        <c:crosses val="autoZero"/>
        <c:crossBetween val="between"/>
      </c:valAx>
      <c:spPr>
        <a:noFill/>
        <a:ln>
          <a:noFill/>
        </a:ln>
      </c:spPr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ППС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'[Для отчета ОК.xlsx]ПФО'!$B$3:$B$4</c:f>
              <c:strCache>
                <c:ptCount val="2"/>
                <c:pt idx="0">
                  <c:v>Ставки</c:v>
                </c:pt>
                <c:pt idx="1">
                  <c:v>Чел.</c:v>
                </c:pt>
              </c:strCache>
            </c:strRef>
          </c:cat>
          <c:val>
            <c:numRef>
              <c:f>'[Для отчета ОК.xlsx]ПФО'!$K$3:$K$4</c:f>
              <c:numCache>
                <c:formatCode>#,##0.00</c:formatCode>
                <c:ptCount val="2"/>
                <c:pt idx="0">
                  <c:v>89.850000000000009</c:v>
                </c:pt>
                <c:pt idx="1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71-4DD3-8B28-D635FC798722}"/>
            </c:ext>
          </c:extLst>
        </c:ser>
        <c:ser>
          <c:idx val="1"/>
          <c:order val="1"/>
          <c:tx>
            <c:v>УВП</c:v>
          </c:tx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71-4DD3-8B28-D635FC798722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271-4DD3-8B28-D635FC7987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'[Для отчета ОК.xlsx]ПФО'!$K$7:$K$8</c:f>
              <c:numCache>
                <c:formatCode>#,##0.00</c:formatCode>
                <c:ptCount val="2"/>
                <c:pt idx="0">
                  <c:v>20.2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71-4DD3-8B28-D635FC798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9718400"/>
        <c:axId val="199719936"/>
      </c:barChart>
      <c:catAx>
        <c:axId val="199718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9719936"/>
        <c:crosses val="autoZero"/>
        <c:auto val="1"/>
        <c:lblAlgn val="ctr"/>
        <c:lblOffset val="100"/>
        <c:noMultiLvlLbl val="0"/>
      </c:catAx>
      <c:valAx>
        <c:axId val="199719936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99718400"/>
        <c:crosses val="autoZero"/>
        <c:crossBetween val="between"/>
      </c:valAx>
      <c:spPr>
        <a:noFill/>
        <a:ln>
          <a:noFill/>
        </a:ln>
      </c:spPr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ПР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'[Для отчета ОК.xlsx]ПФО'!$B$3:$B$4</c:f>
              <c:strCache>
                <c:ptCount val="2"/>
                <c:pt idx="0">
                  <c:v>Ставки</c:v>
                </c:pt>
                <c:pt idx="1">
                  <c:v>Чел.</c:v>
                </c:pt>
              </c:strCache>
            </c:strRef>
          </c:cat>
          <c:val>
            <c:numRef>
              <c:f>'[Для отчета ОК.xlsx]ПФО'!$Q$9:$Q$10</c:f>
              <c:numCache>
                <c:formatCode>#,##0.00</c:formatCode>
                <c:ptCount val="2"/>
                <c:pt idx="0">
                  <c:v>134.16000000000003</c:v>
                </c:pt>
                <c:pt idx="1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EE-46E3-997B-A43869D34A1F}"/>
            </c:ext>
          </c:extLst>
        </c:ser>
        <c:ser>
          <c:idx val="1"/>
          <c:order val="1"/>
          <c:tx>
            <c:v>УВП</c:v>
          </c:tx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CEE-46E3-997B-A43869D34A1F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CEE-46E3-997B-A43869D34A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'[Для отчета ОК.xlsx]ПФО'!$Q$7:$Q$8</c:f>
              <c:numCache>
                <c:formatCode>#,##0.00</c:formatCode>
                <c:ptCount val="2"/>
                <c:pt idx="0">
                  <c:v>11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EE-46E3-997B-A43869D34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9751936"/>
        <c:axId val="200089600"/>
      </c:barChart>
      <c:catAx>
        <c:axId val="199751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00089600"/>
        <c:crosses val="autoZero"/>
        <c:auto val="1"/>
        <c:lblAlgn val="ctr"/>
        <c:lblOffset val="100"/>
        <c:noMultiLvlLbl val="0"/>
      </c:catAx>
      <c:valAx>
        <c:axId val="200089600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99751936"/>
        <c:crosses val="autoZero"/>
        <c:crossBetween val="between"/>
      </c:valAx>
      <c:spPr>
        <a:noFill/>
        <a:ln>
          <a:noFill/>
        </a:ln>
      </c:spPr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Контингент студентов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(Лист1!$A$3:$A$5,Лист1!$A$7)</c:f>
              <c:strCache>
                <c:ptCount val="4"/>
                <c:pt idx="0">
                  <c:v>бакалавриат</c:v>
                </c:pt>
                <c:pt idx="1">
                  <c:v>магистратура</c:v>
                </c:pt>
                <c:pt idx="2">
                  <c:v>специалитет</c:v>
                </c:pt>
                <c:pt idx="3">
                  <c:v>СПО</c:v>
                </c:pt>
              </c:strCache>
            </c:strRef>
          </c:cat>
          <c:val>
            <c:numRef>
              <c:f>(Лист1!$B$3:$B$5,Лист1!$B$7)</c:f>
              <c:numCache>
                <c:formatCode>General</c:formatCode>
                <c:ptCount val="4"/>
                <c:pt idx="0">
                  <c:v>2440</c:v>
                </c:pt>
                <c:pt idx="1">
                  <c:v>646</c:v>
                </c:pt>
                <c:pt idx="2">
                  <c:v>502</c:v>
                </c:pt>
                <c:pt idx="3">
                  <c:v>2280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9F-4369-A33A-408A94BF9D39}"/>
            </c:ext>
          </c:extLst>
        </c:ser>
        <c:ser>
          <c:idx val="1"/>
          <c:order val="1"/>
          <c:tx>
            <c:strRef>
              <c:f>Лист1!$C$2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9F-4369-A33A-408A94BF9D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(Лист1!$A$3:$A$5,Лист1!$A$7)</c:f>
              <c:strCache>
                <c:ptCount val="4"/>
                <c:pt idx="0">
                  <c:v>бакалавриат</c:v>
                </c:pt>
                <c:pt idx="1">
                  <c:v>магистратура</c:v>
                </c:pt>
                <c:pt idx="2">
                  <c:v>специалитет</c:v>
                </c:pt>
                <c:pt idx="3">
                  <c:v>СПО</c:v>
                </c:pt>
              </c:strCache>
            </c:strRef>
          </c:cat>
          <c:val>
            <c:numRef>
              <c:f>(Лист1!$C$3:$C$5,Лист1!$C$7)</c:f>
              <c:numCache>
                <c:formatCode>General</c:formatCode>
                <c:ptCount val="4"/>
                <c:pt idx="0">
                  <c:v>1126</c:v>
                </c:pt>
                <c:pt idx="1">
                  <c:v>168</c:v>
                </c:pt>
                <c:pt idx="2">
                  <c:v>110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9F-4369-A33A-408A94BF9D39}"/>
            </c:ext>
          </c:extLst>
        </c:ser>
        <c:ser>
          <c:idx val="2"/>
          <c:order val="2"/>
          <c:tx>
            <c:strRef>
              <c:f>Лист1!$D$2</c:f>
              <c:strCache>
                <c:ptCount val="1"/>
                <c:pt idx="0">
                  <c:v>очно-заочное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9F-4369-A33A-408A94BF9D39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A9F-4369-A33A-408A94BF9D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(Лист1!$A$3:$A$5,Лист1!$A$7)</c:f>
              <c:strCache>
                <c:ptCount val="4"/>
                <c:pt idx="0">
                  <c:v>бакалавриат</c:v>
                </c:pt>
                <c:pt idx="1">
                  <c:v>магистратура</c:v>
                </c:pt>
                <c:pt idx="2">
                  <c:v>специалитет</c:v>
                </c:pt>
                <c:pt idx="3">
                  <c:v>СПО</c:v>
                </c:pt>
              </c:strCache>
            </c:strRef>
          </c:cat>
          <c:val>
            <c:numRef>
              <c:f>(Лист1!$D$3:$D$5,Лист1!$D$7)</c:f>
              <c:numCache>
                <c:formatCode>General</c:formatCode>
                <c:ptCount val="4"/>
                <c:pt idx="0">
                  <c:v>454</c:v>
                </c:pt>
                <c:pt idx="1">
                  <c:v>42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A9F-4369-A33A-408A94BF9D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9853568"/>
        <c:axId val="199855104"/>
      </c:barChart>
      <c:catAx>
        <c:axId val="19985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9855104"/>
        <c:crosses val="autoZero"/>
        <c:auto val="1"/>
        <c:lblAlgn val="ctr"/>
        <c:lblOffset val="100"/>
        <c:noMultiLvlLbl val="0"/>
      </c:catAx>
      <c:valAx>
        <c:axId val="19985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985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Динамика КЦП</a:t>
            </a:r>
            <a:r>
              <a:rPr lang="ru-RU" baseline="0"/>
              <a:t> ВТШ</a:t>
            </a:r>
            <a:endParaRPr lang="ru-RU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'Динамика КЦП НЧИ ВТШ ВШЭиП'!$A$11</c:f>
              <c:strCache>
                <c:ptCount val="1"/>
                <c:pt idx="0">
                  <c:v>Бакалавриат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'Динамика КЦП НЧИ ВТШ ВШЭиП'!$B$10:$F$10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'Динамика КЦП НЧИ ВТШ ВШЭиП'!$B$11:$F$11</c:f>
              <c:numCache>
                <c:formatCode>General</c:formatCode>
                <c:ptCount val="5"/>
                <c:pt idx="0">
                  <c:v>614</c:v>
                </c:pt>
                <c:pt idx="1">
                  <c:v>610</c:v>
                </c:pt>
                <c:pt idx="2">
                  <c:v>593</c:v>
                </c:pt>
                <c:pt idx="3">
                  <c:v>555</c:v>
                </c:pt>
                <c:pt idx="4">
                  <c:v>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02-404B-94E2-A3E9047177F9}"/>
            </c:ext>
          </c:extLst>
        </c:ser>
        <c:ser>
          <c:idx val="1"/>
          <c:order val="1"/>
          <c:tx>
            <c:strRef>
              <c:f>'Динамика КЦП НЧИ ВТШ ВШЭиП'!$A$12</c:f>
              <c:strCache>
                <c:ptCount val="1"/>
                <c:pt idx="0">
                  <c:v>Специалитет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'Динамика КЦП НЧИ ВТШ ВШЭиП'!$B$10:$F$10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'Динамика КЦП НЧИ ВТШ ВШЭиП'!$B$12:$F$12</c:f>
              <c:numCache>
                <c:formatCode>General</c:formatCode>
                <c:ptCount val="5"/>
                <c:pt idx="0">
                  <c:v>18</c:v>
                </c:pt>
                <c:pt idx="1">
                  <c:v>25</c:v>
                </c:pt>
                <c:pt idx="2">
                  <c:v>50</c:v>
                </c:pt>
                <c:pt idx="3">
                  <c:v>40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02-404B-94E2-A3E9047177F9}"/>
            </c:ext>
          </c:extLst>
        </c:ser>
        <c:ser>
          <c:idx val="2"/>
          <c:order val="2"/>
          <c:tx>
            <c:strRef>
              <c:f>'Динамика КЦП НЧИ ВТШ ВШЭиП'!$A$13</c:f>
              <c:strCache>
                <c:ptCount val="1"/>
                <c:pt idx="0">
                  <c:v>Магистратура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'Динамика КЦП НЧИ ВТШ ВШЭиП'!$B$10:$F$10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'Динамика КЦП НЧИ ВТШ ВШЭиП'!$B$13:$F$13</c:f>
              <c:numCache>
                <c:formatCode>General</c:formatCode>
                <c:ptCount val="5"/>
                <c:pt idx="0">
                  <c:v>167</c:v>
                </c:pt>
                <c:pt idx="1">
                  <c:v>219</c:v>
                </c:pt>
                <c:pt idx="2">
                  <c:v>186</c:v>
                </c:pt>
                <c:pt idx="3">
                  <c:v>279</c:v>
                </c:pt>
                <c:pt idx="4">
                  <c:v>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02-404B-94E2-A3E9047177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box"/>
        <c:axId val="198827392"/>
        <c:axId val="198915200"/>
        <c:axId val="0"/>
      </c:bar3DChart>
      <c:catAx>
        <c:axId val="19882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98915200"/>
        <c:crosses val="autoZero"/>
        <c:auto val="1"/>
        <c:lblAlgn val="ctr"/>
        <c:lblOffset val="100"/>
        <c:noMultiLvlLbl val="0"/>
      </c:catAx>
      <c:valAx>
        <c:axId val="19891520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988273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Динамика КЦП</a:t>
            </a:r>
            <a:r>
              <a:rPr lang="ru-RU" baseline="0"/>
              <a:t> ВШЭиП</a:t>
            </a:r>
            <a:endParaRPr lang="ru-RU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'Динамика КЦП НЧИ ВТШ ВШЭиП'!$A$17</c:f>
              <c:strCache>
                <c:ptCount val="1"/>
                <c:pt idx="0">
                  <c:v>Бакалавриат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'Динамика КЦП НЧИ ВТШ ВШЭиП'!$B$16:$F$16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'Динамика КЦП НЧИ ВТШ ВШЭиП'!$B$17:$F$17</c:f>
              <c:numCache>
                <c:formatCode>General</c:formatCode>
                <c:ptCount val="5"/>
                <c:pt idx="0">
                  <c:v>39</c:v>
                </c:pt>
                <c:pt idx="1">
                  <c:v>25</c:v>
                </c:pt>
                <c:pt idx="2">
                  <c:v>28</c:v>
                </c:pt>
                <c:pt idx="3">
                  <c:v>47</c:v>
                </c:pt>
                <c:pt idx="4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27-4DF6-A05D-E97705A67EA2}"/>
            </c:ext>
          </c:extLst>
        </c:ser>
        <c:ser>
          <c:idx val="1"/>
          <c:order val="1"/>
          <c:tx>
            <c:strRef>
              <c:f>'Динамика КЦП НЧИ ВТШ ВШЭиП'!$A$18</c:f>
              <c:strCache>
                <c:ptCount val="1"/>
                <c:pt idx="0">
                  <c:v>Специалитет</c:v>
                </c:pt>
              </c:strCache>
            </c:strRef>
          </c:tx>
          <c:invertIfNegative val="0"/>
          <c:cat>
            <c:numRef>
              <c:f>'Динамика КЦП НЧИ ВТШ ВШЭиП'!$B$16:$F$16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'Динамика КЦП НЧИ ВТШ ВШЭиП'!$B$18:$F$18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27-4DF6-A05D-E97705A67EA2}"/>
            </c:ext>
          </c:extLst>
        </c:ser>
        <c:ser>
          <c:idx val="2"/>
          <c:order val="2"/>
          <c:tx>
            <c:strRef>
              <c:f>'Динамика КЦП НЧИ ВТШ ВШЭиП'!$A$19</c:f>
              <c:strCache>
                <c:ptCount val="1"/>
                <c:pt idx="0">
                  <c:v>Магистратура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'Динамика КЦП НЧИ ВТШ ВШЭиП'!$B$16:$F$16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'Динамика КЦП НЧИ ВТШ ВШЭиП'!$B$19:$F$19</c:f>
              <c:numCache>
                <c:formatCode>General</c:formatCode>
                <c:ptCount val="5"/>
                <c:pt idx="0">
                  <c:v>40</c:v>
                </c:pt>
                <c:pt idx="1">
                  <c:v>69</c:v>
                </c:pt>
                <c:pt idx="2">
                  <c:v>26</c:v>
                </c:pt>
                <c:pt idx="3">
                  <c:v>64</c:v>
                </c:pt>
                <c:pt idx="4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27-4DF6-A05D-E97705A67E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box"/>
        <c:axId val="198994176"/>
        <c:axId val="199012352"/>
        <c:axId val="0"/>
      </c:bar3DChart>
      <c:catAx>
        <c:axId val="19899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99012352"/>
        <c:crosses val="autoZero"/>
        <c:auto val="1"/>
        <c:lblAlgn val="ctr"/>
        <c:lblOffset val="100"/>
        <c:noMultiLvlLbl val="0"/>
      </c:catAx>
      <c:valAx>
        <c:axId val="19901235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989941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Динамика КЦП</a:t>
            </a:r>
            <a:r>
              <a:rPr lang="ru-RU" baseline="0" dirty="0"/>
              <a:t> ВО</a:t>
            </a:r>
            <a:endParaRPr lang="ru-RU" dirty="0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'Динамика КЦП НЧИ ВТШ ВШЭиП'!$A$5</c:f>
              <c:strCache>
                <c:ptCount val="1"/>
                <c:pt idx="0">
                  <c:v>Бакалавриат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'Динамика КЦП НЧИ ВТШ ВШЭиП'!$B$4:$F$4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'Динамика КЦП НЧИ ВТШ ВШЭиП'!$B$5:$F$5</c:f>
              <c:numCache>
                <c:formatCode>General</c:formatCode>
                <c:ptCount val="5"/>
                <c:pt idx="0">
                  <c:v>653</c:v>
                </c:pt>
                <c:pt idx="1">
                  <c:v>635</c:v>
                </c:pt>
                <c:pt idx="2">
                  <c:v>621</c:v>
                </c:pt>
                <c:pt idx="3">
                  <c:v>602</c:v>
                </c:pt>
                <c:pt idx="4">
                  <c:v>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81-4CB0-878B-1AB08C9338B6}"/>
            </c:ext>
          </c:extLst>
        </c:ser>
        <c:ser>
          <c:idx val="1"/>
          <c:order val="1"/>
          <c:tx>
            <c:strRef>
              <c:f>'Динамика КЦП НЧИ ВТШ ВШЭиП'!$A$6</c:f>
              <c:strCache>
                <c:ptCount val="1"/>
                <c:pt idx="0">
                  <c:v>Специалитет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'Динамика КЦП НЧИ ВТШ ВШЭиП'!$B$4:$F$4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'Динамика КЦП НЧИ ВТШ ВШЭиП'!$B$6:$F$6</c:f>
              <c:numCache>
                <c:formatCode>General</c:formatCode>
                <c:ptCount val="5"/>
                <c:pt idx="0">
                  <c:v>18</c:v>
                </c:pt>
                <c:pt idx="1">
                  <c:v>25</c:v>
                </c:pt>
                <c:pt idx="2">
                  <c:v>50</c:v>
                </c:pt>
                <c:pt idx="3">
                  <c:v>40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81-4CB0-878B-1AB08C9338B6}"/>
            </c:ext>
          </c:extLst>
        </c:ser>
        <c:ser>
          <c:idx val="2"/>
          <c:order val="2"/>
          <c:tx>
            <c:strRef>
              <c:f>'Динамика КЦП НЧИ ВТШ ВШЭиП'!$A$7</c:f>
              <c:strCache>
                <c:ptCount val="1"/>
                <c:pt idx="0">
                  <c:v>Магистратура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'Динамика КЦП НЧИ ВТШ ВШЭиП'!$B$4:$F$4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'Динамика КЦП НЧИ ВТШ ВШЭиП'!$B$7:$F$7</c:f>
              <c:numCache>
                <c:formatCode>General</c:formatCode>
                <c:ptCount val="5"/>
                <c:pt idx="0">
                  <c:v>207</c:v>
                </c:pt>
                <c:pt idx="1">
                  <c:v>288</c:v>
                </c:pt>
                <c:pt idx="2">
                  <c:v>212</c:v>
                </c:pt>
                <c:pt idx="3">
                  <c:v>343</c:v>
                </c:pt>
                <c:pt idx="4">
                  <c:v>387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81-4CB0-878B-1AB08C9338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box"/>
        <c:axId val="200689152"/>
        <c:axId val="200690688"/>
        <c:axId val="0"/>
      </c:bar3DChart>
      <c:catAx>
        <c:axId val="20068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00690688"/>
        <c:crosses val="autoZero"/>
        <c:auto val="1"/>
        <c:lblAlgn val="ctr"/>
        <c:lblOffset val="100"/>
        <c:noMultiLvlLbl val="0"/>
      </c:catAx>
      <c:valAx>
        <c:axId val="2006906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006891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Динамика КЦП ИЭК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'[Для УС ПК.xlsx]СПО'!$A$22</c:f>
              <c:strCache>
                <c:ptCount val="1"/>
                <c:pt idx="0">
                  <c:v>Среднее профессиональное образование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'[Для УС ПК.xlsx]СПО'!$B$21:$F$21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'[Для УС ПК.xlsx]СПО'!$B$22:$F$22</c:f>
              <c:numCache>
                <c:formatCode>General</c:formatCode>
                <c:ptCount val="5"/>
                <c:pt idx="0">
                  <c:v>90</c:v>
                </c:pt>
                <c:pt idx="1">
                  <c:v>100</c:v>
                </c:pt>
                <c:pt idx="2">
                  <c:v>75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16-4FD6-B020-26E13F5B30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2684800"/>
        <c:axId val="42686720"/>
        <c:axId val="0"/>
      </c:bar3DChart>
      <c:catAx>
        <c:axId val="4268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2686720"/>
        <c:crosses val="autoZero"/>
        <c:auto val="1"/>
        <c:lblAlgn val="ctr"/>
        <c:lblOffset val="100"/>
        <c:noMultiLvlLbl val="0"/>
      </c:catAx>
      <c:valAx>
        <c:axId val="42686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26848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СТРУКТУРА ПРИЕМА ВО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'Структура приема ВО'!$D$28:$D$29</c:f>
              <c:strCache>
                <c:ptCount val="2"/>
                <c:pt idx="0">
                  <c:v>ОЧНАЯ ф/о</c:v>
                </c:pt>
                <c:pt idx="1">
                  <c:v>Бюджет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'Структура приема ВО'!$C$30:$C$32</c:f>
              <c:strCache>
                <c:ptCount val="3"/>
                <c:pt idx="0">
                  <c:v>2024 (1541 чел)</c:v>
                </c:pt>
                <c:pt idx="1">
                  <c:v>2025 (1583 чел)</c:v>
                </c:pt>
                <c:pt idx="2">
                  <c:v>2026 (1889 чел)</c:v>
                </c:pt>
              </c:strCache>
            </c:strRef>
          </c:cat>
          <c:val>
            <c:numRef>
              <c:f>'Структура приема ВО'!$D$30:$D$32</c:f>
              <c:numCache>
                <c:formatCode>General</c:formatCode>
                <c:ptCount val="3"/>
                <c:pt idx="0">
                  <c:v>748</c:v>
                </c:pt>
                <c:pt idx="1">
                  <c:v>842</c:v>
                </c:pt>
                <c:pt idx="2">
                  <c:v>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1A-4D97-91CF-3B834F678FB9}"/>
            </c:ext>
          </c:extLst>
        </c:ser>
        <c:ser>
          <c:idx val="1"/>
          <c:order val="1"/>
          <c:tx>
            <c:strRef>
              <c:f>'Структура приема ВО'!$E$28:$E$29</c:f>
              <c:strCache>
                <c:ptCount val="2"/>
                <c:pt idx="0">
                  <c:v>ОЧНАЯ ф/о</c:v>
                </c:pt>
                <c:pt idx="1">
                  <c:v>Контракт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'Структура приема ВО'!$C$30:$C$32</c:f>
              <c:strCache>
                <c:ptCount val="3"/>
                <c:pt idx="0">
                  <c:v>2024 (1541 чел)</c:v>
                </c:pt>
                <c:pt idx="1">
                  <c:v>2025 (1583 чел)</c:v>
                </c:pt>
                <c:pt idx="2">
                  <c:v>2026 (1889 чел)</c:v>
                </c:pt>
              </c:strCache>
            </c:strRef>
          </c:cat>
          <c:val>
            <c:numRef>
              <c:f>'Структура приема ВО'!$E$30:$E$32</c:f>
              <c:numCache>
                <c:formatCode>General</c:formatCode>
                <c:ptCount val="3"/>
                <c:pt idx="0">
                  <c:v>296</c:v>
                </c:pt>
                <c:pt idx="1">
                  <c:v>303</c:v>
                </c:pt>
                <c:pt idx="2">
                  <c:v>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1A-4D97-91CF-3B834F678FB9}"/>
            </c:ext>
          </c:extLst>
        </c:ser>
        <c:ser>
          <c:idx val="2"/>
          <c:order val="2"/>
          <c:tx>
            <c:strRef>
              <c:f>'Структура приема ВО'!$F$28:$F$29</c:f>
              <c:strCache>
                <c:ptCount val="2"/>
                <c:pt idx="0">
                  <c:v>ЗАОЧНАЯ ф/о</c:v>
                </c:pt>
                <c:pt idx="1">
                  <c:v>Бюджет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'Структура приема ВО'!$C$30:$C$32</c:f>
              <c:strCache>
                <c:ptCount val="3"/>
                <c:pt idx="0">
                  <c:v>2024 (1541 чел)</c:v>
                </c:pt>
                <c:pt idx="1">
                  <c:v>2025 (1583 чел)</c:v>
                </c:pt>
                <c:pt idx="2">
                  <c:v>2026 (1889 чел)</c:v>
                </c:pt>
              </c:strCache>
            </c:strRef>
          </c:cat>
          <c:val>
            <c:numRef>
              <c:f>'Структура приема ВО'!$F$30:$F$32</c:f>
              <c:numCache>
                <c:formatCode>General</c:formatCode>
                <c:ptCount val="3"/>
                <c:pt idx="0">
                  <c:v>135</c:v>
                </c:pt>
                <c:pt idx="1">
                  <c:v>143</c:v>
                </c:pt>
                <c:pt idx="2">
                  <c:v>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1A-4D97-91CF-3B834F678FB9}"/>
            </c:ext>
          </c:extLst>
        </c:ser>
        <c:ser>
          <c:idx val="3"/>
          <c:order val="3"/>
          <c:tx>
            <c:strRef>
              <c:f>'Структура приема ВО'!$G$28:$G$29</c:f>
              <c:strCache>
                <c:ptCount val="2"/>
                <c:pt idx="0">
                  <c:v>ЗАОЧНАЯ ф/о</c:v>
                </c:pt>
                <c:pt idx="1">
                  <c:v>Контракт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'Структура приема ВО'!$C$30:$C$32</c:f>
              <c:strCache>
                <c:ptCount val="3"/>
                <c:pt idx="0">
                  <c:v>2024 (1541 чел)</c:v>
                </c:pt>
                <c:pt idx="1">
                  <c:v>2025 (1583 чел)</c:v>
                </c:pt>
                <c:pt idx="2">
                  <c:v>2026 (1889 чел)</c:v>
                </c:pt>
              </c:strCache>
            </c:strRef>
          </c:cat>
          <c:val>
            <c:numRef>
              <c:f>'Структура приема ВО'!$G$30:$G$32</c:f>
              <c:numCache>
                <c:formatCode>General</c:formatCode>
                <c:ptCount val="3"/>
                <c:pt idx="0">
                  <c:v>200</c:v>
                </c:pt>
                <c:pt idx="1">
                  <c:v>141</c:v>
                </c:pt>
                <c:pt idx="2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1A-4D97-91CF-3B834F678FB9}"/>
            </c:ext>
          </c:extLst>
        </c:ser>
        <c:ser>
          <c:idx val="4"/>
          <c:order val="4"/>
          <c:tx>
            <c:strRef>
              <c:f>'Структура приема ВО'!$H$28:$H$29</c:f>
              <c:strCache>
                <c:ptCount val="2"/>
                <c:pt idx="0">
                  <c:v>ОЧНО_ЗАОЧНАЯ ф/о</c:v>
                </c:pt>
                <c:pt idx="1">
                  <c:v>Бюджет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'Структура приема ВО'!$C$30:$C$32</c:f>
              <c:strCache>
                <c:ptCount val="3"/>
                <c:pt idx="0">
                  <c:v>2024 (1541 чел)</c:v>
                </c:pt>
                <c:pt idx="1">
                  <c:v>2025 (1583 чел)</c:v>
                </c:pt>
                <c:pt idx="2">
                  <c:v>2026 (1889 чел)</c:v>
                </c:pt>
              </c:strCache>
            </c:strRef>
          </c:cat>
          <c:val>
            <c:numRef>
              <c:f>'Структура приема ВО'!$H$30:$H$32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1A-4D97-91CF-3B834F678FB9}"/>
            </c:ext>
          </c:extLst>
        </c:ser>
        <c:ser>
          <c:idx val="5"/>
          <c:order val="5"/>
          <c:tx>
            <c:strRef>
              <c:f>'Структура приема ВО'!$I$28:$I$29</c:f>
              <c:strCache>
                <c:ptCount val="2"/>
                <c:pt idx="0">
                  <c:v>ОЧНО_ЗАОЧНАЯ ф/о</c:v>
                </c:pt>
                <c:pt idx="1">
                  <c:v>Контракт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'Структура приема ВО'!$C$30:$C$32</c:f>
              <c:strCache>
                <c:ptCount val="3"/>
                <c:pt idx="0">
                  <c:v>2024 (1541 чел)</c:v>
                </c:pt>
                <c:pt idx="1">
                  <c:v>2025 (1583 чел)</c:v>
                </c:pt>
                <c:pt idx="2">
                  <c:v>2026 (1889 чел)</c:v>
                </c:pt>
              </c:strCache>
            </c:strRef>
          </c:cat>
          <c:val>
            <c:numRef>
              <c:f>'Структура приема ВО'!$I$30:$I$32</c:f>
              <c:numCache>
                <c:formatCode>General</c:formatCode>
                <c:ptCount val="3"/>
                <c:pt idx="0">
                  <c:v>162</c:v>
                </c:pt>
                <c:pt idx="1">
                  <c:v>154</c:v>
                </c:pt>
                <c:pt idx="2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E1A-4D97-91CF-3B834F678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box"/>
        <c:axId val="200560000"/>
        <c:axId val="200574080"/>
        <c:axId val="0"/>
      </c:bar3DChart>
      <c:catAx>
        <c:axId val="20056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00574080"/>
        <c:crosses val="autoZero"/>
        <c:auto val="1"/>
        <c:lblAlgn val="ctr"/>
        <c:lblOffset val="100"/>
        <c:noMultiLvlLbl val="0"/>
      </c:catAx>
      <c:valAx>
        <c:axId val="20057408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005600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/>
              <a:t>СТРУКТУРА ПРИЕМА ИЭК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СПО!$B$18:$B$19</c:f>
              <c:strCache>
                <c:ptCount val="2"/>
                <c:pt idx="0">
                  <c:v>ОЧНАЯ ф/о</c:v>
                </c:pt>
                <c:pt idx="1">
                  <c:v>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СПО!$A$20:$A$22</c:f>
              <c:strCache>
                <c:ptCount val="3"/>
                <c:pt idx="0">
                  <c:v>2024 (750 чел.)</c:v>
                </c:pt>
                <c:pt idx="1">
                  <c:v>2025 (779 чел.)</c:v>
                </c:pt>
                <c:pt idx="2">
                  <c:v>2026 (750 чел.)</c:v>
                </c:pt>
              </c:strCache>
            </c:strRef>
          </c:cat>
          <c:val>
            <c:numRef>
              <c:f>СПО!$B$20:$B$22</c:f>
              <c:numCache>
                <c:formatCode>General</c:formatCode>
                <c:ptCount val="3"/>
                <c:pt idx="0">
                  <c:v>75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1D-4937-A9A3-B3C430B03366}"/>
            </c:ext>
          </c:extLst>
        </c:ser>
        <c:ser>
          <c:idx val="1"/>
          <c:order val="1"/>
          <c:tx>
            <c:strRef>
              <c:f>СПО!$C$18:$C$19</c:f>
              <c:strCache>
                <c:ptCount val="2"/>
                <c:pt idx="0">
                  <c:v>ОЧНАЯ ф/о</c:v>
                </c:pt>
                <c:pt idx="1">
                  <c:v>Контракт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СПО!$A$20:$A$22</c:f>
              <c:strCache>
                <c:ptCount val="3"/>
                <c:pt idx="0">
                  <c:v>2024 (750 чел.)</c:v>
                </c:pt>
                <c:pt idx="1">
                  <c:v>2025 (779 чел.)</c:v>
                </c:pt>
                <c:pt idx="2">
                  <c:v>2026 (750 чел.)</c:v>
                </c:pt>
              </c:strCache>
            </c:strRef>
          </c:cat>
          <c:val>
            <c:numRef>
              <c:f>СПО!$C$20:$C$22</c:f>
              <c:numCache>
                <c:formatCode>General</c:formatCode>
                <c:ptCount val="3"/>
                <c:pt idx="0">
                  <c:v>675</c:v>
                </c:pt>
                <c:pt idx="1">
                  <c:v>679</c:v>
                </c:pt>
                <c:pt idx="2">
                  <c:v>650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1D-4937-A9A3-B3C430B033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0199552"/>
        <c:axId val="200205440"/>
        <c:axId val="0"/>
      </c:bar3DChart>
      <c:catAx>
        <c:axId val="200199552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205440"/>
        <c:crosses val="autoZero"/>
        <c:auto val="1"/>
        <c:lblAlgn val="ctr"/>
        <c:lblOffset val="100"/>
        <c:noMultiLvlLbl val="0"/>
      </c:catAx>
      <c:valAx>
        <c:axId val="20020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19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'Качество приема'!$A$6</c:f>
              <c:strCache>
                <c:ptCount val="1"/>
                <c:pt idx="0">
                  <c:v>ВТШ ЕГЭ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'Качество приема'!$B$5:$D$5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'Качество приема'!$B$6:$D$6</c:f>
              <c:numCache>
                <c:formatCode>General</c:formatCode>
                <c:ptCount val="3"/>
                <c:pt idx="0">
                  <c:v>64.400000000000006</c:v>
                </c:pt>
                <c:pt idx="1">
                  <c:v>64.16</c:v>
                </c:pt>
                <c:pt idx="2">
                  <c:v>61.9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16-4576-9A2F-78656D2CB88F}"/>
            </c:ext>
          </c:extLst>
        </c:ser>
        <c:ser>
          <c:idx val="1"/>
          <c:order val="1"/>
          <c:tx>
            <c:strRef>
              <c:f>'Качество приема'!$A$7</c:f>
              <c:strCache>
                <c:ptCount val="1"/>
                <c:pt idx="0">
                  <c:v>ВТШ Ср.балл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'Качество приема'!$B$5:$D$5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'Качество приема'!$B$7:$D$7</c:f>
              <c:numCache>
                <c:formatCode>General</c:formatCode>
                <c:ptCount val="3"/>
                <c:pt idx="0">
                  <c:v>56</c:v>
                </c:pt>
                <c:pt idx="1">
                  <c:v>56.64</c:v>
                </c:pt>
                <c:pt idx="2">
                  <c:v>59.02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16-4576-9A2F-78656D2CB88F}"/>
            </c:ext>
          </c:extLst>
        </c:ser>
        <c:ser>
          <c:idx val="2"/>
          <c:order val="2"/>
          <c:tx>
            <c:strRef>
              <c:f>'Качество приема'!$A$8</c:f>
              <c:strCache>
                <c:ptCount val="1"/>
                <c:pt idx="0">
                  <c:v>ВШЭиП ЕГЭ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'Качество приема'!$B$5:$D$5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'Качество приема'!$B$8:$D$8</c:f>
              <c:numCache>
                <c:formatCode>General</c:formatCode>
                <c:ptCount val="3"/>
                <c:pt idx="0">
                  <c:v>63.2</c:v>
                </c:pt>
                <c:pt idx="1">
                  <c:v>64.22</c:v>
                </c:pt>
                <c:pt idx="2">
                  <c:v>66.03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16-4576-9A2F-78656D2CB88F}"/>
            </c:ext>
          </c:extLst>
        </c:ser>
        <c:ser>
          <c:idx val="3"/>
          <c:order val="3"/>
          <c:tx>
            <c:strRef>
              <c:f>'Качество приема'!$A$9</c:f>
              <c:strCache>
                <c:ptCount val="1"/>
                <c:pt idx="0">
                  <c:v>ВШЭиП Ср.балл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'Качество приема'!$B$5:$D$5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'Качество приема'!$B$9:$D$9</c:f>
              <c:numCache>
                <c:formatCode>General</c:formatCode>
                <c:ptCount val="3"/>
                <c:pt idx="0">
                  <c:v>62.3</c:v>
                </c:pt>
                <c:pt idx="1">
                  <c:v>62.3</c:v>
                </c:pt>
                <c:pt idx="2">
                  <c:v>69.97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716-4576-9A2F-78656D2CB8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0289280"/>
        <c:axId val="200299264"/>
      </c:lineChart>
      <c:catAx>
        <c:axId val="20028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00299264"/>
        <c:crosses val="autoZero"/>
        <c:auto val="1"/>
        <c:lblAlgn val="ctr"/>
        <c:lblOffset val="100"/>
        <c:noMultiLvlLbl val="0"/>
      </c:catAx>
      <c:valAx>
        <c:axId val="200299264"/>
        <c:scaling>
          <c:orientation val="minMax"/>
          <c:max val="70"/>
          <c:min val="5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00289280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'Качество приема'!$A$10</c:f>
              <c:strCache>
                <c:ptCount val="1"/>
                <c:pt idx="0">
                  <c:v>Средний балл ЕГЭ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'Качество приема'!$B$10:$D$10</c:f>
              <c:numCache>
                <c:formatCode>General</c:formatCode>
                <c:ptCount val="3"/>
                <c:pt idx="0">
                  <c:v>63.6</c:v>
                </c:pt>
                <c:pt idx="1">
                  <c:v>64.42</c:v>
                </c:pt>
                <c:pt idx="2">
                  <c:v>62.38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7C-4DC2-9C90-8CBE6C72E322}"/>
            </c:ext>
          </c:extLst>
        </c:ser>
        <c:ser>
          <c:idx val="1"/>
          <c:order val="1"/>
          <c:tx>
            <c:strRef>
              <c:f>'Качество приема'!$A$11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5922533468389051E-2"/>
                  <c:y val="-4.62962962962971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47C-4DC2-9C90-8CBE6C72E322}"/>
                </c:ext>
              </c:extLst>
            </c:dLbl>
            <c:dLbl>
              <c:idx val="1"/>
              <c:layout>
                <c:manualLayout>
                  <c:x val="3.2403166835486254E-2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47C-4DC2-9C90-8CBE6C72E322}"/>
                </c:ext>
              </c:extLst>
            </c:dLbl>
            <c:dLbl>
              <c:idx val="2"/>
              <c:layout>
                <c:manualLayout>
                  <c:x val="4.2124116886132212E-2"/>
                  <c:y val="-1.3888888888888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47C-4DC2-9C90-8CBE6C72E3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'Качество приема'!$B$11:$D$11</c:f>
              <c:numCache>
                <c:formatCode>General</c:formatCode>
                <c:ptCount val="3"/>
                <c:pt idx="0">
                  <c:v>56.3</c:v>
                </c:pt>
                <c:pt idx="1">
                  <c:v>56.57</c:v>
                </c:pt>
                <c:pt idx="2">
                  <c:v>59.93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7C-4DC2-9C90-8CBE6C72E3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0336128"/>
        <c:axId val="200337664"/>
        <c:axId val="0"/>
      </c:bar3DChart>
      <c:catAx>
        <c:axId val="20033612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337664"/>
        <c:crosses val="autoZero"/>
        <c:auto val="1"/>
        <c:lblAlgn val="ctr"/>
        <c:lblOffset val="100"/>
        <c:noMultiLvlLbl val="0"/>
      </c:catAx>
      <c:valAx>
        <c:axId val="20033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33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Текущая</a:t>
            </a:r>
            <a:r>
              <a:rPr lang="ru-RU" baseline="0"/>
              <a:t> успеваемость (очная форма обучения)</a:t>
            </a:r>
            <a:endParaRPr lang="ru-R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Лист1!$A$4</c:f>
              <c:strCache>
                <c:ptCount val="1"/>
                <c:pt idx="0">
                  <c:v>Кол-во студентов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Лист1!$B$3:$S$3</c:f>
              <c:strCache>
                <c:ptCount val="18"/>
                <c:pt idx="0">
                  <c:v>МТиК</c:v>
                </c:pt>
                <c:pt idx="1">
                  <c:v>МС</c:v>
                </c:pt>
                <c:pt idx="2">
                  <c:v>ТЦМП</c:v>
                </c:pt>
                <c:pt idx="3">
                  <c:v>Автомобили</c:v>
                </c:pt>
                <c:pt idx="4">
                  <c:v>СТС</c:v>
                </c:pt>
                <c:pt idx="5">
                  <c:v>АиУ</c:v>
                </c:pt>
                <c:pt idx="6">
                  <c:v>ЭиЭ</c:v>
                </c:pt>
                <c:pt idx="7">
                  <c:v>ВЭиПА</c:v>
                </c:pt>
                <c:pt idx="8">
                  <c:v>ИС</c:v>
                </c:pt>
                <c:pt idx="9">
                  <c:v>Строительство</c:v>
                </c:pt>
                <c:pt idx="10">
                  <c:v>ХиЭ</c:v>
                </c:pt>
                <c:pt idx="11">
                  <c:v>БИиММЭ</c:v>
                </c:pt>
                <c:pt idx="12">
                  <c:v>ЭПиО</c:v>
                </c:pt>
                <c:pt idx="13">
                  <c:v>ПМ</c:v>
                </c:pt>
                <c:pt idx="14">
                  <c:v>Филология</c:v>
                </c:pt>
                <c:pt idx="15">
                  <c:v>СГН</c:v>
                </c:pt>
                <c:pt idx="16">
                  <c:v>ЮД</c:v>
                </c:pt>
                <c:pt idx="17">
                  <c:v>ТД</c:v>
                </c:pt>
              </c:strCache>
            </c:strRef>
          </c:cat>
          <c:val>
            <c:numRef>
              <c:f>Лист1!$B$4:$S$4</c:f>
              <c:numCache>
                <c:formatCode>General</c:formatCode>
                <c:ptCount val="18"/>
                <c:pt idx="0">
                  <c:v>56</c:v>
                </c:pt>
                <c:pt idx="1">
                  <c:v>57</c:v>
                </c:pt>
                <c:pt idx="2">
                  <c:v>91</c:v>
                </c:pt>
                <c:pt idx="3">
                  <c:v>178</c:v>
                </c:pt>
                <c:pt idx="4">
                  <c:v>295</c:v>
                </c:pt>
                <c:pt idx="5">
                  <c:v>168</c:v>
                </c:pt>
                <c:pt idx="6">
                  <c:v>151</c:v>
                </c:pt>
                <c:pt idx="7">
                  <c:v>155</c:v>
                </c:pt>
                <c:pt idx="8">
                  <c:v>347</c:v>
                </c:pt>
                <c:pt idx="9">
                  <c:v>297</c:v>
                </c:pt>
                <c:pt idx="10">
                  <c:v>71</c:v>
                </c:pt>
                <c:pt idx="11">
                  <c:v>160</c:v>
                </c:pt>
                <c:pt idx="12">
                  <c:v>225</c:v>
                </c:pt>
                <c:pt idx="13">
                  <c:v>231</c:v>
                </c:pt>
                <c:pt idx="14">
                  <c:v>436</c:v>
                </c:pt>
                <c:pt idx="15">
                  <c:v>129</c:v>
                </c:pt>
                <c:pt idx="16">
                  <c:v>160</c:v>
                </c:pt>
                <c:pt idx="17">
                  <c:v>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74-4995-9F60-7C635D18370A}"/>
            </c:ext>
          </c:extLst>
        </c:ser>
        <c:ser>
          <c:idx val="1"/>
          <c:order val="1"/>
          <c:tx>
            <c:strRef>
              <c:f>Лист1!$A$5</c:f>
              <c:strCache>
                <c:ptCount val="1"/>
                <c:pt idx="0">
                  <c:v>Абсолютная успеваемость (кол-во)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Лист1!$B$3:$S$3</c:f>
              <c:strCache>
                <c:ptCount val="18"/>
                <c:pt idx="0">
                  <c:v>МТиК</c:v>
                </c:pt>
                <c:pt idx="1">
                  <c:v>МС</c:v>
                </c:pt>
                <c:pt idx="2">
                  <c:v>ТЦМП</c:v>
                </c:pt>
                <c:pt idx="3">
                  <c:v>Автомобили</c:v>
                </c:pt>
                <c:pt idx="4">
                  <c:v>СТС</c:v>
                </c:pt>
                <c:pt idx="5">
                  <c:v>АиУ</c:v>
                </c:pt>
                <c:pt idx="6">
                  <c:v>ЭиЭ</c:v>
                </c:pt>
                <c:pt idx="7">
                  <c:v>ВЭиПА</c:v>
                </c:pt>
                <c:pt idx="8">
                  <c:v>ИС</c:v>
                </c:pt>
                <c:pt idx="9">
                  <c:v>Строительство</c:v>
                </c:pt>
                <c:pt idx="10">
                  <c:v>ХиЭ</c:v>
                </c:pt>
                <c:pt idx="11">
                  <c:v>БИиММЭ</c:v>
                </c:pt>
                <c:pt idx="12">
                  <c:v>ЭПиО</c:v>
                </c:pt>
                <c:pt idx="13">
                  <c:v>ПМ</c:v>
                </c:pt>
                <c:pt idx="14">
                  <c:v>Филология</c:v>
                </c:pt>
                <c:pt idx="15">
                  <c:v>СГН</c:v>
                </c:pt>
                <c:pt idx="16">
                  <c:v>ЮД</c:v>
                </c:pt>
                <c:pt idx="17">
                  <c:v>ТД</c:v>
                </c:pt>
              </c:strCache>
            </c:strRef>
          </c:cat>
          <c:val>
            <c:numRef>
              <c:f>Лист1!$B$5:$S$5</c:f>
              <c:numCache>
                <c:formatCode>General</c:formatCode>
                <c:ptCount val="18"/>
                <c:pt idx="0">
                  <c:v>36</c:v>
                </c:pt>
                <c:pt idx="1">
                  <c:v>26</c:v>
                </c:pt>
                <c:pt idx="2">
                  <c:v>57</c:v>
                </c:pt>
                <c:pt idx="3">
                  <c:v>105</c:v>
                </c:pt>
                <c:pt idx="4">
                  <c:v>183</c:v>
                </c:pt>
                <c:pt idx="5">
                  <c:v>110</c:v>
                </c:pt>
                <c:pt idx="6">
                  <c:v>75</c:v>
                </c:pt>
                <c:pt idx="7">
                  <c:v>69</c:v>
                </c:pt>
                <c:pt idx="8">
                  <c:v>233</c:v>
                </c:pt>
                <c:pt idx="9">
                  <c:v>229</c:v>
                </c:pt>
                <c:pt idx="10">
                  <c:v>43</c:v>
                </c:pt>
                <c:pt idx="11">
                  <c:v>134</c:v>
                </c:pt>
                <c:pt idx="12">
                  <c:v>119</c:v>
                </c:pt>
                <c:pt idx="13">
                  <c:v>122</c:v>
                </c:pt>
                <c:pt idx="14">
                  <c:v>292</c:v>
                </c:pt>
                <c:pt idx="15">
                  <c:v>97</c:v>
                </c:pt>
                <c:pt idx="16">
                  <c:v>87</c:v>
                </c:pt>
                <c:pt idx="17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74-4995-9F60-7C635D18370A}"/>
            </c:ext>
          </c:extLst>
        </c:ser>
        <c:ser>
          <c:idx val="2"/>
          <c:order val="2"/>
          <c:tx>
            <c:strRef>
              <c:f>Лист1!$A$6</c:f>
              <c:strCache>
                <c:ptCount val="1"/>
                <c:pt idx="0">
                  <c:v>Качественная успеваемость (кол-во)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Лист1!$B$3:$S$3</c:f>
              <c:strCache>
                <c:ptCount val="18"/>
                <c:pt idx="0">
                  <c:v>МТиК</c:v>
                </c:pt>
                <c:pt idx="1">
                  <c:v>МС</c:v>
                </c:pt>
                <c:pt idx="2">
                  <c:v>ТЦМП</c:v>
                </c:pt>
                <c:pt idx="3">
                  <c:v>Автомобили</c:v>
                </c:pt>
                <c:pt idx="4">
                  <c:v>СТС</c:v>
                </c:pt>
                <c:pt idx="5">
                  <c:v>АиУ</c:v>
                </c:pt>
                <c:pt idx="6">
                  <c:v>ЭиЭ</c:v>
                </c:pt>
                <c:pt idx="7">
                  <c:v>ВЭиПА</c:v>
                </c:pt>
                <c:pt idx="8">
                  <c:v>ИС</c:v>
                </c:pt>
                <c:pt idx="9">
                  <c:v>Строительство</c:v>
                </c:pt>
                <c:pt idx="10">
                  <c:v>ХиЭ</c:v>
                </c:pt>
                <c:pt idx="11">
                  <c:v>БИиММЭ</c:v>
                </c:pt>
                <c:pt idx="12">
                  <c:v>ЭПиО</c:v>
                </c:pt>
                <c:pt idx="13">
                  <c:v>ПМ</c:v>
                </c:pt>
                <c:pt idx="14">
                  <c:v>Филология</c:v>
                </c:pt>
                <c:pt idx="15">
                  <c:v>СГН</c:v>
                </c:pt>
                <c:pt idx="16">
                  <c:v>ЮД</c:v>
                </c:pt>
                <c:pt idx="17">
                  <c:v>ТД</c:v>
                </c:pt>
              </c:strCache>
            </c:strRef>
          </c:cat>
          <c:val>
            <c:numRef>
              <c:f>Лист1!$B$6:$S$6</c:f>
              <c:numCache>
                <c:formatCode>General</c:formatCode>
                <c:ptCount val="18"/>
                <c:pt idx="0">
                  <c:v>32</c:v>
                </c:pt>
                <c:pt idx="1">
                  <c:v>19</c:v>
                </c:pt>
                <c:pt idx="2">
                  <c:v>35</c:v>
                </c:pt>
                <c:pt idx="3">
                  <c:v>62</c:v>
                </c:pt>
                <c:pt idx="4">
                  <c:v>127</c:v>
                </c:pt>
                <c:pt idx="5">
                  <c:v>68</c:v>
                </c:pt>
                <c:pt idx="6">
                  <c:v>53</c:v>
                </c:pt>
                <c:pt idx="7">
                  <c:v>51</c:v>
                </c:pt>
                <c:pt idx="8">
                  <c:v>163</c:v>
                </c:pt>
                <c:pt idx="9">
                  <c:v>137</c:v>
                </c:pt>
                <c:pt idx="10">
                  <c:v>35</c:v>
                </c:pt>
                <c:pt idx="11">
                  <c:v>119</c:v>
                </c:pt>
                <c:pt idx="12">
                  <c:v>54</c:v>
                </c:pt>
                <c:pt idx="13">
                  <c:v>40</c:v>
                </c:pt>
                <c:pt idx="14">
                  <c:v>170</c:v>
                </c:pt>
                <c:pt idx="15">
                  <c:v>67</c:v>
                </c:pt>
                <c:pt idx="16">
                  <c:v>67</c:v>
                </c:pt>
                <c:pt idx="17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74-4995-9F60-7C635D18370A}"/>
            </c:ext>
          </c:extLst>
        </c:ser>
        <c:ser>
          <c:idx val="5"/>
          <c:order val="5"/>
          <c:tx>
            <c:strRef>
              <c:f>Лист1!$A$9</c:f>
              <c:strCache>
                <c:ptCount val="1"/>
                <c:pt idx="0">
                  <c:v>Кол-во отчисленных (лето 24/25 года)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Лист1!$B$3:$S$3</c:f>
              <c:strCache>
                <c:ptCount val="18"/>
                <c:pt idx="0">
                  <c:v>МТиК</c:v>
                </c:pt>
                <c:pt idx="1">
                  <c:v>МС</c:v>
                </c:pt>
                <c:pt idx="2">
                  <c:v>ТЦМП</c:v>
                </c:pt>
                <c:pt idx="3">
                  <c:v>Автомобили</c:v>
                </c:pt>
                <c:pt idx="4">
                  <c:v>СТС</c:v>
                </c:pt>
                <c:pt idx="5">
                  <c:v>АиУ</c:v>
                </c:pt>
                <c:pt idx="6">
                  <c:v>ЭиЭ</c:v>
                </c:pt>
                <c:pt idx="7">
                  <c:v>ВЭиПА</c:v>
                </c:pt>
                <c:pt idx="8">
                  <c:v>ИС</c:v>
                </c:pt>
                <c:pt idx="9">
                  <c:v>Строительство</c:v>
                </c:pt>
                <c:pt idx="10">
                  <c:v>ХиЭ</c:v>
                </c:pt>
                <c:pt idx="11">
                  <c:v>БИиММЭ</c:v>
                </c:pt>
                <c:pt idx="12">
                  <c:v>ЭПиО</c:v>
                </c:pt>
                <c:pt idx="13">
                  <c:v>ПМ</c:v>
                </c:pt>
                <c:pt idx="14">
                  <c:v>Филология</c:v>
                </c:pt>
                <c:pt idx="15">
                  <c:v>СГН</c:v>
                </c:pt>
                <c:pt idx="16">
                  <c:v>ЮД</c:v>
                </c:pt>
                <c:pt idx="17">
                  <c:v>ТД</c:v>
                </c:pt>
              </c:strCache>
            </c:strRef>
          </c:cat>
          <c:val>
            <c:numRef>
              <c:f>Лист1!$B$9:$S$9</c:f>
              <c:numCache>
                <c:formatCode>General</c:formatCode>
                <c:ptCount val="18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1</c:v>
                </c:pt>
                <c:pt idx="8">
                  <c:v>18</c:v>
                </c:pt>
                <c:pt idx="9">
                  <c:v>5</c:v>
                </c:pt>
                <c:pt idx="10">
                  <c:v>1</c:v>
                </c:pt>
                <c:pt idx="11">
                  <c:v>2</c:v>
                </c:pt>
                <c:pt idx="12">
                  <c:v>10</c:v>
                </c:pt>
                <c:pt idx="13">
                  <c:v>7</c:v>
                </c:pt>
                <c:pt idx="14">
                  <c:v>12</c:v>
                </c:pt>
                <c:pt idx="15">
                  <c:v>6</c:v>
                </c:pt>
                <c:pt idx="16">
                  <c:v>6</c:v>
                </c:pt>
                <c:pt idx="1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74-4995-9F60-7C635D183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0653440"/>
        <c:axId val="201281920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Лист1!$A$7</c15:sqref>
                        </c15:formulaRef>
                      </c:ext>
                    </c:extLst>
                    <c:strCache>
                      <c:ptCount val="1"/>
                      <c:pt idx="0">
                        <c:v>Абсолютная успеваемость (%)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Лист1!$B$3:$S$3</c15:sqref>
                        </c15:formulaRef>
                      </c:ext>
                    </c:extLst>
                    <c:strCache>
                      <c:ptCount val="18"/>
                      <c:pt idx="0">
                        <c:v>МТиК</c:v>
                      </c:pt>
                      <c:pt idx="1">
                        <c:v>МС</c:v>
                      </c:pt>
                      <c:pt idx="2">
                        <c:v>ТЦМП</c:v>
                      </c:pt>
                      <c:pt idx="3">
                        <c:v>Автомобили</c:v>
                      </c:pt>
                      <c:pt idx="4">
                        <c:v>СТС</c:v>
                      </c:pt>
                      <c:pt idx="5">
                        <c:v>АиУ</c:v>
                      </c:pt>
                      <c:pt idx="6">
                        <c:v>ЭиЭ</c:v>
                      </c:pt>
                      <c:pt idx="7">
                        <c:v>ВЭиПА</c:v>
                      </c:pt>
                      <c:pt idx="8">
                        <c:v>ИС</c:v>
                      </c:pt>
                      <c:pt idx="9">
                        <c:v>Строительство</c:v>
                      </c:pt>
                      <c:pt idx="10">
                        <c:v>ХиЭ</c:v>
                      </c:pt>
                      <c:pt idx="11">
                        <c:v>БИиММЭ</c:v>
                      </c:pt>
                      <c:pt idx="12">
                        <c:v>ЭПиО</c:v>
                      </c:pt>
                      <c:pt idx="13">
                        <c:v>ПМ</c:v>
                      </c:pt>
                      <c:pt idx="14">
                        <c:v>Филология</c:v>
                      </c:pt>
                      <c:pt idx="15">
                        <c:v>СГН</c:v>
                      </c:pt>
                      <c:pt idx="16">
                        <c:v>ЮД</c:v>
                      </c:pt>
                      <c:pt idx="17">
                        <c:v>ТД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Лист1!$B$7:$S$7</c15:sqref>
                        </c15:formulaRef>
                      </c:ext>
                    </c:extLst>
                    <c:numCache>
                      <c:formatCode>0.00</c:formatCode>
                      <c:ptCount val="18"/>
                      <c:pt idx="0">
                        <c:v>64.285714285714292</c:v>
                      </c:pt>
                      <c:pt idx="1">
                        <c:v>45.614035087719294</c:v>
                      </c:pt>
                      <c:pt idx="2">
                        <c:v>62.637362637362635</c:v>
                      </c:pt>
                      <c:pt idx="3">
                        <c:v>58.988764044943821</c:v>
                      </c:pt>
                      <c:pt idx="4">
                        <c:v>62.033898305084747</c:v>
                      </c:pt>
                      <c:pt idx="5">
                        <c:v>65.476190476190482</c:v>
                      </c:pt>
                      <c:pt idx="6">
                        <c:v>49.668874172185426</c:v>
                      </c:pt>
                      <c:pt idx="7">
                        <c:v>44.516129032258064</c:v>
                      </c:pt>
                      <c:pt idx="8">
                        <c:v>67.146974063400577</c:v>
                      </c:pt>
                      <c:pt idx="9">
                        <c:v>77.104377104377107</c:v>
                      </c:pt>
                      <c:pt idx="10">
                        <c:v>60.563380281690137</c:v>
                      </c:pt>
                      <c:pt idx="11">
                        <c:v>83.75</c:v>
                      </c:pt>
                      <c:pt idx="12">
                        <c:v>52.888888888888886</c:v>
                      </c:pt>
                      <c:pt idx="13">
                        <c:v>52.813852813852812</c:v>
                      </c:pt>
                      <c:pt idx="14">
                        <c:v>66.972477064220186</c:v>
                      </c:pt>
                      <c:pt idx="15">
                        <c:v>75.193798449612402</c:v>
                      </c:pt>
                      <c:pt idx="16">
                        <c:v>54.374999999999993</c:v>
                      </c:pt>
                      <c:pt idx="17">
                        <c:v>64.125560538116588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9274-4995-9F60-7C635D18370A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Лист1!$A$8</c15:sqref>
                        </c15:formulaRef>
                      </c:ext>
                    </c:extLst>
                    <c:strCache>
                      <c:ptCount val="1"/>
                      <c:pt idx="0">
                        <c:v>Качественная успеваемость (%)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Лист1!$B$3:$S$3</c15:sqref>
                        </c15:formulaRef>
                      </c:ext>
                    </c:extLst>
                    <c:strCache>
                      <c:ptCount val="18"/>
                      <c:pt idx="0">
                        <c:v>МТиК</c:v>
                      </c:pt>
                      <c:pt idx="1">
                        <c:v>МС</c:v>
                      </c:pt>
                      <c:pt idx="2">
                        <c:v>ТЦМП</c:v>
                      </c:pt>
                      <c:pt idx="3">
                        <c:v>Автомобили</c:v>
                      </c:pt>
                      <c:pt idx="4">
                        <c:v>СТС</c:v>
                      </c:pt>
                      <c:pt idx="5">
                        <c:v>АиУ</c:v>
                      </c:pt>
                      <c:pt idx="6">
                        <c:v>ЭиЭ</c:v>
                      </c:pt>
                      <c:pt idx="7">
                        <c:v>ВЭиПА</c:v>
                      </c:pt>
                      <c:pt idx="8">
                        <c:v>ИС</c:v>
                      </c:pt>
                      <c:pt idx="9">
                        <c:v>Строительство</c:v>
                      </c:pt>
                      <c:pt idx="10">
                        <c:v>ХиЭ</c:v>
                      </c:pt>
                      <c:pt idx="11">
                        <c:v>БИиММЭ</c:v>
                      </c:pt>
                      <c:pt idx="12">
                        <c:v>ЭПиО</c:v>
                      </c:pt>
                      <c:pt idx="13">
                        <c:v>ПМ</c:v>
                      </c:pt>
                      <c:pt idx="14">
                        <c:v>Филология</c:v>
                      </c:pt>
                      <c:pt idx="15">
                        <c:v>СГН</c:v>
                      </c:pt>
                      <c:pt idx="16">
                        <c:v>ЮД</c:v>
                      </c:pt>
                      <c:pt idx="17">
                        <c:v>ТД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Лист1!$B$8:$S$8</c15:sqref>
                        </c15:formulaRef>
                      </c:ext>
                    </c:extLst>
                    <c:numCache>
                      <c:formatCode>0.00</c:formatCode>
                      <c:ptCount val="18"/>
                      <c:pt idx="0">
                        <c:v>57.142857142857139</c:v>
                      </c:pt>
                      <c:pt idx="1">
                        <c:v>33.333333333333329</c:v>
                      </c:pt>
                      <c:pt idx="2">
                        <c:v>38.461538461538467</c:v>
                      </c:pt>
                      <c:pt idx="3">
                        <c:v>34.831460674157306</c:v>
                      </c:pt>
                      <c:pt idx="4">
                        <c:v>43.050847457627114</c:v>
                      </c:pt>
                      <c:pt idx="5">
                        <c:v>40.476190476190474</c:v>
                      </c:pt>
                      <c:pt idx="6">
                        <c:v>35.099337748344375</c:v>
                      </c:pt>
                      <c:pt idx="7">
                        <c:v>32.903225806451616</c:v>
                      </c:pt>
                      <c:pt idx="8">
                        <c:v>46.97406340057637</c:v>
                      </c:pt>
                      <c:pt idx="9">
                        <c:v>46.127946127946132</c:v>
                      </c:pt>
                      <c:pt idx="10">
                        <c:v>49.295774647887328</c:v>
                      </c:pt>
                      <c:pt idx="11">
                        <c:v>74.375</c:v>
                      </c:pt>
                      <c:pt idx="12">
                        <c:v>24</c:v>
                      </c:pt>
                      <c:pt idx="13">
                        <c:v>17.316017316017316</c:v>
                      </c:pt>
                      <c:pt idx="14">
                        <c:v>38.990825688073393</c:v>
                      </c:pt>
                      <c:pt idx="15">
                        <c:v>51.937984496124031</c:v>
                      </c:pt>
                      <c:pt idx="16">
                        <c:v>41.875</c:v>
                      </c:pt>
                      <c:pt idx="17">
                        <c:v>33.632286995515699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9274-4995-9F60-7C635D18370A}"/>
                  </c:ext>
                </c:extLst>
              </c15:ser>
            </c15:filteredBarSeries>
          </c:ext>
        </c:extLst>
      </c:barChart>
      <c:catAx>
        <c:axId val="20065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1281920"/>
        <c:crosses val="autoZero"/>
        <c:auto val="1"/>
        <c:lblAlgn val="ctr"/>
        <c:lblOffset val="100"/>
        <c:noMultiLvlLbl val="0"/>
      </c:catAx>
      <c:valAx>
        <c:axId val="20128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65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Текущая успеваемость (очная форма обучения)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3"/>
          <c:order val="3"/>
          <c:tx>
            <c:strRef>
              <c:f>ВО!$A$7</c:f>
              <c:strCache>
                <c:ptCount val="1"/>
                <c:pt idx="0">
                  <c:v>Абсолютная успеваемость (%)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ВО!$B$3:$S$3</c:f>
              <c:strCache>
                <c:ptCount val="18"/>
                <c:pt idx="0">
                  <c:v>МТиК</c:v>
                </c:pt>
                <c:pt idx="1">
                  <c:v>МС</c:v>
                </c:pt>
                <c:pt idx="2">
                  <c:v>ТЦМП</c:v>
                </c:pt>
                <c:pt idx="3">
                  <c:v>Автомобили</c:v>
                </c:pt>
                <c:pt idx="4">
                  <c:v>СТС</c:v>
                </c:pt>
                <c:pt idx="5">
                  <c:v>АиУ</c:v>
                </c:pt>
                <c:pt idx="6">
                  <c:v>ЭиЭ</c:v>
                </c:pt>
                <c:pt idx="7">
                  <c:v>ВЭиПА</c:v>
                </c:pt>
                <c:pt idx="8">
                  <c:v>ИС</c:v>
                </c:pt>
                <c:pt idx="9">
                  <c:v>Строительство</c:v>
                </c:pt>
                <c:pt idx="10">
                  <c:v>ХиЭ</c:v>
                </c:pt>
                <c:pt idx="11">
                  <c:v>БИиММЭ</c:v>
                </c:pt>
                <c:pt idx="12">
                  <c:v>ЭПиО</c:v>
                </c:pt>
                <c:pt idx="13">
                  <c:v>ПМ</c:v>
                </c:pt>
                <c:pt idx="14">
                  <c:v>Филология</c:v>
                </c:pt>
                <c:pt idx="15">
                  <c:v>СГН</c:v>
                </c:pt>
                <c:pt idx="16">
                  <c:v>ЮД</c:v>
                </c:pt>
                <c:pt idx="17">
                  <c:v>ТД</c:v>
                </c:pt>
              </c:strCache>
            </c:strRef>
          </c:cat>
          <c:val>
            <c:numRef>
              <c:f>ВО!$B$7:$S$7</c:f>
              <c:numCache>
                <c:formatCode>0.00</c:formatCode>
                <c:ptCount val="18"/>
                <c:pt idx="0">
                  <c:v>64.285714285714292</c:v>
                </c:pt>
                <c:pt idx="1">
                  <c:v>45.614035087719294</c:v>
                </c:pt>
                <c:pt idx="2">
                  <c:v>62.637362637362635</c:v>
                </c:pt>
                <c:pt idx="3">
                  <c:v>58.988764044943821</c:v>
                </c:pt>
                <c:pt idx="4">
                  <c:v>62.033898305084747</c:v>
                </c:pt>
                <c:pt idx="5">
                  <c:v>65.476190476190482</c:v>
                </c:pt>
                <c:pt idx="6">
                  <c:v>49.668874172185426</c:v>
                </c:pt>
                <c:pt idx="7">
                  <c:v>44.516129032258064</c:v>
                </c:pt>
                <c:pt idx="8">
                  <c:v>67.146974063400577</c:v>
                </c:pt>
                <c:pt idx="9">
                  <c:v>77.104377104377107</c:v>
                </c:pt>
                <c:pt idx="10">
                  <c:v>60.563380281690137</c:v>
                </c:pt>
                <c:pt idx="11">
                  <c:v>83.75</c:v>
                </c:pt>
                <c:pt idx="12">
                  <c:v>52.888888888888886</c:v>
                </c:pt>
                <c:pt idx="13">
                  <c:v>52.813852813852812</c:v>
                </c:pt>
                <c:pt idx="14">
                  <c:v>66.972477064220186</c:v>
                </c:pt>
                <c:pt idx="15">
                  <c:v>75.193798449612402</c:v>
                </c:pt>
                <c:pt idx="16">
                  <c:v>54.374999999999993</c:v>
                </c:pt>
                <c:pt idx="17">
                  <c:v>64.125560538116588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17-4CDD-A6BF-26FCA6E10283}"/>
            </c:ext>
          </c:extLst>
        </c:ser>
        <c:ser>
          <c:idx val="4"/>
          <c:order val="4"/>
          <c:tx>
            <c:strRef>
              <c:f>ВО!$A$8</c:f>
              <c:strCache>
                <c:ptCount val="1"/>
                <c:pt idx="0">
                  <c:v>Качественная успеваемость (%)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ВО!$B$3:$S$3</c:f>
              <c:strCache>
                <c:ptCount val="18"/>
                <c:pt idx="0">
                  <c:v>МТиК</c:v>
                </c:pt>
                <c:pt idx="1">
                  <c:v>МС</c:v>
                </c:pt>
                <c:pt idx="2">
                  <c:v>ТЦМП</c:v>
                </c:pt>
                <c:pt idx="3">
                  <c:v>Автомобили</c:v>
                </c:pt>
                <c:pt idx="4">
                  <c:v>СТС</c:v>
                </c:pt>
                <c:pt idx="5">
                  <c:v>АиУ</c:v>
                </c:pt>
                <c:pt idx="6">
                  <c:v>ЭиЭ</c:v>
                </c:pt>
                <c:pt idx="7">
                  <c:v>ВЭиПА</c:v>
                </c:pt>
                <c:pt idx="8">
                  <c:v>ИС</c:v>
                </c:pt>
                <c:pt idx="9">
                  <c:v>Строительство</c:v>
                </c:pt>
                <c:pt idx="10">
                  <c:v>ХиЭ</c:v>
                </c:pt>
                <c:pt idx="11">
                  <c:v>БИиММЭ</c:v>
                </c:pt>
                <c:pt idx="12">
                  <c:v>ЭПиО</c:v>
                </c:pt>
                <c:pt idx="13">
                  <c:v>ПМ</c:v>
                </c:pt>
                <c:pt idx="14">
                  <c:v>Филология</c:v>
                </c:pt>
                <c:pt idx="15">
                  <c:v>СГН</c:v>
                </c:pt>
                <c:pt idx="16">
                  <c:v>ЮД</c:v>
                </c:pt>
                <c:pt idx="17">
                  <c:v>ТД</c:v>
                </c:pt>
              </c:strCache>
            </c:strRef>
          </c:cat>
          <c:val>
            <c:numRef>
              <c:f>ВО!$B$8:$S$8</c:f>
              <c:numCache>
                <c:formatCode>0.00</c:formatCode>
                <c:ptCount val="18"/>
                <c:pt idx="0">
                  <c:v>57.142857142857139</c:v>
                </c:pt>
                <c:pt idx="1">
                  <c:v>33.333333333333329</c:v>
                </c:pt>
                <c:pt idx="2">
                  <c:v>38.461538461538467</c:v>
                </c:pt>
                <c:pt idx="3">
                  <c:v>34.831460674157306</c:v>
                </c:pt>
                <c:pt idx="4">
                  <c:v>43.050847457627114</c:v>
                </c:pt>
                <c:pt idx="5">
                  <c:v>40.476190476190474</c:v>
                </c:pt>
                <c:pt idx="6">
                  <c:v>35.099337748344375</c:v>
                </c:pt>
                <c:pt idx="7">
                  <c:v>32.903225806451616</c:v>
                </c:pt>
                <c:pt idx="8">
                  <c:v>46.97406340057637</c:v>
                </c:pt>
                <c:pt idx="9">
                  <c:v>46.127946127946132</c:v>
                </c:pt>
                <c:pt idx="10">
                  <c:v>49.295774647887328</c:v>
                </c:pt>
                <c:pt idx="11">
                  <c:v>74.375</c:v>
                </c:pt>
                <c:pt idx="12">
                  <c:v>24</c:v>
                </c:pt>
                <c:pt idx="13">
                  <c:v>17.316017316017316</c:v>
                </c:pt>
                <c:pt idx="14">
                  <c:v>38.990825688073393</c:v>
                </c:pt>
                <c:pt idx="15">
                  <c:v>51.937984496124031</c:v>
                </c:pt>
                <c:pt idx="16">
                  <c:v>41.875</c:v>
                </c:pt>
                <c:pt idx="17">
                  <c:v>33.632286995515699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17-4CDD-A6BF-26FCA6E102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00780863"/>
        <c:axId val="1006616703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ВО!$A$4</c15:sqref>
                        </c15:formulaRef>
                      </c:ext>
                    </c:extLst>
                    <c:strCache>
                      <c:ptCount val="1"/>
                      <c:pt idx="0">
                        <c:v>Кол-во студентов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ВО!$B$3:$S$3</c15:sqref>
                        </c15:formulaRef>
                      </c:ext>
                    </c:extLst>
                    <c:strCache>
                      <c:ptCount val="18"/>
                      <c:pt idx="0">
                        <c:v>МТиК</c:v>
                      </c:pt>
                      <c:pt idx="1">
                        <c:v>МС</c:v>
                      </c:pt>
                      <c:pt idx="2">
                        <c:v>ТЦМП</c:v>
                      </c:pt>
                      <c:pt idx="3">
                        <c:v>Автомобили</c:v>
                      </c:pt>
                      <c:pt idx="4">
                        <c:v>СТС</c:v>
                      </c:pt>
                      <c:pt idx="5">
                        <c:v>АиУ</c:v>
                      </c:pt>
                      <c:pt idx="6">
                        <c:v>ЭиЭ</c:v>
                      </c:pt>
                      <c:pt idx="7">
                        <c:v>ВЭиПА</c:v>
                      </c:pt>
                      <c:pt idx="8">
                        <c:v>ИС</c:v>
                      </c:pt>
                      <c:pt idx="9">
                        <c:v>Строительство</c:v>
                      </c:pt>
                      <c:pt idx="10">
                        <c:v>ХиЭ</c:v>
                      </c:pt>
                      <c:pt idx="11">
                        <c:v>БИиММЭ</c:v>
                      </c:pt>
                      <c:pt idx="12">
                        <c:v>ЭПиО</c:v>
                      </c:pt>
                      <c:pt idx="13">
                        <c:v>ПМ</c:v>
                      </c:pt>
                      <c:pt idx="14">
                        <c:v>Филология</c:v>
                      </c:pt>
                      <c:pt idx="15">
                        <c:v>СГН</c:v>
                      </c:pt>
                      <c:pt idx="16">
                        <c:v>ЮД</c:v>
                      </c:pt>
                      <c:pt idx="17">
                        <c:v>ТД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ВО!$B$4:$S$4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56</c:v>
                      </c:pt>
                      <c:pt idx="1">
                        <c:v>57</c:v>
                      </c:pt>
                      <c:pt idx="2">
                        <c:v>91</c:v>
                      </c:pt>
                      <c:pt idx="3">
                        <c:v>178</c:v>
                      </c:pt>
                      <c:pt idx="4">
                        <c:v>295</c:v>
                      </c:pt>
                      <c:pt idx="5">
                        <c:v>168</c:v>
                      </c:pt>
                      <c:pt idx="6">
                        <c:v>151</c:v>
                      </c:pt>
                      <c:pt idx="7">
                        <c:v>155</c:v>
                      </c:pt>
                      <c:pt idx="8">
                        <c:v>347</c:v>
                      </c:pt>
                      <c:pt idx="9">
                        <c:v>297</c:v>
                      </c:pt>
                      <c:pt idx="10">
                        <c:v>71</c:v>
                      </c:pt>
                      <c:pt idx="11">
                        <c:v>160</c:v>
                      </c:pt>
                      <c:pt idx="12">
                        <c:v>225</c:v>
                      </c:pt>
                      <c:pt idx="13">
                        <c:v>231</c:v>
                      </c:pt>
                      <c:pt idx="14">
                        <c:v>436</c:v>
                      </c:pt>
                      <c:pt idx="15">
                        <c:v>129</c:v>
                      </c:pt>
                      <c:pt idx="16">
                        <c:v>160</c:v>
                      </c:pt>
                      <c:pt idx="17">
                        <c:v>223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7917-4CDD-A6BF-26FCA6E10283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ВО!$A$5</c15:sqref>
                        </c15:formulaRef>
                      </c:ext>
                    </c:extLst>
                    <c:strCache>
                      <c:ptCount val="1"/>
                      <c:pt idx="0">
                        <c:v>Абсолютная успеваемость (кол-во)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ВО!$B$3:$S$3</c15:sqref>
                        </c15:formulaRef>
                      </c:ext>
                    </c:extLst>
                    <c:strCache>
                      <c:ptCount val="18"/>
                      <c:pt idx="0">
                        <c:v>МТиК</c:v>
                      </c:pt>
                      <c:pt idx="1">
                        <c:v>МС</c:v>
                      </c:pt>
                      <c:pt idx="2">
                        <c:v>ТЦМП</c:v>
                      </c:pt>
                      <c:pt idx="3">
                        <c:v>Автомобили</c:v>
                      </c:pt>
                      <c:pt idx="4">
                        <c:v>СТС</c:v>
                      </c:pt>
                      <c:pt idx="5">
                        <c:v>АиУ</c:v>
                      </c:pt>
                      <c:pt idx="6">
                        <c:v>ЭиЭ</c:v>
                      </c:pt>
                      <c:pt idx="7">
                        <c:v>ВЭиПА</c:v>
                      </c:pt>
                      <c:pt idx="8">
                        <c:v>ИС</c:v>
                      </c:pt>
                      <c:pt idx="9">
                        <c:v>Строительство</c:v>
                      </c:pt>
                      <c:pt idx="10">
                        <c:v>ХиЭ</c:v>
                      </c:pt>
                      <c:pt idx="11">
                        <c:v>БИиММЭ</c:v>
                      </c:pt>
                      <c:pt idx="12">
                        <c:v>ЭПиО</c:v>
                      </c:pt>
                      <c:pt idx="13">
                        <c:v>ПМ</c:v>
                      </c:pt>
                      <c:pt idx="14">
                        <c:v>Филология</c:v>
                      </c:pt>
                      <c:pt idx="15">
                        <c:v>СГН</c:v>
                      </c:pt>
                      <c:pt idx="16">
                        <c:v>ЮД</c:v>
                      </c:pt>
                      <c:pt idx="17">
                        <c:v>ТД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ВО!$B$5:$S$5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36</c:v>
                      </c:pt>
                      <c:pt idx="1">
                        <c:v>26</c:v>
                      </c:pt>
                      <c:pt idx="2">
                        <c:v>57</c:v>
                      </c:pt>
                      <c:pt idx="3">
                        <c:v>105</c:v>
                      </c:pt>
                      <c:pt idx="4">
                        <c:v>183</c:v>
                      </c:pt>
                      <c:pt idx="5">
                        <c:v>110</c:v>
                      </c:pt>
                      <c:pt idx="6">
                        <c:v>75</c:v>
                      </c:pt>
                      <c:pt idx="7">
                        <c:v>69</c:v>
                      </c:pt>
                      <c:pt idx="8">
                        <c:v>233</c:v>
                      </c:pt>
                      <c:pt idx="9">
                        <c:v>229</c:v>
                      </c:pt>
                      <c:pt idx="10">
                        <c:v>43</c:v>
                      </c:pt>
                      <c:pt idx="11">
                        <c:v>134</c:v>
                      </c:pt>
                      <c:pt idx="12">
                        <c:v>119</c:v>
                      </c:pt>
                      <c:pt idx="13">
                        <c:v>122</c:v>
                      </c:pt>
                      <c:pt idx="14">
                        <c:v>292</c:v>
                      </c:pt>
                      <c:pt idx="15">
                        <c:v>97</c:v>
                      </c:pt>
                      <c:pt idx="16">
                        <c:v>87</c:v>
                      </c:pt>
                      <c:pt idx="17">
                        <c:v>143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7917-4CDD-A6BF-26FCA6E10283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ВО!$A$6</c15:sqref>
                        </c15:formulaRef>
                      </c:ext>
                    </c:extLst>
                    <c:strCache>
                      <c:ptCount val="1"/>
                      <c:pt idx="0">
                        <c:v>Качественная успеваемость (кол-во)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ВО!$B$3:$S$3</c15:sqref>
                        </c15:formulaRef>
                      </c:ext>
                    </c:extLst>
                    <c:strCache>
                      <c:ptCount val="18"/>
                      <c:pt idx="0">
                        <c:v>МТиК</c:v>
                      </c:pt>
                      <c:pt idx="1">
                        <c:v>МС</c:v>
                      </c:pt>
                      <c:pt idx="2">
                        <c:v>ТЦМП</c:v>
                      </c:pt>
                      <c:pt idx="3">
                        <c:v>Автомобили</c:v>
                      </c:pt>
                      <c:pt idx="4">
                        <c:v>СТС</c:v>
                      </c:pt>
                      <c:pt idx="5">
                        <c:v>АиУ</c:v>
                      </c:pt>
                      <c:pt idx="6">
                        <c:v>ЭиЭ</c:v>
                      </c:pt>
                      <c:pt idx="7">
                        <c:v>ВЭиПА</c:v>
                      </c:pt>
                      <c:pt idx="8">
                        <c:v>ИС</c:v>
                      </c:pt>
                      <c:pt idx="9">
                        <c:v>Строительство</c:v>
                      </c:pt>
                      <c:pt idx="10">
                        <c:v>ХиЭ</c:v>
                      </c:pt>
                      <c:pt idx="11">
                        <c:v>БИиММЭ</c:v>
                      </c:pt>
                      <c:pt idx="12">
                        <c:v>ЭПиО</c:v>
                      </c:pt>
                      <c:pt idx="13">
                        <c:v>ПМ</c:v>
                      </c:pt>
                      <c:pt idx="14">
                        <c:v>Филология</c:v>
                      </c:pt>
                      <c:pt idx="15">
                        <c:v>СГН</c:v>
                      </c:pt>
                      <c:pt idx="16">
                        <c:v>ЮД</c:v>
                      </c:pt>
                      <c:pt idx="17">
                        <c:v>ТД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ВО!$B$6:$S$6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32</c:v>
                      </c:pt>
                      <c:pt idx="1">
                        <c:v>19</c:v>
                      </c:pt>
                      <c:pt idx="2">
                        <c:v>35</c:v>
                      </c:pt>
                      <c:pt idx="3">
                        <c:v>62</c:v>
                      </c:pt>
                      <c:pt idx="4">
                        <c:v>127</c:v>
                      </c:pt>
                      <c:pt idx="5">
                        <c:v>68</c:v>
                      </c:pt>
                      <c:pt idx="6">
                        <c:v>53</c:v>
                      </c:pt>
                      <c:pt idx="7">
                        <c:v>51</c:v>
                      </c:pt>
                      <c:pt idx="8">
                        <c:v>163</c:v>
                      </c:pt>
                      <c:pt idx="9">
                        <c:v>137</c:v>
                      </c:pt>
                      <c:pt idx="10">
                        <c:v>35</c:v>
                      </c:pt>
                      <c:pt idx="11">
                        <c:v>119</c:v>
                      </c:pt>
                      <c:pt idx="12">
                        <c:v>54</c:v>
                      </c:pt>
                      <c:pt idx="13">
                        <c:v>40</c:v>
                      </c:pt>
                      <c:pt idx="14">
                        <c:v>170</c:v>
                      </c:pt>
                      <c:pt idx="15">
                        <c:v>67</c:v>
                      </c:pt>
                      <c:pt idx="16">
                        <c:v>67</c:v>
                      </c:pt>
                      <c:pt idx="17">
                        <c:v>75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7917-4CDD-A6BF-26FCA6E10283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ВО!$A$9</c15:sqref>
                        </c15:formulaRef>
                      </c:ext>
                    </c:extLst>
                    <c:strCache>
                      <c:ptCount val="1"/>
                      <c:pt idx="0">
                        <c:v>Кол-во отчисленных (лето 24/25 года)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ВО!$B$3:$S$3</c15:sqref>
                        </c15:formulaRef>
                      </c:ext>
                    </c:extLst>
                    <c:strCache>
                      <c:ptCount val="18"/>
                      <c:pt idx="0">
                        <c:v>МТиК</c:v>
                      </c:pt>
                      <c:pt idx="1">
                        <c:v>МС</c:v>
                      </c:pt>
                      <c:pt idx="2">
                        <c:v>ТЦМП</c:v>
                      </c:pt>
                      <c:pt idx="3">
                        <c:v>Автомобили</c:v>
                      </c:pt>
                      <c:pt idx="4">
                        <c:v>СТС</c:v>
                      </c:pt>
                      <c:pt idx="5">
                        <c:v>АиУ</c:v>
                      </c:pt>
                      <c:pt idx="6">
                        <c:v>ЭиЭ</c:v>
                      </c:pt>
                      <c:pt idx="7">
                        <c:v>ВЭиПА</c:v>
                      </c:pt>
                      <c:pt idx="8">
                        <c:v>ИС</c:v>
                      </c:pt>
                      <c:pt idx="9">
                        <c:v>Строительство</c:v>
                      </c:pt>
                      <c:pt idx="10">
                        <c:v>ХиЭ</c:v>
                      </c:pt>
                      <c:pt idx="11">
                        <c:v>БИиММЭ</c:v>
                      </c:pt>
                      <c:pt idx="12">
                        <c:v>ЭПиО</c:v>
                      </c:pt>
                      <c:pt idx="13">
                        <c:v>ПМ</c:v>
                      </c:pt>
                      <c:pt idx="14">
                        <c:v>Филология</c:v>
                      </c:pt>
                      <c:pt idx="15">
                        <c:v>СГН</c:v>
                      </c:pt>
                      <c:pt idx="16">
                        <c:v>ЮД</c:v>
                      </c:pt>
                      <c:pt idx="17">
                        <c:v>ТД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ВО!$B$9:$S$9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</c:v>
                      </c:pt>
                      <c:pt idx="1">
                        <c:v>1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4</c:v>
                      </c:pt>
                      <c:pt idx="6">
                        <c:v>3</c:v>
                      </c:pt>
                      <c:pt idx="7">
                        <c:v>1</c:v>
                      </c:pt>
                      <c:pt idx="8">
                        <c:v>18</c:v>
                      </c:pt>
                      <c:pt idx="9">
                        <c:v>5</c:v>
                      </c:pt>
                      <c:pt idx="10">
                        <c:v>1</c:v>
                      </c:pt>
                      <c:pt idx="11">
                        <c:v>2</c:v>
                      </c:pt>
                      <c:pt idx="12">
                        <c:v>10</c:v>
                      </c:pt>
                      <c:pt idx="13">
                        <c:v>7</c:v>
                      </c:pt>
                      <c:pt idx="14">
                        <c:v>12</c:v>
                      </c:pt>
                      <c:pt idx="15">
                        <c:v>6</c:v>
                      </c:pt>
                      <c:pt idx="16">
                        <c:v>6</c:v>
                      </c:pt>
                      <c:pt idx="17">
                        <c:v>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7917-4CDD-A6BF-26FCA6E10283}"/>
                  </c:ext>
                </c:extLst>
              </c15:ser>
            </c15:filteredBarSeries>
          </c:ext>
        </c:extLst>
      </c:barChart>
      <c:catAx>
        <c:axId val="1000780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06616703"/>
        <c:crosses val="autoZero"/>
        <c:auto val="1"/>
        <c:lblAlgn val="ctr"/>
        <c:lblOffset val="100"/>
        <c:noMultiLvlLbl val="0"/>
      </c:catAx>
      <c:valAx>
        <c:axId val="10066167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007808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Результаты сессии ИЭК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ИЭК!$A$13:$A$18</c:f>
              <c:strCache>
                <c:ptCount val="4"/>
                <c:pt idx="0">
                  <c:v>Кол-во студентов</c:v>
                </c:pt>
                <c:pt idx="1">
                  <c:v>Абсолютная успеваемость, чел.</c:v>
                </c:pt>
                <c:pt idx="2">
                  <c:v>Качественная успеваемость, чел.</c:v>
                </c:pt>
                <c:pt idx="3">
                  <c:v>Отчислено, чел.</c:v>
                </c:pt>
              </c:strCache>
              <c:extLst/>
            </c:strRef>
          </c:cat>
          <c:val>
            <c:numRef>
              <c:f>ИЭК!$B$13:$B$18</c:f>
              <c:numCache>
                <c:formatCode>General</c:formatCode>
                <c:ptCount val="4"/>
                <c:pt idx="0">
                  <c:v>2338</c:v>
                </c:pt>
                <c:pt idx="1">
                  <c:v>1059</c:v>
                </c:pt>
                <c:pt idx="2">
                  <c:v>608</c:v>
                </c:pt>
                <c:pt idx="3">
                  <c:v>40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EABF-484E-AE2E-37BF133E0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1127808"/>
        <c:axId val="201129344"/>
      </c:barChart>
      <c:catAx>
        <c:axId val="201127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1129344"/>
        <c:crosses val="autoZero"/>
        <c:auto val="1"/>
        <c:lblAlgn val="ctr"/>
        <c:lblOffset val="100"/>
        <c:noMultiLvlLbl val="0"/>
      </c:catAx>
      <c:valAx>
        <c:axId val="2011293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1127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слушателей</a:t>
            </a:r>
          </a:p>
        </c:rich>
      </c:tx>
      <c:layout>
        <c:manualLayout>
          <c:xMode val="edge"/>
          <c:yMode val="edge"/>
          <c:x val="0.31859001433250017"/>
          <c:y val="4.6296418181578848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Слушатели!$C$2</c:f>
              <c:strCache>
                <c:ptCount val="1"/>
                <c:pt idx="0">
                  <c:v>Количество слушателей,чел.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02AC-4EE8-BEBF-66EBF2597F4C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3-02AC-4EE8-BEBF-66EBF2597F4C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02AC-4EE8-BEBF-66EBF2597F4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02AC-4EE8-BEBF-66EBF2597F4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02AC-4EE8-BEBF-66EBF2597F4C}"/>
              </c:ext>
            </c:extLst>
          </c:dPt>
          <c:dPt>
            <c:idx val="5"/>
            <c:invertIfNegative val="0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B-02AC-4EE8-BEBF-66EBF2597F4C}"/>
              </c:ext>
            </c:extLst>
          </c:dPt>
          <c:dLbls>
            <c:dLbl>
              <c:idx val="1"/>
              <c:layout>
                <c:manualLayout>
                  <c:x val="1.359406463870695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AC-4EE8-BEBF-66EBF2597F4C}"/>
                </c:ext>
              </c:extLst>
            </c:dLbl>
            <c:dLbl>
              <c:idx val="2"/>
              <c:layout>
                <c:manualLayout>
                  <c:x val="5.555555555555504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2AC-4EE8-BEBF-66EBF2597F4C}"/>
                </c:ext>
              </c:extLst>
            </c:dLbl>
            <c:dLbl>
              <c:idx val="3"/>
              <c:layout>
                <c:manualLayout>
                  <c:x val="1.3594064638706958E-2"/>
                  <c:y val="-4.2475378076852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2AC-4EE8-BEBF-66EBF2597F4C}"/>
                </c:ext>
              </c:extLst>
            </c:dLbl>
            <c:dLbl>
              <c:idx val="5"/>
              <c:layout>
                <c:manualLayout>
                  <c:x val="0"/>
                  <c:y val="9.25925925925923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2AC-4EE8-BEBF-66EBF2597F4C}"/>
                </c:ext>
              </c:extLst>
            </c:dLbl>
            <c:dLbl>
              <c:idx val="8"/>
              <c:layout>
                <c:manualLayout>
                  <c:x val="-2.7777777777778798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2AC-4EE8-BEBF-66EBF2597F4C}"/>
                </c:ext>
              </c:extLst>
            </c:dLbl>
            <c:dLbl>
              <c:idx val="11"/>
              <c:layout>
                <c:manualLayout>
                  <c:x val="1.3888888888888888E-2"/>
                  <c:y val="-3.2407407407407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2AC-4EE8-BEBF-66EBF2597F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Слушатели!$B$3:$B$6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Слушатели!$C$3:$C$6</c:f>
              <c:numCache>
                <c:formatCode>General</c:formatCode>
                <c:ptCount val="4"/>
                <c:pt idx="0">
                  <c:v>724</c:v>
                </c:pt>
                <c:pt idx="1">
                  <c:v>1032</c:v>
                </c:pt>
                <c:pt idx="2">
                  <c:v>693</c:v>
                </c:pt>
                <c:pt idx="3">
                  <c:v>567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2AC-4EE8-BEBF-66EBF2597F4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1990912"/>
        <c:axId val="202004352"/>
        <c:axId val="0"/>
      </c:bar3DChart>
      <c:catAx>
        <c:axId val="201990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2004352"/>
        <c:crosses val="autoZero"/>
        <c:auto val="1"/>
        <c:lblAlgn val="ctr"/>
        <c:lblOffset val="100"/>
        <c:noMultiLvlLbl val="0"/>
      </c:catAx>
      <c:valAx>
        <c:axId val="202004352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чел.</a:t>
                </a:r>
              </a:p>
            </c:rich>
          </c:tx>
          <c:layout>
            <c:manualLayout>
              <c:xMode val="edge"/>
              <c:yMode val="edge"/>
              <c:x val="0.11274103237095363"/>
              <c:y val="0.1015645960921551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1990912"/>
        <c:crosses val="autoZero"/>
        <c:crossBetween val="between"/>
        <c:majorUnit val="200"/>
      </c:valAx>
    </c:plotArea>
    <c:legend>
      <c:legendPos val="r"/>
      <c:layout>
        <c:manualLayout>
          <c:xMode val="edge"/>
          <c:yMode val="edge"/>
          <c:x val="0.85556052538652749"/>
          <c:y val="0.23178309880167267"/>
          <c:w val="0.13129024496937883"/>
          <c:h val="0.5361235799755156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800"/>
      </a:pPr>
      <a:endParaRPr lang="ru-RU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программ</a:t>
            </a:r>
          </a:p>
        </c:rich>
      </c:tx>
      <c:layout>
        <c:manualLayout>
          <c:xMode val="edge"/>
          <c:yMode val="edge"/>
          <c:x val="0.29323593674776877"/>
          <c:y val="3.7037037037037035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Программы!$C$4</c:f>
              <c:strCache>
                <c:ptCount val="1"/>
                <c:pt idx="0">
                  <c:v>Количество программ,шт.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E4BD-4876-8500-62228ABFC664}"/>
              </c:ext>
            </c:extLst>
          </c:dPt>
          <c:dPt>
            <c:idx val="2"/>
            <c:invertIfNegative val="0"/>
            <c:bubble3D val="0"/>
            <c:spPr>
              <a:solidFill>
                <a:srgbClr val="CCFF33"/>
              </a:solidFill>
            </c:spPr>
            <c:extLst>
              <c:ext xmlns:c16="http://schemas.microsoft.com/office/drawing/2014/chart" uri="{C3380CC4-5D6E-409C-BE32-E72D297353CC}">
                <c16:uniqueId val="{00000003-E4BD-4876-8500-62228ABFC664}"/>
              </c:ext>
            </c:extLst>
          </c:dPt>
          <c:dPt>
            <c:idx val="3"/>
            <c:invertIfNegative val="0"/>
            <c:bubble3D val="0"/>
            <c:spPr>
              <a:solidFill>
                <a:srgbClr val="6666FF"/>
              </a:solidFill>
            </c:spPr>
            <c:extLst>
              <c:ext xmlns:c16="http://schemas.microsoft.com/office/drawing/2014/chart" uri="{C3380CC4-5D6E-409C-BE32-E72D297353CC}">
                <c16:uniqueId val="{00000005-E4BD-4876-8500-62228ABFC664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7-E4BD-4876-8500-62228ABFC664}"/>
              </c:ext>
            </c:extLst>
          </c:dPt>
          <c:dPt>
            <c:idx val="5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9-E4BD-4876-8500-62228ABFC664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Программы!$B$5:$B$8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Программы!$C$5:$C$8</c:f>
              <c:numCache>
                <c:formatCode>General</c:formatCode>
                <c:ptCount val="4"/>
                <c:pt idx="0">
                  <c:v>28</c:v>
                </c:pt>
                <c:pt idx="1">
                  <c:v>35</c:v>
                </c:pt>
                <c:pt idx="2">
                  <c:v>35</c:v>
                </c:pt>
                <c:pt idx="3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4BD-4876-8500-62228ABFC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1744768"/>
        <c:axId val="201757824"/>
        <c:axId val="0"/>
      </c:bar3DChart>
      <c:catAx>
        <c:axId val="201744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1757824"/>
        <c:crosses val="autoZero"/>
        <c:auto val="1"/>
        <c:lblAlgn val="ctr"/>
        <c:lblOffset val="100"/>
        <c:noMultiLvlLbl val="0"/>
      </c:catAx>
      <c:valAx>
        <c:axId val="201757824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шт.</a:t>
                </a:r>
              </a:p>
            </c:rich>
          </c:tx>
          <c:layout>
            <c:manualLayout>
              <c:xMode val="edge"/>
              <c:yMode val="edge"/>
              <c:x val="0.11782436570428696"/>
              <c:y val="0.1583661417322835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1744768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85612573548472837"/>
          <c:y val="0.25858474596936892"/>
          <c:w val="0.13004137884461639"/>
          <c:h val="0.5064370928937310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Доход!$C$4</c:f>
              <c:strCache>
                <c:ptCount val="1"/>
                <c:pt idx="0">
                  <c:v>Доход (млн.руб)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A427-4E7B-8602-32C1D49EAC7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3-A427-4E7B-8602-32C1D49EAC71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5-A427-4E7B-8602-32C1D49EAC71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7-A427-4E7B-8602-32C1D49EAC7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A427-4E7B-8602-32C1D49EAC71}"/>
              </c:ext>
            </c:extLst>
          </c:dPt>
          <c:dLbls>
            <c:dLbl>
              <c:idx val="0"/>
              <c:layout>
                <c:manualLayout>
                  <c:x val="1.3665200437286414E-2"/>
                  <c:y val="-3.678161452172899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80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27-4E7B-8602-32C1D49EAC71}"/>
                </c:ext>
              </c:extLst>
            </c:dLbl>
            <c:dLbl>
              <c:idx val="1"/>
              <c:layout>
                <c:manualLayout>
                  <c:x val="-3.8063864243497998E-4"/>
                  <c:y val="-2.292976046967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427-4E7B-8602-32C1D49EAC71}"/>
                </c:ext>
              </c:extLst>
            </c:dLbl>
            <c:dLbl>
              <c:idx val="2"/>
              <c:layout>
                <c:manualLayout>
                  <c:x val="1.0661342339474241E-2"/>
                  <c:y val="-6.2233714606472748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18,686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427-4E7B-8602-32C1D49EAC71}"/>
                </c:ext>
              </c:extLst>
            </c:dLbl>
            <c:dLbl>
              <c:idx val="3"/>
              <c:layout>
                <c:manualLayout>
                  <c:x val="9.3802138177683184E-3"/>
                  <c:y val="-1.8599258311785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427-4E7B-8602-32C1D49EAC71}"/>
                </c:ext>
              </c:extLst>
            </c:dLbl>
            <c:dLbl>
              <c:idx val="4"/>
              <c:layout>
                <c:manualLayout>
                  <c:x val="0"/>
                  <c:y val="-3.3103453069556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427-4E7B-8602-32C1D49EAC71}"/>
                </c:ext>
              </c:extLst>
            </c:dLbl>
            <c:dLbl>
              <c:idx val="8"/>
              <c:layout>
                <c:manualLayout>
                  <c:x val="-1.9521714910409162E-3"/>
                  <c:y val="-1.10344843565186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427-4E7B-8602-32C1D49EAC71}"/>
                </c:ext>
              </c:extLst>
            </c:dLbl>
            <c:dLbl>
              <c:idx val="9"/>
              <c:layout>
                <c:manualLayout>
                  <c:x val="-3.9043429820818324E-3"/>
                  <c:y val="-5.5172421782593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427-4E7B-8602-32C1D49EAC71}"/>
                </c:ext>
              </c:extLst>
            </c:dLbl>
            <c:dLbl>
              <c:idx val="10"/>
              <c:layout>
                <c:manualLayout>
                  <c:x val="1.9521714910407731E-3"/>
                  <c:y val="-4.4137937426074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427-4E7B-8602-32C1D49EAC71}"/>
                </c:ext>
              </c:extLst>
            </c:dLbl>
            <c:dLbl>
              <c:idx val="11"/>
              <c:layout>
                <c:manualLayout>
                  <c:x val="2.2511457863223796E-3"/>
                  <c:y val="-4.7572818908182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427-4E7B-8602-32C1D49EAC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Доход!$B$5:$B$8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Доход!$C$5:$C$8</c:f>
              <c:numCache>
                <c:formatCode>General</c:formatCode>
                <c:ptCount val="4"/>
                <c:pt idx="0">
                  <c:v>14.581</c:v>
                </c:pt>
                <c:pt idx="1">
                  <c:v>17.844000000000001</c:v>
                </c:pt>
                <c:pt idx="2">
                  <c:v>18.686</c:v>
                </c:pt>
                <c:pt idx="3">
                  <c:v>17.776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A427-4E7B-8602-32C1D49EAC7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1842048"/>
        <c:axId val="201843840"/>
        <c:axId val="0"/>
      </c:bar3DChart>
      <c:catAx>
        <c:axId val="201842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1843840"/>
        <c:crosses val="autoZero"/>
        <c:auto val="1"/>
        <c:lblAlgn val="ctr"/>
        <c:lblOffset val="100"/>
        <c:noMultiLvlLbl val="0"/>
      </c:catAx>
      <c:valAx>
        <c:axId val="201843840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7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 sz="7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млн.руб.</a:t>
                </a:r>
              </a:p>
            </c:rich>
          </c:tx>
          <c:layout>
            <c:manualLayout>
              <c:xMode val="edge"/>
              <c:yMode val="edge"/>
              <c:x val="9.0288392603514261E-2"/>
              <c:y val="7.82976310323295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18420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800"/>
      </a:pPr>
      <a:endParaRPr lang="ru-RU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Подготовительное отделение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Лист1!$A$4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Лист1!$B$3:$D$3</c:f>
              <c:strCache>
                <c:ptCount val="3"/>
                <c:pt idx="0">
                  <c:v>Завершили обучение</c:v>
                </c:pt>
                <c:pt idx="1">
                  <c:v>Завершили со свидетельством</c:v>
                </c:pt>
                <c:pt idx="2">
                  <c:v>Поступили в НЧИ</c:v>
                </c:pt>
              </c:strCache>
            </c:strRef>
          </c:cat>
          <c:val>
            <c:numRef>
              <c:f>Лист1!$B$4:$D$4</c:f>
              <c:numCache>
                <c:formatCode>General</c:formatCode>
                <c:ptCount val="3"/>
                <c:pt idx="0">
                  <c:v>62</c:v>
                </c:pt>
                <c:pt idx="1">
                  <c:v>25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AD-4039-98D2-780966465064}"/>
            </c:ext>
          </c:extLst>
        </c:ser>
        <c:ser>
          <c:idx val="1"/>
          <c:order val="1"/>
          <c:tx>
            <c:strRef>
              <c:f>Лист1!$A$5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Лист1!$B$3:$D$3</c:f>
              <c:strCache>
                <c:ptCount val="3"/>
                <c:pt idx="0">
                  <c:v>Завершили обучение</c:v>
                </c:pt>
                <c:pt idx="1">
                  <c:v>Завершили со свидетельством</c:v>
                </c:pt>
                <c:pt idx="2">
                  <c:v>Поступили в НЧИ</c:v>
                </c:pt>
              </c:strCache>
            </c:strRef>
          </c:cat>
          <c:val>
            <c:numRef>
              <c:f>Лист1!$B$5:$D$5</c:f>
              <c:numCache>
                <c:formatCode>General</c:formatCode>
                <c:ptCount val="3"/>
                <c:pt idx="0">
                  <c:v>74</c:v>
                </c:pt>
                <c:pt idx="1">
                  <c:v>36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AD-4039-98D2-780966465064}"/>
            </c:ext>
          </c:extLst>
        </c:ser>
        <c:ser>
          <c:idx val="2"/>
          <c:order val="2"/>
          <c:tx>
            <c:strRef>
              <c:f>Лист1!$A$6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Лист1!$B$3:$D$3</c:f>
              <c:strCache>
                <c:ptCount val="3"/>
                <c:pt idx="0">
                  <c:v>Завершили обучение</c:v>
                </c:pt>
                <c:pt idx="1">
                  <c:v>Завершили со свидетельством</c:v>
                </c:pt>
                <c:pt idx="2">
                  <c:v>Поступили в НЧИ</c:v>
                </c:pt>
              </c:strCache>
            </c:strRef>
          </c:cat>
          <c:val>
            <c:numRef>
              <c:f>Лист1!$B$6:$D$6</c:f>
              <c:numCache>
                <c:formatCode>General</c:formatCode>
                <c:ptCount val="3"/>
                <c:pt idx="0">
                  <c:v>111</c:v>
                </c:pt>
                <c:pt idx="1">
                  <c:v>80</c:v>
                </c:pt>
                <c:pt idx="2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AD-4039-98D2-780966465064}"/>
            </c:ext>
          </c:extLst>
        </c:ser>
        <c:ser>
          <c:idx val="3"/>
          <c:order val="3"/>
          <c:tx>
            <c:strRef>
              <c:f>Лист1!$A$7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Лист1!$B$3:$D$3</c:f>
              <c:strCache>
                <c:ptCount val="3"/>
                <c:pt idx="0">
                  <c:v>Завершили обучение</c:v>
                </c:pt>
                <c:pt idx="1">
                  <c:v>Завершили со свидетельством</c:v>
                </c:pt>
                <c:pt idx="2">
                  <c:v>Поступили в НЧИ</c:v>
                </c:pt>
              </c:strCache>
            </c:strRef>
          </c:cat>
          <c:val>
            <c:numRef>
              <c:f>Лист1!$B$7:$D$7</c:f>
              <c:numCache>
                <c:formatCode>General</c:formatCode>
                <c:ptCount val="3"/>
                <c:pt idx="0">
                  <c:v>136</c:v>
                </c:pt>
                <c:pt idx="1">
                  <c:v>95</c:v>
                </c:pt>
                <c:pt idx="2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AD-4039-98D2-7809664650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2377088"/>
        <c:axId val="202378624"/>
        <c:axId val="202069760"/>
      </c:bar3DChart>
      <c:catAx>
        <c:axId val="20237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2378624"/>
        <c:crosses val="autoZero"/>
        <c:auto val="1"/>
        <c:lblAlgn val="ctr"/>
        <c:lblOffset val="100"/>
        <c:noMultiLvlLbl val="0"/>
      </c:catAx>
      <c:valAx>
        <c:axId val="20237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2377088"/>
        <c:crosses val="autoZero"/>
        <c:crossBetween val="between"/>
      </c:valAx>
      <c:serAx>
        <c:axId val="20206976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2378624"/>
        <c:crosses val="autoZero"/>
      </c:ser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'[Центр тестирования.xlsx]Лист1'!$A$5</c:f>
              <c:strCache>
                <c:ptCount val="1"/>
                <c:pt idx="0">
                  <c:v>Кол-во, чел.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'[Центр тестирования.xlsx]Лист1'!$B$4:$E$4</c:f>
              <c:strCache>
                <c:ptCount val="4"/>
                <c:pt idx="0">
                  <c:v>Патент</c:v>
                </c:pt>
                <c:pt idx="1">
                  <c:v>ВНЖ</c:v>
                </c:pt>
                <c:pt idx="2">
                  <c:v>РВП</c:v>
                </c:pt>
                <c:pt idx="3">
                  <c:v>Всего</c:v>
                </c:pt>
              </c:strCache>
            </c:strRef>
          </c:cat>
          <c:val>
            <c:numRef>
              <c:f>'[Центр тестирования.xlsx]Лист1'!$B$5:$E$5</c:f>
              <c:numCache>
                <c:formatCode>General</c:formatCode>
                <c:ptCount val="4"/>
                <c:pt idx="0">
                  <c:v>10376</c:v>
                </c:pt>
                <c:pt idx="1">
                  <c:v>165</c:v>
                </c:pt>
                <c:pt idx="2">
                  <c:v>59</c:v>
                </c:pt>
                <c:pt idx="3">
                  <c:v>10600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EC-42FF-A154-5ACB29B37B9A}"/>
            </c:ext>
          </c:extLst>
        </c:ser>
        <c:ser>
          <c:idx val="1"/>
          <c:order val="1"/>
          <c:tx>
            <c:strRef>
              <c:f>'[Центр тестирования.xlsx]Лист1'!$A$6</c:f>
              <c:strCache>
                <c:ptCount val="1"/>
                <c:pt idx="0">
                  <c:v>Сумма, т.руб.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'[Центр тестирования.xlsx]Лист1'!$B$4:$E$4</c:f>
              <c:strCache>
                <c:ptCount val="4"/>
                <c:pt idx="0">
                  <c:v>Патент</c:v>
                </c:pt>
                <c:pt idx="1">
                  <c:v>ВНЖ</c:v>
                </c:pt>
                <c:pt idx="2">
                  <c:v>РВП</c:v>
                </c:pt>
                <c:pt idx="3">
                  <c:v>Всего</c:v>
                </c:pt>
              </c:strCache>
            </c:strRef>
          </c:cat>
          <c:val>
            <c:numRef>
              <c:f>'[Центр тестирования.xlsx]Лист1'!$B$6:$E$6</c:f>
              <c:numCache>
                <c:formatCode>General</c:formatCode>
                <c:ptCount val="4"/>
                <c:pt idx="0">
                  <c:v>39428.800000000003</c:v>
                </c:pt>
                <c:pt idx="1">
                  <c:v>973.5</c:v>
                </c:pt>
                <c:pt idx="2">
                  <c:v>348.1</c:v>
                </c:pt>
                <c:pt idx="3">
                  <c:v>40750.400000000001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EC-42FF-A154-5ACB29B37B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792960"/>
        <c:axId val="197391104"/>
      </c:barChart>
      <c:catAx>
        <c:axId val="18679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7391104"/>
        <c:crosses val="autoZero"/>
        <c:auto val="1"/>
        <c:lblAlgn val="ctr"/>
        <c:lblOffset val="100"/>
        <c:noMultiLvlLbl val="0"/>
      </c:catAx>
      <c:valAx>
        <c:axId val="19739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7929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0.11688</cdr:x>
      <cdr:y>0.02503</cdr:y>
    </cdr:from>
    <cdr:to>
      <cdr:x>0.91167</cdr:x>
      <cdr:y>0.12453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0040" y="72008"/>
          <a:ext cx="2448272" cy="2861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b="1" dirty="0">
              <a:latin typeface="Times New Roman" pitchFamily="18" charset="0"/>
              <a:cs typeface="Times New Roman" pitchFamily="18" charset="0"/>
            </a:rPr>
            <a:t>ВТШ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0.56404</cdr:x>
      <cdr:y>0.13519</cdr:y>
    </cdr:from>
    <cdr:to>
      <cdr:x>0.62239</cdr:x>
      <cdr:y>0.20926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FAA6991-2C9C-48E9-8FD4-923358790253}"/>
            </a:ext>
          </a:extLst>
        </cdr:cNvPr>
        <cdr:cNvSpPr txBox="1"/>
      </cdr:nvSpPr>
      <cdr:spPr>
        <a:xfrm xmlns:a="http://schemas.openxmlformats.org/drawingml/2006/main">
          <a:off x="4176465" y="529054"/>
          <a:ext cx="432048" cy="289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/>
            <a:t>874</a:t>
          </a:r>
        </a:p>
      </cdr:txBody>
    </cdr:sp>
  </cdr:relSizeAnchor>
  <cdr:relSizeAnchor xmlns:cdr="http://schemas.openxmlformats.org/drawingml/2006/chartDrawing">
    <cdr:from>
      <cdr:x>0.70019</cdr:x>
      <cdr:y>0.13519</cdr:y>
    </cdr:from>
    <cdr:to>
      <cdr:x>0.75854</cdr:x>
      <cdr:y>0.20926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73E765BE-A540-45FF-A2C1-BC54A3D0F91B}"/>
            </a:ext>
          </a:extLst>
        </cdr:cNvPr>
        <cdr:cNvSpPr txBox="1"/>
      </cdr:nvSpPr>
      <cdr:spPr>
        <a:xfrm xmlns:a="http://schemas.openxmlformats.org/drawingml/2006/main">
          <a:off x="5184577" y="529054"/>
          <a:ext cx="432048" cy="289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/>
            <a:t>852</a:t>
          </a:r>
        </a:p>
      </cdr:txBody>
    </cdr:sp>
  </cdr:relSizeAnchor>
  <cdr:relSizeAnchor xmlns:cdr="http://schemas.openxmlformats.org/drawingml/2006/chartDrawing">
    <cdr:from>
      <cdr:x>0.42789</cdr:x>
      <cdr:y>0.13519</cdr:y>
    </cdr:from>
    <cdr:to>
      <cdr:x>0.48624</cdr:x>
      <cdr:y>0.20926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CAC214C4-90C4-48D3-8D68-E8FEB93BC444}"/>
            </a:ext>
          </a:extLst>
        </cdr:cNvPr>
        <cdr:cNvSpPr txBox="1"/>
      </cdr:nvSpPr>
      <cdr:spPr>
        <a:xfrm xmlns:a="http://schemas.openxmlformats.org/drawingml/2006/main">
          <a:off x="3168353" y="529054"/>
          <a:ext cx="432048" cy="289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/>
            <a:t>829</a:t>
          </a:r>
        </a:p>
      </cdr:txBody>
    </cdr:sp>
  </cdr:relSizeAnchor>
  <cdr:relSizeAnchor xmlns:cdr="http://schemas.openxmlformats.org/drawingml/2006/chartDrawing">
    <cdr:from>
      <cdr:x>0.28202</cdr:x>
      <cdr:y>0.13519</cdr:y>
    </cdr:from>
    <cdr:to>
      <cdr:x>0.34037</cdr:x>
      <cdr:y>0.20926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04E46BCB-8572-40FA-861F-D7CE7ED447E3}"/>
            </a:ext>
          </a:extLst>
        </cdr:cNvPr>
        <cdr:cNvSpPr txBox="1"/>
      </cdr:nvSpPr>
      <cdr:spPr>
        <a:xfrm xmlns:a="http://schemas.openxmlformats.org/drawingml/2006/main">
          <a:off x="2088233" y="529054"/>
          <a:ext cx="432048" cy="289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/>
            <a:t>854</a:t>
          </a:r>
        </a:p>
      </cdr:txBody>
    </cdr:sp>
  </cdr:relSizeAnchor>
  <cdr:relSizeAnchor xmlns:cdr="http://schemas.openxmlformats.org/drawingml/2006/chartDrawing">
    <cdr:from>
      <cdr:x>0.13615</cdr:x>
      <cdr:y>0.13519</cdr:y>
    </cdr:from>
    <cdr:to>
      <cdr:x>0.1945</cdr:x>
      <cdr:y>0.20926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74B036B9-3894-457A-87F8-8AEE036199D9}"/>
            </a:ext>
          </a:extLst>
        </cdr:cNvPr>
        <cdr:cNvSpPr txBox="1"/>
      </cdr:nvSpPr>
      <cdr:spPr>
        <a:xfrm xmlns:a="http://schemas.openxmlformats.org/drawingml/2006/main">
          <a:off x="1008113" y="529054"/>
          <a:ext cx="432048" cy="289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dirty="0"/>
            <a:t>799</a:t>
          </a:r>
          <a:endParaRPr lang="ru-RU" sz="11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0.68085</cdr:x>
      <cdr:y>0.09615</cdr:y>
    </cdr:from>
    <cdr:to>
      <cdr:x>0.75532</cdr:x>
      <cdr:y>0.17308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CEF5C70B-7FF7-4868-A8E0-F350CDFD86A2}"/>
            </a:ext>
          </a:extLst>
        </cdr:cNvPr>
        <cdr:cNvSpPr txBox="1"/>
      </cdr:nvSpPr>
      <cdr:spPr>
        <a:xfrm xmlns:a="http://schemas.openxmlformats.org/drawingml/2006/main">
          <a:off x="4608512" y="360041"/>
          <a:ext cx="5040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/>
            <a:t>180</a:t>
          </a:r>
        </a:p>
      </cdr:txBody>
    </cdr:sp>
  </cdr:relSizeAnchor>
  <cdr:relSizeAnchor xmlns:cdr="http://schemas.openxmlformats.org/drawingml/2006/chartDrawing">
    <cdr:from>
      <cdr:x>0.54255</cdr:x>
      <cdr:y>0.32692</cdr:y>
    </cdr:from>
    <cdr:to>
      <cdr:x>0.61702</cdr:x>
      <cdr:y>0.40385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5A4AA12E-82D1-4C74-97B8-228F8771E877}"/>
            </a:ext>
          </a:extLst>
        </cdr:cNvPr>
        <cdr:cNvSpPr txBox="1"/>
      </cdr:nvSpPr>
      <cdr:spPr>
        <a:xfrm xmlns:a="http://schemas.openxmlformats.org/drawingml/2006/main">
          <a:off x="3672408" y="1224137"/>
          <a:ext cx="5040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/>
            <a:t>111</a:t>
          </a:r>
        </a:p>
      </cdr:txBody>
    </cdr:sp>
  </cdr:relSizeAnchor>
  <cdr:relSizeAnchor xmlns:cdr="http://schemas.openxmlformats.org/drawingml/2006/chartDrawing">
    <cdr:from>
      <cdr:x>0.1383</cdr:x>
      <cdr:y>0.48077</cdr:y>
    </cdr:from>
    <cdr:to>
      <cdr:x>0.21277</cdr:x>
      <cdr:y>0.55769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F06ADF48-D0FC-4ACA-9A8F-DAE9862C8F62}"/>
            </a:ext>
          </a:extLst>
        </cdr:cNvPr>
        <cdr:cNvSpPr txBox="1"/>
      </cdr:nvSpPr>
      <cdr:spPr>
        <a:xfrm xmlns:a="http://schemas.openxmlformats.org/drawingml/2006/main">
          <a:off x="936104" y="1800201"/>
          <a:ext cx="5040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/>
            <a:t>79</a:t>
          </a:r>
        </a:p>
      </cdr:txBody>
    </cdr:sp>
  </cdr:relSizeAnchor>
  <cdr:relSizeAnchor xmlns:cdr="http://schemas.openxmlformats.org/drawingml/2006/chartDrawing">
    <cdr:from>
      <cdr:x>0.2766</cdr:x>
      <cdr:y>0.40382</cdr:y>
    </cdr:from>
    <cdr:to>
      <cdr:x>0.35106</cdr:x>
      <cdr:y>0.48074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F06ADF48-D0FC-4ACA-9A8F-DAE9862C8F62}"/>
            </a:ext>
          </a:extLst>
        </cdr:cNvPr>
        <cdr:cNvSpPr txBox="1"/>
      </cdr:nvSpPr>
      <cdr:spPr>
        <a:xfrm xmlns:a="http://schemas.openxmlformats.org/drawingml/2006/main">
          <a:off x="1872208" y="1512066"/>
          <a:ext cx="5040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/>
            <a:t>94</a:t>
          </a:r>
        </a:p>
      </cdr:txBody>
    </cdr:sp>
  </cdr:relSizeAnchor>
  <cdr:relSizeAnchor xmlns:cdr="http://schemas.openxmlformats.org/drawingml/2006/chartDrawing">
    <cdr:from>
      <cdr:x>0.40857</cdr:x>
      <cdr:y>0.55769</cdr:y>
    </cdr:from>
    <cdr:to>
      <cdr:x>0.48304</cdr:x>
      <cdr:y>0.63462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F06ADF48-D0FC-4ACA-9A8F-DAE9862C8F62}"/>
            </a:ext>
          </a:extLst>
        </cdr:cNvPr>
        <cdr:cNvSpPr txBox="1"/>
      </cdr:nvSpPr>
      <cdr:spPr>
        <a:xfrm xmlns:a="http://schemas.openxmlformats.org/drawingml/2006/main">
          <a:off x="2765503" y="2088233"/>
          <a:ext cx="5040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/>
            <a:t>54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0.55556</cdr:x>
      <cdr:y>0.19548</cdr:y>
    </cdr:from>
    <cdr:to>
      <cdr:x>0.62626</cdr:x>
      <cdr:y>0.26665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F70E911-730E-4E7F-8A29-55D59EB33670}"/>
            </a:ext>
          </a:extLst>
        </cdr:cNvPr>
        <cdr:cNvSpPr txBox="1"/>
      </cdr:nvSpPr>
      <cdr:spPr>
        <a:xfrm xmlns:a="http://schemas.openxmlformats.org/drawingml/2006/main">
          <a:off x="3960440" y="791113"/>
          <a:ext cx="5040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/>
            <a:t>985</a:t>
          </a:r>
        </a:p>
      </cdr:txBody>
    </cdr:sp>
  </cdr:relSizeAnchor>
  <cdr:relSizeAnchor xmlns:cdr="http://schemas.openxmlformats.org/drawingml/2006/chartDrawing">
    <cdr:from>
      <cdr:x>0.69399</cdr:x>
      <cdr:y>0.17269</cdr:y>
    </cdr:from>
    <cdr:to>
      <cdr:x>0.7647</cdr:x>
      <cdr:y>0.24386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FBC2A3DE-1193-4C8C-BB10-9DB3B0C5FE78}"/>
            </a:ext>
          </a:extLst>
        </cdr:cNvPr>
        <cdr:cNvSpPr txBox="1"/>
      </cdr:nvSpPr>
      <cdr:spPr>
        <a:xfrm xmlns:a="http://schemas.openxmlformats.org/drawingml/2006/main">
          <a:off x="4947344" y="698874"/>
          <a:ext cx="5040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/>
            <a:t>1032</a:t>
          </a:r>
        </a:p>
      </cdr:txBody>
    </cdr:sp>
  </cdr:relSizeAnchor>
  <cdr:relSizeAnchor xmlns:cdr="http://schemas.openxmlformats.org/drawingml/2006/chartDrawing">
    <cdr:from>
      <cdr:x>0.41414</cdr:x>
      <cdr:y>0.26689</cdr:y>
    </cdr:from>
    <cdr:to>
      <cdr:x>0.48485</cdr:x>
      <cdr:y>0.33806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FBC2A3DE-1193-4C8C-BB10-9DB3B0C5FE78}"/>
            </a:ext>
          </a:extLst>
        </cdr:cNvPr>
        <cdr:cNvSpPr txBox="1"/>
      </cdr:nvSpPr>
      <cdr:spPr>
        <a:xfrm xmlns:a="http://schemas.openxmlformats.org/drawingml/2006/main">
          <a:off x="2952328" y="1080122"/>
          <a:ext cx="5040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/>
            <a:t>883</a:t>
          </a:r>
        </a:p>
      </cdr:txBody>
    </cdr:sp>
  </cdr:relSizeAnchor>
  <cdr:relSizeAnchor xmlns:cdr="http://schemas.openxmlformats.org/drawingml/2006/chartDrawing">
    <cdr:from>
      <cdr:x>0.27273</cdr:x>
      <cdr:y>0.19548</cdr:y>
    </cdr:from>
    <cdr:to>
      <cdr:x>0.34343</cdr:x>
      <cdr:y>0.26665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FBC2A3DE-1193-4C8C-BB10-9DB3B0C5FE78}"/>
            </a:ext>
          </a:extLst>
        </cdr:cNvPr>
        <cdr:cNvSpPr txBox="1"/>
      </cdr:nvSpPr>
      <cdr:spPr>
        <a:xfrm xmlns:a="http://schemas.openxmlformats.org/drawingml/2006/main">
          <a:off x="1944216" y="791113"/>
          <a:ext cx="5040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/>
            <a:t>948</a:t>
          </a:r>
        </a:p>
      </cdr:txBody>
    </cdr:sp>
  </cdr:relSizeAnchor>
  <cdr:relSizeAnchor xmlns:cdr="http://schemas.openxmlformats.org/drawingml/2006/chartDrawing">
    <cdr:from>
      <cdr:x>0.13131</cdr:x>
      <cdr:y>0.28468</cdr:y>
    </cdr:from>
    <cdr:to>
      <cdr:x>0.20202</cdr:x>
      <cdr:y>0.35585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FBC2A3DE-1193-4C8C-BB10-9DB3B0C5FE78}"/>
            </a:ext>
          </a:extLst>
        </cdr:cNvPr>
        <cdr:cNvSpPr txBox="1"/>
      </cdr:nvSpPr>
      <cdr:spPr>
        <a:xfrm xmlns:a="http://schemas.openxmlformats.org/drawingml/2006/main">
          <a:off x="936104" y="1152130"/>
          <a:ext cx="5040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/>
            <a:t>878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Шрифт: </a:t>
            </a:r>
            <a:r>
              <a:rPr lang="en-US" dirty="0"/>
              <a:t>PT Sans Caption 20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495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уважаемый Ленар Ринатович! Добрый день, коллеги.</a:t>
            </a:r>
          </a:p>
          <a:p>
            <a:r>
              <a:rPr lang="ru-RU" dirty="0"/>
              <a:t>Согласно поручению</a:t>
            </a:r>
            <a:r>
              <a:rPr lang="ru-RU" baseline="0" dirty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Заголовок: </a:t>
            </a:r>
            <a:r>
              <a:rPr lang="en-US" dirty="0"/>
              <a:t>PT Sans Caption </a:t>
            </a:r>
            <a:r>
              <a:rPr lang="ru-RU" dirty="0"/>
              <a:t>18</a:t>
            </a:r>
          </a:p>
          <a:p>
            <a:pPr marL="0" indent="0">
              <a:buNone/>
            </a:pPr>
            <a:r>
              <a:rPr lang="ru-RU" baseline="0" dirty="0"/>
              <a:t>Имя: </a:t>
            </a:r>
            <a:r>
              <a:rPr lang="en-US" dirty="0"/>
              <a:t>PT Sans </a:t>
            </a:r>
            <a:r>
              <a:rPr lang="ru-RU" dirty="0"/>
              <a:t>полужирный</a:t>
            </a:r>
            <a:r>
              <a:rPr lang="en-US" dirty="0"/>
              <a:t> </a:t>
            </a:r>
            <a:r>
              <a:rPr lang="ru-RU" dirty="0"/>
              <a:t>16</a:t>
            </a:r>
            <a:endParaRPr lang="ru-R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Контакты и должность: </a:t>
            </a:r>
            <a:r>
              <a:rPr lang="en-US" dirty="0"/>
              <a:t>PT Sans </a:t>
            </a:r>
            <a:r>
              <a:rPr lang="ru-RU" dirty="0"/>
              <a:t>12</a:t>
            </a:r>
            <a:endParaRPr lang="ru-RU" baseline="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182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193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832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282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613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566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240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86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995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345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9949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1823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1823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2111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1823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6908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8805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5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image" Target="../media/image5.png"/><Relationship Id="rId7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7.xml"/><Relationship Id="rId3" Type="http://schemas.openxmlformats.org/officeDocument/2006/relationships/image" Target="../media/image5.png"/><Relationship Id="rId7" Type="http://schemas.openxmlformats.org/officeDocument/2006/relationships/chart" Target="../charts/chart1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chart" Target="../charts/char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2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9732FE-DEE9-D328-81B8-A59F2E95793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403648" y="2655952"/>
            <a:ext cx="63367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800" b="1" dirty="0">
                <a:solidFill>
                  <a:srgbClr val="00549F"/>
                </a:solidFill>
                <a:latin typeface="PT Sans Caption" panose="020B0603020203020204" pitchFamily="34" charset="-52"/>
                <a:ea typeface="PT Sans Caption" panose="020B0603020203020204" pitchFamily="34" charset="-52"/>
              </a:rPr>
              <a:t>Отчет об образовательной деятельности института в 2025 году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339753" y="2058086"/>
            <a:ext cx="4464495" cy="0"/>
          </a:xfrm>
          <a:prstGeom prst="line">
            <a:avLst/>
          </a:prstGeom>
          <a:ln w="12700">
            <a:solidFill>
              <a:srgbClr val="0054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6619D29-A7EB-4B64-938F-1EE8843222E8}"/>
              </a:ext>
            </a:extLst>
          </p:cNvPr>
          <p:cNvGrpSpPr/>
          <p:nvPr/>
        </p:nvGrpSpPr>
        <p:grpSpPr>
          <a:xfrm>
            <a:off x="2663788" y="4"/>
            <a:ext cx="3816424" cy="2058082"/>
            <a:chOff x="3563888" y="4"/>
            <a:chExt cx="3816424" cy="2058082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A70BCBC5-E468-410E-B28B-007953044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3888" y="4"/>
              <a:ext cx="1931983" cy="2058082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A6122466-8BF2-4829-8BD3-DDF56BACA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1670" y="195486"/>
              <a:ext cx="1728642" cy="16312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084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721D61-F105-393D-B39B-6269E0DA8ACF}"/>
              </a:ext>
            </a:extLst>
          </p:cNvPr>
          <p:cNvSpPr/>
          <p:nvPr/>
        </p:nvSpPr>
        <p:spPr>
          <a:xfrm>
            <a:off x="6366328" y="0"/>
            <a:ext cx="2777672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51520" y="1994628"/>
            <a:ext cx="525658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PT Sans Caption" panose="020B0603020203020204" pitchFamily="34" charset="0"/>
              </a:rPr>
              <a:t>Отчет об образовательной деятельности института в 2025 году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66328" y="3507854"/>
            <a:ext cx="2670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Заместитель директора по образовательной деятельности</a:t>
            </a:r>
          </a:p>
          <a:p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AZGumerov@kpfu.ru</a:t>
            </a:r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+7 (</a:t>
            </a:r>
            <a: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8552</a:t>
            </a:r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) </a:t>
            </a:r>
            <a: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39 71 37</a:t>
            </a:r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8AFAC4-B2D5-2DBB-D8EF-09E8A08D5593}"/>
              </a:ext>
            </a:extLst>
          </p:cNvPr>
          <p:cNvSpPr txBox="1"/>
          <p:nvPr/>
        </p:nvSpPr>
        <p:spPr>
          <a:xfrm>
            <a:off x="6366328" y="2861523"/>
            <a:ext cx="23817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Гумеров </a:t>
            </a:r>
          </a:p>
          <a:p>
            <a:r>
              <a:rPr lang="ru-RU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Айрат </a:t>
            </a:r>
            <a:r>
              <a:rPr lang="ru-RU" sz="16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Завдатович</a:t>
            </a:r>
            <a:endParaRPr lang="ru-RU" sz="1600" b="1" dirty="0">
              <a:solidFill>
                <a:schemeClr val="accent5">
                  <a:lumMod val="20000"/>
                  <a:lumOff val="8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6D5735D-12EC-448A-96FE-8344D61E48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83518"/>
            <a:ext cx="1567924" cy="51160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1EC631F-D085-4550-8540-F7003C4CDA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474552"/>
            <a:ext cx="2214607" cy="91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Набережночелнинский институт сегодня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79512" y="627534"/>
            <a:ext cx="2868349" cy="463857"/>
            <a:chOff x="335499" y="1059582"/>
            <a:chExt cx="2868349" cy="463857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52950" y="1059582"/>
              <a:ext cx="2778890" cy="46385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35499" y="1106844"/>
              <a:ext cx="28683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dirty="0"/>
                <a:t>Высшая техническая школа</a:t>
              </a:r>
            </a:p>
          </p:txBody>
        </p:sp>
      </p:grpSp>
      <p:grpSp>
        <p:nvGrpSpPr>
          <p:cNvPr id="229" name="Группа 228"/>
          <p:cNvGrpSpPr/>
          <p:nvPr/>
        </p:nvGrpSpPr>
        <p:grpSpPr>
          <a:xfrm>
            <a:off x="5724127" y="616104"/>
            <a:ext cx="2304257" cy="646332"/>
            <a:chOff x="5724127" y="616104"/>
            <a:chExt cx="2304257" cy="646332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5724127" y="627534"/>
              <a:ext cx="2304257" cy="63490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875382" y="616104"/>
              <a:ext cx="20809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Высшая школа экономики и права      </a:t>
              </a:r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179512" y="1387813"/>
            <a:ext cx="2475358" cy="319841"/>
            <a:chOff x="323528" y="1603837"/>
            <a:chExt cx="2475358" cy="319841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340979" y="1603837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3528" y="1615901"/>
              <a:ext cx="2309030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Механики и конструирования</a:t>
              </a: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179512" y="1707654"/>
            <a:ext cx="2475358" cy="504056"/>
            <a:chOff x="323528" y="1923678"/>
            <a:chExt cx="2475358" cy="504056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340979" y="1963877"/>
              <a:ext cx="2457907" cy="46385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23528" y="1923678"/>
              <a:ext cx="247535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00" dirty="0"/>
                <a:t>Материалов, технологий и качества</a:t>
              </a:r>
            </a:p>
          </p:txBody>
        </p:sp>
      </p:grpSp>
      <p:grpSp>
        <p:nvGrpSpPr>
          <p:cNvPr id="67" name="Группа 66"/>
          <p:cNvGrpSpPr/>
          <p:nvPr/>
        </p:nvGrpSpPr>
        <p:grpSpPr>
          <a:xfrm>
            <a:off x="179512" y="2251909"/>
            <a:ext cx="2475358" cy="319841"/>
            <a:chOff x="323528" y="2467933"/>
            <a:chExt cx="2475358" cy="319841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340979" y="2467933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23528" y="2479997"/>
              <a:ext cx="1449436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Машиностроения</a:t>
              </a:r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179512" y="2611949"/>
            <a:ext cx="2475358" cy="319841"/>
            <a:chOff x="323528" y="2827973"/>
            <a:chExt cx="2475358" cy="319841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340979" y="2827973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3528" y="2840037"/>
              <a:ext cx="114781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Автомобилей</a:t>
              </a: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179512" y="2931790"/>
            <a:ext cx="2475358" cy="756056"/>
            <a:chOff x="323528" y="3147814"/>
            <a:chExt cx="2475358" cy="756056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340979" y="3188013"/>
              <a:ext cx="2457907" cy="71585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23528" y="3147814"/>
              <a:ext cx="2475358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00" dirty="0"/>
                <a:t>Технологий цифрового машиностроительного производства</a:t>
              </a:r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179512" y="3723878"/>
            <a:ext cx="2475358" cy="319841"/>
            <a:chOff x="323528" y="3939902"/>
            <a:chExt cx="2475358" cy="319841"/>
          </a:xfrm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340979" y="3939902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23528" y="3951966"/>
              <a:ext cx="232223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Сервиса транспортных систем</a:t>
              </a:r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179512" y="4083918"/>
            <a:ext cx="2475358" cy="319841"/>
            <a:chOff x="323528" y="4299942"/>
            <a:chExt cx="2475358" cy="319841"/>
          </a:xfrm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340979" y="4299942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23528" y="4312006"/>
              <a:ext cx="718466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Физики</a:t>
              </a:r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2816722" y="3867894"/>
            <a:ext cx="2475358" cy="319841"/>
            <a:chOff x="2888730" y="4083918"/>
            <a:chExt cx="2475358" cy="319841"/>
          </a:xfrm>
        </p:grpSpPr>
        <p:sp>
          <p:nvSpPr>
            <p:cNvPr id="35" name="Скругленный прямоугольник 34"/>
            <p:cNvSpPr/>
            <p:nvPr/>
          </p:nvSpPr>
          <p:spPr>
            <a:xfrm>
              <a:off x="2906181" y="4083918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888730" y="4095982"/>
              <a:ext cx="2279150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Автоматизации и управления</a:t>
              </a: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2816722" y="1387813"/>
            <a:ext cx="2475358" cy="319841"/>
            <a:chOff x="2888730" y="1603837"/>
            <a:chExt cx="2475358" cy="319841"/>
          </a:xfrm>
        </p:grpSpPr>
        <p:sp>
          <p:nvSpPr>
            <p:cNvPr id="37" name="Скругленный прямоугольник 36"/>
            <p:cNvSpPr/>
            <p:nvPr/>
          </p:nvSpPr>
          <p:spPr>
            <a:xfrm>
              <a:off x="2906181" y="1603837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88730" y="1615901"/>
              <a:ext cx="2011256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Информационных систем</a:t>
              </a: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2816723" y="1707654"/>
            <a:ext cx="2475357" cy="504056"/>
            <a:chOff x="2888731" y="1923678"/>
            <a:chExt cx="2475357" cy="504056"/>
          </a:xfrm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2906181" y="1963877"/>
              <a:ext cx="2457907" cy="46385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888731" y="1923678"/>
              <a:ext cx="244827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00" dirty="0"/>
                <a:t>Высокоэнергетических процессов и агрегатов</a:t>
              </a:r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2816722" y="2251909"/>
            <a:ext cx="2475358" cy="319841"/>
            <a:chOff x="2888730" y="2467933"/>
            <a:chExt cx="2475358" cy="319841"/>
          </a:xfrm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2906181" y="2467933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888730" y="2479997"/>
              <a:ext cx="106445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Математики</a:t>
              </a:r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2816722" y="2611949"/>
            <a:ext cx="2475358" cy="319841"/>
            <a:chOff x="2888730" y="2827973"/>
            <a:chExt cx="2475358" cy="319841"/>
          </a:xfrm>
        </p:grpSpPr>
        <p:sp>
          <p:nvSpPr>
            <p:cNvPr id="43" name="Скругленный прямоугольник 42"/>
            <p:cNvSpPr/>
            <p:nvPr/>
          </p:nvSpPr>
          <p:spPr>
            <a:xfrm>
              <a:off x="2906181" y="2827973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888730" y="2840037"/>
              <a:ext cx="146322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Химии и экологии</a:t>
              </a:r>
            </a:p>
          </p:txBody>
        </p:sp>
      </p:grpSp>
      <p:grpSp>
        <p:nvGrpSpPr>
          <p:cNvPr id="77" name="Группа 76"/>
          <p:cNvGrpSpPr/>
          <p:nvPr/>
        </p:nvGrpSpPr>
        <p:grpSpPr>
          <a:xfrm>
            <a:off x="2816722" y="2931790"/>
            <a:ext cx="2475358" cy="504056"/>
            <a:chOff x="2888730" y="3147814"/>
            <a:chExt cx="2475358" cy="504056"/>
          </a:xfrm>
        </p:grpSpPr>
        <p:sp>
          <p:nvSpPr>
            <p:cNvPr id="45" name="Скругленный прямоугольник 44"/>
            <p:cNvSpPr/>
            <p:nvPr/>
          </p:nvSpPr>
          <p:spPr>
            <a:xfrm>
              <a:off x="2906181" y="3188013"/>
              <a:ext cx="2457907" cy="46385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888730" y="3147814"/>
              <a:ext cx="244827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00" dirty="0"/>
                <a:t>Электроэнергетики электротехники</a:t>
              </a:r>
            </a:p>
          </p:txBody>
        </p:sp>
      </p:grpSp>
      <p:grpSp>
        <p:nvGrpSpPr>
          <p:cNvPr id="78" name="Группа 77"/>
          <p:cNvGrpSpPr/>
          <p:nvPr/>
        </p:nvGrpSpPr>
        <p:grpSpPr>
          <a:xfrm>
            <a:off x="2816722" y="3476045"/>
            <a:ext cx="2475358" cy="319841"/>
            <a:chOff x="2888730" y="3692069"/>
            <a:chExt cx="2475358" cy="319841"/>
          </a:xfrm>
        </p:grpSpPr>
        <p:sp>
          <p:nvSpPr>
            <p:cNvPr id="47" name="Скругленный прямоугольник 46"/>
            <p:cNvSpPr/>
            <p:nvPr/>
          </p:nvSpPr>
          <p:spPr>
            <a:xfrm>
              <a:off x="2906181" y="3692069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888730" y="3704133"/>
              <a:ext cx="1204753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Строительства</a:t>
              </a:r>
            </a:p>
          </p:txBody>
        </p:sp>
      </p:grpSp>
      <p:grpSp>
        <p:nvGrpSpPr>
          <p:cNvPr id="80" name="Группа 79"/>
          <p:cNvGrpSpPr/>
          <p:nvPr/>
        </p:nvGrpSpPr>
        <p:grpSpPr>
          <a:xfrm>
            <a:off x="5553027" y="1347614"/>
            <a:ext cx="2475357" cy="692497"/>
            <a:chOff x="5553027" y="1563638"/>
            <a:chExt cx="2475357" cy="692497"/>
          </a:xfrm>
        </p:grpSpPr>
        <p:sp>
          <p:nvSpPr>
            <p:cNvPr id="49" name="Скругленный прямоугольник 48"/>
            <p:cNvSpPr/>
            <p:nvPr/>
          </p:nvSpPr>
          <p:spPr>
            <a:xfrm>
              <a:off x="5570477" y="1603838"/>
              <a:ext cx="2457907" cy="59196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553027" y="1563638"/>
              <a:ext cx="2403350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00" dirty="0"/>
                <a:t>Бизнес-информатики и математических методов в экономике</a:t>
              </a: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5508104" y="2035885"/>
            <a:ext cx="2633285" cy="319841"/>
            <a:chOff x="5508104" y="2251909"/>
            <a:chExt cx="2633285" cy="319841"/>
          </a:xfrm>
        </p:grpSpPr>
        <p:sp>
          <p:nvSpPr>
            <p:cNvPr id="51" name="Скругленный прямоугольник 50"/>
            <p:cNvSpPr/>
            <p:nvPr/>
          </p:nvSpPr>
          <p:spPr>
            <a:xfrm>
              <a:off x="5570477" y="2251909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508104" y="2263973"/>
              <a:ext cx="263328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Производственного менеджмента</a:t>
              </a:r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5553026" y="2355726"/>
            <a:ext cx="2475358" cy="492443"/>
            <a:chOff x="5553026" y="2571750"/>
            <a:chExt cx="2475358" cy="492443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5570477" y="2611949"/>
              <a:ext cx="2457907" cy="39184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553026" y="2571750"/>
              <a:ext cx="240335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00" dirty="0"/>
                <a:t>Экономики предприятий и организаций</a:t>
              </a:r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5553026" y="2827973"/>
            <a:ext cx="2475358" cy="319841"/>
            <a:chOff x="5553026" y="3043997"/>
            <a:chExt cx="2475358" cy="319841"/>
          </a:xfrm>
        </p:grpSpPr>
        <p:sp>
          <p:nvSpPr>
            <p:cNvPr id="55" name="Скругленный прямоугольник 54"/>
            <p:cNvSpPr/>
            <p:nvPr/>
          </p:nvSpPr>
          <p:spPr>
            <a:xfrm>
              <a:off x="5570477" y="3043997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53026" y="3056061"/>
              <a:ext cx="198483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Юридических дисциплин</a:t>
              </a:r>
            </a:p>
          </p:txBody>
        </p:sp>
      </p:grpSp>
      <p:grpSp>
        <p:nvGrpSpPr>
          <p:cNvPr id="84" name="Группа 83"/>
          <p:cNvGrpSpPr/>
          <p:nvPr/>
        </p:nvGrpSpPr>
        <p:grpSpPr>
          <a:xfrm>
            <a:off x="5553026" y="3188013"/>
            <a:ext cx="2475358" cy="319841"/>
            <a:chOff x="5553026" y="3404037"/>
            <a:chExt cx="2475358" cy="319841"/>
          </a:xfrm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5570477" y="3404037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553026" y="3416101"/>
              <a:ext cx="151759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Таможенного дела</a:t>
              </a:r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5553026" y="3548053"/>
            <a:ext cx="2475358" cy="319841"/>
            <a:chOff x="5553026" y="3764077"/>
            <a:chExt cx="2475358" cy="319841"/>
          </a:xfrm>
        </p:grpSpPr>
        <p:sp>
          <p:nvSpPr>
            <p:cNvPr id="59" name="Скругленный прямоугольник 58"/>
            <p:cNvSpPr/>
            <p:nvPr/>
          </p:nvSpPr>
          <p:spPr>
            <a:xfrm>
              <a:off x="5570477" y="3764077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553026" y="3776141"/>
              <a:ext cx="1676293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Иностранных языков</a:t>
              </a:r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5553026" y="3908093"/>
            <a:ext cx="2475358" cy="319841"/>
            <a:chOff x="5553026" y="4124117"/>
            <a:chExt cx="2475358" cy="319841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5570477" y="4124117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553026" y="4136181"/>
              <a:ext cx="97186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Филологии</a:t>
              </a:r>
            </a:p>
          </p:txBody>
        </p:sp>
      </p:grpSp>
      <p:grpSp>
        <p:nvGrpSpPr>
          <p:cNvPr id="87" name="Группа 86"/>
          <p:cNvGrpSpPr/>
          <p:nvPr/>
        </p:nvGrpSpPr>
        <p:grpSpPr>
          <a:xfrm>
            <a:off x="5553026" y="4268133"/>
            <a:ext cx="2475358" cy="319841"/>
            <a:chOff x="5553026" y="4484157"/>
            <a:chExt cx="2475358" cy="319841"/>
          </a:xfrm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5570477" y="4484157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553026" y="4496221"/>
              <a:ext cx="2381934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Социально-гуманитарных наук</a:t>
              </a:r>
            </a:p>
          </p:txBody>
        </p:sp>
      </p:grp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grpSp>
        <p:nvGrpSpPr>
          <p:cNvPr id="228" name="Группа 227"/>
          <p:cNvGrpSpPr/>
          <p:nvPr/>
        </p:nvGrpSpPr>
        <p:grpSpPr>
          <a:xfrm>
            <a:off x="2987824" y="627534"/>
            <a:ext cx="2736303" cy="674199"/>
            <a:chOff x="2987824" y="627534"/>
            <a:chExt cx="2736303" cy="674199"/>
          </a:xfrm>
        </p:grpSpPr>
        <p:sp>
          <p:nvSpPr>
            <p:cNvPr id="97" name="Скругленный прямоугольник 96"/>
            <p:cNvSpPr/>
            <p:nvPr/>
          </p:nvSpPr>
          <p:spPr>
            <a:xfrm>
              <a:off x="3079369" y="627534"/>
              <a:ext cx="2572751" cy="67419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2987824" y="627534"/>
              <a:ext cx="27363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Инженерно-экономический колледж</a:t>
              </a:r>
            </a:p>
          </p:txBody>
        </p:sp>
      </p:grpSp>
      <p:grpSp>
        <p:nvGrpSpPr>
          <p:cNvPr id="165" name="Группа 164"/>
          <p:cNvGrpSpPr/>
          <p:nvPr/>
        </p:nvGrpSpPr>
        <p:grpSpPr>
          <a:xfrm>
            <a:off x="2699792" y="4628173"/>
            <a:ext cx="2633285" cy="319841"/>
            <a:chOff x="5553026" y="4484157"/>
            <a:chExt cx="2591350" cy="319841"/>
          </a:xfrm>
        </p:grpSpPr>
        <p:sp>
          <p:nvSpPr>
            <p:cNvPr id="166" name="Скругленный прямоугольник 165"/>
            <p:cNvSpPr/>
            <p:nvPr/>
          </p:nvSpPr>
          <p:spPr>
            <a:xfrm>
              <a:off x="5570477" y="4484157"/>
              <a:ext cx="2457907" cy="3198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5553026" y="4496221"/>
              <a:ext cx="2591350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/>
                <a:t>Физического воспитания и спорта</a:t>
              </a:r>
            </a:p>
          </p:txBody>
        </p:sp>
      </p:grpSp>
      <p:cxnSp>
        <p:nvCxnSpPr>
          <p:cNvPr id="231" name="Соединительная линия уступом 230"/>
          <p:cNvCxnSpPr>
            <a:endCxn id="36" idx="1"/>
          </p:cNvCxnSpPr>
          <p:nvPr/>
        </p:nvCxnSpPr>
        <p:spPr>
          <a:xfrm rot="16200000" flipH="1">
            <a:off x="1290876" y="2500306"/>
            <a:ext cx="2934762" cy="116929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Соединительная линия уступом 233"/>
          <p:cNvCxnSpPr>
            <a:endCxn id="34" idx="1"/>
          </p:cNvCxnSpPr>
          <p:nvPr/>
        </p:nvCxnSpPr>
        <p:spPr>
          <a:xfrm rot="5400000">
            <a:off x="-1333149" y="2604053"/>
            <a:ext cx="3150785" cy="125461"/>
          </a:xfrm>
          <a:prstGeom prst="bentConnector4">
            <a:avLst>
              <a:gd name="adj1" fmla="val 5348"/>
              <a:gd name="adj2" fmla="val 211824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Прямая со стрелкой 248"/>
          <p:cNvCxnSpPr/>
          <p:nvPr/>
        </p:nvCxnSpPr>
        <p:spPr>
          <a:xfrm>
            <a:off x="35496" y="3879958"/>
            <a:ext cx="144016" cy="217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7" name="Прямая со стрелкой 256"/>
          <p:cNvCxnSpPr/>
          <p:nvPr/>
        </p:nvCxnSpPr>
        <p:spPr>
          <a:xfrm>
            <a:off x="35496" y="3289652"/>
            <a:ext cx="144016" cy="217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8" name="Прямая со стрелкой 257"/>
          <p:cNvCxnSpPr/>
          <p:nvPr/>
        </p:nvCxnSpPr>
        <p:spPr>
          <a:xfrm>
            <a:off x="35496" y="2787774"/>
            <a:ext cx="144016" cy="217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9" name="Прямая со стрелкой 258"/>
          <p:cNvCxnSpPr/>
          <p:nvPr/>
        </p:nvCxnSpPr>
        <p:spPr>
          <a:xfrm>
            <a:off x="35496" y="2427734"/>
            <a:ext cx="144016" cy="217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0" name="Прямая со стрелкой 259"/>
          <p:cNvCxnSpPr/>
          <p:nvPr/>
        </p:nvCxnSpPr>
        <p:spPr>
          <a:xfrm>
            <a:off x="35496" y="1995686"/>
            <a:ext cx="144016" cy="217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1" name="Прямая со стрелкой 260"/>
          <p:cNvCxnSpPr/>
          <p:nvPr/>
        </p:nvCxnSpPr>
        <p:spPr>
          <a:xfrm>
            <a:off x="35496" y="1563638"/>
            <a:ext cx="144016" cy="217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2" name="Прямая со стрелкой 261"/>
          <p:cNvCxnSpPr/>
          <p:nvPr/>
        </p:nvCxnSpPr>
        <p:spPr>
          <a:xfrm>
            <a:off x="2699792" y="3651870"/>
            <a:ext cx="144016" cy="217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3" name="Прямая со стрелкой 262"/>
          <p:cNvCxnSpPr/>
          <p:nvPr/>
        </p:nvCxnSpPr>
        <p:spPr>
          <a:xfrm>
            <a:off x="2699792" y="3217644"/>
            <a:ext cx="144016" cy="217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4" name="Прямая со стрелкой 263"/>
          <p:cNvCxnSpPr/>
          <p:nvPr/>
        </p:nvCxnSpPr>
        <p:spPr>
          <a:xfrm>
            <a:off x="2699792" y="2787774"/>
            <a:ext cx="144016" cy="217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Прямая со стрелкой 264"/>
          <p:cNvCxnSpPr/>
          <p:nvPr/>
        </p:nvCxnSpPr>
        <p:spPr>
          <a:xfrm>
            <a:off x="2699792" y="2427734"/>
            <a:ext cx="144016" cy="217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6" name="Прямая со стрелкой 265"/>
          <p:cNvCxnSpPr/>
          <p:nvPr/>
        </p:nvCxnSpPr>
        <p:spPr>
          <a:xfrm>
            <a:off x="2699792" y="1995686"/>
            <a:ext cx="144016" cy="217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7" name="Прямая со стрелкой 266"/>
          <p:cNvCxnSpPr/>
          <p:nvPr/>
        </p:nvCxnSpPr>
        <p:spPr>
          <a:xfrm>
            <a:off x="2699792" y="1561460"/>
            <a:ext cx="144016" cy="217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Соединительная линия уступом 268"/>
          <p:cNvCxnSpPr>
            <a:stCxn id="17" idx="3"/>
            <a:endCxn id="63" idx="3"/>
          </p:cNvCxnSpPr>
          <p:nvPr/>
        </p:nvCxnSpPr>
        <p:spPr>
          <a:xfrm>
            <a:off x="8028384" y="944985"/>
            <a:ext cx="12700" cy="3483069"/>
          </a:xfrm>
          <a:prstGeom prst="bentConnector3">
            <a:avLst>
              <a:gd name="adj1" fmla="val 1462504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2" name="Прямая со стрелкой 271"/>
          <p:cNvCxnSpPr/>
          <p:nvPr/>
        </p:nvCxnSpPr>
        <p:spPr>
          <a:xfrm flipH="1">
            <a:off x="8028384" y="3363838"/>
            <a:ext cx="185013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5" name="Прямая со стрелкой 274"/>
          <p:cNvCxnSpPr/>
          <p:nvPr/>
        </p:nvCxnSpPr>
        <p:spPr>
          <a:xfrm flipH="1">
            <a:off x="8028384" y="3723878"/>
            <a:ext cx="185013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6" name="Прямая со стрелкой 275"/>
          <p:cNvCxnSpPr/>
          <p:nvPr/>
        </p:nvCxnSpPr>
        <p:spPr>
          <a:xfrm flipH="1">
            <a:off x="8028384" y="4083918"/>
            <a:ext cx="185013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Прямая со стрелкой 276"/>
          <p:cNvCxnSpPr/>
          <p:nvPr/>
        </p:nvCxnSpPr>
        <p:spPr>
          <a:xfrm flipH="1">
            <a:off x="8028384" y="3003798"/>
            <a:ext cx="185013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8" name="Прямая со стрелкой 277"/>
          <p:cNvCxnSpPr/>
          <p:nvPr/>
        </p:nvCxnSpPr>
        <p:spPr>
          <a:xfrm flipH="1">
            <a:off x="8028384" y="2571750"/>
            <a:ext cx="185013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9" name="Прямая со стрелкой 278"/>
          <p:cNvCxnSpPr/>
          <p:nvPr/>
        </p:nvCxnSpPr>
        <p:spPr>
          <a:xfrm flipH="1">
            <a:off x="8028384" y="2211710"/>
            <a:ext cx="185013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0" name="Прямая со стрелкой 279"/>
          <p:cNvCxnSpPr/>
          <p:nvPr/>
        </p:nvCxnSpPr>
        <p:spPr>
          <a:xfrm flipH="1">
            <a:off x="8028384" y="1707654"/>
            <a:ext cx="185013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Набережночелнинский институт сегодня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graphicFrame>
        <p:nvGraphicFramePr>
          <p:cNvPr id="110" name="Диаграмма 10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5186116"/>
              </p:ext>
            </p:extLst>
          </p:nvPr>
        </p:nvGraphicFramePr>
        <p:xfrm>
          <a:off x="251521" y="555526"/>
          <a:ext cx="2808312" cy="2747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1" name="Диаграмма 1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9405966"/>
              </p:ext>
            </p:extLst>
          </p:nvPr>
        </p:nvGraphicFramePr>
        <p:xfrm>
          <a:off x="2915816" y="1131590"/>
          <a:ext cx="3024335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51920" y="627534"/>
            <a:ext cx="1008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err="1">
                <a:latin typeface="Times New Roman" pitchFamily="18" charset="0"/>
                <a:cs typeface="Times New Roman" pitchFamily="18" charset="0"/>
              </a:rPr>
              <a:t>ВШЭиП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4" name="Диаграмма 1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2399649"/>
              </p:ext>
            </p:extLst>
          </p:nvPr>
        </p:nvGraphicFramePr>
        <p:xfrm>
          <a:off x="5746034" y="777039"/>
          <a:ext cx="2664296" cy="2508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15" name="TextBox 114"/>
          <p:cNvSpPr txBox="1"/>
          <p:nvPr/>
        </p:nvSpPr>
        <p:spPr>
          <a:xfrm>
            <a:off x="6588224" y="627534"/>
            <a:ext cx="1008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ИЭК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3291830"/>
            <a:ext cx="5976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Средний возраст ППС –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51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Доля штатных ППС –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88,4%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Доля ППС с ученой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степенью – 72,2%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Средний возраст ПР – 41,5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Доля штатных ПР –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96,7%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187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Набережночелнинский институт сегодня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3568" y="3291830"/>
            <a:ext cx="59766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Ключевые индустриальные партнеры: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ПАО «КАМАЗ»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АО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Ремдизель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АО «ПО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ЕлАЗ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ООО НПП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Петролайн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-А» 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53900D2E-B1DE-46B2-B8A6-425C8832DA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3995207"/>
              </p:ext>
            </p:extLst>
          </p:nvPr>
        </p:nvGraphicFramePr>
        <p:xfrm>
          <a:off x="179512" y="335076"/>
          <a:ext cx="5133926" cy="3100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C5454F1-0BF3-481D-A1E1-FC3433B0E8FA}"/>
              </a:ext>
            </a:extLst>
          </p:cNvPr>
          <p:cNvSpPr txBox="1"/>
          <p:nvPr/>
        </p:nvSpPr>
        <p:spPr>
          <a:xfrm>
            <a:off x="5076056" y="697755"/>
            <a:ext cx="3335657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студентов – 7768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 ВО – 5488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СПО – 2280</a:t>
            </a:r>
          </a:p>
          <a:p>
            <a:endParaRPr lang="ru-RU" dirty="0"/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 бюджет –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3232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гослиния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14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внебюджет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4522</a:t>
            </a:r>
          </a:p>
        </p:txBody>
      </p:sp>
    </p:spTree>
    <p:extLst>
      <p:ext uri="{BB962C8B-B14F-4D97-AF65-F5344CB8AC3E}">
        <p14:creationId xmlns:p14="http://schemas.microsoft.com/office/powerpoint/2010/main" val="247346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Образовательная деятельность. Прием на первый курс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00000000-0008-0000-01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3564643"/>
              </p:ext>
            </p:extLst>
          </p:nvPr>
        </p:nvGraphicFramePr>
        <p:xfrm>
          <a:off x="539551" y="674544"/>
          <a:ext cx="7404541" cy="3913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509235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Образовательная деятельность. Прием на первый курс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00000000-0008-0000-01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8046825"/>
              </p:ext>
            </p:extLst>
          </p:nvPr>
        </p:nvGraphicFramePr>
        <p:xfrm>
          <a:off x="827584" y="771549"/>
          <a:ext cx="6768752" cy="3744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056756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Образовательная деятельность. Прием на первый курс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00000000-0008-0000-01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5368820"/>
              </p:ext>
            </p:extLst>
          </p:nvPr>
        </p:nvGraphicFramePr>
        <p:xfrm>
          <a:off x="755576" y="771548"/>
          <a:ext cx="7128792" cy="4047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410029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Образовательная деятельность. Прием на первый курс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0936329"/>
              </p:ext>
            </p:extLst>
          </p:nvPr>
        </p:nvGraphicFramePr>
        <p:xfrm>
          <a:off x="395536" y="915566"/>
          <a:ext cx="7632848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930852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Образовательная деятельность. Прием на первый курс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1242916"/>
              </p:ext>
            </p:extLst>
          </p:nvPr>
        </p:nvGraphicFramePr>
        <p:xfrm>
          <a:off x="753244" y="531495"/>
          <a:ext cx="7059116" cy="4080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191435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Образовательная деятельность. Прием на первый курс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D30CE080-DF02-49C5-961F-632A6298A5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7960231"/>
              </p:ext>
            </p:extLst>
          </p:nvPr>
        </p:nvGraphicFramePr>
        <p:xfrm>
          <a:off x="1144632" y="798742"/>
          <a:ext cx="6523711" cy="3666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852750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Образовательная деятельность. Качество приема на ВО:</a:t>
            </a:r>
          </a:p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средний балл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00000000-0008-0000-0400-00000F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8490402"/>
              </p:ext>
            </p:extLst>
          </p:nvPr>
        </p:nvGraphicFramePr>
        <p:xfrm>
          <a:off x="179512" y="923216"/>
          <a:ext cx="4752527" cy="3297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1B2783CB-BB16-47E8-A590-F6183B98E4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7822145"/>
              </p:ext>
            </p:extLst>
          </p:nvPr>
        </p:nvGraphicFramePr>
        <p:xfrm>
          <a:off x="4644008" y="1185956"/>
          <a:ext cx="391937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652075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Образовательная деятельность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645B4C1D-A954-4442-B4AB-F040BA3BE1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5375087"/>
              </p:ext>
            </p:extLst>
          </p:nvPr>
        </p:nvGraphicFramePr>
        <p:xfrm>
          <a:off x="251520" y="699542"/>
          <a:ext cx="8260080" cy="4053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919838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Образовательная деятельность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64584762-E058-437D-A9BA-9623FA8BF8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3025020"/>
              </p:ext>
            </p:extLst>
          </p:nvPr>
        </p:nvGraphicFramePr>
        <p:xfrm>
          <a:off x="-41338" y="240030"/>
          <a:ext cx="850177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473868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Образовательная деятельность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D253ED64-BEFB-4A61-8984-EF012AF360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9170006"/>
              </p:ext>
            </p:extLst>
          </p:nvPr>
        </p:nvGraphicFramePr>
        <p:xfrm>
          <a:off x="611560" y="915566"/>
          <a:ext cx="4752528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B952E86-3E6F-47BB-8219-2A20890F2A95}"/>
              </a:ext>
            </a:extLst>
          </p:cNvPr>
          <p:cNvSpPr txBox="1"/>
          <p:nvPr/>
        </p:nvSpPr>
        <p:spPr>
          <a:xfrm>
            <a:off x="5364088" y="1745819"/>
            <a:ext cx="26642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Качественная успеваемость -26 %</a:t>
            </a:r>
          </a:p>
          <a:p>
            <a:endParaRPr lang="ru-RU" dirty="0"/>
          </a:p>
          <a:p>
            <a:r>
              <a:rPr lang="ru-RU" dirty="0"/>
              <a:t>Абсолютная успеваемость – 45,3%</a:t>
            </a:r>
          </a:p>
        </p:txBody>
      </p:sp>
    </p:spTree>
    <p:extLst>
      <p:ext uri="{BB962C8B-B14F-4D97-AF65-F5344CB8AC3E}">
        <p14:creationId xmlns:p14="http://schemas.microsoft.com/office/powerpoint/2010/main" val="2028760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Образовательная деятельность: выпуск квалифицированных кадров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548335"/>
              </p:ext>
            </p:extLst>
          </p:nvPr>
        </p:nvGraphicFramePr>
        <p:xfrm>
          <a:off x="107504" y="1585316"/>
          <a:ext cx="8208912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Выпуск,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% выпуска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Качество,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Успеваемость,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 отличием,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ВТШ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57,6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ВШЭиП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78,7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18,4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ИЭК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22,6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9082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Образовательная деятельность: трудоустройство выпускников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014164"/>
              </p:ext>
            </p:extLst>
          </p:nvPr>
        </p:nvGraphicFramePr>
        <p:xfrm>
          <a:off x="395536" y="1635646"/>
          <a:ext cx="748883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11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16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78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78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Кол-во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% труд-х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Кол-во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% труд-х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Кол-во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% труд-х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ВТШ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ВШЭиП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ИЭК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3496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Образовательная деятельность: трудоустройство выпускников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A5F3DC7-2BB4-43A8-A7FC-4701060A51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88104"/>
            <a:ext cx="3695649" cy="246376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56F43AB-0450-4828-8F60-1EA6F465769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565" y="1186870"/>
            <a:ext cx="3695649" cy="24637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24DDA73-2B82-4BE7-B8DD-0D7FBB89FE3C}"/>
              </a:ext>
            </a:extLst>
          </p:cNvPr>
          <p:cNvSpPr txBox="1"/>
          <p:nvPr/>
        </p:nvSpPr>
        <p:spPr>
          <a:xfrm>
            <a:off x="1043608" y="3939902"/>
            <a:ext cx="199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Ярмарка вакансий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ADA2DE-A194-4D58-BCAB-37682B55C8E9}"/>
              </a:ext>
            </a:extLst>
          </p:cNvPr>
          <p:cNvSpPr txBox="1"/>
          <p:nvPr/>
        </p:nvSpPr>
        <p:spPr>
          <a:xfrm>
            <a:off x="4279321" y="3808954"/>
            <a:ext cx="36134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Открытые лекции представителей </a:t>
            </a:r>
          </a:p>
          <a:p>
            <a:pPr algn="ctr"/>
            <a:r>
              <a:rPr lang="ru-RU" dirty="0"/>
              <a:t>работодателей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52B3AF-54F8-473D-8B8D-1884911BE174}"/>
              </a:ext>
            </a:extLst>
          </p:cNvPr>
          <p:cNvSpPr txBox="1"/>
          <p:nvPr/>
        </p:nvSpPr>
        <p:spPr>
          <a:xfrm>
            <a:off x="1187624" y="4515966"/>
            <a:ext cx="6046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Ежегодная Ярмарка вакансий запланирована на 12.03.2026</a:t>
            </a:r>
          </a:p>
        </p:txBody>
      </p:sp>
    </p:spTree>
    <p:extLst>
      <p:ext uri="{BB962C8B-B14F-4D97-AF65-F5344CB8AC3E}">
        <p14:creationId xmlns:p14="http://schemas.microsoft.com/office/powerpoint/2010/main" val="3929269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Образовательная деятельность: ДПО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FDE2BF-FB1B-411A-A8EC-18D5F062DA12}"/>
              </a:ext>
            </a:extLst>
          </p:cNvPr>
          <p:cNvSpPr txBox="1"/>
          <p:nvPr/>
        </p:nvSpPr>
        <p:spPr>
          <a:xfrm>
            <a:off x="4246687" y="3062228"/>
            <a:ext cx="4384489" cy="12234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chemeClr val="bg1">
                    <a:lumMod val="85000"/>
                  </a:schemeClr>
                </a:solidFill>
                <a:latin typeface="+mj-lt"/>
                <a:cs typeface="Aharoni" pitchFamily="2" charset="-79"/>
              </a:defRPr>
            </a:lvl1pPr>
          </a:lstStyle>
          <a:p>
            <a:r>
              <a:rPr lang="ru-RU" altLang="ru-RU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период работы ЦДО с 2022-2025 гг. реализовано:</a:t>
            </a:r>
          </a:p>
          <a:p>
            <a:endParaRPr lang="ru-RU" altLang="ru-RU" sz="1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altLang="ru-RU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- всего обученных слушателей –</a:t>
            </a:r>
            <a:r>
              <a:rPr lang="ru-RU" alt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3016</a:t>
            </a:r>
            <a:r>
              <a:rPr lang="ru-RU" alt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чел.;</a:t>
            </a:r>
          </a:p>
          <a:p>
            <a:pPr algn="l"/>
            <a:r>
              <a:rPr lang="ru-RU" altLang="ru-RU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- программ ДПО – </a:t>
            </a:r>
            <a:r>
              <a:rPr lang="ru-RU" altLang="ru-RU" sz="12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126</a:t>
            </a:r>
            <a:r>
              <a:rPr lang="ru-RU" altLang="ru-RU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шт.;</a:t>
            </a:r>
          </a:p>
          <a:p>
            <a:pPr algn="l"/>
            <a:r>
              <a:rPr lang="ru-RU" altLang="ru-RU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- доход от программ ДПО – </a:t>
            </a:r>
            <a:r>
              <a:rPr lang="ru-RU" altLang="ru-RU" sz="12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67,977</a:t>
            </a:r>
            <a:r>
              <a:rPr lang="ru-RU" altLang="ru-RU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млн. рублей</a:t>
            </a:r>
            <a:endParaRPr lang="ru-RU" altLang="ru-RU" sz="12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135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0010614"/>
              </p:ext>
            </p:extLst>
          </p:nvPr>
        </p:nvGraphicFramePr>
        <p:xfrm>
          <a:off x="4474776" y="644317"/>
          <a:ext cx="3756844" cy="2279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0298680"/>
              </p:ext>
            </p:extLst>
          </p:nvPr>
        </p:nvGraphicFramePr>
        <p:xfrm>
          <a:off x="221729" y="627534"/>
          <a:ext cx="3952949" cy="2173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1826845"/>
              </p:ext>
            </p:extLst>
          </p:nvPr>
        </p:nvGraphicFramePr>
        <p:xfrm>
          <a:off x="179512" y="2655218"/>
          <a:ext cx="3756844" cy="2173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818432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Образовательная деятельность: подготовительное отделение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04CFEAC5-B8E9-4893-AD2B-1149613A27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5567544"/>
              </p:ext>
            </p:extLst>
          </p:nvPr>
        </p:nvGraphicFramePr>
        <p:xfrm>
          <a:off x="467544" y="775417"/>
          <a:ext cx="7344815" cy="3703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485559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51470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549F"/>
                </a:solidFill>
                <a:latin typeface="PT Sans" panose="020B0503020203020204" pitchFamily="34" charset="-52"/>
              </a:rPr>
              <a:t>Образовательная деятельность: центр тестирования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0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50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8467805" y="166340"/>
            <a:ext cx="524805" cy="60520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571A2659-7744-4C63-AD34-EC75A6511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1" y="985724"/>
            <a:ext cx="827583" cy="1441907"/>
          </a:xfrm>
          <a:prstGeom prst="rect">
            <a:avLst/>
          </a:prstGeom>
        </p:spPr>
      </p:pic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A55DC0D0-DC78-433D-AA7B-3113D88096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1976954"/>
              </p:ext>
            </p:extLst>
          </p:nvPr>
        </p:nvGraphicFramePr>
        <p:xfrm>
          <a:off x="539552" y="627534"/>
          <a:ext cx="7272808" cy="3837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565661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F2AF4D-5F99-0EED-09FC-A4BBC3C1D89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267744" y="373815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0000"/>
              </a:buClr>
              <a:buSzPts val="1100"/>
            </a:pPr>
            <a:r>
              <a:rPr lang="ru-RU" dirty="0">
                <a:solidFill>
                  <a:schemeClr val="lt1"/>
                </a:solidFill>
                <a:latin typeface="PT Sans" panose="020B0503020203020204" pitchFamily="34" charset="-52"/>
              </a:rPr>
              <a:t>Отчет об образовательной деятельности института в 2025 году</a:t>
            </a: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2267744" y="235572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3363838"/>
            <a:ext cx="65527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Гумеров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 Айрат </a:t>
            </a:r>
            <a:r>
              <a:rPr lang="ru-RU" sz="14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Завдатович</a:t>
            </a:r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Заместитель директора по образовательной деятельности</a:t>
            </a:r>
          </a:p>
          <a:p>
            <a:endParaRPr lang="ru-RU" sz="1400" b="1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AZGumerov@kpfu.ru</a:t>
            </a:r>
          </a:p>
          <a:p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+7 (8552) 39 71 37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1F81E5-8EFA-4C91-9D37-F65076B7B4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808"/>
          <a:stretch/>
        </p:blipFill>
        <p:spPr>
          <a:xfrm>
            <a:off x="648072" y="483518"/>
            <a:ext cx="1058002" cy="979628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05EB2A9-7021-47D5-9430-DACF9B2D369C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2134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F49F6A4-4DE0-4849-9CA1-B0D212D97B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7" y="252378"/>
            <a:ext cx="827583" cy="144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604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17096</TotalTime>
  <Words>835</Words>
  <Application>Microsoft Office PowerPoint</Application>
  <PresentationFormat>Экран (16:9)</PresentationFormat>
  <Paragraphs>290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PT Sans</vt:lpstr>
      <vt:lpstr>PT Sans Caption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Admin</cp:lastModifiedBy>
  <cp:revision>184</cp:revision>
  <dcterms:created xsi:type="dcterms:W3CDTF">2020-07-15T10:53:07Z</dcterms:created>
  <dcterms:modified xsi:type="dcterms:W3CDTF">2026-03-10T09:01:23Z</dcterms:modified>
</cp:coreProperties>
</file>