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sldIdLst>
    <p:sldId id="256" r:id="rId2"/>
    <p:sldId id="266" r:id="rId3"/>
    <p:sldId id="282" r:id="rId4"/>
    <p:sldId id="259" r:id="rId5"/>
    <p:sldId id="261" r:id="rId6"/>
    <p:sldId id="267" r:id="rId7"/>
    <p:sldId id="258" r:id="rId8"/>
    <p:sldId id="269" r:id="rId9"/>
    <p:sldId id="262" r:id="rId10"/>
    <p:sldId id="263" r:id="rId11"/>
    <p:sldId id="264" r:id="rId12"/>
    <p:sldId id="273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53" autoAdjust="0"/>
  </p:normalViewPr>
  <p:slideViewPr>
    <p:cSldViewPr>
      <p:cViewPr>
        <p:scale>
          <a:sx n="130" d="100"/>
          <a:sy n="130" d="100"/>
        </p:scale>
        <p:origin x="-10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rubricon.com/partner.asp?aid=%7b10F3421D-8380-45B4-B37F-7457ADC7D8A4%7d&amp;ext=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052736"/>
            <a:ext cx="8458200" cy="2334121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Основы иммунологии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Вершинина В.И.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509120"/>
            <a:ext cx="6588224" cy="18002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Лекция 1. История иммунологии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Картинки по запросу вариоляция в кита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00179"/>
            <a:ext cx="3296885" cy="420001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1581275"/>
            <a:ext cx="763284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Вариоляция - активная иммунизация против натуральной оспы введением группе риска содержания оспенных пузырьков больных</a:t>
            </a:r>
          </a:p>
          <a:p>
            <a:pPr algn="just"/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1100 год –первые упоминания о вариоляции в Китае (ингаляция, оральный прием, одежда больного для здорового и больного)</a:t>
            </a:r>
          </a:p>
          <a:p>
            <a:pPr algn="just"/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Вариоляция в России – первая массовая программ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346464"/>
            <a:ext cx="4308413" cy="4034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496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980728"/>
            <a:ext cx="8183880" cy="5274912"/>
          </a:xfrm>
        </p:spPr>
        <p:txBody>
          <a:bodyPr>
            <a:normAutofit lnSpcReduction="10000"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  <a:hlinkClick r:id="rId2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  <a:hlinkClick r:id="rId2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  <a:hlinkClick r:id="rId2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  <a:hlinkClick r:id="rId2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  <a:hlinkClick r:id="rId2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  <a:hlinkClick r:id="rId2"/>
            </a:endParaRPr>
          </a:p>
          <a:p>
            <a:pPr algn="just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Дженнер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Jenner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) Эдуард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английский врач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основоположник оспопрививания. Изучал медицину в Лондоне, в 1773 занялся самостоятельной врачебной практикой. Наблюдал невосприимчивость к оспе у лиц, переболевших коровьей оспой. 14 мая 1796 привил 8-летнему Джеймсу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Фипсу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коровью оспу, а через 1 1/2 месяца — человеческую оспу; мальчик не заболел. Доказал возможность и высокую эффективность вакцинации против оспы. В 1803 в Лондоне был основан институт оспопрививания (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Дженнеровский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институт,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Royal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Jennerian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Society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Дженнер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был его первым и пожизненным руководителем. Почётный член многих академий, университетов и научных обществ стран Западной Европы</a:t>
            </a:r>
            <a:r>
              <a:rPr lang="ru-RU" sz="1600" b="1" dirty="0" smtClean="0"/>
              <a:t>.</a:t>
            </a:r>
          </a:p>
          <a:p>
            <a:endParaRPr lang="ru-RU" sz="1700" dirty="0"/>
          </a:p>
        </p:txBody>
      </p:sp>
      <p:pic>
        <p:nvPicPr>
          <p:cNvPr id="29698" name="Picture 2" descr="https://upload.wikimedia.org/wikipedia/commons/thumb/6/66/Child_with_Smallpox_Bangladesh.jpg/230px-Child_with_Smallpox_Banglade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9" y="548680"/>
            <a:ext cx="1728192" cy="2240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http://fb.ru/misc/i/gallery/38007/10425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692696"/>
            <a:ext cx="1728192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2265" y="764704"/>
            <a:ext cx="806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Основные теории иммунитета</a:t>
            </a:r>
          </a:p>
          <a:p>
            <a:pPr algn="ctr"/>
            <a:endParaRPr lang="ru-RU" sz="2000" dirty="0" smtClean="0">
              <a:solidFill>
                <a:srgbClr val="FF0000"/>
              </a:solidFill>
            </a:endParaRPr>
          </a:p>
          <a:p>
            <a:pPr algn="ctr"/>
            <a:r>
              <a:rPr lang="ru-RU" sz="1600" dirty="0"/>
              <a:t>Луи </a:t>
            </a:r>
            <a:r>
              <a:rPr lang="ru-RU" sz="1600" dirty="0" smtClean="0"/>
              <a:t>Пастер, основоположник </a:t>
            </a:r>
            <a:r>
              <a:rPr lang="ru-RU" sz="1600" dirty="0" err="1" smtClean="0"/>
              <a:t>вакцинопрофилактики</a:t>
            </a:r>
            <a:r>
              <a:rPr lang="ru-RU" sz="1600" dirty="0" smtClean="0"/>
              <a:t>, Теория «истощения среды», 1880г. </a:t>
            </a:r>
          </a:p>
        </p:txBody>
      </p:sp>
      <p:pic>
        <p:nvPicPr>
          <p:cNvPr id="77826" name="Picture 2" descr="https://upload.wikimedia.org/wikipedia/commons/thumb/4/42/Louis_Pasteur.jpg/250px-Louis_Paste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80928"/>
            <a:ext cx="2808312" cy="3313809"/>
          </a:xfrm>
          <a:prstGeom prst="rect">
            <a:avLst/>
          </a:prstGeom>
          <a:noFill/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3419872" y="3129935"/>
            <a:ext cx="5148064" cy="252376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Невосприимчивость, наступившая в результате перенесенного однажды заболевания, объясняется тем, что микробы полностью использовали необходимые для их жизни вещества, бывшие до заболевания в организме, и поэтому не размножались в нем вновь, подобно тому, как они перестают размножаться на искусственной питательной среде после длительного культивирования в ней».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704108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 Гуморальная теория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751344"/>
            <a:ext cx="7272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Й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  <a:r>
              <a:rPr lang="ru-RU" b="1" dirty="0" err="1">
                <a:solidFill>
                  <a:srgbClr val="FF0000"/>
                </a:solidFill>
              </a:rPr>
              <a:t>Фодор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(1887), а затем </a:t>
            </a:r>
            <a:r>
              <a:rPr lang="ru-RU" b="1" dirty="0"/>
              <a:t>Дж. </a:t>
            </a:r>
            <a:r>
              <a:rPr lang="ru-RU" b="1" dirty="0" err="1"/>
              <a:t>Наттолл</a:t>
            </a:r>
            <a:r>
              <a:rPr lang="ru-RU" dirty="0"/>
              <a:t> (1888) сообщили о </a:t>
            </a:r>
            <a:r>
              <a:rPr lang="ru-RU" dirty="0" smtClean="0"/>
              <a:t>бактерицидных свойствах </a:t>
            </a:r>
            <a:r>
              <a:rPr lang="ru-RU" dirty="0"/>
              <a:t>сыворотки крови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Г. </a:t>
            </a:r>
            <a:r>
              <a:rPr lang="ru-RU" b="1" dirty="0" err="1">
                <a:solidFill>
                  <a:srgbClr val="FF0000"/>
                </a:solidFill>
              </a:rPr>
              <a:t>Бухнер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(1889) установил, что это свойство зависит от наличия в сыворотке особых термолабильных «защитных </a:t>
            </a:r>
            <a:r>
              <a:rPr lang="ru-RU" dirty="0" err="1"/>
              <a:t>веществ»,названных</a:t>
            </a:r>
            <a:r>
              <a:rPr lang="ru-RU" dirty="0"/>
              <a:t> им алексинами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Ж. </a:t>
            </a:r>
            <a:r>
              <a:rPr lang="ru-RU" b="1" dirty="0" err="1">
                <a:solidFill>
                  <a:srgbClr val="FF0000"/>
                </a:solidFill>
              </a:rPr>
              <a:t>Борде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(1898) представил факты, свидетельствующие об участии в </a:t>
            </a:r>
            <a:r>
              <a:rPr lang="ru-RU" dirty="0" err="1"/>
              <a:t>цитоцидном</a:t>
            </a:r>
            <a:r>
              <a:rPr lang="ru-RU" dirty="0"/>
              <a:t> эффекте двух различных по своим свойствам субстратов сыворотки – термолабильного комплемента и термостабильного антитела. </a:t>
            </a:r>
            <a:endParaRPr lang="ru-RU" dirty="0" smtClean="0"/>
          </a:p>
          <a:p>
            <a:endParaRPr lang="ru-RU" dirty="0"/>
          </a:p>
          <a:p>
            <a:r>
              <a:rPr lang="ru-RU" b="1" dirty="0" err="1">
                <a:solidFill>
                  <a:srgbClr val="FF0000"/>
                </a:solidFill>
              </a:rPr>
              <a:t>Э.Беринг</a:t>
            </a:r>
            <a:r>
              <a:rPr lang="ru-RU" b="1" dirty="0"/>
              <a:t> и </a:t>
            </a:r>
            <a:r>
              <a:rPr lang="ru-RU" b="1" dirty="0">
                <a:solidFill>
                  <a:srgbClr val="FF0000"/>
                </a:solidFill>
              </a:rPr>
              <a:t>С. </a:t>
            </a:r>
            <a:r>
              <a:rPr lang="ru-RU" b="1" dirty="0" err="1">
                <a:solidFill>
                  <a:srgbClr val="FF0000"/>
                </a:solidFill>
              </a:rPr>
              <a:t>Китазато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(1890) </a:t>
            </a:r>
            <a:r>
              <a:rPr lang="ru-RU" dirty="0" smtClean="0"/>
              <a:t>указали на способность </a:t>
            </a:r>
            <a:r>
              <a:rPr lang="ru-RU" dirty="0"/>
              <a:t>иммунных </a:t>
            </a:r>
            <a:r>
              <a:rPr lang="ru-RU" dirty="0" smtClean="0"/>
              <a:t>сывороток нейтрализовать </a:t>
            </a:r>
            <a:r>
              <a:rPr lang="ru-RU" dirty="0"/>
              <a:t>столбнячный и дифтерийный токсины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b="1" dirty="0" err="1">
                <a:solidFill>
                  <a:srgbClr val="FF0000"/>
                </a:solidFill>
              </a:rPr>
              <a:t>П.Эрлих</a:t>
            </a:r>
            <a:r>
              <a:rPr lang="ru-RU" b="1" dirty="0"/>
              <a:t> </a:t>
            </a:r>
            <a:r>
              <a:rPr lang="ru-RU" dirty="0"/>
              <a:t>(1891) – открытие антител, нейтрализующих токсины растительного (рицин, </a:t>
            </a:r>
            <a:r>
              <a:rPr lang="ru-RU" dirty="0" err="1"/>
              <a:t>абрин</a:t>
            </a:r>
            <a:r>
              <a:rPr lang="ru-RU" dirty="0"/>
              <a:t>) </a:t>
            </a:r>
            <a:r>
              <a:rPr lang="ru-RU" dirty="0" smtClean="0"/>
              <a:t>происхождения.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968552"/>
          </a:xfrm>
        </p:spPr>
        <p:txBody>
          <a:bodyPr>
            <a:normAutofit fontScale="62500" lnSpcReduction="20000"/>
          </a:bodyPr>
          <a:lstStyle/>
          <a:p>
            <a:endParaRPr lang="ru-RU" b="1" dirty="0" smtClean="0"/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Р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  <a:r>
              <a:rPr lang="ru-RU" b="1" dirty="0" err="1">
                <a:solidFill>
                  <a:srgbClr val="FF0000"/>
                </a:solidFill>
              </a:rPr>
              <a:t>Пфейффер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/>
              <a:t>(1894) - в иммунных сыворотках, полученных от резистентных к холерному вибриону морских свинок, обнаружил антитела, растворяющие микробов; введение этих сывороток не иммунным животным сообщало им устойчивость к холерному </a:t>
            </a:r>
            <a:r>
              <a:rPr lang="ru-RU" b="1" dirty="0" smtClean="0"/>
              <a:t>вибриону</a:t>
            </a:r>
          </a:p>
          <a:p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Э. </a:t>
            </a:r>
            <a:r>
              <a:rPr lang="ru-RU" b="1" dirty="0" err="1">
                <a:solidFill>
                  <a:srgbClr val="FF0000"/>
                </a:solidFill>
              </a:rPr>
              <a:t>Ру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/>
              <a:t>(1894) - получение сыворотки для лечения токсической формы дифтерии окончательно укрепило идею о роли гуморальных факторов в защите организма от </a:t>
            </a:r>
            <a:r>
              <a:rPr lang="ru-RU" b="1" dirty="0" smtClean="0"/>
              <a:t>инфекции</a:t>
            </a:r>
          </a:p>
          <a:p>
            <a:endParaRPr lang="ru-RU" b="1" dirty="0"/>
          </a:p>
          <a:p>
            <a:r>
              <a:rPr lang="ru-RU" b="1" dirty="0" err="1" smtClean="0">
                <a:solidFill>
                  <a:srgbClr val="FF0000"/>
                </a:solidFill>
              </a:rPr>
              <a:t>Грубер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Дархем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/>
              <a:t>(1896</a:t>
            </a:r>
            <a:r>
              <a:rPr lang="ru-RU" b="1" dirty="0" smtClean="0"/>
              <a:t>)– </a:t>
            </a:r>
            <a:r>
              <a:rPr lang="ru-RU" b="1" dirty="0"/>
              <a:t>открытие антител, </a:t>
            </a:r>
            <a:r>
              <a:rPr lang="ru-RU" b="1" dirty="0" smtClean="0"/>
              <a:t>агглютинирующих микробы</a:t>
            </a:r>
          </a:p>
          <a:p>
            <a:pPr algn="just"/>
            <a:endParaRPr lang="ru-RU" b="1" dirty="0"/>
          </a:p>
          <a:p>
            <a:pPr algn="just"/>
            <a:r>
              <a:rPr lang="ru-RU" b="1" dirty="0" err="1">
                <a:solidFill>
                  <a:srgbClr val="FF0000"/>
                </a:solidFill>
              </a:rPr>
              <a:t>Краус</a:t>
            </a:r>
            <a:r>
              <a:rPr lang="ru-RU" b="1" dirty="0"/>
              <a:t> (1897) – выявление антител, </a:t>
            </a:r>
            <a:r>
              <a:rPr lang="ru-RU" b="1" dirty="0" err="1"/>
              <a:t>преципитирующих</a:t>
            </a:r>
            <a:r>
              <a:rPr lang="ru-RU" b="1" dirty="0"/>
              <a:t> продукты их </a:t>
            </a:r>
            <a:r>
              <a:rPr lang="ru-RU" b="1" dirty="0" smtClean="0"/>
              <a:t>жизнедеятельности, </a:t>
            </a:r>
            <a:r>
              <a:rPr lang="ru-RU" b="1" dirty="0"/>
              <a:t>что подтверждало прямое действие гуморальных факторов на </a:t>
            </a:r>
            <a:r>
              <a:rPr lang="ru-RU" b="1" dirty="0" smtClean="0"/>
              <a:t>микробы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442230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77048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/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Пауль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Эрлих, 1898. Теория «боковых </a:t>
            </a:r>
            <a:r>
              <a:rPr lang="ru-RU" sz="2400" b="1" dirty="0" smtClean="0">
                <a:solidFill>
                  <a:srgbClr val="FF0000"/>
                </a:solidFill>
                <a:cs typeface="Times New Roman" pitchFamily="18" charset="0"/>
              </a:rPr>
              <a:t>цепей</a:t>
            </a:r>
            <a:r>
              <a:rPr lang="ru-RU" sz="2400" b="1" dirty="0" smtClean="0">
                <a:solidFill>
                  <a:srgbClr val="FF0000"/>
                </a:solidFill>
              </a:rPr>
              <a:t>»</a:t>
            </a:r>
            <a:r>
              <a:rPr lang="ru-RU" sz="2800" b="1" dirty="0" smtClean="0">
                <a:solidFill>
                  <a:srgbClr val="FF0000"/>
                </a:solidFill>
              </a:rPr>
              <a:t> (</a:t>
            </a:r>
            <a:r>
              <a:rPr lang="ru-RU" sz="2400" b="1" dirty="0" smtClean="0">
                <a:solidFill>
                  <a:srgbClr val="FF0000"/>
                </a:solidFill>
              </a:rPr>
              <a:t>Нобелевская премия, 1908</a:t>
            </a:r>
            <a:r>
              <a:rPr lang="ru-RU" sz="2800" b="1" dirty="0" smtClean="0">
                <a:solidFill>
                  <a:srgbClr val="FF0000"/>
                </a:solidFill>
              </a:rPr>
              <a:t>)</a:t>
            </a:r>
            <a:endParaRPr lang="ru-RU" sz="2400" b="1" dirty="0" smtClean="0">
              <a:solidFill>
                <a:srgbClr val="FF0000"/>
              </a:solidFill>
            </a:endParaRPr>
          </a:p>
        </p:txBody>
      </p:sp>
      <p:pic>
        <p:nvPicPr>
          <p:cNvPr id="78850" name="Picture 2" descr="http://mikrobiki.ru/images/stories/17/image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2448272" cy="347765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55365" y="3068960"/>
            <a:ext cx="54770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поверхности клеток имеются специальные рецепторы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химические группировки, к которым присоединяются антигены. Антиген блокирует эти рецепторы и клетка начинает усиленно их продуцировать. Продуцируемые в избытке рецепторы отрываются от поверхности клеток и циркулируют в крови как специфические антитела.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764703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Илья  Мечников, 1883г. Фагоцитарная теория иммунитета (</a:t>
            </a:r>
            <a:r>
              <a:rPr lang="ru-RU" sz="2000" dirty="0" smtClean="0"/>
              <a:t>Нобелевская премия, 1908</a:t>
            </a:r>
            <a:r>
              <a:rPr lang="ru-RU" sz="2400" dirty="0" smtClean="0"/>
              <a:t>)</a:t>
            </a: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/>
          </a:p>
        </p:txBody>
      </p:sp>
      <p:pic>
        <p:nvPicPr>
          <p:cNvPr id="76802" name="Picture 2" descr="https://upload.wikimedia.org/wikipedia/commons/thumb/d/d4/Elie_Metchnikoff_-_Between_ca._1910_and_ca._1915_-_LOC.jpg/267px-Elie_Metchnikoff_-_Between_ca._1910_and_ca._1915_-_LO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2204865"/>
            <a:ext cx="2160240" cy="300865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347864" y="1797199"/>
            <a:ext cx="518457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Способность подвижных клеток беспозвоночных животных поглощать пищевые частицы, т.е. участвовать в пищеварении, есть фактически их способность поглощать вообще все «чужое», не свойственное организму: различных микробов, инертные частицы, отмирающие части тела.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i="1" dirty="0" smtClean="0">
                <a:solidFill>
                  <a:srgbClr val="FF0000"/>
                </a:solidFill>
              </a:rPr>
              <a:t>На своем портрете, подаренном Мечникову, Пастер написал: «На память знаменитому Мечникову — творцу фагоцитарной теории от искренне преданного Пастера».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548680"/>
            <a:ext cx="82089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Инструктивные  теории: Теория </a:t>
            </a:r>
            <a:r>
              <a:rPr lang="ru-RU" sz="2800" dirty="0"/>
              <a:t>прямой </a:t>
            </a:r>
            <a:r>
              <a:rPr lang="ru-RU" sz="2800" dirty="0" smtClean="0"/>
              <a:t>матрицы</a:t>
            </a:r>
          </a:p>
          <a:p>
            <a:pPr algn="ctr"/>
            <a:endParaRPr lang="ru-RU" sz="2800" dirty="0" smtClean="0"/>
          </a:p>
          <a:p>
            <a:pPr algn="ctr"/>
            <a:endParaRPr lang="ru-RU" sz="2800" dirty="0"/>
          </a:p>
        </p:txBody>
      </p:sp>
      <p:pic>
        <p:nvPicPr>
          <p:cNvPr id="4098" name="Picture 2" descr="http://www.ibt.atlantm.com/img/471/~pauling_284_0x0_m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36912"/>
            <a:ext cx="2447925" cy="32403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75856" y="1646804"/>
            <a:ext cx="496855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Наиболее известная из этих инструктивных теорий, созданная в 1930 г. </a:t>
            </a:r>
            <a:r>
              <a:rPr lang="ru-RU" sz="1600" b="1" dirty="0">
                <a:solidFill>
                  <a:srgbClr val="FF0000"/>
                </a:solidFill>
              </a:rPr>
              <a:t>Ф. </a:t>
            </a:r>
            <a:r>
              <a:rPr lang="ru-RU" sz="1600" b="1" dirty="0" err="1">
                <a:solidFill>
                  <a:srgbClr val="FF0000"/>
                </a:solidFill>
              </a:rPr>
              <a:t>Брейнлем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dirty="0"/>
              <a:t>и </a:t>
            </a:r>
            <a:r>
              <a:rPr lang="ru-RU" sz="1600" b="1" dirty="0">
                <a:solidFill>
                  <a:srgbClr val="FF0000"/>
                </a:solidFill>
              </a:rPr>
              <a:t>Ф. </a:t>
            </a:r>
            <a:r>
              <a:rPr lang="ru-RU" sz="1600" b="1" dirty="0" err="1">
                <a:solidFill>
                  <a:srgbClr val="FF0000"/>
                </a:solidFill>
              </a:rPr>
              <a:t>Гауровицем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dirty="0"/>
              <a:t>(F. </a:t>
            </a:r>
            <a:r>
              <a:rPr lang="ru-RU" sz="1600" dirty="0" err="1"/>
              <a:t>Breinl</a:t>
            </a:r>
            <a:r>
              <a:rPr lang="ru-RU" sz="1600" dirty="0"/>
              <a:t>, F. </a:t>
            </a:r>
            <a:r>
              <a:rPr lang="ru-RU" sz="1600" dirty="0" err="1"/>
              <a:t>Haurowitz</a:t>
            </a:r>
            <a:r>
              <a:rPr lang="ru-RU" sz="1600" dirty="0"/>
              <a:t>), утверждала, что антиген играет роль матрицы, которая обеспечивает сборку уникальных аминокислотных последовательностей полипептидной цепи антител</a:t>
            </a:r>
            <a:r>
              <a:rPr lang="ru-RU" sz="1600" dirty="0" smtClean="0"/>
              <a:t>. </a:t>
            </a:r>
            <a:r>
              <a:rPr lang="ru-RU" sz="1600" dirty="0"/>
              <a:t>В течение нескольких десятилетий подобные теории прямой матрицы пользовались большой популярностью, так как казалось, что они предлагают единственное разумное объяснение тому многообразию антител, которое, как показали </a:t>
            </a:r>
            <a:r>
              <a:rPr lang="ru-RU" sz="1600" dirty="0" err="1"/>
              <a:t>Ландштейнер</a:t>
            </a:r>
            <a:r>
              <a:rPr lang="ru-RU" sz="1600" dirty="0"/>
              <a:t> (</a:t>
            </a:r>
            <a:r>
              <a:rPr lang="ru-RU" sz="1600" dirty="0" err="1"/>
              <a:t>Landsteiner</a:t>
            </a:r>
            <a:r>
              <a:rPr lang="ru-RU" sz="1600" dirty="0"/>
              <a:t>) и другие, может образовываться в организме позвоночных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76470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Нильс </a:t>
            </a:r>
            <a:r>
              <a:rPr lang="ru-RU" sz="2400" b="1" dirty="0" err="1" smtClean="0">
                <a:solidFill>
                  <a:srgbClr val="FF0000"/>
                </a:solidFill>
              </a:rPr>
              <a:t>Йерне</a:t>
            </a:r>
            <a:r>
              <a:rPr lang="ru-RU" sz="2400" b="1" dirty="0" smtClean="0">
                <a:solidFill>
                  <a:srgbClr val="FF0000"/>
                </a:solidFill>
              </a:rPr>
              <a:t>, 1955. Теория </a:t>
            </a:r>
            <a:r>
              <a:rPr lang="ru-RU" sz="2400" b="1" dirty="0">
                <a:solidFill>
                  <a:srgbClr val="FF0000"/>
                </a:solidFill>
              </a:rPr>
              <a:t>естественного </a:t>
            </a:r>
            <a:r>
              <a:rPr lang="ru-RU" sz="2400" b="1" dirty="0" smtClean="0">
                <a:solidFill>
                  <a:srgbClr val="FF0000"/>
                </a:solidFill>
              </a:rPr>
              <a:t>отбора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www.prix-nobel.org/FR/Medecine/images/jer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2347252" cy="331236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75856" y="1628800"/>
            <a:ext cx="54006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организме постоянно присутствуют антитела самой разнообразной специфичности. Антитело после взаимодействия с соответствующим антигеном поглощается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фагоцитирующими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мононуклеарами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что приводит к активной продукции этими клетками антител исходной специфичности.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i="1" dirty="0"/>
              <a:t>Нобелевская премия </a:t>
            </a:r>
            <a:r>
              <a:rPr lang="ru-RU" sz="1400" b="1" i="1" dirty="0"/>
              <a:t>1984 г.</a:t>
            </a:r>
            <a:r>
              <a:rPr lang="ru-RU" sz="1400" i="1" dirty="0"/>
              <a:t> за разработку </a:t>
            </a:r>
            <a:r>
              <a:rPr lang="ru-RU" sz="1400" b="1" i="1" dirty="0"/>
              <a:t>теории идиотипических сетей.</a:t>
            </a:r>
            <a:r>
              <a:rPr lang="ru-RU" sz="1400" i="1" dirty="0"/>
              <a:t> Кроме того, </a:t>
            </a:r>
            <a:r>
              <a:rPr lang="ru-RU" sz="1400" i="1" dirty="0" err="1"/>
              <a:t>Н.Йерне</a:t>
            </a:r>
            <a:r>
              <a:rPr lang="ru-RU" sz="1400" i="1" dirty="0"/>
              <a:t> разработал метод количественного подсчета </a:t>
            </a:r>
            <a:r>
              <a:rPr lang="ru-RU" sz="1400" i="1" dirty="0" err="1"/>
              <a:t>антителообразующих</a:t>
            </a:r>
            <a:r>
              <a:rPr lang="ru-RU" sz="1400" i="1" dirty="0"/>
              <a:t> клеток. Именно </a:t>
            </a:r>
            <a:r>
              <a:rPr lang="ru-RU" sz="1400" i="1" dirty="0" err="1"/>
              <a:t>Н.Йерне</a:t>
            </a:r>
            <a:r>
              <a:rPr lang="ru-RU" sz="1400" i="1" dirty="0"/>
              <a:t> является первым, кому принадлежит самая фундаментальная и по сей день основная идея иммунологии — идея </a:t>
            </a:r>
            <a:r>
              <a:rPr lang="ru-RU" sz="1400" i="1" dirty="0" err="1"/>
              <a:t>клональности</a:t>
            </a:r>
            <a:r>
              <a:rPr lang="ru-RU" sz="1400" i="1" dirty="0"/>
              <a:t> лимфоцитов, следовательно, </a:t>
            </a:r>
            <a:r>
              <a:rPr lang="ru-RU" sz="1400" i="1" dirty="0" err="1"/>
              <a:t>клональности</a:t>
            </a:r>
            <a:r>
              <a:rPr lang="ru-RU" sz="1400" i="1" dirty="0"/>
              <a:t> любого иммунного ответа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764704"/>
            <a:ext cx="8639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Фрэнк Бернет,1959.  </a:t>
            </a:r>
            <a:r>
              <a:rPr lang="ru-RU" sz="2800" dirty="0">
                <a:solidFill>
                  <a:srgbClr val="FF0000"/>
                </a:solidFill>
              </a:rPr>
              <a:t>Клонально-селекционная теория </a:t>
            </a:r>
          </a:p>
        </p:txBody>
      </p:sp>
      <p:pic>
        <p:nvPicPr>
          <p:cNvPr id="2050" name="Picture 2" descr="https://upload.wikimedia.org/wikipedia/commons/thumb/5/5b/Frank_Macfarlane_Burnet.jpg/267px-Frank_Macfarlane_Burn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2880320" cy="36004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491880" y="1978962"/>
            <a:ext cx="518457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400" i="1" dirty="0" smtClean="0"/>
              <a:t>Основные положения теории</a:t>
            </a:r>
            <a:r>
              <a:rPr lang="ru-RU" sz="1400" dirty="0" smtClean="0"/>
              <a:t>:</a:t>
            </a:r>
          </a:p>
          <a:p>
            <a:endParaRPr lang="ru-RU" sz="1400" dirty="0" smtClean="0"/>
          </a:p>
          <a:p>
            <a:r>
              <a:rPr lang="ru-RU" sz="1400" dirty="0" smtClean="0"/>
              <a:t>1</a:t>
            </a:r>
            <a:r>
              <a:rPr lang="ru-RU" sz="1400" dirty="0"/>
              <a:t>) естественные антитела представлены в виде рецепторов на поверхности неких </a:t>
            </a:r>
            <a:r>
              <a:rPr lang="ru-RU" sz="1400" dirty="0" err="1"/>
              <a:t>мезенхимальных</a:t>
            </a:r>
            <a:r>
              <a:rPr lang="ru-RU" sz="1400" dirty="0"/>
              <a:t> </a:t>
            </a:r>
            <a:r>
              <a:rPr lang="ru-RU" sz="1400" dirty="0" smtClean="0"/>
              <a:t>клеток (лимфоцитов);</a:t>
            </a:r>
            <a:endParaRPr lang="ru-RU" sz="1400" dirty="0"/>
          </a:p>
          <a:p>
            <a:r>
              <a:rPr lang="ru-RU" sz="1400" dirty="0"/>
              <a:t>2) антигены при попадании в организм связывают эти рецепторы;</a:t>
            </a:r>
          </a:p>
          <a:p>
            <a:r>
              <a:rPr lang="ru-RU" sz="1400" dirty="0"/>
              <a:t>3) наступает пролиферация клона клеток, рецепторы которых связались с антигеном;</a:t>
            </a:r>
            <a:br>
              <a:rPr lang="ru-RU" sz="1400" dirty="0"/>
            </a:br>
            <a:r>
              <a:rPr lang="ru-RU" sz="1400" dirty="0"/>
              <a:t>4) часть клеток клона становится клетками-памяти;</a:t>
            </a:r>
            <a:br>
              <a:rPr lang="ru-RU" sz="1400" dirty="0"/>
            </a:br>
            <a:r>
              <a:rPr lang="ru-RU" sz="1400" dirty="0"/>
              <a:t>5) иммунологическая толерантность — результат “выброса клона” (“</a:t>
            </a:r>
            <a:r>
              <a:rPr lang="ru-RU" sz="1400" dirty="0" err="1"/>
              <a:t>clonal</a:t>
            </a:r>
            <a:r>
              <a:rPr lang="ru-RU" sz="1400" dirty="0"/>
              <a:t> </a:t>
            </a:r>
            <a:r>
              <a:rPr lang="ru-RU" sz="1400" dirty="0" err="1"/>
              <a:t>abortion</a:t>
            </a:r>
            <a:r>
              <a:rPr lang="ru-RU" sz="1400" dirty="0"/>
              <a:t>”), что происходит в определенные критические периоды эмбрионального развития</a:t>
            </a:r>
            <a:r>
              <a:rPr lang="ru-RU" sz="1600"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612845"/>
            <a:ext cx="76328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</a:rPr>
              <a:t>Действительность опять оказалась не так проста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 </a:t>
            </a:r>
            <a:r>
              <a:rPr lang="ru-RU" dirty="0" smtClean="0"/>
              <a:t>лимфоциту для иммунного ответа </a:t>
            </a:r>
            <a:r>
              <a:rPr lang="ru-RU" dirty="0"/>
              <a:t>обязательно нужно получить из внешней для него среды и другие сигналы, кроме связывания </a:t>
            </a:r>
            <a:r>
              <a:rPr lang="ru-RU" dirty="0" smtClean="0"/>
              <a:t>антигена:</a:t>
            </a:r>
          </a:p>
          <a:p>
            <a:pPr algn="just"/>
            <a:r>
              <a:rPr lang="ru-RU" dirty="0" smtClean="0"/>
              <a:t> </a:t>
            </a:r>
            <a:endParaRPr lang="ru-RU" dirty="0"/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П. </a:t>
            </a:r>
            <a:r>
              <a:rPr lang="ru-RU" b="1" dirty="0" err="1">
                <a:solidFill>
                  <a:srgbClr val="FF0000"/>
                </a:solidFill>
              </a:rPr>
              <a:t>Бретчер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и </a:t>
            </a:r>
            <a:r>
              <a:rPr lang="ru-RU" b="1" dirty="0">
                <a:solidFill>
                  <a:srgbClr val="FF0000"/>
                </a:solidFill>
              </a:rPr>
              <a:t>М. Кон </a:t>
            </a:r>
            <a:r>
              <a:rPr lang="ru-RU" dirty="0"/>
              <a:t>(1969) предсказали 2-сигнальную модель (</a:t>
            </a:r>
            <a:r>
              <a:rPr lang="ru-RU" dirty="0" err="1"/>
              <a:t>two-signal</a:t>
            </a:r>
            <a:r>
              <a:rPr lang="ru-RU" dirty="0"/>
              <a:t>), позднее Р. </a:t>
            </a:r>
            <a:r>
              <a:rPr lang="ru-RU" dirty="0" err="1"/>
              <a:t>Лангман</a:t>
            </a:r>
            <a:r>
              <a:rPr lang="ru-RU" dirty="0"/>
              <a:t>. Им принадлежит термин Т-лимфоциты-хелперы для </a:t>
            </a:r>
            <a:r>
              <a:rPr lang="ru-RU" dirty="0" err="1"/>
              <a:t>антителопродуцирующих</a:t>
            </a:r>
            <a:r>
              <a:rPr lang="ru-RU" dirty="0"/>
              <a:t> В-лимфоцитов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К. </a:t>
            </a:r>
            <a:r>
              <a:rPr lang="ru-RU" b="1" dirty="0" err="1">
                <a:solidFill>
                  <a:srgbClr val="FF0000"/>
                </a:solidFill>
              </a:rPr>
              <a:t>Лафферти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и </a:t>
            </a:r>
            <a:r>
              <a:rPr lang="ru-RU" b="1" dirty="0">
                <a:solidFill>
                  <a:srgbClr val="FF0000"/>
                </a:solidFill>
              </a:rPr>
              <a:t>А. </a:t>
            </a:r>
            <a:r>
              <a:rPr lang="ru-RU" b="1" dirty="0" err="1">
                <a:solidFill>
                  <a:srgbClr val="FF0000"/>
                </a:solidFill>
              </a:rPr>
              <a:t>Каннингам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(1972) показали, что активация самих Т-лимфоцитов требует двух (с точки зрения того времени) сигналов:1) антигена и 2) обязательного </a:t>
            </a:r>
            <a:r>
              <a:rPr lang="ru-RU" dirty="0" err="1"/>
              <a:t>костимуляторного</a:t>
            </a:r>
            <a:r>
              <a:rPr lang="ru-RU" dirty="0"/>
              <a:t> сигнал</a:t>
            </a:r>
          </a:p>
          <a:p>
            <a:r>
              <a:rPr lang="ru-RU" sz="2400" b="1" dirty="0"/>
              <a:t> </a:t>
            </a:r>
            <a:endParaRPr lang="ru-RU" sz="2400" dirty="0"/>
          </a:p>
          <a:p>
            <a:r>
              <a:rPr lang="ru-RU" dirty="0"/>
              <a:t>.</a:t>
            </a:r>
          </a:p>
        </p:txBody>
      </p:sp>
    </p:spTree>
  </p:cSld>
  <p:clrMapOvr>
    <a:masterClrMapping/>
  </p:clrMapOvr>
  <p:transition>
    <p:pull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73536" cy="5634952"/>
          </a:xfrm>
        </p:spPr>
        <p:txBody>
          <a:bodyPr>
            <a:normAutofit fontScale="25000" lnSpcReduction="20000"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pPr algn="ctr">
              <a:buNone/>
            </a:pPr>
            <a:r>
              <a:rPr lang="ru-RU" sz="7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Лауреаты Нобелевской премии в области иммунологии</a:t>
            </a:r>
            <a:endParaRPr lang="ru-RU" sz="72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err="1" smtClean="0">
                <a:solidFill>
                  <a:srgbClr val="FF0000"/>
                </a:solidFill>
                <a:cs typeface="Arial" pitchFamily="34" charset="0"/>
              </a:rPr>
              <a:t>Э.Беринг</a:t>
            </a:r>
            <a:r>
              <a:rPr lang="ru-RU" sz="5600" b="1" dirty="0" smtClean="0">
                <a:cs typeface="Arial" pitchFamily="34" charset="0"/>
              </a:rPr>
              <a:t> (1901).  За работу по сывороточной терапии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smtClean="0">
                <a:solidFill>
                  <a:srgbClr val="FF0000"/>
                </a:solidFill>
                <a:cs typeface="Arial" pitchFamily="34" charset="0"/>
              </a:rPr>
              <a:t>Р.Кох</a:t>
            </a:r>
            <a:r>
              <a:rPr lang="ru-RU" sz="5600" b="1" dirty="0" smtClean="0">
                <a:cs typeface="Arial" pitchFamily="34" charset="0"/>
              </a:rPr>
              <a:t> (1905).   За исследования, касающиеся туберкулеза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smtClean="0">
                <a:solidFill>
                  <a:srgbClr val="FF0000"/>
                </a:solidFill>
                <a:cs typeface="Arial" pitchFamily="34" charset="0"/>
              </a:rPr>
              <a:t>И.Мечников, П.Эрлих </a:t>
            </a:r>
            <a:r>
              <a:rPr lang="ru-RU" sz="5600" b="1" dirty="0" smtClean="0">
                <a:cs typeface="Arial" pitchFamily="34" charset="0"/>
              </a:rPr>
              <a:t>(1908). За труды по иммунитету.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err="1" smtClean="0">
                <a:solidFill>
                  <a:srgbClr val="FF0000"/>
                </a:solidFill>
                <a:cs typeface="Arial" pitchFamily="34" charset="0"/>
              </a:rPr>
              <a:t>Ш.Рише</a:t>
            </a:r>
            <a:r>
              <a:rPr lang="ru-RU" sz="5600" b="1" dirty="0" smtClean="0">
                <a:cs typeface="Arial" pitchFamily="34" charset="0"/>
              </a:rPr>
              <a:t> (1913). За работы по анафилаксии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err="1" smtClean="0">
                <a:solidFill>
                  <a:srgbClr val="FF0000"/>
                </a:solidFill>
                <a:cs typeface="Arial" pitchFamily="34" charset="0"/>
              </a:rPr>
              <a:t>Ж.Борде</a:t>
            </a:r>
            <a:r>
              <a:rPr lang="ru-RU" sz="5600" b="1" dirty="0" smtClean="0">
                <a:cs typeface="Arial" pitchFamily="34" charset="0"/>
              </a:rPr>
              <a:t> (1919). За работы по иммунитету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smtClean="0">
                <a:solidFill>
                  <a:srgbClr val="FF0000"/>
                </a:solidFill>
              </a:rPr>
              <a:t>Карл </a:t>
            </a:r>
            <a:r>
              <a:rPr lang="ru-RU" sz="5600" b="1" dirty="0" err="1" smtClean="0">
                <a:solidFill>
                  <a:srgbClr val="FF0000"/>
                </a:solidFill>
              </a:rPr>
              <a:t>Ландштейнер</a:t>
            </a:r>
            <a:r>
              <a:rPr lang="ru-RU" sz="5600" b="1" dirty="0" smtClean="0">
                <a:solidFill>
                  <a:srgbClr val="FF0000"/>
                </a:solidFill>
              </a:rPr>
              <a:t> </a:t>
            </a:r>
            <a:r>
              <a:rPr lang="ru-RU" sz="5600" b="1" dirty="0" smtClean="0"/>
              <a:t>(1930). За открытие групп крови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err="1" smtClean="0">
                <a:solidFill>
                  <a:srgbClr val="FF0000"/>
                </a:solidFill>
              </a:rPr>
              <a:t>Ф.Бернет</a:t>
            </a:r>
            <a:r>
              <a:rPr lang="ru-RU" sz="5600" b="1" dirty="0" smtClean="0">
                <a:solidFill>
                  <a:srgbClr val="FF0000"/>
                </a:solidFill>
              </a:rPr>
              <a:t>, </a:t>
            </a:r>
            <a:r>
              <a:rPr lang="ru-RU" sz="5600" b="1" dirty="0" err="1" smtClean="0">
                <a:solidFill>
                  <a:srgbClr val="FF0000"/>
                </a:solidFill>
              </a:rPr>
              <a:t>П.Медавар</a:t>
            </a:r>
            <a:r>
              <a:rPr lang="ru-RU" sz="5600" b="1" dirty="0" smtClean="0">
                <a:solidFill>
                  <a:srgbClr val="FF0000"/>
                </a:solidFill>
              </a:rPr>
              <a:t> </a:t>
            </a:r>
            <a:r>
              <a:rPr lang="ru-RU" sz="5600" b="1" dirty="0" smtClean="0"/>
              <a:t>(1960). За открытие искусственной иммунологической толерантности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err="1" smtClean="0">
                <a:solidFill>
                  <a:srgbClr val="FF0000"/>
                </a:solidFill>
              </a:rPr>
              <a:t>Дж.Эдельман</a:t>
            </a:r>
            <a:r>
              <a:rPr lang="ru-RU" sz="5600" b="1" dirty="0" smtClean="0">
                <a:solidFill>
                  <a:srgbClr val="FF0000"/>
                </a:solidFill>
              </a:rPr>
              <a:t>, Р.Портер </a:t>
            </a:r>
            <a:r>
              <a:rPr lang="ru-RU" sz="5600" b="1" dirty="0" smtClean="0"/>
              <a:t>(1972). За открытия, касающиеся структуры антител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err="1" smtClean="0">
                <a:solidFill>
                  <a:srgbClr val="FF0000"/>
                </a:solidFill>
              </a:rPr>
              <a:t>Б.Бенасерраф</a:t>
            </a:r>
            <a:r>
              <a:rPr lang="ru-RU" sz="5600" b="1" dirty="0" smtClean="0">
                <a:solidFill>
                  <a:srgbClr val="FF0000"/>
                </a:solidFill>
              </a:rPr>
              <a:t>, </a:t>
            </a:r>
            <a:r>
              <a:rPr lang="ru-RU" sz="5600" b="1" dirty="0" err="1" smtClean="0">
                <a:solidFill>
                  <a:srgbClr val="FF0000"/>
                </a:solidFill>
              </a:rPr>
              <a:t>Ж.Досссе</a:t>
            </a:r>
            <a:r>
              <a:rPr lang="ru-RU" sz="5600" b="1" dirty="0" smtClean="0">
                <a:solidFill>
                  <a:srgbClr val="FF0000"/>
                </a:solidFill>
              </a:rPr>
              <a:t>, Д. </a:t>
            </a:r>
            <a:r>
              <a:rPr lang="ru-RU" sz="5600" b="1" dirty="0" err="1" smtClean="0">
                <a:solidFill>
                  <a:srgbClr val="FF0000"/>
                </a:solidFill>
              </a:rPr>
              <a:t>Снелл</a:t>
            </a:r>
            <a:r>
              <a:rPr lang="ru-RU" sz="5600" b="1" dirty="0" smtClean="0">
                <a:solidFill>
                  <a:srgbClr val="FF0000"/>
                </a:solidFill>
              </a:rPr>
              <a:t> </a:t>
            </a:r>
            <a:r>
              <a:rPr lang="ru-RU" sz="5600" b="1" dirty="0" smtClean="0"/>
              <a:t>(1980). Работы по генетическому контролю иммунологических реакций организма (окрыли антигены системы</a:t>
            </a:r>
            <a:r>
              <a:rPr lang="en-US" sz="5600" b="1" dirty="0" smtClean="0"/>
              <a:t> HLA)</a:t>
            </a:r>
            <a:endParaRPr lang="ru-RU" sz="5600" b="1" dirty="0" smtClean="0"/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err="1" smtClean="0">
                <a:solidFill>
                  <a:srgbClr val="FF0000"/>
                </a:solidFill>
              </a:rPr>
              <a:t>Г.Келлер</a:t>
            </a:r>
            <a:r>
              <a:rPr lang="ru-RU" sz="5600" b="1" dirty="0" smtClean="0">
                <a:solidFill>
                  <a:srgbClr val="FF0000"/>
                </a:solidFill>
              </a:rPr>
              <a:t>, </a:t>
            </a:r>
            <a:r>
              <a:rPr lang="ru-RU" sz="5600" b="1" dirty="0" err="1" smtClean="0">
                <a:solidFill>
                  <a:srgbClr val="FF0000"/>
                </a:solidFill>
              </a:rPr>
              <a:t>С.Мильштейн</a:t>
            </a:r>
            <a:r>
              <a:rPr lang="ru-RU" sz="5600" b="1" dirty="0" smtClean="0">
                <a:solidFill>
                  <a:srgbClr val="FF0000"/>
                </a:solidFill>
              </a:rPr>
              <a:t> </a:t>
            </a:r>
            <a:r>
              <a:rPr lang="ru-RU" sz="5600" b="1" dirty="0" smtClean="0"/>
              <a:t>(1984). За разработку принципов выработки МК АТ с помощью гибридов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err="1" smtClean="0">
                <a:solidFill>
                  <a:srgbClr val="FF0000"/>
                </a:solidFill>
              </a:rPr>
              <a:t>П.Доэрти</a:t>
            </a:r>
            <a:r>
              <a:rPr lang="ru-RU" sz="5600" b="1" dirty="0" smtClean="0">
                <a:solidFill>
                  <a:srgbClr val="FF0000"/>
                </a:solidFill>
              </a:rPr>
              <a:t>, </a:t>
            </a:r>
            <a:r>
              <a:rPr lang="ru-RU" sz="5600" b="1" dirty="0" err="1" smtClean="0">
                <a:solidFill>
                  <a:srgbClr val="FF0000"/>
                </a:solidFill>
              </a:rPr>
              <a:t>Р.Цинкернагель</a:t>
            </a:r>
            <a:r>
              <a:rPr lang="ru-RU" sz="5600" b="1" dirty="0" smtClean="0">
                <a:solidFill>
                  <a:srgbClr val="FF0000"/>
                </a:solidFill>
              </a:rPr>
              <a:t> </a:t>
            </a:r>
            <a:r>
              <a:rPr lang="ru-RU" sz="5600" b="1" dirty="0" smtClean="0"/>
              <a:t>(1996). За открытия в области иммунной системы, в частности способности выявлять клетки, пораженные вирусом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smtClean="0">
                <a:solidFill>
                  <a:srgbClr val="FF0000"/>
                </a:solidFill>
              </a:rPr>
              <a:t>Дж.Гордон, </a:t>
            </a:r>
            <a:r>
              <a:rPr lang="ru-RU" sz="5600" b="1" dirty="0" err="1" smtClean="0">
                <a:solidFill>
                  <a:srgbClr val="FF0000"/>
                </a:solidFill>
              </a:rPr>
              <a:t>С.Яманака</a:t>
            </a:r>
            <a:r>
              <a:rPr lang="ru-RU" sz="5600" b="1" dirty="0" smtClean="0">
                <a:solidFill>
                  <a:srgbClr val="FF0000"/>
                </a:solidFill>
              </a:rPr>
              <a:t> </a:t>
            </a:r>
            <a:r>
              <a:rPr lang="ru-RU" sz="5600" b="1" dirty="0" smtClean="0"/>
              <a:t>(2012). За работы в области развития и получения индуцированных стволовых клеток.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err="1" smtClean="0">
                <a:solidFill>
                  <a:srgbClr val="FF0000"/>
                </a:solidFill>
              </a:rPr>
              <a:t>Е.Осуми</a:t>
            </a:r>
            <a:r>
              <a:rPr lang="ru-RU" sz="5600" b="1" dirty="0" smtClean="0"/>
              <a:t> (2016). За открытие механизмов </a:t>
            </a:r>
            <a:r>
              <a:rPr lang="ru-RU" sz="5600" b="1" dirty="0" err="1" smtClean="0"/>
              <a:t>аутофагии</a:t>
            </a:r>
            <a:endParaRPr lang="ru-RU" sz="5600" b="1" dirty="0" smtClean="0"/>
          </a:p>
          <a:p>
            <a:pPr algn="just">
              <a:lnSpc>
                <a:spcPct val="120000"/>
              </a:lnSpc>
              <a:buNone/>
            </a:pPr>
            <a:r>
              <a:rPr lang="ru-RU" sz="5600" b="1" dirty="0" err="1" smtClean="0">
                <a:solidFill>
                  <a:srgbClr val="FF0000"/>
                </a:solidFill>
              </a:rPr>
              <a:t>Дж.Эллисон</a:t>
            </a:r>
            <a:r>
              <a:rPr lang="ru-RU" sz="5600" b="1" dirty="0" smtClean="0">
                <a:solidFill>
                  <a:srgbClr val="FF0000"/>
                </a:solidFill>
              </a:rPr>
              <a:t>, </a:t>
            </a:r>
            <a:r>
              <a:rPr lang="ru-RU" sz="5600" b="1" dirty="0" err="1" smtClean="0">
                <a:solidFill>
                  <a:srgbClr val="FF0000"/>
                </a:solidFill>
              </a:rPr>
              <a:t>Т.Хондзу</a:t>
            </a:r>
            <a:r>
              <a:rPr lang="ru-RU" sz="5600" b="1" dirty="0" smtClean="0">
                <a:solidFill>
                  <a:srgbClr val="FF0000"/>
                </a:solidFill>
              </a:rPr>
              <a:t> </a:t>
            </a:r>
            <a:r>
              <a:rPr lang="ru-RU" sz="5600" b="1" dirty="0" smtClean="0"/>
              <a:t>(2018). За открытие терапии рака при помощи подавления негативной иммунной регуляции.</a:t>
            </a:r>
            <a:endParaRPr lang="ru-RU" sz="4000" b="1" dirty="0" smtClean="0"/>
          </a:p>
          <a:p>
            <a:pPr algn="just">
              <a:lnSpc>
                <a:spcPct val="120000"/>
              </a:lnSpc>
              <a:buNone/>
            </a:pPr>
            <a:endParaRPr lang="ru-RU" sz="4000" dirty="0" smtClean="0"/>
          </a:p>
          <a:p>
            <a:pPr algn="just">
              <a:buNone/>
            </a:pPr>
            <a:endParaRPr lang="ru-RU" sz="3700" dirty="0" smtClean="0"/>
          </a:p>
          <a:p>
            <a:pPr algn="just">
              <a:buNone/>
            </a:pPr>
            <a:endParaRPr lang="ru-RU" sz="3700" dirty="0" smtClean="0"/>
          </a:p>
          <a:p>
            <a:pPr algn="just">
              <a:buNone/>
            </a:pPr>
            <a:endParaRPr lang="ru-RU" sz="2200" dirty="0" smtClean="0"/>
          </a:p>
          <a:p>
            <a:pPr algn="just">
              <a:buNone/>
            </a:pPr>
            <a:endParaRPr lang="ru-RU" sz="2000" dirty="0" smtClean="0"/>
          </a:p>
          <a:p>
            <a:endParaRPr lang="ru-RU" sz="1600" dirty="0" smtClean="0"/>
          </a:p>
          <a:p>
            <a:endParaRPr lang="ru-RU" sz="1600" i="1" dirty="0" smtClean="0">
              <a:solidFill>
                <a:srgbClr val="FF0000"/>
              </a:solidFill>
            </a:endParaRPr>
          </a:p>
          <a:p>
            <a:endParaRPr lang="ru-RU" sz="1600" i="1" dirty="0" smtClean="0">
              <a:solidFill>
                <a:srgbClr val="FF0000"/>
              </a:solidFill>
            </a:endParaRPr>
          </a:p>
          <a:p>
            <a:endParaRPr lang="ru-RU" sz="1600" i="1" dirty="0" smtClean="0">
              <a:solidFill>
                <a:srgbClr val="FF0000"/>
              </a:solidFill>
            </a:endParaRPr>
          </a:p>
          <a:p>
            <a:endParaRPr lang="ru-RU" sz="1600" i="1" dirty="0" smtClean="0">
              <a:solidFill>
                <a:srgbClr val="FF0000"/>
              </a:solidFill>
            </a:endParaRPr>
          </a:p>
          <a:p>
            <a:endParaRPr lang="ru-RU" sz="1600" i="1" dirty="0" smtClean="0">
              <a:solidFill>
                <a:srgbClr val="FF0000"/>
              </a:solidFill>
            </a:endParaRPr>
          </a:p>
          <a:p>
            <a:endParaRPr lang="ru-RU" sz="1600" i="1" dirty="0" smtClean="0">
              <a:solidFill>
                <a:srgbClr val="FF0000"/>
              </a:solidFill>
            </a:endParaRPr>
          </a:p>
          <a:p>
            <a:endParaRPr lang="ru-RU" sz="1600" i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665</TotalTime>
  <Words>1073</Words>
  <Application>Microsoft Office PowerPoint</Application>
  <PresentationFormat>Экран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Аспект</vt:lpstr>
      <vt:lpstr>Основы иммунологии Вершинина В.И.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теории иммунитета</dc:title>
  <dc:creator>1 сота</dc:creator>
  <cp:lastModifiedBy>Анатолий</cp:lastModifiedBy>
  <cp:revision>65</cp:revision>
  <dcterms:created xsi:type="dcterms:W3CDTF">2016-10-01T12:03:00Z</dcterms:created>
  <dcterms:modified xsi:type="dcterms:W3CDTF">2018-12-17T21:31:37Z</dcterms:modified>
</cp:coreProperties>
</file>