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7" r:id="rId3"/>
    <p:sldId id="264" r:id="rId4"/>
    <p:sldId id="266" r:id="rId5"/>
    <p:sldId id="274" r:id="rId6"/>
    <p:sldId id="285" r:id="rId7"/>
    <p:sldId id="286" r:id="rId8"/>
    <p:sldId id="280" r:id="rId9"/>
    <p:sldId id="282" r:id="rId10"/>
    <p:sldId id="289" r:id="rId11"/>
    <p:sldId id="284" r:id="rId12"/>
    <p:sldId id="290" r:id="rId13"/>
    <p:sldId id="277" r:id="rId14"/>
    <p:sldId id="272" r:id="rId15"/>
    <p:sldId id="28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1CB3B-2C7F-4216-878A-038166D44F8B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D2151-497F-4260-8CA0-6D08BEE4B6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D2151-497F-4260-8CA0-6D08BEE4B62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D2151-497F-4260-8CA0-6D08BEE4B627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uztest.ru/" TargetMode="External"/><Relationship Id="rId2" Type="http://schemas.openxmlformats.org/officeDocument/2006/relationships/hyperlink" Target="http://www.egeinfo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100.ru/" TargetMode="External"/><Relationship Id="rId2" Type="http://schemas.openxmlformats.org/officeDocument/2006/relationships/hyperlink" Target="http://alexlarin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s://ege-study.ru/" TargetMode="External"/><Relationship Id="rId4" Type="http://schemas.openxmlformats.org/officeDocument/2006/relationships/hyperlink" Target="http://trushinbv.r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ege.yandex.ru/" TargetMode="External"/><Relationship Id="rId13" Type="http://schemas.openxmlformats.org/officeDocument/2006/relationships/hyperlink" Target="https://urokidoma.org/" TargetMode="External"/><Relationship Id="rId3" Type="http://schemas.openxmlformats.org/officeDocument/2006/relationships/hyperlink" Target="http://www.ege.edu.ru/ru" TargetMode="External"/><Relationship Id="rId7" Type="http://schemas.openxmlformats.org/officeDocument/2006/relationships/hyperlink" Target="https://fas.st/ARbFF" TargetMode="External"/><Relationship Id="rId12" Type="http://schemas.openxmlformats.org/officeDocument/2006/relationships/hyperlink" Target="https://online-ege.ru/" TargetMode="External"/><Relationship Id="rId2" Type="http://schemas.openxmlformats.org/officeDocument/2006/relationships/hyperlink" Target="http://fipi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ge.sdamgia.ru/" TargetMode="External"/><Relationship Id="rId11" Type="http://schemas.openxmlformats.org/officeDocument/2006/relationships/hyperlink" Target="https://neznaika.pro/" TargetMode="External"/><Relationship Id="rId5" Type="http://schemas.openxmlformats.org/officeDocument/2006/relationships/hyperlink" Target="https://lite.shara.li/-yDreU" TargetMode="External"/><Relationship Id="rId10" Type="http://schemas.openxmlformats.org/officeDocument/2006/relationships/hyperlink" Target="https://maximumtest.ru/" TargetMode="External"/><Relationship Id="rId4" Type="http://schemas.openxmlformats.org/officeDocument/2006/relationships/hyperlink" Target="https://2035school.ru/" TargetMode="External"/><Relationship Id="rId9" Type="http://schemas.openxmlformats.org/officeDocument/2006/relationships/hyperlink" Target="http://examer.ru/" TargetMode="External"/><Relationship Id="rId1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906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Подготовка к итоговой  аттестации по математике в условиях самоизоляции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1960" y="5229200"/>
            <a:ext cx="4176464" cy="1008112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sz="2300" b="1" dirty="0">
                <a:solidFill>
                  <a:srgbClr val="002060"/>
                </a:solidFill>
              </a:rPr>
              <a:t>Ф.З.Кадырова,</a:t>
            </a:r>
          </a:p>
          <a:p>
            <a:pPr>
              <a:defRPr/>
            </a:pPr>
            <a:r>
              <a:rPr lang="ru-RU" sz="2300" dirty="0">
                <a:solidFill>
                  <a:srgbClr val="002060"/>
                </a:solidFill>
              </a:rPr>
              <a:t>старший преподаватель отделения общего образования Приволжского межрегионального центра повышения квалификации и профессиональной переподготовки работников образования, </a:t>
            </a:r>
            <a:r>
              <a:rPr lang="ru-RU" sz="2300" dirty="0" err="1">
                <a:solidFill>
                  <a:srgbClr val="002060"/>
                </a:solidFill>
              </a:rPr>
              <a:t>к.п.н</a:t>
            </a:r>
            <a:endParaRPr lang="ru-RU" sz="23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1026" name="AutoShape 2" descr="Открыт файл &quot;баннер.jpg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Открыт файл &quot;баннер.jpg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0"/>
            <a:ext cx="9163050" cy="2060848"/>
          </a:xfrm>
          <a:prstGeom prst="rect">
            <a:avLst/>
          </a:prstGeom>
          <a:noFill/>
        </p:spPr>
      </p:pic>
      <p:pic>
        <p:nvPicPr>
          <p:cNvPr id="7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2060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Основные требования к подготовке к ГИА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-готовности учителей к оперативному освоению и переходу на новые формы </a:t>
            </a:r>
            <a:r>
              <a:rPr lang="ru-RU" sz="2800" b="1" dirty="0" smtClean="0">
                <a:solidFill>
                  <a:schemeClr val="tx2"/>
                </a:solidFill>
              </a:rPr>
              <a:t>обучения</a:t>
            </a:r>
            <a:r>
              <a:rPr lang="ru-RU" sz="2800" dirty="0" smtClean="0">
                <a:solidFill>
                  <a:schemeClr val="tx2"/>
                </a:solidFill>
              </a:rPr>
              <a:t>;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 - самодисциплины у </a:t>
            </a:r>
            <a:r>
              <a:rPr lang="ru-RU" sz="2800" b="1" dirty="0" smtClean="0">
                <a:solidFill>
                  <a:schemeClr val="tx2"/>
                </a:solidFill>
              </a:rPr>
              <a:t>обучающихся</a:t>
            </a:r>
            <a:r>
              <a:rPr lang="ru-RU" sz="2800" dirty="0" smtClean="0">
                <a:solidFill>
                  <a:schemeClr val="tx2"/>
                </a:solidFill>
              </a:rPr>
              <a:t>; 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- готовности родителей оказать психологическую поддержку и помощь в организации </a:t>
            </a:r>
            <a:r>
              <a:rPr lang="ru-RU" sz="2800" b="1" dirty="0" smtClean="0">
                <a:solidFill>
                  <a:schemeClr val="tx2"/>
                </a:solidFill>
              </a:rPr>
              <a:t>обучения</a:t>
            </a:r>
            <a:r>
              <a:rPr lang="ru-RU" sz="2800" dirty="0" smtClean="0">
                <a:solidFill>
                  <a:schemeClr val="tx2"/>
                </a:solidFill>
              </a:rPr>
              <a:t> в домашних </a:t>
            </a:r>
            <a:r>
              <a:rPr lang="ru-RU" sz="2800" b="1" dirty="0" smtClean="0">
                <a:solidFill>
                  <a:schemeClr val="tx2"/>
                </a:solidFill>
              </a:rPr>
              <a:t>условиях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4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2060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348880"/>
            <a:ext cx="6984776" cy="488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050" y="0"/>
            <a:ext cx="9163050" cy="148478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1628801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Методические рекомендации для подготовки к ОГЭ и ЕГЭ в условиях дистанционного обучения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63050" cy="206084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64496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  <a:p>
            <a:pPr>
              <a:buNone/>
            </a:pPr>
            <a:r>
              <a:rPr lang="ru-RU" sz="7000" b="1" dirty="0" smtClean="0">
                <a:solidFill>
                  <a:srgbClr val="C00000"/>
                </a:solidFill>
              </a:rPr>
              <a:t>Рекомендуется в </a:t>
            </a:r>
            <a:r>
              <a:rPr lang="ru-RU" sz="7000" b="1" dirty="0">
                <a:solidFill>
                  <a:srgbClr val="C00000"/>
                </a:solidFill>
              </a:rPr>
              <a:t>процессе обучения </a:t>
            </a:r>
            <a:r>
              <a:rPr lang="ru-RU" sz="7000" b="1" dirty="0" smtClean="0">
                <a:solidFill>
                  <a:srgbClr val="C00000"/>
                </a:solidFill>
              </a:rPr>
              <a:t>использовать</a:t>
            </a:r>
          </a:p>
          <a:p>
            <a:pPr>
              <a:buNone/>
            </a:pPr>
            <a:r>
              <a:rPr lang="en-US" sz="7000" b="1" dirty="0" smtClean="0">
                <a:solidFill>
                  <a:srgbClr val="002060"/>
                </a:solidFill>
              </a:rPr>
              <a:t> </a:t>
            </a:r>
            <a:r>
              <a:rPr lang="en-US" sz="6200" b="1" dirty="0" smtClean="0">
                <a:solidFill>
                  <a:srgbClr val="002060"/>
                </a:solidFill>
              </a:rPr>
              <a:t>https://fipi.ru</a:t>
            </a:r>
            <a:r>
              <a:rPr lang="ru-RU" sz="6200" b="1" dirty="0" smtClean="0">
                <a:solidFill>
                  <a:srgbClr val="002060"/>
                </a:solidFill>
              </a:rPr>
              <a:t> </a:t>
            </a:r>
            <a:endParaRPr lang="ru-RU" sz="6200" b="1" dirty="0">
              <a:solidFill>
                <a:srgbClr val="C00000"/>
              </a:solidFill>
            </a:endParaRPr>
          </a:p>
          <a:p>
            <a:pPr marL="514350" indent="-514350" algn="just">
              <a:buAutoNum type="arabicPeriod"/>
            </a:pPr>
            <a:r>
              <a:rPr lang="ru-RU" sz="6000" dirty="0">
                <a:solidFill>
                  <a:srgbClr val="002060"/>
                </a:solidFill>
              </a:rPr>
              <a:t>Демонстрационные  варианты контрольно-измерительных материалов</a:t>
            </a:r>
          </a:p>
          <a:p>
            <a:pPr marL="514350" indent="-514350" algn="just">
              <a:buAutoNum type="arabicPeriod"/>
            </a:pPr>
            <a:r>
              <a:rPr lang="ru-RU" sz="6000" dirty="0">
                <a:solidFill>
                  <a:srgbClr val="002060"/>
                </a:solidFill>
              </a:rPr>
              <a:t>Открытые банки заданий ЕГЭ и ОГЭ</a:t>
            </a:r>
          </a:p>
          <a:p>
            <a:pPr marL="514350" indent="-514350" algn="just">
              <a:buAutoNum type="arabicPeriod"/>
            </a:pPr>
            <a:r>
              <a:rPr lang="ru-RU" sz="6000" dirty="0">
                <a:solidFill>
                  <a:srgbClr val="002060"/>
                </a:solidFill>
              </a:rPr>
              <a:t>Тренировочные сборники для подготовки к ГИА -2019 для подготовки учащихся с ОВЗ</a:t>
            </a:r>
          </a:p>
          <a:p>
            <a:pPr marL="514350" indent="-514350" algn="just">
              <a:buAutoNum type="arabicPeriod"/>
            </a:pPr>
            <a:r>
              <a:rPr lang="ru-RU" sz="6000" dirty="0">
                <a:solidFill>
                  <a:srgbClr val="002060"/>
                </a:solidFill>
              </a:rPr>
              <a:t>Методические рекомендации для </a:t>
            </a:r>
            <a:r>
              <a:rPr lang="ru-RU" sz="6000" dirty="0" smtClean="0">
                <a:solidFill>
                  <a:srgbClr val="002060"/>
                </a:solidFill>
              </a:rPr>
              <a:t>учителей</a:t>
            </a:r>
            <a:endParaRPr lang="ru-RU" sz="6000" dirty="0">
              <a:solidFill>
                <a:srgbClr val="002060"/>
              </a:solidFill>
            </a:endParaRPr>
          </a:p>
          <a:p>
            <a:pPr marL="514350" indent="-514350" algn="just">
              <a:buAutoNum type="arabicPeriod"/>
            </a:pPr>
            <a:r>
              <a:rPr lang="ru-RU" sz="6000" dirty="0" err="1">
                <a:solidFill>
                  <a:srgbClr val="002060"/>
                </a:solidFill>
              </a:rPr>
              <a:t>Видеоконсультации</a:t>
            </a:r>
            <a:r>
              <a:rPr lang="ru-RU" sz="6000" dirty="0">
                <a:solidFill>
                  <a:srgbClr val="002060"/>
                </a:solidFill>
              </a:rPr>
              <a:t> от разработчиков экзаменационных материалов</a:t>
            </a:r>
          </a:p>
          <a:p>
            <a:pPr marL="514350" indent="-514350" algn="just">
              <a:buAutoNum type="arabicPeriod"/>
            </a:pPr>
            <a:r>
              <a:rPr lang="ru-RU" sz="6000" dirty="0">
                <a:solidFill>
                  <a:srgbClr val="002060"/>
                </a:solidFill>
              </a:rPr>
              <a:t>Открытые варианты ЕГЭ и ОГЭ 2020г.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37112"/>
            <a:ext cx="831641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835696" y="1628800"/>
            <a:ext cx="5886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Материалы ФИПИ для подготовки к ГИА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en-US" sz="2400" b="1" dirty="0" smtClean="0">
                <a:solidFill>
                  <a:srgbClr val="002060"/>
                </a:solidFill>
              </a:rPr>
              <a:t>https://fipi.ru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</a:rPr>
              <a:t/>
            </a:r>
            <a:br>
              <a:rPr lang="ru-RU" sz="1600" b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pic>
        <p:nvPicPr>
          <p:cNvPr id="9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050" y="0"/>
            <a:ext cx="9163050" cy="1556792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36912"/>
            <a:ext cx="8316416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363272" cy="410445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с родителями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(памятки, рекомендации,  результаты мониторингов)</a:t>
            </a:r>
          </a:p>
          <a:p>
            <a:pPr>
              <a:buNone/>
            </a:pPr>
            <a:r>
              <a:rPr lang="ru-RU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Психологическая помощь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учащимся и родителям  (консультация психолога, </a:t>
            </a:r>
            <a:r>
              <a:rPr lang="ru-RU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памятка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и.т.д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Техническая подготовка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(правила поведения во время экзамена, правила заполнения бланков)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Теоретическая подготовка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(справочные материалы,  приемы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самоконтроля, смыслового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чтения, обоснованное решение заданий с развернутым ответом)</a:t>
            </a:r>
          </a:p>
          <a:p>
            <a:pPr>
              <a:buNone/>
            </a:pPr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Практическая подготовка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(решение заданий разного типа и из разных источников)</a:t>
            </a:r>
          </a:p>
        </p:txBody>
      </p:sp>
      <p:pic>
        <p:nvPicPr>
          <p:cNvPr id="4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72008"/>
            <a:ext cx="9163050" cy="2060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0"/>
            <a:ext cx="9163050" cy="1844824"/>
          </a:xfrm>
          <a:prstGeom prst="rect">
            <a:avLst/>
          </a:prstGeom>
          <a:noFill/>
        </p:spPr>
      </p:pic>
      <p:sp>
        <p:nvSpPr>
          <p:cNvPr id="6" name="Содержимое 2">
            <a:extLst>
              <a:ext uri="{FF2B5EF4-FFF2-40B4-BE49-F238E27FC236}">
                <a16:creationId xmlns:a16="http://schemas.microsoft.com/office/drawing/2014/main" xmlns="" id="{6181D8A9-C7FF-44D1-AD6A-ED2EF907B785}"/>
              </a:ext>
            </a:extLst>
          </p:cNvPr>
          <p:cNvSpPr txBox="1">
            <a:spLocks/>
          </p:cNvSpPr>
          <p:nvPr/>
        </p:nvSpPr>
        <p:spPr>
          <a:xfrm>
            <a:off x="457200" y="3573016"/>
            <a:ext cx="8229600" cy="1930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sz="1800" b="1" dirty="0">
                <a:solidFill>
                  <a:srgbClr val="C00000"/>
                </a:solidFill>
              </a:rPr>
              <a:t>      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2">
            <a:extLst>
              <a:ext uri="{FF2B5EF4-FFF2-40B4-BE49-F238E27FC236}">
                <a16:creationId xmlns:a16="http://schemas.microsoft.com/office/drawing/2014/main" xmlns="" id="{9101A103-AE79-416D-893F-47E73CC54139}"/>
              </a:ext>
            </a:extLst>
          </p:cNvPr>
          <p:cNvSpPr txBox="1">
            <a:spLocks/>
          </p:cNvSpPr>
          <p:nvPr/>
        </p:nvSpPr>
        <p:spPr>
          <a:xfrm>
            <a:off x="-324544" y="6165304"/>
            <a:ext cx="9721080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u="sng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Главное</a:t>
            </a:r>
            <a:r>
              <a:rPr lang="ru-RU" sz="1800" b="1" u="sng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во время дистанционного обучения </a:t>
            </a:r>
            <a:r>
              <a:rPr lang="ru-RU" sz="1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держать обратную связь  с учащимися. </a:t>
            </a:r>
            <a:r>
              <a:rPr lang="ru-RU" sz="18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Не забывайте оценивать их работу и давать комментарии к оценкам.</a:t>
            </a:r>
            <a:endParaRPr lang="ru-RU" sz="1800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3FF455E1-7364-4DCD-83D2-5B1AF7B82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27" y="1988840"/>
            <a:ext cx="9036496" cy="403244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</a:rPr>
              <a:t>Формы работы учителя с учениками</a:t>
            </a:r>
            <a:endParaRPr lang="ru-RU" sz="20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ru-RU" sz="1800" b="1" u="sng" dirty="0">
                <a:solidFill>
                  <a:srgbClr val="002060"/>
                </a:solidFill>
              </a:rPr>
              <a:t>1. </a:t>
            </a:r>
            <a:r>
              <a:rPr lang="ru-RU" sz="1800" b="1" u="sng" dirty="0" smtClean="0">
                <a:solidFill>
                  <a:srgbClr val="002060"/>
                </a:solidFill>
              </a:rPr>
              <a:t>«Классная </a:t>
            </a:r>
            <a:r>
              <a:rPr lang="ru-RU" sz="1800" b="1" u="sng" dirty="0">
                <a:solidFill>
                  <a:srgbClr val="002060"/>
                </a:solidFill>
              </a:rPr>
              <a:t>, </a:t>
            </a:r>
            <a:r>
              <a:rPr lang="ru-RU" sz="1800" b="1" u="sng" dirty="0" smtClean="0">
                <a:solidFill>
                  <a:srgbClr val="002060"/>
                </a:solidFill>
              </a:rPr>
              <a:t>урочная» </a:t>
            </a:r>
            <a:r>
              <a:rPr lang="en-US" sz="1800" b="1" u="sng" dirty="0" smtClean="0">
                <a:solidFill>
                  <a:srgbClr val="002060"/>
                </a:solidFill>
              </a:rPr>
              <a:t>on-line</a:t>
            </a:r>
            <a:r>
              <a:rPr lang="ru-RU" sz="1800" b="1" u="sng" dirty="0" smtClean="0">
                <a:solidFill>
                  <a:srgbClr val="002060"/>
                </a:solidFill>
              </a:rPr>
              <a:t>  </a:t>
            </a:r>
            <a:r>
              <a:rPr lang="ru-RU" sz="1800" dirty="0"/>
              <a:t>(ОГЭ – 1 часть, ЕГЭ – базовая, ЕГЭ – профильная, 1 часть)</a:t>
            </a:r>
          </a:p>
          <a:p>
            <a:pPr marL="0" indent="0" algn="just">
              <a:buNone/>
            </a:pPr>
            <a:r>
              <a:rPr lang="ru-RU" sz="1800" b="1" u="sng" dirty="0">
                <a:solidFill>
                  <a:srgbClr val="002060"/>
                </a:solidFill>
              </a:rPr>
              <a:t>2. Групповая </a:t>
            </a:r>
            <a:r>
              <a:rPr lang="ru-RU" sz="1800" dirty="0"/>
              <a:t>(ОГЭ – 2 часть, ЕГЭ – 2 часть)</a:t>
            </a:r>
          </a:p>
          <a:p>
            <a:pPr marL="0" indent="0" algn="just">
              <a:buNone/>
            </a:pPr>
            <a:r>
              <a:rPr lang="ru-RU" sz="1800" b="1" u="sng" dirty="0">
                <a:solidFill>
                  <a:srgbClr val="002060"/>
                </a:solidFill>
              </a:rPr>
              <a:t>3. Индивидуальная </a:t>
            </a:r>
            <a:r>
              <a:rPr lang="ru-RU" sz="1800" dirty="0"/>
              <a:t>(для учащихся с индивидуальными затруднениями)</a:t>
            </a:r>
          </a:p>
          <a:p>
            <a:pPr marL="0" indent="0" algn="just"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Общайтесь через видеосвязь</a:t>
            </a:r>
            <a:r>
              <a:rPr lang="ru-RU" sz="1800" dirty="0" smtClean="0">
                <a:solidFill>
                  <a:srgbClr val="C00000"/>
                </a:solidFill>
              </a:rPr>
              <a:t>   </a:t>
            </a:r>
          </a:p>
          <a:p>
            <a:pPr marL="0" indent="0" algn="just">
              <a:buNone/>
            </a:pPr>
            <a:r>
              <a:rPr lang="ru-RU" sz="1800" dirty="0" smtClean="0"/>
              <a:t>Так вы сможете самостоятельно объяснять новый материал и контролировать выполнение заданий учащимися. Например, создайте учётную запись и организуйте собрания в </a:t>
            </a:r>
            <a:r>
              <a:rPr lang="ru-RU" sz="1800" dirty="0" err="1" smtClean="0"/>
              <a:t>Skype</a:t>
            </a:r>
            <a:r>
              <a:rPr lang="ru-RU" sz="1800" dirty="0" smtClean="0"/>
              <a:t> (</a:t>
            </a:r>
            <a:r>
              <a:rPr lang="en-US" sz="1800" dirty="0" smtClean="0"/>
              <a:t>ZOOM</a:t>
            </a:r>
            <a:r>
              <a:rPr lang="ru-RU" sz="1800" dirty="0" smtClean="0"/>
              <a:t>) с группой учащихся или индивидуальные занятия</a:t>
            </a:r>
          </a:p>
          <a:p>
            <a:pPr marL="0" indent="0" algn="just">
              <a:buNone/>
            </a:pPr>
            <a:endParaRPr lang="ru-RU" sz="900" dirty="0"/>
          </a:p>
          <a:p>
            <a:pPr marL="0" indent="0" algn="just">
              <a:buNone/>
            </a:pPr>
            <a:r>
              <a:rPr lang="ru-RU" sz="1800" b="1" dirty="0">
                <a:solidFill>
                  <a:srgbClr val="C00000"/>
                </a:solidFill>
              </a:rPr>
              <a:t>Создавайте видеоуроки</a:t>
            </a:r>
            <a:endParaRPr lang="ru-RU" sz="18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ru-RU" sz="1800" dirty="0"/>
              <a:t>Для этого установите на компьютере любую из программ, которая позволяет записывать видеоизображение с экрана компьютера. Например, воспользуйтесь любой программой: </a:t>
            </a:r>
            <a:r>
              <a:rPr lang="ru-RU" sz="1800" i="1" dirty="0"/>
              <a:t>Экранная Камера; OBS </a:t>
            </a:r>
            <a:r>
              <a:rPr lang="ru-RU" sz="1800" i="1" dirty="0" err="1"/>
              <a:t>Studio</a:t>
            </a:r>
            <a:r>
              <a:rPr lang="ru-RU" sz="1800" i="1" dirty="0"/>
              <a:t> и т.д</a:t>
            </a:r>
            <a:r>
              <a:rPr lang="ru-RU" sz="1800" i="1" dirty="0" smtClean="0"/>
              <a:t>.</a:t>
            </a:r>
            <a:endParaRPr lang="ru-RU" sz="1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0"/>
            <a:ext cx="9163050" cy="1844824"/>
          </a:xfrm>
          <a:prstGeom prst="rect">
            <a:avLst/>
          </a:prstGeom>
          <a:noFill/>
        </p:spPr>
      </p:pic>
      <p:sp>
        <p:nvSpPr>
          <p:cNvPr id="6" name="Содержимое 2">
            <a:extLst>
              <a:ext uri="{FF2B5EF4-FFF2-40B4-BE49-F238E27FC236}">
                <a16:creationId xmlns:a16="http://schemas.microsoft.com/office/drawing/2014/main" xmlns="" id="{6181D8A9-C7FF-44D1-AD6A-ED2EF907B785}"/>
              </a:ext>
            </a:extLst>
          </p:cNvPr>
          <p:cNvSpPr txBox="1">
            <a:spLocks/>
          </p:cNvSpPr>
          <p:nvPr/>
        </p:nvSpPr>
        <p:spPr>
          <a:xfrm>
            <a:off x="457200" y="3573016"/>
            <a:ext cx="8229600" cy="1930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sz="1800" b="1" dirty="0">
                <a:solidFill>
                  <a:srgbClr val="C00000"/>
                </a:solidFill>
              </a:rPr>
              <a:t>      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2">
            <a:extLst>
              <a:ext uri="{FF2B5EF4-FFF2-40B4-BE49-F238E27FC236}">
                <a16:creationId xmlns:a16="http://schemas.microsoft.com/office/drawing/2014/main" xmlns="" id="{9101A103-AE79-416D-893F-47E73CC54139}"/>
              </a:ext>
            </a:extLst>
          </p:cNvPr>
          <p:cNvSpPr txBox="1">
            <a:spLocks/>
          </p:cNvSpPr>
          <p:nvPr/>
        </p:nvSpPr>
        <p:spPr>
          <a:xfrm>
            <a:off x="-324544" y="6165304"/>
            <a:ext cx="9721080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1800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3FF455E1-7364-4DCD-83D2-5B1AF7B82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27" y="1988840"/>
            <a:ext cx="9036496" cy="4032448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ru-RU" sz="2000" dirty="0" smtClean="0"/>
              <a:t>		</a:t>
            </a:r>
            <a:r>
              <a:rPr lang="ru-RU" sz="2000" dirty="0" smtClean="0">
                <a:solidFill>
                  <a:srgbClr val="002060"/>
                </a:solidFill>
              </a:rPr>
              <a:t>Для успешной подготовки к итоговой аттестации и расширения  индивидуальной траектории учащихся необходимо иметь </a:t>
            </a:r>
            <a:r>
              <a:rPr lang="ru-RU" sz="2000" b="1" u="sng" dirty="0" smtClean="0">
                <a:solidFill>
                  <a:srgbClr val="002060"/>
                </a:solidFill>
              </a:rPr>
              <a:t>дифференцированный  подход.</a:t>
            </a:r>
            <a:r>
              <a:rPr lang="ru-RU" sz="2000" dirty="0" smtClean="0">
                <a:solidFill>
                  <a:srgbClr val="002060"/>
                </a:solidFill>
              </a:rPr>
              <a:t>	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результатам проведенных диагностических работ можно разделить класс на три группы: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первая группа- 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нижний рубеж  ( в 9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8 заданий , в 11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-6 заданий)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вторая группа 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средний рубеж (в 9 классе- до 20 заданий, в 11 классе –до 14 заданий)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третья группа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–высокий рубеж (в 9 классе-до 26 заданий, в 11 классе до 19 заданий)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Дистанционное обучение может проводиться с использованием различных схем, комбинирующих различные средства дистанционного обучения: курсов, тренажеров, </a:t>
            </a:r>
            <a:r>
              <a:rPr lang="ru-RU" sz="2000" dirty="0" err="1" smtClean="0">
                <a:solidFill>
                  <a:srgbClr val="002060"/>
                </a:solidFill>
              </a:rPr>
              <a:t>вебинаров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видеоуроков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24936" cy="13395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04864"/>
            <a:ext cx="8651424" cy="465313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u="sng" dirty="0" smtClean="0">
                <a:solidFill>
                  <a:srgbClr val="002060"/>
                </a:solidFill>
              </a:rPr>
              <a:t>Официальный сайт  ФИПИ  http://www.fipi.ru/</a:t>
            </a:r>
          </a:p>
          <a:p>
            <a:pPr lvl="0" algn="just"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    </a:t>
            </a:r>
            <a:r>
              <a:rPr lang="ru-RU" sz="1800" u="sng" dirty="0" smtClean="0">
                <a:solidFill>
                  <a:srgbClr val="002060"/>
                </a:solidFill>
              </a:rPr>
              <a:t>контрольные измерительные материалы (КИМ) разных лет, доступ к открытому сегменту </a:t>
            </a:r>
            <a:r>
              <a:rPr lang="ru-RU" sz="1800" dirty="0" smtClean="0">
                <a:solidFill>
                  <a:srgbClr val="002060"/>
                </a:solidFill>
              </a:rPr>
              <a:t>ФБТЗ Предусмотрена возможность работать в </a:t>
            </a:r>
            <a:r>
              <a:rPr lang="ru-RU" sz="1800" dirty="0" err="1" smtClean="0">
                <a:solidFill>
                  <a:srgbClr val="002060"/>
                </a:solidFill>
              </a:rPr>
              <a:t>on-line</a:t>
            </a:r>
            <a:r>
              <a:rPr lang="ru-RU" sz="1800" dirty="0" smtClean="0">
                <a:solidFill>
                  <a:srgbClr val="002060"/>
                </a:solidFill>
              </a:rPr>
              <a:t> режиме. Также на сайте есть раздел, содержащий диагностические и тренировочные работы.</a:t>
            </a:r>
          </a:p>
          <a:p>
            <a:pPr algn="just">
              <a:buNone/>
            </a:pPr>
            <a:r>
              <a:rPr lang="ru-RU" sz="1800" b="1" u="sng" dirty="0" smtClean="0">
                <a:solidFill>
                  <a:srgbClr val="002060"/>
                </a:solidFill>
              </a:rPr>
              <a:t>Все о ЕГЭ</a:t>
            </a:r>
            <a:r>
              <a:rPr lang="en-US" sz="1800" b="1" u="sng" dirty="0" smtClean="0">
                <a:solidFill>
                  <a:srgbClr val="002060"/>
                </a:solidFill>
              </a:rPr>
              <a:t> - </a:t>
            </a:r>
            <a:r>
              <a:rPr lang="ru-RU" sz="1800" b="1" u="sng" dirty="0" smtClean="0">
                <a:solidFill>
                  <a:srgbClr val="002060"/>
                </a:solidFill>
                <a:hlinkClick r:id="rId2"/>
              </a:rPr>
              <a:t>http://www.egeinfo.ru/</a:t>
            </a:r>
            <a:endParaRPr lang="ru-RU" sz="1800" b="1" u="sng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Tx/>
              <a:buChar char="-"/>
            </a:pPr>
            <a:r>
              <a:rPr lang="ru-RU" sz="1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раздел «Подготовка к ЕГЭ»  предлагает интерактивные курсы по различным темам школьной программы</a:t>
            </a:r>
            <a:r>
              <a:rPr lang="en-US" sz="1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;</a:t>
            </a:r>
            <a:r>
              <a:rPr lang="ru-RU" sz="1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в</a:t>
            </a:r>
            <a:r>
              <a:rPr lang="ru-RU" sz="1800" dirty="0" smtClean="0">
                <a:solidFill>
                  <a:srgbClr val="002060"/>
                </a:solidFill>
              </a:rPr>
              <a:t>се задачи открытого банка заданий ЕГЭ  и ОГЭ по математике этого и пошлых лет,  с образцами решений.</a:t>
            </a:r>
          </a:p>
          <a:p>
            <a:pPr algn="just">
              <a:buClr>
                <a:schemeClr val="accent1">
                  <a:lumMod val="50000"/>
                </a:schemeClr>
              </a:buClr>
              <a:buFontTx/>
              <a:buChar char="-"/>
            </a:pPr>
            <a:r>
              <a:rPr lang="ru-RU" sz="1800" b="1" u="sng" dirty="0" smtClean="0">
                <a:solidFill>
                  <a:srgbClr val="002060"/>
                </a:solidFill>
              </a:rPr>
              <a:t>Сайт </a:t>
            </a:r>
            <a:r>
              <a:rPr lang="ru-RU" sz="1800" b="1" u="sng" dirty="0" smtClean="0">
                <a:solidFill>
                  <a:srgbClr val="002060"/>
                </a:solidFill>
                <a:hlinkClick r:id="rId3"/>
              </a:rPr>
              <a:t>http://uztest.ru</a:t>
            </a:r>
            <a:r>
              <a:rPr lang="ru-RU" sz="1800" b="1" u="sng" dirty="0" smtClean="0">
                <a:solidFill>
                  <a:srgbClr val="002060"/>
                </a:solidFill>
              </a:rPr>
              <a:t> </a:t>
            </a:r>
          </a:p>
          <a:p>
            <a:pPr algn="just">
              <a:buClr>
                <a:schemeClr val="accent1">
                  <a:lumMod val="50000"/>
                </a:schemeClr>
              </a:buClr>
              <a:buFontTx/>
              <a:buChar char="-"/>
            </a:pPr>
            <a:r>
              <a:rPr lang="ru-RU" sz="1800" dirty="0" smtClean="0">
                <a:solidFill>
                  <a:srgbClr val="002060"/>
                </a:solidFill>
              </a:rPr>
              <a:t>Сайт организован в виде виртуального кабинета учителя, в котором размещены информационные ресурсы и интерактивные сервисы для подготовки и проведения занятий по математике. Для каждого ученика </a:t>
            </a:r>
            <a:r>
              <a:rPr lang="ru-RU" sz="1800" u="sng" dirty="0" smtClean="0">
                <a:solidFill>
                  <a:srgbClr val="002060"/>
                </a:solidFill>
              </a:rPr>
              <a:t>программа сайта создает уникальный вариант</a:t>
            </a:r>
            <a:r>
              <a:rPr lang="ru-RU" sz="1800" dirty="0" smtClean="0">
                <a:solidFill>
                  <a:srgbClr val="002060"/>
                </a:solidFill>
              </a:rPr>
              <a:t>. Оценки учащихся за выполненные тесты и тренинги автоматически фиксируются в </a:t>
            </a:r>
            <a:r>
              <a:rPr lang="ru-RU" sz="1800" dirty="0" err="1" smtClean="0">
                <a:solidFill>
                  <a:srgbClr val="002060"/>
                </a:solidFill>
              </a:rPr>
              <a:t>Интернет-журнале</a:t>
            </a:r>
            <a:r>
              <a:rPr lang="ru-RU" sz="1800" dirty="0" smtClean="0">
                <a:solidFill>
                  <a:srgbClr val="002060"/>
                </a:solidFill>
              </a:rPr>
              <a:t> на сайте, в который можно произвольно добавлять и другие оценки, замечания; учащиеся (и родители) всегда могут увидеть свои оценки</a:t>
            </a:r>
            <a:r>
              <a:rPr lang="ru-RU" sz="1800" dirty="0" smtClean="0"/>
              <a:t>.  </a:t>
            </a:r>
            <a:endParaRPr lang="ru-RU" sz="1800" dirty="0" smtClean="0">
              <a:latin typeface="Calibri" panose="020F0502020204030204" pitchFamily="34" charset="0"/>
            </a:endParaRPr>
          </a:p>
        </p:txBody>
      </p:sp>
      <p:pic>
        <p:nvPicPr>
          <p:cNvPr id="4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9050" y="0"/>
            <a:ext cx="9163050" cy="16288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1844824"/>
            <a:ext cx="770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Интернет-ресурсы для организация работы с </a:t>
            </a:r>
            <a:r>
              <a:rPr lang="ru-RU" sz="2000" b="1" u="sng" dirty="0" smtClean="0">
                <a:solidFill>
                  <a:srgbClr val="FF0000"/>
                </a:solidFill>
              </a:rPr>
              <a:t>первой группой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224" y="1916832"/>
            <a:ext cx="6984776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84784"/>
            <a:ext cx="2664296" cy="554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9050" y="0"/>
            <a:ext cx="9163050" cy="16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24936" cy="13395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204864"/>
            <a:ext cx="8183880" cy="432048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600" b="1" u="sng" dirty="0" smtClean="0">
                <a:solidFill>
                  <a:srgbClr val="002060"/>
                </a:solidFill>
              </a:rPr>
              <a:t>Сайт Александра Ларина</a:t>
            </a:r>
          </a:p>
          <a:p>
            <a:pPr algn="just">
              <a:buNone/>
            </a:pPr>
            <a:r>
              <a:rPr lang="en-US" sz="2600" dirty="0" smtClean="0">
                <a:hlinkClick r:id="rId2"/>
              </a:rPr>
              <a:t>alexlarin.net</a:t>
            </a:r>
            <a:r>
              <a:rPr lang="ru-RU" sz="2600" dirty="0" smtClean="0"/>
              <a:t> </a:t>
            </a:r>
            <a:r>
              <a:rPr lang="ru-RU" sz="2600" dirty="0" smtClean="0">
                <a:solidFill>
                  <a:srgbClr val="002060"/>
                </a:solidFill>
              </a:rPr>
              <a:t>В разделах </a:t>
            </a:r>
            <a:r>
              <a:rPr lang="en-US" sz="2600" dirty="0" smtClean="0">
                <a:solidFill>
                  <a:srgbClr val="002060"/>
                </a:solidFill>
              </a:rPr>
              <a:t> </a:t>
            </a:r>
            <a:r>
              <a:rPr lang="ru-RU" sz="2600" dirty="0" smtClean="0">
                <a:solidFill>
                  <a:srgbClr val="002060"/>
                </a:solidFill>
              </a:rPr>
              <a:t>тесты предлагаются </a:t>
            </a:r>
            <a:r>
              <a:rPr lang="ru-RU" sz="2600" u="sng" dirty="0" err="1" smtClean="0">
                <a:solidFill>
                  <a:srgbClr val="002060"/>
                </a:solidFill>
              </a:rPr>
              <a:t>разноуровневые</a:t>
            </a:r>
            <a:r>
              <a:rPr lang="ru-RU" sz="2600" dirty="0" smtClean="0">
                <a:solidFill>
                  <a:srgbClr val="002060"/>
                </a:solidFill>
              </a:rPr>
              <a:t> тесты           ( профильный и базовый) для подготовки к ЕГЭ. Генерация тестов из открытого банка заданий ЕГЭ. Проверка ответов. Публикуются еженедельные варианты по математике. Есть форум, где эти варианты обсуждаются.</a:t>
            </a:r>
          </a:p>
          <a:p>
            <a:pPr>
              <a:buNone/>
            </a:pPr>
            <a:r>
              <a:rPr lang="ru-RU" sz="2600" b="1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Диагностические и тренировочные варианты </a:t>
            </a:r>
            <a:r>
              <a:rPr lang="ru-RU" sz="2600" b="1" u="sng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СтатГрад</a:t>
            </a:r>
            <a:endParaRPr lang="ru-RU" sz="2600" b="1" u="sng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>
              <a:buNone/>
            </a:pPr>
            <a:r>
              <a:rPr lang="ru-RU" sz="2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sz="2600" u="sng" dirty="0" smtClean="0">
                <a:solidFill>
                  <a:srgbClr val="002060"/>
                </a:solidFill>
                <a:hlinkClick r:id="rId3"/>
              </a:rPr>
              <a:t>https://math100.ru</a:t>
            </a:r>
            <a:r>
              <a:rPr lang="ru-RU" sz="2600" u="sng" dirty="0" smtClean="0">
                <a:solidFill>
                  <a:srgbClr val="002060"/>
                </a:solidFill>
              </a:rPr>
              <a:t> (сборник всех материалов с 2016 -2020 </a:t>
            </a:r>
            <a:r>
              <a:rPr lang="ru-RU" sz="2600" u="sng" dirty="0" err="1" smtClean="0">
                <a:solidFill>
                  <a:srgbClr val="002060"/>
                </a:solidFill>
              </a:rPr>
              <a:t>гг</a:t>
            </a:r>
            <a:r>
              <a:rPr lang="ru-RU" sz="2600" u="sng" dirty="0" smtClean="0">
                <a:solidFill>
                  <a:srgbClr val="002060"/>
                </a:solidFill>
              </a:rPr>
              <a:t>)</a:t>
            </a:r>
          </a:p>
          <a:p>
            <a:pPr>
              <a:buNone/>
            </a:pPr>
            <a:r>
              <a:rPr lang="ru-RU" sz="2600" b="1" u="sng" dirty="0" smtClean="0">
                <a:solidFill>
                  <a:srgbClr val="002060"/>
                </a:solidFill>
                <a:hlinkClick r:id="rId4"/>
              </a:rPr>
              <a:t> </a:t>
            </a:r>
            <a:endParaRPr lang="ru-RU" sz="2600" b="1" u="sng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600" b="1" u="sng" dirty="0" smtClean="0">
                <a:solidFill>
                  <a:srgbClr val="002060"/>
                </a:solidFill>
              </a:rPr>
              <a:t>Сайт Бориса Трушина</a:t>
            </a:r>
          </a:p>
          <a:p>
            <a:pPr>
              <a:buNone/>
            </a:pPr>
            <a:r>
              <a:rPr lang="ru-RU" sz="2600" u="sng" dirty="0" smtClean="0">
                <a:solidFill>
                  <a:srgbClr val="002060"/>
                </a:solidFill>
                <a:hlinkClick r:id="rId4"/>
              </a:rPr>
              <a:t>http://trushinbv.ru</a:t>
            </a:r>
            <a:r>
              <a:rPr lang="ru-RU" sz="2600" u="sng" dirty="0" smtClean="0">
                <a:solidFill>
                  <a:srgbClr val="002060"/>
                </a:solidFill>
              </a:rPr>
              <a:t> (</a:t>
            </a:r>
            <a:r>
              <a:rPr lang="ru-RU" sz="2600" u="sng" dirty="0" err="1" smtClean="0">
                <a:solidFill>
                  <a:srgbClr val="002060"/>
                </a:solidFill>
              </a:rPr>
              <a:t>видеоразбор</a:t>
            </a:r>
            <a:r>
              <a:rPr lang="ru-RU" sz="2600" u="sng" dirty="0" smtClean="0">
                <a:solidFill>
                  <a:srgbClr val="002060"/>
                </a:solidFill>
              </a:rPr>
              <a:t> заданий повышенного и высокого уровня сложностей, олимпиадные задачи)</a:t>
            </a:r>
          </a:p>
          <a:p>
            <a:pPr>
              <a:buNone/>
            </a:pPr>
            <a:endParaRPr lang="ru-RU" sz="2600" u="sng" dirty="0" smtClean="0"/>
          </a:p>
          <a:p>
            <a:pPr>
              <a:buNone/>
            </a:pPr>
            <a:r>
              <a:rPr lang="ru-RU" sz="2600" b="1" u="sng" dirty="0" smtClean="0">
                <a:solidFill>
                  <a:srgbClr val="002060"/>
                </a:solidFill>
              </a:rPr>
              <a:t>Сайт Анны Малковой</a:t>
            </a:r>
          </a:p>
          <a:p>
            <a:pPr>
              <a:buNone/>
            </a:pPr>
            <a:r>
              <a:rPr lang="ru-RU" sz="2600" u="sng" dirty="0" smtClean="0">
                <a:hlinkClick r:id="rId5"/>
              </a:rPr>
              <a:t>https://ege-study.ru</a:t>
            </a:r>
            <a:r>
              <a:rPr lang="ru-RU" sz="2600" u="sng" dirty="0" smtClean="0"/>
              <a:t> </a:t>
            </a:r>
            <a:r>
              <a:rPr lang="ru-RU" sz="2600" u="sng" dirty="0" smtClean="0">
                <a:solidFill>
                  <a:srgbClr val="002060"/>
                </a:solidFill>
              </a:rPr>
              <a:t>(</a:t>
            </a:r>
            <a:r>
              <a:rPr lang="ru-RU" sz="2600" u="sng" dirty="0" err="1" smtClean="0">
                <a:solidFill>
                  <a:srgbClr val="002060"/>
                </a:solidFill>
              </a:rPr>
              <a:t>видеразбор</a:t>
            </a:r>
            <a:r>
              <a:rPr lang="ru-RU" sz="2600" u="sng" dirty="0" smtClean="0">
                <a:solidFill>
                  <a:srgbClr val="002060"/>
                </a:solidFill>
              </a:rPr>
              <a:t> задач разного уровня сложности, бесплатные </a:t>
            </a:r>
            <a:r>
              <a:rPr lang="ru-RU" sz="2600" u="sng" dirty="0" err="1" smtClean="0">
                <a:solidFill>
                  <a:srgbClr val="002060"/>
                </a:solidFill>
              </a:rPr>
              <a:t>онлайн</a:t>
            </a:r>
            <a:r>
              <a:rPr lang="ru-RU" sz="2600" u="sng" dirty="0" smtClean="0">
                <a:solidFill>
                  <a:srgbClr val="002060"/>
                </a:solidFill>
              </a:rPr>
              <a:t> тестирования с проверкой и </a:t>
            </a:r>
            <a:r>
              <a:rPr lang="ru-RU" sz="2600" u="sng" dirty="0" err="1" smtClean="0">
                <a:solidFill>
                  <a:srgbClr val="002060"/>
                </a:solidFill>
              </a:rPr>
              <a:t>видеоразбором</a:t>
            </a:r>
            <a:r>
              <a:rPr lang="ru-RU" sz="2600" u="sng" dirty="0" smtClean="0">
                <a:solidFill>
                  <a:srgbClr val="002060"/>
                </a:solidFill>
              </a:rPr>
              <a:t>, 3-х часовые </a:t>
            </a:r>
            <a:r>
              <a:rPr lang="ru-RU" sz="2600" u="sng" dirty="0" err="1" smtClean="0">
                <a:solidFill>
                  <a:srgbClr val="002060"/>
                </a:solidFill>
              </a:rPr>
              <a:t>стримы</a:t>
            </a:r>
            <a:r>
              <a:rPr lang="ru-RU" sz="2600" u="sng" dirty="0" smtClean="0">
                <a:solidFill>
                  <a:srgbClr val="002060"/>
                </a:solidFill>
              </a:rPr>
              <a:t> и марафоны по решению  сложных задач)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>
              <a:latin typeface="Calibri" panose="020F0502020204030204" pitchFamily="34" charset="0"/>
            </a:endParaRPr>
          </a:p>
          <a:p>
            <a:pPr>
              <a:buNone/>
            </a:pPr>
            <a:endParaRPr lang="ru-RU" sz="2000" dirty="0" smtClean="0">
              <a:latin typeface="Calibri" panose="020F0502020204030204" pitchFamily="34" charset="0"/>
            </a:endParaRPr>
          </a:p>
        </p:txBody>
      </p:sp>
      <p:pic>
        <p:nvPicPr>
          <p:cNvPr id="4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9050" y="0"/>
            <a:ext cx="9163050" cy="16288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1844824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Интернет-ресурсы для организация работы со второй  и третьей группой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56992"/>
            <a:ext cx="5124413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56792"/>
            <a:ext cx="6089697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068960"/>
            <a:ext cx="4283968" cy="3353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9050" y="0"/>
            <a:ext cx="9163050" cy="16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52528"/>
          </a:xfrm>
        </p:spPr>
        <p:txBody>
          <a:bodyPr>
            <a:normAutofit fontScale="32500" lnSpcReduction="20000"/>
          </a:bodyPr>
          <a:lstStyle/>
          <a:p>
            <a:r>
              <a:rPr lang="ru-RU" sz="6000" b="1" u="sng" dirty="0" smtClean="0">
                <a:solidFill>
                  <a:srgbClr val="C00000"/>
                </a:solidFill>
              </a:rPr>
              <a:t>Лучшие сайты и сервисы для подготовки к ГИА</a:t>
            </a:r>
          </a:p>
          <a:p>
            <a:endParaRPr lang="ru-RU" sz="4400" dirty="0" smtClean="0">
              <a:solidFill>
                <a:srgbClr val="002060"/>
              </a:solidFill>
            </a:endParaRPr>
          </a:p>
          <a:p>
            <a:r>
              <a:rPr lang="ru-RU" sz="5500" dirty="0" smtClean="0">
                <a:solidFill>
                  <a:srgbClr val="002060"/>
                </a:solidFill>
              </a:rPr>
              <a:t>ФИПИ</a:t>
            </a:r>
            <a:r>
              <a:rPr lang="ru-RU" sz="5500" dirty="0" smtClean="0"/>
              <a:t>  </a:t>
            </a:r>
            <a:r>
              <a:rPr lang="en-US" sz="5500" dirty="0" smtClean="0">
                <a:hlinkClick r:id="rId2"/>
              </a:rPr>
              <a:t>fipi.ru</a:t>
            </a:r>
            <a:endParaRPr lang="ru-RU" sz="5500" dirty="0" smtClean="0"/>
          </a:p>
          <a:p>
            <a:r>
              <a:rPr lang="ru-RU" sz="5500" dirty="0" smtClean="0">
                <a:solidFill>
                  <a:srgbClr val="002060"/>
                </a:solidFill>
              </a:rPr>
              <a:t>Информационный портал ЕГЭ     </a:t>
            </a:r>
            <a:r>
              <a:rPr lang="en-US" sz="5500" dirty="0" smtClean="0">
                <a:hlinkClick r:id="rId3"/>
              </a:rPr>
              <a:t>www.ege.edu.ru/ru</a:t>
            </a:r>
            <a:endParaRPr lang="ru-RU" sz="5500" dirty="0" smtClean="0"/>
          </a:p>
          <a:p>
            <a:r>
              <a:rPr lang="ru-RU" sz="5500" dirty="0" smtClean="0">
                <a:solidFill>
                  <a:srgbClr val="002060"/>
                </a:solidFill>
              </a:rPr>
              <a:t>Открытая школа </a:t>
            </a:r>
            <a:r>
              <a:rPr lang="ru-RU" sz="5500" u="sng" dirty="0" smtClean="0">
                <a:hlinkClick r:id="rId4"/>
              </a:rPr>
              <a:t>https://2035school.ru</a:t>
            </a:r>
            <a:endParaRPr lang="en-US" sz="5500" dirty="0" smtClean="0">
              <a:solidFill>
                <a:srgbClr val="002060"/>
              </a:solidFill>
            </a:endParaRPr>
          </a:p>
          <a:p>
            <a:r>
              <a:rPr lang="en-US" sz="5500" dirty="0" err="1" smtClean="0">
                <a:solidFill>
                  <a:srgbClr val="002060"/>
                </a:solidFill>
              </a:rPr>
              <a:t>Tetrika</a:t>
            </a:r>
            <a:r>
              <a:rPr lang="en-US" sz="5500" dirty="0" smtClean="0">
                <a:solidFill>
                  <a:srgbClr val="002060"/>
                </a:solidFill>
              </a:rPr>
              <a:t> School</a:t>
            </a:r>
            <a:r>
              <a:rPr lang="ru-RU" sz="5500" dirty="0" smtClean="0">
                <a:solidFill>
                  <a:srgbClr val="002060"/>
                </a:solidFill>
              </a:rPr>
              <a:t>     </a:t>
            </a:r>
            <a:r>
              <a:rPr lang="en-US" sz="5500" dirty="0" smtClean="0">
                <a:solidFill>
                  <a:srgbClr val="002060"/>
                </a:solidFill>
                <a:hlinkClick r:id="rId5"/>
              </a:rPr>
              <a:t>tetrika-school.ru</a:t>
            </a:r>
            <a:endParaRPr lang="en-US" sz="5500" dirty="0" smtClean="0">
              <a:solidFill>
                <a:srgbClr val="002060"/>
              </a:solidFill>
            </a:endParaRPr>
          </a:p>
          <a:p>
            <a:r>
              <a:rPr lang="ru-RU" sz="5500" dirty="0" smtClean="0">
                <a:solidFill>
                  <a:srgbClr val="002060"/>
                </a:solidFill>
              </a:rPr>
              <a:t>Решу ЕГЭ   </a:t>
            </a:r>
            <a:r>
              <a:rPr lang="en-US" sz="5500" dirty="0" smtClean="0">
                <a:solidFill>
                  <a:srgbClr val="002060"/>
                </a:solidFill>
                <a:hlinkClick r:id="rId6"/>
              </a:rPr>
              <a:t>ege.sdamgia.ru</a:t>
            </a:r>
            <a:endParaRPr lang="ru-RU" sz="5500" dirty="0" smtClean="0">
              <a:solidFill>
                <a:srgbClr val="002060"/>
              </a:solidFill>
            </a:endParaRPr>
          </a:p>
          <a:p>
            <a:r>
              <a:rPr lang="ru-RU" sz="5500" dirty="0" smtClean="0">
                <a:solidFill>
                  <a:srgbClr val="002060"/>
                </a:solidFill>
              </a:rPr>
              <a:t>Решу ОГЭ   о</a:t>
            </a:r>
            <a:r>
              <a:rPr lang="en-US" sz="5500" dirty="0" smtClean="0">
                <a:solidFill>
                  <a:srgbClr val="002060"/>
                </a:solidFill>
                <a:hlinkClick r:id="rId6"/>
              </a:rPr>
              <a:t>ge.sdamgia.ru</a:t>
            </a:r>
            <a:endParaRPr lang="en-US" sz="5500" dirty="0" smtClean="0">
              <a:solidFill>
                <a:srgbClr val="002060"/>
              </a:solidFill>
            </a:endParaRPr>
          </a:p>
          <a:p>
            <a:r>
              <a:rPr lang="en-US" sz="5500" dirty="0" smtClean="0">
                <a:solidFill>
                  <a:srgbClr val="002060"/>
                </a:solidFill>
              </a:rPr>
              <a:t>Foxford.ru</a:t>
            </a:r>
            <a:r>
              <a:rPr lang="ru-RU" sz="5500" dirty="0" smtClean="0">
                <a:solidFill>
                  <a:srgbClr val="002060"/>
                </a:solidFill>
              </a:rPr>
              <a:t>  </a:t>
            </a:r>
            <a:r>
              <a:rPr lang="en-US" sz="5500" dirty="0" smtClean="0">
                <a:solidFill>
                  <a:srgbClr val="002060"/>
                </a:solidFill>
                <a:hlinkClick r:id="rId7"/>
              </a:rPr>
              <a:t>foxford.ru</a:t>
            </a:r>
            <a:endParaRPr lang="en-US" sz="5500" dirty="0" smtClean="0">
              <a:solidFill>
                <a:srgbClr val="002060"/>
              </a:solidFill>
            </a:endParaRPr>
          </a:p>
          <a:p>
            <a:r>
              <a:rPr lang="ru-RU" sz="5500" dirty="0" err="1" smtClean="0">
                <a:solidFill>
                  <a:srgbClr val="002060"/>
                </a:solidFill>
              </a:rPr>
              <a:t>Яндекс.ЕГЭ</a:t>
            </a:r>
            <a:r>
              <a:rPr lang="ru-RU" sz="5500" dirty="0" smtClean="0">
                <a:solidFill>
                  <a:srgbClr val="002060"/>
                </a:solidFill>
              </a:rPr>
              <a:t>  </a:t>
            </a:r>
            <a:r>
              <a:rPr lang="en-US" sz="5500" dirty="0" smtClean="0">
                <a:solidFill>
                  <a:srgbClr val="002060"/>
                </a:solidFill>
                <a:hlinkClick r:id="rId8"/>
              </a:rPr>
              <a:t>ege.yandex.ru</a:t>
            </a:r>
            <a:endParaRPr lang="en-US" sz="5500" dirty="0" smtClean="0">
              <a:solidFill>
                <a:srgbClr val="002060"/>
              </a:solidFill>
            </a:endParaRPr>
          </a:p>
          <a:p>
            <a:r>
              <a:rPr lang="ru-RU" sz="5500" dirty="0" err="1" smtClean="0">
                <a:solidFill>
                  <a:srgbClr val="002060"/>
                </a:solidFill>
              </a:rPr>
              <a:t>Экзамер</a:t>
            </a:r>
            <a:r>
              <a:rPr lang="ru-RU" sz="5500" dirty="0" smtClean="0">
                <a:solidFill>
                  <a:srgbClr val="002060"/>
                </a:solidFill>
              </a:rPr>
              <a:t>  </a:t>
            </a:r>
            <a:r>
              <a:rPr lang="en-US" sz="5500" dirty="0" smtClean="0">
                <a:solidFill>
                  <a:srgbClr val="002060"/>
                </a:solidFill>
                <a:hlinkClick r:id="rId9"/>
              </a:rPr>
              <a:t>examer.ru</a:t>
            </a:r>
            <a:endParaRPr lang="en-US" sz="5500" dirty="0" smtClean="0">
              <a:solidFill>
                <a:srgbClr val="002060"/>
              </a:solidFill>
            </a:endParaRPr>
          </a:p>
          <a:p>
            <a:r>
              <a:rPr lang="en-US" sz="5500" dirty="0" smtClean="0">
                <a:solidFill>
                  <a:srgbClr val="002060"/>
                </a:solidFill>
              </a:rPr>
              <a:t>Maximum</a:t>
            </a:r>
            <a:r>
              <a:rPr lang="ru-RU" sz="5500" dirty="0" smtClean="0">
                <a:solidFill>
                  <a:srgbClr val="002060"/>
                </a:solidFill>
              </a:rPr>
              <a:t>   </a:t>
            </a:r>
            <a:r>
              <a:rPr lang="en-US" sz="5500" dirty="0" smtClean="0">
                <a:solidFill>
                  <a:srgbClr val="002060"/>
                </a:solidFill>
                <a:hlinkClick r:id="rId10"/>
              </a:rPr>
              <a:t>maximumtest.ru</a:t>
            </a:r>
            <a:endParaRPr lang="en-US" sz="5500" dirty="0" smtClean="0">
              <a:solidFill>
                <a:srgbClr val="002060"/>
              </a:solidFill>
            </a:endParaRPr>
          </a:p>
          <a:p>
            <a:r>
              <a:rPr lang="ru-RU" sz="5500" dirty="0" smtClean="0">
                <a:solidFill>
                  <a:srgbClr val="002060"/>
                </a:solidFill>
              </a:rPr>
              <a:t>Незнайка  </a:t>
            </a:r>
            <a:r>
              <a:rPr lang="en-US" sz="5500" i="1" dirty="0" smtClean="0">
                <a:solidFill>
                  <a:srgbClr val="002060"/>
                </a:solidFill>
                <a:hlinkClick r:id="rId11"/>
              </a:rPr>
              <a:t>neznaika.pro</a:t>
            </a:r>
            <a:endParaRPr lang="en-US" sz="5500" dirty="0" smtClean="0">
              <a:solidFill>
                <a:srgbClr val="002060"/>
              </a:solidFill>
            </a:endParaRPr>
          </a:p>
          <a:p>
            <a:r>
              <a:rPr lang="en-US" sz="5500" dirty="0" smtClean="0">
                <a:solidFill>
                  <a:srgbClr val="002060"/>
                </a:solidFill>
              </a:rPr>
              <a:t>Online </a:t>
            </a:r>
            <a:r>
              <a:rPr lang="ru-RU" sz="5500" dirty="0" smtClean="0">
                <a:solidFill>
                  <a:srgbClr val="002060"/>
                </a:solidFill>
              </a:rPr>
              <a:t>ЕГЭ  </a:t>
            </a:r>
            <a:r>
              <a:rPr lang="en-US" sz="5500" dirty="0" smtClean="0">
                <a:solidFill>
                  <a:srgbClr val="002060"/>
                </a:solidFill>
                <a:hlinkClick r:id="rId12"/>
              </a:rPr>
              <a:t>online-ege.ru</a:t>
            </a:r>
            <a:endParaRPr lang="en-US" sz="5500" dirty="0" smtClean="0">
              <a:solidFill>
                <a:srgbClr val="002060"/>
              </a:solidFill>
            </a:endParaRPr>
          </a:p>
          <a:p>
            <a:r>
              <a:rPr lang="en-US" sz="5500" dirty="0" smtClean="0">
                <a:solidFill>
                  <a:srgbClr val="002060"/>
                </a:solidFill>
              </a:rPr>
              <a:t>Urokidoma.org</a:t>
            </a:r>
            <a:r>
              <a:rPr lang="ru-RU" sz="5500" dirty="0" smtClean="0">
                <a:solidFill>
                  <a:srgbClr val="002060"/>
                </a:solidFill>
              </a:rPr>
              <a:t>  </a:t>
            </a:r>
            <a:r>
              <a:rPr lang="en-US" sz="5500" dirty="0" smtClean="0">
                <a:solidFill>
                  <a:srgbClr val="002060"/>
                </a:solidFill>
                <a:hlinkClick r:id="rId13"/>
              </a:rPr>
              <a:t>urokidoma.org</a:t>
            </a:r>
            <a:endParaRPr lang="ru-RU" sz="5500" dirty="0" smtClean="0">
              <a:solidFill>
                <a:srgbClr val="002060"/>
              </a:solidFill>
            </a:endParaRPr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4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19050" y="0"/>
            <a:ext cx="916305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 </a:t>
            </a:r>
            <a:br>
              <a:rPr lang="ru-RU" sz="3600" b="1" dirty="0">
                <a:solidFill>
                  <a:srgbClr val="C00000"/>
                </a:solidFill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060848"/>
            <a:ext cx="7992888" cy="4176464"/>
          </a:xfrm>
        </p:spPr>
        <p:txBody>
          <a:bodyPr>
            <a:normAutofit/>
          </a:bodyPr>
          <a:lstStyle/>
          <a:p>
            <a:pPr algn="l"/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26" name="AutoShape 2" descr="Открыт файл &quot;баннер.jpg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Открыт файл &quot;баннер.jpg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0"/>
            <a:ext cx="9163050" cy="206084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67544" y="2204864"/>
            <a:ext cx="820891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Создайте личный сайт </a:t>
            </a:r>
          </a:p>
          <a:p>
            <a:r>
              <a:rPr lang="ru-RU" sz="2000" b="1" u="sng" dirty="0">
                <a:solidFill>
                  <a:srgbClr val="002060"/>
                </a:solidFill>
              </a:rPr>
              <a:t>Структура сайта 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Главная страница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Демонстрационные материалы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Задания ГИА (Часть1, Часть2)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Навигатор </a:t>
            </a:r>
            <a:r>
              <a:rPr lang="ru-RU" sz="2000" dirty="0" smtClean="0">
                <a:solidFill>
                  <a:srgbClr val="002060"/>
                </a:solidFill>
              </a:rPr>
              <a:t>сайтов и платформ</a:t>
            </a:r>
            <a:endParaRPr lang="ru-RU" sz="2000" dirty="0">
              <a:solidFill>
                <a:srgbClr val="002060"/>
              </a:solidFill>
            </a:endParaRPr>
          </a:p>
          <a:p>
            <a:r>
              <a:rPr lang="ru-RU" sz="2000" dirty="0">
                <a:solidFill>
                  <a:srgbClr val="002060"/>
                </a:solidFill>
              </a:rPr>
              <a:t>Новости ГИА</a:t>
            </a:r>
          </a:p>
          <a:p>
            <a:r>
              <a:rPr lang="ru-RU" sz="2000" dirty="0">
                <a:solidFill>
                  <a:srgbClr val="002060"/>
                </a:solidFill>
              </a:rPr>
              <a:t>Решение заданий (Часть1, Часть2)</a:t>
            </a:r>
          </a:p>
          <a:p>
            <a:r>
              <a:rPr lang="ru-RU" sz="2000" dirty="0">
                <a:solidFill>
                  <a:srgbClr val="002060"/>
                </a:solidFill>
              </a:rPr>
              <a:t>Ты готов? </a:t>
            </a:r>
            <a:r>
              <a:rPr lang="ru-RU" sz="2000" dirty="0" smtClean="0">
                <a:solidFill>
                  <a:srgbClr val="002060"/>
                </a:solidFill>
              </a:rPr>
              <a:t>Ловушки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Электронная </a:t>
            </a:r>
            <a:r>
              <a:rPr lang="ru-RU" sz="2000" dirty="0">
                <a:solidFill>
                  <a:srgbClr val="002060"/>
                </a:solidFill>
              </a:rPr>
              <a:t>доска, Журнал, Электронные тетради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endParaRPr lang="en-US" sz="2000" dirty="0" smtClean="0">
              <a:solidFill>
                <a:srgbClr val="002060"/>
              </a:solidFill>
            </a:endParaRP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Все необходимые материалы по подготовке к ГИА - </a:t>
            </a:r>
            <a:r>
              <a:rPr lang="ru-RU" sz="2000" b="1" u="sng" dirty="0" smtClean="0">
                <a:solidFill>
                  <a:srgbClr val="002060"/>
                </a:solidFill>
              </a:rPr>
              <a:t>Моя школа в </a:t>
            </a:r>
            <a:r>
              <a:rPr lang="en-US" sz="2000" b="1" u="sng" dirty="0" smtClean="0">
                <a:solidFill>
                  <a:srgbClr val="002060"/>
                </a:solidFill>
              </a:rPr>
              <a:t>online </a:t>
            </a:r>
            <a:endParaRPr lang="ru-RU" sz="2000" b="1" u="sng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На канале ОТР с 27 апреля начнется </a:t>
            </a:r>
            <a:r>
              <a:rPr lang="ru-RU" sz="2000" dirty="0" err="1" smtClean="0">
                <a:solidFill>
                  <a:srgbClr val="002060"/>
                </a:solidFill>
              </a:rPr>
              <a:t>телепроект</a:t>
            </a:r>
            <a:r>
              <a:rPr lang="ru-RU" sz="2000" dirty="0" smtClean="0">
                <a:solidFill>
                  <a:srgbClr val="002060"/>
                </a:solidFill>
              </a:rPr>
              <a:t>,  направленный на подготовку к ЕГЭ</a:t>
            </a: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i="1" dirty="0" smtClean="0"/>
          </a:p>
          <a:p>
            <a:pPr>
              <a:buNone/>
            </a:pPr>
            <a:r>
              <a:rPr lang="ru-RU" i="1" dirty="0" smtClean="0"/>
              <a:t> </a:t>
            </a:r>
            <a:r>
              <a:rPr lang="ru-RU" i="1" dirty="0" smtClean="0">
                <a:solidFill>
                  <a:srgbClr val="002060"/>
                </a:solidFill>
              </a:rPr>
              <a:t>«Начальный уровень не важен, </a:t>
            </a:r>
            <a:r>
              <a:rPr lang="ru-RU" b="1" i="1" u="sng" dirty="0" smtClean="0">
                <a:solidFill>
                  <a:srgbClr val="002060"/>
                </a:solidFill>
              </a:rPr>
              <a:t>важно </a:t>
            </a:r>
            <a:r>
              <a:rPr lang="ru-RU" i="1" dirty="0" smtClean="0">
                <a:solidFill>
                  <a:srgbClr val="002060"/>
                </a:solidFill>
              </a:rPr>
              <a:t>желание максимально реализовать свой потенциал. Тогда результат обеспечен».</a:t>
            </a:r>
          </a:p>
          <a:p>
            <a:r>
              <a:rPr lang="ru-RU" b="1" u="sng" dirty="0" smtClean="0">
                <a:solidFill>
                  <a:srgbClr val="FF0000"/>
                </a:solidFill>
              </a:rPr>
              <a:t>Желаю успехов Вам и Вашим ученикам!</a:t>
            </a:r>
            <a:endParaRPr lang="en-US" b="1" u="sng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5" name="Picture 5" descr="C:\Users\Фарида\Desktop\банн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0"/>
            <a:ext cx="9163050" cy="2060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2466</TotalTime>
  <Words>563</Words>
  <Application>Microsoft Office PowerPoint</Application>
  <PresentationFormat>Экран (4:3)</PresentationFormat>
  <Paragraphs>100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Подготовка к итоговой  аттестации по математике в условиях самоизоляции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     </vt:lpstr>
      <vt:lpstr>Слайд 10</vt:lpstr>
      <vt:lpstr>     </vt:lpstr>
      <vt:lpstr>Слайд 12</vt:lpstr>
      <vt:lpstr>Слайд 13</vt:lpstr>
      <vt:lpstr>  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дистанционного урока по математике</dc:title>
  <dc:creator>Фарида</dc:creator>
  <cp:lastModifiedBy>Фарида</cp:lastModifiedBy>
  <cp:revision>163</cp:revision>
  <dcterms:created xsi:type="dcterms:W3CDTF">2020-04-15T05:14:29Z</dcterms:created>
  <dcterms:modified xsi:type="dcterms:W3CDTF">2020-04-23T13:02:18Z</dcterms:modified>
</cp:coreProperties>
</file>