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0" r:id="rId2"/>
  </p:sldMasterIdLst>
  <p:notesMasterIdLst>
    <p:notesMasterId r:id="rId17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12192000" cy="6858000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PT Sans" panose="020B0604020202020204" charset="-52"/>
      <p:regular r:id="rId22"/>
      <p:bold r:id="rId23"/>
      <p:italic r:id="rId24"/>
      <p:boldItalic r:id="rId25"/>
    </p:embeddedFont>
    <p:embeddedFont>
      <p:font typeface="Roboto" panose="020B0604020202020204" charset="0"/>
      <p:regular r:id="rId26"/>
      <p:bold r:id="rId27"/>
      <p:italic r:id="rId28"/>
      <p:boldItalic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272">
          <p15:clr>
            <a:srgbClr val="747775"/>
          </p15:clr>
        </p15:guide>
        <p15:guide id="4" orient="horz" pos="864">
          <p15:clr>
            <a:srgbClr val="747775"/>
          </p15:clr>
        </p15:guide>
        <p15:guide id="5" orient="horz" pos="113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0" roundtripDataSignature="AMtx7mi+6agdu3QPAD7DvhOTatAg0BWmv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07BE7CBF-A91F-4DF1-9A30-799F9D450457}">
  <a:tblStyle styleId="{07BE7CBF-A91F-4DF1-9A30-799F9D450457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tcBdr/>
        <a:fill>
          <a:solidFill>
            <a:srgbClr val="CDD4EA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DD4EA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69C80063-69E4-42CD-8FF6-F318A8CFD0AE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9EFF7"/>
          </a:solidFill>
        </a:fill>
      </a:tcStyle>
    </a:wholeTbl>
    <a:band1H>
      <a:tcTxStyle/>
      <a:tcStyle>
        <a:tcBdr/>
        <a:fill>
          <a:solidFill>
            <a:srgbClr val="D0DEEF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0DEEF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58"/>
  </p:normalViewPr>
  <p:slideViewPr>
    <p:cSldViewPr snapToGrid="0">
      <p:cViewPr varScale="1">
        <p:scale>
          <a:sx n="93" d="100"/>
          <a:sy n="93" d="100"/>
        </p:scale>
        <p:origin x="-222" y="-90"/>
      </p:cViewPr>
      <p:guideLst>
        <p:guide orient="horz" pos="2160"/>
        <p:guide orient="horz" pos="864"/>
        <p:guide orient="horz" pos="113"/>
        <p:guide pos="3840"/>
        <p:guide pos="27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1.xml"/><Relationship Id="rId21" Type="http://schemas.openxmlformats.org/officeDocument/2006/relationships/font" Target="fonts/font4.fntdata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7.fntdata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10" Type="http://schemas.openxmlformats.org/officeDocument/2006/relationships/slide" Target="slides/slide8.xml"/><Relationship Id="rId19" Type="http://schemas.openxmlformats.org/officeDocument/2006/relationships/font" Target="fonts/font2.fntdata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6258697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3a0e216829e_2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1" name="Google Shape;161;g3a0e216829e_2_75:notes"/>
          <p:cNvSpPr txBox="1">
            <a:spLocks noGrp="1"/>
          </p:cNvSpPr>
          <p:nvPr>
            <p:ph type="body" idx="1"/>
          </p:nvPr>
        </p:nvSpPr>
        <p:spPr>
          <a:xfrm>
            <a:off x="685801" y="4400557"/>
            <a:ext cx="5486400" cy="3600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/>
            </a:r>
            <a:br>
              <a:rPr lang="ru-RU"/>
            </a:br>
            <a:endParaRPr/>
          </a:p>
        </p:txBody>
      </p:sp>
      <p:sp>
        <p:nvSpPr>
          <p:cNvPr id="162" name="Google Shape;162;g3a0e216829e_2_75:notes"/>
          <p:cNvSpPr txBox="1">
            <a:spLocks noGrp="1"/>
          </p:cNvSpPr>
          <p:nvPr>
            <p:ph type="sldNum" idx="12"/>
          </p:nvPr>
        </p:nvSpPr>
        <p:spPr>
          <a:xfrm>
            <a:off x="3884613" y="8685226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3a0e216829e_2_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2" name="Google Shape;172;g3a0e216829e_2_88:notes"/>
          <p:cNvSpPr txBox="1">
            <a:spLocks noGrp="1"/>
          </p:cNvSpPr>
          <p:nvPr>
            <p:ph type="body" idx="1"/>
          </p:nvPr>
        </p:nvSpPr>
        <p:spPr>
          <a:xfrm>
            <a:off x="685801" y="4400557"/>
            <a:ext cx="5486400" cy="3600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g3a0e216829e_2_88:notes"/>
          <p:cNvSpPr txBox="1">
            <a:spLocks noGrp="1"/>
          </p:cNvSpPr>
          <p:nvPr>
            <p:ph type="sldNum" idx="12"/>
          </p:nvPr>
        </p:nvSpPr>
        <p:spPr>
          <a:xfrm>
            <a:off x="3884613" y="8685226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a0e216829e_2_98:notes"/>
          <p:cNvSpPr txBox="1">
            <a:spLocks noGrp="1"/>
          </p:cNvSpPr>
          <p:nvPr>
            <p:ph type="body" idx="1"/>
          </p:nvPr>
        </p:nvSpPr>
        <p:spPr>
          <a:xfrm>
            <a:off x="685801" y="4400557"/>
            <a:ext cx="5486400" cy="360045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g3a0e216829e_2_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3a0e216829e_2_105:notes"/>
          <p:cNvSpPr txBox="1">
            <a:spLocks noGrp="1"/>
          </p:cNvSpPr>
          <p:nvPr>
            <p:ph type="body" idx="1"/>
          </p:nvPr>
        </p:nvSpPr>
        <p:spPr>
          <a:xfrm>
            <a:off x="685801" y="4400557"/>
            <a:ext cx="5486400" cy="360045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g3a0e216829e_2_1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3a0e216829e_2_112:notes"/>
          <p:cNvSpPr txBox="1">
            <a:spLocks noGrp="1"/>
          </p:cNvSpPr>
          <p:nvPr>
            <p:ph type="body" idx="1"/>
          </p:nvPr>
        </p:nvSpPr>
        <p:spPr>
          <a:xfrm>
            <a:off x="685801" y="4400557"/>
            <a:ext cx="5486400" cy="360045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203200" lvl="0" indent="0" algn="l" rtl="0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050">
                <a:solidFill>
                  <a:srgbClr val="444746"/>
                </a:solidFill>
                <a:latin typeface="Roboto"/>
                <a:ea typeface="Roboto"/>
                <a:cs typeface="Roboto"/>
                <a:sym typeface="Roboto"/>
              </a:rPr>
              <a:t>здесь скажешь, что в программе этой участвовал активно как преподаватель, и активно был вовлечен в проектирование программы, а две другие (2025) открыты уже при твоем участии как и.о.заведующего</a:t>
            </a:r>
            <a:endParaRPr sz="1050">
              <a:solidFill>
                <a:srgbClr val="44474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5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g3a0e216829e_2_1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3a0e216829e_2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40437" y="1142451"/>
            <a:ext cx="5977127" cy="308623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7" name="Google Shape;207;g3a0e216829e_2_120:notes"/>
          <p:cNvSpPr txBox="1">
            <a:spLocks noGrp="1"/>
          </p:cNvSpPr>
          <p:nvPr>
            <p:ph type="body" idx="1"/>
          </p:nvPr>
        </p:nvSpPr>
        <p:spPr>
          <a:xfrm>
            <a:off x="685801" y="4400557"/>
            <a:ext cx="5486400" cy="3600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g3a0e216829e_2_120:notes"/>
          <p:cNvSpPr txBox="1">
            <a:spLocks noGrp="1"/>
          </p:cNvSpPr>
          <p:nvPr>
            <p:ph type="sldNum" idx="12"/>
          </p:nvPr>
        </p:nvSpPr>
        <p:spPr>
          <a:xfrm>
            <a:off x="3884613" y="8685226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3a0e216829e_2_1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40437" y="1142451"/>
            <a:ext cx="5977127" cy="308623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6" name="Google Shape;216;g3a0e216829e_2_128:notes"/>
          <p:cNvSpPr txBox="1">
            <a:spLocks noGrp="1"/>
          </p:cNvSpPr>
          <p:nvPr>
            <p:ph type="body" idx="1"/>
          </p:nvPr>
        </p:nvSpPr>
        <p:spPr>
          <a:xfrm>
            <a:off x="685801" y="4400557"/>
            <a:ext cx="5486400" cy="3600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g3a0e216829e_2_128:notes"/>
          <p:cNvSpPr txBox="1">
            <a:spLocks noGrp="1"/>
          </p:cNvSpPr>
          <p:nvPr>
            <p:ph type="sldNum" idx="12"/>
          </p:nvPr>
        </p:nvSpPr>
        <p:spPr>
          <a:xfrm>
            <a:off x="3884613" y="8685226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3a0e216829e_2_147:notes"/>
          <p:cNvSpPr txBox="1">
            <a:spLocks noGrp="1"/>
          </p:cNvSpPr>
          <p:nvPr>
            <p:ph type="body" idx="1"/>
          </p:nvPr>
        </p:nvSpPr>
        <p:spPr>
          <a:xfrm>
            <a:off x="685801" y="4400557"/>
            <a:ext cx="5486400" cy="360045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" name="Google Shape;226;g3a0e216829e_2_1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3a0e216829e_2_161:notes"/>
          <p:cNvSpPr txBox="1">
            <a:spLocks noGrp="1"/>
          </p:cNvSpPr>
          <p:nvPr>
            <p:ph type="body" idx="1"/>
          </p:nvPr>
        </p:nvSpPr>
        <p:spPr>
          <a:xfrm>
            <a:off x="685801" y="4400557"/>
            <a:ext cx="5486400" cy="360045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Google Shape;234;g3a0e216829e_2_1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40437" y="1142451"/>
            <a:ext cx="5977127" cy="308623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3a0e216829e_2_168:notes"/>
          <p:cNvSpPr txBox="1">
            <a:spLocks noGrp="1"/>
          </p:cNvSpPr>
          <p:nvPr>
            <p:ph type="body" idx="1"/>
          </p:nvPr>
        </p:nvSpPr>
        <p:spPr>
          <a:xfrm>
            <a:off x="685801" y="4400557"/>
            <a:ext cx="5486400" cy="360045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g3a0e216829e_2_1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40437" y="1142451"/>
            <a:ext cx="5977127" cy="308623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3a0e216829e_2_189:notes"/>
          <p:cNvSpPr txBox="1">
            <a:spLocks noGrp="1"/>
          </p:cNvSpPr>
          <p:nvPr>
            <p:ph type="body" idx="1"/>
          </p:nvPr>
        </p:nvSpPr>
        <p:spPr>
          <a:xfrm>
            <a:off x="685801" y="4400557"/>
            <a:ext cx="5486400" cy="360045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g3a0e216829e_2_1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3a0e216829e_2_196:notes"/>
          <p:cNvSpPr txBox="1">
            <a:spLocks noGrp="1"/>
          </p:cNvSpPr>
          <p:nvPr>
            <p:ph type="body" idx="1"/>
          </p:nvPr>
        </p:nvSpPr>
        <p:spPr>
          <a:xfrm>
            <a:off x="685801" y="4400557"/>
            <a:ext cx="5486400" cy="360045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8" name="Google Shape;258;g3a0e216829e_2_1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40437" y="1142451"/>
            <a:ext cx="5977127" cy="308623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3a0e216829e_2_206:notes"/>
          <p:cNvSpPr txBox="1">
            <a:spLocks noGrp="1"/>
          </p:cNvSpPr>
          <p:nvPr>
            <p:ph type="body" idx="1"/>
          </p:nvPr>
        </p:nvSpPr>
        <p:spPr>
          <a:xfrm>
            <a:off x="685801" y="4400557"/>
            <a:ext cx="5486400" cy="360045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g3a0e216829e_2_2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40437" y="1142451"/>
            <a:ext cx="5977127" cy="308623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3a0e216829e_2_2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40437" y="1142451"/>
            <a:ext cx="5977127" cy="308623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9" name="Google Shape;279;g3a0e216829e_2_228:notes"/>
          <p:cNvSpPr txBox="1">
            <a:spLocks noGrp="1"/>
          </p:cNvSpPr>
          <p:nvPr>
            <p:ph type="body" idx="1"/>
          </p:nvPr>
        </p:nvSpPr>
        <p:spPr>
          <a:xfrm>
            <a:off x="685801" y="4400557"/>
            <a:ext cx="5486400" cy="3600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g3a0e216829e_2_228:notes"/>
          <p:cNvSpPr txBox="1">
            <a:spLocks noGrp="1"/>
          </p:cNvSpPr>
          <p:nvPr>
            <p:ph type="sldNum" idx="12"/>
          </p:nvPr>
        </p:nvSpPr>
        <p:spPr>
          <a:xfrm>
            <a:off x="3884613" y="8685226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14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3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3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5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5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5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5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8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18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9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9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0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1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1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a0e216829e_2_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g3a0e216829e_2_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3" name="Google Shape;93;g3a0e216829e_2_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g3a0e216829e_2_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g3a0e216829e_2_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a0e216829e_2_12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g3a0e216829e_2_12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99" name="Google Shape;99;g3a0e216829e_2_12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0" name="Google Shape;100;g3a0e216829e_2_12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01" name="Google Shape;101;g3a0e216829e_2_12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2" name="Google Shape;102;g3a0e216829e_2_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g3a0e216829e_2_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g3a0e216829e_2_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a0e216829e_2_2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g3a0e216829e_2_2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08" name="Google Shape;108;g3a0e216829e_2_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g3a0e216829e_2_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g3a0e216829e_2_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a0e216829e_2_2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g3a0e216829e_2_27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14" name="Google Shape;114;g3a0e216829e_2_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g3a0e216829e_2_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g3a0e216829e_2_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3a0e216829e_2_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g3a0e216829e_2_3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0" name="Google Shape;120;g3a0e216829e_2_33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1" name="Google Shape;121;g3a0e216829e_2_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g3a0e216829e_2_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g3a0e216829e_2_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a0e216829e_2_4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g3a0e216829e_2_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g3a0e216829e_2_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g3a0e216829e_2_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a0e216829e_2_4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g3a0e216829e_2_4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g3a0e216829e_2_4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3a0e216829e_2_4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g3a0e216829e_2_4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36" name="Google Shape;136;g3a0e216829e_2_4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37" name="Google Shape;137;g3a0e216829e_2_4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g3a0e216829e_2_4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g3a0e216829e_2_4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a0e216829e_2_5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g3a0e216829e_2_56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g3a0e216829e_2_56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44" name="Google Shape;144;g3a0e216829e_2_5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g3a0e216829e_2_5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g3a0e216829e_2_5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a0e216829e_2_6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g3a0e216829e_2_63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0" name="Google Shape;150;g3a0e216829e_2_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g3a0e216829e_2_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g3a0e216829e_2_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a0e216829e_2_69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g3a0e216829e_2_69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6" name="Google Shape;156;g3a0e216829e_2_6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g3a0e216829e_2_6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g3a0e216829e_2_6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a0e216829e_2_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6" name="Google Shape;86;g3a0e216829e_2_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" name="Google Shape;87;g3a0e216829e_2_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8" name="Google Shape;88;g3a0e216829e_2_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" name="Google Shape;89;g3a0e216829e_2_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jp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Google Shape;165;g3a0e216829e_2_75" descr="C:\Users\MSShafigullin\Desktop\Проекты\Брендбук\Готовый ББ\Логотипы в png\2_Logo_whit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60940" y="530033"/>
            <a:ext cx="3739707" cy="503204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g3a0e216829e_2_75"/>
          <p:cNvSpPr txBox="1"/>
          <p:nvPr/>
        </p:nvSpPr>
        <p:spPr>
          <a:xfrm>
            <a:off x="6969825" y="5741301"/>
            <a:ext cx="5020500" cy="105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ru-RU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Тощев Александр Сергеевич, к.н., доцент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ru-RU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Институт информационных технологий и интеллектуальных систем (</a:t>
            </a:r>
            <a:r>
              <a:rPr lang="ru-RU" sz="2000" b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ИТИС</a:t>
            </a:r>
            <a:r>
              <a:rPr lang="ru-RU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sz="1800" b="1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g3a0e216829e_2_75"/>
          <p:cNvSpPr txBox="1"/>
          <p:nvPr/>
        </p:nvSpPr>
        <p:spPr>
          <a:xfrm>
            <a:off x="3697778" y="6352642"/>
            <a:ext cx="4032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0" u="none" strike="noStrike" cap="none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202</a:t>
            </a:r>
            <a:r>
              <a:rPr lang="ru-RU" sz="18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/>
          </a:p>
        </p:txBody>
      </p:sp>
      <p:sp>
        <p:nvSpPr>
          <p:cNvPr id="168" name="Google Shape;168;g3a0e216829e_2_75"/>
          <p:cNvSpPr txBox="1"/>
          <p:nvPr/>
        </p:nvSpPr>
        <p:spPr>
          <a:xfrm>
            <a:off x="766035" y="2192236"/>
            <a:ext cx="10757400" cy="341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ru-RU" sz="3600" dirty="0">
                <a:solidFill>
                  <a:schemeClr val="accent1">
                    <a:lumMod val="50000"/>
                  </a:schemeClr>
                </a:solidFill>
              </a:rPr>
              <a:t>«Дорожная карта» 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b="1" i="0" u="none" strike="noStrike" cap="none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кафедры </a:t>
            </a:r>
            <a:r>
              <a:rPr lang="ru-RU" sz="3600" b="1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цифровой аналитики и технологий искусственного интеллекта</a:t>
            </a:r>
            <a:endParaRPr sz="3600" b="1" dirty="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b="0" i="0" u="none" strike="noStrike" cap="none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Института информационных технологий и интеллектуальных систем КФУ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b="0" i="0" u="none" strike="noStrike" cap="none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202</a:t>
            </a:r>
            <a:r>
              <a:rPr lang="ru-RU" sz="3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r>
              <a:rPr lang="ru-RU" sz="3600" b="0" i="0" u="none" strike="noStrike" cap="none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-20</a:t>
            </a:r>
            <a:r>
              <a:rPr lang="ru-RU" sz="36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30</a:t>
            </a:r>
            <a:r>
              <a:rPr lang="ru-RU" sz="3600" b="0" i="0" u="none" strike="noStrike" cap="none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гг.</a:t>
            </a:r>
            <a:endParaRPr dirty="0"/>
          </a:p>
        </p:txBody>
      </p:sp>
      <p:sp>
        <p:nvSpPr>
          <p:cNvPr id="2" name="Прямоугольник 3">
            <a:extLst>
              <a:ext uri="{FF2B5EF4-FFF2-40B4-BE49-F238E27FC236}">
                <a16:creationId xmlns:a16="http://schemas.microsoft.com/office/drawing/2014/main" xmlns="" id="{0FB6462A-E0D0-F55B-42B0-D8CB1F2E7CE9}"/>
              </a:ext>
            </a:extLst>
          </p:cNvPr>
          <p:cNvSpPr/>
          <p:nvPr/>
        </p:nvSpPr>
        <p:spPr>
          <a:xfrm>
            <a:off x="-2" y="1099903"/>
            <a:ext cx="4463820" cy="1025667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pic>
        <p:nvPicPr>
          <p:cNvPr id="3" name="Picture 2" descr="C:\Users\MSShafigullin\Desktop\Проекты\Брендбук\Готовый ББ\Логотипы в png\2_Logo_white.png">
            <a:extLst>
              <a:ext uri="{FF2B5EF4-FFF2-40B4-BE49-F238E27FC236}">
                <a16:creationId xmlns:a16="http://schemas.microsoft.com/office/drawing/2014/main" xmlns="" id="{A1CB2024-92DD-5C90-2966-2BDC7C6387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035" y="1415491"/>
            <a:ext cx="2931743" cy="394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3a0e216829e_2_88"/>
          <p:cNvSpPr/>
          <p:nvPr/>
        </p:nvSpPr>
        <p:spPr>
          <a:xfrm>
            <a:off x="0" y="0"/>
            <a:ext cx="1103445" cy="6858000"/>
          </a:xfrm>
          <a:prstGeom prst="rect">
            <a:avLst/>
          </a:prstGeom>
          <a:gradFill>
            <a:gsLst>
              <a:gs pos="0">
                <a:srgbClr val="003061"/>
              </a:gs>
              <a:gs pos="50000">
                <a:srgbClr val="00468D"/>
              </a:gs>
              <a:gs pos="100000">
                <a:srgbClr val="0054AA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endParaRPr sz="24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g3a0e216829e_2_88"/>
          <p:cNvSpPr txBox="1"/>
          <p:nvPr/>
        </p:nvSpPr>
        <p:spPr>
          <a:xfrm>
            <a:off x="1297576" y="139337"/>
            <a:ext cx="106800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i="0" u="none" strike="noStrike" cap="none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О претенденте на позицию заведующего кафедрой</a:t>
            </a:r>
            <a:endParaRPr sz="3200"/>
          </a:p>
        </p:txBody>
      </p:sp>
      <p:sp>
        <p:nvSpPr>
          <p:cNvPr id="177" name="Google Shape;177;g3a0e216829e_2_8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2</a:t>
            </a:fld>
            <a:endParaRPr/>
          </a:p>
        </p:txBody>
      </p:sp>
      <p:sp>
        <p:nvSpPr>
          <p:cNvPr id="178" name="Google Shape;178;g3a0e216829e_2_88"/>
          <p:cNvSpPr txBox="1"/>
          <p:nvPr/>
        </p:nvSpPr>
        <p:spPr>
          <a:xfrm>
            <a:off x="1400950" y="932750"/>
            <a:ext cx="7884600" cy="14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Тощев Александр Сергеевич </a:t>
            </a: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– к.н., доцент 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кандидат технических наук (2017) по специальности 05.13.11 – Математическое и программное обеспечение вычислительных машин, комплексов и компьютерных сетей, название диссертации «Интеллектуальная система повышения эффективности ИТ-службы предприятия»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g3a0e216829e_2_88"/>
          <p:cNvSpPr txBox="1"/>
          <p:nvPr/>
        </p:nvSpPr>
        <p:spPr>
          <a:xfrm>
            <a:off x="1297575" y="2401925"/>
            <a:ext cx="10539000" cy="45191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700"/>
              <a:buFont typeface="Calibri"/>
              <a:buChar char="•"/>
            </a:pPr>
            <a:r>
              <a:rPr lang="ru-RU" sz="17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Специалист Математик-экономист — КФУ (2006 – 2011)</a:t>
            </a:r>
            <a:endParaRPr sz="17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36550" algn="l" rtl="0">
              <a:spcBef>
                <a:spcPts val="800"/>
              </a:spcBef>
              <a:spcAft>
                <a:spcPts val="0"/>
              </a:spcAft>
              <a:buClr>
                <a:srgbClr val="3C78D8"/>
              </a:buClr>
              <a:buSzPts val="1700"/>
              <a:buFont typeface="Calibri"/>
              <a:buChar char="•"/>
            </a:pPr>
            <a:r>
              <a:rPr lang="ru-RU" sz="17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Профессиональный переводчик в сфере телекоммуникаций — КФУ (2009 – 2011)</a:t>
            </a:r>
            <a:endParaRPr sz="17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36550" algn="l" rtl="0">
              <a:spcBef>
                <a:spcPts val="800"/>
              </a:spcBef>
              <a:spcAft>
                <a:spcPts val="0"/>
              </a:spcAft>
              <a:buClr>
                <a:srgbClr val="3C78D8"/>
              </a:buClr>
              <a:buSzPts val="1700"/>
              <a:buFont typeface="Calibri"/>
              <a:buChar char="•"/>
            </a:pPr>
            <a:r>
              <a:rPr lang="ru-RU" sz="17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Обучение нейронных сетей — Специализация </a:t>
            </a:r>
            <a:r>
              <a:rPr lang="ru-RU" sz="17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Coursera</a:t>
            </a:r>
            <a:r>
              <a:rPr lang="ru-RU" sz="17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(2019 – 2024)</a:t>
            </a:r>
            <a:endParaRPr sz="17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36550" algn="l" rtl="0">
              <a:spcBef>
                <a:spcPts val="800"/>
              </a:spcBef>
              <a:spcAft>
                <a:spcPts val="0"/>
              </a:spcAft>
              <a:buClr>
                <a:srgbClr val="3C78D8"/>
              </a:buClr>
              <a:buSzPts val="1700"/>
              <a:buFont typeface="Calibri"/>
              <a:buChar char="•"/>
            </a:pPr>
            <a:r>
              <a:rPr lang="ru-RU" sz="17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Путь от разработчика до технического директора ООО «</a:t>
            </a:r>
            <a:r>
              <a:rPr lang="ru-RU" sz="17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АйСиЭль</a:t>
            </a:r>
            <a:r>
              <a:rPr lang="ru-RU" sz="17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РС» (группа компаний </a:t>
            </a:r>
            <a:r>
              <a:rPr lang="ru-RU" sz="17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АйСиЭль</a:t>
            </a:r>
            <a:r>
              <a:rPr lang="ru-RU" sz="17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           (2007 – по настоящее время)</a:t>
            </a:r>
            <a:endParaRPr sz="17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36550" algn="l" rtl="0">
              <a:spcBef>
                <a:spcPts val="800"/>
              </a:spcBef>
              <a:spcAft>
                <a:spcPts val="0"/>
              </a:spcAft>
              <a:buClr>
                <a:srgbClr val="3C78D8"/>
              </a:buClr>
              <a:buSzPts val="1700"/>
              <a:buFont typeface="Calibri"/>
              <a:buChar char="•"/>
            </a:pPr>
            <a:r>
              <a:rPr lang="ru-RU" sz="17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0"/>
                  </a:ext>
                </a:extLst>
              </a:rPr>
              <a:t>Преподавательская деятельность в КФУ (2012 - по настоящее время)</a:t>
            </a:r>
            <a:endParaRPr sz="17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36550" algn="l" rtl="0">
              <a:spcBef>
                <a:spcPts val="800"/>
              </a:spcBef>
              <a:spcAft>
                <a:spcPts val="0"/>
              </a:spcAft>
              <a:buClr>
                <a:srgbClr val="3C78D8"/>
              </a:buClr>
              <a:buSzPts val="1700"/>
              <a:buFont typeface="Calibri"/>
              <a:buChar char="•"/>
            </a:pPr>
            <a:r>
              <a:rPr lang="ru-RU" sz="17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Обладатель гранта Фонда Развития Инноваций (2019)</a:t>
            </a:r>
            <a:endParaRPr sz="17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36550" algn="l" rtl="0">
              <a:spcBef>
                <a:spcPts val="800"/>
              </a:spcBef>
              <a:spcAft>
                <a:spcPts val="0"/>
              </a:spcAft>
              <a:buClr>
                <a:srgbClr val="3C78D8"/>
              </a:buClr>
              <a:buSzPts val="1700"/>
              <a:buFont typeface="Calibri"/>
              <a:buChar char="•"/>
            </a:pPr>
            <a:r>
              <a:rPr lang="ru-RU" sz="17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"/>
                  </a:ext>
                </a:extLst>
              </a:rPr>
              <a:t>Благодарность Министра цифрового развития, связи и массовых коммуникаций РФ за заслуги в развитии и продвижении ИКТ, обеспечении замещения зарубежных отраслевых решений и ПО в сфере ИТ</a:t>
            </a:r>
            <a:r>
              <a:rPr lang="ru-RU" sz="170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2"/>
                  </a:ext>
                </a:extLst>
              </a:rPr>
              <a:t> </a:t>
            </a:r>
            <a:r>
              <a:rPr lang="ru-RU" sz="17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3"/>
                  </a:ext>
                </a:extLst>
              </a:rPr>
              <a:t>(2023)</a:t>
            </a:r>
            <a:endParaRPr sz="17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36550" algn="l" rtl="0">
              <a:spcBef>
                <a:spcPts val="800"/>
              </a:spcBef>
              <a:spcAft>
                <a:spcPts val="0"/>
              </a:spcAft>
              <a:buClr>
                <a:srgbClr val="3C78D8"/>
              </a:buClr>
              <a:buSzPts val="1700"/>
              <a:buFont typeface="Calibri"/>
              <a:buChar char="•"/>
            </a:pPr>
            <a:r>
              <a:rPr lang="ru-RU" sz="17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4"/>
                  </a:ext>
                </a:extLst>
              </a:rPr>
              <a:t>Присвоение ученого звания доцента (2025) </a:t>
            </a:r>
            <a:endParaRPr sz="17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36550" algn="just" rtl="0">
              <a:spcBef>
                <a:spcPts val="800"/>
              </a:spcBef>
              <a:spcAft>
                <a:spcPts val="0"/>
              </a:spcAft>
              <a:buClr>
                <a:srgbClr val="3C78D8"/>
              </a:buClr>
              <a:buSzPts val="1700"/>
              <a:buFont typeface="Calibri"/>
              <a:buChar char="•"/>
            </a:pPr>
            <a:r>
              <a:rPr lang="ru-RU" sz="17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Публикационная активность </a:t>
            </a:r>
            <a:r>
              <a:rPr lang="ru-RU" sz="17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за последние 5 лет</a:t>
            </a:r>
            <a:r>
              <a:rPr lang="ru-RU" sz="17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ВАК - 5, </a:t>
            </a:r>
            <a:r>
              <a:rPr lang="ru-RU" sz="17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Scopus</a:t>
            </a:r>
            <a:r>
              <a:rPr lang="ru-RU" sz="17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/</a:t>
            </a:r>
            <a:r>
              <a:rPr lang="ru-RU" sz="17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WoS</a:t>
            </a:r>
            <a:r>
              <a:rPr lang="ru-RU" sz="17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- 13 Количество цитирований в базе Ядро РИНЦ: 67 </a:t>
            </a:r>
            <a:endParaRPr sz="17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36550" algn="l" rtl="0">
              <a:spcBef>
                <a:spcPts val="800"/>
              </a:spcBef>
              <a:spcAft>
                <a:spcPts val="800"/>
              </a:spcAft>
              <a:buClr>
                <a:srgbClr val="3C78D8"/>
              </a:buClr>
              <a:buSzPts val="1700"/>
              <a:buFont typeface="Calibri"/>
              <a:buChar char="•"/>
            </a:pPr>
            <a:r>
              <a:rPr lang="ru-RU" sz="17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Индекс Хирша: Ядро РИНЦ - 5, </a:t>
            </a:r>
            <a:r>
              <a:rPr lang="ru-RU" sz="17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Scopus</a:t>
            </a:r>
            <a:r>
              <a:rPr lang="ru-RU" sz="17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- 6</a:t>
            </a:r>
            <a:endParaRPr sz="17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0" name="Google Shape;180;g3a0e216829e_2_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13625" y="932750"/>
            <a:ext cx="2336149" cy="2343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3a0e216829e_2_98"/>
          <p:cNvSpPr txBox="1">
            <a:spLocks noGrp="1"/>
          </p:cNvSpPr>
          <p:nvPr>
            <p:ph type="title"/>
          </p:nvPr>
        </p:nvSpPr>
        <p:spPr>
          <a:xfrm>
            <a:off x="1482200" y="318700"/>
            <a:ext cx="9871500" cy="74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ru-RU" sz="3200" b="1">
                <a:solidFill>
                  <a:srgbClr val="1F3864"/>
                </a:solidFill>
              </a:rPr>
              <a:t>Основные</a:t>
            </a:r>
            <a:r>
              <a:rPr lang="ru-RU" sz="3200" b="1"/>
              <a:t> </a:t>
            </a:r>
            <a:r>
              <a:rPr lang="ru-RU" sz="3200" b="1">
                <a:solidFill>
                  <a:srgbClr val="1F3864"/>
                </a:solidFill>
              </a:rPr>
              <a:t>направления развития кафедры ЦАТИИ</a:t>
            </a:r>
            <a:endParaRPr sz="3200" b="1">
              <a:solidFill>
                <a:srgbClr val="1F3864"/>
              </a:solidFill>
            </a:endParaRPr>
          </a:p>
        </p:txBody>
      </p:sp>
      <p:sp>
        <p:nvSpPr>
          <p:cNvPr id="186" name="Google Shape;186;g3a0e216829e_2_9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3</a:t>
            </a:fld>
            <a:endParaRPr/>
          </a:p>
        </p:txBody>
      </p:sp>
      <p:sp>
        <p:nvSpPr>
          <p:cNvPr id="187" name="Google Shape;187;g3a0e216829e_2_98"/>
          <p:cNvSpPr/>
          <p:nvPr/>
        </p:nvSpPr>
        <p:spPr>
          <a:xfrm>
            <a:off x="0" y="0"/>
            <a:ext cx="1103445" cy="6858000"/>
          </a:xfrm>
          <a:prstGeom prst="rect">
            <a:avLst/>
          </a:prstGeom>
          <a:gradFill>
            <a:gsLst>
              <a:gs pos="0">
                <a:srgbClr val="003061"/>
              </a:gs>
              <a:gs pos="50000">
                <a:srgbClr val="00468D"/>
              </a:gs>
              <a:gs pos="100000">
                <a:srgbClr val="0054AA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endParaRPr sz="24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g3a0e216829e_2_98"/>
          <p:cNvSpPr txBox="1">
            <a:spLocks noGrp="1"/>
          </p:cNvSpPr>
          <p:nvPr>
            <p:ph type="body" idx="1"/>
          </p:nvPr>
        </p:nvSpPr>
        <p:spPr>
          <a:xfrm>
            <a:off x="1482200" y="1191450"/>
            <a:ext cx="10058400" cy="48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32500" lnSpcReduction="10000"/>
          </a:bodyPr>
          <a:lstStyle/>
          <a:p>
            <a:pPr marL="228600" lvl="0" indent="-229234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C78D8"/>
              </a:buClr>
              <a:buSzPct val="100000"/>
              <a:buFont typeface="Arial"/>
              <a:buChar char="•"/>
            </a:pPr>
            <a:r>
              <a:rPr lang="ru-RU" sz="10400"/>
              <a:t>Формирование уникальных </a:t>
            </a:r>
            <a:r>
              <a:rPr lang="ru-RU" sz="10400"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5"/>
                  </a:ext>
                </a:extLst>
              </a:rPr>
              <a:t>образовательных программ</a:t>
            </a:r>
            <a:r>
              <a:rPr lang="ru-RU" sz="10400"/>
              <a:t>, включающих передовые технологии обработки данных </a:t>
            </a:r>
            <a:r>
              <a:rPr lang="ru-RU" sz="10400">
                <a:highlight>
                  <a:schemeClr val="lt1"/>
                </a:highlight>
              </a:rPr>
              <a:t>(в том числе в области ДПО);</a:t>
            </a:r>
            <a:endParaRPr sz="10400">
              <a:highlight>
                <a:schemeClr val="lt1"/>
              </a:highlight>
            </a:endParaRPr>
          </a:p>
          <a:p>
            <a:pPr marL="22860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10400"/>
          </a:p>
          <a:p>
            <a:pPr marL="228600" lvl="0" indent="-229234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C78D8"/>
              </a:buClr>
              <a:buSzPct val="100000"/>
              <a:buFont typeface="Arial"/>
              <a:buChar char="•"/>
            </a:pPr>
            <a:r>
              <a:rPr lang="ru-RU" sz="10400"/>
              <a:t>Расширение научных исследований в области нейронных сетей, нейроморфных вычислений и компьютерного зрения;</a:t>
            </a:r>
            <a:endParaRPr sz="10400"/>
          </a:p>
          <a:p>
            <a:pPr marL="22860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10400"/>
          </a:p>
          <a:p>
            <a:pPr marL="228600" lvl="0" indent="-229234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C78D8"/>
              </a:buClr>
              <a:buSzPct val="100000"/>
              <a:buFont typeface="Arial"/>
              <a:buChar char="•"/>
            </a:pPr>
            <a:r>
              <a:rPr lang="ru-RU" sz="10400"/>
              <a:t>Установление партнерских отношений с ведущими игроками отрасли для создания прикладных проектов и трудоустройства выпускников</a:t>
            </a:r>
            <a:endParaRPr sz="10400"/>
          </a:p>
          <a:p>
            <a:pPr marL="228600" lvl="0" indent="-6413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/>
          </a:p>
          <a:p>
            <a:pPr marL="228600" lvl="0" indent="-6413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a0e216829e_2_105"/>
          <p:cNvSpPr txBox="1">
            <a:spLocks noGrp="1"/>
          </p:cNvSpPr>
          <p:nvPr>
            <p:ph type="title"/>
          </p:nvPr>
        </p:nvSpPr>
        <p:spPr>
          <a:xfrm>
            <a:off x="1295400" y="250031"/>
            <a:ext cx="9861958" cy="7482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3500"/>
              <a:buFont typeface="Calibri"/>
              <a:buNone/>
            </a:pPr>
            <a:r>
              <a:rPr lang="ru-RU" sz="3200" b="1">
                <a:solidFill>
                  <a:srgbClr val="1F3864"/>
                </a:solidFill>
              </a:rPr>
              <a:t>Анализ</a:t>
            </a:r>
            <a:r>
              <a:rPr lang="ru-RU" sz="3200"/>
              <a:t> </a:t>
            </a:r>
            <a:r>
              <a:rPr lang="ru-RU" sz="3200" b="1">
                <a:solidFill>
                  <a:srgbClr val="1F3864"/>
                </a:solidFill>
              </a:rPr>
              <a:t>кадрового</a:t>
            </a:r>
            <a:r>
              <a:rPr lang="ru-RU" sz="3200"/>
              <a:t> </a:t>
            </a:r>
            <a:r>
              <a:rPr lang="ru-RU" sz="3200" b="1">
                <a:solidFill>
                  <a:srgbClr val="1F3864"/>
                </a:solidFill>
              </a:rPr>
              <a:t>потенциала</a:t>
            </a:r>
            <a:endParaRPr sz="3200"/>
          </a:p>
        </p:txBody>
      </p:sp>
      <p:sp>
        <p:nvSpPr>
          <p:cNvPr id="194" name="Google Shape;194;g3a0e216829e_2_10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4</a:t>
            </a:fld>
            <a:endParaRPr/>
          </a:p>
        </p:txBody>
      </p:sp>
      <p:sp>
        <p:nvSpPr>
          <p:cNvPr id="195" name="Google Shape;195;g3a0e216829e_2_105"/>
          <p:cNvSpPr/>
          <p:nvPr/>
        </p:nvSpPr>
        <p:spPr>
          <a:xfrm>
            <a:off x="0" y="0"/>
            <a:ext cx="1103445" cy="6858000"/>
          </a:xfrm>
          <a:prstGeom prst="rect">
            <a:avLst/>
          </a:prstGeom>
          <a:gradFill>
            <a:gsLst>
              <a:gs pos="0">
                <a:srgbClr val="003061"/>
              </a:gs>
              <a:gs pos="50000">
                <a:srgbClr val="00468D"/>
              </a:gs>
              <a:gs pos="100000">
                <a:srgbClr val="0054AA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endParaRPr sz="24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96" name="Google Shape;196;g3a0e216829e_2_105"/>
          <p:cNvGraphicFramePr/>
          <p:nvPr/>
        </p:nvGraphicFramePr>
        <p:xfrm>
          <a:off x="1295400" y="1384183"/>
          <a:ext cx="10417625" cy="3318845"/>
        </p:xfrm>
        <a:graphic>
          <a:graphicData uri="http://schemas.openxmlformats.org/drawingml/2006/table">
            <a:tbl>
              <a:tblPr firstRow="1" bandRow="1">
                <a:noFill/>
                <a:tableStyleId>{07BE7CBF-A91F-4DF1-9A30-799F9D450457}</a:tableStyleId>
              </a:tblPr>
              <a:tblGrid>
                <a:gridCol w="2880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0752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0752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0752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50752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507525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4966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strike="noStrike" cap="none"/>
                        <a:t>Показатель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2024/2025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2025/2026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2026/2027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2027/2028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2028/2029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966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Количество ППС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18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extLst>
                            <a:ext uri="http://customooxmlschemas.google.com/">
      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6"/>
                            </a:ext>
                          </a:extLst>
                        </a:rPr>
                        <a:t>16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18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20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22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966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Численность </a:t>
                      </a:r>
                      <a:r>
                        <a:rPr lang="ru-RU" sz="1800">
                          <a:extLst>
                            <a:ext uri="http://customooxmlschemas.google.com/">
      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7"/>
                            </a:ext>
                          </a:extLst>
                        </a:rPr>
                        <a:t>молодых </a:t>
                      </a:r>
                      <a:r>
                        <a:rPr lang="ru-RU" sz="1800"/>
                        <a:t>НПР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7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6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11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11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13</a:t>
                      </a:r>
                      <a:endParaRPr sz="18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966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Остепененность сотрудников (к.н. / д.н.)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10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9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11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12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14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966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extLst>
                            <a:ext uri="http://customooxmlschemas.google.com/">
      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8"/>
                            </a:ext>
                          </a:extLst>
                        </a:rPr>
                        <a:t>Доля сотрудников, имеющих публикации в журналах из Белого списка </a:t>
                      </a:r>
                      <a:endParaRPr sz="18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61%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63%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70%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80%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100%</a:t>
                      </a:r>
                      <a:endParaRPr sz="18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3a0e216829e_2_112"/>
          <p:cNvSpPr txBox="1">
            <a:spLocks noGrp="1"/>
          </p:cNvSpPr>
          <p:nvPr>
            <p:ph type="title"/>
          </p:nvPr>
        </p:nvSpPr>
        <p:spPr>
          <a:xfrm>
            <a:off x="1295400" y="250027"/>
            <a:ext cx="10896600" cy="79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3500"/>
              <a:buFont typeface="Calibri"/>
              <a:buNone/>
            </a:pPr>
            <a:r>
              <a:rPr lang="ru-RU" sz="3200" b="1">
                <a:solidFill>
                  <a:srgbClr val="1F3864"/>
                </a:solidFill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9"/>
                  </a:ext>
                </a:extLst>
              </a:rPr>
              <a:t>Результаты</a:t>
            </a:r>
            <a:r>
              <a:rPr lang="ru-RU" sz="3200"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0"/>
                  </a:ext>
                </a:extLst>
              </a:rPr>
              <a:t> </a:t>
            </a:r>
            <a:r>
              <a:rPr lang="ru-RU" sz="3200" b="1">
                <a:solidFill>
                  <a:srgbClr val="1F3864"/>
                </a:solidFill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1"/>
                  </a:ext>
                </a:extLst>
              </a:rPr>
              <a:t>образовательной</a:t>
            </a:r>
            <a:r>
              <a:rPr lang="ru-RU" sz="3200"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2"/>
                  </a:ext>
                </a:extLst>
              </a:rPr>
              <a:t> </a:t>
            </a:r>
            <a:r>
              <a:rPr lang="ru-RU" sz="3200" b="1">
                <a:solidFill>
                  <a:srgbClr val="1F3864"/>
                </a:solidFill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3"/>
                  </a:ext>
                </a:extLst>
              </a:rPr>
              <a:t>деятельности</a:t>
            </a:r>
            <a:endParaRPr sz="3200"/>
          </a:p>
        </p:txBody>
      </p:sp>
      <p:sp>
        <p:nvSpPr>
          <p:cNvPr id="202" name="Google Shape;202;g3a0e216829e_2_1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5</a:t>
            </a:fld>
            <a:endParaRPr/>
          </a:p>
        </p:txBody>
      </p:sp>
      <p:sp>
        <p:nvSpPr>
          <p:cNvPr id="203" name="Google Shape;203;g3a0e216829e_2_112"/>
          <p:cNvSpPr/>
          <p:nvPr/>
        </p:nvSpPr>
        <p:spPr>
          <a:xfrm>
            <a:off x="0" y="0"/>
            <a:ext cx="1103445" cy="6858000"/>
          </a:xfrm>
          <a:prstGeom prst="rect">
            <a:avLst/>
          </a:prstGeom>
          <a:gradFill>
            <a:gsLst>
              <a:gs pos="0">
                <a:srgbClr val="003061"/>
              </a:gs>
              <a:gs pos="50000">
                <a:srgbClr val="00468D"/>
              </a:gs>
              <a:gs pos="100000">
                <a:srgbClr val="0054AA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endParaRPr sz="24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04" name="Google Shape;204;g3a0e216829e_2_112"/>
          <p:cNvGraphicFramePr/>
          <p:nvPr/>
        </p:nvGraphicFramePr>
        <p:xfrm>
          <a:off x="1612734" y="1283114"/>
          <a:ext cx="10261950" cy="4848342"/>
        </p:xfrm>
        <a:graphic>
          <a:graphicData uri="http://schemas.openxmlformats.org/drawingml/2006/table">
            <a:tbl>
              <a:tblPr firstRow="1" firstCol="1" bandRow="1">
                <a:noFill/>
                <a:tableStyleId>{07BE7CBF-A91F-4DF1-9A30-799F9D450457}</a:tableStyleId>
              </a:tblPr>
              <a:tblGrid>
                <a:gridCol w="305365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2083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761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1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Н</a:t>
                      </a:r>
                      <a:r>
                        <a:rPr lang="ru-RU" sz="2100" b="1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аправление</a:t>
                      </a:r>
                      <a:endParaRPr sz="2100" b="1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68575" marR="68575" marT="0" marB="0" anchor="ctr">
                    <a:solidFill>
                      <a:srgbClr val="0B539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1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П</a:t>
                      </a:r>
                      <a:r>
                        <a:rPr lang="ru-RU" sz="2100" b="1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рофиль</a:t>
                      </a:r>
                      <a:endParaRPr sz="2100" b="1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68575" marR="68575" marT="0" marB="0" anchor="ctr">
                    <a:solidFill>
                      <a:srgbClr val="0B53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6197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1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БАКАЛАВРИАТ</a:t>
                      </a:r>
                      <a:endParaRPr sz="2100"/>
                    </a:p>
                  </a:txBody>
                  <a:tcPr marL="68575" marR="68575" marT="0" marB="0" anchor="ctr"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61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100"/>
                        <a:t>09.03.04. Программная инженерия</a:t>
                      </a:r>
                      <a:endParaRPr sz="2100" b="1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SzPts val="1100"/>
                        <a:buNone/>
                      </a:pPr>
                      <a:r>
                        <a:rPr lang="ru-RU" sz="21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Цифровая аналитика и инженерия данных (2025)</a:t>
                      </a:r>
                      <a:endParaRPr sz="2100"/>
                    </a:p>
                  </a:txBody>
                  <a:tcPr marL="68575" marR="68575"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6197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1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МАГИСТРАТУРА</a:t>
                      </a:r>
                      <a:endParaRPr sz="2100"/>
                    </a:p>
                  </a:txBody>
                  <a:tcPr marL="68575" marR="68575" marT="0" marB="0" anchor="ctr"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02622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z="2100"/>
                        <a:t>09.04.04. Программная инженерия</a:t>
                      </a:r>
                      <a:endParaRPr sz="2100"/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2100">
                          <a:latin typeface="PT Sans"/>
                          <a:ea typeface="PT Sans"/>
                          <a:cs typeface="PT Sans"/>
                          <a:sym typeface="PT Sans"/>
                          <a:extLst>
                            <a:ext uri="http://customooxmlschemas.google.com/">
      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4"/>
                            </a:ext>
                          </a:extLst>
                        </a:rPr>
                        <a:t>Искусственный интеллект в разработке цифровых продуктов (с применением электронного обучения и дистанционных образовательных технологий) (2022)</a:t>
                      </a:r>
                      <a:endParaRPr sz="21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68575" marR="68575" marT="0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61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z="2100"/>
                        <a:t>09.04.04. Программная инженерия</a:t>
                      </a:r>
                      <a:endParaRPr sz="2100" b="1">
                        <a:solidFill>
                          <a:schemeClr val="dk1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PT Sans"/>
                        <a:buNone/>
                      </a:pPr>
                      <a:r>
                        <a:rPr lang="ru-RU" sz="21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AI in Digital Products Development (2025)</a:t>
                      </a:r>
                      <a:endParaRPr sz="2100"/>
                    </a:p>
                  </a:txBody>
                  <a:tcPr marL="68575" marR="68575" marT="0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3a0e216829e_2_120"/>
          <p:cNvSpPr/>
          <p:nvPr/>
        </p:nvSpPr>
        <p:spPr>
          <a:xfrm>
            <a:off x="0" y="0"/>
            <a:ext cx="1103445" cy="6858000"/>
          </a:xfrm>
          <a:prstGeom prst="rect">
            <a:avLst/>
          </a:prstGeom>
          <a:gradFill>
            <a:gsLst>
              <a:gs pos="0">
                <a:srgbClr val="003061"/>
              </a:gs>
              <a:gs pos="50000">
                <a:srgbClr val="00468D"/>
              </a:gs>
              <a:gs pos="100000">
                <a:srgbClr val="0054AA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endParaRPr sz="24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g3a0e216829e_2_120"/>
          <p:cNvSpPr txBox="1"/>
          <p:nvPr/>
        </p:nvSpPr>
        <p:spPr>
          <a:xfrm>
            <a:off x="4096896" y="373532"/>
            <a:ext cx="46176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Наука</a:t>
            </a:r>
            <a:endParaRPr sz="3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g3a0e216829e_2_120"/>
          <p:cNvSpPr txBox="1"/>
          <p:nvPr/>
        </p:nvSpPr>
        <p:spPr>
          <a:xfrm>
            <a:off x="1341121" y="1029712"/>
            <a:ext cx="10380600" cy="511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Представление ключевых научных направлений кафедры - </a:t>
            </a:r>
            <a:r>
              <a:rPr lang="ru-RU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фокусирование на полном цикле работы с событийными данными: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42900" algn="just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Calibri"/>
              <a:buChar char="●"/>
            </a:pPr>
            <a:r>
              <a:rPr lang="ru-RU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Онтологии и управление знаниями (OntoMath / KOS/RDF). Семантические модели, извлечение сущностей, связность данных для аналитики и авто-инсайтов;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42900" algn="just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Calibri"/>
              <a:buChar char="●"/>
            </a:pPr>
            <a:r>
              <a:rPr lang="ru-RU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Цифровые математические библиотеки (Lobachevskii DML). Семантические сервисы качества/нормализации данных, трекинг версий и воспроизводимость;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42900" algn="just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Calibri"/>
              <a:buChar char="●"/>
            </a:pPr>
            <a:r>
              <a:rPr lang="ru-RU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Дискурсивная/текстовая сложность (readability &amp; discourse complexity). Метрики сложности и структуры текста как фичи для A/B, uplift и персонализации;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42900" algn="just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Calibri"/>
              <a:buChar char="●"/>
            </a:pPr>
            <a:r>
              <a:rPr lang="ru-RU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Лексические ресурсы для русского (тональность/валентность). Словари и признаки для влияния контента на конверсию и удержание;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42900" algn="just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Calibri"/>
              <a:buChar char="●"/>
            </a:pPr>
            <a:r>
              <a:rPr lang="ru-RU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Нейроморфные подходы к нейросетям. SNN/CPG и энерго-эффективные модели для realtime-анализаторов и умных устройств.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2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5"/>
                  </a:ext>
                </a:extLst>
              </a:rPr>
              <a:t>Задел в научной деятельности:</a:t>
            </a:r>
            <a:endParaRPr>
              <a:extLst>
                <a:ext uri="http://customooxmlschemas.google.com/">
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6"/>
                </a:ext>
              </a:extLst>
            </a:endParaRPr>
          </a:p>
          <a:p>
            <a:pPr marL="4572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Calibri"/>
              <a:buChar char="●"/>
            </a:pPr>
            <a:r>
              <a:rPr lang="ru-RU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7"/>
                  </a:ext>
                </a:extLst>
              </a:rPr>
              <a:t>Более 200 статей, релевантных направлению кафедры;</a:t>
            </a:r>
            <a:endParaRPr sz="2100">
              <a:latin typeface="Calibri"/>
              <a:ea typeface="Calibri"/>
              <a:cs typeface="Calibri"/>
              <a:sym typeface="Calibri"/>
              <a:extLst>
                <a:ext uri="http://customooxmlschemas.google.com/">
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8"/>
                </a:ext>
              </a:extLst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Calibri"/>
              <a:buChar char="●"/>
            </a:pPr>
            <a:r>
              <a:rPr lang="ru-RU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9"/>
                  </a:ext>
                </a:extLst>
              </a:rPr>
              <a:t>Реализация 4 НИР в этом же направлении</a:t>
            </a:r>
            <a:endParaRPr sz="2100" b="1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g3a0e216829e_2_1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6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3a0e216829e_2_128"/>
          <p:cNvSpPr/>
          <p:nvPr/>
        </p:nvSpPr>
        <p:spPr>
          <a:xfrm>
            <a:off x="0" y="0"/>
            <a:ext cx="1103445" cy="6858000"/>
          </a:xfrm>
          <a:prstGeom prst="rect">
            <a:avLst/>
          </a:prstGeom>
          <a:gradFill>
            <a:gsLst>
              <a:gs pos="0">
                <a:srgbClr val="003061"/>
              </a:gs>
              <a:gs pos="50000">
                <a:srgbClr val="00468D"/>
              </a:gs>
              <a:gs pos="100000">
                <a:srgbClr val="0054AA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endParaRPr sz="24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g3a0e216829e_2_128"/>
          <p:cNvSpPr txBox="1"/>
          <p:nvPr/>
        </p:nvSpPr>
        <p:spPr>
          <a:xfrm>
            <a:off x="1315954" y="190236"/>
            <a:ext cx="10380600" cy="10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Направления диссертационных исследований </a:t>
            </a:r>
            <a:endParaRPr sz="3200" b="1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кафедры ЦАТИИ</a:t>
            </a:r>
            <a:endParaRPr sz="3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g3a0e216829e_2_1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7</a:t>
            </a:fld>
            <a:endParaRPr/>
          </a:p>
        </p:txBody>
      </p:sp>
      <p:sp>
        <p:nvSpPr>
          <p:cNvPr id="222" name="Google Shape;222;g3a0e216829e_2_128"/>
          <p:cNvSpPr txBox="1"/>
          <p:nvPr/>
        </p:nvSpPr>
        <p:spPr>
          <a:xfrm>
            <a:off x="1606924" y="1492624"/>
            <a:ext cx="4827494" cy="46970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marR="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g3a0e216829e_2_128"/>
          <p:cNvSpPr txBox="1"/>
          <p:nvPr/>
        </p:nvSpPr>
        <p:spPr>
          <a:xfrm>
            <a:off x="1606921" y="1617575"/>
            <a:ext cx="10014300" cy="38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ru-RU" sz="1800"/>
              <a:t>Разработка энергоэффективной модели классификации возрастных групп голоса на основе спайковых нейронных сетей;</a:t>
            </a:r>
            <a:endParaRPr sz="1800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ru-RU" sz="1800"/>
              <a:t>Исследования визуально-языковых моделей для задачи распознавания рукописного текста;</a:t>
            </a:r>
            <a:endParaRPr sz="1800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ru-RU" sz="1800"/>
              <a:t>Разработка и исследование методов естественного обучения спайковых нейронных сетей для решения задач классификации изображений в интеллектуальных информационных системах;</a:t>
            </a:r>
            <a:endParaRPr sz="1800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ru-RU" sz="1800"/>
              <a:t>Сравнение стратегий кодирования входных данных для спайковых нейросетей в задаче классификации изображений;</a:t>
            </a:r>
            <a:endParaRPr sz="1800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ru-RU" sz="1800"/>
              <a:t>Интерпретируемость в спайковых нейросетях: визуализация и анализ активаций;</a:t>
            </a:r>
            <a:endParaRPr sz="1800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ru-RU" sz="1800"/>
              <a:t>Платформа для генерации синтетических аудио-фейков: корпус для обучения моделей антиспуфинга.</a:t>
            </a:r>
            <a:endParaRPr sz="1200" b="1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3a0e216829e_2_147"/>
          <p:cNvSpPr txBox="1">
            <a:spLocks noGrp="1"/>
          </p:cNvSpPr>
          <p:nvPr>
            <p:ph type="title"/>
          </p:nvPr>
        </p:nvSpPr>
        <p:spPr>
          <a:xfrm>
            <a:off x="1295400" y="250031"/>
            <a:ext cx="10273018" cy="9999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3500"/>
              <a:buFont typeface="Calibri"/>
              <a:buNone/>
            </a:pPr>
            <a:r>
              <a:rPr lang="ru-RU" sz="3200" b="1">
                <a:solidFill>
                  <a:srgbClr val="1F3864"/>
                </a:solidFill>
              </a:rPr>
              <a:t>Публикационная</a:t>
            </a:r>
            <a:r>
              <a:rPr lang="ru-RU" sz="3200"/>
              <a:t> </a:t>
            </a:r>
            <a:r>
              <a:rPr lang="ru-RU" sz="3200" b="1">
                <a:solidFill>
                  <a:srgbClr val="1F3864"/>
                </a:solidFill>
              </a:rPr>
              <a:t>активность</a:t>
            </a:r>
            <a:endParaRPr sz="3200"/>
          </a:p>
        </p:txBody>
      </p:sp>
      <p:sp>
        <p:nvSpPr>
          <p:cNvPr id="229" name="Google Shape;229;g3a0e216829e_2_14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8</a:t>
            </a:fld>
            <a:endParaRPr/>
          </a:p>
        </p:txBody>
      </p:sp>
      <p:sp>
        <p:nvSpPr>
          <p:cNvPr id="230" name="Google Shape;230;g3a0e216829e_2_147"/>
          <p:cNvSpPr/>
          <p:nvPr/>
        </p:nvSpPr>
        <p:spPr>
          <a:xfrm>
            <a:off x="0" y="0"/>
            <a:ext cx="1103445" cy="6858000"/>
          </a:xfrm>
          <a:prstGeom prst="rect">
            <a:avLst/>
          </a:prstGeom>
          <a:gradFill>
            <a:gsLst>
              <a:gs pos="0">
                <a:srgbClr val="003061"/>
              </a:gs>
              <a:gs pos="50000">
                <a:srgbClr val="00468D"/>
              </a:gs>
              <a:gs pos="100000">
                <a:srgbClr val="0054AA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endParaRPr sz="24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31" name="Google Shape;231;g3a0e216829e_2_147"/>
          <p:cNvGraphicFramePr/>
          <p:nvPr/>
        </p:nvGraphicFramePr>
        <p:xfrm>
          <a:off x="1492220" y="1249939"/>
          <a:ext cx="10076175" cy="4703465"/>
        </p:xfrm>
        <a:graphic>
          <a:graphicData uri="http://schemas.openxmlformats.org/drawingml/2006/table">
            <a:tbl>
              <a:tblPr firstRow="1" bandRow="1">
                <a:noFill/>
                <a:tableStyleId>{07BE7CBF-A91F-4DF1-9A30-799F9D450457}</a:tableStyleId>
              </a:tblPr>
              <a:tblGrid>
                <a:gridCol w="206767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5515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7512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5782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5510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05510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05510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1055100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10909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121900" marR="12190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200"/>
                        <a:t>2023</a:t>
                      </a:r>
                      <a:endParaRPr sz="2200"/>
                    </a:p>
                  </a:txBody>
                  <a:tcPr marL="121900" marR="12190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200"/>
                        <a:t>2024</a:t>
                      </a:r>
                      <a:endParaRPr sz="2200"/>
                    </a:p>
                  </a:txBody>
                  <a:tcPr marL="121900" marR="12190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200"/>
                        <a:t>2025</a:t>
                      </a:r>
                      <a:endParaRPr sz="2200"/>
                    </a:p>
                  </a:txBody>
                  <a:tcPr marL="121900" marR="12190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200"/>
                        <a:t>2026</a:t>
                      </a:r>
                      <a:endParaRPr sz="220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200"/>
                        <a:t>(план)</a:t>
                      </a:r>
                      <a:endParaRPr sz="2200"/>
                    </a:p>
                  </a:txBody>
                  <a:tcPr marL="121900" marR="12190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200"/>
                        <a:t>2027</a:t>
                      </a:r>
                      <a:endParaRPr sz="220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200"/>
                        <a:t>(план)</a:t>
                      </a:r>
                      <a:endParaRPr sz="2200"/>
                    </a:p>
                  </a:txBody>
                  <a:tcPr marL="121900" marR="12190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200"/>
                        <a:t>2028</a:t>
                      </a:r>
                      <a:endParaRPr sz="220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200"/>
                        <a:t>(план)</a:t>
                      </a:r>
                      <a:endParaRPr sz="2200"/>
                    </a:p>
                  </a:txBody>
                  <a:tcPr marL="121900" marR="12190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200"/>
                        <a:t>2029</a:t>
                      </a:r>
                      <a:endParaRPr sz="220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200"/>
                        <a:t>(план)</a:t>
                      </a:r>
                      <a:endParaRPr sz="2200"/>
                    </a:p>
                  </a:txBody>
                  <a:tcPr marL="121900" marR="121900" marT="45725" marB="45725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0909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200"/>
                        <a:t>Общее</a:t>
                      </a:r>
                      <a:endParaRPr sz="22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200"/>
                        <a:t>количество</a:t>
                      </a:r>
                      <a:endParaRPr sz="22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200"/>
                    </a:p>
                  </a:txBody>
                  <a:tcPr marL="121900" marR="12190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/>
                        <a:t>30</a:t>
                      </a:r>
                      <a:endParaRPr sz="2400"/>
                    </a:p>
                  </a:txBody>
                  <a:tcPr marL="121900" marR="12190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/>
                        <a:t>24</a:t>
                      </a:r>
                      <a:endParaRPr sz="2400"/>
                    </a:p>
                  </a:txBody>
                  <a:tcPr marL="121900" marR="12190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/>
                        <a:t>20</a:t>
                      </a:r>
                      <a:endParaRPr sz="2400"/>
                    </a:p>
                  </a:txBody>
                  <a:tcPr marL="121900" marR="12190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/>
                        <a:t>24</a:t>
                      </a:r>
                      <a:endParaRPr sz="2400"/>
                    </a:p>
                  </a:txBody>
                  <a:tcPr marL="121900" marR="12190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/>
                        <a:t>28</a:t>
                      </a:r>
                      <a:endParaRPr sz="2400"/>
                    </a:p>
                  </a:txBody>
                  <a:tcPr marL="121900" marR="12190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/>
                        <a:t>32</a:t>
                      </a:r>
                      <a:endParaRPr sz="2400"/>
                    </a:p>
                  </a:txBody>
                  <a:tcPr marL="121900" marR="12190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/>
                        <a:t>36</a:t>
                      </a:r>
                      <a:endParaRPr sz="2400"/>
                    </a:p>
                  </a:txBody>
                  <a:tcPr marL="121900" marR="121900" marT="45725" marB="45725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4242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ru-RU" sz="2200"/>
                        <a:t>Публикации в журналах из Белого списка </a:t>
                      </a:r>
                      <a:endParaRPr sz="2200"/>
                    </a:p>
                  </a:txBody>
                  <a:tcPr marL="121900" marR="12190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/>
                        <a:t>19</a:t>
                      </a:r>
                      <a:endParaRPr sz="2400"/>
                    </a:p>
                  </a:txBody>
                  <a:tcPr marL="121900" marR="12190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/>
                        <a:t>16</a:t>
                      </a:r>
                      <a:endParaRPr sz="2400"/>
                    </a:p>
                  </a:txBody>
                  <a:tcPr marL="121900" marR="12190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/>
                        <a:t>14</a:t>
                      </a:r>
                      <a:endParaRPr sz="2400"/>
                    </a:p>
                  </a:txBody>
                  <a:tcPr marL="121900" marR="12190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/>
                        <a:t>18</a:t>
                      </a:r>
                      <a:endParaRPr sz="2400"/>
                    </a:p>
                  </a:txBody>
                  <a:tcPr marL="121900" marR="12190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/>
                        <a:t>22</a:t>
                      </a:r>
                      <a:endParaRPr sz="2400"/>
                    </a:p>
                  </a:txBody>
                  <a:tcPr marL="121900" marR="12190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/>
                        <a:t>26</a:t>
                      </a:r>
                      <a:endParaRPr sz="2400"/>
                    </a:p>
                  </a:txBody>
                  <a:tcPr marL="121900" marR="12190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/>
                        <a:t>30</a:t>
                      </a:r>
                      <a:endParaRPr sz="2400"/>
                    </a:p>
                  </a:txBody>
                  <a:tcPr marL="121900" marR="121900" marT="45725" marB="45725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0909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ru-RU" sz="2200"/>
                        <a:t>РИДы</a:t>
                      </a:r>
                      <a:br>
                        <a:rPr lang="ru-RU" sz="2200"/>
                      </a:br>
                      <a:r>
                        <a:rPr lang="ru-RU" sz="2200"/>
                        <a:t>(зарег.+на рег.)</a:t>
                      </a:r>
                      <a:endParaRPr sz="2200"/>
                    </a:p>
                  </a:txBody>
                  <a:tcPr marL="121900" marR="12190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/>
                        <a:t>1</a:t>
                      </a:r>
                      <a:endParaRPr sz="2400"/>
                    </a:p>
                  </a:txBody>
                  <a:tcPr marL="121900" marR="12190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/>
                        <a:t>5</a:t>
                      </a:r>
                      <a:endParaRPr sz="2400"/>
                    </a:p>
                  </a:txBody>
                  <a:tcPr marL="121900" marR="12190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/>
                        <a:t>1</a:t>
                      </a:r>
                      <a:endParaRPr sz="2400"/>
                    </a:p>
                  </a:txBody>
                  <a:tcPr marL="121900" marR="12190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/>
                        <a:t>5</a:t>
                      </a:r>
                      <a:endParaRPr sz="2400"/>
                    </a:p>
                  </a:txBody>
                  <a:tcPr marL="121900" marR="12190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/>
                        <a:t>8</a:t>
                      </a:r>
                      <a:endParaRPr sz="2400"/>
                    </a:p>
                  </a:txBody>
                  <a:tcPr marL="121900" marR="12190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/>
                        <a:t>9</a:t>
                      </a:r>
                      <a:endParaRPr sz="2400"/>
                    </a:p>
                  </a:txBody>
                  <a:tcPr marL="121900" marR="12190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/>
                        <a:t>10</a:t>
                      </a:r>
                      <a:endParaRPr sz="2400"/>
                    </a:p>
                  </a:txBody>
                  <a:tcPr marL="121900" marR="121900" marT="45725" marB="45725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3a0e216829e_2_161"/>
          <p:cNvSpPr txBox="1">
            <a:spLocks noGrp="1"/>
          </p:cNvSpPr>
          <p:nvPr>
            <p:ph type="title"/>
          </p:nvPr>
        </p:nvSpPr>
        <p:spPr>
          <a:xfrm>
            <a:off x="1295400" y="250025"/>
            <a:ext cx="10189200" cy="6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3500"/>
              <a:buFont typeface="Calibri"/>
              <a:buNone/>
            </a:pPr>
            <a:r>
              <a:rPr lang="ru-RU" sz="3200" b="1">
                <a:solidFill>
                  <a:srgbClr val="1F3864"/>
                </a:solidFill>
              </a:rPr>
              <a:t>Позиционирование</a:t>
            </a:r>
            <a:r>
              <a:rPr lang="ru-RU" sz="3200"/>
              <a:t> </a:t>
            </a:r>
            <a:r>
              <a:rPr lang="ru-RU" sz="3200" b="1">
                <a:solidFill>
                  <a:srgbClr val="1F3864"/>
                </a:solidFill>
              </a:rPr>
              <a:t>кафедры</a:t>
            </a:r>
            <a:endParaRPr sz="3200"/>
          </a:p>
        </p:txBody>
      </p:sp>
      <p:sp>
        <p:nvSpPr>
          <p:cNvPr id="237" name="Google Shape;237;g3a0e216829e_2_16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9</a:t>
            </a:fld>
            <a:endParaRPr/>
          </a:p>
        </p:txBody>
      </p:sp>
      <p:sp>
        <p:nvSpPr>
          <p:cNvPr id="238" name="Google Shape;238;g3a0e216829e_2_161"/>
          <p:cNvSpPr/>
          <p:nvPr/>
        </p:nvSpPr>
        <p:spPr>
          <a:xfrm>
            <a:off x="0" y="0"/>
            <a:ext cx="1103445" cy="6858000"/>
          </a:xfrm>
          <a:prstGeom prst="rect">
            <a:avLst/>
          </a:prstGeom>
          <a:gradFill>
            <a:gsLst>
              <a:gs pos="0">
                <a:srgbClr val="003061"/>
              </a:gs>
              <a:gs pos="50000">
                <a:srgbClr val="00468D"/>
              </a:gs>
              <a:gs pos="100000">
                <a:srgbClr val="0054AA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endParaRPr sz="24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g3a0e216829e_2_161"/>
          <p:cNvSpPr txBox="1">
            <a:spLocks noGrp="1"/>
          </p:cNvSpPr>
          <p:nvPr>
            <p:ph type="body" idx="1"/>
          </p:nvPr>
        </p:nvSpPr>
        <p:spPr>
          <a:xfrm>
            <a:off x="1295400" y="1017550"/>
            <a:ext cx="10515600" cy="570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34950" algn="l" rtl="0">
              <a:spcBef>
                <a:spcPts val="1000"/>
              </a:spcBef>
              <a:spcAft>
                <a:spcPts val="0"/>
              </a:spcAft>
              <a:buClr>
                <a:srgbClr val="3C78D8"/>
              </a:buClr>
              <a:buSzPts val="1900"/>
              <a:buChar char="•"/>
            </a:pPr>
            <a:r>
              <a:rPr lang="ru-RU" sz="1800" b="1"/>
              <a:t>Предметный рейтинг – </a:t>
            </a:r>
            <a:r>
              <a:rPr lang="ru-RU" sz="1800"/>
              <a:t>Computer science</a:t>
            </a:r>
            <a:endParaRPr sz="1800"/>
          </a:p>
          <a:p>
            <a:pPr marL="228600" lvl="0" indent="-234950" algn="just" rtl="0">
              <a:spcBef>
                <a:spcPts val="1000"/>
              </a:spcBef>
              <a:spcAft>
                <a:spcPts val="0"/>
              </a:spcAft>
              <a:buClr>
                <a:srgbClr val="3C78D8"/>
              </a:buClr>
              <a:buSzPts val="1900"/>
              <a:buChar char="•"/>
            </a:pPr>
            <a:r>
              <a:rPr lang="ru-RU" sz="1800" b="1"/>
              <a:t>Позиционирование кафедры</a:t>
            </a:r>
            <a:r>
              <a:rPr lang="ru-RU" sz="1800"/>
              <a:t/>
            </a:r>
            <a:br>
              <a:rPr lang="ru-RU" sz="1800"/>
            </a:br>
            <a:r>
              <a:rPr lang="ru-RU" sz="1800"/>
              <a:t>Кафедра ЦАТИИ — это интеграционная площадка «образование — наука — индустрия», где студенты не только получают фундаментальные знания в цифровом анализе и ИИ, но и применяют их в реальных проектах с партнерами. Мы готовим специалистов для следующего технологического этапа, формируя компетенции на стыке аналитики данных, машинного обучения и инженерии ИИ.</a:t>
            </a:r>
            <a:endParaRPr sz="1800"/>
          </a:p>
          <a:p>
            <a:pPr marL="22860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1800" b="1"/>
          </a:p>
          <a:p>
            <a:pPr marL="2286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 b="1"/>
              <a:t>Вклад в развитие института</a:t>
            </a:r>
            <a:endParaRPr sz="1900"/>
          </a:p>
          <a:p>
            <a:pPr marL="228600" lvl="0" indent="-234950" algn="just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3C78D8"/>
              </a:buClr>
              <a:buSzPts val="1900"/>
              <a:buChar char="•"/>
            </a:pPr>
            <a:r>
              <a:rPr lang="ru-RU" sz="1800" b="1"/>
              <a:t>Повышение конкурентоспособности.</a:t>
            </a:r>
            <a:r>
              <a:rPr lang="ru-RU" sz="1800"/>
              <a:t> Запуск и развитие образовательных треков по анализу данных и ИИ (математика данных, прикладная статистика, машинное обучение, инженерия данных, MLOps), выстроенных под реальные запросы индустрии;</a:t>
            </a:r>
            <a:endParaRPr sz="1800"/>
          </a:p>
          <a:p>
            <a:pPr marL="228600" lvl="0" indent="-2349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900"/>
              <a:buChar char="•"/>
            </a:pPr>
            <a:r>
              <a:rPr lang="ru-RU" sz="1800" b="1"/>
              <a:t>Партнерства и заказчики.</a:t>
            </a:r>
            <a:r>
              <a:rPr lang="ru-RU" sz="1800"/>
              <a:t> Расширение сети индустриальных партнеров за счет совместных проектных семестров и НИОКР по прикладной аналитике (BI-отчетность, прогнозирование спроса, детектирование аномалий, оптимизация процессов);</a:t>
            </a:r>
            <a:endParaRPr sz="1800"/>
          </a:p>
          <a:p>
            <a:pPr marL="228600" lvl="0" indent="-2349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900"/>
              <a:buChar char="•"/>
            </a:pPr>
            <a:r>
              <a:rPr lang="ru-RU" sz="1800" b="1"/>
              <a:t>Научные результаты и ИС.</a:t>
            </a:r>
            <a:r>
              <a:rPr lang="ru-RU" sz="1800"/>
              <a:t> Рост публикаций и заявок на патенты/РИД по методам анализа данных и внедрению ИИ в прикладных доменах (финансы, ритейл, промышленность, медтех и др.), укрепление позиции института в приоритетных направлениях анализа данных.</a:t>
            </a:r>
            <a:endParaRPr sz="18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3a0e216829e_2_168"/>
          <p:cNvSpPr txBox="1">
            <a:spLocks noGrp="1"/>
          </p:cNvSpPr>
          <p:nvPr>
            <p:ph type="title"/>
          </p:nvPr>
        </p:nvSpPr>
        <p:spPr>
          <a:xfrm>
            <a:off x="1295400" y="250031"/>
            <a:ext cx="9979404" cy="10670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3500"/>
              <a:buFont typeface="Calibri"/>
              <a:buNone/>
            </a:pPr>
            <a:r>
              <a:rPr lang="ru-RU" sz="3200" b="1">
                <a:solidFill>
                  <a:srgbClr val="1F3864"/>
                </a:solidFill>
              </a:rPr>
              <a:t>Бенчмаркинг</a:t>
            </a:r>
            <a:r>
              <a:rPr lang="ru-RU" sz="3200"/>
              <a:t> </a:t>
            </a:r>
            <a:r>
              <a:rPr lang="ru-RU" sz="3200" b="1">
                <a:solidFill>
                  <a:srgbClr val="1F3864"/>
                </a:solidFill>
              </a:rPr>
              <a:t>аналогичных</a:t>
            </a:r>
            <a:r>
              <a:rPr lang="ru-RU" sz="3200"/>
              <a:t> </a:t>
            </a:r>
            <a:r>
              <a:rPr lang="ru-RU" sz="3200" b="1">
                <a:solidFill>
                  <a:srgbClr val="1F3864"/>
                </a:solidFill>
              </a:rPr>
              <a:t>подразделений </a:t>
            </a:r>
            <a:endParaRPr sz="3200" b="1">
              <a:solidFill>
                <a:srgbClr val="1F3864"/>
              </a:solidFill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3500"/>
              <a:buFont typeface="Calibri"/>
              <a:buNone/>
            </a:pPr>
            <a:r>
              <a:rPr lang="ru-RU" sz="3200" b="1">
                <a:solidFill>
                  <a:srgbClr val="1F3864"/>
                </a:solidFill>
              </a:rPr>
              <a:t>из группы референтных вузов</a:t>
            </a:r>
            <a:endParaRPr sz="3200"/>
          </a:p>
        </p:txBody>
      </p:sp>
      <p:sp>
        <p:nvSpPr>
          <p:cNvPr id="245" name="Google Shape;245;g3a0e216829e_2_16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10</a:t>
            </a:fld>
            <a:endParaRPr/>
          </a:p>
        </p:txBody>
      </p:sp>
      <p:sp>
        <p:nvSpPr>
          <p:cNvPr id="246" name="Google Shape;246;g3a0e216829e_2_168"/>
          <p:cNvSpPr/>
          <p:nvPr/>
        </p:nvSpPr>
        <p:spPr>
          <a:xfrm>
            <a:off x="0" y="0"/>
            <a:ext cx="1103445" cy="6858000"/>
          </a:xfrm>
          <a:prstGeom prst="rect">
            <a:avLst/>
          </a:prstGeom>
          <a:gradFill>
            <a:gsLst>
              <a:gs pos="0">
                <a:srgbClr val="003061"/>
              </a:gs>
              <a:gs pos="50000">
                <a:srgbClr val="00468D"/>
              </a:gs>
              <a:gs pos="100000">
                <a:srgbClr val="0054AA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endParaRPr sz="24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g3a0e216829e_2_168"/>
          <p:cNvSpPr txBox="1">
            <a:spLocks noGrp="1"/>
          </p:cNvSpPr>
          <p:nvPr>
            <p:ph type="body" idx="1"/>
          </p:nvPr>
        </p:nvSpPr>
        <p:spPr>
          <a:xfrm>
            <a:off x="1295400" y="1573950"/>
            <a:ext cx="10515600" cy="49257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 fontScale="25000" lnSpcReduction="20000"/>
          </a:bodyPr>
          <a:lstStyle/>
          <a:p>
            <a:pPr marL="45720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7600" b="1"/>
              <a:t>Целевые модели с многолетней историей </a:t>
            </a:r>
            <a:endParaRPr sz="7600" b="1"/>
          </a:p>
          <a:p>
            <a:pPr marL="457200" lvl="0" indent="-349250" algn="l" rtl="0">
              <a:spcBef>
                <a:spcPts val="1000"/>
              </a:spcBef>
              <a:spcAft>
                <a:spcPts val="0"/>
              </a:spcAft>
              <a:buClr>
                <a:srgbClr val="3C78D8"/>
              </a:buClr>
              <a:buSzPct val="100000"/>
              <a:buChar char="●"/>
            </a:pPr>
            <a:r>
              <a:rPr lang="ru-RU" sz="7600"/>
              <a:t>Цифровые коммуникации и продуктовая аналитика» (product analytics, unit-экономика, курсы по продуктовой аналитике НИУ ВШЭ</a:t>
            </a:r>
            <a:endParaRPr sz="7600"/>
          </a:p>
          <a:p>
            <a:pPr marL="457200" lvl="0" indent="-349250" algn="l" rtl="0">
              <a:spcBef>
                <a:spcPts val="1000"/>
              </a:spcBef>
              <a:spcAft>
                <a:spcPts val="0"/>
              </a:spcAft>
              <a:buClr>
                <a:srgbClr val="3C78D8"/>
              </a:buClr>
              <a:buSzPct val="100000"/>
              <a:buChar char="●"/>
            </a:pPr>
            <a:r>
              <a:rPr lang="ru-RU" sz="7600"/>
              <a:t>Кафедра анализа данных / магистратура по анализу данных (со Школой Анализа Данных)  МФТИ</a:t>
            </a:r>
            <a:endParaRPr sz="7600"/>
          </a:p>
          <a:p>
            <a:pPr marL="45720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7600" b="1"/>
              <a:t>Период достижения сравнимых показателей: </a:t>
            </a:r>
            <a:br>
              <a:rPr lang="ru-RU" sz="7600" b="1"/>
            </a:br>
            <a:r>
              <a:rPr lang="ru-RU" sz="7600" b="1">
                <a:solidFill>
                  <a:srgbClr val="1155CC"/>
                </a:solidFill>
              </a:rPr>
              <a:t>от 8 лет</a:t>
            </a:r>
            <a:r>
              <a:rPr lang="ru-RU" sz="7600">
                <a:solidFill>
                  <a:srgbClr val="C00000"/>
                </a:solidFill>
              </a:rPr>
              <a:t> </a:t>
            </a:r>
            <a:r>
              <a:rPr lang="ru-RU" sz="7600"/>
              <a:t>(период обучения студента в магистратуре, далее в аспирантуре и следующего минимального периода становления молодого ученого в роли самостоятельной единицы ППС)</a:t>
            </a:r>
            <a:endParaRPr sz="7600"/>
          </a:p>
          <a:p>
            <a:pPr marL="45720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7600"/>
          </a:p>
          <a:p>
            <a:pPr marL="45720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7600" b="1" i="1"/>
              <a:t>Зарубежные</a:t>
            </a:r>
            <a:endParaRPr sz="7600" b="1" i="1"/>
          </a:p>
          <a:p>
            <a:pPr marL="45720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7600" b="1"/>
              <a:t>Целевые модели с многолетней историей</a:t>
            </a:r>
            <a:endParaRPr sz="7600" b="1"/>
          </a:p>
          <a:p>
            <a:pPr marL="457200" marR="0" lvl="0" indent="-3492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C78D8"/>
              </a:buClr>
              <a:buSzPct val="100000"/>
              <a:buChar char="●"/>
            </a:pPr>
            <a:r>
              <a:rPr lang="ru-RU" sz="7600"/>
              <a:t>MSc/PhD in Statistics &amp; Data Science; фокус на статистических основах и аналитике реальных данных MBZUAI</a:t>
            </a:r>
            <a:endParaRPr sz="7600"/>
          </a:p>
          <a:p>
            <a:pPr marL="457200" marR="0" lvl="0" indent="-3492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C78D8"/>
              </a:buClr>
              <a:buSzPct val="100000"/>
              <a:buChar char="●"/>
            </a:pPr>
            <a:r>
              <a:rPr lang="ru-RU" sz="7600"/>
              <a:t>NYU Abu Dhabi (ОАЭ) — MSc in Interdisciplinary Data Science &amp; AI; междисциплинарные треки (econ/policy/social). </a:t>
            </a:r>
            <a:endParaRPr sz="7600"/>
          </a:p>
          <a:p>
            <a:pPr marL="45720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7600" b="1"/>
              <a:t>Период достижения сравнимых показателей</a:t>
            </a:r>
            <a:r>
              <a:rPr lang="ru-RU" sz="7600"/>
              <a:t>: </a:t>
            </a:r>
            <a:r>
              <a:rPr lang="ru-RU" sz="7600" b="1">
                <a:solidFill>
                  <a:srgbClr val="1155CC"/>
                </a:solidFill>
              </a:rPr>
              <a:t>от 20 лет</a:t>
            </a:r>
            <a:endParaRPr sz="7600">
              <a:solidFill>
                <a:srgbClr val="1155CC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b="1"/>
          </a:p>
          <a:p>
            <a:pPr marL="228600" lvl="0" indent="-10414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3a0e216829e_2_189"/>
          <p:cNvSpPr txBox="1">
            <a:spLocks noGrp="1"/>
          </p:cNvSpPr>
          <p:nvPr>
            <p:ph type="title"/>
          </p:nvPr>
        </p:nvSpPr>
        <p:spPr>
          <a:xfrm>
            <a:off x="1295400" y="250032"/>
            <a:ext cx="9610288" cy="10754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3200"/>
              <a:buFont typeface="Calibri"/>
              <a:buNone/>
            </a:pPr>
            <a:r>
              <a:rPr lang="ru-RU" sz="3200" b="1">
                <a:solidFill>
                  <a:srgbClr val="1F3864"/>
                </a:solidFill>
              </a:rPr>
              <a:t>Целевые</a:t>
            </a:r>
            <a:r>
              <a:rPr lang="ru-RU" sz="3200"/>
              <a:t> </a:t>
            </a:r>
            <a:r>
              <a:rPr lang="ru-RU" sz="3200" b="1">
                <a:solidFill>
                  <a:srgbClr val="1F3864"/>
                </a:solidFill>
              </a:rPr>
              <a:t>показатели</a:t>
            </a:r>
            <a:endParaRPr sz="3200"/>
          </a:p>
        </p:txBody>
      </p:sp>
      <p:sp>
        <p:nvSpPr>
          <p:cNvPr id="253" name="Google Shape;253;g3a0e216829e_2_18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11</a:t>
            </a:fld>
            <a:endParaRPr/>
          </a:p>
        </p:txBody>
      </p:sp>
      <p:sp>
        <p:nvSpPr>
          <p:cNvPr id="254" name="Google Shape;254;g3a0e216829e_2_189"/>
          <p:cNvSpPr/>
          <p:nvPr/>
        </p:nvSpPr>
        <p:spPr>
          <a:xfrm>
            <a:off x="0" y="0"/>
            <a:ext cx="1103445" cy="6858000"/>
          </a:xfrm>
          <a:prstGeom prst="rect">
            <a:avLst/>
          </a:prstGeom>
          <a:gradFill>
            <a:gsLst>
              <a:gs pos="0">
                <a:srgbClr val="003061"/>
              </a:gs>
              <a:gs pos="50000">
                <a:srgbClr val="00468D"/>
              </a:gs>
              <a:gs pos="100000">
                <a:srgbClr val="0054AA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endParaRPr sz="24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55" name="Google Shape;255;g3a0e216829e_2_189"/>
          <p:cNvGraphicFramePr/>
          <p:nvPr>
            <p:extLst>
              <p:ext uri="{D42A27DB-BD31-4B8C-83A1-F6EECF244321}">
                <p14:modId xmlns:p14="http://schemas.microsoft.com/office/powerpoint/2010/main" val="703470414"/>
              </p:ext>
            </p:extLst>
          </p:nvPr>
        </p:nvGraphicFramePr>
        <p:xfrm>
          <a:off x="1440502" y="1773352"/>
          <a:ext cx="10474125" cy="3852510"/>
        </p:xfrm>
        <a:graphic>
          <a:graphicData uri="http://schemas.openxmlformats.org/drawingml/2006/table">
            <a:tbl>
              <a:tblPr firstRow="1" bandRow="1">
                <a:noFill/>
                <a:tableStyleId>{69C80063-69E4-42CD-8FF6-F318A8CFD0AE}</a:tableStyleId>
              </a:tblPr>
              <a:tblGrid>
                <a:gridCol w="59138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32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7975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68365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2420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768994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771706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7617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strike="noStrike" cap="none"/>
                        <a:t>Показатели (на конец года)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strike="noStrike" cap="none">
                          <a:extLst>
                            <a:ext uri="http://customooxmlschemas.google.com/">
      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20"/>
                            </a:ext>
                          </a:extLst>
                        </a:rPr>
                        <a:t>2025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strike="noStrike" cap="none"/>
                        <a:t>2026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strike="noStrike" cap="none"/>
                        <a:t>2027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strike="noStrike" cap="none"/>
                        <a:t>2028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strike="noStrike" cap="none"/>
                        <a:t>2029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strike="noStrike" cap="none"/>
                        <a:t>2030</a:t>
                      </a:r>
                      <a:endParaRPr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352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ru-RU" sz="1800" u="none" strike="noStrike" cap="none"/>
                        <a:t>Кол</a:t>
                      </a:r>
                      <a:r>
                        <a:rPr lang="ru-RU" sz="1800"/>
                        <a:t>ичест</a:t>
                      </a:r>
                      <a:r>
                        <a:rPr lang="ru-RU" sz="1800" u="none" strike="noStrike" cap="none"/>
                        <a:t>во лабораторий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/>
                        <a:t>0</a:t>
                      </a:r>
                      <a:endParaRPr sz="2000" u="none" strike="noStrike" cap="none">
                        <a:solidFill>
                          <a:srgbClr val="7030A0"/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u="none" strike="noStrike" cap="none">
                          <a:solidFill>
                            <a:schemeClr val="dk1"/>
                          </a:solidFill>
                        </a:rPr>
                        <a:t>1</a:t>
                      </a:r>
                      <a:endParaRPr sz="20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u="none" strike="noStrike" cap="none">
                          <a:solidFill>
                            <a:schemeClr val="dk1"/>
                          </a:solidFill>
                        </a:rPr>
                        <a:t>1</a:t>
                      </a:r>
                      <a:endParaRPr sz="20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u="none" strike="noStrike" cap="none">
                          <a:solidFill>
                            <a:schemeClr val="dk1"/>
                          </a:solidFill>
                        </a:rPr>
                        <a:t>2</a:t>
                      </a:r>
                      <a:endParaRPr sz="20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u="none" strike="noStrike" cap="none">
                          <a:solidFill>
                            <a:schemeClr val="dk1"/>
                          </a:solidFill>
                        </a:rPr>
                        <a:t>2</a:t>
                      </a:r>
                      <a:endParaRPr sz="20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u="none" strike="noStrike" cap="none">
                          <a:solidFill>
                            <a:schemeClr val="dk1"/>
                          </a:solidFill>
                        </a:rPr>
                        <a:t>3</a:t>
                      </a:r>
                      <a:endParaRPr sz="20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617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ru-RU" sz="1800" u="none" strike="noStrike" cap="none">
                          <a:extLst>
                            <a:ext uri="http://customooxmlschemas.google.com/">
      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21"/>
                            </a:ext>
                          </a:extLst>
                        </a:rPr>
                        <a:t>Кол</a:t>
                      </a:r>
                      <a:r>
                        <a:rPr lang="ru-RU" sz="1800">
                          <a:extLst>
                            <a:ext uri="http://customooxmlschemas.google.com/">
      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22"/>
                            </a:ext>
                          </a:extLst>
                        </a:rPr>
                        <a:t>ичест</a:t>
                      </a:r>
                      <a:r>
                        <a:rPr lang="ru-RU" sz="1800" u="none" strike="noStrike" cap="none">
                          <a:extLst>
                            <a:ext uri="http://customooxmlschemas.google.com/">
      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23"/>
                            </a:ext>
                          </a:extLst>
                        </a:rPr>
                        <a:t>во бакалавров (2-4-го года обучения, прикрепленных к лабораториям кафедры для курсовых и дипломных работ)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/>
                        <a:t>49</a:t>
                      </a:r>
                      <a:endParaRPr sz="20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/>
                        <a:t>100</a:t>
                      </a:r>
                      <a:endParaRPr sz="20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/>
                        <a:t>150</a:t>
                      </a:r>
                      <a:endParaRPr sz="20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/>
                        <a:t>200</a:t>
                      </a:r>
                      <a:endParaRPr sz="20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/>
                        <a:t>220</a:t>
                      </a:r>
                      <a:endParaRPr sz="20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/>
                        <a:t>250</a:t>
                      </a:r>
                      <a:endParaRPr sz="20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352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ru-RU" sz="1800" u="none" strike="noStrike" cap="none"/>
                        <a:t>Кол</a:t>
                      </a:r>
                      <a:r>
                        <a:rPr lang="ru-RU" sz="1800"/>
                        <a:t>ичест</a:t>
                      </a:r>
                      <a:r>
                        <a:rPr lang="ru-RU" sz="1800" u="none" strike="noStrike" cap="none"/>
                        <a:t>во магистрантов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/>
                        <a:t>51</a:t>
                      </a:r>
                      <a:endParaRPr sz="20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/>
                        <a:t>51</a:t>
                      </a:r>
                      <a:endParaRPr sz="20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/>
                        <a:t>57</a:t>
                      </a:r>
                      <a:endParaRPr sz="20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/>
                        <a:t>62</a:t>
                      </a:r>
                      <a:endParaRPr sz="20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/>
                        <a:t>65</a:t>
                      </a:r>
                      <a:endParaRPr sz="20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/>
                        <a:t>67</a:t>
                      </a:r>
                      <a:endParaRPr sz="20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352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ru-RU" sz="1800" u="none" strike="noStrike" cap="none">
                          <a:extLst>
                            <a:ext uri="http://customooxmlschemas.google.com/">
      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24"/>
                            </a:ext>
                          </a:extLst>
                        </a:rPr>
                        <a:t>Кол</a:t>
                      </a:r>
                      <a:r>
                        <a:rPr lang="ru-RU" sz="1800">
                          <a:extLst>
                            <a:ext uri="http://customooxmlschemas.google.com/">
      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25"/>
                            </a:ext>
                          </a:extLst>
                        </a:rPr>
                        <a:t>ичест</a:t>
                      </a:r>
                      <a:r>
                        <a:rPr lang="ru-RU" sz="1800" u="none" strike="noStrike" cap="none">
                          <a:extLst>
                            <a:ext uri="http://customooxmlschemas.google.com/">
      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26"/>
                            </a:ext>
                          </a:extLst>
                        </a:rPr>
                        <a:t>во аспирантов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/>
                        <a:t>8</a:t>
                      </a:r>
                      <a:endParaRPr sz="20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/>
                        <a:t>10</a:t>
                      </a:r>
                      <a:endParaRPr sz="20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/>
                        <a:t>12</a:t>
                      </a:r>
                      <a:endParaRPr sz="20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/>
                        <a:t>13</a:t>
                      </a:r>
                      <a:endParaRPr sz="20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/>
                        <a:t>14</a:t>
                      </a:r>
                      <a:endParaRPr sz="20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/>
                        <a:t>16</a:t>
                      </a:r>
                      <a:endParaRPr sz="20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352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ru-RU" sz="1800" u="none" strike="noStrike" cap="none"/>
                        <a:t>Публикации в журналах из </a:t>
                      </a:r>
                      <a:r>
                        <a:rPr lang="ru-RU" sz="1800"/>
                        <a:t>Б</a:t>
                      </a:r>
                      <a:r>
                        <a:rPr lang="ru-RU" sz="1800">
                          <a:extLst>
                            <a:ext uri="http://customooxmlschemas.google.com/">
      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27"/>
                            </a:ext>
                          </a:extLst>
                        </a:rPr>
                        <a:t>елого списка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dirty="0"/>
                        <a:t>14</a:t>
                      </a:r>
                      <a:endParaRPr sz="20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dirty="0"/>
                        <a:t>18</a:t>
                      </a:r>
                      <a:endParaRPr sz="20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dirty="0"/>
                        <a:t>26</a:t>
                      </a:r>
                      <a:endParaRPr sz="20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dirty="0"/>
                        <a:t>30</a:t>
                      </a:r>
                      <a:endParaRPr sz="20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dirty="0"/>
                        <a:t>35</a:t>
                      </a:r>
                      <a:endParaRPr sz="20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dirty="0"/>
                        <a:t>42</a:t>
                      </a:r>
                      <a:endParaRPr sz="20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352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ru-RU" sz="1800" u="none" strike="noStrike" cap="none"/>
                        <a:t>Внебюджетное финансирование (гранты, хоздоговоры)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dirty="0"/>
                        <a:t>3 М</a:t>
                      </a:r>
                      <a:endParaRPr sz="20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u="none" strike="noStrike" cap="none" dirty="0"/>
                        <a:t>3 М</a:t>
                      </a:r>
                      <a:endParaRPr sz="20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u="none" strike="noStrike" cap="none" dirty="0"/>
                        <a:t>5 М</a:t>
                      </a:r>
                      <a:endParaRPr sz="20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 dirty="0"/>
                        <a:t>6</a:t>
                      </a:r>
                      <a:r>
                        <a:rPr lang="ru-RU" sz="2000" u="none" strike="noStrike" cap="none" dirty="0"/>
                        <a:t> М</a:t>
                      </a:r>
                      <a:endParaRPr sz="20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en-US" sz="2000" u="none" strike="noStrike" cap="none" dirty="0"/>
                        <a:t>10</a:t>
                      </a:r>
                      <a:r>
                        <a:rPr lang="ru-RU" sz="2000" u="none" strike="noStrike" cap="none" dirty="0"/>
                        <a:t> М</a:t>
                      </a:r>
                      <a:endParaRPr sz="20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en-US" sz="2000" u="none" strike="noStrike" cap="none"/>
                        <a:t>10</a:t>
                      </a:r>
                      <a:r>
                        <a:rPr lang="ru-RU" sz="2000" u="none" strike="noStrike" cap="none"/>
                        <a:t> </a:t>
                      </a:r>
                      <a:r>
                        <a:rPr lang="ru-RU" sz="2000" u="none" strike="noStrike" cap="none" dirty="0"/>
                        <a:t>М</a:t>
                      </a:r>
                      <a:endParaRPr sz="20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3a0e216829e_2_196"/>
          <p:cNvSpPr txBox="1">
            <a:spLocks noGrp="1"/>
          </p:cNvSpPr>
          <p:nvPr>
            <p:ph type="title"/>
          </p:nvPr>
        </p:nvSpPr>
        <p:spPr>
          <a:xfrm>
            <a:off x="1447738" y="338107"/>
            <a:ext cx="9819900" cy="68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3200"/>
              <a:buFont typeface="Calibri"/>
              <a:buNone/>
            </a:pPr>
            <a:r>
              <a:rPr lang="ru-RU" sz="3200" b="1">
                <a:solidFill>
                  <a:srgbClr val="1F3864"/>
                </a:solidFill>
              </a:rPr>
              <a:t>Вклад в стратегию вуза и стратегическое развитие РФ</a:t>
            </a:r>
            <a:endParaRPr sz="3200" b="1">
              <a:solidFill>
                <a:srgbClr val="1F3864"/>
              </a:solidFill>
            </a:endParaRPr>
          </a:p>
        </p:txBody>
      </p:sp>
      <p:sp>
        <p:nvSpPr>
          <p:cNvPr id="261" name="Google Shape;261;g3a0e216829e_2_19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12</a:t>
            </a:fld>
            <a:endParaRPr/>
          </a:p>
        </p:txBody>
      </p:sp>
      <p:sp>
        <p:nvSpPr>
          <p:cNvPr id="262" name="Google Shape;262;g3a0e216829e_2_196"/>
          <p:cNvSpPr/>
          <p:nvPr/>
        </p:nvSpPr>
        <p:spPr>
          <a:xfrm>
            <a:off x="0" y="0"/>
            <a:ext cx="1103445" cy="6858000"/>
          </a:xfrm>
          <a:prstGeom prst="rect">
            <a:avLst/>
          </a:prstGeom>
          <a:gradFill>
            <a:gsLst>
              <a:gs pos="0">
                <a:srgbClr val="003061"/>
              </a:gs>
              <a:gs pos="50000">
                <a:srgbClr val="00468D"/>
              </a:gs>
              <a:gs pos="100000">
                <a:srgbClr val="0054AA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endParaRPr sz="24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g3a0e216829e_2_196"/>
          <p:cNvSpPr txBox="1"/>
          <p:nvPr/>
        </p:nvSpPr>
        <p:spPr>
          <a:xfrm>
            <a:off x="1447800" y="1372175"/>
            <a:ext cx="9819900" cy="50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Цифровая аналитика </a:t>
            </a:r>
            <a:r>
              <a:rPr lang="ru-RU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= Будущее технологического сектора: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09999" lvl="1" indent="-514350" algn="just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Noto Sans Symbols"/>
              <a:buChar char="➢"/>
            </a:pPr>
            <a:r>
              <a:rPr lang="ru-RU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Образование нового цикла.</a:t>
            </a: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Совместные магистратуры и треки с индустриальными партнерами; 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09999" lvl="1" indent="-514350" algn="just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Noto Sans Symbols"/>
              <a:buChar char="➢"/>
            </a:pPr>
            <a:r>
              <a:rPr lang="ru-RU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Индустриальные партнёрства.</a:t>
            </a: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Сквозные пилоты для реального сектора (нефтегаз, машиностроение, ритейл, медтех); совместные НИОКР, контракты, стажировки, центры компетенций;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09999" lvl="1" indent="-514350" algn="just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Noto Sans Symbols"/>
              <a:buChar char="➢"/>
            </a:pPr>
            <a:r>
              <a:rPr lang="ru-RU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Кадровый контур региона.</a:t>
            </a: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Масштабная переподготовка инженеров, корпоративные магистратуры, сетевые программы с кампусами КФУ;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09999" lvl="1" indent="-514350" algn="just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Noto Sans Symbols"/>
              <a:buChar char="➢"/>
            </a:pPr>
            <a:r>
              <a:rPr lang="ru-RU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Международная повестка.</a:t>
            </a: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Совместные проекты с MENA/EU/Asia, англоязычные треки, привлечённые профессора, совместные публикации/top-venues.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Увеличение количества и </a:t>
            </a:r>
            <a:r>
              <a:rPr lang="ru-RU" sz="2400" b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качества</a:t>
            </a:r>
            <a:r>
              <a:rPr lang="ru-RU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профильных ППС и научных сотрудников в 2025-2030 гг.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09999" lvl="1" indent="-514350" algn="just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Calibri"/>
              <a:buChar char="➢"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Увеличение и стабилизация публикационной активности в высокорейтинговых изданиях;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09999" lvl="1" indent="-514350" algn="just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Calibri"/>
              <a:buChar char="➢"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Увеличение индексов Хирша и цитируемости сотрудников;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09999" lvl="1" indent="-514350" algn="just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Noto Sans Symbols"/>
              <a:buChar char="➢"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Привлечение студентов к </a:t>
            </a:r>
            <a:r>
              <a:rPr lang="ru-RU" sz="1800" b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оплачиваемой </a:t>
            </a: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научной работе;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09999" lvl="1" indent="-514350" algn="just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Calibri"/>
              <a:buChar char="➢"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Экономически и политически выгодное вложение ресурсов.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3a0e216829e_2_206"/>
          <p:cNvSpPr txBox="1">
            <a:spLocks noGrp="1"/>
          </p:cNvSpPr>
          <p:nvPr>
            <p:ph type="title"/>
          </p:nvPr>
        </p:nvSpPr>
        <p:spPr>
          <a:xfrm>
            <a:off x="1186100" y="0"/>
            <a:ext cx="10380300" cy="77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3200"/>
              <a:buFont typeface="Calibri"/>
              <a:buNone/>
            </a:pPr>
            <a:r>
              <a:rPr lang="ru-RU" sz="3200" b="1">
                <a:solidFill>
                  <a:srgbClr val="1F3864"/>
                </a:solidFill>
              </a:rPr>
              <a:t>Мероприятия для достижения целевых показателей</a:t>
            </a:r>
            <a:endParaRPr sz="3200"/>
          </a:p>
        </p:txBody>
      </p:sp>
      <p:sp>
        <p:nvSpPr>
          <p:cNvPr id="269" name="Google Shape;269;g3a0e216829e_2_20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13</a:t>
            </a:fld>
            <a:endParaRPr/>
          </a:p>
        </p:txBody>
      </p:sp>
      <p:sp>
        <p:nvSpPr>
          <p:cNvPr id="270" name="Google Shape;270;g3a0e216829e_2_206"/>
          <p:cNvSpPr/>
          <p:nvPr/>
        </p:nvSpPr>
        <p:spPr>
          <a:xfrm>
            <a:off x="0" y="0"/>
            <a:ext cx="1103400" cy="6858000"/>
          </a:xfrm>
          <a:prstGeom prst="rect">
            <a:avLst/>
          </a:prstGeom>
          <a:gradFill>
            <a:gsLst>
              <a:gs pos="0">
                <a:srgbClr val="003061"/>
              </a:gs>
              <a:gs pos="50000">
                <a:srgbClr val="00468D"/>
              </a:gs>
              <a:gs pos="100000">
                <a:srgbClr val="0054AA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endParaRPr sz="24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g3a0e216829e_2_206"/>
          <p:cNvSpPr txBox="1"/>
          <p:nvPr/>
        </p:nvSpPr>
        <p:spPr>
          <a:xfrm>
            <a:off x="1103400" y="677250"/>
            <a:ext cx="9147900" cy="611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0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b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Образование</a:t>
            </a:r>
            <a:endParaRPr sz="1500" b="1"/>
          </a:p>
          <a:p>
            <a:pPr marL="450000" marR="0" lvl="1" indent="-365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C78D8"/>
              </a:buClr>
              <a:buSzPts val="1500"/>
              <a:buFont typeface="Calibri"/>
              <a:buChar char="➢"/>
            </a:pPr>
            <a:r>
              <a:rPr lang="ru-RU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Открытие</a:t>
            </a:r>
            <a:r>
              <a:rPr lang="ru-RU" sz="150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бакалаврской</a:t>
            </a:r>
            <a:r>
              <a:rPr lang="ru-RU" sz="150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программы</a:t>
            </a:r>
            <a:r>
              <a:rPr lang="ru-RU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«Цифровая аналитика и инженерия данных»</a:t>
            </a:r>
            <a:r>
              <a:rPr lang="ru-RU" sz="150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– 2025</a:t>
            </a:r>
            <a:endParaRPr sz="150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175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-"/>
            </a:pPr>
            <a:r>
              <a:rPr lang="ru-RU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Набрано 57 человек (2 группы)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-"/>
            </a:pPr>
            <a:r>
              <a:rPr lang="ru-RU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Создание англоязычной магистерской программы «Artificial Intelligence in Digital Product Development» </a:t>
            </a:r>
            <a:endParaRPr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1500" b="1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Научные исследования и публикационная активность</a:t>
            </a:r>
            <a:endParaRPr sz="1500" b="1">
              <a:solidFill>
                <a:schemeClr val="dk1"/>
              </a:solidFill>
            </a:endParaRPr>
          </a:p>
          <a:p>
            <a:pPr marL="450000" marR="0" lvl="1" indent="-365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C78D8"/>
              </a:buClr>
              <a:buSzPts val="1500"/>
              <a:buFont typeface="Calibri"/>
              <a:buChar char="➢"/>
            </a:pPr>
            <a:r>
              <a:rPr lang="ru-RU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Подготовка</a:t>
            </a:r>
            <a:r>
              <a:rPr lang="ru-RU" sz="1500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грантовых заявок и хозяйственных договоров в рамках экспертизы сотрудников кафедры</a:t>
            </a:r>
            <a:endParaRPr sz="1500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175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-"/>
            </a:pPr>
            <a:r>
              <a:rPr lang="ru-RU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Гранты на осуществление фундаментальных и поисковых исследований в научных и образовательных организациях, предприятиях и организациях реального сектора экономики Республики Татарстан;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175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-"/>
            </a:pPr>
            <a:r>
              <a:rPr lang="ru-RU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Гранты, предоставляемых Академией наук Республики Татарстан образовательным организациям высшего образования, научным и иным организациям на поддержку планов развития кадрового потенциала в части стимулирования их научных и научно-педагогических работников к защите докторских диссертаций и выполнению НИР;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175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-"/>
            </a:pPr>
            <a:r>
              <a:rPr lang="ru-RU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Приоритет 2030;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175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-"/>
            </a:pPr>
            <a:r>
              <a:rPr lang="ru-RU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РНФ: грант на проведение фундаментальных научных исследований и поисковых научных исследований отдельными научными группами 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175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-"/>
            </a:pPr>
            <a:r>
              <a:rPr lang="ru-RU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Договор НИОКР с ООО “Казанская Проектная Мануфактура”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0000" marR="0" lvl="1" indent="-3652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C78D8"/>
              </a:buClr>
              <a:buSzPts val="1500"/>
              <a:buFont typeface="Calibri"/>
              <a:buChar char="➢"/>
            </a:pPr>
            <a:r>
              <a:rPr lang="ru-RU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Участие</a:t>
            </a:r>
            <a:r>
              <a:rPr lang="ru-RU" sz="1500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в конференциях, летних школах, выставках, соревнованиях и научно-популярных мероприятиях, в том числе с целью привлечения абитуриентов </a:t>
            </a:r>
            <a:endParaRPr sz="1500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175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-"/>
            </a:pPr>
            <a:r>
              <a:rPr lang="ru-RU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Трек “Цифровая аналитика и инженерия данных” в рамках проекта “Летний университет” 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0000" marR="0" lvl="1" indent="-3652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C78D8"/>
              </a:buClr>
              <a:buSzPts val="1500"/>
              <a:buFont typeface="Calibri"/>
              <a:buChar char="➢"/>
            </a:pPr>
            <a:r>
              <a:rPr lang="ru-RU" sz="1500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Поддержание </a:t>
            </a:r>
            <a:r>
              <a:rPr lang="ru-RU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академической и индустриальной </a:t>
            </a:r>
            <a:r>
              <a:rPr lang="ru-RU" sz="1500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коллабораций</a:t>
            </a:r>
            <a:endParaRPr sz="1500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2603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-"/>
            </a:pPr>
            <a:r>
              <a:rPr lang="ru-RU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ООО “Алгоритм С” (Группа “Синара”)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2603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-"/>
            </a:pPr>
            <a:r>
              <a:rPr lang="ru-RU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ООО “АйСиЭль РС”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0000" marR="0" lvl="0" indent="2611099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-"/>
            </a:pPr>
            <a:r>
              <a:rPr lang="ru-RU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Университет MBZUAI 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0000" marR="0" lvl="0" indent="2611099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-"/>
            </a:pPr>
            <a:r>
              <a:rPr lang="ru-RU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Институт ИИ МГУ</a:t>
            </a:r>
            <a:endParaRPr sz="1800" b="0" i="0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2" name="Google Shape;272;g3a0e216829e_2_20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644425" y="1068677"/>
            <a:ext cx="1203450" cy="6498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g3a0e216829e_2_20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869977" y="5542399"/>
            <a:ext cx="2239723" cy="649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g3a0e216829e_2_206"/>
          <p:cNvPicPr preferRelativeResize="0"/>
          <p:nvPr/>
        </p:nvPicPr>
        <p:blipFill rotWithShape="1">
          <a:blip r:embed="rId5">
            <a:alphaModFix/>
          </a:blip>
          <a:srcRect l="386" r="386"/>
          <a:stretch/>
        </p:blipFill>
        <p:spPr>
          <a:xfrm>
            <a:off x="10091476" y="4705463"/>
            <a:ext cx="2018225" cy="508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g3a0e216829e_2_206" title="photo_2025-11-06_16-39-58.jpg"/>
          <p:cNvPicPr preferRelativeResize="0"/>
          <p:nvPr/>
        </p:nvPicPr>
        <p:blipFill rotWithShape="1">
          <a:blip r:embed="rId6">
            <a:alphaModFix/>
          </a:blip>
          <a:srcRect l="10807" t="15260" r="11552" b="14672"/>
          <a:stretch/>
        </p:blipFill>
        <p:spPr>
          <a:xfrm>
            <a:off x="10726562" y="3147349"/>
            <a:ext cx="1039188" cy="1097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g3a0e216829e_2_20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454935" y="2116250"/>
            <a:ext cx="1582440" cy="570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3a0e216829e_2_228"/>
          <p:cNvSpPr/>
          <p:nvPr/>
        </p:nvSpPr>
        <p:spPr>
          <a:xfrm>
            <a:off x="0" y="0"/>
            <a:ext cx="1103445" cy="6858000"/>
          </a:xfrm>
          <a:prstGeom prst="rect">
            <a:avLst/>
          </a:prstGeom>
          <a:gradFill>
            <a:gsLst>
              <a:gs pos="0">
                <a:srgbClr val="003061"/>
              </a:gs>
              <a:gs pos="50000">
                <a:srgbClr val="00468D"/>
              </a:gs>
              <a:gs pos="100000">
                <a:srgbClr val="0054AA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endParaRPr sz="24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g3a0e216829e_2_228"/>
          <p:cNvSpPr txBox="1"/>
          <p:nvPr/>
        </p:nvSpPr>
        <p:spPr>
          <a:xfrm>
            <a:off x="4207500" y="2643475"/>
            <a:ext cx="44031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400" b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Спасибо</a:t>
            </a:r>
            <a:r>
              <a:rPr lang="ru-RU" sz="3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3400" b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за внимание</a:t>
            </a:r>
            <a:endParaRPr sz="3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g3a0e216829e_2_2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14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4142</TotalTime>
  <Words>1189</Words>
  <Application>Microsoft Office PowerPoint</Application>
  <PresentationFormat>Произвольный</PresentationFormat>
  <Paragraphs>244</Paragraphs>
  <Slides>14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14</vt:i4>
      </vt:variant>
    </vt:vector>
  </HeadingPairs>
  <TitlesOfParts>
    <vt:vector size="21" baseType="lpstr">
      <vt:lpstr>Arial</vt:lpstr>
      <vt:lpstr>Calibri</vt:lpstr>
      <vt:lpstr>PT Sans</vt:lpstr>
      <vt:lpstr>Noto Sans Symbols</vt:lpstr>
      <vt:lpstr>Roboto</vt:lpstr>
      <vt:lpstr>Тема Office</vt:lpstr>
      <vt:lpstr>Тема Office</vt:lpstr>
      <vt:lpstr>Презентация PowerPoint</vt:lpstr>
      <vt:lpstr>Презентация PowerPoint</vt:lpstr>
      <vt:lpstr>Основные направления развития кафедры ЦАТИИ</vt:lpstr>
      <vt:lpstr>Анализ кадрового потенциала</vt:lpstr>
      <vt:lpstr>Результаты образовательной деятельности</vt:lpstr>
      <vt:lpstr>Презентация PowerPoint</vt:lpstr>
      <vt:lpstr>Презентация PowerPoint</vt:lpstr>
      <vt:lpstr>Публикационная активность</vt:lpstr>
      <vt:lpstr>Позиционирование кафедры</vt:lpstr>
      <vt:lpstr>Бенчмаркинг аналогичных подразделений  из группы референтных вузов</vt:lpstr>
      <vt:lpstr>Целевые показатели</vt:lpstr>
      <vt:lpstr>Вклад в стратегию вуза и стратегическое развитие РФ</vt:lpstr>
      <vt:lpstr>Мероприятия для достижения целевых показателей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Евгений Магид</dc:creator>
  <cp:lastModifiedBy>Хаерова Юлия Геннадьевна</cp:lastModifiedBy>
  <cp:revision>5</cp:revision>
  <dcterms:created xsi:type="dcterms:W3CDTF">2016-09-07T10:20:30Z</dcterms:created>
  <dcterms:modified xsi:type="dcterms:W3CDTF">2025-12-12T11:15:23Z</dcterms:modified>
</cp:coreProperties>
</file>