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47" r:id="rId3"/>
    <p:sldId id="392" r:id="rId4"/>
    <p:sldId id="393" r:id="rId5"/>
    <p:sldId id="394" r:id="rId6"/>
    <p:sldId id="390" r:id="rId7"/>
    <p:sldId id="396" r:id="rId8"/>
    <p:sldId id="370" r:id="rId9"/>
    <p:sldId id="397" r:id="rId10"/>
    <p:sldId id="371" r:id="rId11"/>
    <p:sldId id="372" r:id="rId12"/>
    <p:sldId id="374" r:id="rId13"/>
    <p:sldId id="375" r:id="rId14"/>
    <p:sldId id="399" r:id="rId15"/>
    <p:sldId id="376" r:id="rId16"/>
    <p:sldId id="377" r:id="rId17"/>
    <p:sldId id="378" r:id="rId18"/>
    <p:sldId id="413" r:id="rId19"/>
    <p:sldId id="379" r:id="rId20"/>
    <p:sldId id="380" r:id="rId21"/>
    <p:sldId id="381" r:id="rId22"/>
    <p:sldId id="382" r:id="rId23"/>
    <p:sldId id="401" r:id="rId24"/>
    <p:sldId id="383" r:id="rId25"/>
    <p:sldId id="403" r:id="rId26"/>
    <p:sldId id="385" r:id="rId27"/>
    <p:sldId id="386" r:id="rId28"/>
    <p:sldId id="387" r:id="rId29"/>
    <p:sldId id="411" r:id="rId30"/>
    <p:sldId id="388" r:id="rId31"/>
    <p:sldId id="402" r:id="rId32"/>
    <p:sldId id="357" r:id="rId33"/>
    <p:sldId id="358" r:id="rId34"/>
    <p:sldId id="414" r:id="rId35"/>
    <p:sldId id="415" r:id="rId36"/>
    <p:sldId id="366" r:id="rId37"/>
    <p:sldId id="417" r:id="rId38"/>
    <p:sldId id="361" r:id="rId39"/>
    <p:sldId id="367" r:id="rId40"/>
    <p:sldId id="368" r:id="rId41"/>
    <p:sldId id="362" r:id="rId42"/>
    <p:sldId id="391" r:id="rId43"/>
    <p:sldId id="290" r:id="rId44"/>
    <p:sldId id="398" r:id="rId45"/>
    <p:sldId id="412" r:id="rId46"/>
    <p:sldId id="400" r:id="rId47"/>
    <p:sldId id="408" r:id="rId48"/>
    <p:sldId id="409" r:id="rId49"/>
    <p:sldId id="410" r:id="rId50"/>
    <p:sldId id="286"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36" autoAdjust="0"/>
    <p:restoredTop sz="87410" autoAdjust="0"/>
  </p:normalViewPr>
  <p:slideViewPr>
    <p:cSldViewPr>
      <p:cViewPr varScale="1">
        <p:scale>
          <a:sx n="48" d="100"/>
          <a:sy n="48" d="100"/>
        </p:scale>
        <p:origin x="142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226A14-7E50-4DEA-98DA-4ED66332C89B}" type="datetimeFigureOut">
              <a:rPr lang="ru-RU" smtClean="0"/>
              <a:pPr/>
              <a:t>12.10.2023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B7854C-B469-4DE0-9368-37B2FDFBBB3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Определение уточнить</a:t>
            </a:r>
          </a:p>
        </p:txBody>
      </p:sp>
      <p:sp>
        <p:nvSpPr>
          <p:cNvPr id="4" name="Номер слайда 3"/>
          <p:cNvSpPr>
            <a:spLocks noGrp="1"/>
          </p:cNvSpPr>
          <p:nvPr>
            <p:ph type="sldNum" sz="quarter" idx="10"/>
          </p:nvPr>
        </p:nvSpPr>
        <p:spPr/>
        <p:txBody>
          <a:bodyPr/>
          <a:lstStyle/>
          <a:p>
            <a:fld id="{F1B7854C-B469-4DE0-9368-37B2FDFBBB3D}"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a:solidFill>
                  <a:schemeClr val="tx1"/>
                </a:solidFill>
                <a:latin typeface="Arial" charset="0"/>
                <a:ea typeface="+mn-ea"/>
                <a:cs typeface="+mn-cs"/>
              </a:rPr>
              <a:t>Здесь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и q</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 масса и заряд одного иона, – число ионов, пришедших к электроду при прохождении через электролит заряда Q</a:t>
            </a:r>
            <a:endParaRPr lang="en-US" sz="1200" kern="1200" dirty="0">
              <a:solidFill>
                <a:schemeClr val="tx1"/>
              </a:solidFill>
              <a:latin typeface="Arial" charset="0"/>
              <a:ea typeface="+mn-ea"/>
              <a:cs typeface="+mn-cs"/>
            </a:endParaRPr>
          </a:p>
          <a:p>
            <a:r>
              <a:rPr lang="ru-RU" sz="1200" kern="1200" dirty="0">
                <a:solidFill>
                  <a:schemeClr val="tx1"/>
                </a:solidFill>
                <a:latin typeface="Arial" charset="0"/>
                <a:ea typeface="+mn-ea"/>
                <a:cs typeface="+mn-cs"/>
              </a:rPr>
              <a:t>электрохимический эквивалент </a:t>
            </a:r>
            <a:r>
              <a:rPr lang="ru-RU" sz="1200" kern="1200" dirty="0" err="1">
                <a:solidFill>
                  <a:schemeClr val="tx1"/>
                </a:solidFill>
                <a:latin typeface="Arial" charset="0"/>
                <a:ea typeface="+mn-ea"/>
                <a:cs typeface="+mn-cs"/>
              </a:rPr>
              <a:t>k</a:t>
            </a:r>
            <a:r>
              <a:rPr lang="ru-RU" sz="1200" kern="1200" dirty="0">
                <a:solidFill>
                  <a:schemeClr val="tx1"/>
                </a:solidFill>
                <a:latin typeface="Arial" charset="0"/>
                <a:ea typeface="+mn-ea"/>
                <a:cs typeface="+mn-cs"/>
              </a:rPr>
              <a:t> равен отношению массы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иона данного вещества к его заряду q</a:t>
            </a:r>
            <a:r>
              <a:rPr lang="ru-RU" sz="1200" kern="1200" baseline="-25000" dirty="0">
                <a:solidFill>
                  <a:schemeClr val="tx1"/>
                </a:solidFill>
                <a:latin typeface="Arial" charset="0"/>
                <a:ea typeface="+mn-ea"/>
                <a:cs typeface="+mn-cs"/>
              </a:rPr>
              <a:t>0.</a:t>
            </a:r>
          </a:p>
          <a:p>
            <a:r>
              <a:rPr lang="ru-RU" sz="1200" kern="1200" dirty="0">
                <a:solidFill>
                  <a:schemeClr val="tx1"/>
                </a:solidFill>
                <a:latin typeface="Arial" charset="0"/>
                <a:ea typeface="+mn-ea"/>
                <a:cs typeface="+mn-cs"/>
              </a:rPr>
              <a:t>Так как заряд иона равен произведению валентности вещества </a:t>
            </a:r>
            <a:r>
              <a:rPr lang="ru-RU" sz="1200" kern="1200" dirty="0" err="1">
                <a:solidFill>
                  <a:schemeClr val="tx1"/>
                </a:solidFill>
                <a:latin typeface="Arial" charset="0"/>
                <a:ea typeface="+mn-ea"/>
                <a:cs typeface="+mn-cs"/>
              </a:rPr>
              <a:t>n</a:t>
            </a:r>
            <a:r>
              <a:rPr lang="ru-RU" sz="1200" kern="1200" dirty="0">
                <a:solidFill>
                  <a:schemeClr val="tx1"/>
                </a:solidFill>
                <a:latin typeface="Arial" charset="0"/>
                <a:ea typeface="+mn-ea"/>
                <a:cs typeface="+mn-cs"/>
              </a:rPr>
              <a:t> на элементарный заряд </a:t>
            </a:r>
            <a:r>
              <a:rPr lang="ru-RU" sz="1200" kern="1200" dirty="0" err="1">
                <a:solidFill>
                  <a:schemeClr val="tx1"/>
                </a:solidFill>
                <a:latin typeface="Arial" charset="0"/>
                <a:ea typeface="+mn-ea"/>
                <a:cs typeface="+mn-cs"/>
              </a:rPr>
              <a:t>e</a:t>
            </a:r>
            <a:r>
              <a:rPr lang="ru-RU" sz="1200" kern="1200" dirty="0">
                <a:solidFill>
                  <a:schemeClr val="tx1"/>
                </a:solidFill>
                <a:latin typeface="Arial" charset="0"/>
                <a:ea typeface="+mn-ea"/>
                <a:cs typeface="+mn-cs"/>
              </a:rPr>
              <a:t> (q</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 </a:t>
            </a:r>
            <a:r>
              <a:rPr lang="ru-RU" sz="1200" kern="1200" dirty="0" err="1">
                <a:solidFill>
                  <a:schemeClr val="tx1"/>
                </a:solidFill>
                <a:latin typeface="Arial" charset="0"/>
                <a:ea typeface="+mn-ea"/>
                <a:cs typeface="+mn-cs"/>
              </a:rPr>
              <a:t>ne</a:t>
            </a:r>
            <a:r>
              <a:rPr lang="ru-RU" sz="1200" kern="1200" dirty="0">
                <a:solidFill>
                  <a:schemeClr val="tx1"/>
                </a:solidFill>
                <a:latin typeface="Arial" charset="0"/>
                <a:ea typeface="+mn-ea"/>
                <a:cs typeface="+mn-cs"/>
              </a:rPr>
              <a:t>), то выражение для электрохимического эквивалента </a:t>
            </a:r>
            <a:r>
              <a:rPr lang="ru-RU" sz="1200" kern="1200" dirty="0" err="1">
                <a:solidFill>
                  <a:schemeClr val="tx1"/>
                </a:solidFill>
                <a:latin typeface="Arial" charset="0"/>
                <a:ea typeface="+mn-ea"/>
                <a:cs typeface="+mn-cs"/>
              </a:rPr>
              <a:t>k</a:t>
            </a:r>
            <a:r>
              <a:rPr lang="ru-RU" sz="1200" kern="1200" dirty="0">
                <a:solidFill>
                  <a:schemeClr val="tx1"/>
                </a:solidFill>
                <a:latin typeface="Arial" charset="0"/>
                <a:ea typeface="+mn-ea"/>
                <a:cs typeface="+mn-cs"/>
              </a:rPr>
              <a:t> можно записать в виде </a:t>
            </a:r>
          </a:p>
          <a:p>
            <a:r>
              <a:rPr lang="ru-RU" sz="1200" kern="1200" dirty="0">
                <a:solidFill>
                  <a:schemeClr val="tx1"/>
                </a:solidFill>
                <a:latin typeface="Arial" charset="0"/>
                <a:ea typeface="+mn-ea"/>
                <a:cs typeface="+mn-cs"/>
              </a:rPr>
              <a:t>Здесь N</a:t>
            </a:r>
            <a:r>
              <a:rPr lang="ru-RU" sz="1200" kern="1200" baseline="-25000" dirty="0">
                <a:solidFill>
                  <a:schemeClr val="tx1"/>
                </a:solidFill>
                <a:latin typeface="Arial" charset="0"/>
                <a:ea typeface="+mn-ea"/>
                <a:cs typeface="+mn-cs"/>
              </a:rPr>
              <a:t>A</a:t>
            </a:r>
            <a:r>
              <a:rPr lang="ru-RU" sz="1200" kern="1200" dirty="0">
                <a:solidFill>
                  <a:schemeClr val="tx1"/>
                </a:solidFill>
                <a:latin typeface="Arial" charset="0"/>
                <a:ea typeface="+mn-ea"/>
                <a:cs typeface="+mn-cs"/>
              </a:rPr>
              <a:t> – постоянная Авогадро, M =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N</a:t>
            </a:r>
            <a:r>
              <a:rPr lang="ru-RU" sz="1200" kern="1200" baseline="-25000" dirty="0">
                <a:solidFill>
                  <a:schemeClr val="tx1"/>
                </a:solidFill>
                <a:latin typeface="Arial" charset="0"/>
                <a:ea typeface="+mn-ea"/>
                <a:cs typeface="+mn-cs"/>
              </a:rPr>
              <a:t>A</a:t>
            </a:r>
            <a:r>
              <a:rPr lang="ru-RU" sz="1200" kern="1200" dirty="0">
                <a:solidFill>
                  <a:schemeClr val="tx1"/>
                </a:solidFill>
                <a:latin typeface="Arial" charset="0"/>
                <a:ea typeface="+mn-ea"/>
                <a:cs typeface="+mn-cs"/>
              </a:rPr>
              <a:t> – молярная масса вещества, F = </a:t>
            </a:r>
            <a:r>
              <a:rPr lang="ru-RU" sz="1200" kern="1200" dirty="0" err="1">
                <a:solidFill>
                  <a:schemeClr val="tx1"/>
                </a:solidFill>
                <a:latin typeface="Arial" charset="0"/>
                <a:ea typeface="+mn-ea"/>
                <a:cs typeface="+mn-cs"/>
              </a:rPr>
              <a:t>eN</a:t>
            </a:r>
            <a:r>
              <a:rPr lang="ru-RU" sz="1200" kern="1200" baseline="-25000" dirty="0" err="1">
                <a:solidFill>
                  <a:schemeClr val="tx1"/>
                </a:solidFill>
                <a:latin typeface="Arial" charset="0"/>
                <a:ea typeface="+mn-ea"/>
                <a:cs typeface="+mn-cs"/>
              </a:rPr>
              <a:t>A</a:t>
            </a:r>
            <a:r>
              <a:rPr lang="ru-RU" sz="1200" kern="1200" dirty="0">
                <a:solidFill>
                  <a:schemeClr val="tx1"/>
                </a:solidFill>
                <a:latin typeface="Arial" charset="0"/>
                <a:ea typeface="+mn-ea"/>
                <a:cs typeface="+mn-cs"/>
              </a:rPr>
              <a:t> – постоянная Фарадея. </a:t>
            </a:r>
          </a:p>
          <a:p>
            <a:r>
              <a:rPr lang="ru-RU" sz="1200" kern="1200" dirty="0">
                <a:solidFill>
                  <a:schemeClr val="tx1"/>
                </a:solidFill>
                <a:latin typeface="Arial" charset="0"/>
                <a:ea typeface="+mn-ea"/>
                <a:cs typeface="+mn-cs"/>
              </a:rPr>
              <a:t>F = </a:t>
            </a:r>
            <a:r>
              <a:rPr lang="ru-RU" sz="1200" kern="1200" dirty="0" err="1">
                <a:solidFill>
                  <a:schemeClr val="tx1"/>
                </a:solidFill>
                <a:latin typeface="Arial" charset="0"/>
                <a:ea typeface="+mn-ea"/>
                <a:cs typeface="+mn-cs"/>
              </a:rPr>
              <a:t>eN</a:t>
            </a:r>
            <a:r>
              <a:rPr lang="ru-RU" sz="1200" kern="1200" baseline="-25000" dirty="0" err="1">
                <a:solidFill>
                  <a:schemeClr val="tx1"/>
                </a:solidFill>
                <a:latin typeface="Arial" charset="0"/>
                <a:ea typeface="+mn-ea"/>
                <a:cs typeface="+mn-cs"/>
              </a:rPr>
              <a:t>A</a:t>
            </a:r>
            <a:r>
              <a:rPr lang="ru-RU" sz="1200" kern="1200" dirty="0">
                <a:solidFill>
                  <a:schemeClr val="tx1"/>
                </a:solidFill>
                <a:latin typeface="Arial" charset="0"/>
                <a:ea typeface="+mn-ea"/>
                <a:cs typeface="+mn-cs"/>
              </a:rPr>
              <a:t> = 96485 Кл / моль. </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a:solidFill>
                  <a:schemeClr val="tx1"/>
                </a:solidFill>
                <a:latin typeface="Arial" charset="0"/>
                <a:ea typeface="+mn-ea"/>
                <a:cs typeface="+mn-cs"/>
              </a:rPr>
              <a:t>Здесь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и q</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 масса и заряд одного иона, – число ионов, пришедших к электроду при прохождении через электролит заряда Q</a:t>
            </a:r>
            <a:endParaRPr lang="en-US" sz="1200" kern="1200" dirty="0">
              <a:solidFill>
                <a:schemeClr val="tx1"/>
              </a:solidFill>
              <a:latin typeface="Arial" charset="0"/>
              <a:ea typeface="+mn-ea"/>
              <a:cs typeface="+mn-cs"/>
            </a:endParaRPr>
          </a:p>
          <a:p>
            <a:r>
              <a:rPr lang="ru-RU" sz="1200" kern="1200" dirty="0">
                <a:solidFill>
                  <a:schemeClr val="tx1"/>
                </a:solidFill>
                <a:latin typeface="Arial" charset="0"/>
                <a:ea typeface="+mn-ea"/>
                <a:cs typeface="+mn-cs"/>
              </a:rPr>
              <a:t>электрохимический эквивалент </a:t>
            </a:r>
            <a:r>
              <a:rPr lang="ru-RU" sz="1200" kern="1200" dirty="0" err="1">
                <a:solidFill>
                  <a:schemeClr val="tx1"/>
                </a:solidFill>
                <a:latin typeface="Arial" charset="0"/>
                <a:ea typeface="+mn-ea"/>
                <a:cs typeface="+mn-cs"/>
              </a:rPr>
              <a:t>k</a:t>
            </a:r>
            <a:r>
              <a:rPr lang="ru-RU" sz="1200" kern="1200" dirty="0">
                <a:solidFill>
                  <a:schemeClr val="tx1"/>
                </a:solidFill>
                <a:latin typeface="Arial" charset="0"/>
                <a:ea typeface="+mn-ea"/>
                <a:cs typeface="+mn-cs"/>
              </a:rPr>
              <a:t> равен отношению массы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иона данного вещества к его заряду q</a:t>
            </a:r>
            <a:r>
              <a:rPr lang="ru-RU" sz="1200" kern="1200" baseline="-25000" dirty="0">
                <a:solidFill>
                  <a:schemeClr val="tx1"/>
                </a:solidFill>
                <a:latin typeface="Arial" charset="0"/>
                <a:ea typeface="+mn-ea"/>
                <a:cs typeface="+mn-cs"/>
              </a:rPr>
              <a:t>0.</a:t>
            </a:r>
          </a:p>
          <a:p>
            <a:r>
              <a:rPr lang="ru-RU" sz="1200" kern="1200" dirty="0">
                <a:solidFill>
                  <a:schemeClr val="tx1"/>
                </a:solidFill>
                <a:latin typeface="Arial" charset="0"/>
                <a:ea typeface="+mn-ea"/>
                <a:cs typeface="+mn-cs"/>
              </a:rPr>
              <a:t>Так как заряд иона равен произведению валентности вещества </a:t>
            </a:r>
            <a:r>
              <a:rPr lang="ru-RU" sz="1200" kern="1200" dirty="0" err="1">
                <a:solidFill>
                  <a:schemeClr val="tx1"/>
                </a:solidFill>
                <a:latin typeface="Arial" charset="0"/>
                <a:ea typeface="+mn-ea"/>
                <a:cs typeface="+mn-cs"/>
              </a:rPr>
              <a:t>n</a:t>
            </a:r>
            <a:r>
              <a:rPr lang="ru-RU" sz="1200" kern="1200" dirty="0">
                <a:solidFill>
                  <a:schemeClr val="tx1"/>
                </a:solidFill>
                <a:latin typeface="Arial" charset="0"/>
                <a:ea typeface="+mn-ea"/>
                <a:cs typeface="+mn-cs"/>
              </a:rPr>
              <a:t> на элементарный заряд </a:t>
            </a:r>
            <a:r>
              <a:rPr lang="ru-RU" sz="1200" kern="1200" dirty="0" err="1">
                <a:solidFill>
                  <a:schemeClr val="tx1"/>
                </a:solidFill>
                <a:latin typeface="Arial" charset="0"/>
                <a:ea typeface="+mn-ea"/>
                <a:cs typeface="+mn-cs"/>
              </a:rPr>
              <a:t>e</a:t>
            </a:r>
            <a:r>
              <a:rPr lang="ru-RU" sz="1200" kern="1200" dirty="0">
                <a:solidFill>
                  <a:schemeClr val="tx1"/>
                </a:solidFill>
                <a:latin typeface="Arial" charset="0"/>
                <a:ea typeface="+mn-ea"/>
                <a:cs typeface="+mn-cs"/>
              </a:rPr>
              <a:t> (q</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 = </a:t>
            </a:r>
            <a:r>
              <a:rPr lang="ru-RU" sz="1200" kern="1200" dirty="0" err="1">
                <a:solidFill>
                  <a:schemeClr val="tx1"/>
                </a:solidFill>
                <a:latin typeface="Arial" charset="0"/>
                <a:ea typeface="+mn-ea"/>
                <a:cs typeface="+mn-cs"/>
              </a:rPr>
              <a:t>ne</a:t>
            </a:r>
            <a:r>
              <a:rPr lang="ru-RU" sz="1200" kern="1200" dirty="0">
                <a:solidFill>
                  <a:schemeClr val="tx1"/>
                </a:solidFill>
                <a:latin typeface="Arial" charset="0"/>
                <a:ea typeface="+mn-ea"/>
                <a:cs typeface="+mn-cs"/>
              </a:rPr>
              <a:t>), то выражение для электрохимического эквивалента </a:t>
            </a:r>
            <a:r>
              <a:rPr lang="ru-RU" sz="1200" kern="1200" dirty="0" err="1">
                <a:solidFill>
                  <a:schemeClr val="tx1"/>
                </a:solidFill>
                <a:latin typeface="Arial" charset="0"/>
                <a:ea typeface="+mn-ea"/>
                <a:cs typeface="+mn-cs"/>
              </a:rPr>
              <a:t>k</a:t>
            </a:r>
            <a:r>
              <a:rPr lang="ru-RU" sz="1200" kern="1200" dirty="0">
                <a:solidFill>
                  <a:schemeClr val="tx1"/>
                </a:solidFill>
                <a:latin typeface="Arial" charset="0"/>
                <a:ea typeface="+mn-ea"/>
                <a:cs typeface="+mn-cs"/>
              </a:rPr>
              <a:t> можно записать в виде </a:t>
            </a:r>
          </a:p>
          <a:p>
            <a:r>
              <a:rPr lang="ru-RU" sz="1200" kern="1200" dirty="0">
                <a:solidFill>
                  <a:schemeClr val="tx1"/>
                </a:solidFill>
                <a:latin typeface="Arial" charset="0"/>
                <a:ea typeface="+mn-ea"/>
                <a:cs typeface="+mn-cs"/>
              </a:rPr>
              <a:t>Здесь N</a:t>
            </a:r>
            <a:r>
              <a:rPr lang="ru-RU" sz="1200" kern="1200" baseline="-25000" dirty="0">
                <a:solidFill>
                  <a:schemeClr val="tx1"/>
                </a:solidFill>
                <a:latin typeface="Arial" charset="0"/>
                <a:ea typeface="+mn-ea"/>
                <a:cs typeface="+mn-cs"/>
              </a:rPr>
              <a:t>A</a:t>
            </a:r>
            <a:r>
              <a:rPr lang="ru-RU" sz="1200" kern="1200" dirty="0">
                <a:solidFill>
                  <a:schemeClr val="tx1"/>
                </a:solidFill>
                <a:latin typeface="Arial" charset="0"/>
                <a:ea typeface="+mn-ea"/>
                <a:cs typeface="+mn-cs"/>
              </a:rPr>
              <a:t> – постоянная Авогадро, M = m</a:t>
            </a:r>
            <a:r>
              <a:rPr lang="ru-RU" sz="1200" kern="1200" baseline="-25000" dirty="0">
                <a:solidFill>
                  <a:schemeClr val="tx1"/>
                </a:solidFill>
                <a:latin typeface="Arial" charset="0"/>
                <a:ea typeface="+mn-ea"/>
                <a:cs typeface="+mn-cs"/>
              </a:rPr>
              <a:t>0</a:t>
            </a:r>
            <a:r>
              <a:rPr lang="ru-RU" sz="1200" kern="1200" dirty="0">
                <a:solidFill>
                  <a:schemeClr val="tx1"/>
                </a:solidFill>
                <a:latin typeface="Arial" charset="0"/>
                <a:ea typeface="+mn-ea"/>
                <a:cs typeface="+mn-cs"/>
              </a:rPr>
              <a:t>N</a:t>
            </a:r>
            <a:r>
              <a:rPr lang="ru-RU" sz="1200" kern="1200" baseline="-25000" dirty="0">
                <a:solidFill>
                  <a:schemeClr val="tx1"/>
                </a:solidFill>
                <a:latin typeface="Arial" charset="0"/>
                <a:ea typeface="+mn-ea"/>
                <a:cs typeface="+mn-cs"/>
              </a:rPr>
              <a:t>A</a:t>
            </a:r>
            <a:r>
              <a:rPr lang="ru-RU" sz="1200" kern="1200" dirty="0">
                <a:solidFill>
                  <a:schemeClr val="tx1"/>
                </a:solidFill>
                <a:latin typeface="Arial" charset="0"/>
                <a:ea typeface="+mn-ea"/>
                <a:cs typeface="+mn-cs"/>
              </a:rPr>
              <a:t> – молярная масса вещества, F = </a:t>
            </a:r>
            <a:r>
              <a:rPr lang="ru-RU" sz="1200" kern="1200" dirty="0" err="1">
                <a:solidFill>
                  <a:schemeClr val="tx1"/>
                </a:solidFill>
                <a:latin typeface="Arial" charset="0"/>
                <a:ea typeface="+mn-ea"/>
                <a:cs typeface="+mn-cs"/>
              </a:rPr>
              <a:t>eN</a:t>
            </a:r>
            <a:r>
              <a:rPr lang="ru-RU" sz="1200" kern="1200" baseline="-25000" dirty="0" err="1">
                <a:solidFill>
                  <a:schemeClr val="tx1"/>
                </a:solidFill>
                <a:latin typeface="Arial" charset="0"/>
                <a:ea typeface="+mn-ea"/>
                <a:cs typeface="+mn-cs"/>
              </a:rPr>
              <a:t>A</a:t>
            </a:r>
            <a:r>
              <a:rPr lang="ru-RU" sz="1200" kern="1200" dirty="0">
                <a:solidFill>
                  <a:schemeClr val="tx1"/>
                </a:solidFill>
                <a:latin typeface="Arial" charset="0"/>
                <a:ea typeface="+mn-ea"/>
                <a:cs typeface="+mn-cs"/>
              </a:rPr>
              <a:t> – постоянная Фарадея. </a:t>
            </a:r>
          </a:p>
          <a:p>
            <a:r>
              <a:rPr lang="ru-RU" sz="1200" kern="1200" dirty="0">
                <a:solidFill>
                  <a:schemeClr val="tx1"/>
                </a:solidFill>
                <a:latin typeface="Arial" charset="0"/>
                <a:ea typeface="+mn-ea"/>
                <a:cs typeface="+mn-cs"/>
              </a:rPr>
              <a:t>F = </a:t>
            </a:r>
            <a:r>
              <a:rPr lang="ru-RU" sz="1200" kern="1200" dirty="0" err="1">
                <a:solidFill>
                  <a:schemeClr val="tx1"/>
                </a:solidFill>
                <a:latin typeface="Arial" charset="0"/>
                <a:ea typeface="+mn-ea"/>
                <a:cs typeface="+mn-cs"/>
              </a:rPr>
              <a:t>eN</a:t>
            </a:r>
            <a:r>
              <a:rPr lang="ru-RU" sz="1200" kern="1200" baseline="-25000" dirty="0" err="1">
                <a:solidFill>
                  <a:schemeClr val="tx1"/>
                </a:solidFill>
                <a:latin typeface="Arial" charset="0"/>
                <a:ea typeface="+mn-ea"/>
                <a:cs typeface="+mn-cs"/>
              </a:rPr>
              <a:t>A</a:t>
            </a:r>
            <a:r>
              <a:rPr lang="ru-RU" sz="1200" kern="1200" dirty="0">
                <a:solidFill>
                  <a:schemeClr val="tx1"/>
                </a:solidFill>
                <a:latin typeface="Arial" charset="0"/>
                <a:ea typeface="+mn-ea"/>
                <a:cs typeface="+mn-cs"/>
              </a:rPr>
              <a:t> = 96485 Кл / моль. </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Уточнить формулировку, убрать лишнее, закон Ома записать</a:t>
            </a:r>
          </a:p>
        </p:txBody>
      </p:sp>
      <p:sp>
        <p:nvSpPr>
          <p:cNvPr id="4" name="Номер слайда 3"/>
          <p:cNvSpPr>
            <a:spLocks noGrp="1"/>
          </p:cNvSpPr>
          <p:nvPr>
            <p:ph type="sldNum" sz="quarter" idx="10"/>
          </p:nvPr>
        </p:nvSpPr>
        <p:spPr/>
        <p:txBody>
          <a:bodyPr/>
          <a:lstStyle/>
          <a:p>
            <a:fld id="{F1B7854C-B469-4DE0-9368-37B2FDFBBB3D}"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dirty="0"/>
              <a:t>несамостоятельные и самостоятельные электрические разряды. </a:t>
            </a:r>
          </a:p>
          <a:p>
            <a:r>
              <a:rPr lang="ru-RU" sz="1200" dirty="0"/>
              <a:t>Явление протекания электрического тока через газ, наблюдаемое только при условии какого-либо внешнего воздействия на газ, называется несамостоятельным электрическим разрядом. Процесс отрыва электрона от атома называется ионизацией атома. Минимальная энергия, которую необходимо затратить для отрыва электрона от атома, называется энергией ионизации. Частично или полностью ионизированный газ, в котором плотности положительных и отрицательных зарядов одинаковы, называется </a:t>
            </a:r>
            <a:r>
              <a:rPr lang="ru-RU" sz="1200" i="1" dirty="0"/>
              <a:t>плазмой</a:t>
            </a:r>
            <a:r>
              <a:rPr lang="ru-RU" sz="1200" dirty="0"/>
              <a:t>. </a:t>
            </a:r>
          </a:p>
          <a:p>
            <a:r>
              <a:rPr lang="ru-RU" sz="1200" dirty="0"/>
              <a:t>Носителями электрического тока при несамостоятельном разряде являются положительные ионы и отрицательные электроны. </a:t>
            </a:r>
            <a:r>
              <a:rPr lang="ru-RU" sz="1200" dirty="0" err="1"/>
              <a:t>Вольт-амперная</a:t>
            </a:r>
            <a:r>
              <a:rPr lang="ru-RU" sz="1200" dirty="0"/>
              <a:t> характеристика представлена на рис. 54. В области ОАВ - несамостоятельный разряд. В области ВС разряд становится самостоятельным. </a:t>
            </a:r>
          </a:p>
          <a:p>
            <a:r>
              <a:rPr lang="ru-RU" sz="1200" dirty="0"/>
              <a:t>При самостоятельном разряде одним из способов ионизации атомов является ионизация электронным ударом. Ионизация электронным ударом становится возможна тогда, когда электрон на длине свободного пробега А приобретает кинетическую энергию </a:t>
            </a:r>
            <a:r>
              <a:rPr lang="ru-RU" sz="1200" dirty="0" err="1"/>
              <a:t>W</a:t>
            </a:r>
            <a:r>
              <a:rPr lang="ru-RU" sz="1200" baseline="-25000" dirty="0" err="1"/>
              <a:t>k</a:t>
            </a:r>
            <a:r>
              <a:rPr lang="ru-RU" sz="1200" dirty="0"/>
              <a:t>, достаточную для совершения работы по отрыву электрона от атома. Виды самостоятельных разрядов в газах - искровой, коронный, дуговой и тлеющий разряды. </a:t>
            </a:r>
          </a:p>
          <a:p>
            <a:r>
              <a:rPr lang="ru-RU" sz="1200" i="1" dirty="0"/>
              <a:t>Искровой разряд</a:t>
            </a:r>
            <a:r>
              <a:rPr lang="ru-RU" sz="1200" dirty="0"/>
              <a:t> возникает между двумя электродами заряженными разными зарядами и имеющие большую разность потенциалов. Напряжение между разноименно заряженными телами достигает до 40 000 В. Искровой разряд кратковременный, его механизм - электронный удар. Молния - вид искрового разряда. </a:t>
            </a:r>
          </a:p>
          <a:p>
            <a:r>
              <a:rPr lang="ru-RU" sz="1200" dirty="0"/>
              <a:t>В сильно неоднородных электрических полях, образующихся, например, между острием и плоскостью или между проводом линии электропередачи и поверхностью Земли, возникает особая форма самостоятельного разряда в газах, называемая </a:t>
            </a:r>
            <a:r>
              <a:rPr lang="ru-RU" sz="1200" i="1" dirty="0"/>
              <a:t>коронным разрядом</a:t>
            </a:r>
            <a:r>
              <a:rPr lang="ru-RU" sz="1200" dirty="0"/>
              <a:t>. </a:t>
            </a:r>
          </a:p>
          <a:p>
            <a:r>
              <a:rPr lang="ru-RU" sz="1200" i="1" dirty="0"/>
              <a:t>Электрический дуговой разряд</a:t>
            </a:r>
            <a:r>
              <a:rPr lang="ru-RU" sz="1200" dirty="0"/>
              <a:t> был открыт русским ученым В. В. Петровым в 1802 г. При соприкосновении двух электродов из углей при напряжении 40-50 В </a:t>
            </a:r>
            <a:r>
              <a:rPr lang="ru-RU" sz="1200" dirty="0" err="1"/>
              <a:t>в</a:t>
            </a:r>
            <a:r>
              <a:rPr lang="ru-RU" sz="1200" dirty="0"/>
              <a:t> некоторых местах возникают участки малого сечения с большим электрическим сопротивлением. Эти участки сильно разогреваются, испускают электроны, которые ионизируют атомы и молекулы между электродами. Носителями электрического тока в дуге являются положительно заряженные ионы и электроны. </a:t>
            </a:r>
          </a:p>
          <a:p>
            <a:r>
              <a:rPr lang="ru-RU" sz="1200" dirty="0"/>
              <a:t>Разряд, возникающий при пониженном давлении, называется </a:t>
            </a:r>
            <a:r>
              <a:rPr lang="ru-RU" sz="1200" i="1" dirty="0"/>
              <a:t>тлеющим разрядом</a:t>
            </a:r>
            <a:r>
              <a:rPr lang="ru-RU" sz="1200" dirty="0"/>
              <a:t>. При понижении давления увеличивается длина свободного пробега электрона, и за время между столкновениями он успевает приобрести достаточную для ионизации энергию в электрическом поле с меньшей напряженностью. Разряд осуществляется электронно-ионной лавиной. </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dirty="0"/>
              <a:t>  Ионная проводимость имеет рад особенностей. Так, нередко положительные и отрицательные ионы представляют собой не единичные ионизированные молекулы, а группы молекул, прилипших к отрицательному или положительному электрону. Благодаря этому, хотя заряд каждого иона равен одному-двум, редко большему числу элементарных зарядов, массы их могут значительно отличаться от масс отдельных атомов и молекул. Этом газовые ионы существенно отличаются от ионов электролитов, представляющих всегда определенные группы атомов. В силу этого различия при ионной проводимости газов не имеют место законы Фарадея, столь характерные для проводимости электролитов.</a:t>
            </a:r>
            <a:br>
              <a:rPr lang="ru-RU" dirty="0"/>
            </a:br>
            <a:r>
              <a:rPr lang="ru-RU" dirty="0"/>
              <a:t>   Второе, также очень важное, отличие ионной проводимости газов от ионной проводимости электролитов состоит в том, что для газов не соблюдается закон Ома: вольтамперная характеристика имеет более сложный характер. Вольтамперная характеристика проводников (в том числе и электролитов) имеет вид наклонной прямой (пропорциональность I и U), для газов она имеет разнообразную форму.</a:t>
            </a:r>
            <a:br>
              <a:rPr lang="ru-RU" dirty="0"/>
            </a:br>
            <a:r>
              <a:rPr lang="ru-RU" dirty="0"/>
              <a:t>   В частности, в случае несамостоятельной проводимости, при небольших значениях U график имеет вид прямой, т.е. закон Ома приближенно сохраняет силу; с ростом U кривая загибается с некоторого напряжения и переходит в горизонтальную прямую. </a:t>
            </a:r>
          </a:p>
          <a:p>
            <a:r>
              <a:rPr lang="ru-RU" dirty="0"/>
              <a:t> </a:t>
            </a:r>
          </a:p>
          <a:p>
            <a:br>
              <a:rPr lang="ru-RU" dirty="0"/>
            </a:br>
            <a:r>
              <a:rPr lang="ru-RU" dirty="0"/>
              <a:t>   Это означает, что начиная с некоторого напряжения, ток сохраняет постоянное значение, несмотря на увеличение напряжения. Это постоянное, не зависящее от напряжения значение силы тока называют током насыщения. </a:t>
            </a:r>
            <a:br>
              <a:rPr lang="ru-RU" dirty="0"/>
            </a:br>
            <a:r>
              <a:rPr lang="ru-RU" dirty="0"/>
              <a:t>    Нетрудно понять смысл полученных результатов. Вначале с ростом напряжения увеличивается число ионов, проходящих через сечение разряда, т.е. увеличивается ток I, ибо ионы в более сильном поле движется с большей скоростью. Однако, как бы быстро не двигались ионы, число их, проходящее через это сечение за единицу времени, не может быть больше, чем общее число ионов, создаваемых в разряде в разряде в единице времени внешними ионизирующим фактором. </a:t>
            </a:r>
            <a:br>
              <a:rPr lang="ru-RU" dirty="0"/>
            </a:br>
            <a:r>
              <a:rPr lang="ru-RU" dirty="0"/>
              <a:t>   Опыты показывают, однако, что если после достижения тока насыщения в газе продолжать значительно повышать напряжение, то ход вольтамперной характеристики внезапно нарушается. При достаточно большом напряжении ток резко возрастает. </a:t>
            </a:r>
            <a:br>
              <a:rPr lang="ru-RU" dirty="0"/>
            </a:br>
            <a:endParaRPr lang="ru-RU" dirty="0"/>
          </a:p>
          <a:p>
            <a:r>
              <a:rPr lang="ru-RU" dirty="0"/>
              <a:t> </a:t>
            </a:r>
          </a:p>
          <a:p>
            <a:r>
              <a:rPr lang="ru-RU" dirty="0"/>
              <a:t>   Скачок тока показывает, что число ионов сразу резко возросло. Причиной этого является само электрическое поле: оно сообщает некоторым ионам столь большие скорости, т.е. столь большую энергию, что при соударении таких ионов с нейтральными молекулами последние разбиваются на ионы. Общее число ионов определяется теперь не ионизирующим фактором, а действием самого поля, которое может само поддерживать необходимую ионизацию: проводимость из несамостоятельной становится самостоятельной. Описанное явление внезапного возникновения самостоятельной проводимости, имеющее характер пробоя газового промежутка, - не единственная, хотя и весьма важная, форма возникновения самостоятельной проводимости. </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dirty="0"/>
              <a:t>В газе всегда есть некоторое число ионов и е</a:t>
            </a:r>
            <a:r>
              <a:rPr lang="ru-RU" sz="1200" baseline="30000" dirty="0"/>
              <a:t>-</a:t>
            </a:r>
            <a:r>
              <a:rPr lang="ru-RU" sz="1200" dirty="0"/>
              <a:t>, возникающих от случайных причин. </a:t>
            </a:r>
            <a:br>
              <a:rPr lang="ru-RU" sz="1200" dirty="0"/>
            </a:br>
            <a:r>
              <a:rPr lang="ru-RU" sz="1200" dirty="0"/>
              <a:t>Но их мало, поэтому газ – диэлектрик</a:t>
            </a:r>
          </a:p>
          <a:p>
            <a:endParaRPr lang="ru-RU" dirty="0"/>
          </a:p>
          <a:p>
            <a:pPr marL="0" marR="0" indent="0" algn="l" defTabSz="914400" rtl="0" eaLnBrk="0" fontAlgn="base" latinLnBrk="0" hangingPunct="0">
              <a:lnSpc>
                <a:spcPct val="100000"/>
              </a:lnSpc>
              <a:spcBef>
                <a:spcPct val="30000"/>
              </a:spcBef>
              <a:spcAft>
                <a:spcPct val="0"/>
              </a:spcAft>
              <a:buClrTx/>
              <a:buSzTx/>
              <a:buFontTx/>
              <a:buNone/>
              <a:tabLst/>
              <a:defRPr/>
            </a:pPr>
            <a:r>
              <a:rPr lang="ru-RU" dirty="0"/>
              <a:t>Образовавшиеся под влиянием ударной ионизации электроны и ионы увеличивает число зарядов в газе, причем в свою очередь они приходят в движение под действием электрического поля и могут произвести ударную ионизацию новых атомов. Таким образом, процесс усиливает сам себя, и ионизация в газе быстро достигает очень большой величины. Явление аналогично снежной лавине, поэтому этот процесс был назван ионной лавиной. </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Разные части грозового облака несут заряды различных знаков. Чаще всего нижняя часть облака (отраженная к Земле) бывает заряжена отрицательно, а верхняя – положительно. Поэтому, если два облака сближаются разноименно заряженными частями, то между ними проскакивает молния. Однако грозовой разряд может произойти и иначе. Проходя над Землей, грозовое облако создает на ее поверхности большие индуцированные заряды, и поэтому облако и поверхность Земли образуют две обкладки большого конденсатора. Разность потенциалов между облаком и Землей достигает огромных значений, измеряемых сотнями миллионов воль, и воздухе возникает сильное электрическое поле. Если напряженность этого поля делается достаточно большой, то может произойти пробой, т.е. молния, ударяющая в Землю. При этом молния иногда поражает людей и вызывает пожары. </a:t>
            </a:r>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Искровая камера для регистрации заряж частиц, с картинками</a:t>
            </a:r>
          </a:p>
        </p:txBody>
      </p:sp>
      <p:sp>
        <p:nvSpPr>
          <p:cNvPr id="4" name="Номер слайда 3"/>
          <p:cNvSpPr>
            <a:spLocks noGrp="1"/>
          </p:cNvSpPr>
          <p:nvPr>
            <p:ph type="sldNum" sz="quarter" idx="10"/>
          </p:nvPr>
        </p:nvSpPr>
        <p:spPr/>
        <p:txBody>
          <a:bodyPr/>
          <a:lstStyle/>
          <a:p>
            <a:fld id="{F1B7854C-B469-4DE0-9368-37B2FDFBBB3D}" type="slidenum">
              <a:rPr lang="ru-RU" smtClean="0"/>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Уточнит</a:t>
            </a:r>
            <a:r>
              <a:rPr lang="ru-RU" baseline="0"/>
              <a:t> ьтемпературу</a:t>
            </a:r>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a:solidFill>
                  <a:srgbClr val="002060"/>
                </a:solidFill>
                <a:latin typeface="Verdana" pitchFamily="34" charset="0"/>
              </a:rPr>
              <a:t>Металлический цилиндр с окошком, закрытым фольгой; с тонкой металлической изолированной проволокой, натянутой по оси цилиндра</a:t>
            </a:r>
          </a:p>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kern="1200">
                <a:solidFill>
                  <a:schemeClr val="tx1"/>
                </a:solidFill>
                <a:latin typeface="+mn-lt"/>
                <a:ea typeface="+mn-ea"/>
                <a:cs typeface="+mn-cs"/>
              </a:rPr>
              <a:t>Схемы рентг трубки, эл микроскопа</a:t>
            </a:r>
            <a:endParaRPr lang="ru-RU" b="0"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уточнить</a:t>
            </a:r>
          </a:p>
        </p:txBody>
      </p:sp>
      <p:sp>
        <p:nvSpPr>
          <p:cNvPr id="4" name="Номер слайда 3"/>
          <p:cNvSpPr>
            <a:spLocks noGrp="1"/>
          </p:cNvSpPr>
          <p:nvPr>
            <p:ph type="sldNum" sz="quarter" idx="10"/>
          </p:nvPr>
        </p:nvSpPr>
        <p:spPr/>
        <p:txBody>
          <a:bodyPr/>
          <a:lstStyle/>
          <a:p>
            <a:fld id="{F1B7854C-B469-4DE0-9368-37B2FDFBBB3D}" type="slidenum">
              <a:rPr lang="ru-RU" smtClean="0"/>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Найти рисунок</a:t>
            </a:r>
          </a:p>
        </p:txBody>
      </p:sp>
      <p:sp>
        <p:nvSpPr>
          <p:cNvPr id="4" name="Номер слайда 3"/>
          <p:cNvSpPr>
            <a:spLocks noGrp="1"/>
          </p:cNvSpPr>
          <p:nvPr>
            <p:ph type="sldNum" sz="quarter" idx="10"/>
          </p:nvPr>
        </p:nvSpPr>
        <p:spPr/>
        <p:txBody>
          <a:bodyPr/>
          <a:lstStyle/>
          <a:p>
            <a:fld id="{F1B7854C-B469-4DE0-9368-37B2FDFBBB3D}" type="slidenum">
              <a:rPr lang="ru-RU" smtClean="0"/>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Уточнить!!!!!</a:t>
            </a:r>
          </a:p>
        </p:txBody>
      </p:sp>
      <p:sp>
        <p:nvSpPr>
          <p:cNvPr id="4" name="Номер слайда 3"/>
          <p:cNvSpPr>
            <a:spLocks noGrp="1"/>
          </p:cNvSpPr>
          <p:nvPr>
            <p:ph type="sldNum" sz="quarter" idx="10"/>
          </p:nvPr>
        </p:nvSpPr>
        <p:spPr/>
        <p:txBody>
          <a:bodyPr/>
          <a:lstStyle/>
          <a:p>
            <a:fld id="{F1B7854C-B469-4DE0-9368-37B2FDFBBB3D}" type="slidenum">
              <a:rPr lang="ru-RU" smtClean="0"/>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42</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B7854C-B469-4DE0-9368-37B2FDFBBB3D}" type="slidenum">
              <a:rPr lang="ru-RU" smtClean="0"/>
              <a:pPr/>
              <a:t>43</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44</a:t>
            </a:fld>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45</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46</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47</a:t>
            </a:fld>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48</a:t>
            </a:fld>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49</a:t>
            </a:fld>
            <a:endParaRPr 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1B7854C-B469-4DE0-9368-37B2FDFBBB3D}" type="slidenum">
              <a:rPr lang="ru-RU" smtClean="0"/>
              <a:pPr/>
              <a:t>50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b="1">
                <a:solidFill>
                  <a:schemeClr val="tx2">
                    <a:lumMod val="50000"/>
                  </a:schemeClr>
                </a:solidFill>
                <a:latin typeface="Verdana" pitchFamily="34" charset="0"/>
              </a:defRPr>
            </a:lvl1pPr>
          </a:lstStyle>
          <a:p>
            <a:r>
              <a:rPr lang="ru-RU" dirty="0"/>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696"/>
          </a:xfrm>
        </p:spPr>
        <p:txBody>
          <a:bodyPr>
            <a:normAutofit/>
          </a:bodyPr>
          <a:lstStyle>
            <a:lvl1pPr algn="r">
              <a:defRPr sz="3600" b="1">
                <a:solidFill>
                  <a:schemeClr val="tx2">
                    <a:lumMod val="50000"/>
                  </a:schemeClr>
                </a:solidFill>
                <a:latin typeface="Verdana" pitchFamily="34" charset="0"/>
              </a:defRPr>
            </a:lvl1pPr>
          </a:lstStyle>
          <a:p>
            <a:r>
              <a:rPr lang="ru-RU" dirty="0"/>
              <a:t>Образец заголовка</a:t>
            </a:r>
          </a:p>
        </p:txBody>
      </p:sp>
      <p:sp>
        <p:nvSpPr>
          <p:cNvPr id="3" name="Содержимое 2"/>
          <p:cNvSpPr>
            <a:spLocks noGrp="1"/>
          </p:cNvSpPr>
          <p:nvPr>
            <p:ph idx="1"/>
          </p:nvPr>
        </p:nvSpPr>
        <p:spPr>
          <a:xfrm>
            <a:off x="457200" y="1196752"/>
            <a:ext cx="8229600" cy="49294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12.10.2023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lanbook.com/book/113945"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2-04-01_&#1044;_&#1044;&#1099;&#1088;&#1086;&#1095;&#1085;&#1072;&#1103;&#1055;&#1088;&#1086;&#1074;&#1086;&#1076;&#1080;&#1084;&#1086;&#1089;&#1090;&#1100;.sw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hyperlink" Target="2-04-05_&#1044;_&#1044;&#1080;&#1086;&#1076;_&#1086;&#1089;&#1094;&#1080;&#1083;&#1083;&#1086;&#1075;&#1088;&#1072;&#1084;&#1084;&#1072;.wmv" TargetMode="Externa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2-04-03_&#1044;_p-n&#1055;&#1077;&#1088;&#1077;&#1093;&#1086;&#1076;.swf" TargetMode="External"/><Relationship Id="rId5" Type="http://schemas.openxmlformats.org/officeDocument/2006/relationships/image" Target="../media/image5.png"/><Relationship Id="rId4" Type="http://schemas.openxmlformats.org/officeDocument/2006/relationships/hyperlink" Target="2-04-04_&#1044;_&#1060;&#1086;&#1088;&#1084;&#1080;&#1088;&#1086;&#1074;&#1072;&#1085;&#1080;&#1077;_p-n_&#1087;&#1077;&#1088;&#1077;&#1093;&#1086;&#1076;&#1072;.swf" TargetMode="Externa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2-04-02_&#1044;_&#1055;&#1088;&#1103;&#1084;&#1086;&#1081;-&#1086;&#1073;&#1088;&#1072;&#1090;&#1085;&#1099;&#1081;&#1055;&#1055;&#1077;&#1088;&#1077;&#1093;&#1086;&#1076;.swf"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2-04-06_&#1044;_&#1055;&#1088;&#1086;&#1074;&#1086;&#1076;&#1080;&#1084;&#1086;&#1089;&#1090;&#1100;&#1069;&#1083;&#1077;&#1082;&#1090;&#1088;&#1086;&#1083;&#1080;&#1090;&#1072;.wmv" TargetMode="External"/><Relationship Id="rId7" Type="http://schemas.openxmlformats.org/officeDocument/2006/relationships/hyperlink" Target="2-04-07_&#1044;_&#1069;&#1083;&#1077;&#1082;&#1090;&#1088;&#1086;&#1083;&#1080;&#1079;2.av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2-04-08_&#1044;_&#1069;&#1083;&#1077;&#1082;&#1090;&#1088;&#1086;&#1083;&#1080;&#1079;.swf" TargetMode="External"/><Relationship Id="rId10"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hyperlink" Target="2-04-09_&#1044;_&#1069;&#1083;&#1077;&#1082;&#1090;&#1088;&#1086;&#1083;&#1080;&#1079;.avi"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bin"/><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44.xml"/><Relationship Id="rId5" Type="http://schemas.openxmlformats.org/officeDocument/2006/relationships/image" Target="../media/image16.png"/><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0.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wmf"/><Relationship Id="rId5" Type="http://schemas.openxmlformats.org/officeDocument/2006/relationships/oleObject" Target="../embeddings/oleObject5.bin"/><Relationship Id="rId4" Type="http://schemas.openxmlformats.org/officeDocument/2006/relationships/image" Target="../media/image19.wmf"/></Relationships>
</file>

<file path=ppt/slides/_rels/slide11.xml.rels><?xml version="1.0" encoding="UTF-8" standalone="yes"?>
<Relationships xmlns="http://schemas.openxmlformats.org/package/2006/relationships"><Relationship Id="rId3" Type="http://schemas.openxmlformats.org/officeDocument/2006/relationships/hyperlink" Target="2-04-10_&#1044;_&#1043;&#1072;&#1083;&#1100;&#1074;&#1072;&#1085;&#1080;&#1095;&#1077;&#1089;&#1082;&#1080;&#1081;&#1069;&#1083;&#1077;&#1084;&#1077;&#1085;&#1090;.wm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2-04-11_&#1044;_&#1048;&#1089;&#1082;&#1088;&#1086;&#1074;&#1086;&#1081;&#1056;&#1072;&#1079;&#1088;&#1103;&#1076;.sw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jpe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2-04-12_&#1044;_&#1048;&#1089;&#1082;&#1088;&#1086;&#1074;&#1086;&#1081;&#1056;&#1072;&#1079;&#1088;&#1103;&#1076;2.swf" TargetMode="Externa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hyperlink" Target="2-04-13_&#1044;_&#1056;&#1072;&#1079;&#1088;&#1103;&#1076;.avi"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hyperlink" Target="2-04-14_&#1044;_&#1058;&#1083;&#1077;&#1102;&#1097;&#1080;&#1081;&#1056;&#1072;&#1079;&#1088;&#1103;&#1076;.wmv"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slide" Target="slide48.xml"/><Relationship Id="rId4" Type="http://schemas.openxmlformats.org/officeDocument/2006/relationships/slide" Target="slide4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5.wm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oleObject" Target="../embeddings/oleObject9.bin"/><Relationship Id="rId5" Type="http://schemas.openxmlformats.org/officeDocument/2006/relationships/image" Target="../media/image64.wmf"/><Relationship Id="rId4" Type="http://schemas.openxmlformats.org/officeDocument/2006/relationships/oleObject" Target="../embeddings/oleObject8.bin"/></Relationships>
</file>

<file path=ppt/slides/_rels/slide37.xml.rels><?xml version="1.0" encoding="UTF-8" standalone="yes"?>
<Relationships xmlns="http://schemas.openxmlformats.org/package/2006/relationships"><Relationship Id="rId3" Type="http://schemas.openxmlformats.org/officeDocument/2006/relationships/hyperlink" Target="2-04-15_&#1044;_&#1060;&#1086;&#1090;&#1086;&#1090;&#1086;&#1082;.sw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7.wmf"/></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hyperlink" Target="2-04-16_&#1044;_&#1048;&#1089;&#1087;&#1086;&#1083;&#1100;&#1079;&#1086;&#1074;&#1072;&#1085;&#1080;&#1077;&#1060;&#1086;&#1090;&#1086;&#1101;&#1084;&#1080;&#1089;&#1089;&#1080;&#1080;.sw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chool-collection.edu.ru/" TargetMode="External"/><Relationship Id="rId7" Type="http://schemas.openxmlformats.org/officeDocument/2006/relationships/hyperlink" Target="http://www.krugosvet.ru/enc/nauka_i_tehnika/tehnologiya_i_promyshlennost"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fn.bmstu.ru/phys/bib/physbook/tom6/ch4/texthtml/ch4_5.htm" TargetMode="External"/><Relationship Id="rId5" Type="http://schemas.openxmlformats.org/officeDocument/2006/relationships/hyperlink" Target="http://stoom.ru/content" TargetMode="External"/><Relationship Id="rId4" Type="http://schemas.openxmlformats.org/officeDocument/2006/relationships/hyperlink" Target="http://ru.wikipedi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5035215"/>
            <a:ext cx="8208912" cy="1346931"/>
          </a:xfrm>
        </p:spPr>
        <p:txBody>
          <a:bodyPr>
            <a:normAutofit fontScale="47500" lnSpcReduction="20000"/>
          </a:bodyPr>
          <a:lstStyle/>
          <a:p>
            <a:r>
              <a:rPr lang="ru-RU" sz="3200" b="1" dirty="0">
                <a:solidFill>
                  <a:srgbClr val="376092"/>
                </a:solidFill>
                <a:latin typeface="Verdana" pitchFamily="34" charset="0"/>
                <a:ea typeface="Verdana" pitchFamily="34" charset="0"/>
                <a:cs typeface="Verdana" pitchFamily="34" charset="0"/>
              </a:rPr>
              <a:t>Учебный материал по учебникам:</a:t>
            </a:r>
          </a:p>
          <a:p>
            <a:pPr marL="342900" indent="-342900" algn="l">
              <a:buAutoNum type="arabicPeriod"/>
            </a:pPr>
            <a:r>
              <a:rPr lang="ru-RU" sz="3200" b="1" dirty="0">
                <a:solidFill>
                  <a:srgbClr val="376092"/>
                </a:solidFill>
                <a:latin typeface="Verdana" pitchFamily="34" charset="0"/>
                <a:ea typeface="Verdana" pitchFamily="34" charset="0"/>
                <a:cs typeface="Verdana" pitchFamily="34" charset="0"/>
              </a:rPr>
              <a:t>Савельев И. В. Курс общей физики: учебное пособие. - Санкт-Петербург: Лань. - Том 2: Электричество и магнетизм. Волны. Оптика - 2019. § 80-87. </a:t>
            </a:r>
          </a:p>
          <a:p>
            <a:pPr algn="l"/>
            <a:r>
              <a:rPr lang="ru-RU" sz="3200" b="1" dirty="0">
                <a:solidFill>
                  <a:srgbClr val="376092"/>
                </a:solidFill>
                <a:latin typeface="Verdana" pitchFamily="34" charset="0"/>
                <a:ea typeface="Verdana" pitchFamily="34" charset="0"/>
                <a:cs typeface="Verdana" pitchFamily="34" charset="0"/>
              </a:rPr>
              <a:t>      URL: </a:t>
            </a:r>
            <a:r>
              <a:rPr lang="ru-RU" sz="3200" b="1" dirty="0">
                <a:solidFill>
                  <a:srgbClr val="376092"/>
                </a:solidFill>
                <a:latin typeface="Verdana" pitchFamily="34" charset="0"/>
                <a:ea typeface="Verdana" pitchFamily="34" charset="0"/>
                <a:cs typeface="Verdana" pitchFamily="34" charset="0"/>
                <a:hlinkClick r:id="rId3"/>
              </a:rPr>
              <a:t>https://e.lanbook.com/book/113945</a:t>
            </a:r>
            <a:endParaRPr lang="ru-RU" sz="3200" b="1" dirty="0">
              <a:solidFill>
                <a:srgbClr val="376092"/>
              </a:solidFill>
              <a:latin typeface="Verdana" pitchFamily="34" charset="0"/>
              <a:ea typeface="Verdana" pitchFamily="34" charset="0"/>
              <a:cs typeface="Verdana" pitchFamily="34" charset="0"/>
            </a:endParaRPr>
          </a:p>
          <a:p>
            <a:pPr algn="l"/>
            <a:r>
              <a:rPr lang="ru-RU" sz="3200" b="1" dirty="0">
                <a:solidFill>
                  <a:srgbClr val="376092"/>
                </a:solidFill>
                <a:latin typeface="Verdana" pitchFamily="34" charset="0"/>
                <a:ea typeface="Verdana" pitchFamily="34" charset="0"/>
                <a:cs typeface="Verdana" pitchFamily="34" charset="0"/>
              </a:rPr>
              <a:t>2. Трофимова Т.И. Курс физики. - Екатеринбург: АТП, 2016. § 101-109. </a:t>
            </a:r>
          </a:p>
        </p:txBody>
      </p:sp>
      <p:sp>
        <p:nvSpPr>
          <p:cNvPr id="4" name="Подзаголовок 2"/>
          <p:cNvSpPr txBox="1">
            <a:spLocks/>
          </p:cNvSpPr>
          <p:nvPr/>
        </p:nvSpPr>
        <p:spPr>
          <a:xfrm>
            <a:off x="0" y="104764"/>
            <a:ext cx="9144000" cy="1752600"/>
          </a:xfrm>
          <a:prstGeom prst="rect">
            <a:avLst/>
          </a:prstGeom>
        </p:spPr>
        <p:txBody>
          <a:bodyPr vert="horz" lIns="91440" tIns="45720" rIns="91440" bIns="45720" rtlCol="0">
            <a:normAutofit fontScale="92500" lnSpcReduction="20000"/>
          </a:bodyPr>
          <a:lstStyle/>
          <a:p>
            <a:pPr lvl="0" algn="ctr" fontAlgn="base">
              <a:spcBef>
                <a:spcPct val="20000"/>
              </a:spcBef>
              <a:spcAft>
                <a:spcPct val="0"/>
              </a:spcAft>
              <a:defRPr/>
            </a:pPr>
            <a:r>
              <a:rPr lang="ru-RU" sz="3200" b="1" kern="0" dirty="0">
                <a:solidFill>
                  <a:schemeClr val="bg1">
                    <a:lumMod val="50000"/>
                  </a:schemeClr>
                </a:solidFill>
                <a:latin typeface="Verdana" pitchFamily="34" charset="0"/>
                <a:ea typeface="Verdana" pitchFamily="34" charset="0"/>
                <a:cs typeface="Verdana" pitchFamily="34" charset="0"/>
              </a:rPr>
              <a:t>Курс лекций по физике </a:t>
            </a:r>
            <a:br>
              <a:rPr lang="ru-RU" sz="3200" b="1" kern="0" dirty="0">
                <a:solidFill>
                  <a:schemeClr val="bg1">
                    <a:lumMod val="50000"/>
                  </a:schemeClr>
                </a:solidFill>
                <a:latin typeface="Verdana" pitchFamily="34" charset="0"/>
                <a:ea typeface="Verdana" pitchFamily="34" charset="0"/>
                <a:cs typeface="Verdana" pitchFamily="34" charset="0"/>
              </a:rPr>
            </a:br>
            <a:endParaRPr lang="ru-RU" sz="3200" b="1" kern="0" dirty="0">
              <a:solidFill>
                <a:schemeClr val="bg1">
                  <a:lumMod val="50000"/>
                </a:schemeClr>
              </a:solidFill>
              <a:latin typeface="Verdana" pitchFamily="34" charset="0"/>
              <a:ea typeface="Verdana" pitchFamily="34" charset="0"/>
              <a:cs typeface="Verdana" pitchFamily="34" charset="0"/>
            </a:endParaRPr>
          </a:p>
          <a:p>
            <a:pPr lvl="0" algn="ctr" fontAlgn="base">
              <a:spcBef>
                <a:spcPct val="20000"/>
              </a:spcBef>
              <a:spcAft>
                <a:spcPct val="0"/>
              </a:spcAft>
              <a:defRPr/>
            </a:pPr>
            <a:r>
              <a:rPr lang="ru-RU" sz="3200" b="1" kern="0" dirty="0">
                <a:solidFill>
                  <a:schemeClr val="accent1">
                    <a:lumMod val="75000"/>
                  </a:schemeClr>
                </a:solidFill>
                <a:latin typeface="Verdana" pitchFamily="34" charset="0"/>
                <a:ea typeface="Verdana" pitchFamily="34" charset="0"/>
                <a:cs typeface="Verdana" pitchFamily="34" charset="0"/>
              </a:rPr>
              <a:t> </a:t>
            </a:r>
            <a:br>
              <a:rPr lang="ru-RU" sz="3200" b="1" kern="0" dirty="0">
                <a:solidFill>
                  <a:schemeClr val="accent1">
                    <a:lumMod val="75000"/>
                  </a:schemeClr>
                </a:solidFill>
                <a:latin typeface="Verdana" pitchFamily="34" charset="0"/>
                <a:ea typeface="Verdana" pitchFamily="34" charset="0"/>
                <a:cs typeface="Verdana" pitchFamily="34" charset="0"/>
              </a:rPr>
            </a:br>
            <a:r>
              <a:rPr lang="ru-RU" sz="3600" b="1" kern="0" dirty="0">
                <a:solidFill>
                  <a:schemeClr val="accent1">
                    <a:lumMod val="75000"/>
                  </a:schemeClr>
                </a:solidFill>
                <a:latin typeface="Verdana" pitchFamily="34" charset="0"/>
                <a:ea typeface="Verdana" pitchFamily="34" charset="0"/>
                <a:cs typeface="Verdana" pitchFamily="34" charset="0"/>
              </a:rPr>
              <a:t>Часть </a:t>
            </a:r>
            <a:r>
              <a:rPr lang="en-US" sz="3600" b="1" kern="0" dirty="0">
                <a:solidFill>
                  <a:schemeClr val="accent1">
                    <a:lumMod val="75000"/>
                  </a:schemeClr>
                </a:solidFill>
                <a:latin typeface="Verdana" pitchFamily="34" charset="0"/>
                <a:ea typeface="Verdana" pitchFamily="34" charset="0"/>
                <a:cs typeface="Verdana" pitchFamily="34" charset="0"/>
              </a:rPr>
              <a:t>II</a:t>
            </a:r>
            <a:r>
              <a:rPr lang="ru-RU" sz="3600" b="1" kern="0" dirty="0">
                <a:solidFill>
                  <a:schemeClr val="accent1">
                    <a:lumMod val="75000"/>
                  </a:schemeClr>
                </a:solidFill>
                <a:latin typeface="Verdana" pitchFamily="34" charset="0"/>
                <a:ea typeface="Verdana" pitchFamily="34" charset="0"/>
                <a:cs typeface="Verdana" pitchFamily="34" charset="0"/>
              </a:rPr>
              <a:t>. Электродинамика</a:t>
            </a:r>
          </a:p>
        </p:txBody>
      </p:sp>
      <p:sp>
        <p:nvSpPr>
          <p:cNvPr id="7" name="Заголовок 6"/>
          <p:cNvSpPr>
            <a:spLocks noGrp="1"/>
          </p:cNvSpPr>
          <p:nvPr>
            <p:ph type="ctrTitle"/>
          </p:nvPr>
        </p:nvSpPr>
        <p:spPr>
          <a:xfrm>
            <a:off x="685800" y="2130425"/>
            <a:ext cx="7772400" cy="2306687"/>
          </a:xfrm>
        </p:spPr>
        <p:txBody>
          <a:bodyPr>
            <a:normAutofit/>
          </a:bodyPr>
          <a:lstStyle/>
          <a:p>
            <a:pPr lvl="0"/>
            <a:r>
              <a:rPr lang="ru-RU" dirty="0"/>
              <a:t>Постоянный электрический ток</a:t>
            </a:r>
            <a:r>
              <a:rPr lang="en-US" dirty="0"/>
              <a:t> </a:t>
            </a:r>
            <a:br>
              <a:rPr lang="ru-RU" dirty="0"/>
            </a:br>
            <a:r>
              <a:rPr lang="ru-RU" dirty="0"/>
              <a:t>в различных средах</a:t>
            </a:r>
          </a:p>
        </p:txBody>
      </p:sp>
      <p:sp>
        <p:nvSpPr>
          <p:cNvPr id="6" name="Подзаголовок 2"/>
          <p:cNvSpPr txBox="1">
            <a:spLocks/>
          </p:cNvSpPr>
          <p:nvPr/>
        </p:nvSpPr>
        <p:spPr>
          <a:xfrm>
            <a:off x="7019924" y="6382146"/>
            <a:ext cx="2160588" cy="503238"/>
          </a:xfrm>
          <a:prstGeom prst="rect">
            <a:avLst/>
          </a:prstGeom>
        </p:spPr>
        <p:txBody>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auto">
              <a:spcBef>
                <a:spcPct val="20000"/>
              </a:spcBef>
              <a:spcAft>
                <a:spcPts val="0"/>
              </a:spcAft>
              <a:buFont typeface="Arial" pitchFamily="34" charset="0"/>
              <a:buNone/>
              <a:defRPr/>
            </a:pPr>
            <a:r>
              <a:rPr lang="ru-RU" sz="1200" b="1" dirty="0">
                <a:solidFill>
                  <a:schemeClr val="tx1">
                    <a:tint val="75000"/>
                  </a:schemeClr>
                </a:solidFill>
                <a:latin typeface="+mn-lt"/>
                <a:cs typeface="+mn-cs"/>
              </a:rPr>
              <a:t>Бахтина Е.Ю., </a:t>
            </a:r>
            <a:r>
              <a:rPr lang="ru-RU" sz="1200" b="1" dirty="0" err="1">
                <a:solidFill>
                  <a:schemeClr val="tx1">
                    <a:tint val="75000"/>
                  </a:schemeClr>
                </a:solidFill>
                <a:latin typeface="+mn-lt"/>
                <a:cs typeface="+mn-cs"/>
              </a:rPr>
              <a:t>к.ф.-м.н</a:t>
            </a:r>
            <a:r>
              <a:rPr lang="ru-RU" sz="1200" b="1" dirty="0">
                <a:solidFill>
                  <a:schemeClr val="tx1">
                    <a:tint val="75000"/>
                  </a:schemeClr>
                </a:solidFill>
                <a:latin typeface="+mn-lt"/>
                <a:cs typeface="+mn-cs"/>
              </a:rPr>
              <a:t>., </a:t>
            </a:r>
            <a:br>
              <a:rPr lang="ru-RU" sz="1200" b="1" dirty="0">
                <a:solidFill>
                  <a:schemeClr val="tx1">
                    <a:tint val="75000"/>
                  </a:schemeClr>
                </a:solidFill>
                <a:latin typeface="+mn-lt"/>
                <a:cs typeface="+mn-cs"/>
              </a:rPr>
            </a:br>
            <a:r>
              <a:rPr lang="ru-RU" sz="1200" b="1" dirty="0">
                <a:solidFill>
                  <a:schemeClr val="tx1">
                    <a:tint val="75000"/>
                  </a:schemeClr>
                </a:solidFill>
                <a:latin typeface="+mn-lt"/>
                <a:cs typeface="+mn-cs"/>
              </a:rPr>
              <a:t>доц.</a:t>
            </a:r>
            <a:r>
              <a:rPr lang="en-US" sz="1200" b="1" dirty="0">
                <a:solidFill>
                  <a:schemeClr val="tx1">
                    <a:tint val="75000"/>
                  </a:schemeClr>
                </a:solidFill>
                <a:latin typeface="+mn-lt"/>
                <a:cs typeface="+mn-cs"/>
              </a:rPr>
              <a:t> </a:t>
            </a:r>
            <a:r>
              <a:rPr lang="ru-RU" sz="1200" b="1" dirty="0">
                <a:solidFill>
                  <a:schemeClr val="tx1">
                    <a:tint val="75000"/>
                  </a:schemeClr>
                </a:solidFill>
                <a:latin typeface="+mn-lt"/>
                <a:cs typeface="+mn-cs"/>
              </a:rPr>
              <a:t>каф.</a:t>
            </a:r>
            <a:r>
              <a:rPr lang="en-US" sz="1200" b="1" dirty="0">
                <a:solidFill>
                  <a:schemeClr val="tx1">
                    <a:tint val="75000"/>
                  </a:schemeClr>
                </a:solidFill>
                <a:latin typeface="+mn-lt"/>
                <a:cs typeface="+mn-cs"/>
              </a:rPr>
              <a:t> </a:t>
            </a:r>
            <a:r>
              <a:rPr lang="ru-RU" sz="1200" b="1" dirty="0">
                <a:solidFill>
                  <a:schemeClr val="tx1">
                    <a:tint val="75000"/>
                  </a:schemeClr>
                </a:solidFill>
                <a:latin typeface="+mn-lt"/>
                <a:cs typeface="+mn-cs"/>
              </a:rPr>
              <a:t>физики </a:t>
            </a:r>
            <a:r>
              <a:rPr lang="ru-RU" sz="1200" b="1" dirty="0" err="1">
                <a:solidFill>
                  <a:schemeClr val="tx1">
                    <a:tint val="75000"/>
                  </a:schemeClr>
                </a:solidFill>
                <a:latin typeface="+mn-lt"/>
                <a:cs typeface="+mn-cs"/>
              </a:rPr>
              <a:t>МГАКХиС</a:t>
            </a:r>
            <a:endParaRPr lang="ru-RU" sz="1200" b="1" dirty="0">
              <a:solidFill>
                <a:schemeClr val="tx1">
                  <a:tint val="75000"/>
                </a:schemeClr>
              </a:solidFill>
              <a:latin typeface="+mn-lt"/>
              <a:cs typeface="+mn-cs"/>
            </a:endParaRPr>
          </a:p>
        </p:txBody>
      </p:sp>
      <p:sp>
        <p:nvSpPr>
          <p:cNvPr id="2" name="Подзаголовок 2">
            <a:extLst>
              <a:ext uri="{FF2B5EF4-FFF2-40B4-BE49-F238E27FC236}">
                <a16:creationId xmlns:a16="http://schemas.microsoft.com/office/drawing/2014/main" id="{3E4F75C4-4205-6ABA-DE62-02DBE4195354}"/>
              </a:ext>
            </a:extLst>
          </p:cNvPr>
          <p:cNvSpPr txBox="1">
            <a:spLocks/>
          </p:cNvSpPr>
          <p:nvPr/>
        </p:nvSpPr>
        <p:spPr>
          <a:xfrm>
            <a:off x="1379511" y="4337583"/>
            <a:ext cx="6400800" cy="69763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b="1">
                <a:solidFill>
                  <a:schemeClr val="accent1">
                    <a:lumMod val="75000"/>
                  </a:schemeClr>
                </a:solidFill>
                <a:latin typeface="Verdana" pitchFamily="34" charset="0"/>
                <a:ea typeface="Verdana" pitchFamily="34" charset="0"/>
                <a:cs typeface="Verdana" pitchFamily="34" charset="0"/>
              </a:rPr>
              <a:t>Лекция </a:t>
            </a:r>
            <a:r>
              <a:rPr lang="en-US" b="1">
                <a:solidFill>
                  <a:schemeClr val="accent1">
                    <a:lumMod val="75000"/>
                  </a:schemeClr>
                </a:solidFill>
                <a:latin typeface="Verdana" pitchFamily="34" charset="0"/>
                <a:ea typeface="Verdana" pitchFamily="34" charset="0"/>
                <a:cs typeface="Verdana" pitchFamily="34" charset="0"/>
              </a:rPr>
              <a:t>4</a:t>
            </a:r>
            <a:endParaRPr lang="ru-RU" b="1" dirty="0">
              <a:solidFill>
                <a:schemeClr val="accent1">
                  <a:lumMod val="75000"/>
                </a:schemeClr>
              </a:solidFill>
              <a:latin typeface="Verdana" pitchFamily="34" charset="0"/>
              <a:ea typeface="Verdana" pitchFamily="34" charset="0"/>
              <a:cs typeface="Verdan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2084"/>
            <a:ext cx="9144000" cy="764704"/>
          </a:xfrm>
        </p:spPr>
        <p:txBody>
          <a:bodyPr>
            <a:normAutofit fontScale="90000"/>
          </a:bodyPr>
          <a:lstStyle/>
          <a:p>
            <a:pPr>
              <a:lnSpc>
                <a:spcPct val="80000"/>
              </a:lnSpc>
            </a:pPr>
            <a:r>
              <a:rPr lang="ru-RU" dirty="0"/>
              <a:t>Электрический ток </a:t>
            </a:r>
            <a:br>
              <a:rPr lang="ru-RU" dirty="0"/>
            </a:br>
            <a:r>
              <a:rPr lang="ru-RU" dirty="0"/>
              <a:t>в различных средах</a:t>
            </a:r>
          </a:p>
        </p:txBody>
      </p:sp>
      <p:cxnSp>
        <p:nvCxnSpPr>
          <p:cNvPr id="4" name="Прямая соединительная линия 3"/>
          <p:cNvCxnSpPr/>
          <p:nvPr/>
        </p:nvCxnSpPr>
        <p:spPr>
          <a:xfrm>
            <a:off x="611560" y="857232"/>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611560" y="2925125"/>
            <a:ext cx="3240360"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latin typeface="Verdana" pitchFamily="34" charset="0"/>
              </a:rPr>
              <a:t>Металлы</a:t>
            </a:r>
          </a:p>
        </p:txBody>
      </p:sp>
      <p:sp>
        <p:nvSpPr>
          <p:cNvPr id="7" name="Прямоугольник 6"/>
          <p:cNvSpPr/>
          <p:nvPr/>
        </p:nvSpPr>
        <p:spPr>
          <a:xfrm>
            <a:off x="611560" y="4077253"/>
            <a:ext cx="3240360"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Жидкости</a:t>
            </a:r>
          </a:p>
        </p:txBody>
      </p:sp>
      <p:sp>
        <p:nvSpPr>
          <p:cNvPr id="8" name="Прямоугольник 7"/>
          <p:cNvSpPr/>
          <p:nvPr/>
        </p:nvSpPr>
        <p:spPr>
          <a:xfrm>
            <a:off x="611560" y="5229200"/>
            <a:ext cx="3240360"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Вакуум</a:t>
            </a:r>
          </a:p>
        </p:txBody>
      </p:sp>
      <p:sp>
        <p:nvSpPr>
          <p:cNvPr id="9" name="Прямоугольник 8"/>
          <p:cNvSpPr/>
          <p:nvPr/>
        </p:nvSpPr>
        <p:spPr>
          <a:xfrm>
            <a:off x="611960" y="4653317"/>
            <a:ext cx="3240360"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Газы</a:t>
            </a:r>
          </a:p>
        </p:txBody>
      </p:sp>
      <p:sp>
        <p:nvSpPr>
          <p:cNvPr id="10" name="Прямоугольник 9"/>
          <p:cNvSpPr/>
          <p:nvPr/>
        </p:nvSpPr>
        <p:spPr>
          <a:xfrm>
            <a:off x="6911752" y="6065912"/>
            <a:ext cx="2232248"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Рассмотрим подробнее</a:t>
            </a:r>
          </a:p>
        </p:txBody>
      </p:sp>
      <p:sp>
        <p:nvSpPr>
          <p:cNvPr id="11" name="Прямоугольник 10"/>
          <p:cNvSpPr/>
          <p:nvPr/>
        </p:nvSpPr>
        <p:spPr>
          <a:xfrm>
            <a:off x="611560" y="3501189"/>
            <a:ext cx="3240360"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latin typeface="Verdana" pitchFamily="34" charset="0"/>
              </a:rPr>
              <a:t>Полупроводники</a:t>
            </a:r>
          </a:p>
        </p:txBody>
      </p:sp>
      <p:sp>
        <p:nvSpPr>
          <p:cNvPr id="12" name="Прямоугольник 11"/>
          <p:cNvSpPr/>
          <p:nvPr/>
        </p:nvSpPr>
        <p:spPr>
          <a:xfrm>
            <a:off x="603538" y="1148772"/>
            <a:ext cx="2168262" cy="648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Ток постоянный</a:t>
            </a:r>
          </a:p>
        </p:txBody>
      </p:sp>
      <p:sp>
        <p:nvSpPr>
          <p:cNvPr id="13" name="Прямоугольник 12"/>
          <p:cNvSpPr/>
          <p:nvPr/>
        </p:nvSpPr>
        <p:spPr>
          <a:xfrm>
            <a:off x="2795682" y="1148772"/>
            <a:ext cx="6096798" cy="648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если сила тока и его направление </a:t>
            </a:r>
            <a:br>
              <a:rPr lang="ru-RU" sz="2000" b="1" dirty="0">
                <a:solidFill>
                  <a:srgbClr val="002060"/>
                </a:solidFill>
                <a:latin typeface="Verdana" pitchFamily="34" charset="0"/>
              </a:rPr>
            </a:br>
            <a:r>
              <a:rPr lang="ru-RU" sz="2000" b="1" dirty="0">
                <a:solidFill>
                  <a:srgbClr val="002060"/>
                </a:solidFill>
                <a:latin typeface="Verdana" pitchFamily="34" charset="0"/>
              </a:rPr>
              <a:t>не изменяются с течением времени</a:t>
            </a:r>
          </a:p>
        </p:txBody>
      </p:sp>
      <p:sp>
        <p:nvSpPr>
          <p:cNvPr id="14" name="Прямоугольник 13"/>
          <p:cNvSpPr/>
          <p:nvPr/>
        </p:nvSpPr>
        <p:spPr>
          <a:xfrm>
            <a:off x="611560" y="2276872"/>
            <a:ext cx="3240360" cy="504056"/>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2400" b="1" dirty="0">
                <a:solidFill>
                  <a:srgbClr val="002060"/>
                </a:solidFill>
                <a:latin typeface="Verdana" pitchFamily="34" charset="0"/>
              </a:rPr>
              <a:t>Среда</a:t>
            </a:r>
          </a:p>
        </p:txBody>
      </p:sp>
      <p:sp>
        <p:nvSpPr>
          <p:cNvPr id="15" name="Прямоугольник 14"/>
          <p:cNvSpPr/>
          <p:nvPr/>
        </p:nvSpPr>
        <p:spPr>
          <a:xfrm>
            <a:off x="3852080" y="2276872"/>
            <a:ext cx="5040000" cy="504056"/>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2400" b="1" dirty="0">
                <a:solidFill>
                  <a:srgbClr val="002060"/>
                </a:solidFill>
                <a:latin typeface="Verdana" pitchFamily="34" charset="0"/>
              </a:rPr>
              <a:t>Тип проводимости</a:t>
            </a:r>
          </a:p>
        </p:txBody>
      </p:sp>
      <p:sp>
        <p:nvSpPr>
          <p:cNvPr id="16" name="Прямоугольник 15"/>
          <p:cNvSpPr/>
          <p:nvPr/>
        </p:nvSpPr>
        <p:spPr>
          <a:xfrm>
            <a:off x="4643768" y="2924944"/>
            <a:ext cx="424831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latin typeface="Verdana" pitchFamily="34" charset="0"/>
              </a:rPr>
              <a:t>электронная</a:t>
            </a:r>
          </a:p>
        </p:txBody>
      </p:sp>
      <p:sp>
        <p:nvSpPr>
          <p:cNvPr id="17" name="Прямоугольник 16"/>
          <p:cNvSpPr/>
          <p:nvPr/>
        </p:nvSpPr>
        <p:spPr>
          <a:xfrm>
            <a:off x="4643768" y="4077072"/>
            <a:ext cx="424831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ионная</a:t>
            </a:r>
          </a:p>
        </p:txBody>
      </p:sp>
      <p:sp>
        <p:nvSpPr>
          <p:cNvPr id="18" name="Прямоугольник 17"/>
          <p:cNvSpPr/>
          <p:nvPr/>
        </p:nvSpPr>
        <p:spPr>
          <a:xfrm>
            <a:off x="4643768" y="5229019"/>
            <a:ext cx="424831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нет</a:t>
            </a:r>
          </a:p>
        </p:txBody>
      </p:sp>
      <p:sp>
        <p:nvSpPr>
          <p:cNvPr id="19" name="Прямоугольник 18"/>
          <p:cNvSpPr/>
          <p:nvPr/>
        </p:nvSpPr>
        <p:spPr>
          <a:xfrm>
            <a:off x="4644168" y="4653136"/>
            <a:ext cx="424831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электронно-ионная</a:t>
            </a:r>
          </a:p>
        </p:txBody>
      </p:sp>
      <p:sp>
        <p:nvSpPr>
          <p:cNvPr id="20" name="Прямоугольник 19"/>
          <p:cNvSpPr/>
          <p:nvPr/>
        </p:nvSpPr>
        <p:spPr>
          <a:xfrm>
            <a:off x="4643768" y="3501008"/>
            <a:ext cx="424831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latin typeface="Verdana" pitchFamily="34" charset="0"/>
              </a:rPr>
              <a:t>электронно-дырочная</a:t>
            </a:r>
          </a:p>
        </p:txBody>
      </p:sp>
      <p:sp>
        <p:nvSpPr>
          <p:cNvPr id="21" name="Прямоугольник 20"/>
          <p:cNvSpPr/>
          <p:nvPr/>
        </p:nvSpPr>
        <p:spPr>
          <a:xfrm>
            <a:off x="4011797" y="2852936"/>
            <a:ext cx="432048"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000" b="1" dirty="0">
                <a:solidFill>
                  <a:srgbClr val="002060"/>
                </a:solidFill>
                <a:latin typeface="Verdana" pitchFamily="34" charset="0"/>
              </a:rPr>
              <a:t>?</a:t>
            </a:r>
          </a:p>
        </p:txBody>
      </p:sp>
      <p:sp>
        <p:nvSpPr>
          <p:cNvPr id="22" name="Прямоугольник 21">
            <a:hlinkClick r:id="rId3" action="ppaction://hlinksldjump"/>
          </p:cNvPr>
          <p:cNvSpPr/>
          <p:nvPr/>
        </p:nvSpPr>
        <p:spPr>
          <a:xfrm>
            <a:off x="3995936" y="3429000"/>
            <a:ext cx="432048"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000" b="1" dirty="0">
                <a:solidFill>
                  <a:srgbClr val="002060"/>
                </a:solidFill>
                <a:latin typeface="Verdana" pitchFamily="34" charset="0"/>
              </a:rPr>
              <a:t>?</a:t>
            </a:r>
          </a:p>
        </p:txBody>
      </p:sp>
      <p:sp>
        <p:nvSpPr>
          <p:cNvPr id="23" name="Прямоугольник 22">
            <a:hlinkClick r:id="rId4" action="ppaction://hlinksldjump"/>
          </p:cNvPr>
          <p:cNvSpPr/>
          <p:nvPr/>
        </p:nvSpPr>
        <p:spPr>
          <a:xfrm>
            <a:off x="3995936" y="4005064"/>
            <a:ext cx="432048"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000" b="1" dirty="0">
                <a:solidFill>
                  <a:srgbClr val="002060"/>
                </a:solidFill>
                <a:latin typeface="Verdana" pitchFamily="34" charset="0"/>
              </a:rPr>
              <a:t>?</a:t>
            </a:r>
          </a:p>
        </p:txBody>
      </p:sp>
      <p:sp>
        <p:nvSpPr>
          <p:cNvPr id="24" name="Прямоугольник 23">
            <a:hlinkClick r:id="rId5" action="ppaction://hlinksldjump"/>
          </p:cNvPr>
          <p:cNvSpPr/>
          <p:nvPr/>
        </p:nvSpPr>
        <p:spPr>
          <a:xfrm>
            <a:off x="3995936" y="4581128"/>
            <a:ext cx="432048"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000" b="1" dirty="0">
                <a:solidFill>
                  <a:srgbClr val="002060"/>
                </a:solidFill>
                <a:latin typeface="Verdana" pitchFamily="34" charset="0"/>
              </a:rPr>
              <a:t>?</a:t>
            </a:r>
          </a:p>
        </p:txBody>
      </p:sp>
      <p:sp>
        <p:nvSpPr>
          <p:cNvPr id="25" name="Прямоугольник 24">
            <a:hlinkClick r:id="rId5" action="ppaction://hlinksldjump"/>
          </p:cNvPr>
          <p:cNvSpPr/>
          <p:nvPr/>
        </p:nvSpPr>
        <p:spPr>
          <a:xfrm>
            <a:off x="3995936" y="5157192"/>
            <a:ext cx="432048"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0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par>
                          <p:cTn id="54" fill="hold">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up)">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500"/>
                                        <p:tgtEl>
                                          <p:spTgt spid="9"/>
                                        </p:tgtEl>
                                      </p:cBhvr>
                                    </p:animEffect>
                                  </p:childTnLst>
                                </p:cTn>
                              </p:par>
                            </p:childTnLst>
                          </p:cTn>
                        </p:par>
                        <p:par>
                          <p:cTn id="68" fill="hold">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childTnLst>
                          </p:cTn>
                        </p:par>
                        <p:par>
                          <p:cTn id="82" fill="hold">
                            <p:stCondLst>
                              <p:cond delay="500"/>
                            </p:stCondLst>
                            <p:childTnLst>
                              <p:par>
                                <p:cTn id="83" presetID="22" presetClass="entr" presetSubtype="1"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wipe(up)">
                                      <p:cBhvr>
                                        <p:cTn id="85" dur="500"/>
                                        <p:tgtEl>
                                          <p:spTgt spid="25"/>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500"/>
                                        <p:tgtEl>
                                          <p:spTgt spid="1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000" dirty="0"/>
              <a:t>Электрический ток в полупроводниках</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960" y="928670"/>
            <a:ext cx="2735904" cy="936104"/>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Полупроводники</a:t>
            </a:r>
          </a:p>
        </p:txBody>
      </p:sp>
      <p:sp>
        <p:nvSpPr>
          <p:cNvPr id="6" name="Прямоугольник 5"/>
          <p:cNvSpPr/>
          <p:nvPr/>
        </p:nvSpPr>
        <p:spPr>
          <a:xfrm>
            <a:off x="7553346" y="6155542"/>
            <a:ext cx="1368152"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i="1" dirty="0">
                <a:solidFill>
                  <a:srgbClr val="002060"/>
                </a:solidFill>
                <a:latin typeface="Verdana" pitchFamily="34" charset="0"/>
                <a:sym typeface="Symbol"/>
              </a:rPr>
              <a:t></a:t>
            </a:r>
            <a:r>
              <a:rPr lang="ru-RU" sz="2400" b="1" dirty="0">
                <a:solidFill>
                  <a:srgbClr val="002060"/>
                </a:solidFill>
                <a:latin typeface="Verdana" pitchFamily="34" charset="0"/>
                <a:sym typeface="Symbol"/>
              </a:rPr>
              <a:t>  1/Т</a:t>
            </a:r>
            <a:endParaRPr lang="ru-RU" sz="2400" b="1" dirty="0">
              <a:solidFill>
                <a:srgbClr val="002060"/>
              </a:solidFill>
              <a:latin typeface="Verdana" pitchFamily="34" charset="0"/>
            </a:endParaRPr>
          </a:p>
        </p:txBody>
      </p:sp>
      <p:sp>
        <p:nvSpPr>
          <p:cNvPr id="7" name="Прямоугольник 6"/>
          <p:cNvSpPr/>
          <p:nvPr/>
        </p:nvSpPr>
        <p:spPr>
          <a:xfrm>
            <a:off x="3366914" y="928670"/>
            <a:ext cx="5328000" cy="936104"/>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Вещества, в которых количество свободных носителей тока обратно пропорционально температуре</a:t>
            </a:r>
          </a:p>
        </p:txBody>
      </p:sp>
      <p:sp>
        <p:nvSpPr>
          <p:cNvPr id="9" name="Прямоугольник 8"/>
          <p:cNvSpPr/>
          <p:nvPr/>
        </p:nvSpPr>
        <p:spPr>
          <a:xfrm>
            <a:off x="612416" y="2071678"/>
            <a:ext cx="8100000" cy="432000"/>
          </a:xfrm>
          <a:prstGeom prst="rect">
            <a:avLst/>
          </a:prstGeom>
          <a:solidFill>
            <a:schemeClr val="tx2">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sym typeface="Symbol"/>
              </a:rPr>
              <a:t>Электрический ток в полупроводниках</a:t>
            </a:r>
            <a:endParaRPr lang="ru-RU" sz="2000" b="1" dirty="0">
              <a:solidFill>
                <a:srgbClr val="002060"/>
              </a:solidFill>
              <a:latin typeface="Verdana" pitchFamily="34" charset="0"/>
            </a:endParaRPr>
          </a:p>
        </p:txBody>
      </p:sp>
      <p:sp>
        <p:nvSpPr>
          <p:cNvPr id="10" name="Прямоугольник 9"/>
          <p:cNvSpPr/>
          <p:nvPr/>
        </p:nvSpPr>
        <p:spPr>
          <a:xfrm>
            <a:off x="612000" y="2946270"/>
            <a:ext cx="3960000" cy="1440000"/>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электропроводимость, обусловленная направленным движением</a:t>
            </a:r>
          </a:p>
          <a:p>
            <a:pPr marL="176213" indent="-176213">
              <a:buFont typeface="Arial" pitchFamily="34" charset="0"/>
              <a:buChar char="•"/>
            </a:pPr>
            <a:r>
              <a:rPr lang="ru-RU" b="1" dirty="0">
                <a:solidFill>
                  <a:srgbClr val="002060"/>
                </a:solidFill>
                <a:latin typeface="Verdana" pitchFamily="34" charset="0"/>
                <a:sym typeface="Symbol"/>
              </a:rPr>
              <a:t>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к «+» полюсу</a:t>
            </a:r>
          </a:p>
          <a:p>
            <a:pPr marL="176213" indent="-176213">
              <a:buFont typeface="Arial" pitchFamily="34" charset="0"/>
              <a:buChar char="•"/>
            </a:pPr>
            <a:r>
              <a:rPr lang="ru-RU" b="1" dirty="0">
                <a:solidFill>
                  <a:srgbClr val="002060"/>
                </a:solidFill>
                <a:latin typeface="Verdana" pitchFamily="34" charset="0"/>
                <a:sym typeface="Symbol"/>
              </a:rPr>
              <a:t>дырок к «-» полюсу</a:t>
            </a:r>
            <a:endParaRPr lang="ru-RU" b="1" dirty="0">
              <a:solidFill>
                <a:srgbClr val="002060"/>
              </a:solidFill>
              <a:latin typeface="Verdana" pitchFamily="34" charset="0"/>
            </a:endParaRPr>
          </a:p>
        </p:txBody>
      </p:sp>
      <p:sp>
        <p:nvSpPr>
          <p:cNvPr id="11" name="Прямоугольник 10"/>
          <p:cNvSpPr/>
          <p:nvPr/>
        </p:nvSpPr>
        <p:spPr>
          <a:xfrm>
            <a:off x="4571430" y="2506706"/>
            <a:ext cx="4140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rgbClr val="002060"/>
                </a:solidFill>
                <a:latin typeface="Verdana" pitchFamily="34" charset="0"/>
                <a:sym typeface="Symbol"/>
              </a:rPr>
              <a:t>Примесная</a:t>
            </a:r>
            <a:r>
              <a:rPr lang="ru-RU" b="1" dirty="0">
                <a:solidFill>
                  <a:srgbClr val="002060"/>
                </a:solidFill>
                <a:latin typeface="Verdana" pitchFamily="34" charset="0"/>
                <a:sym typeface="Symbol"/>
              </a:rPr>
              <a:t> проводимость </a:t>
            </a:r>
            <a:endParaRPr lang="ru-RU" b="1" dirty="0">
              <a:solidFill>
                <a:srgbClr val="002060"/>
              </a:solidFill>
              <a:latin typeface="Verdana" pitchFamily="34" charset="0"/>
            </a:endParaRPr>
          </a:p>
        </p:txBody>
      </p:sp>
      <p:sp>
        <p:nvSpPr>
          <p:cNvPr id="12" name="Прямоугольник 11"/>
          <p:cNvSpPr/>
          <p:nvPr/>
        </p:nvSpPr>
        <p:spPr>
          <a:xfrm>
            <a:off x="4571430" y="2946270"/>
            <a:ext cx="4140000" cy="1440000"/>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электропроводимость, обусловленная внесением </a:t>
            </a:r>
            <a:br>
              <a:rPr lang="ru-RU" b="1" dirty="0">
                <a:solidFill>
                  <a:srgbClr val="002060"/>
                </a:solidFill>
                <a:latin typeface="Verdana" pitchFamily="34" charset="0"/>
                <a:sym typeface="Symbol"/>
              </a:rPr>
            </a:br>
            <a:r>
              <a:rPr lang="ru-RU" b="1" dirty="0">
                <a:solidFill>
                  <a:srgbClr val="002060"/>
                </a:solidFill>
                <a:latin typeface="Verdana" pitchFamily="34" charset="0"/>
                <a:sym typeface="Symbol"/>
              </a:rPr>
              <a:t>в кристаллические решетки примесей</a:t>
            </a:r>
            <a:endParaRPr lang="ru-RU" b="1" dirty="0">
              <a:solidFill>
                <a:srgbClr val="002060"/>
              </a:solidFill>
              <a:latin typeface="Verdana" pitchFamily="34" charset="0"/>
            </a:endParaRPr>
          </a:p>
        </p:txBody>
      </p:sp>
      <p:sp>
        <p:nvSpPr>
          <p:cNvPr id="13" name="Прямоугольник 12"/>
          <p:cNvSpPr/>
          <p:nvPr/>
        </p:nvSpPr>
        <p:spPr>
          <a:xfrm>
            <a:off x="612000" y="2506706"/>
            <a:ext cx="3960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sym typeface="Symbol"/>
              </a:rPr>
              <a:t>Собственная проводимость</a:t>
            </a:r>
            <a:endParaRPr lang="ru-RU" b="1" dirty="0">
              <a:solidFill>
                <a:srgbClr val="002060"/>
              </a:solidFill>
              <a:latin typeface="Verdana" pitchFamily="34" charset="0"/>
            </a:endParaRPr>
          </a:p>
        </p:txBody>
      </p:sp>
      <p:sp>
        <p:nvSpPr>
          <p:cNvPr id="17" name="Прямоугольник 16"/>
          <p:cNvSpPr/>
          <p:nvPr/>
        </p:nvSpPr>
        <p:spPr>
          <a:xfrm>
            <a:off x="642910" y="4583906"/>
            <a:ext cx="4357718" cy="428628"/>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sym typeface="Symbol"/>
              </a:rPr>
              <a:t>Зависимость от температуры</a:t>
            </a:r>
            <a:endParaRPr lang="ru-RU" b="1" dirty="0">
              <a:solidFill>
                <a:srgbClr val="002060"/>
              </a:solidFill>
              <a:latin typeface="Verdana" pitchFamily="34" charset="0"/>
            </a:endParaRPr>
          </a:p>
        </p:txBody>
      </p:sp>
      <p:sp>
        <p:nvSpPr>
          <p:cNvPr id="18" name="Прямоугольник 17"/>
          <p:cNvSpPr/>
          <p:nvPr/>
        </p:nvSpPr>
        <p:spPr>
          <a:xfrm>
            <a:off x="642910" y="5191164"/>
            <a:ext cx="2448000" cy="576000"/>
          </a:xfrm>
          <a:prstGeom prst="rect">
            <a:avLst/>
          </a:prstGeom>
          <a:solidFill>
            <a:schemeClr val="accent1">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Проводники</a:t>
            </a:r>
            <a:endParaRPr lang="ru-RU" b="1" dirty="0">
              <a:solidFill>
                <a:srgbClr val="002060"/>
              </a:solidFill>
              <a:latin typeface="Verdana" pitchFamily="34" charset="0"/>
            </a:endParaRPr>
          </a:p>
        </p:txBody>
      </p:sp>
      <p:sp>
        <p:nvSpPr>
          <p:cNvPr id="19" name="Прямоугольник 18"/>
          <p:cNvSpPr/>
          <p:nvPr/>
        </p:nvSpPr>
        <p:spPr>
          <a:xfrm>
            <a:off x="3275856" y="5044864"/>
            <a:ext cx="3929090" cy="8618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sym typeface="Symbol"/>
              </a:rPr>
              <a:t>при </a:t>
            </a:r>
            <a:r>
              <a:rPr lang="ru-RU" sz="1600" b="1" dirty="0">
                <a:solidFill>
                  <a:srgbClr val="002060"/>
                </a:solidFill>
              </a:rPr>
              <a:t>↑ </a:t>
            </a:r>
            <a:r>
              <a:rPr lang="ru-RU" sz="1600" b="1" dirty="0">
                <a:solidFill>
                  <a:srgbClr val="002060"/>
                </a:solidFill>
                <a:latin typeface="Verdana" pitchFamily="34" charset="0"/>
                <a:sym typeface="Symbol"/>
              </a:rPr>
              <a:t>Т увеличивается размах колебаний атомов кристаллической решетки </a:t>
            </a:r>
            <a:endParaRPr lang="ru-RU" sz="1600" b="1" dirty="0">
              <a:solidFill>
                <a:srgbClr val="002060"/>
              </a:solidFill>
              <a:latin typeface="Verdana" pitchFamily="34" charset="0"/>
            </a:endParaRPr>
          </a:p>
        </p:txBody>
      </p:sp>
      <p:sp>
        <p:nvSpPr>
          <p:cNvPr id="20" name="Стрелка вправо 19"/>
          <p:cNvSpPr/>
          <p:nvPr/>
        </p:nvSpPr>
        <p:spPr>
          <a:xfrm>
            <a:off x="7072330" y="529828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7948636" y="5143512"/>
            <a:ext cx="939556" cy="57606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i="1" dirty="0">
                <a:solidFill>
                  <a:srgbClr val="002060"/>
                </a:solidFill>
                <a:latin typeface="Verdana" pitchFamily="34" charset="0"/>
                <a:sym typeface="Symbol"/>
              </a:rPr>
              <a:t></a:t>
            </a:r>
            <a:r>
              <a:rPr lang="ru-RU" sz="2400" b="1" dirty="0">
                <a:solidFill>
                  <a:srgbClr val="002060"/>
                </a:solidFill>
                <a:latin typeface="Verdana" pitchFamily="34" charset="0"/>
                <a:sym typeface="Symbol"/>
              </a:rPr>
              <a:t> </a:t>
            </a:r>
            <a:r>
              <a:rPr lang="ru-RU" sz="2400" b="1">
                <a:solidFill>
                  <a:srgbClr val="002060"/>
                </a:solidFill>
                <a:latin typeface="Verdana" pitchFamily="34" charset="0"/>
                <a:sym typeface="Symbol"/>
              </a:rPr>
              <a:t> Т</a:t>
            </a:r>
            <a:endParaRPr lang="ru-RU" sz="2400" b="1" dirty="0">
              <a:solidFill>
                <a:srgbClr val="002060"/>
              </a:solidFill>
              <a:latin typeface="Verdana" pitchFamily="34" charset="0"/>
            </a:endParaRPr>
          </a:p>
        </p:txBody>
      </p:sp>
      <p:sp>
        <p:nvSpPr>
          <p:cNvPr id="22" name="Прямоугольник 21"/>
          <p:cNvSpPr/>
          <p:nvPr/>
        </p:nvSpPr>
        <p:spPr>
          <a:xfrm>
            <a:off x="7000892" y="4583906"/>
            <a:ext cx="2000264"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80000"/>
              </a:lnSpc>
            </a:pPr>
            <a:r>
              <a:rPr lang="ru-RU" sz="1600" b="1" i="1">
                <a:solidFill>
                  <a:srgbClr val="002060"/>
                </a:solidFill>
                <a:sym typeface="Symbol"/>
              </a:rPr>
              <a:t>Удельное сопротивление</a:t>
            </a:r>
            <a:endParaRPr lang="ru-RU" sz="1600" b="1" i="1" dirty="0">
              <a:solidFill>
                <a:srgbClr val="002060"/>
              </a:solidFill>
            </a:endParaRPr>
          </a:p>
        </p:txBody>
      </p:sp>
      <p:sp>
        <p:nvSpPr>
          <p:cNvPr id="23" name="Прямоугольник 22"/>
          <p:cNvSpPr/>
          <p:nvPr/>
        </p:nvSpPr>
        <p:spPr>
          <a:xfrm>
            <a:off x="642910" y="6165368"/>
            <a:ext cx="2448000" cy="576000"/>
          </a:xfrm>
          <a:prstGeom prst="rect">
            <a:avLst/>
          </a:prstGeom>
          <a:solidFill>
            <a:schemeClr val="accent1">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sym typeface="Symbol"/>
              </a:rPr>
              <a:t>Полупроводники</a:t>
            </a:r>
            <a:endParaRPr lang="ru-RU" b="1" dirty="0">
              <a:solidFill>
                <a:srgbClr val="002060"/>
              </a:solidFill>
              <a:latin typeface="Verdana" pitchFamily="34" charset="0"/>
            </a:endParaRPr>
          </a:p>
        </p:txBody>
      </p:sp>
      <p:sp>
        <p:nvSpPr>
          <p:cNvPr id="24" name="Прямоугольник 23"/>
          <p:cNvSpPr/>
          <p:nvPr/>
        </p:nvSpPr>
        <p:spPr>
          <a:xfrm>
            <a:off x="3275856" y="6146422"/>
            <a:ext cx="3714776"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sym typeface="Symbol"/>
              </a:rPr>
              <a:t>при </a:t>
            </a:r>
            <a:r>
              <a:rPr lang="ru-RU" sz="1600" b="1" dirty="0">
                <a:solidFill>
                  <a:srgbClr val="002060"/>
                </a:solidFill>
              </a:rPr>
              <a:t>↑ </a:t>
            </a:r>
            <a:r>
              <a:rPr lang="ru-RU" sz="1600" b="1" dirty="0">
                <a:solidFill>
                  <a:srgbClr val="002060"/>
                </a:solidFill>
                <a:latin typeface="Verdana" pitchFamily="34" charset="0"/>
                <a:sym typeface="Symbol"/>
              </a:rPr>
              <a:t>Т увеличивается количество носителей тока</a:t>
            </a:r>
            <a:endParaRPr lang="ru-RU" sz="1600" b="1" dirty="0">
              <a:solidFill>
                <a:srgbClr val="002060"/>
              </a:solidFill>
              <a:latin typeface="Verdana" pitchFamily="34" charset="0"/>
            </a:endParaRPr>
          </a:p>
        </p:txBody>
      </p:sp>
      <p:sp>
        <p:nvSpPr>
          <p:cNvPr id="25" name="Стрелка вправо 24"/>
          <p:cNvSpPr/>
          <p:nvPr/>
        </p:nvSpPr>
        <p:spPr>
          <a:xfrm>
            <a:off x="7072330" y="628929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5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7" grpId="0" animBg="1"/>
      <p:bldP spid="18" grpId="0" animBg="1"/>
      <p:bldP spid="19" grpId="0"/>
      <p:bldP spid="20" grpId="0" animBg="1"/>
      <p:bldP spid="21" grpId="0" animBg="1"/>
      <p:bldP spid="22" grpId="0"/>
      <p:bldP spid="23" grpId="0" animBg="1"/>
      <p:bldP spid="24" grpId="0"/>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Autofit/>
          </a:bodyPr>
          <a:lstStyle/>
          <a:p>
            <a:r>
              <a:rPr lang="ru-RU" sz="3000" dirty="0" err="1"/>
              <a:t>Примесная</a:t>
            </a:r>
            <a:r>
              <a:rPr lang="ru-RU" sz="3000" dirty="0"/>
              <a:t> </a:t>
            </a:r>
            <a:r>
              <a:rPr lang="ru-RU" sz="2600" dirty="0"/>
              <a:t>проводимость полупроводников</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547573" y="908720"/>
            <a:ext cx="4284000" cy="36004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sym typeface="Symbol"/>
              </a:rPr>
              <a:t>ДОНОРНАЯ примесь</a:t>
            </a:r>
            <a:endParaRPr lang="ru-RU" b="1" dirty="0">
              <a:solidFill>
                <a:srgbClr val="002060"/>
              </a:solidFill>
              <a:latin typeface="Verdana" pitchFamily="34" charset="0"/>
            </a:endParaRPr>
          </a:p>
        </p:txBody>
      </p:sp>
      <p:sp>
        <p:nvSpPr>
          <p:cNvPr id="6" name="Прямоугольник 5"/>
          <p:cNvSpPr/>
          <p:nvPr/>
        </p:nvSpPr>
        <p:spPr>
          <a:xfrm>
            <a:off x="539552" y="1268760"/>
            <a:ext cx="4284000" cy="1008000"/>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примесь, отдающая свой лишний 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не участвующий </a:t>
            </a:r>
            <a:br>
              <a:rPr lang="ru-RU" b="1" dirty="0">
                <a:solidFill>
                  <a:srgbClr val="002060"/>
                </a:solidFill>
                <a:latin typeface="Verdana" pitchFamily="34" charset="0"/>
                <a:sym typeface="Symbol"/>
              </a:rPr>
            </a:br>
            <a:r>
              <a:rPr lang="ru-RU" b="1" dirty="0">
                <a:solidFill>
                  <a:srgbClr val="002060"/>
                </a:solidFill>
                <a:latin typeface="Verdana" pitchFamily="34" charset="0"/>
                <a:sym typeface="Symbol"/>
              </a:rPr>
              <a:t>в создании ковалентной связи</a:t>
            </a:r>
            <a:endParaRPr lang="ru-RU" b="1" dirty="0">
              <a:solidFill>
                <a:srgbClr val="002060"/>
              </a:solidFill>
              <a:latin typeface="Verdana" pitchFamily="34" charset="0"/>
            </a:endParaRPr>
          </a:p>
        </p:txBody>
      </p:sp>
      <p:sp>
        <p:nvSpPr>
          <p:cNvPr id="7" name="Прямоугольник 6"/>
          <p:cNvSpPr/>
          <p:nvPr/>
        </p:nvSpPr>
        <p:spPr>
          <a:xfrm>
            <a:off x="4828310" y="908720"/>
            <a:ext cx="4212000" cy="36004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sym typeface="Symbol"/>
              </a:rPr>
              <a:t>АКЦЕПТОРНАЯ примесь</a:t>
            </a:r>
            <a:endParaRPr lang="ru-RU" b="1" dirty="0">
              <a:solidFill>
                <a:srgbClr val="002060"/>
              </a:solidFill>
              <a:latin typeface="Verdana" pitchFamily="34" charset="0"/>
            </a:endParaRPr>
          </a:p>
        </p:txBody>
      </p:sp>
      <p:sp>
        <p:nvSpPr>
          <p:cNvPr id="8" name="Прямоугольник 7"/>
          <p:cNvSpPr/>
          <p:nvPr/>
        </p:nvSpPr>
        <p:spPr>
          <a:xfrm>
            <a:off x="4828310" y="1268760"/>
            <a:ext cx="4212000" cy="1008000"/>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примесь, у которой недостает 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до полной ковалентной связи с соседними атомами</a:t>
            </a:r>
            <a:endParaRPr lang="ru-RU" b="1" dirty="0">
              <a:solidFill>
                <a:srgbClr val="002060"/>
              </a:solidFill>
              <a:latin typeface="Verdana" pitchFamily="34" charset="0"/>
            </a:endParaRPr>
          </a:p>
        </p:txBody>
      </p:sp>
      <p:sp>
        <p:nvSpPr>
          <p:cNvPr id="9" name="Прямоугольник 8"/>
          <p:cNvSpPr/>
          <p:nvPr/>
        </p:nvSpPr>
        <p:spPr>
          <a:xfrm>
            <a:off x="539552" y="2292733"/>
            <a:ext cx="4068000"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buFont typeface="Arial" pitchFamily="34" charset="0"/>
              <a:buChar char="•"/>
            </a:pPr>
            <a:r>
              <a:rPr lang="ru-RU" b="1" dirty="0">
                <a:solidFill>
                  <a:schemeClr val="accent2">
                    <a:lumMod val="50000"/>
                  </a:schemeClr>
                </a:solidFill>
                <a:latin typeface="Verdana" pitchFamily="34" charset="0"/>
                <a:sym typeface="Symbol"/>
              </a:rPr>
              <a:t>электронная</a:t>
            </a:r>
            <a:r>
              <a:rPr lang="ru-RU" b="1" dirty="0">
                <a:solidFill>
                  <a:srgbClr val="002060"/>
                </a:solidFill>
                <a:latin typeface="Verdana" pitchFamily="34" charset="0"/>
                <a:sym typeface="Symbol"/>
              </a:rPr>
              <a:t> проводимость</a:t>
            </a:r>
          </a:p>
          <a:p>
            <a:pPr marL="176213" indent="-176213">
              <a:buFont typeface="Arial" pitchFamily="34" charset="0"/>
              <a:buChar char="•"/>
            </a:pPr>
            <a:r>
              <a:rPr lang="ru-RU" b="1" dirty="0">
                <a:solidFill>
                  <a:srgbClr val="002060"/>
                </a:solidFill>
                <a:latin typeface="Verdana" pitchFamily="34" charset="0"/>
                <a:sym typeface="Symbol"/>
              </a:rPr>
              <a:t>проводники </a:t>
            </a:r>
            <a:r>
              <a:rPr lang="en-US" b="1" i="1" dirty="0">
                <a:solidFill>
                  <a:srgbClr val="002060"/>
                </a:solidFill>
                <a:latin typeface="Verdana" pitchFamily="34" charset="0"/>
                <a:sym typeface="Symbol"/>
              </a:rPr>
              <a:t>n </a:t>
            </a:r>
            <a:r>
              <a:rPr lang="ru-RU" b="1" dirty="0">
                <a:solidFill>
                  <a:srgbClr val="002060"/>
                </a:solidFill>
                <a:latin typeface="Verdana" pitchFamily="34" charset="0"/>
                <a:sym typeface="Symbol"/>
              </a:rPr>
              <a:t>– типа</a:t>
            </a:r>
            <a:endParaRPr lang="ru-RU" b="1" dirty="0">
              <a:solidFill>
                <a:srgbClr val="002060"/>
              </a:solidFill>
              <a:latin typeface="Verdana" pitchFamily="34" charset="0"/>
            </a:endParaRPr>
          </a:p>
        </p:txBody>
      </p:sp>
      <p:sp>
        <p:nvSpPr>
          <p:cNvPr id="10" name="Прямоугольник 9"/>
          <p:cNvSpPr/>
          <p:nvPr/>
        </p:nvSpPr>
        <p:spPr>
          <a:xfrm>
            <a:off x="4812087" y="2292914"/>
            <a:ext cx="4248472" cy="64807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buFont typeface="Arial" pitchFamily="34" charset="0"/>
              <a:buChar char="•"/>
            </a:pPr>
            <a:r>
              <a:rPr lang="ru-RU" b="1" dirty="0">
                <a:solidFill>
                  <a:schemeClr val="accent2">
                    <a:lumMod val="50000"/>
                  </a:schemeClr>
                </a:solidFill>
                <a:latin typeface="Verdana" pitchFamily="34" charset="0"/>
                <a:sym typeface="Symbol"/>
              </a:rPr>
              <a:t>дырочная</a:t>
            </a:r>
            <a:r>
              <a:rPr lang="ru-RU" b="1" dirty="0">
                <a:solidFill>
                  <a:srgbClr val="002060"/>
                </a:solidFill>
                <a:latin typeface="Verdana" pitchFamily="34" charset="0"/>
                <a:sym typeface="Symbol"/>
              </a:rPr>
              <a:t> проводимость</a:t>
            </a:r>
          </a:p>
          <a:p>
            <a:pPr marL="176213" indent="-176213">
              <a:buFont typeface="Arial" pitchFamily="34" charset="0"/>
              <a:buChar char="•"/>
            </a:pPr>
            <a:r>
              <a:rPr lang="ru-RU" b="1" dirty="0">
                <a:solidFill>
                  <a:srgbClr val="002060"/>
                </a:solidFill>
                <a:latin typeface="Verdana" pitchFamily="34" charset="0"/>
                <a:sym typeface="Symbol"/>
              </a:rPr>
              <a:t>проводники </a:t>
            </a:r>
            <a:r>
              <a:rPr lang="en-US" b="1" i="1" dirty="0">
                <a:solidFill>
                  <a:srgbClr val="002060"/>
                </a:solidFill>
                <a:latin typeface="Verdana" pitchFamily="34" charset="0"/>
                <a:sym typeface="Symbol"/>
              </a:rPr>
              <a:t>p </a:t>
            </a:r>
            <a:r>
              <a:rPr lang="ru-RU" b="1" dirty="0">
                <a:solidFill>
                  <a:srgbClr val="002060"/>
                </a:solidFill>
                <a:latin typeface="Verdana" pitchFamily="34" charset="0"/>
                <a:sym typeface="Symbol"/>
              </a:rPr>
              <a:t>– типа</a:t>
            </a:r>
            <a:endParaRPr lang="ru-RU" b="1" dirty="0">
              <a:solidFill>
                <a:srgbClr val="002060"/>
              </a:solidFill>
              <a:latin typeface="Verdana" pitchFamily="34" charset="0"/>
            </a:endParaRPr>
          </a:p>
        </p:txBody>
      </p:sp>
      <p:pic>
        <p:nvPicPr>
          <p:cNvPr id="11" name="Picture 3">
            <a:hlinkClick r:id="rId3" action="ppaction://hlinkfile"/>
          </p:cNvPr>
          <p:cNvPicPr>
            <a:picLocks noChangeAspect="1" noChangeArrowheads="1"/>
          </p:cNvPicPr>
          <p:nvPr/>
        </p:nvPicPr>
        <p:blipFill>
          <a:blip r:embed="rId4" cstate="print"/>
          <a:srcRect l="2500" t="21000" r="58125" b="50000"/>
          <a:stretch>
            <a:fillRect/>
          </a:stretch>
        </p:blipFill>
        <p:spPr bwMode="auto">
          <a:xfrm>
            <a:off x="3779912" y="5706000"/>
            <a:ext cx="2502616" cy="1152000"/>
          </a:xfrm>
          <a:prstGeom prst="rect">
            <a:avLst/>
          </a:prstGeom>
          <a:noFill/>
          <a:ln w="9525">
            <a:noFill/>
            <a:miter lim="800000"/>
            <a:headEnd/>
            <a:tailEnd/>
          </a:ln>
          <a:effectLst/>
        </p:spPr>
      </p:pic>
      <p:sp>
        <p:nvSpPr>
          <p:cNvPr id="12" name="Text Box 17"/>
          <p:cNvSpPr txBox="1">
            <a:spLocks noChangeArrowheads="1"/>
          </p:cNvSpPr>
          <p:nvPr/>
        </p:nvSpPr>
        <p:spPr bwMode="auto">
          <a:xfrm>
            <a:off x="971600" y="5949280"/>
            <a:ext cx="248376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spcBef>
                <a:spcPct val="30000"/>
              </a:spcBef>
              <a:defRPr/>
            </a:pPr>
            <a:r>
              <a:rPr lang="ru-RU" sz="1600" b="1" dirty="0">
                <a:solidFill>
                  <a:srgbClr val="002060"/>
                </a:solidFill>
                <a:latin typeface="Verdana" pitchFamily="34" charset="0"/>
                <a:sym typeface="Symbol" pitchFamily="18" charset="2"/>
              </a:rPr>
              <a:t>Электронная </a:t>
            </a:r>
            <a:br>
              <a:rPr lang="ru-RU" sz="1600" b="1" dirty="0">
                <a:solidFill>
                  <a:srgbClr val="002060"/>
                </a:solidFill>
                <a:latin typeface="Verdana" pitchFamily="34" charset="0"/>
                <a:sym typeface="Symbol" pitchFamily="18" charset="2"/>
              </a:rPr>
            </a:br>
            <a:r>
              <a:rPr lang="ru-RU" sz="1600" b="1" dirty="0">
                <a:solidFill>
                  <a:srgbClr val="002060"/>
                </a:solidFill>
                <a:latin typeface="Verdana" pitchFamily="34" charset="0"/>
                <a:sym typeface="Symbol" pitchFamily="18" charset="2"/>
              </a:rPr>
              <a:t>и дырочная проводимость</a:t>
            </a:r>
          </a:p>
        </p:txBody>
      </p:sp>
      <p:pic>
        <p:nvPicPr>
          <p:cNvPr id="358402" name="Picture 2"/>
          <p:cNvPicPr>
            <a:picLocks noChangeAspect="1" noChangeArrowheads="1"/>
          </p:cNvPicPr>
          <p:nvPr/>
        </p:nvPicPr>
        <p:blipFill>
          <a:blip r:embed="rId5" cstate="print"/>
          <a:srcRect l="8586" r="10775" b="758"/>
          <a:stretch>
            <a:fillRect/>
          </a:stretch>
        </p:blipFill>
        <p:spPr bwMode="auto">
          <a:xfrm>
            <a:off x="6444208" y="3068960"/>
            <a:ext cx="2371764" cy="2520000"/>
          </a:xfrm>
          <a:prstGeom prst="rect">
            <a:avLst/>
          </a:prstGeom>
          <a:noFill/>
          <a:ln w="9525">
            <a:noFill/>
            <a:miter lim="800000"/>
            <a:headEnd/>
            <a:tailEnd/>
          </a:ln>
        </p:spPr>
      </p:pic>
      <p:pic>
        <p:nvPicPr>
          <p:cNvPr id="358403" name="Picture 3"/>
          <p:cNvPicPr>
            <a:picLocks noChangeAspect="1" noChangeArrowheads="1"/>
          </p:cNvPicPr>
          <p:nvPr/>
        </p:nvPicPr>
        <p:blipFill>
          <a:blip r:embed="rId6" cstate="print"/>
          <a:srcRect l="5411" t="5749" r="8361" b="5142"/>
          <a:stretch>
            <a:fillRect/>
          </a:stretch>
        </p:blipFill>
        <p:spPr bwMode="auto">
          <a:xfrm>
            <a:off x="539552" y="3068960"/>
            <a:ext cx="5544616" cy="2520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8403"/>
                                        </p:tgtEl>
                                        <p:attrNameLst>
                                          <p:attrName>style.visibility</p:attrName>
                                        </p:attrNameLst>
                                      </p:cBhvr>
                                      <p:to>
                                        <p:strVal val="visible"/>
                                      </p:to>
                                    </p:set>
                                    <p:animEffect transition="in" filter="fade">
                                      <p:cBhvr>
                                        <p:cTn id="37" dur="500"/>
                                        <p:tgtEl>
                                          <p:spTgt spid="358403"/>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358402"/>
                                        </p:tgtEl>
                                        <p:attrNameLst>
                                          <p:attrName>style.visibility</p:attrName>
                                        </p:attrNameLst>
                                      </p:cBhvr>
                                      <p:to>
                                        <p:strVal val="visible"/>
                                      </p:to>
                                    </p:set>
                                    <p:animEffect transition="in" filter="fade">
                                      <p:cBhvr>
                                        <p:cTn id="41" dur="500"/>
                                        <p:tgtEl>
                                          <p:spTgt spid="358402"/>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Полупроводниковый диод</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539552" y="764704"/>
            <a:ext cx="5832648" cy="1368152"/>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При контакте </a:t>
            </a:r>
            <a:r>
              <a:rPr lang="ru-RU" b="1" i="1" dirty="0" err="1">
                <a:solidFill>
                  <a:srgbClr val="002060"/>
                </a:solidFill>
                <a:latin typeface="Verdana" pitchFamily="34" charset="0"/>
                <a:sym typeface="Symbol"/>
              </a:rPr>
              <a:t>р</a:t>
            </a:r>
            <a:r>
              <a:rPr lang="ru-RU" b="1" i="1" dirty="0">
                <a:solidFill>
                  <a:srgbClr val="002060"/>
                </a:solidFill>
                <a:latin typeface="Verdana" pitchFamily="34" charset="0"/>
                <a:sym typeface="Symbol"/>
              </a:rPr>
              <a:t>- </a:t>
            </a:r>
            <a:r>
              <a:rPr lang="ru-RU" b="1" dirty="0">
                <a:solidFill>
                  <a:srgbClr val="002060"/>
                </a:solidFill>
                <a:latin typeface="Verdana" pitchFamily="34" charset="0"/>
                <a:sym typeface="Symbol"/>
              </a:rPr>
              <a:t>и </a:t>
            </a:r>
            <a:r>
              <a:rPr lang="ru-RU" b="1" i="1" dirty="0">
                <a:solidFill>
                  <a:srgbClr val="002060"/>
                </a:solidFill>
                <a:latin typeface="Verdana" pitchFamily="34" charset="0"/>
                <a:sym typeface="Symbol"/>
              </a:rPr>
              <a:t>n</a:t>
            </a:r>
            <a:r>
              <a:rPr lang="ru-RU" b="1" dirty="0">
                <a:solidFill>
                  <a:srgbClr val="002060"/>
                </a:solidFill>
                <a:latin typeface="Verdana" pitchFamily="34" charset="0"/>
                <a:sym typeface="Symbol"/>
              </a:rPr>
              <a:t>-полупроводников образуется граничный слой, в котором носители «-» и «+» зарядов оказывают взаимное влияние друг на друга</a:t>
            </a:r>
            <a:endParaRPr lang="ru-RU" b="1" dirty="0">
              <a:solidFill>
                <a:srgbClr val="002060"/>
              </a:solidFill>
              <a:latin typeface="Verdana" pitchFamily="34" charset="0"/>
            </a:endParaRPr>
          </a:p>
        </p:txBody>
      </p:sp>
      <p:sp>
        <p:nvSpPr>
          <p:cNvPr id="6" name="Прямоугольник 5"/>
          <p:cNvSpPr/>
          <p:nvPr/>
        </p:nvSpPr>
        <p:spPr>
          <a:xfrm>
            <a:off x="1115616" y="2276872"/>
            <a:ext cx="4824536" cy="504056"/>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возникает диффузия носителей </a:t>
            </a:r>
            <a:r>
              <a:rPr lang="en-US" b="1" i="1" dirty="0">
                <a:solidFill>
                  <a:srgbClr val="002060"/>
                </a:solidFill>
                <a:latin typeface="Verdana" pitchFamily="34" charset="0"/>
                <a:sym typeface="Symbol"/>
              </a:rPr>
              <a:t>q</a:t>
            </a:r>
            <a:endParaRPr lang="ru-RU" b="1" i="1" dirty="0">
              <a:solidFill>
                <a:srgbClr val="002060"/>
              </a:solidFill>
              <a:latin typeface="Verdana" pitchFamily="34" charset="0"/>
              <a:sym typeface="Symbol"/>
            </a:endParaRPr>
          </a:p>
        </p:txBody>
      </p:sp>
      <p:pic>
        <p:nvPicPr>
          <p:cNvPr id="8" name="Picture 4"/>
          <p:cNvPicPr>
            <a:picLocks noChangeAspect="1" noChangeArrowheads="1"/>
          </p:cNvPicPr>
          <p:nvPr/>
        </p:nvPicPr>
        <p:blipFill>
          <a:blip r:embed="rId3" cstate="print"/>
          <a:srcRect l="2360" t="15844" r="49760" b="409"/>
          <a:stretch>
            <a:fillRect/>
          </a:stretch>
        </p:blipFill>
        <p:spPr bwMode="auto">
          <a:xfrm>
            <a:off x="6152284" y="908720"/>
            <a:ext cx="2884212" cy="2808312"/>
          </a:xfrm>
          <a:prstGeom prst="rect">
            <a:avLst/>
          </a:prstGeom>
          <a:noFill/>
          <a:ln w="9525">
            <a:noFill/>
            <a:miter lim="800000"/>
            <a:headEnd/>
            <a:tailEnd/>
          </a:ln>
        </p:spPr>
      </p:pic>
      <p:sp>
        <p:nvSpPr>
          <p:cNvPr id="9" name="Прямоугольник 8"/>
          <p:cNvSpPr/>
          <p:nvPr/>
        </p:nvSpPr>
        <p:spPr>
          <a:xfrm>
            <a:off x="3347864" y="3861048"/>
            <a:ext cx="3312368" cy="93610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Разность потенциалов между </a:t>
            </a:r>
            <a:r>
              <a:rPr lang="ru-RU" b="1" i="1" dirty="0" err="1">
                <a:solidFill>
                  <a:srgbClr val="002060"/>
                </a:solidFill>
                <a:latin typeface="Verdana" pitchFamily="34" charset="0"/>
                <a:sym typeface="Symbol"/>
              </a:rPr>
              <a:t>n</a:t>
            </a:r>
            <a:r>
              <a:rPr lang="ru-RU" b="1" dirty="0">
                <a:solidFill>
                  <a:srgbClr val="002060"/>
                </a:solidFill>
                <a:latin typeface="Verdana" pitchFamily="34" charset="0"/>
                <a:sym typeface="Symbol"/>
              </a:rPr>
              <a:t> и </a:t>
            </a:r>
            <a:r>
              <a:rPr lang="ru-RU" b="1" i="1" dirty="0">
                <a:solidFill>
                  <a:srgbClr val="002060"/>
                </a:solidFill>
                <a:latin typeface="Verdana" pitchFamily="34" charset="0"/>
                <a:sym typeface="Symbol"/>
              </a:rPr>
              <a:t>p</a:t>
            </a:r>
            <a:r>
              <a:rPr lang="ru-RU" b="1" dirty="0">
                <a:solidFill>
                  <a:srgbClr val="002060"/>
                </a:solidFill>
                <a:latin typeface="Verdana" pitchFamily="34" charset="0"/>
                <a:sym typeface="Symbol"/>
              </a:rPr>
              <a:t>-областями</a:t>
            </a:r>
            <a:endParaRPr lang="ru-RU" b="1" dirty="0">
              <a:solidFill>
                <a:srgbClr val="002060"/>
              </a:solidFill>
              <a:latin typeface="Verdana" pitchFamily="34" charset="0"/>
            </a:endParaRPr>
          </a:p>
        </p:txBody>
      </p:sp>
      <p:sp>
        <p:nvSpPr>
          <p:cNvPr id="11" name="Стрелка вправо 10"/>
          <p:cNvSpPr/>
          <p:nvPr/>
        </p:nvSpPr>
        <p:spPr>
          <a:xfrm>
            <a:off x="647992" y="306896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115616" y="2852936"/>
            <a:ext cx="4824536" cy="936104"/>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в n-области возникает «+»</a:t>
            </a:r>
          </a:p>
          <a:p>
            <a:r>
              <a:rPr lang="ru-RU" b="1" dirty="0">
                <a:solidFill>
                  <a:srgbClr val="002060"/>
                </a:solidFill>
                <a:latin typeface="Verdana" pitchFamily="34" charset="0"/>
                <a:sym typeface="Symbol"/>
              </a:rPr>
              <a:t>в p-области возникает «-» пространственный </a:t>
            </a:r>
            <a:r>
              <a:rPr lang="en-US" b="1" i="1" dirty="0">
                <a:solidFill>
                  <a:srgbClr val="002060"/>
                </a:solidFill>
                <a:latin typeface="Verdana" pitchFamily="34" charset="0"/>
                <a:sym typeface="Symbol"/>
              </a:rPr>
              <a:t>q</a:t>
            </a:r>
            <a:endParaRPr lang="ru-RU" b="1" i="1" dirty="0">
              <a:solidFill>
                <a:srgbClr val="002060"/>
              </a:solidFill>
              <a:latin typeface="Verdana" pitchFamily="34" charset="0"/>
            </a:endParaRPr>
          </a:p>
        </p:txBody>
      </p:sp>
      <p:sp>
        <p:nvSpPr>
          <p:cNvPr id="14" name="Стрелка вправо 13"/>
          <p:cNvSpPr/>
          <p:nvPr/>
        </p:nvSpPr>
        <p:spPr>
          <a:xfrm>
            <a:off x="642910" y="407707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1115616" y="3861048"/>
            <a:ext cx="2160240" cy="93610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sym typeface="Symbol"/>
              </a:rPr>
              <a:t>Контактная разность потенциалов</a:t>
            </a:r>
            <a:endParaRPr lang="ru-RU" b="1" dirty="0">
              <a:solidFill>
                <a:srgbClr val="002060"/>
              </a:solidFill>
              <a:latin typeface="Verdana" pitchFamily="34" charset="0"/>
            </a:endParaRPr>
          </a:p>
        </p:txBody>
      </p:sp>
      <p:sp>
        <p:nvSpPr>
          <p:cNvPr id="17" name="Прямоугольник 16"/>
          <p:cNvSpPr/>
          <p:nvPr/>
        </p:nvSpPr>
        <p:spPr>
          <a:xfrm>
            <a:off x="6804248" y="3861048"/>
            <a:ext cx="1872208"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sym typeface="Symbol"/>
              </a:rPr>
              <a:t>для германия ~0,25 В</a:t>
            </a:r>
            <a:endParaRPr lang="ru-RU" sz="1600" b="1" dirty="0">
              <a:solidFill>
                <a:srgbClr val="002060"/>
              </a:solidFill>
              <a:latin typeface="Verdana" pitchFamily="34" charset="0"/>
            </a:endParaRPr>
          </a:p>
        </p:txBody>
      </p:sp>
      <p:pic>
        <p:nvPicPr>
          <p:cNvPr id="19" name="Picture 4">
            <a:hlinkClick r:id="rId4" action="ppaction://hlinkfile"/>
          </p:cNvPr>
          <p:cNvPicPr>
            <a:picLocks noChangeAspect="1" noChangeArrowheads="1"/>
          </p:cNvPicPr>
          <p:nvPr/>
        </p:nvPicPr>
        <p:blipFill>
          <a:blip r:embed="rId5" cstate="print"/>
          <a:srcRect l="9306" t="23311" r="60899" b="53575"/>
          <a:stretch>
            <a:fillRect/>
          </a:stretch>
        </p:blipFill>
        <p:spPr bwMode="auto">
          <a:xfrm>
            <a:off x="2483768" y="5733256"/>
            <a:ext cx="2079000" cy="1008000"/>
          </a:xfrm>
          <a:prstGeom prst="rect">
            <a:avLst/>
          </a:prstGeom>
          <a:noFill/>
          <a:ln w="9525">
            <a:noFill/>
            <a:miter lim="800000"/>
            <a:headEnd/>
            <a:tailEnd/>
          </a:ln>
          <a:effectLst/>
        </p:spPr>
      </p:pic>
      <p:sp>
        <p:nvSpPr>
          <p:cNvPr id="20" name="Text Box 17"/>
          <p:cNvSpPr txBox="1">
            <a:spLocks noChangeArrowheads="1"/>
          </p:cNvSpPr>
          <p:nvPr/>
        </p:nvSpPr>
        <p:spPr bwMode="auto">
          <a:xfrm>
            <a:off x="2483768" y="5085184"/>
            <a:ext cx="2088232"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spcBef>
                <a:spcPct val="30000"/>
              </a:spcBef>
              <a:defRPr/>
            </a:pPr>
            <a:r>
              <a:rPr lang="ru-RU" sz="1600" b="1" dirty="0">
                <a:solidFill>
                  <a:srgbClr val="002060"/>
                </a:solidFill>
                <a:latin typeface="Verdana" pitchFamily="34" charset="0"/>
                <a:sym typeface="Symbol" pitchFamily="18" charset="2"/>
              </a:rPr>
              <a:t>Формирование </a:t>
            </a:r>
            <a:br>
              <a:rPr lang="ru-RU" sz="1600" b="1" dirty="0">
                <a:solidFill>
                  <a:srgbClr val="002060"/>
                </a:solidFill>
                <a:latin typeface="Verdana" pitchFamily="34" charset="0"/>
                <a:sym typeface="Symbol" pitchFamily="18" charset="2"/>
              </a:rPr>
            </a:br>
            <a:r>
              <a:rPr lang="en-US" sz="1600" b="1" dirty="0">
                <a:solidFill>
                  <a:srgbClr val="002060"/>
                </a:solidFill>
                <a:latin typeface="Verdana" pitchFamily="34" charset="0"/>
                <a:sym typeface="Symbol" pitchFamily="18" charset="2"/>
              </a:rPr>
              <a:t>p-n </a:t>
            </a:r>
            <a:r>
              <a:rPr lang="ru-RU" sz="1600" b="1" dirty="0">
                <a:solidFill>
                  <a:srgbClr val="002060"/>
                </a:solidFill>
                <a:latin typeface="Verdana" pitchFamily="34" charset="0"/>
                <a:sym typeface="Symbol" pitchFamily="18" charset="2"/>
              </a:rPr>
              <a:t>перехода</a:t>
            </a:r>
          </a:p>
        </p:txBody>
      </p:sp>
      <p:pic>
        <p:nvPicPr>
          <p:cNvPr id="21" name="Picture 5">
            <a:hlinkClick r:id="rId6" action="ppaction://hlinkfile"/>
          </p:cNvPr>
          <p:cNvPicPr>
            <a:picLocks noChangeAspect="1" noChangeArrowheads="1"/>
          </p:cNvPicPr>
          <p:nvPr/>
        </p:nvPicPr>
        <p:blipFill>
          <a:blip r:embed="rId7" cstate="print"/>
          <a:srcRect l="7500" t="19833" r="55000" b="43244"/>
          <a:stretch>
            <a:fillRect/>
          </a:stretch>
        </p:blipFill>
        <p:spPr bwMode="auto">
          <a:xfrm>
            <a:off x="755576" y="5733255"/>
            <a:ext cx="1638001" cy="1008000"/>
          </a:xfrm>
          <a:prstGeom prst="rect">
            <a:avLst/>
          </a:prstGeom>
          <a:noFill/>
          <a:ln w="9525">
            <a:noFill/>
            <a:miter lim="800000"/>
            <a:headEnd/>
            <a:tailEnd/>
          </a:ln>
          <a:effectLst/>
        </p:spPr>
      </p:pic>
      <p:sp>
        <p:nvSpPr>
          <p:cNvPr id="22" name="Text Box 17"/>
          <p:cNvSpPr txBox="1">
            <a:spLocks noChangeArrowheads="1"/>
          </p:cNvSpPr>
          <p:nvPr/>
        </p:nvSpPr>
        <p:spPr bwMode="auto">
          <a:xfrm>
            <a:off x="611560" y="5373216"/>
            <a:ext cx="1872208"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spcBef>
                <a:spcPct val="30000"/>
              </a:spcBef>
              <a:defRPr/>
            </a:pPr>
            <a:r>
              <a:rPr lang="ru-RU" sz="1600" b="1" dirty="0" err="1">
                <a:solidFill>
                  <a:srgbClr val="002060"/>
                </a:solidFill>
                <a:latin typeface="Verdana" pitchFamily="34" charset="0"/>
                <a:sym typeface="Symbol" pitchFamily="18" charset="2"/>
              </a:rPr>
              <a:t>р</a:t>
            </a:r>
            <a:r>
              <a:rPr lang="en-US" sz="1600" b="1" dirty="0">
                <a:solidFill>
                  <a:srgbClr val="002060"/>
                </a:solidFill>
                <a:latin typeface="Verdana" pitchFamily="34" charset="0"/>
                <a:sym typeface="Symbol" pitchFamily="18" charset="2"/>
              </a:rPr>
              <a:t>-n </a:t>
            </a:r>
            <a:r>
              <a:rPr lang="ru-RU" sz="1600" b="1" dirty="0">
                <a:solidFill>
                  <a:srgbClr val="002060"/>
                </a:solidFill>
                <a:latin typeface="Verdana" pitchFamily="34" charset="0"/>
                <a:sym typeface="Symbol" pitchFamily="18" charset="2"/>
              </a:rPr>
              <a:t>переход</a:t>
            </a:r>
          </a:p>
        </p:txBody>
      </p:sp>
      <p:pic>
        <p:nvPicPr>
          <p:cNvPr id="23" name="Picture 6">
            <a:hlinkClick r:id="rId8" action="ppaction://hlinkfile"/>
          </p:cNvPr>
          <p:cNvPicPr>
            <a:picLocks noChangeAspect="1" noChangeArrowheads="1"/>
          </p:cNvPicPr>
          <p:nvPr/>
        </p:nvPicPr>
        <p:blipFill>
          <a:blip r:embed="rId9" cstate="print"/>
          <a:srcRect l="37500" t="26000" r="23750" b="27000"/>
          <a:stretch>
            <a:fillRect/>
          </a:stretch>
        </p:blipFill>
        <p:spPr bwMode="auto">
          <a:xfrm>
            <a:off x="4777298" y="5733368"/>
            <a:ext cx="1329702" cy="1008000"/>
          </a:xfrm>
          <a:prstGeom prst="rect">
            <a:avLst/>
          </a:prstGeom>
          <a:noFill/>
          <a:ln w="9525">
            <a:noFill/>
            <a:miter lim="800000"/>
            <a:headEnd/>
            <a:tailEnd/>
          </a:ln>
          <a:effectLst/>
        </p:spPr>
      </p:pic>
      <p:sp>
        <p:nvSpPr>
          <p:cNvPr id="24" name="Text Box 17"/>
          <p:cNvSpPr txBox="1">
            <a:spLocks noChangeArrowheads="1"/>
          </p:cNvSpPr>
          <p:nvPr/>
        </p:nvSpPr>
        <p:spPr bwMode="auto">
          <a:xfrm>
            <a:off x="4499992" y="5157192"/>
            <a:ext cx="1872208" cy="5761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3050" algn="ctr">
              <a:spcBef>
                <a:spcPct val="30000"/>
              </a:spcBef>
              <a:defRPr/>
            </a:pPr>
            <a:r>
              <a:rPr lang="ru-RU" sz="1600" b="1" dirty="0">
                <a:solidFill>
                  <a:srgbClr val="002060"/>
                </a:solidFill>
                <a:latin typeface="Verdana" pitchFamily="34" charset="0"/>
                <a:sym typeface="Symbol" pitchFamily="18" charset="2"/>
              </a:rPr>
              <a:t>Действие диода</a:t>
            </a:r>
          </a:p>
        </p:txBody>
      </p:sp>
      <p:sp>
        <p:nvSpPr>
          <p:cNvPr id="26" name="Стрелка вправо 25"/>
          <p:cNvSpPr/>
          <p:nvPr/>
        </p:nvSpPr>
        <p:spPr>
          <a:xfrm>
            <a:off x="683608" y="234888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6732240" y="4827536"/>
            <a:ext cx="2412000" cy="205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2">
                    <a:lumMod val="50000"/>
                  </a:schemeClr>
                </a:solidFill>
                <a:latin typeface="Verdana" pitchFamily="34" charset="0"/>
                <a:sym typeface="Symbol"/>
              </a:rPr>
              <a:t>Применение полупроводников:</a:t>
            </a:r>
          </a:p>
          <a:p>
            <a:pPr marL="180975" indent="-180975">
              <a:buFont typeface="Arial" pitchFamily="34" charset="0"/>
              <a:buChar char="•"/>
            </a:pPr>
            <a:r>
              <a:rPr lang="ru-RU" sz="1400" b="1" dirty="0">
                <a:solidFill>
                  <a:srgbClr val="002060"/>
                </a:solidFill>
                <a:latin typeface="Verdana" pitchFamily="34" charset="0"/>
                <a:sym typeface="Symbol"/>
              </a:rPr>
              <a:t>диоды</a:t>
            </a:r>
          </a:p>
          <a:p>
            <a:pPr marL="180975" indent="-180975">
              <a:buFont typeface="Arial" pitchFamily="34" charset="0"/>
              <a:buChar char="•"/>
            </a:pPr>
            <a:r>
              <a:rPr lang="ru-RU" sz="1400" b="1" dirty="0">
                <a:solidFill>
                  <a:srgbClr val="002060"/>
                </a:solidFill>
                <a:latin typeface="Verdana" pitchFamily="34" charset="0"/>
                <a:sym typeface="Symbol"/>
              </a:rPr>
              <a:t>транзисторы</a:t>
            </a:r>
          </a:p>
          <a:p>
            <a:pPr marL="180975" indent="-180975">
              <a:buFont typeface="Arial" pitchFamily="34" charset="0"/>
              <a:buChar char="•"/>
            </a:pPr>
            <a:r>
              <a:rPr lang="ru-RU" sz="1400" b="1" dirty="0" err="1">
                <a:solidFill>
                  <a:srgbClr val="002060"/>
                </a:solidFill>
                <a:latin typeface="Verdana" pitchFamily="34" charset="0"/>
                <a:sym typeface="Symbol"/>
              </a:rPr>
              <a:t>теристоры</a:t>
            </a:r>
            <a:endParaRPr lang="ru-RU" sz="1400" b="1" dirty="0">
              <a:solidFill>
                <a:srgbClr val="002060"/>
              </a:solidFill>
              <a:latin typeface="Verdana" pitchFamily="34" charset="0"/>
              <a:sym typeface="Symbol"/>
            </a:endParaRPr>
          </a:p>
          <a:p>
            <a:pPr marL="180975" indent="-180975">
              <a:buFont typeface="Arial" pitchFamily="34" charset="0"/>
              <a:buChar char="•"/>
            </a:pPr>
            <a:r>
              <a:rPr lang="ru-RU" sz="1400" b="1" dirty="0" err="1">
                <a:solidFill>
                  <a:srgbClr val="002060"/>
                </a:solidFill>
                <a:latin typeface="Verdana" pitchFamily="34" charset="0"/>
                <a:sym typeface="Symbol"/>
              </a:rPr>
              <a:t>термистеры</a:t>
            </a:r>
            <a:endParaRPr lang="ru-RU" sz="1400" b="1" dirty="0">
              <a:solidFill>
                <a:srgbClr val="002060"/>
              </a:solidFill>
              <a:latin typeface="Verdana" pitchFamily="34" charset="0"/>
              <a:sym typeface="Symbol"/>
            </a:endParaRPr>
          </a:p>
          <a:p>
            <a:pPr marL="180975" indent="-180975">
              <a:buFont typeface="Arial" pitchFamily="34" charset="0"/>
              <a:buChar char="•"/>
            </a:pPr>
            <a:r>
              <a:rPr lang="ru-RU" sz="1400" b="1" dirty="0">
                <a:solidFill>
                  <a:srgbClr val="002060"/>
                </a:solidFill>
                <a:latin typeface="Verdana" pitchFamily="34" charset="0"/>
                <a:sym typeface="Symbol"/>
              </a:rPr>
              <a:t>фоторезисторы</a:t>
            </a:r>
          </a:p>
          <a:p>
            <a:pPr marL="180975" indent="-180975">
              <a:buFont typeface="Arial" pitchFamily="34" charset="0"/>
              <a:buChar char="•"/>
            </a:pPr>
            <a:r>
              <a:rPr lang="ru-RU" sz="1400" b="1" dirty="0">
                <a:solidFill>
                  <a:srgbClr val="002060"/>
                </a:solidFill>
                <a:latin typeface="Verdana" pitchFamily="34" charset="0"/>
                <a:sym typeface="Symbol"/>
              </a:rPr>
              <a:t>фотодиоды</a:t>
            </a:r>
          </a:p>
          <a:p>
            <a:pPr marL="180975" indent="-180975">
              <a:buFont typeface="Arial" pitchFamily="34" charset="0"/>
              <a:buChar char="•"/>
            </a:pPr>
            <a:r>
              <a:rPr lang="ru-RU" sz="1400" b="1" dirty="0">
                <a:solidFill>
                  <a:srgbClr val="002060"/>
                </a:solidFill>
                <a:latin typeface="Verdana" pitchFamily="34" charset="0"/>
                <a:sym typeface="Symbol"/>
              </a:rPr>
              <a:t>светодиоды, …</a:t>
            </a:r>
            <a:endParaRPr lang="ru-RU" sz="1400" b="1" dirty="0">
              <a:solidFill>
                <a:srgbClr val="00206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par>
                          <p:cTn id="61" fill="hold">
                            <p:stCondLst>
                              <p:cond delay="500"/>
                            </p:stCondLst>
                            <p:childTnLst>
                              <p:par>
                                <p:cTn id="62" presetID="10" presetClass="entr" presetSubtype="0"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animBg="1"/>
      <p:bldP spid="13" grpId="0" animBg="1"/>
      <p:bldP spid="14" grpId="0" animBg="1"/>
      <p:bldP spid="15" grpId="0" animBg="1"/>
      <p:bldP spid="17" grpId="0"/>
      <p:bldP spid="20" grpId="0"/>
      <p:bldP spid="22" grpId="0"/>
      <p:bldP spid="24" grpId="0"/>
      <p:bldP spid="26"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p:cNvSpPr>
            <a:spLocks noGrp="1" noChangeArrowheads="1"/>
          </p:cNvSpPr>
          <p:nvPr>
            <p:ph type="title"/>
          </p:nvPr>
        </p:nvSpPr>
        <p:spPr/>
        <p:txBody>
          <a:bodyPr>
            <a:normAutofit/>
          </a:bodyPr>
          <a:lstStyle/>
          <a:p>
            <a:r>
              <a:rPr lang="en-US" dirty="0"/>
              <a:t>p-n</a:t>
            </a:r>
            <a:r>
              <a:rPr lang="ru-RU" dirty="0"/>
              <a:t> переход</a:t>
            </a:r>
          </a:p>
        </p:txBody>
      </p:sp>
      <p:cxnSp>
        <p:nvCxnSpPr>
          <p:cNvPr id="12" name="Прямая соединительная линия 11"/>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Прямоугольник 12"/>
          <p:cNvSpPr/>
          <p:nvPr/>
        </p:nvSpPr>
        <p:spPr>
          <a:xfrm>
            <a:off x="756008" y="836712"/>
            <a:ext cx="3960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sym typeface="Symbol"/>
              </a:rPr>
              <a:t>Прямой </a:t>
            </a:r>
            <a:r>
              <a:rPr lang="en-US" b="1" dirty="0">
                <a:solidFill>
                  <a:srgbClr val="002060"/>
                </a:solidFill>
                <a:latin typeface="Verdana" pitchFamily="34" charset="0"/>
                <a:sym typeface="Symbol"/>
              </a:rPr>
              <a:t>p-n</a:t>
            </a:r>
            <a:r>
              <a:rPr lang="ru-RU" b="1" dirty="0">
                <a:solidFill>
                  <a:srgbClr val="002060"/>
                </a:solidFill>
                <a:latin typeface="Verdana" pitchFamily="34" charset="0"/>
                <a:sym typeface="Symbol"/>
              </a:rPr>
              <a:t> переход</a:t>
            </a:r>
            <a:endParaRPr lang="ru-RU" b="1" dirty="0">
              <a:solidFill>
                <a:srgbClr val="002060"/>
              </a:solidFill>
              <a:latin typeface="Verdana" pitchFamily="34" charset="0"/>
            </a:endParaRPr>
          </a:p>
        </p:txBody>
      </p:sp>
      <p:sp>
        <p:nvSpPr>
          <p:cNvPr id="19" name="Прямоугольник 18"/>
          <p:cNvSpPr/>
          <p:nvPr/>
        </p:nvSpPr>
        <p:spPr>
          <a:xfrm>
            <a:off x="4860432" y="836712"/>
            <a:ext cx="3960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sym typeface="Symbol"/>
              </a:rPr>
              <a:t>Обратный </a:t>
            </a:r>
            <a:r>
              <a:rPr lang="en-US" b="1" dirty="0">
                <a:solidFill>
                  <a:srgbClr val="002060"/>
                </a:solidFill>
                <a:latin typeface="Verdana" pitchFamily="34" charset="0"/>
                <a:sym typeface="Symbol"/>
              </a:rPr>
              <a:t>p-n</a:t>
            </a:r>
            <a:r>
              <a:rPr lang="ru-RU" b="1" dirty="0">
                <a:solidFill>
                  <a:srgbClr val="002060"/>
                </a:solidFill>
                <a:latin typeface="Verdana" pitchFamily="34" charset="0"/>
                <a:sym typeface="Symbol"/>
              </a:rPr>
              <a:t> переход</a:t>
            </a:r>
            <a:endParaRPr lang="ru-RU" b="1" dirty="0">
              <a:solidFill>
                <a:srgbClr val="002060"/>
              </a:solidFill>
              <a:latin typeface="Verdana" pitchFamily="34" charset="0"/>
            </a:endParaRPr>
          </a:p>
        </p:txBody>
      </p:sp>
      <p:pic>
        <p:nvPicPr>
          <p:cNvPr id="351240" name="Picture 8"/>
          <p:cNvPicPr>
            <a:picLocks noChangeAspect="1" noChangeArrowheads="1"/>
          </p:cNvPicPr>
          <p:nvPr/>
        </p:nvPicPr>
        <p:blipFill>
          <a:blip r:embed="rId3" cstate="print"/>
          <a:srcRect/>
          <a:stretch>
            <a:fillRect/>
          </a:stretch>
        </p:blipFill>
        <p:spPr bwMode="auto">
          <a:xfrm>
            <a:off x="766069" y="1293520"/>
            <a:ext cx="3448741" cy="1080000"/>
          </a:xfrm>
          <a:prstGeom prst="rect">
            <a:avLst/>
          </a:prstGeom>
          <a:noFill/>
          <a:ln w="9525">
            <a:noFill/>
            <a:miter lim="800000"/>
            <a:headEnd/>
            <a:tailEnd/>
          </a:ln>
        </p:spPr>
      </p:pic>
      <p:pic>
        <p:nvPicPr>
          <p:cNvPr id="351241" name="Picture 9"/>
          <p:cNvPicPr>
            <a:picLocks noChangeAspect="1" noChangeArrowheads="1"/>
          </p:cNvPicPr>
          <p:nvPr/>
        </p:nvPicPr>
        <p:blipFill>
          <a:blip r:embed="rId4" cstate="print"/>
          <a:srcRect/>
          <a:stretch>
            <a:fillRect/>
          </a:stretch>
        </p:blipFill>
        <p:spPr bwMode="auto">
          <a:xfrm>
            <a:off x="5357818" y="1293520"/>
            <a:ext cx="3448740" cy="1080000"/>
          </a:xfrm>
          <a:prstGeom prst="rect">
            <a:avLst/>
          </a:prstGeom>
          <a:noFill/>
          <a:ln w="9525">
            <a:noFill/>
            <a:miter lim="800000"/>
            <a:headEnd/>
            <a:tailEnd/>
          </a:ln>
        </p:spPr>
      </p:pic>
      <p:sp>
        <p:nvSpPr>
          <p:cNvPr id="26" name="Прямоугольник 25"/>
          <p:cNvSpPr/>
          <p:nvPr/>
        </p:nvSpPr>
        <p:spPr>
          <a:xfrm>
            <a:off x="755576" y="2636912"/>
            <a:ext cx="39600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и дырки движутся</a:t>
            </a:r>
            <a:br>
              <a:rPr lang="ru-RU" b="1" dirty="0">
                <a:solidFill>
                  <a:srgbClr val="002060"/>
                </a:solidFill>
                <a:latin typeface="Verdana" pitchFamily="34" charset="0"/>
                <a:sym typeface="Symbol"/>
              </a:rPr>
            </a:br>
            <a:r>
              <a:rPr lang="ru-RU" b="1" dirty="0">
                <a:solidFill>
                  <a:schemeClr val="accent2">
                    <a:lumMod val="50000"/>
                  </a:schemeClr>
                </a:solidFill>
                <a:latin typeface="Verdana" pitchFamily="34" charset="0"/>
                <a:sym typeface="Symbol"/>
              </a:rPr>
              <a:t>к</a:t>
            </a:r>
            <a:r>
              <a:rPr lang="ru-RU" b="1" dirty="0">
                <a:solidFill>
                  <a:srgbClr val="002060"/>
                </a:solidFill>
                <a:latin typeface="Verdana" pitchFamily="34" charset="0"/>
                <a:sym typeface="Symbol"/>
              </a:rPr>
              <a:t> границе раздела областей</a:t>
            </a:r>
          </a:p>
        </p:txBody>
      </p:sp>
      <p:sp>
        <p:nvSpPr>
          <p:cNvPr id="27" name="Прямоугольник 26"/>
          <p:cNvSpPr/>
          <p:nvPr/>
        </p:nvSpPr>
        <p:spPr>
          <a:xfrm>
            <a:off x="4860472" y="2636912"/>
            <a:ext cx="39600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и дырки движутся </a:t>
            </a:r>
            <a:br>
              <a:rPr lang="ru-RU" b="1" dirty="0">
                <a:solidFill>
                  <a:srgbClr val="002060"/>
                </a:solidFill>
                <a:latin typeface="Verdana" pitchFamily="34" charset="0"/>
                <a:sym typeface="Symbol"/>
              </a:rPr>
            </a:br>
            <a:r>
              <a:rPr lang="ru-RU" b="1" dirty="0">
                <a:solidFill>
                  <a:schemeClr val="accent2">
                    <a:lumMod val="50000"/>
                  </a:schemeClr>
                </a:solidFill>
                <a:latin typeface="Verdana" pitchFamily="34" charset="0"/>
                <a:sym typeface="Symbol"/>
              </a:rPr>
              <a:t>от</a:t>
            </a:r>
            <a:r>
              <a:rPr lang="ru-RU" b="1" dirty="0">
                <a:solidFill>
                  <a:srgbClr val="002060"/>
                </a:solidFill>
                <a:latin typeface="Verdana" pitchFamily="34" charset="0"/>
                <a:sym typeface="Symbol"/>
              </a:rPr>
              <a:t> границы раздела</a:t>
            </a:r>
          </a:p>
        </p:txBody>
      </p:sp>
      <p:sp>
        <p:nvSpPr>
          <p:cNvPr id="28" name="Прямоугольник 27"/>
          <p:cNvSpPr/>
          <p:nvPr/>
        </p:nvSpPr>
        <p:spPr>
          <a:xfrm>
            <a:off x="755576" y="3284984"/>
            <a:ext cx="3960000"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на границе е</a:t>
            </a:r>
            <a:r>
              <a:rPr lang="ru-RU" b="1" baseline="30000" dirty="0">
                <a:solidFill>
                  <a:srgbClr val="002060"/>
                </a:solidFill>
                <a:latin typeface="Verdana" pitchFamily="34" charset="0"/>
                <a:sym typeface="Symbol"/>
              </a:rPr>
              <a:t>-</a:t>
            </a:r>
            <a:r>
              <a:rPr lang="ru-RU" b="1" dirty="0">
                <a:solidFill>
                  <a:srgbClr val="002060"/>
                </a:solidFill>
                <a:latin typeface="Verdana" pitchFamily="34" charset="0"/>
                <a:sym typeface="Symbol"/>
              </a:rPr>
              <a:t> и дырки будут </a:t>
            </a:r>
            <a:r>
              <a:rPr lang="ru-RU" b="1" dirty="0" err="1">
                <a:solidFill>
                  <a:srgbClr val="002060"/>
                </a:solidFill>
                <a:latin typeface="Verdana" pitchFamily="34" charset="0"/>
                <a:sym typeface="Symbol"/>
              </a:rPr>
              <a:t>рекомбинировать</a:t>
            </a:r>
            <a:endParaRPr lang="ru-RU" b="1" dirty="0">
              <a:solidFill>
                <a:srgbClr val="002060"/>
              </a:solidFill>
              <a:latin typeface="Verdana" pitchFamily="34" charset="0"/>
              <a:sym typeface="Symbol"/>
            </a:endParaRPr>
          </a:p>
        </p:txBody>
      </p:sp>
      <p:sp>
        <p:nvSpPr>
          <p:cNvPr id="29" name="Прямоугольник 28"/>
          <p:cNvSpPr/>
          <p:nvPr/>
        </p:nvSpPr>
        <p:spPr>
          <a:xfrm>
            <a:off x="4860472" y="3284984"/>
            <a:ext cx="3960000"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на границе раздела областей не останется основных носителей тока</a:t>
            </a:r>
          </a:p>
        </p:txBody>
      </p:sp>
      <p:sp>
        <p:nvSpPr>
          <p:cNvPr id="30" name="Прямоугольник 29"/>
          <p:cNvSpPr/>
          <p:nvPr/>
        </p:nvSpPr>
        <p:spPr>
          <a:xfrm>
            <a:off x="755576" y="4149080"/>
            <a:ext cx="3960000" cy="144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ток на всех участках цепи обеспечивается основными носителями, сам переход обогащен носителями тока</a:t>
            </a:r>
          </a:p>
        </p:txBody>
      </p:sp>
      <p:sp>
        <p:nvSpPr>
          <p:cNvPr id="31" name="Прямоугольник 30"/>
          <p:cNvSpPr/>
          <p:nvPr/>
        </p:nvSpPr>
        <p:spPr>
          <a:xfrm>
            <a:off x="4860472" y="4149080"/>
            <a:ext cx="3960000" cy="144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ток на границе раздела будет обеспечивается очень малым числом неосновных носителей, вблизи тонкого перехода</a:t>
            </a:r>
          </a:p>
        </p:txBody>
      </p:sp>
      <p:sp>
        <p:nvSpPr>
          <p:cNvPr id="33" name="Прямоугольник 32"/>
          <p:cNvSpPr/>
          <p:nvPr/>
        </p:nvSpPr>
        <p:spPr>
          <a:xfrm>
            <a:off x="755136" y="5589240"/>
            <a:ext cx="39600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проводимость перехода будет </a:t>
            </a:r>
            <a:r>
              <a:rPr lang="ru-RU" b="1" dirty="0">
                <a:solidFill>
                  <a:schemeClr val="accent2">
                    <a:lumMod val="50000"/>
                  </a:schemeClr>
                </a:solidFill>
                <a:latin typeface="Verdana" pitchFamily="34" charset="0"/>
                <a:sym typeface="Symbol"/>
              </a:rPr>
              <a:t>большой</a:t>
            </a:r>
          </a:p>
        </p:txBody>
      </p:sp>
      <p:sp>
        <p:nvSpPr>
          <p:cNvPr id="34" name="Прямоугольник 33"/>
          <p:cNvSpPr/>
          <p:nvPr/>
        </p:nvSpPr>
        <p:spPr>
          <a:xfrm>
            <a:off x="4860032" y="5589240"/>
            <a:ext cx="39600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latin typeface="Verdana" pitchFamily="34" charset="0"/>
                <a:sym typeface="Symbol"/>
              </a:rPr>
              <a:t>проводимость перехода будет </a:t>
            </a:r>
            <a:r>
              <a:rPr lang="ru-RU" b="1" dirty="0">
                <a:solidFill>
                  <a:schemeClr val="accent2">
                    <a:lumMod val="50000"/>
                  </a:schemeClr>
                </a:solidFill>
                <a:latin typeface="Verdana" pitchFamily="34" charset="0"/>
                <a:sym typeface="Symbol"/>
              </a:rPr>
              <a:t>малой</a:t>
            </a:r>
          </a:p>
        </p:txBody>
      </p:sp>
      <p:pic>
        <p:nvPicPr>
          <p:cNvPr id="376833" name="Picture 1">
            <a:hlinkClick r:id="rId5" action="ppaction://hlinkfile"/>
          </p:cNvPr>
          <p:cNvPicPr>
            <a:picLocks noChangeAspect="1" noChangeArrowheads="1"/>
          </p:cNvPicPr>
          <p:nvPr/>
        </p:nvPicPr>
        <p:blipFill>
          <a:blip r:embed="rId6" cstate="print"/>
          <a:srcRect/>
          <a:stretch>
            <a:fillRect/>
          </a:stretch>
        </p:blipFill>
        <p:spPr bwMode="auto">
          <a:xfrm>
            <a:off x="4173863" y="1285860"/>
            <a:ext cx="1145853" cy="1080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1240"/>
                                        </p:tgtEl>
                                        <p:attrNameLst>
                                          <p:attrName>style.visibility</p:attrName>
                                        </p:attrNameLst>
                                      </p:cBhvr>
                                      <p:to>
                                        <p:strVal val="visible"/>
                                      </p:to>
                                    </p:set>
                                    <p:animEffect transition="in" filter="fade">
                                      <p:cBhvr>
                                        <p:cTn id="17" dur="500"/>
                                        <p:tgtEl>
                                          <p:spTgt spid="3512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1241"/>
                                        </p:tgtEl>
                                        <p:attrNameLst>
                                          <p:attrName>style.visibility</p:attrName>
                                        </p:attrNameLst>
                                      </p:cBhvr>
                                      <p:to>
                                        <p:strVal val="visible"/>
                                      </p:to>
                                    </p:set>
                                    <p:animEffect transition="in" filter="fade">
                                      <p:cBhvr>
                                        <p:cTn id="22" dur="500"/>
                                        <p:tgtEl>
                                          <p:spTgt spid="3512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par>
                          <p:cTn id="63" fill="hold">
                            <p:stCondLst>
                              <p:cond delay="500"/>
                            </p:stCondLst>
                            <p:childTnLst>
                              <p:par>
                                <p:cTn id="64" presetID="10" presetClass="entr" presetSubtype="0" fill="hold" nodeType="afterEffect">
                                  <p:stCondLst>
                                    <p:cond delay="0"/>
                                  </p:stCondLst>
                                  <p:childTnLst>
                                    <p:set>
                                      <p:cBhvr>
                                        <p:cTn id="65" dur="1" fill="hold">
                                          <p:stCondLst>
                                            <p:cond delay="0"/>
                                          </p:stCondLst>
                                        </p:cTn>
                                        <p:tgtEl>
                                          <p:spTgt spid="376833"/>
                                        </p:tgtEl>
                                        <p:attrNameLst>
                                          <p:attrName>style.visibility</p:attrName>
                                        </p:attrNameLst>
                                      </p:cBhvr>
                                      <p:to>
                                        <p:strVal val="visible"/>
                                      </p:to>
                                    </p:set>
                                    <p:animEffect transition="in" filter="fade">
                                      <p:cBhvr>
                                        <p:cTn id="66" dur="500"/>
                                        <p:tgtEl>
                                          <p:spTgt spid="376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6" grpId="0" animBg="1"/>
      <p:bldP spid="27" grpId="0" animBg="1"/>
      <p:bldP spid="28" grpId="0" animBg="1"/>
      <p:bldP spid="29" grpId="0" animBg="1"/>
      <p:bldP spid="30" grpId="0" animBg="1"/>
      <p:bldP spid="31"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Электрический ток в жидкостях</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539552" y="3288934"/>
            <a:ext cx="2808000" cy="1497388"/>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Электролитическая диссоциация</a:t>
            </a:r>
          </a:p>
        </p:txBody>
      </p:sp>
      <p:sp>
        <p:nvSpPr>
          <p:cNvPr id="7" name="Прямоугольник 6"/>
          <p:cNvSpPr/>
          <p:nvPr/>
        </p:nvSpPr>
        <p:spPr>
          <a:xfrm>
            <a:off x="500034" y="785794"/>
            <a:ext cx="4929222" cy="78581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Из жидкостей электрический </a:t>
            </a:r>
            <a:r>
              <a:rPr lang="ru-RU" b="1">
                <a:solidFill>
                  <a:srgbClr val="002060"/>
                </a:solidFill>
                <a:latin typeface="Verdana" pitchFamily="34" charset="0"/>
              </a:rPr>
              <a:t>ток проводят только </a:t>
            </a:r>
            <a:r>
              <a:rPr lang="ru-RU" b="1">
                <a:solidFill>
                  <a:schemeClr val="accent2">
                    <a:lumMod val="50000"/>
                  </a:schemeClr>
                </a:solidFill>
                <a:latin typeface="Verdana" pitchFamily="34" charset="0"/>
              </a:rPr>
              <a:t>электролиты</a:t>
            </a:r>
            <a:endParaRPr lang="ru-RU" b="1" dirty="0">
              <a:solidFill>
                <a:schemeClr val="accent2">
                  <a:lumMod val="50000"/>
                </a:schemeClr>
              </a:solidFill>
              <a:latin typeface="Verdana" pitchFamily="34" charset="0"/>
            </a:endParaRPr>
          </a:p>
        </p:txBody>
      </p:sp>
      <p:sp>
        <p:nvSpPr>
          <p:cNvPr id="12" name="Прямоугольник 11"/>
          <p:cNvSpPr/>
          <p:nvPr/>
        </p:nvSpPr>
        <p:spPr>
          <a:xfrm>
            <a:off x="571472" y="5916292"/>
            <a:ext cx="2736000" cy="817096"/>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Электрический ток в электролитах</a:t>
            </a:r>
          </a:p>
        </p:txBody>
      </p:sp>
      <p:sp>
        <p:nvSpPr>
          <p:cNvPr id="13" name="Прямоугольник 12"/>
          <p:cNvSpPr/>
          <p:nvPr/>
        </p:nvSpPr>
        <p:spPr>
          <a:xfrm>
            <a:off x="3309764" y="5914747"/>
            <a:ext cx="5616000" cy="81709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700" b="1" dirty="0">
                <a:solidFill>
                  <a:srgbClr val="002060"/>
                </a:solidFill>
                <a:latin typeface="Verdana" pitchFamily="34" charset="0"/>
              </a:rPr>
              <a:t>направленное движение</a:t>
            </a:r>
          </a:p>
          <a:p>
            <a:pPr lvl="0"/>
            <a:r>
              <a:rPr lang="ru-RU" sz="1700" b="1" dirty="0">
                <a:solidFill>
                  <a:srgbClr val="002060"/>
                </a:solidFill>
                <a:latin typeface="Verdana" pitchFamily="34" charset="0"/>
              </a:rPr>
              <a:t>«+» ионов к катоду (К), «-» </a:t>
            </a:r>
            <a:r>
              <a:rPr lang="ru-RU" sz="1700" b="1" dirty="0" err="1">
                <a:solidFill>
                  <a:srgbClr val="002060"/>
                </a:solidFill>
                <a:latin typeface="Verdana" pitchFamily="34" charset="0"/>
              </a:rPr>
              <a:t>к</a:t>
            </a:r>
            <a:r>
              <a:rPr lang="ru-RU" sz="1700" b="1" dirty="0">
                <a:solidFill>
                  <a:srgbClr val="002060"/>
                </a:solidFill>
                <a:latin typeface="Verdana" pitchFamily="34" charset="0"/>
              </a:rPr>
              <a:t> аноду (А)</a:t>
            </a:r>
          </a:p>
        </p:txBody>
      </p:sp>
      <p:sp>
        <p:nvSpPr>
          <p:cNvPr id="14" name="Прямоугольник 13"/>
          <p:cNvSpPr/>
          <p:nvPr/>
        </p:nvSpPr>
        <p:spPr>
          <a:xfrm>
            <a:off x="3347864" y="3286124"/>
            <a:ext cx="5590252" cy="151102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700" b="1" dirty="0">
                <a:solidFill>
                  <a:srgbClr val="002060"/>
                </a:solidFill>
                <a:latin typeface="Verdana" pitchFamily="34" charset="0"/>
              </a:rPr>
              <a:t>явление распада нейтральных молекул </a:t>
            </a:r>
            <a:br>
              <a:rPr lang="ru-RU" sz="1700" b="1" dirty="0">
                <a:solidFill>
                  <a:srgbClr val="002060"/>
                </a:solidFill>
                <a:latin typeface="Verdana" pitchFamily="34" charset="0"/>
              </a:rPr>
            </a:br>
            <a:r>
              <a:rPr lang="ru-RU" sz="1700" b="1" dirty="0">
                <a:solidFill>
                  <a:srgbClr val="002060"/>
                </a:solidFill>
                <a:latin typeface="Verdana" pitchFamily="34" charset="0"/>
              </a:rPr>
              <a:t>в водных растворах электролитов на ионы в результате взаимодействия молекул растворенного вещества с полярными молекулами растворителя</a:t>
            </a:r>
          </a:p>
        </p:txBody>
      </p:sp>
      <p:sp>
        <p:nvSpPr>
          <p:cNvPr id="16" name="Прямоугольник 15"/>
          <p:cNvSpPr/>
          <p:nvPr/>
        </p:nvSpPr>
        <p:spPr>
          <a:xfrm>
            <a:off x="5643570" y="812329"/>
            <a:ext cx="3286148" cy="1214446"/>
          </a:xfrm>
          <a:prstGeom prst="rect">
            <a:avLst/>
          </a:prstGeom>
          <a:solidFill>
            <a:schemeClr val="tx2">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проводящие среды</a:t>
            </a:r>
            <a:r>
              <a:rPr lang="ru-RU" b="1">
                <a:solidFill>
                  <a:srgbClr val="002060"/>
                </a:solidFill>
                <a:latin typeface="Verdana" pitchFamily="34" charset="0"/>
              </a:rPr>
              <a:t>, </a:t>
            </a:r>
            <a:br>
              <a:rPr lang="ru-RU" b="1">
                <a:solidFill>
                  <a:srgbClr val="002060"/>
                </a:solidFill>
                <a:latin typeface="Verdana" pitchFamily="34" charset="0"/>
              </a:rPr>
            </a:br>
            <a:r>
              <a:rPr lang="ru-RU" b="1">
                <a:solidFill>
                  <a:srgbClr val="002060"/>
                </a:solidFill>
                <a:latin typeface="Verdana" pitchFamily="34" charset="0"/>
              </a:rPr>
              <a:t>в </a:t>
            </a:r>
            <a:r>
              <a:rPr lang="ru-RU" b="1" dirty="0">
                <a:solidFill>
                  <a:srgbClr val="002060"/>
                </a:solidFill>
                <a:latin typeface="Verdana" pitchFamily="34" charset="0"/>
              </a:rPr>
              <a:t>которых протекание </a:t>
            </a:r>
            <a:br>
              <a:rPr lang="ru-RU" b="1" dirty="0">
                <a:solidFill>
                  <a:srgbClr val="002060"/>
                </a:solidFill>
                <a:latin typeface="Verdana" pitchFamily="34" charset="0"/>
              </a:rPr>
            </a:br>
            <a:r>
              <a:rPr lang="ru-RU" b="1" dirty="0">
                <a:solidFill>
                  <a:srgbClr val="002060"/>
                </a:solidFill>
                <a:latin typeface="Verdana" pitchFamily="34" charset="0"/>
              </a:rPr>
              <a:t>тока </a:t>
            </a:r>
            <a:r>
              <a:rPr lang="ru-RU" b="1">
                <a:solidFill>
                  <a:srgbClr val="002060"/>
                </a:solidFill>
                <a:latin typeface="Verdana" pitchFamily="34" charset="0"/>
              </a:rPr>
              <a:t>сопровождается </a:t>
            </a:r>
            <a:br>
              <a:rPr lang="ru-RU" b="1">
                <a:solidFill>
                  <a:srgbClr val="002060"/>
                </a:solidFill>
                <a:latin typeface="Verdana" pitchFamily="34" charset="0"/>
              </a:rPr>
            </a:br>
            <a:r>
              <a:rPr lang="ru-RU" b="1">
                <a:solidFill>
                  <a:srgbClr val="002060"/>
                </a:solidFill>
                <a:latin typeface="Verdana" pitchFamily="34" charset="0"/>
              </a:rPr>
              <a:t>переносом </a:t>
            </a:r>
            <a:r>
              <a:rPr lang="ru-RU" b="1" dirty="0">
                <a:solidFill>
                  <a:srgbClr val="002060"/>
                </a:solidFill>
                <a:latin typeface="Verdana" pitchFamily="34" charset="0"/>
              </a:rPr>
              <a:t>вещества</a:t>
            </a:r>
          </a:p>
        </p:txBody>
      </p:sp>
      <p:sp>
        <p:nvSpPr>
          <p:cNvPr id="17" name="Прямоугольник 16"/>
          <p:cNvSpPr/>
          <p:nvPr/>
        </p:nvSpPr>
        <p:spPr>
          <a:xfrm>
            <a:off x="714348" y="1460360"/>
            <a:ext cx="5072098" cy="1400383"/>
          </a:xfrm>
          <a:prstGeom prst="rect">
            <a:avLst/>
          </a:prstGeom>
        </p:spPr>
        <p:txBody>
          <a:bodyPr wrap="square">
            <a:spAutoFit/>
          </a:bodyPr>
          <a:lstStyle/>
          <a:p>
            <a:pPr marL="173038" indent="-173038">
              <a:spcBef>
                <a:spcPts val="600"/>
              </a:spcBef>
              <a:buFont typeface="Arial" pitchFamily="34" charset="0"/>
              <a:buChar char="•"/>
            </a:pPr>
            <a:r>
              <a:rPr lang="ru-RU" sz="1600" b="1" dirty="0">
                <a:solidFill>
                  <a:srgbClr val="002060"/>
                </a:solidFill>
                <a:latin typeface="Verdana" pitchFamily="34" charset="0"/>
                <a:ea typeface="Verdana" pitchFamily="34" charset="0"/>
                <a:cs typeface="Verdana" pitchFamily="34" charset="0"/>
              </a:rPr>
              <a:t>водные растворы неорганических кислот</a:t>
            </a:r>
            <a:r>
              <a:rPr lang="ru-RU" sz="1600" b="1">
                <a:solidFill>
                  <a:srgbClr val="002060"/>
                </a:solidFill>
                <a:latin typeface="Verdana" pitchFamily="34" charset="0"/>
                <a:ea typeface="Verdana" pitchFamily="34" charset="0"/>
                <a:cs typeface="Verdana" pitchFamily="34" charset="0"/>
              </a:rPr>
              <a:t>, солей </a:t>
            </a:r>
            <a:r>
              <a:rPr lang="ru-RU" sz="1600" b="1" dirty="0">
                <a:solidFill>
                  <a:srgbClr val="002060"/>
                </a:solidFill>
                <a:latin typeface="Verdana" pitchFamily="34" charset="0"/>
                <a:ea typeface="Verdana" pitchFamily="34" charset="0"/>
                <a:cs typeface="Verdana" pitchFamily="34" charset="0"/>
              </a:rPr>
              <a:t>и оснований</a:t>
            </a:r>
          </a:p>
          <a:p>
            <a:pPr marL="173038" indent="-173038">
              <a:spcBef>
                <a:spcPts val="600"/>
              </a:spcBef>
              <a:buFont typeface="Arial" pitchFamily="34" charset="0"/>
              <a:buChar char="•"/>
            </a:pPr>
            <a:r>
              <a:rPr lang="ru-RU" sz="1600" b="1" dirty="0">
                <a:solidFill>
                  <a:srgbClr val="002060"/>
                </a:solidFill>
                <a:latin typeface="Verdana" pitchFamily="34" charset="0"/>
                <a:ea typeface="Verdana" pitchFamily="34" charset="0"/>
                <a:cs typeface="Verdana" pitchFamily="34" charset="0"/>
              </a:rPr>
              <a:t>многие соединения </a:t>
            </a:r>
            <a:r>
              <a:rPr lang="ru-RU" sz="1600" b="1">
                <a:solidFill>
                  <a:srgbClr val="002060"/>
                </a:solidFill>
                <a:latin typeface="Verdana" pitchFamily="34" charset="0"/>
                <a:ea typeface="Verdana" pitchFamily="34" charset="0"/>
                <a:cs typeface="Verdana" pitchFamily="34" charset="0"/>
              </a:rPr>
              <a:t>металлов </a:t>
            </a:r>
            <a:br>
              <a:rPr lang="ru-RU" sz="1600" b="1">
                <a:solidFill>
                  <a:srgbClr val="002060"/>
                </a:solidFill>
                <a:latin typeface="Verdana" pitchFamily="34" charset="0"/>
                <a:ea typeface="Verdana" pitchFamily="34" charset="0"/>
                <a:cs typeface="Verdana" pitchFamily="34" charset="0"/>
              </a:rPr>
            </a:br>
            <a:r>
              <a:rPr lang="ru-RU" sz="1600" b="1">
                <a:solidFill>
                  <a:srgbClr val="002060"/>
                </a:solidFill>
                <a:latin typeface="Verdana" pitchFamily="34" charset="0"/>
                <a:ea typeface="Verdana" pitchFamily="34" charset="0"/>
                <a:cs typeface="Verdana" pitchFamily="34" charset="0"/>
              </a:rPr>
              <a:t>с </a:t>
            </a:r>
            <a:r>
              <a:rPr lang="ru-RU" sz="1600" b="1" dirty="0">
                <a:solidFill>
                  <a:srgbClr val="002060"/>
                </a:solidFill>
                <a:latin typeface="Verdana" pitchFamily="34" charset="0"/>
                <a:ea typeface="Verdana" pitchFamily="34" charset="0"/>
                <a:cs typeface="Verdana" pitchFamily="34" charset="0"/>
              </a:rPr>
              <a:t>металлоидами в </a:t>
            </a:r>
            <a:r>
              <a:rPr lang="ru-RU" sz="1600" b="1">
                <a:solidFill>
                  <a:srgbClr val="002060"/>
                </a:solidFill>
                <a:latin typeface="Verdana" pitchFamily="34" charset="0"/>
                <a:ea typeface="Verdana" pitchFamily="34" charset="0"/>
                <a:cs typeface="Verdana" pitchFamily="34" charset="0"/>
              </a:rPr>
              <a:t>расплавленном состоянии</a:t>
            </a:r>
            <a:endParaRPr lang="ru-RU" sz="1600" b="1" dirty="0">
              <a:solidFill>
                <a:srgbClr val="002060"/>
              </a:solidFill>
              <a:latin typeface="Verdana" pitchFamily="34" charset="0"/>
              <a:ea typeface="Verdana" pitchFamily="34" charset="0"/>
              <a:cs typeface="Verdana" pitchFamily="34" charset="0"/>
            </a:endParaRPr>
          </a:p>
        </p:txBody>
      </p:sp>
      <p:pic>
        <p:nvPicPr>
          <p:cNvPr id="20" name="Picture 4">
            <a:hlinkClick r:id="rId3" action="ppaction://hlinkfile"/>
          </p:cNvPr>
          <p:cNvPicPr>
            <a:picLocks noChangeAspect="1" noChangeArrowheads="1"/>
          </p:cNvPicPr>
          <p:nvPr/>
        </p:nvPicPr>
        <p:blipFill>
          <a:blip r:embed="rId4" cstate="print"/>
          <a:srcRect l="38125" t="37000" r="37500" b="41000"/>
          <a:stretch>
            <a:fillRect/>
          </a:stretch>
        </p:blipFill>
        <p:spPr bwMode="auto">
          <a:xfrm>
            <a:off x="5652120" y="2063426"/>
            <a:ext cx="1848268" cy="1042613"/>
          </a:xfrm>
          <a:prstGeom prst="rect">
            <a:avLst/>
          </a:prstGeom>
          <a:noFill/>
          <a:ln w="9525">
            <a:noFill/>
            <a:miter lim="800000"/>
            <a:headEnd/>
            <a:tailEnd/>
          </a:ln>
          <a:effectLst/>
        </p:spPr>
      </p:pic>
      <p:sp>
        <p:nvSpPr>
          <p:cNvPr id="22" name="Прямоугольник 21"/>
          <p:cNvSpPr/>
          <p:nvPr/>
        </p:nvSpPr>
        <p:spPr>
          <a:xfrm>
            <a:off x="571472" y="4929198"/>
            <a:ext cx="1768280" cy="857256"/>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Электролиз</a:t>
            </a:r>
          </a:p>
        </p:txBody>
      </p:sp>
      <p:sp>
        <p:nvSpPr>
          <p:cNvPr id="23" name="Прямоугольник 22"/>
          <p:cNvSpPr/>
          <p:nvPr/>
        </p:nvSpPr>
        <p:spPr>
          <a:xfrm>
            <a:off x="2339752" y="4929198"/>
            <a:ext cx="5732710" cy="857256"/>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700" b="1" dirty="0">
                <a:solidFill>
                  <a:srgbClr val="002060"/>
                </a:solidFill>
                <a:latin typeface="Verdana" pitchFamily="34" charset="0"/>
                <a:ea typeface="Verdana" pitchFamily="34" charset="0"/>
                <a:cs typeface="Verdana" pitchFamily="34" charset="0"/>
              </a:rPr>
              <a:t>явление прохождения электрического тока через электролит, сопровождающееся </a:t>
            </a:r>
            <a:br>
              <a:rPr lang="ru-RU" sz="1700" b="1" dirty="0">
                <a:solidFill>
                  <a:srgbClr val="002060"/>
                </a:solidFill>
                <a:latin typeface="Verdana" pitchFamily="34" charset="0"/>
                <a:ea typeface="Verdana" pitchFamily="34" charset="0"/>
                <a:cs typeface="Verdana" pitchFamily="34" charset="0"/>
              </a:rPr>
            </a:br>
            <a:r>
              <a:rPr lang="ru-RU" sz="1700" b="1" dirty="0">
                <a:solidFill>
                  <a:srgbClr val="002060"/>
                </a:solidFill>
                <a:latin typeface="Verdana" pitchFamily="34" charset="0"/>
                <a:ea typeface="Verdana" pitchFamily="34" charset="0"/>
                <a:cs typeface="Verdana" pitchFamily="34" charset="0"/>
              </a:rPr>
              <a:t>выделением веществ на электродах</a:t>
            </a:r>
          </a:p>
        </p:txBody>
      </p:sp>
      <p:pic>
        <p:nvPicPr>
          <p:cNvPr id="19" name="Picture 2">
            <a:hlinkClick r:id="rId5" action="ppaction://hlinkfile"/>
          </p:cNvPr>
          <p:cNvPicPr>
            <a:picLocks noChangeAspect="1" noChangeArrowheads="1"/>
          </p:cNvPicPr>
          <p:nvPr/>
        </p:nvPicPr>
        <p:blipFill>
          <a:blip r:embed="rId6" cstate="print"/>
          <a:srcRect l="6875" t="20000" r="56250" b="39000"/>
          <a:stretch>
            <a:fillRect/>
          </a:stretch>
        </p:blipFill>
        <p:spPr bwMode="auto">
          <a:xfrm>
            <a:off x="8172400" y="5589240"/>
            <a:ext cx="756000" cy="525357"/>
          </a:xfrm>
          <a:prstGeom prst="rect">
            <a:avLst/>
          </a:prstGeom>
          <a:noFill/>
          <a:ln w="9525">
            <a:noFill/>
            <a:miter lim="800000"/>
            <a:headEnd/>
            <a:tailEnd/>
          </a:ln>
          <a:effectLst/>
        </p:spPr>
      </p:pic>
      <p:pic>
        <p:nvPicPr>
          <p:cNvPr id="349185" name="Picture 1">
            <a:hlinkClick r:id="rId7" action="ppaction://hlinkfile"/>
          </p:cNvPr>
          <p:cNvPicPr>
            <a:picLocks noChangeAspect="1" noChangeArrowheads="1"/>
          </p:cNvPicPr>
          <p:nvPr/>
        </p:nvPicPr>
        <p:blipFill>
          <a:blip r:embed="rId8" cstate="print"/>
          <a:srcRect t="3555" b="18245"/>
          <a:stretch>
            <a:fillRect/>
          </a:stretch>
        </p:blipFill>
        <p:spPr bwMode="auto">
          <a:xfrm>
            <a:off x="7606267" y="2042541"/>
            <a:ext cx="1329646" cy="1080000"/>
          </a:xfrm>
          <a:prstGeom prst="rect">
            <a:avLst/>
          </a:prstGeom>
          <a:noFill/>
          <a:ln w="9525">
            <a:noFill/>
            <a:miter lim="800000"/>
            <a:headEnd/>
            <a:tailEnd/>
          </a:ln>
          <a:effectLst/>
        </p:spPr>
      </p:pic>
      <p:pic>
        <p:nvPicPr>
          <p:cNvPr id="3" name="Picture 1">
            <a:hlinkClick r:id="rId9" action="ppaction://hlinkfile"/>
          </p:cNvPr>
          <p:cNvPicPr>
            <a:picLocks noChangeAspect="1" noChangeArrowheads="1"/>
          </p:cNvPicPr>
          <p:nvPr/>
        </p:nvPicPr>
        <p:blipFill>
          <a:blip r:embed="rId10" cstate="print"/>
          <a:srcRect l="2956" t="66120" r="85175" b="21257"/>
          <a:stretch>
            <a:fillRect/>
          </a:stretch>
        </p:blipFill>
        <p:spPr bwMode="auto">
          <a:xfrm>
            <a:off x="8172400" y="4984627"/>
            <a:ext cx="756000" cy="53260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49185"/>
                                        </p:tgtEl>
                                        <p:attrNameLst>
                                          <p:attrName>style.visibility</p:attrName>
                                        </p:attrNameLst>
                                      </p:cBhvr>
                                      <p:to>
                                        <p:strVal val="visible"/>
                                      </p:to>
                                    </p:set>
                                    <p:animEffect transition="in" filter="fade">
                                      <p:cBhvr>
                                        <p:cTn id="24" dur="500"/>
                                        <p:tgtEl>
                                          <p:spTgt spid="34918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00"/>
                            </p:stCondLst>
                            <p:childTnLst>
                              <p:par>
                                <p:cTn id="55" presetID="1" presetClass="entr" presetSubtype="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12" grpId="0" animBg="1"/>
      <p:bldP spid="13" grpId="0" animBg="1"/>
      <p:bldP spid="14" grpId="0" animBg="1"/>
      <p:bldP spid="16" grpId="0" animBg="1"/>
      <p:bldP spid="17" grpId="0"/>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Законы электролиза</a:t>
            </a:r>
            <a:endParaRPr lang="ru-RU" dirty="0"/>
          </a:p>
        </p:txBody>
      </p:sp>
      <p:sp>
        <p:nvSpPr>
          <p:cNvPr id="4" name="Прямоугольник 3"/>
          <p:cNvSpPr/>
          <p:nvPr/>
        </p:nvSpPr>
        <p:spPr>
          <a:xfrm>
            <a:off x="539552" y="714356"/>
            <a:ext cx="6143668" cy="500066"/>
          </a:xfrm>
          <a:prstGeom prst="rect">
            <a:avLst/>
          </a:prstGeom>
          <a:no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Экспериментально в 1833 г., М. Фарадей</a:t>
            </a:r>
          </a:p>
        </p:txBody>
      </p:sp>
      <p:sp>
        <p:nvSpPr>
          <p:cNvPr id="5" name="Прямоугольник 4"/>
          <p:cNvSpPr/>
          <p:nvPr/>
        </p:nvSpPr>
        <p:spPr>
          <a:xfrm>
            <a:off x="536016" y="2000240"/>
            <a:ext cx="5904000" cy="928694"/>
          </a:xfrm>
          <a:prstGeom prst="rect">
            <a:avLst/>
          </a:prstGeom>
          <a:no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определяет количества первичных продуктов, выделяющихся на электродах при электролизе</a:t>
            </a:r>
          </a:p>
        </p:txBody>
      </p:sp>
      <p:sp>
        <p:nvSpPr>
          <p:cNvPr id="6" name="Прямоугольник 5"/>
          <p:cNvSpPr/>
          <p:nvPr/>
        </p:nvSpPr>
        <p:spPr>
          <a:xfrm>
            <a:off x="605936" y="3143248"/>
            <a:ext cx="5652000" cy="1008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Масса </a:t>
            </a:r>
            <a:r>
              <a:rPr lang="ru-RU" b="1" i="1" dirty="0" err="1">
                <a:solidFill>
                  <a:srgbClr val="002060"/>
                </a:solidFill>
                <a:latin typeface="Verdana" pitchFamily="34" charset="0"/>
                <a:ea typeface="Verdana" pitchFamily="34" charset="0"/>
                <a:cs typeface="Verdana" pitchFamily="34" charset="0"/>
              </a:rPr>
              <a:t>m</a:t>
            </a:r>
            <a:r>
              <a:rPr lang="ru-RU" b="1" dirty="0">
                <a:solidFill>
                  <a:srgbClr val="002060"/>
                </a:solidFill>
                <a:latin typeface="Verdana" pitchFamily="34" charset="0"/>
                <a:ea typeface="Verdana" pitchFamily="34" charset="0"/>
                <a:cs typeface="Verdana" pitchFamily="34" charset="0"/>
              </a:rPr>
              <a:t> вещества, </a:t>
            </a:r>
            <a:r>
              <a:rPr lang="ru-RU" b="1">
                <a:solidFill>
                  <a:srgbClr val="002060"/>
                </a:solidFill>
                <a:latin typeface="Verdana" pitchFamily="34" charset="0"/>
                <a:ea typeface="Verdana" pitchFamily="34" charset="0"/>
                <a:cs typeface="Verdana" pitchFamily="34" charset="0"/>
              </a:rPr>
              <a:t>выделившегося </a:t>
            </a:r>
            <a:br>
              <a:rPr lang="ru-RU" b="1">
                <a:solidFill>
                  <a:srgbClr val="002060"/>
                </a:solidFill>
                <a:latin typeface="Verdana" pitchFamily="34" charset="0"/>
                <a:ea typeface="Verdana" pitchFamily="34" charset="0"/>
                <a:cs typeface="Verdana" pitchFamily="34" charset="0"/>
              </a:rPr>
            </a:br>
            <a:r>
              <a:rPr lang="ru-RU" b="1">
                <a:solidFill>
                  <a:srgbClr val="002060"/>
                </a:solidFill>
                <a:latin typeface="Verdana" pitchFamily="34" charset="0"/>
                <a:ea typeface="Verdana" pitchFamily="34" charset="0"/>
                <a:cs typeface="Verdana" pitchFamily="34" charset="0"/>
              </a:rPr>
              <a:t>на </a:t>
            </a:r>
            <a:r>
              <a:rPr lang="ru-RU" b="1" dirty="0">
                <a:solidFill>
                  <a:srgbClr val="002060"/>
                </a:solidFill>
                <a:latin typeface="Verdana" pitchFamily="34" charset="0"/>
                <a:ea typeface="Verdana" pitchFamily="34" charset="0"/>
                <a:cs typeface="Verdana" pitchFamily="34" charset="0"/>
              </a:rPr>
              <a:t>электроде, прямо пропорциональна </a:t>
            </a:r>
            <a:r>
              <a:rPr lang="ru-RU" b="1">
                <a:solidFill>
                  <a:srgbClr val="002060"/>
                </a:solidFill>
                <a:latin typeface="Verdana" pitchFamily="34" charset="0"/>
                <a:ea typeface="Verdana" pitchFamily="34" charset="0"/>
                <a:cs typeface="Verdana" pitchFamily="34" charset="0"/>
              </a:rPr>
              <a:t>заряду </a:t>
            </a:r>
            <a:r>
              <a:rPr lang="en-US" b="1" i="1">
                <a:solidFill>
                  <a:srgbClr val="002060"/>
                </a:solidFill>
                <a:latin typeface="Verdana" pitchFamily="34" charset="0"/>
                <a:ea typeface="Verdana" pitchFamily="34" charset="0"/>
                <a:cs typeface="Verdana" pitchFamily="34" charset="0"/>
              </a:rPr>
              <a:t>q</a:t>
            </a:r>
            <a:r>
              <a:rPr lang="ru-RU" b="1">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прошедшему через электролит</a:t>
            </a:r>
          </a:p>
        </p:txBody>
      </p:sp>
      <p:graphicFrame>
        <p:nvGraphicFramePr>
          <p:cNvPr id="79874" name="Object 2"/>
          <p:cNvGraphicFramePr>
            <a:graphicFrameLocks noChangeAspect="1"/>
          </p:cNvGraphicFramePr>
          <p:nvPr/>
        </p:nvGraphicFramePr>
        <p:xfrm>
          <a:off x="6435030" y="3150793"/>
          <a:ext cx="2457450" cy="650875"/>
        </p:xfrm>
        <a:graphic>
          <a:graphicData uri="http://schemas.openxmlformats.org/presentationml/2006/ole">
            <mc:AlternateContent xmlns:mc="http://schemas.openxmlformats.org/markup-compatibility/2006">
              <mc:Choice xmlns:v="urn:schemas-microsoft-com:vml" Requires="v">
                <p:oleObj spid="_x0000_s347138" name="Формула" r:id="rId3" imgW="774360" imgH="203040" progId="Equation.3">
                  <p:embed/>
                </p:oleObj>
              </mc:Choice>
              <mc:Fallback>
                <p:oleObj name="Формула" r:id="rId3" imgW="7743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5030" y="3150793"/>
                        <a:ext cx="2457450" cy="650875"/>
                      </a:xfrm>
                      <a:prstGeom prst="rect">
                        <a:avLst/>
                      </a:prstGeom>
                      <a:solidFill>
                        <a:schemeClr val="bg1"/>
                      </a:solidFill>
                      <a:ln w="9525">
                        <a:solidFill>
                          <a:schemeClr val="tx2"/>
                        </a:solidFill>
                        <a:miter lim="800000"/>
                        <a:headEnd/>
                        <a:tailEnd/>
                      </a:ln>
                    </p:spPr>
                  </p:pic>
                </p:oleObj>
              </mc:Fallback>
            </mc:AlternateContent>
          </a:graphicData>
        </a:graphic>
      </p:graphicFrame>
      <p:sp>
        <p:nvSpPr>
          <p:cNvPr id="8" name="Прямоугольник 7"/>
          <p:cNvSpPr/>
          <p:nvPr/>
        </p:nvSpPr>
        <p:spPr>
          <a:xfrm>
            <a:off x="611560" y="4221088"/>
            <a:ext cx="3428992" cy="78581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err="1">
                <a:solidFill>
                  <a:srgbClr val="002060"/>
                </a:solidFill>
                <a:latin typeface="Verdana" pitchFamily="34" charset="0"/>
                <a:ea typeface="Verdana" pitchFamily="34" charset="0"/>
                <a:cs typeface="Verdana" pitchFamily="34" charset="0"/>
              </a:rPr>
              <a:t>k</a:t>
            </a:r>
            <a:r>
              <a:rPr lang="ru-RU" b="1" dirty="0">
                <a:solidFill>
                  <a:srgbClr val="002060"/>
                </a:solidFill>
                <a:latin typeface="Verdana" pitchFamily="34" charset="0"/>
                <a:ea typeface="Verdana" pitchFamily="34" charset="0"/>
                <a:cs typeface="Verdana" pitchFamily="34" charset="0"/>
              </a:rPr>
              <a:t> – электрохимический эквивалент</a:t>
            </a:r>
            <a:r>
              <a:rPr lang="en-US" b="1"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вещества</a:t>
            </a:r>
          </a:p>
        </p:txBody>
      </p:sp>
      <p:pic>
        <p:nvPicPr>
          <p:cNvPr id="12" name="Рисунок 11" descr="http://college.ru/enportal/physics/content/chapter4/section/paragraph15/images/1-15-1.gif"/>
          <p:cNvPicPr/>
          <p:nvPr/>
        </p:nvPicPr>
        <p:blipFill>
          <a:blip r:embed="rId5" cstate="print"/>
          <a:srcRect/>
          <a:stretch>
            <a:fillRect/>
          </a:stretch>
        </p:blipFill>
        <p:spPr bwMode="auto">
          <a:xfrm>
            <a:off x="6357950" y="857232"/>
            <a:ext cx="2667000" cy="2133600"/>
          </a:xfrm>
          <a:prstGeom prst="rect">
            <a:avLst/>
          </a:prstGeom>
          <a:noFill/>
          <a:ln w="9525">
            <a:noFill/>
            <a:miter lim="800000"/>
            <a:headEnd/>
            <a:tailEnd/>
          </a:ln>
        </p:spPr>
      </p:pic>
      <p:sp>
        <p:nvSpPr>
          <p:cNvPr id="13" name="Прямоугольник 12"/>
          <p:cNvSpPr/>
          <p:nvPr/>
        </p:nvSpPr>
        <p:spPr>
          <a:xfrm>
            <a:off x="614170" y="1285860"/>
            <a:ext cx="2714644" cy="428628"/>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a:solidFill>
                  <a:srgbClr val="002060"/>
                </a:solidFill>
                <a:latin typeface="Verdana" pitchFamily="34" charset="0"/>
              </a:rPr>
              <a:t>1 закон Фарадея</a:t>
            </a:r>
            <a:endParaRPr lang="ru-RU" sz="2000" b="1" dirty="0">
              <a:solidFill>
                <a:srgbClr val="002060"/>
              </a:solidFill>
              <a:latin typeface="Verdana" pitchFamily="34" charset="0"/>
            </a:endParaRP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Прямоугольник 17"/>
          <p:cNvSpPr/>
          <p:nvPr/>
        </p:nvSpPr>
        <p:spPr>
          <a:xfrm>
            <a:off x="1085218" y="5589336"/>
            <a:ext cx="5142966" cy="86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latin typeface="Verdana" pitchFamily="34" charset="0"/>
                <a:ea typeface="Verdana" pitchFamily="34" charset="0"/>
                <a:cs typeface="Verdana" pitchFamily="34" charset="0"/>
              </a:rPr>
              <a:t>Численно равен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массе выделившегося на электроде вещества при переносе заряда в 1Кл</a:t>
            </a:r>
          </a:p>
        </p:txBody>
      </p:sp>
      <p:sp>
        <p:nvSpPr>
          <p:cNvPr id="21" name="Прямоугольник 20"/>
          <p:cNvSpPr/>
          <p:nvPr/>
        </p:nvSpPr>
        <p:spPr>
          <a:xfrm>
            <a:off x="611560" y="5161182"/>
            <a:ext cx="3384376" cy="35605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Физический смысл </a:t>
            </a:r>
            <a:r>
              <a:rPr lang="en-US" b="1" i="1" dirty="0">
                <a:solidFill>
                  <a:srgbClr val="002060"/>
                </a:solidFill>
                <a:latin typeface="Verdana" pitchFamily="34" charset="0"/>
                <a:ea typeface="Verdana" pitchFamily="34" charset="0"/>
                <a:cs typeface="Verdana" pitchFamily="34" charset="0"/>
              </a:rPr>
              <a:t>k</a:t>
            </a:r>
            <a:r>
              <a:rPr lang="ru-RU" b="1" i="1" dirty="0">
                <a:solidFill>
                  <a:srgbClr val="002060"/>
                </a:solidFill>
                <a:latin typeface="Verdana" pitchFamily="34" charset="0"/>
                <a:ea typeface="Verdana" pitchFamily="34" charset="0"/>
                <a:cs typeface="Verdana" pitchFamily="34" charset="0"/>
              </a:rPr>
              <a:t>:</a:t>
            </a:r>
            <a:endParaRPr lang="ru-RU" b="1" dirty="0">
              <a:solidFill>
                <a:srgbClr val="002060"/>
              </a:solidFill>
              <a:latin typeface="Verdana" pitchFamily="34" charset="0"/>
              <a:ea typeface="Verdana" pitchFamily="34" charset="0"/>
              <a:cs typeface="Verdana" pitchFamily="34" charset="0"/>
            </a:endParaRPr>
          </a:p>
        </p:txBody>
      </p:sp>
      <p:sp>
        <p:nvSpPr>
          <p:cNvPr id="24" name="Прямоугольник 23"/>
          <p:cNvSpPr/>
          <p:nvPr/>
        </p:nvSpPr>
        <p:spPr>
          <a:xfrm>
            <a:off x="6372200" y="5949280"/>
            <a:ext cx="2808312" cy="3372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rgbClr val="002060"/>
                </a:solidFill>
                <a:latin typeface="Verdana" pitchFamily="34" charset="0"/>
                <a:ea typeface="Verdana" pitchFamily="34" charset="0"/>
                <a:cs typeface="Verdana" pitchFamily="34" charset="0"/>
              </a:rPr>
              <a:t>m</a:t>
            </a:r>
            <a:r>
              <a:rPr lang="en-US" sz="1600" b="1" baseline="-25000" dirty="0">
                <a:solidFill>
                  <a:srgbClr val="002060"/>
                </a:solidFill>
                <a:latin typeface="Verdana" pitchFamily="34" charset="0"/>
                <a:ea typeface="Verdana" pitchFamily="34" charset="0"/>
                <a:cs typeface="Verdana" pitchFamily="34" charset="0"/>
              </a:rPr>
              <a:t>0</a:t>
            </a:r>
            <a:r>
              <a:rPr lang="ru-RU" sz="1600" b="1" dirty="0">
                <a:solidFill>
                  <a:srgbClr val="002060"/>
                </a:solidFill>
                <a:latin typeface="Verdana" pitchFamily="34" charset="0"/>
                <a:ea typeface="Verdana" pitchFamily="34" charset="0"/>
                <a:cs typeface="Verdana" pitchFamily="34" charset="0"/>
              </a:rPr>
              <a:t> – масса молекулы</a:t>
            </a:r>
          </a:p>
        </p:txBody>
      </p:sp>
      <p:sp>
        <p:nvSpPr>
          <p:cNvPr id="25" name="Прямоугольник 24"/>
          <p:cNvSpPr/>
          <p:nvPr/>
        </p:nvSpPr>
        <p:spPr>
          <a:xfrm>
            <a:off x="6372200" y="6142480"/>
            <a:ext cx="2808312" cy="4274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rgbClr val="002060"/>
                </a:solidFill>
                <a:latin typeface="Verdana" pitchFamily="34" charset="0"/>
                <a:ea typeface="Verdana" pitchFamily="34" charset="0"/>
                <a:cs typeface="Verdana" pitchFamily="34" charset="0"/>
              </a:rPr>
              <a:t>q</a:t>
            </a:r>
            <a:r>
              <a:rPr lang="en-US" sz="1600" b="1" baseline="-25000" dirty="0">
                <a:solidFill>
                  <a:srgbClr val="002060"/>
                </a:solidFill>
                <a:latin typeface="Verdana" pitchFamily="34" charset="0"/>
                <a:ea typeface="Verdana" pitchFamily="34" charset="0"/>
                <a:cs typeface="Verdana" pitchFamily="34" charset="0"/>
              </a:rPr>
              <a:t>0</a:t>
            </a:r>
            <a:r>
              <a:rPr lang="ru-RU" sz="1600" b="1" dirty="0">
                <a:solidFill>
                  <a:srgbClr val="002060"/>
                </a:solidFill>
                <a:latin typeface="Verdana" pitchFamily="34" charset="0"/>
                <a:ea typeface="Verdana" pitchFamily="34" charset="0"/>
                <a:cs typeface="Verdana" pitchFamily="34" charset="0"/>
              </a:rPr>
              <a:t> – заряд иона</a:t>
            </a:r>
          </a:p>
        </p:txBody>
      </p:sp>
      <p:sp>
        <p:nvSpPr>
          <p:cNvPr id="26" name="Стрелка вправо 25">
            <a:hlinkClick r:id="rId6" action="ppaction://hlinksldjump"/>
          </p:cNvPr>
          <p:cNvSpPr/>
          <p:nvPr/>
        </p:nvSpPr>
        <p:spPr>
          <a:xfrm>
            <a:off x="6156208" y="836744"/>
            <a:ext cx="288000" cy="288000"/>
          </a:xfrm>
          <a:prstGeom prst="rightArrow">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47140" name="Object 2"/>
          <p:cNvGraphicFramePr>
            <a:graphicFrameLocks noChangeAspect="1"/>
          </p:cNvGraphicFramePr>
          <p:nvPr/>
        </p:nvGraphicFramePr>
        <p:xfrm>
          <a:off x="6478408" y="4437112"/>
          <a:ext cx="2292350" cy="1136650"/>
        </p:xfrm>
        <a:graphic>
          <a:graphicData uri="http://schemas.openxmlformats.org/presentationml/2006/ole">
            <mc:AlternateContent xmlns:mc="http://schemas.openxmlformats.org/markup-compatibility/2006">
              <mc:Choice xmlns:v="urn:schemas-microsoft-com:vml" Requires="v">
                <p:oleObj spid="_x0000_s347140" name="Формула" r:id="rId7" imgW="876240" imgH="431640" progId="Equation.3">
                  <p:embed/>
                </p:oleObj>
              </mc:Choice>
              <mc:Fallback>
                <p:oleObj name="Формула" r:id="rId7" imgW="87624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8408" y="4437112"/>
                        <a:ext cx="2292350" cy="1136650"/>
                      </a:xfrm>
                      <a:prstGeom prst="rect">
                        <a:avLst/>
                      </a:prstGeom>
                      <a:solidFill>
                        <a:schemeClr val="bg1"/>
                      </a:solidFill>
                      <a:ln w="9525">
                        <a:solidFill>
                          <a:schemeClr val="tx2"/>
                        </a:solidFill>
                        <a:miter lim="800000"/>
                        <a:headEnd/>
                        <a:tailEnd/>
                      </a:ln>
                    </p:spPr>
                  </p:pic>
                </p:oleObj>
              </mc:Fallback>
            </mc:AlternateContent>
          </a:graphicData>
        </a:graphic>
      </p:graphicFrame>
      <p:cxnSp>
        <p:nvCxnSpPr>
          <p:cNvPr id="27" name="Прямая со стрелкой 26"/>
          <p:cNvCxnSpPr/>
          <p:nvPr/>
        </p:nvCxnSpPr>
        <p:spPr>
          <a:xfrm rot="5400000">
            <a:off x="6730472" y="3984502"/>
            <a:ext cx="648000" cy="1588"/>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9874"/>
                                        </p:tgtEl>
                                        <p:attrNameLst>
                                          <p:attrName>style.visibility</p:attrName>
                                        </p:attrNameLst>
                                      </p:cBhvr>
                                      <p:to>
                                        <p:strVal val="visible"/>
                                      </p:to>
                                    </p:set>
                                    <p:animEffect transition="in" filter="fade">
                                      <p:cBhvr>
                                        <p:cTn id="31" dur="500"/>
                                        <p:tgtEl>
                                          <p:spTgt spid="79874"/>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347140"/>
                                        </p:tgtEl>
                                        <p:attrNameLst>
                                          <p:attrName>style.visibility</p:attrName>
                                        </p:attrNameLst>
                                      </p:cBhvr>
                                      <p:to>
                                        <p:strVal val="visible"/>
                                      </p:to>
                                    </p:set>
                                    <p:animEffect transition="in" filter="fade">
                                      <p:cBhvr>
                                        <p:cTn id="44" dur="500"/>
                                        <p:tgtEl>
                                          <p:spTgt spid="3471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8" grpId="0"/>
      <p:bldP spid="13" grpId="0" animBg="1"/>
      <p:bldP spid="18" grpId="0" animBg="1"/>
      <p:bldP spid="21" grpId="0"/>
      <p:bldP spid="24" grpId="0"/>
      <p:bldP spid="25" grpId="0"/>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Законы электролиза</a:t>
            </a:r>
            <a:endParaRPr lang="ru-RU" dirty="0"/>
          </a:p>
        </p:txBody>
      </p:sp>
      <p:sp>
        <p:nvSpPr>
          <p:cNvPr id="9" name="Прямоугольник 8"/>
          <p:cNvSpPr/>
          <p:nvPr/>
        </p:nvSpPr>
        <p:spPr>
          <a:xfrm>
            <a:off x="611560" y="3140968"/>
            <a:ext cx="6336704" cy="100811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Электрохимический эквивалент вещества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прямо пропорционален отношению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молярной массы </a:t>
            </a:r>
            <a:r>
              <a:rPr lang="ru-RU" b="1" i="1" dirty="0">
                <a:solidFill>
                  <a:srgbClr val="002060"/>
                </a:solidFill>
                <a:latin typeface="Verdana" pitchFamily="34" charset="0"/>
                <a:ea typeface="Verdana" pitchFamily="34" charset="0"/>
                <a:cs typeface="Verdana" pitchFamily="34" charset="0"/>
              </a:rPr>
              <a:t>М</a:t>
            </a:r>
            <a:r>
              <a:rPr lang="ru-RU" b="1" dirty="0">
                <a:solidFill>
                  <a:srgbClr val="002060"/>
                </a:solidFill>
                <a:latin typeface="Verdana" pitchFamily="34" charset="0"/>
                <a:ea typeface="Verdana" pitchFamily="34" charset="0"/>
                <a:cs typeface="Verdana" pitchFamily="34" charset="0"/>
              </a:rPr>
              <a:t> вещества к валентности</a:t>
            </a:r>
            <a:r>
              <a:rPr lang="en-US" b="1" dirty="0">
                <a:solidFill>
                  <a:srgbClr val="002060"/>
                </a:solidFill>
                <a:latin typeface="Verdana" pitchFamily="34" charset="0"/>
                <a:ea typeface="Verdana" pitchFamily="34" charset="0"/>
                <a:cs typeface="Verdana" pitchFamily="34" charset="0"/>
              </a:rPr>
              <a:t> </a:t>
            </a:r>
            <a:r>
              <a:rPr lang="en-US" b="1" i="1" dirty="0">
                <a:solidFill>
                  <a:srgbClr val="002060"/>
                </a:solidFill>
                <a:latin typeface="Verdana" pitchFamily="34" charset="0"/>
                <a:ea typeface="Verdana" pitchFamily="34" charset="0"/>
                <a:cs typeface="Verdana" pitchFamily="34" charset="0"/>
              </a:rPr>
              <a:t>Z</a:t>
            </a:r>
            <a:endParaRPr lang="ru-RU" b="1" i="1" dirty="0">
              <a:solidFill>
                <a:srgbClr val="002060"/>
              </a:solidFill>
              <a:latin typeface="Verdana" pitchFamily="34" charset="0"/>
              <a:ea typeface="Verdana" pitchFamily="34" charset="0"/>
              <a:cs typeface="Verdana" pitchFamily="34" charset="0"/>
            </a:endParaRPr>
          </a:p>
        </p:txBody>
      </p:sp>
      <p:cxnSp>
        <p:nvCxnSpPr>
          <p:cNvPr id="19" name="Прямая соединительная линия 18"/>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1" name="Object 2"/>
          <p:cNvGraphicFramePr>
            <a:graphicFrameLocks noChangeAspect="1"/>
          </p:cNvGraphicFramePr>
          <p:nvPr/>
        </p:nvGraphicFramePr>
        <p:xfrm>
          <a:off x="3995936" y="1628800"/>
          <a:ext cx="4887544" cy="1296144"/>
        </p:xfrm>
        <a:graphic>
          <a:graphicData uri="http://schemas.openxmlformats.org/presentationml/2006/ole">
            <mc:AlternateContent xmlns:mc="http://schemas.openxmlformats.org/markup-compatibility/2006">
              <mc:Choice xmlns:v="urn:schemas-microsoft-com:vml" Requires="v">
                <p:oleObj spid="_x0000_s353285" name="Формула" r:id="rId3" imgW="1638000" imgH="431640" progId="Equation.3">
                  <p:embed/>
                </p:oleObj>
              </mc:Choice>
              <mc:Fallback>
                <p:oleObj name="Формула" r:id="rId3" imgW="163800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1628800"/>
                        <a:ext cx="4887544" cy="1296144"/>
                      </a:xfrm>
                      <a:prstGeom prst="rect">
                        <a:avLst/>
                      </a:prstGeom>
                      <a:solidFill>
                        <a:schemeClr val="bg1"/>
                      </a:solidFill>
                      <a:ln w="9525">
                        <a:solidFill>
                          <a:schemeClr val="tx2"/>
                        </a:solidFill>
                        <a:miter lim="800000"/>
                        <a:headEnd/>
                        <a:tailEnd/>
                      </a:ln>
                    </p:spPr>
                  </p:pic>
                </p:oleObj>
              </mc:Fallback>
            </mc:AlternateContent>
          </a:graphicData>
        </a:graphic>
      </p:graphicFrame>
      <p:sp>
        <p:nvSpPr>
          <p:cNvPr id="22" name="Прямоугольник 21"/>
          <p:cNvSpPr/>
          <p:nvPr/>
        </p:nvSpPr>
        <p:spPr>
          <a:xfrm>
            <a:off x="539552" y="785794"/>
            <a:ext cx="6480720" cy="857256"/>
          </a:xfrm>
          <a:prstGeom prst="rect">
            <a:avLst/>
          </a:prstGeom>
          <a:noFill/>
          <a:ln w="9525">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Заряд иона равен произведению валентности вещества </a:t>
            </a:r>
            <a:r>
              <a:rPr lang="en-US" b="1" i="1" dirty="0">
                <a:solidFill>
                  <a:srgbClr val="002060"/>
                </a:solidFill>
                <a:latin typeface="Verdana" pitchFamily="34" charset="0"/>
                <a:ea typeface="Verdana" pitchFamily="34" charset="0"/>
                <a:cs typeface="Verdana" pitchFamily="34" charset="0"/>
              </a:rPr>
              <a:t>Z</a:t>
            </a:r>
            <a:r>
              <a:rPr lang="ru-RU" b="1" dirty="0">
                <a:solidFill>
                  <a:srgbClr val="002060"/>
                </a:solidFill>
                <a:latin typeface="Verdana" pitchFamily="34" charset="0"/>
                <a:ea typeface="Verdana" pitchFamily="34" charset="0"/>
                <a:cs typeface="Verdana" pitchFamily="34" charset="0"/>
              </a:rPr>
              <a:t> на элементарный заряд </a:t>
            </a:r>
            <a:r>
              <a:rPr lang="ru-RU" b="1" i="1" dirty="0" err="1">
                <a:solidFill>
                  <a:srgbClr val="002060"/>
                </a:solidFill>
                <a:latin typeface="Verdana" pitchFamily="34" charset="0"/>
                <a:ea typeface="Verdana" pitchFamily="34" charset="0"/>
                <a:cs typeface="Verdana" pitchFamily="34" charset="0"/>
              </a:rPr>
              <a:t>e</a:t>
            </a:r>
            <a:r>
              <a:rPr lang="ru-RU" b="1" dirty="0">
                <a:solidFill>
                  <a:srgbClr val="002060"/>
                </a:solidFill>
                <a:latin typeface="Verdana" pitchFamily="34" charset="0"/>
                <a:ea typeface="Verdana" pitchFamily="34" charset="0"/>
                <a:cs typeface="Verdana" pitchFamily="34" charset="0"/>
              </a:rPr>
              <a:t> (</a:t>
            </a:r>
            <a:r>
              <a:rPr lang="ru-RU" b="1" i="1" dirty="0">
                <a:solidFill>
                  <a:srgbClr val="002060"/>
                </a:solidFill>
                <a:latin typeface="Verdana" pitchFamily="34" charset="0"/>
                <a:ea typeface="Verdana" pitchFamily="34" charset="0"/>
                <a:cs typeface="Verdana" pitchFamily="34" charset="0"/>
              </a:rPr>
              <a:t>q</a:t>
            </a:r>
            <a:r>
              <a:rPr lang="ru-RU" b="1" i="1" baseline="-25000" dirty="0">
                <a:solidFill>
                  <a:srgbClr val="002060"/>
                </a:solidFill>
                <a:latin typeface="Verdana" pitchFamily="34" charset="0"/>
                <a:ea typeface="Verdana" pitchFamily="34" charset="0"/>
                <a:cs typeface="Verdana" pitchFamily="34" charset="0"/>
              </a:rPr>
              <a:t>0</a:t>
            </a:r>
            <a:r>
              <a:rPr lang="ru-RU" b="1" i="1" dirty="0">
                <a:solidFill>
                  <a:srgbClr val="002060"/>
                </a:solidFill>
                <a:latin typeface="Verdana" pitchFamily="34" charset="0"/>
                <a:ea typeface="Verdana" pitchFamily="34" charset="0"/>
                <a:cs typeface="Verdana" pitchFamily="34" charset="0"/>
              </a:rPr>
              <a:t> = </a:t>
            </a:r>
            <a:r>
              <a:rPr lang="en-US" b="1" i="1" dirty="0">
                <a:solidFill>
                  <a:srgbClr val="002060"/>
                </a:solidFill>
                <a:latin typeface="Verdana" pitchFamily="34" charset="0"/>
                <a:ea typeface="Verdana" pitchFamily="34" charset="0"/>
                <a:cs typeface="Verdana" pitchFamily="34" charset="0"/>
              </a:rPr>
              <a:t>Z</a:t>
            </a:r>
            <a:r>
              <a:rPr lang="ru-RU" b="1" i="1" dirty="0" err="1">
                <a:solidFill>
                  <a:srgbClr val="002060"/>
                </a:solidFill>
                <a:latin typeface="Verdana" pitchFamily="34" charset="0"/>
                <a:ea typeface="Verdana" pitchFamily="34" charset="0"/>
                <a:cs typeface="Verdana" pitchFamily="34" charset="0"/>
              </a:rPr>
              <a:t>e</a:t>
            </a:r>
            <a:r>
              <a:rPr lang="ru-RU" b="1" dirty="0">
                <a:solidFill>
                  <a:srgbClr val="002060"/>
                </a:solidFill>
                <a:latin typeface="Verdana" pitchFamily="34" charset="0"/>
                <a:ea typeface="Verdana" pitchFamily="34" charset="0"/>
                <a:cs typeface="Verdana" pitchFamily="34" charset="0"/>
              </a:rPr>
              <a:t>)</a:t>
            </a:r>
          </a:p>
        </p:txBody>
      </p:sp>
      <p:sp>
        <p:nvSpPr>
          <p:cNvPr id="23" name="Прямоугольник 22"/>
          <p:cNvSpPr/>
          <p:nvPr/>
        </p:nvSpPr>
        <p:spPr>
          <a:xfrm>
            <a:off x="683568" y="4365104"/>
            <a:ext cx="3384376" cy="720000"/>
          </a:xfrm>
          <a:prstGeom prst="rect">
            <a:avLst/>
          </a:prstGeom>
          <a:noFill/>
          <a:ln w="9525">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solidFill>
                  <a:srgbClr val="002060"/>
                </a:solidFill>
                <a:latin typeface="Verdana" pitchFamily="34" charset="0"/>
                <a:ea typeface="Verdana" pitchFamily="34" charset="0"/>
                <a:cs typeface="Verdana" pitchFamily="34" charset="0"/>
              </a:rPr>
              <a:t>N</a:t>
            </a:r>
            <a:r>
              <a:rPr lang="en-US" b="1" baseline="-25000" dirty="0">
                <a:solidFill>
                  <a:srgbClr val="002060"/>
                </a:solidFill>
                <a:latin typeface="Verdana" pitchFamily="34" charset="0"/>
                <a:ea typeface="Verdana" pitchFamily="34" charset="0"/>
                <a:cs typeface="Verdana" pitchFamily="34" charset="0"/>
              </a:rPr>
              <a:t>A</a:t>
            </a:r>
            <a:r>
              <a:rPr lang="en-US" b="1"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 6,022 ·10</a:t>
            </a:r>
            <a:r>
              <a:rPr lang="ru-RU" b="1" baseline="30000" dirty="0">
                <a:solidFill>
                  <a:srgbClr val="002060"/>
                </a:solidFill>
                <a:latin typeface="Verdana" pitchFamily="34" charset="0"/>
                <a:ea typeface="Verdana" pitchFamily="34" charset="0"/>
                <a:cs typeface="Verdana" pitchFamily="34" charset="0"/>
              </a:rPr>
              <a:t>23</a:t>
            </a:r>
            <a:r>
              <a:rPr lang="ru-RU" b="1" dirty="0">
                <a:solidFill>
                  <a:srgbClr val="002060"/>
                </a:solidFill>
                <a:latin typeface="Verdana" pitchFamily="34" charset="0"/>
                <a:ea typeface="Verdana" pitchFamily="34" charset="0"/>
                <a:cs typeface="Verdana" pitchFamily="34" charset="0"/>
              </a:rPr>
              <a:t> моль</a:t>
            </a:r>
            <a:r>
              <a:rPr lang="ru-RU" baseline="30000" dirty="0">
                <a:solidFill>
                  <a:srgbClr val="002060"/>
                </a:solidFill>
                <a:latin typeface="Verdana" pitchFamily="34" charset="0"/>
                <a:ea typeface="Verdana" pitchFamily="34" charset="0"/>
                <a:cs typeface="Verdana" pitchFamily="34" charset="0"/>
              </a:rPr>
              <a:t>-1</a:t>
            </a:r>
            <a:r>
              <a:rPr lang="ru-RU" dirty="0">
                <a:solidFill>
                  <a:srgbClr val="002060"/>
                </a:solidFill>
                <a:latin typeface="Verdana" pitchFamily="34" charset="0"/>
                <a:ea typeface="Verdana" pitchFamily="34" charset="0"/>
                <a:cs typeface="Verdana" pitchFamily="34" charset="0"/>
              </a:rPr>
              <a:t> </a:t>
            </a:r>
            <a:r>
              <a:rPr lang="en-US" b="1" dirty="0">
                <a:solidFill>
                  <a:srgbClr val="002060"/>
                </a:solidFill>
                <a:latin typeface="Verdana" pitchFamily="34" charset="0"/>
                <a:ea typeface="Verdana" pitchFamily="34" charset="0"/>
                <a:cs typeface="Verdana" pitchFamily="34" charset="0"/>
              </a:rPr>
              <a:t> </a:t>
            </a:r>
            <a:r>
              <a:rPr lang="ru-RU" b="1" dirty="0">
                <a:solidFill>
                  <a:schemeClr val="accent2">
                    <a:lumMod val="50000"/>
                  </a:schemeClr>
                </a:solidFill>
                <a:latin typeface="Verdana" pitchFamily="34" charset="0"/>
                <a:ea typeface="Verdana" pitchFamily="34" charset="0"/>
                <a:cs typeface="Verdana" pitchFamily="34" charset="0"/>
              </a:rPr>
              <a:t>постоянная Авогадро</a:t>
            </a:r>
          </a:p>
        </p:txBody>
      </p:sp>
      <p:sp>
        <p:nvSpPr>
          <p:cNvPr id="25" name="Прямоугольник 24"/>
          <p:cNvSpPr/>
          <p:nvPr/>
        </p:nvSpPr>
        <p:spPr>
          <a:xfrm>
            <a:off x="1259632" y="5593036"/>
            <a:ext cx="7022584" cy="1004316"/>
          </a:xfrm>
          <a:prstGeom prst="rect">
            <a:avLst/>
          </a:prstGeom>
          <a:solidFill>
            <a:schemeClr val="accent1">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численно равна заряду, который необходимо пропустить через электролит для выделения на электроде одного моля одновалентного вещества</a:t>
            </a:r>
          </a:p>
        </p:txBody>
      </p:sp>
      <p:sp>
        <p:nvSpPr>
          <p:cNvPr id="20" name="Прямоугольник 19"/>
          <p:cNvSpPr/>
          <p:nvPr/>
        </p:nvSpPr>
        <p:spPr>
          <a:xfrm>
            <a:off x="611560" y="2780968"/>
            <a:ext cx="2664000" cy="360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2 закон Фарадея</a:t>
            </a:r>
          </a:p>
        </p:txBody>
      </p:sp>
      <p:sp>
        <p:nvSpPr>
          <p:cNvPr id="24" name="Прямоугольник 23"/>
          <p:cNvSpPr/>
          <p:nvPr/>
        </p:nvSpPr>
        <p:spPr>
          <a:xfrm>
            <a:off x="4572000" y="4365184"/>
            <a:ext cx="3636000" cy="720000"/>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solidFill>
                  <a:srgbClr val="002060"/>
                </a:solidFill>
                <a:latin typeface="Verdana" pitchFamily="34" charset="0"/>
                <a:ea typeface="Verdana" pitchFamily="34" charset="0"/>
                <a:cs typeface="Verdana" pitchFamily="34" charset="0"/>
              </a:rPr>
              <a:t>F</a:t>
            </a:r>
            <a:r>
              <a:rPr lang="en-US" b="1" dirty="0">
                <a:solidFill>
                  <a:srgbClr val="002060"/>
                </a:solidFill>
                <a:latin typeface="Verdana" pitchFamily="34" charset="0"/>
                <a:ea typeface="Verdana" pitchFamily="34" charset="0"/>
                <a:cs typeface="Verdana" pitchFamily="34" charset="0"/>
              </a:rPr>
              <a:t>=</a:t>
            </a:r>
            <a:r>
              <a:rPr lang="en-US" b="1" i="1" dirty="0" err="1">
                <a:solidFill>
                  <a:srgbClr val="002060"/>
                </a:solidFill>
                <a:latin typeface="Verdana" pitchFamily="34" charset="0"/>
                <a:ea typeface="Verdana" pitchFamily="34" charset="0"/>
                <a:cs typeface="Verdana" pitchFamily="34" charset="0"/>
              </a:rPr>
              <a:t>eN</a:t>
            </a:r>
            <a:r>
              <a:rPr lang="en-US" b="1" baseline="-25000" dirty="0" err="1">
                <a:solidFill>
                  <a:srgbClr val="002060"/>
                </a:solidFill>
                <a:latin typeface="Verdana" pitchFamily="34" charset="0"/>
                <a:ea typeface="Verdana" pitchFamily="34" charset="0"/>
                <a:cs typeface="Verdana" pitchFamily="34" charset="0"/>
              </a:rPr>
              <a:t>A</a:t>
            </a:r>
            <a:r>
              <a:rPr lang="en-US" b="1"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 96</a:t>
            </a:r>
            <a:r>
              <a:rPr lang="en-US" b="1"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485 Кл/моль </a:t>
            </a:r>
            <a:r>
              <a:rPr lang="en-US" b="1" dirty="0">
                <a:solidFill>
                  <a:srgbClr val="002060"/>
                </a:solidFill>
                <a:latin typeface="Verdana" pitchFamily="34" charset="0"/>
                <a:ea typeface="Verdana" pitchFamily="34" charset="0"/>
                <a:cs typeface="Verdana" pitchFamily="34" charset="0"/>
              </a:rPr>
              <a:t> </a:t>
            </a:r>
            <a:r>
              <a:rPr lang="ru-RU" b="1" dirty="0">
                <a:solidFill>
                  <a:schemeClr val="accent2">
                    <a:lumMod val="50000"/>
                  </a:schemeClr>
                </a:solidFill>
                <a:latin typeface="Verdana" pitchFamily="34" charset="0"/>
                <a:ea typeface="Verdana" pitchFamily="34" charset="0"/>
                <a:cs typeface="Verdana" pitchFamily="34" charset="0"/>
              </a:rPr>
              <a:t>постоянная Фарадея</a:t>
            </a:r>
          </a:p>
        </p:txBody>
      </p:sp>
      <p:sp>
        <p:nvSpPr>
          <p:cNvPr id="26" name="Прямоугольник 25"/>
          <p:cNvSpPr/>
          <p:nvPr/>
        </p:nvSpPr>
        <p:spPr>
          <a:xfrm>
            <a:off x="1259632" y="5157192"/>
            <a:ext cx="7072362"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Физический смысл постоянной Фарадея:</a:t>
            </a:r>
          </a:p>
        </p:txBody>
      </p:sp>
      <p:sp>
        <p:nvSpPr>
          <p:cNvPr id="12" name="Стрелка вправо 11"/>
          <p:cNvSpPr/>
          <p:nvPr/>
        </p:nvSpPr>
        <p:spPr>
          <a:xfrm>
            <a:off x="2843808" y="206084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p:bldP spid="25" grpId="0" animBg="1"/>
      <p:bldP spid="20" grpId="0" animBg="1"/>
      <p:bldP spid="24" grpId="0" animBg="1"/>
      <p:bldP spid="26"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Законы электролиза</a:t>
            </a:r>
            <a:endParaRPr lang="ru-RU" dirty="0"/>
          </a:p>
        </p:txBody>
      </p:sp>
      <p:graphicFrame>
        <p:nvGraphicFramePr>
          <p:cNvPr id="86019" name="Object 2"/>
          <p:cNvGraphicFramePr>
            <a:graphicFrameLocks noChangeAspect="1"/>
          </p:cNvGraphicFramePr>
          <p:nvPr/>
        </p:nvGraphicFramePr>
        <p:xfrm>
          <a:off x="3919547" y="764704"/>
          <a:ext cx="2151939" cy="1100137"/>
        </p:xfrm>
        <a:graphic>
          <a:graphicData uri="http://schemas.openxmlformats.org/presentationml/2006/ole">
            <mc:AlternateContent xmlns:mc="http://schemas.openxmlformats.org/markup-compatibility/2006">
              <mc:Choice xmlns:v="urn:schemas-microsoft-com:vml" Requires="v">
                <p:oleObj spid="_x0000_s348163" name="Формула" r:id="rId3" imgW="774360" imgH="393480" progId="Equation.3">
                  <p:embed/>
                </p:oleObj>
              </mc:Choice>
              <mc:Fallback>
                <p:oleObj name="Формула" r:id="rId3" imgW="77436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547" y="764704"/>
                        <a:ext cx="2151939" cy="1100137"/>
                      </a:xfrm>
                      <a:prstGeom prst="rect">
                        <a:avLst/>
                      </a:prstGeom>
                      <a:solidFill>
                        <a:schemeClr val="bg1"/>
                      </a:solidFill>
                      <a:ln w="9525">
                        <a:solidFill>
                          <a:schemeClr val="tx2"/>
                        </a:solidFill>
                        <a:miter lim="800000"/>
                        <a:headEnd/>
                        <a:tailEnd/>
                      </a:ln>
                    </p:spPr>
                  </p:pic>
                </p:oleObj>
              </mc:Fallback>
            </mc:AlternateContent>
          </a:graphicData>
        </a:graphic>
      </p:graphicFrame>
      <p:sp>
        <p:nvSpPr>
          <p:cNvPr id="11" name="Прямоугольник 10"/>
          <p:cNvSpPr/>
          <p:nvPr/>
        </p:nvSpPr>
        <p:spPr>
          <a:xfrm>
            <a:off x="1331640" y="2348880"/>
            <a:ext cx="5715040" cy="988238"/>
          </a:xfrm>
          <a:prstGeom prst="rect">
            <a:avLst/>
          </a:prstGeom>
          <a:noFill/>
          <a:ln w="9525">
            <a:solidFill>
              <a:srgbClr val="002060"/>
            </a:solid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Масса выделившегося на электроде вещества равна массе всех ионов, пришедших к электроду</a:t>
            </a:r>
          </a:p>
        </p:txBody>
      </p:sp>
      <p:graphicFrame>
        <p:nvGraphicFramePr>
          <p:cNvPr id="12" name="Object 2"/>
          <p:cNvGraphicFramePr>
            <a:graphicFrameLocks noChangeAspect="1"/>
          </p:cNvGraphicFramePr>
          <p:nvPr/>
        </p:nvGraphicFramePr>
        <p:xfrm>
          <a:off x="4139952" y="3573016"/>
          <a:ext cx="4313640" cy="1191427"/>
        </p:xfrm>
        <a:graphic>
          <a:graphicData uri="http://schemas.openxmlformats.org/presentationml/2006/ole">
            <mc:AlternateContent xmlns:mc="http://schemas.openxmlformats.org/markup-compatibility/2006">
              <mc:Choice xmlns:v="urn:schemas-microsoft-com:vml" Requires="v">
                <p:oleObj spid="_x0000_s348164" name="Формула" r:id="rId5" imgW="1574640" imgH="431640" progId="Equation.3">
                  <p:embed/>
                </p:oleObj>
              </mc:Choice>
              <mc:Fallback>
                <p:oleObj name="Формула" r:id="rId5" imgW="1574640" imgH="4316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9952" y="3573016"/>
                        <a:ext cx="4313640" cy="1191427"/>
                      </a:xfrm>
                      <a:prstGeom prst="rect">
                        <a:avLst/>
                      </a:prstGeom>
                      <a:solidFill>
                        <a:schemeClr val="bg1"/>
                      </a:solidFill>
                      <a:ln w="9525">
                        <a:solidFill>
                          <a:schemeClr val="tx2"/>
                        </a:solidFill>
                        <a:miter lim="800000"/>
                        <a:headEnd/>
                        <a:tailEnd/>
                      </a:ln>
                    </p:spPr>
                  </p:pic>
                </p:oleObj>
              </mc:Fallback>
            </mc:AlternateContent>
          </a:graphicData>
        </a:graphic>
      </p:graphicFrame>
      <p:sp>
        <p:nvSpPr>
          <p:cNvPr id="13" name="Стрелка вправо 12"/>
          <p:cNvSpPr/>
          <p:nvPr/>
        </p:nvSpPr>
        <p:spPr>
          <a:xfrm>
            <a:off x="642910" y="104764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единительная линия 1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Прямоугольник 14"/>
          <p:cNvSpPr/>
          <p:nvPr/>
        </p:nvSpPr>
        <p:spPr>
          <a:xfrm>
            <a:off x="1347779" y="764704"/>
            <a:ext cx="2428892" cy="107157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Объединенный закон Фарадея</a:t>
            </a:r>
          </a:p>
        </p:txBody>
      </p:sp>
      <p:graphicFrame>
        <p:nvGraphicFramePr>
          <p:cNvPr id="348165" name="Object 5"/>
          <p:cNvGraphicFramePr>
            <a:graphicFrameLocks noChangeAspect="1"/>
          </p:cNvGraphicFramePr>
          <p:nvPr/>
        </p:nvGraphicFramePr>
        <p:xfrm>
          <a:off x="6595243" y="764721"/>
          <a:ext cx="2081213" cy="1100138"/>
        </p:xfrm>
        <a:graphic>
          <a:graphicData uri="http://schemas.openxmlformats.org/presentationml/2006/ole">
            <mc:AlternateContent xmlns:mc="http://schemas.openxmlformats.org/markup-compatibility/2006">
              <mc:Choice xmlns:v="urn:schemas-microsoft-com:vml" Requires="v">
                <p:oleObj spid="_x0000_s348165" name="Формула" r:id="rId7" imgW="749160" imgH="393480" progId="Equation.3">
                  <p:embed/>
                </p:oleObj>
              </mc:Choice>
              <mc:Fallback>
                <p:oleObj name="Формула" r:id="rId7" imgW="749160" imgH="39348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5243" y="764721"/>
                        <a:ext cx="2081213" cy="1100138"/>
                      </a:xfrm>
                      <a:prstGeom prst="rect">
                        <a:avLst/>
                      </a:prstGeom>
                      <a:solidFill>
                        <a:schemeClr val="bg1"/>
                      </a:solidFill>
                      <a:ln w="9525">
                        <a:solidFill>
                          <a:schemeClr val="tx2"/>
                        </a:solidFill>
                        <a:miter lim="800000"/>
                        <a:headEnd/>
                        <a:tailEnd/>
                      </a:ln>
                    </p:spPr>
                  </p:pic>
                </p:oleObj>
              </mc:Fallback>
            </mc:AlternateContent>
          </a:graphicData>
        </a:graphic>
      </p:graphicFrame>
      <p:sp>
        <p:nvSpPr>
          <p:cNvPr id="17" name="Стрелка вправо 16"/>
          <p:cNvSpPr/>
          <p:nvPr/>
        </p:nvSpPr>
        <p:spPr>
          <a:xfrm>
            <a:off x="6156176" y="110536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791112" y="5589240"/>
            <a:ext cx="3132856" cy="1008112"/>
          </a:xfrm>
          <a:prstGeom prst="rect">
            <a:avLst/>
          </a:prstGeom>
          <a:noFill/>
          <a:ln w="9525">
            <a:solidFill>
              <a:srgbClr val="002060"/>
            </a:solid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скорость ионов в ЭП пропорциональна напряжённости поля</a:t>
            </a:r>
          </a:p>
        </p:txBody>
      </p:sp>
      <p:sp>
        <p:nvSpPr>
          <p:cNvPr id="19" name="Прямоугольник 18"/>
          <p:cNvSpPr/>
          <p:nvPr/>
        </p:nvSpPr>
        <p:spPr>
          <a:xfrm>
            <a:off x="755616" y="4941168"/>
            <a:ext cx="1440160" cy="556760"/>
          </a:xfrm>
          <a:prstGeom prst="rect">
            <a:avLst/>
          </a:prstGeom>
          <a:no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опыт:</a:t>
            </a:r>
          </a:p>
        </p:txBody>
      </p:sp>
      <p:sp>
        <p:nvSpPr>
          <p:cNvPr id="20" name="Прямоугольник 19"/>
          <p:cNvSpPr/>
          <p:nvPr/>
        </p:nvSpPr>
        <p:spPr>
          <a:xfrm>
            <a:off x="6660232" y="5661248"/>
            <a:ext cx="1980728" cy="93610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справедлив закон Ома</a:t>
            </a:r>
          </a:p>
        </p:txBody>
      </p:sp>
      <p:sp>
        <p:nvSpPr>
          <p:cNvPr id="21" name="Стрелка вправо 20"/>
          <p:cNvSpPr/>
          <p:nvPr/>
        </p:nvSpPr>
        <p:spPr>
          <a:xfrm>
            <a:off x="4067984" y="587727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4680152" y="5805264"/>
            <a:ext cx="1260000" cy="603448"/>
          </a:xfrm>
          <a:prstGeom prst="rect">
            <a:avLst/>
          </a:prstGeom>
          <a:noFill/>
          <a:ln w="9525">
            <a:solidFill>
              <a:srgbClr val="002060"/>
            </a:solid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i="1" dirty="0">
                <a:solidFill>
                  <a:srgbClr val="002060"/>
                </a:solidFill>
                <a:latin typeface="Verdana" pitchFamily="34" charset="0"/>
                <a:ea typeface="Verdana" pitchFamily="34" charset="0"/>
                <a:cs typeface="Verdana" pitchFamily="34" charset="0"/>
              </a:rPr>
              <a:t>Е </a:t>
            </a:r>
            <a:r>
              <a:rPr lang="ru-RU" sz="2400" b="1" i="1" dirty="0">
                <a:solidFill>
                  <a:srgbClr val="002060"/>
                </a:solidFill>
                <a:latin typeface="Verdana" pitchFamily="34" charset="0"/>
                <a:ea typeface="Verdana" pitchFamily="34" charset="0"/>
                <a:cs typeface="Verdana" pitchFamily="34" charset="0"/>
                <a:sym typeface="Symbol"/>
              </a:rPr>
              <a:t></a:t>
            </a:r>
            <a:r>
              <a:rPr lang="ru-RU" sz="2400" b="1" dirty="0">
                <a:solidFill>
                  <a:srgbClr val="002060"/>
                </a:solidFill>
                <a:latin typeface="Verdana" pitchFamily="34" charset="0"/>
                <a:ea typeface="Verdana" pitchFamily="34" charset="0"/>
                <a:cs typeface="Verdana" pitchFamily="34" charset="0"/>
              </a:rPr>
              <a:t> </a:t>
            </a:r>
            <a:r>
              <a:rPr lang="en-US" sz="2400" b="1" i="1" dirty="0">
                <a:solidFill>
                  <a:srgbClr val="002060"/>
                </a:solidFill>
                <a:latin typeface="Verdana" pitchFamily="34" charset="0"/>
                <a:ea typeface="Verdana" pitchFamily="34" charset="0"/>
                <a:cs typeface="Verdana" pitchFamily="34" charset="0"/>
              </a:rPr>
              <a:t>I</a:t>
            </a:r>
            <a:endParaRPr lang="ru-RU" sz="2400" b="1" dirty="0">
              <a:solidFill>
                <a:srgbClr val="002060"/>
              </a:solidFill>
              <a:latin typeface="Verdana" pitchFamily="34" charset="0"/>
              <a:ea typeface="Verdana" pitchFamily="34" charset="0"/>
              <a:cs typeface="Verdana" pitchFamily="34" charset="0"/>
            </a:endParaRPr>
          </a:p>
        </p:txBody>
      </p:sp>
      <p:sp>
        <p:nvSpPr>
          <p:cNvPr id="24" name="Стрелка вправо 23"/>
          <p:cNvSpPr/>
          <p:nvPr/>
        </p:nvSpPr>
        <p:spPr>
          <a:xfrm>
            <a:off x="6156176" y="594928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8679876" y="5683478"/>
            <a:ext cx="428628" cy="7698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54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019"/>
                                        </p:tgtEl>
                                        <p:attrNameLst>
                                          <p:attrName>style.visibility</p:attrName>
                                        </p:attrNameLst>
                                      </p:cBhvr>
                                      <p:to>
                                        <p:strVal val="visible"/>
                                      </p:to>
                                    </p:set>
                                    <p:animEffect transition="in" filter="fade">
                                      <p:cBhvr>
                                        <p:cTn id="17" dur="500"/>
                                        <p:tgtEl>
                                          <p:spTgt spid="86019"/>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48165"/>
                                        </p:tgtEl>
                                        <p:attrNameLst>
                                          <p:attrName>style.visibility</p:attrName>
                                        </p:attrNameLst>
                                      </p:cBhvr>
                                      <p:to>
                                        <p:strVal val="visible"/>
                                      </p:to>
                                    </p:set>
                                    <p:animEffect transition="in" filter="fade">
                                      <p:cBhvr>
                                        <p:cTn id="26" dur="500"/>
                                        <p:tgtEl>
                                          <p:spTgt spid="34816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7" grpId="0" animBg="1"/>
      <p:bldP spid="18" grpId="0" animBg="1"/>
      <p:bldP spid="19" grpId="0"/>
      <p:bldP spid="20" grpId="0" animBg="1"/>
      <p:bldP spid="21" grpId="0" animBg="1"/>
      <p:bldP spid="23" grpId="0" animBg="1"/>
      <p:bldP spid="24" grpId="0" animBg="1"/>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a:t>Применение электролиза</a:t>
            </a:r>
          </a:p>
        </p:txBody>
      </p:sp>
      <p:sp>
        <p:nvSpPr>
          <p:cNvPr id="8" name="Прямоугольник 7"/>
          <p:cNvSpPr/>
          <p:nvPr/>
        </p:nvSpPr>
        <p:spPr>
          <a:xfrm>
            <a:off x="595314" y="1000108"/>
            <a:ext cx="4032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solidFill>
                  <a:srgbClr val="002060"/>
                </a:solidFill>
                <a:latin typeface="Verdana" pitchFamily="34" charset="0"/>
              </a:rPr>
              <a:t>Гальванический элемент</a:t>
            </a:r>
          </a:p>
        </p:txBody>
      </p:sp>
      <p:pic>
        <p:nvPicPr>
          <p:cNvPr id="43013" name="Picture 5">
            <a:hlinkClick r:id="rId3" action="ppaction://hlinkfile"/>
          </p:cNvPr>
          <p:cNvPicPr>
            <a:picLocks noChangeAspect="1" noChangeArrowheads="1"/>
          </p:cNvPicPr>
          <p:nvPr/>
        </p:nvPicPr>
        <p:blipFill>
          <a:blip r:embed="rId4" cstate="print"/>
          <a:srcRect l="52500" t="44500" r="15866" b="32000"/>
          <a:stretch>
            <a:fillRect/>
          </a:stretch>
        </p:blipFill>
        <p:spPr bwMode="auto">
          <a:xfrm>
            <a:off x="598768" y="1442384"/>
            <a:ext cx="4032000" cy="1872002"/>
          </a:xfrm>
          <a:prstGeom prst="rect">
            <a:avLst/>
          </a:prstGeom>
          <a:noFill/>
          <a:ln w="9525">
            <a:noFill/>
            <a:miter lim="800000"/>
            <a:headEnd/>
            <a:tailEnd/>
          </a:ln>
          <a:effectLst/>
        </p:spPr>
      </p:pic>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4572000" y="4149080"/>
            <a:ext cx="4500562" cy="12801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0" indent="-177800">
              <a:spcBef>
                <a:spcPts val="600"/>
              </a:spcBef>
              <a:buFont typeface="Arial" pitchFamily="34" charset="0"/>
              <a:buChar char="•"/>
            </a:pPr>
            <a:r>
              <a:rPr lang="ru-RU" b="1">
                <a:solidFill>
                  <a:srgbClr val="002060"/>
                </a:solidFill>
                <a:latin typeface="Verdana" pitchFamily="34" charset="0"/>
              </a:rPr>
              <a:t>Получение чистой меди, алюминия и </a:t>
            </a:r>
            <a:r>
              <a:rPr lang="ru-RU" b="1" dirty="0">
                <a:solidFill>
                  <a:srgbClr val="002060"/>
                </a:solidFill>
                <a:latin typeface="Verdana" pitchFamily="34" charset="0"/>
              </a:rPr>
              <a:t>др.</a:t>
            </a:r>
          </a:p>
          <a:p>
            <a:pPr marL="177800" lvl="0" indent="-177800">
              <a:spcBef>
                <a:spcPts val="600"/>
              </a:spcBef>
              <a:buFont typeface="Arial" pitchFamily="34" charset="0"/>
              <a:buChar char="•"/>
            </a:pPr>
            <a:r>
              <a:rPr lang="ru-RU" b="1" dirty="0">
                <a:solidFill>
                  <a:srgbClr val="002060"/>
                </a:solidFill>
                <a:latin typeface="Verdana" pitchFamily="34" charset="0"/>
              </a:rPr>
              <a:t>Очистка металлов от примесей</a:t>
            </a:r>
          </a:p>
          <a:p>
            <a:pPr marL="177800" lvl="0" indent="-177800">
              <a:spcBef>
                <a:spcPts val="600"/>
              </a:spcBef>
              <a:buFont typeface="Arial" pitchFamily="34" charset="0"/>
              <a:buChar char="•"/>
            </a:pPr>
            <a:r>
              <a:rPr lang="ru-RU" b="1" dirty="0">
                <a:solidFill>
                  <a:srgbClr val="002060"/>
                </a:solidFill>
                <a:latin typeface="Verdana" pitchFamily="34" charset="0"/>
              </a:rPr>
              <a:t>Получение водорода</a:t>
            </a:r>
          </a:p>
        </p:txBody>
      </p:sp>
      <p:sp>
        <p:nvSpPr>
          <p:cNvPr id="7" name="Прямоугольник 6"/>
          <p:cNvSpPr/>
          <p:nvPr/>
        </p:nvSpPr>
        <p:spPr>
          <a:xfrm>
            <a:off x="571472" y="3500438"/>
            <a:ext cx="8393016" cy="43261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0" indent="-177800"/>
            <a:r>
              <a:rPr lang="ru-RU" b="1" dirty="0">
                <a:solidFill>
                  <a:srgbClr val="002060"/>
                </a:solidFill>
                <a:latin typeface="Verdana" pitchFamily="34" charset="0"/>
              </a:rPr>
              <a:t>Электрометаллургия</a:t>
            </a:r>
          </a:p>
        </p:txBody>
      </p:sp>
      <p:sp>
        <p:nvSpPr>
          <p:cNvPr id="9" name="Прямоугольник 8"/>
          <p:cNvSpPr/>
          <p:nvPr/>
        </p:nvSpPr>
        <p:spPr>
          <a:xfrm>
            <a:off x="467544" y="4095312"/>
            <a:ext cx="4500594" cy="10715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a:solidFill>
                  <a:schemeClr val="accent2">
                    <a:lumMod val="50000"/>
                  </a:schemeClr>
                </a:solidFill>
                <a:latin typeface="Verdana" pitchFamily="34" charset="0"/>
              </a:rPr>
              <a:t>Гальванопластика</a:t>
            </a:r>
            <a:r>
              <a:rPr lang="ru-RU" b="1">
                <a:solidFill>
                  <a:srgbClr val="002060"/>
                </a:solidFill>
                <a:latin typeface="Verdana" pitchFamily="34" charset="0"/>
              </a:rPr>
              <a:t> – воспроизведение форм предметов в матрицах</a:t>
            </a:r>
          </a:p>
        </p:txBody>
      </p:sp>
      <p:sp>
        <p:nvSpPr>
          <p:cNvPr id="10" name="Прямоугольник 9"/>
          <p:cNvSpPr/>
          <p:nvPr/>
        </p:nvSpPr>
        <p:spPr>
          <a:xfrm>
            <a:off x="467544" y="5095444"/>
            <a:ext cx="4500594" cy="12858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a:solidFill>
                  <a:schemeClr val="accent2">
                    <a:lumMod val="50000"/>
                  </a:schemeClr>
                </a:solidFill>
                <a:latin typeface="Verdana" pitchFamily="34" charset="0"/>
              </a:rPr>
              <a:t>Гальваностегия</a:t>
            </a:r>
            <a:r>
              <a:rPr lang="ru-RU" b="1">
                <a:solidFill>
                  <a:srgbClr val="002060"/>
                </a:solidFill>
                <a:latin typeface="Verdana" pitchFamily="34" charset="0"/>
              </a:rPr>
              <a:t> – покрытие металлических изделий неокисляющимися металлами (никелироваие, хромирование)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Электрический ток в газах</a:t>
            </a:r>
          </a:p>
        </p:txBody>
      </p:sp>
      <p:pic>
        <p:nvPicPr>
          <p:cNvPr id="83970" name="Picture 2"/>
          <p:cNvPicPr>
            <a:picLocks noChangeAspect="1" noChangeArrowheads="1"/>
          </p:cNvPicPr>
          <p:nvPr/>
        </p:nvPicPr>
        <p:blipFill>
          <a:blip r:embed="rId3" cstate="print"/>
          <a:srcRect l="34167" t="44667" r="49166" b="34667"/>
          <a:stretch>
            <a:fillRect/>
          </a:stretch>
        </p:blipFill>
        <p:spPr bwMode="auto">
          <a:xfrm>
            <a:off x="2971768" y="2066932"/>
            <a:ext cx="3048000" cy="2362200"/>
          </a:xfrm>
          <a:prstGeom prst="rect">
            <a:avLst/>
          </a:prstGeom>
          <a:noFill/>
          <a:ln w="9525">
            <a:noFill/>
            <a:miter lim="800000"/>
            <a:headEnd/>
            <a:tailEnd/>
          </a:ln>
        </p:spPr>
      </p:pic>
      <p:pic>
        <p:nvPicPr>
          <p:cNvPr id="83971" name="Picture 3"/>
          <p:cNvPicPr>
            <a:picLocks noChangeAspect="1" noChangeArrowheads="1"/>
          </p:cNvPicPr>
          <p:nvPr/>
        </p:nvPicPr>
        <p:blipFill>
          <a:blip r:embed="rId4" cstate="print"/>
          <a:srcRect l="34167" t="44667" r="49583" b="34666"/>
          <a:stretch>
            <a:fillRect/>
          </a:stretch>
        </p:blipFill>
        <p:spPr bwMode="auto">
          <a:xfrm>
            <a:off x="-32" y="2066932"/>
            <a:ext cx="2971800" cy="2362200"/>
          </a:xfrm>
          <a:prstGeom prst="rect">
            <a:avLst/>
          </a:prstGeom>
          <a:noFill/>
          <a:ln w="9525">
            <a:noFill/>
            <a:miter lim="800000"/>
            <a:headEnd/>
            <a:tailEnd/>
          </a:ln>
        </p:spPr>
      </p:pic>
      <p:sp>
        <p:nvSpPr>
          <p:cNvPr id="12" name="Прямоугольник 11"/>
          <p:cNvSpPr/>
          <p:nvPr/>
        </p:nvSpPr>
        <p:spPr>
          <a:xfrm>
            <a:off x="500034" y="928670"/>
            <a:ext cx="4000528" cy="69899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В обычных условиях газы – </a:t>
            </a:r>
            <a:r>
              <a:rPr lang="ru-RU" sz="2000" b="1" dirty="0">
                <a:solidFill>
                  <a:schemeClr val="accent2">
                    <a:lumMod val="50000"/>
                  </a:schemeClr>
                </a:solidFill>
                <a:latin typeface="Verdana" pitchFamily="34" charset="0"/>
              </a:rPr>
              <a:t>диэлектрики</a:t>
            </a:r>
          </a:p>
        </p:txBody>
      </p:sp>
      <p:pic>
        <p:nvPicPr>
          <p:cNvPr id="83973" name="Picture 5" descr="http://edu.nstu.ru/frc/konkurs/electric_current/2.1.jpg"/>
          <p:cNvPicPr>
            <a:picLocks noChangeAspect="1" noChangeArrowheads="1"/>
          </p:cNvPicPr>
          <p:nvPr/>
        </p:nvPicPr>
        <p:blipFill>
          <a:blip r:embed="rId5" cstate="print"/>
          <a:srcRect/>
          <a:stretch>
            <a:fillRect/>
          </a:stretch>
        </p:blipFill>
        <p:spPr bwMode="auto">
          <a:xfrm>
            <a:off x="1" y="4429131"/>
            <a:ext cx="4030120" cy="2428869"/>
          </a:xfrm>
          <a:prstGeom prst="rect">
            <a:avLst/>
          </a:prstGeom>
          <a:noFill/>
        </p:spPr>
      </p:pic>
      <p:pic>
        <p:nvPicPr>
          <p:cNvPr id="83977" name="Picture 9" descr="http://edu.nstu.ru/frc/konkurs/electric_current/2.3.jpg"/>
          <p:cNvPicPr>
            <a:picLocks noChangeAspect="1" noChangeArrowheads="1"/>
          </p:cNvPicPr>
          <p:nvPr/>
        </p:nvPicPr>
        <p:blipFill>
          <a:blip r:embed="rId6" cstate="print"/>
          <a:srcRect/>
          <a:stretch>
            <a:fillRect/>
          </a:stretch>
        </p:blipFill>
        <p:spPr bwMode="auto">
          <a:xfrm>
            <a:off x="4071935" y="4429132"/>
            <a:ext cx="3540396" cy="2456912"/>
          </a:xfrm>
          <a:prstGeom prst="rect">
            <a:avLst/>
          </a:prstGeom>
          <a:noFill/>
        </p:spPr>
      </p:pic>
      <p:cxnSp>
        <p:nvCxnSpPr>
          <p:cNvPr id="11" name="Прямая соединительная линия 10"/>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Прямоугольник 12"/>
          <p:cNvSpPr/>
          <p:nvPr/>
        </p:nvSpPr>
        <p:spPr>
          <a:xfrm>
            <a:off x="3929058" y="857232"/>
            <a:ext cx="43204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800" b="1" dirty="0">
                <a:solidFill>
                  <a:srgbClr val="002060"/>
                </a:solidFill>
                <a:latin typeface="Verdana" pitchFamily="34" charset="0"/>
              </a:rPr>
              <a:t>!</a:t>
            </a:r>
          </a:p>
        </p:txBody>
      </p:sp>
      <p:sp>
        <p:nvSpPr>
          <p:cNvPr id="16" name="Прямоугольник 15"/>
          <p:cNvSpPr/>
          <p:nvPr/>
        </p:nvSpPr>
        <p:spPr>
          <a:xfrm>
            <a:off x="4857752" y="872622"/>
            <a:ext cx="4071934" cy="9133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a:solidFill>
                  <a:srgbClr val="002060"/>
                </a:solidFill>
                <a:latin typeface="Verdana" pitchFamily="34" charset="0"/>
              </a:rPr>
              <a:t>Газ становится проводиником под воздействием </a:t>
            </a:r>
            <a:r>
              <a:rPr lang="ru-RU" sz="2000" b="1">
                <a:solidFill>
                  <a:schemeClr val="accent2">
                    <a:lumMod val="50000"/>
                  </a:schemeClr>
                </a:solidFill>
                <a:latin typeface="Verdana" pitchFamily="34" charset="0"/>
              </a:rPr>
              <a:t>ионизатора</a:t>
            </a:r>
            <a:endParaRPr lang="ru-RU" sz="2000" b="1" dirty="0">
              <a:solidFill>
                <a:schemeClr val="accent2">
                  <a:lumMod val="50000"/>
                </a:schemeClr>
              </a:solidFill>
              <a:latin typeface="Verdana" pitchFamily="34" charset="0"/>
            </a:endParaRPr>
          </a:p>
        </p:txBody>
      </p:sp>
      <p:sp>
        <p:nvSpPr>
          <p:cNvPr id="17" name="Прямоугольник 16"/>
          <p:cNvSpPr/>
          <p:nvPr/>
        </p:nvSpPr>
        <p:spPr>
          <a:xfrm>
            <a:off x="6215106" y="2229944"/>
            <a:ext cx="2500298" cy="198487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b="1">
                <a:solidFill>
                  <a:srgbClr val="002060"/>
                </a:solidFill>
                <a:latin typeface="Verdana" pitchFamily="34" charset="0"/>
              </a:rPr>
              <a:t>Высокая температура</a:t>
            </a:r>
          </a:p>
          <a:p>
            <a:pPr marL="177800" indent="-177800">
              <a:buFont typeface="Arial" pitchFamily="34" charset="0"/>
              <a:buChar char="•"/>
            </a:pPr>
            <a:r>
              <a:rPr lang="ru-RU" b="1">
                <a:solidFill>
                  <a:srgbClr val="002060"/>
                </a:solidFill>
                <a:latin typeface="Verdana" pitchFamily="34" charset="0"/>
              </a:rPr>
              <a:t>УФ</a:t>
            </a:r>
          </a:p>
          <a:p>
            <a:pPr marL="177800" indent="-177800">
              <a:buFont typeface="Arial" pitchFamily="34" charset="0"/>
              <a:buChar char="•"/>
            </a:pPr>
            <a:r>
              <a:rPr lang="ru-RU" b="1">
                <a:solidFill>
                  <a:srgbClr val="002060"/>
                </a:solidFill>
                <a:latin typeface="Verdana" pitchFamily="34" charset="0"/>
              </a:rPr>
              <a:t>Рентгеновское излучение</a:t>
            </a:r>
          </a:p>
          <a:p>
            <a:pPr marL="177800" indent="-177800">
              <a:buFont typeface="Arial" pitchFamily="34" charset="0"/>
              <a:buChar char="•"/>
            </a:pPr>
            <a:r>
              <a:rPr lang="ru-RU" b="1">
                <a:solidFill>
                  <a:srgbClr val="002060"/>
                </a:solidFill>
                <a:latin typeface="Verdana" pitchFamily="34" charset="0"/>
              </a:rPr>
              <a:t>Поток быстрых частиц</a:t>
            </a:r>
            <a:endParaRPr lang="ru-RU" b="1" dirty="0">
              <a:solidFill>
                <a:schemeClr val="accent2">
                  <a:lumMod val="50000"/>
                </a:schemeClr>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971"/>
                                        </p:tgtEl>
                                        <p:attrNameLst>
                                          <p:attrName>style.visibility</p:attrName>
                                        </p:attrNameLst>
                                      </p:cBhvr>
                                      <p:to>
                                        <p:strVal val="visible"/>
                                      </p:to>
                                    </p:set>
                                    <p:animEffect transition="in" filter="fade">
                                      <p:cBhvr>
                                        <p:cTn id="12" dur="500"/>
                                        <p:tgtEl>
                                          <p:spTgt spid="839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3973"/>
                                        </p:tgtEl>
                                        <p:attrNameLst>
                                          <p:attrName>style.visibility</p:attrName>
                                        </p:attrNameLst>
                                      </p:cBhvr>
                                      <p:to>
                                        <p:strVal val="visible"/>
                                      </p:to>
                                    </p:set>
                                    <p:animEffect transition="in" filter="fade">
                                      <p:cBhvr>
                                        <p:cTn id="17" dur="500"/>
                                        <p:tgtEl>
                                          <p:spTgt spid="8397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3970"/>
                                        </p:tgtEl>
                                        <p:attrNameLst>
                                          <p:attrName>style.visibility</p:attrName>
                                        </p:attrNameLst>
                                      </p:cBhvr>
                                      <p:to>
                                        <p:strVal val="visible"/>
                                      </p:to>
                                    </p:set>
                                    <p:animEffect transition="in" filter="fade">
                                      <p:cBhvr>
                                        <p:cTn id="32" dur="500"/>
                                        <p:tgtEl>
                                          <p:spTgt spid="8397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3977"/>
                                        </p:tgtEl>
                                        <p:attrNameLst>
                                          <p:attrName>style.visibility</p:attrName>
                                        </p:attrNameLst>
                                      </p:cBhvr>
                                      <p:to>
                                        <p:strVal val="visible"/>
                                      </p:to>
                                    </p:set>
                                    <p:animEffect transition="in" filter="fade">
                                      <p:cBhvr>
                                        <p:cTn id="37" dur="500"/>
                                        <p:tgtEl>
                                          <p:spTgt spid="83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Проводимость </a:t>
            </a:r>
            <a:r>
              <a:rPr lang="ru-RU" dirty="0"/>
              <a:t>газов</a:t>
            </a:r>
          </a:p>
        </p:txBody>
      </p:sp>
      <p:sp>
        <p:nvSpPr>
          <p:cNvPr id="5" name="Прямоугольник 4"/>
          <p:cNvSpPr/>
          <p:nvPr/>
        </p:nvSpPr>
        <p:spPr>
          <a:xfrm>
            <a:off x="1285852" y="1500174"/>
            <a:ext cx="6048000" cy="10001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Часто «+» и «-» ионы представляют собой </a:t>
            </a:r>
            <a:br>
              <a:rPr lang="ru-RU" b="1" dirty="0">
                <a:solidFill>
                  <a:srgbClr val="002060"/>
                </a:solidFill>
                <a:latin typeface="Verdana" pitchFamily="34" charset="0"/>
              </a:rPr>
            </a:br>
            <a:r>
              <a:rPr lang="ru-RU" b="1" dirty="0">
                <a:solidFill>
                  <a:srgbClr val="002060"/>
                </a:solidFill>
                <a:latin typeface="Verdana" pitchFamily="34" charset="0"/>
              </a:rPr>
              <a:t>не единичные ионизированные молекулы, </a:t>
            </a:r>
            <a:br>
              <a:rPr lang="ru-RU" b="1" dirty="0">
                <a:solidFill>
                  <a:srgbClr val="002060"/>
                </a:solidFill>
                <a:latin typeface="Verdana" pitchFamily="34" charset="0"/>
              </a:rPr>
            </a:br>
            <a:r>
              <a:rPr lang="ru-RU" b="1" dirty="0">
                <a:solidFill>
                  <a:srgbClr val="002060"/>
                </a:solidFill>
                <a:latin typeface="Verdana" pitchFamily="34" charset="0"/>
              </a:rPr>
              <a:t>а группы молекул</a:t>
            </a:r>
            <a:r>
              <a:rPr lang="ru-RU" b="1">
                <a:solidFill>
                  <a:srgbClr val="002060"/>
                </a:solidFill>
                <a:latin typeface="Verdana" pitchFamily="34" charset="0"/>
              </a:rPr>
              <a:t>, движущихся к </a:t>
            </a:r>
            <a:r>
              <a:rPr lang="ru-RU" b="1" dirty="0">
                <a:solidFill>
                  <a:srgbClr val="002060"/>
                </a:solidFill>
                <a:latin typeface="Verdana" pitchFamily="34" charset="0"/>
              </a:rPr>
              <a:t>А или К</a:t>
            </a:r>
          </a:p>
        </p:txBody>
      </p:sp>
      <p:sp>
        <p:nvSpPr>
          <p:cNvPr id="6" name="Прямоугольник 5"/>
          <p:cNvSpPr/>
          <p:nvPr/>
        </p:nvSpPr>
        <p:spPr>
          <a:xfrm>
            <a:off x="1314372" y="2571744"/>
            <a:ext cx="6048000" cy="72390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массы ионов могут значительно отличаться </a:t>
            </a:r>
            <a:br>
              <a:rPr lang="ru-RU" b="1" dirty="0">
                <a:solidFill>
                  <a:srgbClr val="002060"/>
                </a:solidFill>
                <a:latin typeface="Verdana" pitchFamily="34" charset="0"/>
              </a:rPr>
            </a:br>
            <a:r>
              <a:rPr lang="ru-RU" b="1" dirty="0">
                <a:solidFill>
                  <a:srgbClr val="002060"/>
                </a:solidFill>
                <a:latin typeface="Verdana" pitchFamily="34" charset="0"/>
              </a:rPr>
              <a:t>от масс отдельных атомов и молекул</a:t>
            </a:r>
          </a:p>
        </p:txBody>
      </p:sp>
      <p:sp>
        <p:nvSpPr>
          <p:cNvPr id="9" name="Прямоугольник 8"/>
          <p:cNvSpPr/>
          <p:nvPr/>
        </p:nvSpPr>
        <p:spPr>
          <a:xfrm>
            <a:off x="1285852" y="4068665"/>
            <a:ext cx="2214578"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закон Фарадея</a:t>
            </a:r>
            <a:endParaRPr lang="ru-RU" b="1" dirty="0">
              <a:solidFill>
                <a:srgbClr val="002060"/>
              </a:solidFill>
              <a:latin typeface="Verdana" pitchFamily="34" charset="0"/>
            </a:endParaRPr>
          </a:p>
        </p:txBody>
      </p:sp>
      <p:sp>
        <p:nvSpPr>
          <p:cNvPr id="13" name="Прямоугольник 12"/>
          <p:cNvSpPr/>
          <p:nvPr/>
        </p:nvSpPr>
        <p:spPr>
          <a:xfrm>
            <a:off x="1285852" y="4509168"/>
            <a:ext cx="2214578"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закон Ома</a:t>
            </a:r>
            <a:endParaRPr lang="ru-RU" b="1" dirty="0">
              <a:solidFill>
                <a:srgbClr val="002060"/>
              </a:solidFill>
              <a:latin typeface="Verdana" pitchFamily="34" charset="0"/>
            </a:endParaRPr>
          </a:p>
        </p:txBody>
      </p:sp>
      <p:cxnSp>
        <p:nvCxnSpPr>
          <p:cNvPr id="12" name="Прямая соединительная линия 11"/>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4" name="Стрелка вправо 13"/>
          <p:cNvSpPr/>
          <p:nvPr/>
        </p:nvSpPr>
        <p:spPr>
          <a:xfrm>
            <a:off x="714348" y="271462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714348" y="4282979"/>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899592" y="5373216"/>
            <a:ext cx="3096344" cy="49721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НЕ ВЫПОЛНЯЮТСЯ</a:t>
            </a:r>
          </a:p>
        </p:txBody>
      </p:sp>
      <p:cxnSp>
        <p:nvCxnSpPr>
          <p:cNvPr id="19" name="Прямая соединительная линия 18"/>
          <p:cNvCxnSpPr/>
          <p:nvPr/>
        </p:nvCxnSpPr>
        <p:spPr>
          <a:xfrm>
            <a:off x="1115616" y="3789040"/>
            <a:ext cx="2448272" cy="14401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flipV="1">
            <a:off x="1331640" y="3717032"/>
            <a:ext cx="2088232" cy="15121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5" name="Picture 6" descr="elektricheskiiy_tok_v_gazah.jpg"/>
          <p:cNvPicPr>
            <a:picLocks noChangeAspect="1" noChangeArrowheads="1"/>
          </p:cNvPicPr>
          <p:nvPr/>
        </p:nvPicPr>
        <p:blipFill>
          <a:blip r:embed="rId3" cstate="print"/>
          <a:srcRect b="12000"/>
          <a:stretch>
            <a:fillRect/>
          </a:stretch>
        </p:blipFill>
        <p:spPr bwMode="auto">
          <a:xfrm>
            <a:off x="4067944" y="3573016"/>
            <a:ext cx="4860540" cy="3168352"/>
          </a:xfrm>
          <a:prstGeom prst="rect">
            <a:avLst/>
          </a:prstGeom>
          <a:noFill/>
        </p:spPr>
      </p:pic>
      <p:sp>
        <p:nvSpPr>
          <p:cNvPr id="15" name="Прямоугольник 14"/>
          <p:cNvSpPr/>
          <p:nvPr/>
        </p:nvSpPr>
        <p:spPr>
          <a:xfrm>
            <a:off x="3002074" y="857232"/>
            <a:ext cx="1785950" cy="61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Разряд</a:t>
            </a:r>
          </a:p>
        </p:txBody>
      </p:sp>
      <p:sp>
        <p:nvSpPr>
          <p:cNvPr id="18" name="Прямоугольник 17"/>
          <p:cNvSpPr/>
          <p:nvPr/>
        </p:nvSpPr>
        <p:spPr>
          <a:xfrm>
            <a:off x="642910" y="857232"/>
            <a:ext cx="2286000" cy="61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Прохождение тока в газах</a:t>
            </a:r>
          </a:p>
        </p:txBody>
      </p:sp>
      <p:sp>
        <p:nvSpPr>
          <p:cNvPr id="20" name="Прямоугольник 19"/>
          <p:cNvSpPr/>
          <p:nvPr/>
        </p:nvSpPr>
        <p:spPr>
          <a:xfrm>
            <a:off x="5072066" y="857232"/>
            <a:ext cx="2143140" cy="612000"/>
          </a:xfrm>
          <a:prstGeom prst="rect">
            <a:avLst/>
          </a:prstGeom>
          <a:noFill/>
          <a:ln w="9525">
            <a:solidFill>
              <a:srgbClr val="002060"/>
            </a:solid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Проводимость в газах</a:t>
            </a:r>
            <a:endParaRPr lang="ru-RU" b="1" dirty="0">
              <a:solidFill>
                <a:srgbClr val="002060"/>
              </a:solidFill>
              <a:latin typeface="Verdana" pitchFamily="34" charset="0"/>
            </a:endParaRPr>
          </a:p>
        </p:txBody>
      </p:sp>
      <p:sp>
        <p:nvSpPr>
          <p:cNvPr id="21" name="Прямоугольник 20"/>
          <p:cNvSpPr/>
          <p:nvPr/>
        </p:nvSpPr>
        <p:spPr>
          <a:xfrm>
            <a:off x="7286644" y="857232"/>
            <a:ext cx="1571636" cy="61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ионная</a:t>
            </a:r>
            <a:endParaRPr lang="ru-RU" b="1" dirty="0">
              <a:solidFill>
                <a:srgbClr val="00206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500"/>
                            </p:stCondLst>
                            <p:childTnLst>
                              <p:par>
                                <p:cTn id="57" presetID="2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par>
                          <p:cTn id="60" fill="hold">
                            <p:stCondLst>
                              <p:cond delay="1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1500"/>
                            </p:stCondLst>
                            <p:childTnLst>
                              <p:par>
                                <p:cTn id="65" presetID="10"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P spid="13" grpId="0" animBg="1"/>
      <p:bldP spid="14" grpId="0" animBg="1"/>
      <p:bldP spid="16" grpId="0" animBg="1"/>
      <p:bldP spid="17" grpId="0"/>
      <p:bldP spid="15" grpId="0" animBg="1"/>
      <p:bldP spid="18"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a:t>Проводимость газов</a:t>
            </a:r>
          </a:p>
        </p:txBody>
      </p:sp>
      <p:sp>
        <p:nvSpPr>
          <p:cNvPr id="4" name="Прямоугольник 3"/>
          <p:cNvSpPr/>
          <p:nvPr/>
        </p:nvSpPr>
        <p:spPr>
          <a:xfrm>
            <a:off x="571472" y="1071546"/>
            <a:ext cx="4857784" cy="79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В обычных условиях газы состоят из нейтральных атомов и молекул</a:t>
            </a:r>
            <a:endParaRPr lang="ru-RU" b="1" dirty="0">
              <a:solidFill>
                <a:srgbClr val="002060"/>
              </a:solidFill>
              <a:latin typeface="Verdana" pitchFamily="34" charset="0"/>
            </a:endParaRPr>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6143636" y="1071546"/>
            <a:ext cx="2500330" cy="79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являются диэлектриками</a:t>
            </a:r>
            <a:endParaRPr lang="ru-RU" b="1" dirty="0">
              <a:solidFill>
                <a:srgbClr val="002060"/>
              </a:solidFill>
              <a:latin typeface="Verdana" pitchFamily="34" charset="0"/>
            </a:endParaRPr>
          </a:p>
        </p:txBody>
      </p:sp>
      <p:sp>
        <p:nvSpPr>
          <p:cNvPr id="7" name="Стрелка вправо 6"/>
          <p:cNvSpPr/>
          <p:nvPr/>
        </p:nvSpPr>
        <p:spPr>
          <a:xfrm>
            <a:off x="5640760" y="135729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71472" y="2136934"/>
            <a:ext cx="4857784" cy="540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Распад атомов на «+» ионы и е</a:t>
            </a:r>
            <a:r>
              <a:rPr lang="ru-RU" b="1" baseline="30000" dirty="0">
                <a:solidFill>
                  <a:srgbClr val="002060"/>
                </a:solidFill>
                <a:latin typeface="Verdana" pitchFamily="34" charset="0"/>
              </a:rPr>
              <a:t>-</a:t>
            </a:r>
          </a:p>
        </p:txBody>
      </p:sp>
      <p:sp>
        <p:nvSpPr>
          <p:cNvPr id="10" name="Прямоугольник 9"/>
          <p:cNvSpPr/>
          <p:nvPr/>
        </p:nvSpPr>
        <p:spPr>
          <a:xfrm>
            <a:off x="6143636" y="2136934"/>
            <a:ext cx="2500330" cy="540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Ионизация</a:t>
            </a:r>
            <a:endParaRPr lang="ru-RU" b="1" dirty="0">
              <a:solidFill>
                <a:srgbClr val="002060"/>
              </a:solidFill>
              <a:latin typeface="Verdana" pitchFamily="34" charset="0"/>
            </a:endParaRPr>
          </a:p>
        </p:txBody>
      </p:sp>
      <p:sp>
        <p:nvSpPr>
          <p:cNvPr id="11" name="Прямоугольник 10"/>
          <p:cNvSpPr/>
          <p:nvPr/>
        </p:nvSpPr>
        <p:spPr>
          <a:xfrm>
            <a:off x="571472" y="2960438"/>
            <a:ext cx="4857784" cy="540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Процесс, обратный ионизации</a:t>
            </a:r>
            <a:endParaRPr lang="ru-RU" b="1" baseline="30000" dirty="0">
              <a:solidFill>
                <a:srgbClr val="002060"/>
              </a:solidFill>
              <a:latin typeface="Verdana" pitchFamily="34" charset="0"/>
            </a:endParaRPr>
          </a:p>
        </p:txBody>
      </p:sp>
      <p:sp>
        <p:nvSpPr>
          <p:cNvPr id="12" name="Прямоугольник 11"/>
          <p:cNvSpPr/>
          <p:nvPr/>
        </p:nvSpPr>
        <p:spPr>
          <a:xfrm>
            <a:off x="6143636" y="2960438"/>
            <a:ext cx="2500330" cy="540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Рекомбинация</a:t>
            </a:r>
            <a:endParaRPr lang="ru-RU" b="1" dirty="0">
              <a:solidFill>
                <a:srgbClr val="002060"/>
              </a:solidFill>
              <a:latin typeface="Verdana" pitchFamily="34" charset="0"/>
            </a:endParaRPr>
          </a:p>
        </p:txBody>
      </p:sp>
      <p:sp>
        <p:nvSpPr>
          <p:cNvPr id="13" name="Прямоугольник 12"/>
          <p:cNvSpPr/>
          <p:nvPr/>
        </p:nvSpPr>
        <p:spPr>
          <a:xfrm>
            <a:off x="571472" y="3786190"/>
            <a:ext cx="4857784" cy="648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Протекание электрического тока через газ</a:t>
            </a:r>
            <a:endParaRPr lang="ru-RU" b="1" baseline="30000" dirty="0">
              <a:solidFill>
                <a:srgbClr val="002060"/>
              </a:solidFill>
              <a:latin typeface="Verdana" pitchFamily="34" charset="0"/>
            </a:endParaRPr>
          </a:p>
        </p:txBody>
      </p:sp>
      <p:sp>
        <p:nvSpPr>
          <p:cNvPr id="14" name="Прямоугольник 13"/>
          <p:cNvSpPr/>
          <p:nvPr/>
        </p:nvSpPr>
        <p:spPr>
          <a:xfrm>
            <a:off x="6143636" y="3786190"/>
            <a:ext cx="2500330" cy="648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Газовый разряд</a:t>
            </a:r>
            <a:endParaRPr lang="ru-RU" b="1" dirty="0">
              <a:solidFill>
                <a:srgbClr val="002060"/>
              </a:solidFill>
              <a:latin typeface="Verdana" pitchFamily="34" charset="0"/>
            </a:endParaRPr>
          </a:p>
        </p:txBody>
      </p:sp>
      <p:sp>
        <p:nvSpPr>
          <p:cNvPr id="15" name="Прямоугольник 14"/>
          <p:cNvSpPr/>
          <p:nvPr/>
        </p:nvSpPr>
        <p:spPr>
          <a:xfrm>
            <a:off x="571472" y="4683380"/>
            <a:ext cx="4857784" cy="648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Направленное движение  «+» ионов к К, «-» ионов и е</a:t>
            </a:r>
            <a:r>
              <a:rPr lang="ru-RU" b="1" baseline="30000">
                <a:solidFill>
                  <a:srgbClr val="002060"/>
                </a:solidFill>
                <a:latin typeface="Verdana" pitchFamily="34" charset="0"/>
              </a:rPr>
              <a:t>-</a:t>
            </a:r>
            <a:r>
              <a:rPr lang="ru-RU" b="1">
                <a:solidFill>
                  <a:srgbClr val="002060"/>
                </a:solidFill>
                <a:latin typeface="Verdana" pitchFamily="34" charset="0"/>
              </a:rPr>
              <a:t> - к А</a:t>
            </a:r>
          </a:p>
        </p:txBody>
      </p:sp>
      <p:sp>
        <p:nvSpPr>
          <p:cNvPr id="16" name="Прямоугольник 15"/>
          <p:cNvSpPr/>
          <p:nvPr/>
        </p:nvSpPr>
        <p:spPr>
          <a:xfrm>
            <a:off x="6143636" y="4683380"/>
            <a:ext cx="2500330" cy="648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Электрический ток в газе</a:t>
            </a:r>
            <a:endParaRPr lang="ru-RU" b="1" baseline="30000" dirty="0">
              <a:solidFill>
                <a:srgbClr val="002060"/>
              </a:solidFill>
              <a:latin typeface="Verdana" pitchFamily="34" charset="0"/>
            </a:endParaRPr>
          </a:p>
        </p:txBody>
      </p:sp>
      <p:sp>
        <p:nvSpPr>
          <p:cNvPr id="17" name="Прямоугольник 16"/>
          <p:cNvSpPr/>
          <p:nvPr/>
        </p:nvSpPr>
        <p:spPr>
          <a:xfrm>
            <a:off x="571472" y="5567082"/>
            <a:ext cx="4857784" cy="648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Электронно-ионный</a:t>
            </a:r>
            <a:endParaRPr lang="ru-RU" b="1" baseline="30000" dirty="0">
              <a:solidFill>
                <a:srgbClr val="002060"/>
              </a:solidFill>
              <a:latin typeface="Verdana" pitchFamily="34" charset="0"/>
            </a:endParaRPr>
          </a:p>
        </p:txBody>
      </p:sp>
      <p:sp>
        <p:nvSpPr>
          <p:cNvPr id="19" name="Прямоугольник 18"/>
          <p:cNvSpPr/>
          <p:nvPr/>
        </p:nvSpPr>
        <p:spPr>
          <a:xfrm>
            <a:off x="6143636" y="5567082"/>
            <a:ext cx="2500330" cy="648000"/>
          </a:xfrm>
          <a:prstGeom prst="rect">
            <a:avLst/>
          </a:prstGeom>
          <a:solidFill>
            <a:schemeClr val="accent4">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Тип проводимости</a:t>
            </a:r>
            <a:endParaRPr lang="ru-RU" b="1" dirty="0">
              <a:solidFill>
                <a:srgbClr val="00206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2600" dirty="0"/>
              <a:t>Процессы, влияющие на проводимость газов</a:t>
            </a:r>
          </a:p>
        </p:txBody>
      </p:sp>
      <p:sp>
        <p:nvSpPr>
          <p:cNvPr id="5" name="Прямоугольник 4"/>
          <p:cNvSpPr/>
          <p:nvPr/>
        </p:nvSpPr>
        <p:spPr>
          <a:xfrm>
            <a:off x="642910" y="785794"/>
            <a:ext cx="4007684" cy="72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1. Термическая ионизация</a:t>
            </a:r>
          </a:p>
        </p:txBody>
      </p:sp>
      <p:sp>
        <p:nvSpPr>
          <p:cNvPr id="6" name="Прямоугольник 5"/>
          <p:cNvSpPr/>
          <p:nvPr/>
        </p:nvSpPr>
        <p:spPr>
          <a:xfrm>
            <a:off x="585790" y="1484784"/>
            <a:ext cx="3914772"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столкновении нейтральных атомов происходит выбивание е- </a:t>
            </a:r>
            <a:br>
              <a:rPr lang="ru-RU" b="1" dirty="0">
                <a:solidFill>
                  <a:srgbClr val="002060"/>
                </a:solidFill>
                <a:latin typeface="Verdana" pitchFamily="34" charset="0"/>
              </a:rPr>
            </a:br>
            <a:r>
              <a:rPr lang="ru-RU" b="1" dirty="0">
                <a:solidFill>
                  <a:srgbClr val="002060"/>
                </a:solidFill>
                <a:latin typeface="Verdana" pitchFamily="34" charset="0"/>
              </a:rPr>
              <a:t>и превращение атомов </a:t>
            </a:r>
            <a:br>
              <a:rPr lang="ru-RU" b="1" dirty="0">
                <a:solidFill>
                  <a:srgbClr val="002060"/>
                </a:solidFill>
                <a:latin typeface="Verdana" pitchFamily="34" charset="0"/>
              </a:rPr>
            </a:br>
            <a:r>
              <a:rPr lang="ru-RU" b="1" dirty="0">
                <a:solidFill>
                  <a:srgbClr val="002060"/>
                </a:solidFill>
                <a:latin typeface="Verdana" pitchFamily="34" charset="0"/>
              </a:rPr>
              <a:t>в «+» ионы</a:t>
            </a:r>
          </a:p>
        </p:txBody>
      </p:sp>
      <p:pic>
        <p:nvPicPr>
          <p:cNvPr id="91138" name="Picture 2"/>
          <p:cNvPicPr>
            <a:picLocks noChangeAspect="1" noChangeArrowheads="1"/>
          </p:cNvPicPr>
          <p:nvPr/>
        </p:nvPicPr>
        <p:blipFill>
          <a:blip r:embed="rId3" cstate="print"/>
          <a:srcRect l="31018" t="33370" r="60255" b="55889"/>
          <a:stretch>
            <a:fillRect/>
          </a:stretch>
        </p:blipFill>
        <p:spPr bwMode="auto">
          <a:xfrm>
            <a:off x="2593658" y="2987545"/>
            <a:ext cx="2049780" cy="1576754"/>
          </a:xfrm>
          <a:prstGeom prst="rect">
            <a:avLst/>
          </a:prstGeom>
          <a:noFill/>
          <a:ln w="9525">
            <a:noFill/>
            <a:miter lim="800000"/>
            <a:headEnd/>
            <a:tailEnd/>
          </a:ln>
        </p:spPr>
      </p:pic>
      <p:pic>
        <p:nvPicPr>
          <p:cNvPr id="91139" name="Picture 3"/>
          <p:cNvPicPr>
            <a:picLocks noChangeAspect="1" noChangeArrowheads="1"/>
          </p:cNvPicPr>
          <p:nvPr/>
        </p:nvPicPr>
        <p:blipFill>
          <a:blip r:embed="rId4" cstate="print"/>
          <a:srcRect l="30925" t="33851" r="60649" b="55778"/>
          <a:stretch>
            <a:fillRect/>
          </a:stretch>
        </p:blipFill>
        <p:spPr bwMode="auto">
          <a:xfrm>
            <a:off x="467544" y="2996952"/>
            <a:ext cx="2057399" cy="1582615"/>
          </a:xfrm>
          <a:prstGeom prst="rect">
            <a:avLst/>
          </a:prstGeom>
          <a:noFill/>
          <a:ln w="9525">
            <a:noFill/>
            <a:miter lim="800000"/>
            <a:headEnd/>
            <a:tailEnd/>
          </a:ln>
        </p:spPr>
      </p:pic>
      <p:sp>
        <p:nvSpPr>
          <p:cNvPr id="9" name="Прямоугольник 8"/>
          <p:cNvSpPr/>
          <p:nvPr/>
        </p:nvSpPr>
        <p:spPr>
          <a:xfrm>
            <a:off x="4752594" y="785794"/>
            <a:ext cx="4320000" cy="72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2. Ионизация </a:t>
            </a:r>
            <a:r>
              <a:rPr lang="ru-RU" b="1" dirty="0">
                <a:solidFill>
                  <a:srgbClr val="002060"/>
                </a:solidFill>
                <a:latin typeface="Verdana" pitchFamily="34" charset="0"/>
              </a:rPr>
              <a:t>излучением (</a:t>
            </a:r>
            <a:r>
              <a:rPr lang="ru-RU" b="1" dirty="0" err="1">
                <a:solidFill>
                  <a:srgbClr val="002060"/>
                </a:solidFill>
                <a:latin typeface="Verdana" pitchFamily="34" charset="0"/>
              </a:rPr>
              <a:t>фотоионизация</a:t>
            </a:r>
            <a:r>
              <a:rPr lang="ru-RU" b="1" dirty="0">
                <a:solidFill>
                  <a:srgbClr val="002060"/>
                </a:solidFill>
                <a:latin typeface="Verdana" pitchFamily="34" charset="0"/>
              </a:rPr>
              <a:t>)</a:t>
            </a:r>
          </a:p>
        </p:txBody>
      </p:sp>
      <p:sp>
        <p:nvSpPr>
          <p:cNvPr id="10" name="Прямоугольник 9"/>
          <p:cNvSpPr/>
          <p:nvPr/>
        </p:nvSpPr>
        <p:spPr>
          <a:xfrm>
            <a:off x="4648200" y="1637184"/>
            <a:ext cx="4495800" cy="81914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распад атома на </a:t>
            </a:r>
            <a:r>
              <a:rPr lang="ru-RU" b="1">
                <a:solidFill>
                  <a:srgbClr val="002060"/>
                </a:solidFill>
                <a:latin typeface="Verdana" pitchFamily="34" charset="0"/>
              </a:rPr>
              <a:t>электрон </a:t>
            </a:r>
            <a:br>
              <a:rPr lang="ru-RU" b="1">
                <a:solidFill>
                  <a:srgbClr val="002060"/>
                </a:solidFill>
                <a:latin typeface="Verdana" pitchFamily="34" charset="0"/>
              </a:rPr>
            </a:br>
            <a:r>
              <a:rPr lang="ru-RU" b="1">
                <a:solidFill>
                  <a:srgbClr val="002060"/>
                </a:solidFill>
                <a:latin typeface="Verdana" pitchFamily="34" charset="0"/>
              </a:rPr>
              <a:t>и «+» </a:t>
            </a:r>
            <a:r>
              <a:rPr lang="ru-RU" b="1" dirty="0">
                <a:solidFill>
                  <a:srgbClr val="002060"/>
                </a:solidFill>
                <a:latin typeface="Verdana" pitchFamily="34" charset="0"/>
              </a:rPr>
              <a:t>ион под действием света</a:t>
            </a:r>
          </a:p>
        </p:txBody>
      </p:sp>
      <p:pic>
        <p:nvPicPr>
          <p:cNvPr id="91140" name="Picture 4"/>
          <p:cNvPicPr>
            <a:picLocks noChangeAspect="1" noChangeArrowheads="1"/>
          </p:cNvPicPr>
          <p:nvPr/>
        </p:nvPicPr>
        <p:blipFill>
          <a:blip r:embed="rId5" cstate="print"/>
          <a:srcRect l="29305" t="59333" r="61667" b="29556"/>
          <a:stretch>
            <a:fillRect/>
          </a:stretch>
        </p:blipFill>
        <p:spPr bwMode="auto">
          <a:xfrm>
            <a:off x="6977094" y="2987545"/>
            <a:ext cx="2095500" cy="1611923"/>
          </a:xfrm>
          <a:prstGeom prst="rect">
            <a:avLst/>
          </a:prstGeom>
          <a:noFill/>
          <a:ln w="9525">
            <a:noFill/>
            <a:miter lim="800000"/>
            <a:headEnd/>
            <a:tailEnd/>
          </a:ln>
        </p:spPr>
      </p:pic>
      <p:pic>
        <p:nvPicPr>
          <p:cNvPr id="91141" name="Picture 5"/>
          <p:cNvPicPr>
            <a:picLocks noChangeAspect="1" noChangeArrowheads="1"/>
          </p:cNvPicPr>
          <p:nvPr/>
        </p:nvPicPr>
        <p:blipFill>
          <a:blip r:embed="rId6" cstate="print"/>
          <a:srcRect l="28333" t="59159" r="63111" b="30310"/>
          <a:stretch>
            <a:fillRect/>
          </a:stretch>
        </p:blipFill>
        <p:spPr bwMode="auto">
          <a:xfrm>
            <a:off x="4790154" y="2987545"/>
            <a:ext cx="2080260" cy="1600200"/>
          </a:xfrm>
          <a:prstGeom prst="rect">
            <a:avLst/>
          </a:prstGeom>
          <a:noFill/>
          <a:ln w="9525">
            <a:noFill/>
            <a:miter lim="800000"/>
            <a:headEnd/>
            <a:tailEnd/>
          </a:ln>
        </p:spPr>
      </p:pic>
      <p:sp>
        <p:nvSpPr>
          <p:cNvPr id="13" name="Прямоугольник 12"/>
          <p:cNvSpPr/>
          <p:nvPr/>
        </p:nvSpPr>
        <p:spPr>
          <a:xfrm>
            <a:off x="714348" y="4742344"/>
            <a:ext cx="8286808" cy="135732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достаточно большой </a:t>
            </a:r>
            <a:r>
              <a:rPr lang="ru-RU" b="1" i="1" dirty="0">
                <a:solidFill>
                  <a:srgbClr val="002060"/>
                </a:solidFill>
                <a:latin typeface="Verdana" pitchFamily="34" charset="0"/>
              </a:rPr>
              <a:t>Е</a:t>
            </a:r>
            <a:r>
              <a:rPr lang="ru-RU" b="1" dirty="0">
                <a:solidFill>
                  <a:srgbClr val="002060"/>
                </a:solidFill>
                <a:latin typeface="Verdana" pitchFamily="34" charset="0"/>
              </a:rPr>
              <a:t> поля </a:t>
            </a:r>
            <a:r>
              <a:rPr lang="en-US" b="1" i="1" dirty="0">
                <a:solidFill>
                  <a:srgbClr val="002060"/>
                </a:solidFill>
                <a:latin typeface="Verdana" pitchFamily="34" charset="0"/>
              </a:rPr>
              <a:t>W</a:t>
            </a:r>
            <a:r>
              <a:rPr lang="ru-RU" b="1" baseline="-25000" dirty="0" err="1">
                <a:solidFill>
                  <a:srgbClr val="002060"/>
                </a:solidFill>
                <a:latin typeface="Verdana" pitchFamily="34" charset="0"/>
              </a:rPr>
              <a:t>кин</a:t>
            </a:r>
            <a:r>
              <a:rPr lang="ru-RU" b="1" dirty="0">
                <a:solidFill>
                  <a:srgbClr val="002060"/>
                </a:solidFill>
                <a:latin typeface="Verdana" pitchFamily="34" charset="0"/>
              </a:rPr>
              <a:t>, накопленная ионом </a:t>
            </a:r>
            <a:br>
              <a:rPr lang="ru-RU" b="1" dirty="0">
                <a:solidFill>
                  <a:srgbClr val="002060"/>
                </a:solidFill>
                <a:latin typeface="Verdana" pitchFamily="34" charset="0"/>
              </a:rPr>
            </a:br>
            <a:r>
              <a:rPr lang="ru-RU" b="1" dirty="0">
                <a:solidFill>
                  <a:srgbClr val="002060"/>
                </a:solidFill>
                <a:latin typeface="Verdana" pitchFamily="34" charset="0"/>
              </a:rPr>
              <a:t>в промежутке между двумя соударениями, </a:t>
            </a:r>
            <a:br>
              <a:rPr lang="ru-RU" b="1" dirty="0">
                <a:solidFill>
                  <a:srgbClr val="002060"/>
                </a:solidFill>
                <a:latin typeface="Verdana" pitchFamily="34" charset="0"/>
              </a:rPr>
            </a:br>
            <a:r>
              <a:rPr lang="ru-RU" b="1" dirty="0">
                <a:solidFill>
                  <a:srgbClr val="002060"/>
                </a:solidFill>
                <a:latin typeface="Verdana" pitchFamily="34" charset="0"/>
              </a:rPr>
              <a:t>может сделаться достаточной, чтобы ионизировать нейтральную молекулу при соударении – </a:t>
            </a:r>
            <a:br>
              <a:rPr lang="ru-RU" b="1" dirty="0">
                <a:solidFill>
                  <a:srgbClr val="002060"/>
                </a:solidFill>
                <a:latin typeface="Verdana" pitchFamily="34" charset="0"/>
              </a:rPr>
            </a:br>
            <a:r>
              <a:rPr lang="ru-RU" b="1" dirty="0">
                <a:solidFill>
                  <a:schemeClr val="accent2">
                    <a:lumMod val="50000"/>
                  </a:schemeClr>
                </a:solidFill>
                <a:latin typeface="Verdana" pitchFamily="34" charset="0"/>
              </a:rPr>
              <a:t>вторичная ионизация</a:t>
            </a:r>
          </a:p>
        </p:txBody>
      </p:sp>
      <p:sp>
        <p:nvSpPr>
          <p:cNvPr id="14" name="Прямоугольник 13"/>
          <p:cNvSpPr/>
          <p:nvPr/>
        </p:nvSpPr>
        <p:spPr>
          <a:xfrm>
            <a:off x="714348" y="6157084"/>
            <a:ext cx="8429652" cy="5855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 результате образуется новый электрон и «+» заряженный остаток – ион: образование </a:t>
            </a:r>
            <a:r>
              <a:rPr lang="ru-RU" b="1" dirty="0">
                <a:solidFill>
                  <a:schemeClr val="accent2">
                    <a:lumMod val="50000"/>
                  </a:schemeClr>
                </a:solidFill>
                <a:latin typeface="Verdana" pitchFamily="34" charset="0"/>
              </a:rPr>
              <a:t>электронно-ионных лавин</a:t>
            </a:r>
          </a:p>
        </p:txBody>
      </p:sp>
      <p:cxnSp>
        <p:nvCxnSpPr>
          <p:cNvPr id="15" name="Прямая соединительная линия 14"/>
          <p:cNvCxnSpPr/>
          <p:nvPr/>
        </p:nvCxnSpPr>
        <p:spPr>
          <a:xfrm>
            <a:off x="611560" y="642918"/>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139"/>
                                        </p:tgtEl>
                                        <p:attrNameLst>
                                          <p:attrName>style.visibility</p:attrName>
                                        </p:attrNameLst>
                                      </p:cBhvr>
                                      <p:to>
                                        <p:strVal val="visible"/>
                                      </p:to>
                                    </p:set>
                                    <p:animEffect transition="in" filter="fade">
                                      <p:cBhvr>
                                        <p:cTn id="17" dur="500"/>
                                        <p:tgtEl>
                                          <p:spTgt spid="91139"/>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1138"/>
                                        </p:tgtEl>
                                        <p:attrNameLst>
                                          <p:attrName>style.visibility</p:attrName>
                                        </p:attrNameLst>
                                      </p:cBhvr>
                                      <p:to>
                                        <p:strVal val="visible"/>
                                      </p:to>
                                    </p:set>
                                    <p:animEffect transition="in" filter="fade">
                                      <p:cBhvr>
                                        <p:cTn id="21" dur="500"/>
                                        <p:tgtEl>
                                          <p:spTgt spid="911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1141"/>
                                        </p:tgtEl>
                                        <p:attrNameLst>
                                          <p:attrName>style.visibility</p:attrName>
                                        </p:attrNameLst>
                                      </p:cBhvr>
                                      <p:to>
                                        <p:strVal val="visible"/>
                                      </p:to>
                                    </p:set>
                                    <p:animEffect transition="in" filter="fade">
                                      <p:cBhvr>
                                        <p:cTn id="36" dur="500"/>
                                        <p:tgtEl>
                                          <p:spTgt spid="91141"/>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91140"/>
                                        </p:tgtEl>
                                        <p:attrNameLst>
                                          <p:attrName>style.visibility</p:attrName>
                                        </p:attrNameLst>
                                      </p:cBhvr>
                                      <p:to>
                                        <p:strVal val="visible"/>
                                      </p:to>
                                    </p:set>
                                    <p:animEffect transition="in" filter="fade">
                                      <p:cBhvr>
                                        <p:cTn id="40" dur="500"/>
                                        <p:tgtEl>
                                          <p:spTgt spid="9114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2600" dirty="0"/>
              <a:t>Процессы, влияющие на проводимость газов</a:t>
            </a:r>
          </a:p>
        </p:txBody>
      </p:sp>
      <p:pic>
        <p:nvPicPr>
          <p:cNvPr id="92162" name="Picture 2"/>
          <p:cNvPicPr>
            <a:picLocks noChangeAspect="1" noChangeArrowheads="1"/>
          </p:cNvPicPr>
          <p:nvPr/>
        </p:nvPicPr>
        <p:blipFill>
          <a:blip r:embed="rId3" cstate="print"/>
          <a:srcRect l="28764" t="60811" r="61615" b="25720"/>
          <a:stretch>
            <a:fillRect/>
          </a:stretch>
        </p:blipFill>
        <p:spPr bwMode="auto">
          <a:xfrm>
            <a:off x="6934200" y="2895600"/>
            <a:ext cx="2057400" cy="1800225"/>
          </a:xfrm>
          <a:prstGeom prst="rect">
            <a:avLst/>
          </a:prstGeom>
          <a:noFill/>
          <a:ln w="9525">
            <a:noFill/>
            <a:miter lim="800000"/>
            <a:headEnd/>
            <a:tailEnd/>
          </a:ln>
        </p:spPr>
      </p:pic>
      <p:pic>
        <p:nvPicPr>
          <p:cNvPr id="92164" name="Picture 4"/>
          <p:cNvPicPr>
            <a:picLocks noChangeAspect="1" noChangeArrowheads="1"/>
          </p:cNvPicPr>
          <p:nvPr/>
        </p:nvPicPr>
        <p:blipFill>
          <a:blip r:embed="rId4" cstate="print"/>
          <a:srcRect l="30738" t="59849" r="61718" b="29656"/>
          <a:stretch>
            <a:fillRect/>
          </a:stretch>
        </p:blipFill>
        <p:spPr bwMode="auto">
          <a:xfrm>
            <a:off x="4842510" y="2895600"/>
            <a:ext cx="2015490" cy="1752600"/>
          </a:xfrm>
          <a:prstGeom prst="rect">
            <a:avLst/>
          </a:prstGeom>
          <a:noFill/>
          <a:ln w="9525">
            <a:noFill/>
            <a:miter lim="800000"/>
            <a:headEnd/>
            <a:tailEnd/>
          </a:ln>
        </p:spPr>
      </p:pic>
      <p:pic>
        <p:nvPicPr>
          <p:cNvPr id="7" name="Picture 4"/>
          <p:cNvPicPr>
            <a:picLocks noChangeAspect="1" noChangeArrowheads="1"/>
          </p:cNvPicPr>
          <p:nvPr/>
        </p:nvPicPr>
        <p:blipFill>
          <a:blip r:embed="rId4" cstate="print"/>
          <a:srcRect l="29703" t="29809" r="62560" b="58762"/>
          <a:stretch>
            <a:fillRect/>
          </a:stretch>
        </p:blipFill>
        <p:spPr bwMode="auto">
          <a:xfrm>
            <a:off x="471076" y="2895600"/>
            <a:ext cx="1898650" cy="1752600"/>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l="34286" t="29809" r="57382" b="57810"/>
          <a:stretch>
            <a:fillRect/>
          </a:stretch>
        </p:blipFill>
        <p:spPr bwMode="auto">
          <a:xfrm>
            <a:off x="2571736" y="2884714"/>
            <a:ext cx="1905000" cy="1768929"/>
          </a:xfrm>
          <a:prstGeom prst="rect">
            <a:avLst/>
          </a:prstGeom>
          <a:noFill/>
          <a:ln w="9525">
            <a:noFill/>
            <a:miter lim="800000"/>
            <a:headEnd/>
            <a:tailEnd/>
          </a:ln>
        </p:spPr>
      </p:pic>
      <p:sp>
        <p:nvSpPr>
          <p:cNvPr id="9" name="Прямоугольник 8"/>
          <p:cNvSpPr/>
          <p:nvPr/>
        </p:nvSpPr>
        <p:spPr>
          <a:xfrm>
            <a:off x="394876" y="857232"/>
            <a:ext cx="4320000" cy="6858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3. Ионизация </a:t>
            </a:r>
            <a:r>
              <a:rPr lang="ru-RU" b="1" dirty="0">
                <a:solidFill>
                  <a:srgbClr val="002060"/>
                </a:solidFill>
                <a:latin typeface="Verdana" pitchFamily="34" charset="0"/>
              </a:rPr>
              <a:t>электронным ударом (ударная ионизация)</a:t>
            </a:r>
          </a:p>
        </p:txBody>
      </p:sp>
      <p:sp>
        <p:nvSpPr>
          <p:cNvPr id="10" name="Прямоугольник 9"/>
          <p:cNvSpPr/>
          <p:nvPr/>
        </p:nvSpPr>
        <p:spPr>
          <a:xfrm>
            <a:off x="394876" y="1676400"/>
            <a:ext cx="42672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latin typeface="Verdana" pitchFamily="34" charset="0"/>
              </a:rPr>
              <a:t>Выбивание из атома  </a:t>
            </a:r>
            <a:r>
              <a:rPr lang="ru-RU" b="1" dirty="0">
                <a:solidFill>
                  <a:srgbClr val="002060"/>
                </a:solidFill>
                <a:latin typeface="Verdana" pitchFamily="34" charset="0"/>
              </a:rPr>
              <a:t>ускоренным </a:t>
            </a:r>
            <a:r>
              <a:rPr lang="ru-RU" b="1">
                <a:solidFill>
                  <a:srgbClr val="002060"/>
                </a:solidFill>
                <a:latin typeface="Verdana" pitchFamily="34" charset="0"/>
              </a:rPr>
              <a:t>электроном электрона с </a:t>
            </a:r>
            <a:r>
              <a:rPr lang="ru-RU" b="1" dirty="0">
                <a:solidFill>
                  <a:srgbClr val="002060"/>
                </a:solidFill>
                <a:latin typeface="Verdana" pitchFamily="34" charset="0"/>
              </a:rPr>
              <a:t>образованием «+» иона</a:t>
            </a:r>
          </a:p>
        </p:txBody>
      </p:sp>
      <p:sp>
        <p:nvSpPr>
          <p:cNvPr id="11" name="Прямоугольник 10"/>
          <p:cNvSpPr/>
          <p:nvPr/>
        </p:nvSpPr>
        <p:spPr>
          <a:xfrm>
            <a:off x="4724400" y="857232"/>
            <a:ext cx="4320000" cy="6858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4. Вторичная </a:t>
            </a:r>
            <a:r>
              <a:rPr lang="ru-RU" b="1" dirty="0">
                <a:solidFill>
                  <a:srgbClr val="002060"/>
                </a:solidFill>
                <a:latin typeface="Verdana" pitchFamily="34" charset="0"/>
              </a:rPr>
              <a:t>электронная эмиссия с катода</a:t>
            </a:r>
          </a:p>
        </p:txBody>
      </p:sp>
      <p:sp>
        <p:nvSpPr>
          <p:cNvPr id="12" name="Прямоугольник 11"/>
          <p:cNvSpPr/>
          <p:nvPr/>
        </p:nvSpPr>
        <p:spPr>
          <a:xfrm>
            <a:off x="4724400" y="1676400"/>
            <a:ext cx="42672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Выбивание положительными ионами электронов из катода</a:t>
            </a:r>
          </a:p>
        </p:txBody>
      </p:sp>
      <p:sp>
        <p:nvSpPr>
          <p:cNvPr id="13" name="Прямоугольник 12"/>
          <p:cNvSpPr/>
          <p:nvPr/>
        </p:nvSpPr>
        <p:spPr>
          <a:xfrm>
            <a:off x="304800" y="5181600"/>
            <a:ext cx="4320000" cy="504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002060"/>
                </a:solidFill>
                <a:latin typeface="Verdana" pitchFamily="34" charset="0"/>
              </a:rPr>
              <a:t>5. Термоэлектронная </a:t>
            </a:r>
            <a:r>
              <a:rPr lang="ru-RU" b="1" dirty="0">
                <a:solidFill>
                  <a:srgbClr val="002060"/>
                </a:solidFill>
                <a:latin typeface="Verdana" pitchFamily="34" charset="0"/>
              </a:rPr>
              <a:t>эмиссия</a:t>
            </a:r>
          </a:p>
        </p:txBody>
      </p:sp>
      <p:sp>
        <p:nvSpPr>
          <p:cNvPr id="14" name="Прямоугольник 13"/>
          <p:cNvSpPr/>
          <p:nvPr/>
        </p:nvSpPr>
        <p:spPr>
          <a:xfrm>
            <a:off x="304800" y="5715000"/>
            <a:ext cx="4267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излучение нагретым металлом электронов</a:t>
            </a:r>
          </a:p>
        </p:txBody>
      </p:sp>
      <p:pic>
        <p:nvPicPr>
          <p:cNvPr id="92165" name="Picture 5"/>
          <p:cNvPicPr>
            <a:picLocks noChangeAspect="1" noChangeArrowheads="1"/>
          </p:cNvPicPr>
          <p:nvPr/>
        </p:nvPicPr>
        <p:blipFill>
          <a:blip r:embed="rId5" cstate="print"/>
          <a:srcRect l="22578" t="48247" r="68703" b="41522"/>
          <a:stretch>
            <a:fillRect/>
          </a:stretch>
        </p:blipFill>
        <p:spPr bwMode="auto">
          <a:xfrm>
            <a:off x="6954980" y="5105399"/>
            <a:ext cx="1974275" cy="1447801"/>
          </a:xfrm>
          <a:prstGeom prst="rect">
            <a:avLst/>
          </a:prstGeom>
          <a:noFill/>
          <a:ln w="9525">
            <a:noFill/>
            <a:miter lim="800000"/>
            <a:headEnd/>
            <a:tailEnd/>
          </a:ln>
        </p:spPr>
      </p:pic>
      <p:pic>
        <p:nvPicPr>
          <p:cNvPr id="92166" name="Picture 6"/>
          <p:cNvPicPr>
            <a:picLocks noChangeAspect="1" noChangeArrowheads="1"/>
          </p:cNvPicPr>
          <p:nvPr/>
        </p:nvPicPr>
        <p:blipFill>
          <a:blip r:embed="rId6" cstate="print"/>
          <a:srcRect l="23840" t="48440" r="68944" b="41939"/>
          <a:stretch>
            <a:fillRect/>
          </a:stretch>
        </p:blipFill>
        <p:spPr bwMode="auto">
          <a:xfrm>
            <a:off x="5029200" y="5105400"/>
            <a:ext cx="1752600" cy="1460500"/>
          </a:xfrm>
          <a:prstGeom prst="rect">
            <a:avLst/>
          </a:prstGeom>
          <a:noFill/>
          <a:ln w="9525">
            <a:noFill/>
            <a:miter lim="800000"/>
            <a:headEnd/>
            <a:tailEnd/>
          </a:ln>
        </p:spPr>
      </p:pic>
      <p:cxnSp>
        <p:nvCxnSpPr>
          <p:cNvPr id="15" name="Прямая соединительная линия 1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2164"/>
                                        </p:tgtEl>
                                        <p:attrNameLst>
                                          <p:attrName>style.visibility</p:attrName>
                                        </p:attrNameLst>
                                      </p:cBhvr>
                                      <p:to>
                                        <p:strVal val="visible"/>
                                      </p:to>
                                    </p:set>
                                    <p:animEffect transition="in" filter="fade">
                                      <p:cBhvr>
                                        <p:cTn id="36" dur="500"/>
                                        <p:tgtEl>
                                          <p:spTgt spid="92164"/>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92162"/>
                                        </p:tgtEl>
                                        <p:attrNameLst>
                                          <p:attrName>style.visibility</p:attrName>
                                        </p:attrNameLst>
                                      </p:cBhvr>
                                      <p:to>
                                        <p:strVal val="visible"/>
                                      </p:to>
                                    </p:set>
                                    <p:animEffect transition="in" filter="fade">
                                      <p:cBhvr>
                                        <p:cTn id="40" dur="500"/>
                                        <p:tgtEl>
                                          <p:spTgt spid="9216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2166"/>
                                        </p:tgtEl>
                                        <p:attrNameLst>
                                          <p:attrName>style.visibility</p:attrName>
                                        </p:attrNameLst>
                                      </p:cBhvr>
                                      <p:to>
                                        <p:strVal val="visible"/>
                                      </p:to>
                                    </p:set>
                                    <p:animEffect transition="in" filter="fade">
                                      <p:cBhvr>
                                        <p:cTn id="55" dur="500"/>
                                        <p:tgtEl>
                                          <p:spTgt spid="92166"/>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92165"/>
                                        </p:tgtEl>
                                        <p:attrNameLst>
                                          <p:attrName>style.visibility</p:attrName>
                                        </p:attrNameLst>
                                      </p:cBhvr>
                                      <p:to>
                                        <p:strVal val="visible"/>
                                      </p:to>
                                    </p:set>
                                    <p:animEffect transition="in" filter="fade">
                                      <p:cBhvr>
                                        <p:cTn id="59" dur="500"/>
                                        <p:tgtEl>
                                          <p:spTgt spid="92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Виды разрядов</a:t>
            </a:r>
          </a:p>
        </p:txBody>
      </p:sp>
      <p:sp>
        <p:nvSpPr>
          <p:cNvPr id="5" name="Прямоугольник 4"/>
          <p:cNvSpPr/>
          <p:nvPr/>
        </p:nvSpPr>
        <p:spPr>
          <a:xfrm>
            <a:off x="735597" y="4364978"/>
            <a:ext cx="1512000" cy="432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Искровой</a:t>
            </a:r>
          </a:p>
        </p:txBody>
      </p:sp>
      <p:sp>
        <p:nvSpPr>
          <p:cNvPr id="7" name="Прямоугольник 6"/>
          <p:cNvSpPr/>
          <p:nvPr/>
        </p:nvSpPr>
        <p:spPr>
          <a:xfrm>
            <a:off x="4176597" y="4364978"/>
            <a:ext cx="1548000" cy="432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Коронный</a:t>
            </a:r>
          </a:p>
        </p:txBody>
      </p:sp>
      <p:sp>
        <p:nvSpPr>
          <p:cNvPr id="9" name="Прямоугольник 8"/>
          <p:cNvSpPr/>
          <p:nvPr/>
        </p:nvSpPr>
        <p:spPr>
          <a:xfrm>
            <a:off x="735597" y="1899439"/>
            <a:ext cx="7992000" cy="43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ea typeface="Verdana" pitchFamily="34" charset="0"/>
                <a:cs typeface="Verdana" pitchFamily="34" charset="0"/>
              </a:rPr>
              <a:t>Электрический разряд</a:t>
            </a:r>
          </a:p>
        </p:txBody>
      </p:sp>
      <p:sp>
        <p:nvSpPr>
          <p:cNvPr id="11" name="Прямоугольник 10"/>
          <p:cNvSpPr/>
          <p:nvPr/>
        </p:nvSpPr>
        <p:spPr>
          <a:xfrm>
            <a:off x="735597" y="2337592"/>
            <a:ext cx="5004000"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Самостоятельный</a:t>
            </a:r>
          </a:p>
        </p:txBody>
      </p:sp>
      <p:sp>
        <p:nvSpPr>
          <p:cNvPr id="12" name="Прямоугольник 11"/>
          <p:cNvSpPr/>
          <p:nvPr/>
        </p:nvSpPr>
        <p:spPr>
          <a:xfrm>
            <a:off x="5740051" y="2337592"/>
            <a:ext cx="2988000"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Несамостоятельный</a:t>
            </a:r>
          </a:p>
        </p:txBody>
      </p:sp>
      <p:sp>
        <p:nvSpPr>
          <p:cNvPr id="13" name="Прямоугольник 12"/>
          <p:cNvSpPr/>
          <p:nvPr/>
        </p:nvSpPr>
        <p:spPr>
          <a:xfrm>
            <a:off x="735597" y="3337724"/>
            <a:ext cx="50292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При нормальном давлении</a:t>
            </a:r>
          </a:p>
        </p:txBody>
      </p:sp>
      <p:sp>
        <p:nvSpPr>
          <p:cNvPr id="14" name="Прямоугольник 13"/>
          <p:cNvSpPr/>
          <p:nvPr/>
        </p:nvSpPr>
        <p:spPr>
          <a:xfrm>
            <a:off x="5993397" y="3337724"/>
            <a:ext cx="2755067"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При пониженном давлении</a:t>
            </a:r>
          </a:p>
        </p:txBody>
      </p:sp>
      <p:sp>
        <p:nvSpPr>
          <p:cNvPr id="15" name="Прямоугольник 14"/>
          <p:cNvSpPr/>
          <p:nvPr/>
        </p:nvSpPr>
        <p:spPr>
          <a:xfrm>
            <a:off x="5993397" y="4365152"/>
            <a:ext cx="2755067" cy="432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Тлеющий</a:t>
            </a:r>
          </a:p>
        </p:txBody>
      </p:sp>
      <p:sp>
        <p:nvSpPr>
          <p:cNvPr id="17" name="Прямоугольник 16"/>
          <p:cNvSpPr/>
          <p:nvPr/>
        </p:nvSpPr>
        <p:spPr>
          <a:xfrm>
            <a:off x="2490665" y="4364978"/>
            <a:ext cx="1512000" cy="432000"/>
          </a:xfrm>
          <a:prstGeom prst="rect">
            <a:avLst/>
          </a:prstGeom>
          <a:solidFill>
            <a:schemeClr val="bg1">
              <a:lumMod val="95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Дуговой </a:t>
            </a:r>
          </a:p>
        </p:txBody>
      </p:sp>
      <p:cxnSp>
        <p:nvCxnSpPr>
          <p:cNvPr id="20" name="Прямая со стрелкой 19"/>
          <p:cNvCxnSpPr>
            <a:stCxn id="11" idx="2"/>
            <a:endCxn id="13" idx="0"/>
          </p:cNvCxnSpPr>
          <p:nvPr/>
        </p:nvCxnSpPr>
        <p:spPr>
          <a:xfrm rot="16200000" flipH="1">
            <a:off x="2959831" y="3047358"/>
            <a:ext cx="568132" cy="12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7" name="Соединительная линия уступом 26"/>
          <p:cNvCxnSpPr>
            <a:stCxn id="11" idx="2"/>
            <a:endCxn id="14" idx="0"/>
          </p:cNvCxnSpPr>
          <p:nvPr/>
        </p:nvCxnSpPr>
        <p:spPr>
          <a:xfrm rot="16200000" flipH="1">
            <a:off x="5020198" y="986991"/>
            <a:ext cx="568132" cy="4133334"/>
          </a:xfrm>
          <a:prstGeom prst="bentConnector3">
            <a:avLst>
              <a:gd name="adj1" fmla="val 50000"/>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29" name="Прямая со стрелкой 28"/>
          <p:cNvCxnSpPr>
            <a:stCxn id="13" idx="2"/>
            <a:endCxn id="17" idx="0"/>
          </p:cNvCxnSpPr>
          <p:nvPr/>
        </p:nvCxnSpPr>
        <p:spPr>
          <a:xfrm rot="5400000">
            <a:off x="3058804" y="4173585"/>
            <a:ext cx="379254" cy="353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0" name="Прямая со стрелкой 29"/>
          <p:cNvCxnSpPr>
            <a:endCxn id="5" idx="0"/>
          </p:cNvCxnSpPr>
          <p:nvPr/>
        </p:nvCxnSpPr>
        <p:spPr>
          <a:xfrm rot="5400000">
            <a:off x="1304810" y="4167453"/>
            <a:ext cx="384312" cy="107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2" name="Прямая со стрелкой 31"/>
          <p:cNvCxnSpPr>
            <a:stCxn id="14" idx="2"/>
            <a:endCxn id="15" idx="0"/>
          </p:cNvCxnSpPr>
          <p:nvPr/>
        </p:nvCxnSpPr>
        <p:spPr>
          <a:xfrm rot="5400000">
            <a:off x="7181217" y="4175438"/>
            <a:ext cx="3794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5" name="Прямая со стрелкой 44"/>
          <p:cNvCxnSpPr>
            <a:endCxn id="7" idx="0"/>
          </p:cNvCxnSpPr>
          <p:nvPr/>
        </p:nvCxnSpPr>
        <p:spPr>
          <a:xfrm rot="16200000" flipH="1">
            <a:off x="4748822" y="4163203"/>
            <a:ext cx="384312" cy="192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up)">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up)">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up)">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2" grpId="0" animBg="1"/>
      <p:bldP spid="13" grpId="0" animBg="1"/>
      <p:bldP spid="14" grpId="0" animBg="1"/>
      <p:bldP spid="15"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Виды разрядов</a:t>
            </a:r>
          </a:p>
        </p:txBody>
      </p:sp>
      <p:sp>
        <p:nvSpPr>
          <p:cNvPr id="36" name="Прямоугольник 35"/>
          <p:cNvSpPr/>
          <p:nvPr/>
        </p:nvSpPr>
        <p:spPr>
          <a:xfrm>
            <a:off x="1043608" y="4512022"/>
            <a:ext cx="3600400" cy="1077218"/>
          </a:xfrm>
          <a:prstGeom prst="rect">
            <a:avLst/>
          </a:prstGeom>
          <a:noFill/>
          <a:ln w="9525">
            <a:noFill/>
          </a:ln>
          <a:effectLst/>
        </p:spPr>
        <p:txBody>
          <a:bodyPr wrap="square">
            <a:spAutoFit/>
          </a:bodyPr>
          <a:lstStyle/>
          <a:p>
            <a:r>
              <a:rPr lang="ru-RU" sz="1600" b="1" dirty="0">
                <a:solidFill>
                  <a:srgbClr val="002060"/>
                </a:solidFill>
                <a:latin typeface="Verdana" pitchFamily="34" charset="0"/>
                <a:ea typeface="Verdana" pitchFamily="34" charset="0"/>
                <a:cs typeface="Verdana" pitchFamily="34" charset="0"/>
              </a:rPr>
              <a:t>напряжение </a:t>
            </a:r>
            <a:r>
              <a:rPr lang="ru-RU" sz="1600" b="1" dirty="0">
                <a:solidFill>
                  <a:schemeClr val="accent2">
                    <a:lumMod val="50000"/>
                  </a:schemeClr>
                </a:solidFill>
                <a:latin typeface="Verdana" pitchFamily="34" charset="0"/>
                <a:ea typeface="Verdana" pitchFamily="34" charset="0"/>
                <a:cs typeface="Verdana" pitchFamily="34" charset="0"/>
              </a:rPr>
              <a:t>пробоя</a:t>
            </a:r>
            <a:r>
              <a:rPr lang="ru-RU" sz="1600" b="1" dirty="0">
                <a:solidFill>
                  <a:srgbClr val="002060"/>
                </a:solidFill>
                <a:latin typeface="Verdana" pitchFamily="34" charset="0"/>
                <a:ea typeface="Verdana" pitchFamily="34" charset="0"/>
                <a:cs typeface="Verdana" pitchFamily="34" charset="0"/>
              </a:rPr>
              <a:t>, </a:t>
            </a:r>
            <a:br>
              <a:rPr lang="ru-RU" sz="1600" b="1" dirty="0">
                <a:solidFill>
                  <a:srgbClr val="002060"/>
                </a:solidFill>
                <a:latin typeface="Verdana" pitchFamily="34" charset="0"/>
                <a:ea typeface="Verdana" pitchFamily="34" charset="0"/>
                <a:cs typeface="Verdana" pitchFamily="34" charset="0"/>
              </a:rPr>
            </a:br>
            <a:r>
              <a:rPr lang="ru-RU" sz="1600" b="1" dirty="0">
                <a:solidFill>
                  <a:srgbClr val="002060"/>
                </a:solidFill>
                <a:latin typeface="Verdana" pitchFamily="34" charset="0"/>
                <a:ea typeface="Verdana" pitchFamily="34" charset="0"/>
                <a:cs typeface="Verdana" pitchFamily="34" charset="0"/>
              </a:rPr>
              <a:t>начало </a:t>
            </a:r>
            <a:br>
              <a:rPr lang="ru-RU" sz="1600" b="1" dirty="0">
                <a:solidFill>
                  <a:srgbClr val="002060"/>
                </a:solidFill>
                <a:latin typeface="Verdana" pitchFamily="34" charset="0"/>
                <a:ea typeface="Verdana" pitchFamily="34" charset="0"/>
                <a:cs typeface="Verdana" pitchFamily="34" charset="0"/>
              </a:rPr>
            </a:br>
            <a:r>
              <a:rPr lang="ru-RU" sz="1600" b="1" dirty="0">
                <a:solidFill>
                  <a:srgbClr val="002060"/>
                </a:solidFill>
                <a:latin typeface="Verdana" pitchFamily="34" charset="0"/>
                <a:ea typeface="Verdana" pitchFamily="34" charset="0"/>
                <a:cs typeface="Verdana" pitchFamily="34" charset="0"/>
              </a:rPr>
              <a:t>самостоятельного разряда – </a:t>
            </a:r>
            <a:br>
              <a:rPr lang="ru-RU" sz="1600" b="1" dirty="0">
                <a:solidFill>
                  <a:srgbClr val="002060"/>
                </a:solidFill>
                <a:latin typeface="Verdana" pitchFamily="34" charset="0"/>
                <a:ea typeface="Verdana" pitchFamily="34" charset="0"/>
                <a:cs typeface="Verdana" pitchFamily="34" charset="0"/>
              </a:rPr>
            </a:br>
            <a:r>
              <a:rPr lang="ru-RU" sz="1600" b="1" dirty="0">
                <a:solidFill>
                  <a:schemeClr val="accent2">
                    <a:lumMod val="50000"/>
                  </a:schemeClr>
                </a:solidFill>
                <a:latin typeface="Verdana" pitchFamily="34" charset="0"/>
                <a:ea typeface="Verdana" pitchFamily="34" charset="0"/>
                <a:cs typeface="Verdana" pitchFamily="34" charset="0"/>
              </a:rPr>
              <a:t>образование лавин</a:t>
            </a:r>
          </a:p>
        </p:txBody>
      </p:sp>
      <p:sp>
        <p:nvSpPr>
          <p:cNvPr id="37" name="Прямоугольник 36"/>
          <p:cNvSpPr/>
          <p:nvPr/>
        </p:nvSpPr>
        <p:spPr>
          <a:xfrm>
            <a:off x="4788024" y="980728"/>
            <a:ext cx="3679304" cy="646331"/>
          </a:xfrm>
          <a:prstGeom prst="rect">
            <a:avLst/>
          </a:prstGeom>
          <a:noFill/>
          <a:ln w="9525">
            <a:noFill/>
          </a:ln>
          <a:effectLst/>
        </p:spPr>
        <p:txBody>
          <a:bodyPr wrap="square">
            <a:spAutoFit/>
          </a:bodyPr>
          <a:lstStyle/>
          <a:p>
            <a:pPr marL="676275" indent="-676275"/>
            <a:r>
              <a:rPr lang="ru-RU" b="1" dirty="0">
                <a:solidFill>
                  <a:srgbClr val="002060"/>
                </a:solidFill>
                <a:latin typeface="Verdana" pitchFamily="34" charset="0"/>
                <a:ea typeface="Verdana" pitchFamily="34" charset="0"/>
                <a:cs typeface="Verdana" pitchFamily="34" charset="0"/>
              </a:rPr>
              <a:t>ОА – </a:t>
            </a:r>
            <a:r>
              <a:rPr lang="ru-RU" b="1" dirty="0" err="1">
                <a:solidFill>
                  <a:srgbClr val="002060"/>
                </a:solidFill>
                <a:latin typeface="Verdana" pitchFamily="34" charset="0"/>
                <a:ea typeface="Verdana" pitchFamily="34" charset="0"/>
                <a:cs typeface="Verdana" pitchFamily="34" charset="0"/>
              </a:rPr>
              <a:t>НЕсамостоятельный</a:t>
            </a:r>
            <a:r>
              <a:rPr lang="ru-RU" b="1" dirty="0">
                <a:solidFill>
                  <a:srgbClr val="002060"/>
                </a:solidFill>
                <a:latin typeface="Verdana" pitchFamily="34" charset="0"/>
                <a:ea typeface="Verdana" pitchFamily="34" charset="0"/>
                <a:cs typeface="Verdana" pitchFamily="34" charset="0"/>
              </a:rPr>
              <a:t> разряд</a:t>
            </a:r>
          </a:p>
        </p:txBody>
      </p:sp>
      <p:cxnSp>
        <p:nvCxnSpPr>
          <p:cNvPr id="18" name="Прямая соединительная линия 1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409601" name="Picture 1"/>
          <p:cNvPicPr>
            <a:picLocks noChangeAspect="1" noChangeArrowheads="1"/>
          </p:cNvPicPr>
          <p:nvPr/>
        </p:nvPicPr>
        <p:blipFill>
          <a:blip r:embed="rId3" cstate="print"/>
          <a:srcRect l="7330" t="22567" r="58951" b="9733"/>
          <a:stretch>
            <a:fillRect/>
          </a:stretch>
        </p:blipFill>
        <p:spPr bwMode="auto">
          <a:xfrm>
            <a:off x="539552" y="1055638"/>
            <a:ext cx="4048450" cy="3168352"/>
          </a:xfrm>
          <a:prstGeom prst="rect">
            <a:avLst/>
          </a:prstGeom>
          <a:noFill/>
          <a:ln w="9525">
            <a:noFill/>
            <a:miter lim="800000"/>
            <a:headEnd/>
            <a:tailEnd/>
          </a:ln>
        </p:spPr>
      </p:pic>
      <p:sp>
        <p:nvSpPr>
          <p:cNvPr id="26" name="Прямоугольник 25"/>
          <p:cNvSpPr/>
          <p:nvPr/>
        </p:nvSpPr>
        <p:spPr>
          <a:xfrm>
            <a:off x="4788024" y="1916832"/>
            <a:ext cx="3888432" cy="646331"/>
          </a:xfrm>
          <a:prstGeom prst="rect">
            <a:avLst/>
          </a:prstGeom>
          <a:noFill/>
          <a:ln w="9525">
            <a:noFill/>
          </a:ln>
          <a:effectLst/>
        </p:spPr>
        <p:txBody>
          <a:bodyPr wrap="square">
            <a:spAutoFit/>
          </a:bodyPr>
          <a:lstStyle/>
          <a:p>
            <a:pPr marL="665163" indent="-665163"/>
            <a:r>
              <a:rPr lang="ru-RU" b="1" dirty="0">
                <a:solidFill>
                  <a:srgbClr val="002060"/>
                </a:solidFill>
                <a:latin typeface="Verdana" pitchFamily="34" charset="0"/>
                <a:ea typeface="Verdana" pitchFamily="34" charset="0"/>
                <a:cs typeface="Verdana" pitchFamily="34" charset="0"/>
              </a:rPr>
              <a:t>АВ – </a:t>
            </a:r>
            <a:r>
              <a:rPr lang="ru-RU" b="1" dirty="0" err="1">
                <a:solidFill>
                  <a:srgbClr val="002060"/>
                </a:solidFill>
                <a:latin typeface="Verdana" pitchFamily="34" charset="0"/>
                <a:ea typeface="Verdana" pitchFamily="34" charset="0"/>
                <a:cs typeface="Verdana" pitchFamily="34" charset="0"/>
              </a:rPr>
              <a:t>НЕсамостоятельный</a:t>
            </a:r>
            <a:r>
              <a:rPr lang="ru-RU" b="1" dirty="0">
                <a:solidFill>
                  <a:srgbClr val="002060"/>
                </a:solidFill>
                <a:latin typeface="Verdana" pitchFamily="34" charset="0"/>
                <a:ea typeface="Verdana" pitchFamily="34" charset="0"/>
                <a:cs typeface="Verdana" pitchFamily="34" charset="0"/>
              </a:rPr>
              <a:t> разряд</a:t>
            </a:r>
          </a:p>
        </p:txBody>
      </p:sp>
      <p:sp>
        <p:nvSpPr>
          <p:cNvPr id="28" name="Прямоугольник 27"/>
          <p:cNvSpPr/>
          <p:nvPr/>
        </p:nvSpPr>
        <p:spPr>
          <a:xfrm>
            <a:off x="4788024" y="2780928"/>
            <a:ext cx="4355976" cy="646331"/>
          </a:xfrm>
          <a:prstGeom prst="rect">
            <a:avLst/>
          </a:prstGeom>
          <a:noFill/>
          <a:ln w="9525">
            <a:noFill/>
          </a:ln>
          <a:effectLst/>
        </p:spPr>
        <p:txBody>
          <a:bodyPr wrap="square">
            <a:spAutoFit/>
          </a:bodyPr>
          <a:lstStyle/>
          <a:p>
            <a:pPr marL="641350" indent="-641350"/>
            <a:r>
              <a:rPr lang="ru-RU" b="1" dirty="0">
                <a:solidFill>
                  <a:srgbClr val="002060"/>
                </a:solidFill>
                <a:latin typeface="Verdana" pitchFamily="34" charset="0"/>
                <a:ea typeface="Verdana" pitchFamily="34" charset="0"/>
                <a:cs typeface="Verdana" pitchFamily="34" charset="0"/>
              </a:rPr>
              <a:t>ВС – </a:t>
            </a:r>
            <a:r>
              <a:rPr lang="ru-RU" b="1" dirty="0" err="1">
                <a:solidFill>
                  <a:srgbClr val="002060"/>
                </a:solidFill>
                <a:latin typeface="Verdana" pitchFamily="34" charset="0"/>
                <a:ea typeface="Verdana" pitchFamily="34" charset="0"/>
                <a:cs typeface="Verdana" pitchFamily="34" charset="0"/>
              </a:rPr>
              <a:t>НЕсамостоятельный</a:t>
            </a:r>
            <a:r>
              <a:rPr lang="ru-RU" b="1" dirty="0">
                <a:solidFill>
                  <a:srgbClr val="002060"/>
                </a:solidFill>
                <a:latin typeface="Verdana" pitchFamily="34" charset="0"/>
                <a:ea typeface="Verdana" pitchFamily="34" charset="0"/>
                <a:cs typeface="Verdana" pitchFamily="34" charset="0"/>
              </a:rPr>
              <a:t> разряд, ток насыщения</a:t>
            </a:r>
          </a:p>
        </p:txBody>
      </p:sp>
      <p:sp>
        <p:nvSpPr>
          <p:cNvPr id="31" name="Прямоугольник 30"/>
          <p:cNvSpPr/>
          <p:nvPr/>
        </p:nvSpPr>
        <p:spPr>
          <a:xfrm>
            <a:off x="4788024" y="3717032"/>
            <a:ext cx="4355976" cy="646331"/>
          </a:xfrm>
          <a:prstGeom prst="rect">
            <a:avLst/>
          </a:prstGeom>
          <a:noFill/>
          <a:ln w="9525">
            <a:noFill/>
          </a:ln>
          <a:effectLst/>
        </p:spPr>
        <p:txBody>
          <a:bodyPr wrap="square">
            <a:spAutoFit/>
          </a:bodyPr>
          <a:lstStyle/>
          <a:p>
            <a:pPr marL="641350" indent="-641350"/>
            <a:r>
              <a:rPr lang="ru-RU" b="1" dirty="0">
                <a:solidFill>
                  <a:srgbClr val="002060"/>
                </a:solidFill>
                <a:latin typeface="Verdana" pitchFamily="34" charset="0"/>
                <a:ea typeface="Verdana" pitchFamily="34" charset="0"/>
                <a:cs typeface="Verdana" pitchFamily="34" charset="0"/>
              </a:rPr>
              <a:t>С</a:t>
            </a:r>
            <a:r>
              <a:rPr lang="en-US" b="1" dirty="0">
                <a:solidFill>
                  <a:srgbClr val="002060"/>
                </a:solidFill>
                <a:latin typeface="Verdana" pitchFamily="34" charset="0"/>
                <a:ea typeface="Verdana" pitchFamily="34" charset="0"/>
                <a:cs typeface="Verdana" pitchFamily="34" charset="0"/>
              </a:rPr>
              <a:t>D</a:t>
            </a:r>
            <a:r>
              <a:rPr lang="ru-RU" b="1" dirty="0">
                <a:solidFill>
                  <a:srgbClr val="002060"/>
                </a:solidFill>
                <a:latin typeface="Verdana" pitchFamily="34" charset="0"/>
                <a:ea typeface="Verdana" pitchFamily="34" charset="0"/>
                <a:cs typeface="Verdana" pitchFamily="34" charset="0"/>
              </a:rPr>
              <a:t> – самостоятельный разряд, ударная ионизация</a:t>
            </a:r>
          </a:p>
        </p:txBody>
      </p:sp>
      <p:sp>
        <p:nvSpPr>
          <p:cNvPr id="33" name="Прямоугольник 32"/>
          <p:cNvSpPr/>
          <p:nvPr/>
        </p:nvSpPr>
        <p:spPr>
          <a:xfrm>
            <a:off x="4860032" y="4653136"/>
            <a:ext cx="4283968" cy="646331"/>
          </a:xfrm>
          <a:prstGeom prst="rect">
            <a:avLst/>
          </a:prstGeom>
          <a:noFill/>
          <a:ln w="9525">
            <a:noFill/>
          </a:ln>
          <a:effectLst/>
        </p:spPr>
        <p:txBody>
          <a:bodyPr wrap="square">
            <a:spAutoFit/>
          </a:bodyPr>
          <a:lstStyle/>
          <a:p>
            <a:pPr marL="641350" indent="-641350"/>
            <a:r>
              <a:rPr lang="en-US" b="1" dirty="0">
                <a:solidFill>
                  <a:srgbClr val="002060"/>
                </a:solidFill>
                <a:latin typeface="Verdana" pitchFamily="34" charset="0"/>
                <a:ea typeface="Verdana" pitchFamily="34" charset="0"/>
                <a:cs typeface="Verdana" pitchFamily="34" charset="0"/>
              </a:rPr>
              <a:t>DE</a:t>
            </a:r>
            <a:r>
              <a:rPr lang="ru-RU" b="1" dirty="0">
                <a:solidFill>
                  <a:srgbClr val="002060"/>
                </a:solidFill>
                <a:latin typeface="Verdana" pitchFamily="34" charset="0"/>
                <a:ea typeface="Verdana" pitchFamily="34" charset="0"/>
                <a:cs typeface="Verdana" pitchFamily="34" charset="0"/>
              </a:rPr>
              <a:t> – самостоятельный разряд, образование лавин</a:t>
            </a:r>
          </a:p>
        </p:txBody>
      </p:sp>
      <p:cxnSp>
        <p:nvCxnSpPr>
          <p:cNvPr id="23" name="Прямая со стрелкой 22"/>
          <p:cNvCxnSpPr/>
          <p:nvPr/>
        </p:nvCxnSpPr>
        <p:spPr>
          <a:xfrm rot="5400000" flipH="1" flipV="1">
            <a:off x="2952650" y="4187228"/>
            <a:ext cx="648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rot="5400000" flipH="1" flipV="1">
            <a:off x="2754650" y="3233028"/>
            <a:ext cx="1044000" cy="1588"/>
          </a:xfrm>
          <a:prstGeom prst="straightConnector1">
            <a:avLst/>
          </a:prstGeom>
          <a:ln w="38100">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500"/>
                            </p:stCondLst>
                            <p:childTnLst>
                              <p:par>
                                <p:cTn id="34" presetID="22" presetClass="entr" presetSubtype="4"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500"/>
                                        <p:tgtEl>
                                          <p:spTgt spid="23"/>
                                        </p:tgtEl>
                                      </p:cBhvr>
                                    </p:animEffect>
                                  </p:childTnLst>
                                </p:cTn>
                              </p:par>
                            </p:childTnLst>
                          </p:cTn>
                        </p:par>
                        <p:par>
                          <p:cTn id="37" fill="hold">
                            <p:stCondLst>
                              <p:cond delay="1000"/>
                            </p:stCondLst>
                            <p:childTnLst>
                              <p:par>
                                <p:cTn id="38" presetID="22" presetClass="entr" presetSubtype="4"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26" grpId="0"/>
      <p:bldP spid="28" grpId="0"/>
      <p:bldP spid="3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Искровой разряд (пробой)</a:t>
            </a:r>
          </a:p>
        </p:txBody>
      </p:sp>
      <p:pic>
        <p:nvPicPr>
          <p:cNvPr id="4" name="Picture 2">
            <a:hlinkClick r:id="rId3" action="ppaction://hlinkfile"/>
          </p:cNvPr>
          <p:cNvPicPr>
            <a:picLocks noChangeAspect="1" noChangeArrowheads="1"/>
          </p:cNvPicPr>
          <p:nvPr/>
        </p:nvPicPr>
        <p:blipFill>
          <a:blip r:embed="rId4" cstate="print"/>
          <a:srcRect l="11875" t="26000" r="50000" b="33000"/>
          <a:stretch>
            <a:fillRect/>
          </a:stretch>
        </p:blipFill>
        <p:spPr bwMode="auto">
          <a:xfrm>
            <a:off x="6372200" y="5229200"/>
            <a:ext cx="1700560" cy="1143000"/>
          </a:xfrm>
          <a:prstGeom prst="rect">
            <a:avLst/>
          </a:prstGeom>
          <a:noFill/>
          <a:ln w="9525">
            <a:noFill/>
            <a:miter lim="800000"/>
            <a:headEnd/>
            <a:tailEnd/>
          </a:ln>
          <a:effectLst/>
        </p:spPr>
      </p:pic>
      <p:sp>
        <p:nvSpPr>
          <p:cNvPr id="13" name="Прямоугольник 12"/>
          <p:cNvSpPr/>
          <p:nvPr/>
        </p:nvSpPr>
        <p:spPr>
          <a:xfrm>
            <a:off x="214282" y="752460"/>
            <a:ext cx="3900518"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rgbClr val="002060"/>
                </a:solidFill>
                <a:latin typeface="Verdana" pitchFamily="34" charset="0"/>
                <a:ea typeface="Verdana" pitchFamily="34" charset="0"/>
                <a:cs typeface="Verdana" pitchFamily="34" charset="0"/>
              </a:rPr>
              <a:t>При нормальном давлении</a:t>
            </a:r>
          </a:p>
        </p:txBody>
      </p:sp>
      <p:sp>
        <p:nvSpPr>
          <p:cNvPr id="18" name="Прямоугольник 17"/>
          <p:cNvSpPr/>
          <p:nvPr/>
        </p:nvSpPr>
        <p:spPr>
          <a:xfrm>
            <a:off x="323528" y="1268760"/>
            <a:ext cx="5072098" cy="2016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При достаточно большой напряженности поля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(Е~ 3000 В/мм) между электродами появляется электрическая искра, имеющая вид ярко светящегося извивающегося канала, соединяющего оба электрода</a:t>
            </a:r>
          </a:p>
        </p:txBody>
      </p:sp>
      <p:sp>
        <p:nvSpPr>
          <p:cNvPr id="21" name="Прямоугольник 20"/>
          <p:cNvSpPr/>
          <p:nvPr/>
        </p:nvSpPr>
        <p:spPr>
          <a:xfrm>
            <a:off x="395536" y="3861048"/>
            <a:ext cx="4680000" cy="1008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Газ вблизи искры нагревается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до высокой температуры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и резко расширяется</a:t>
            </a:r>
          </a:p>
        </p:txBody>
      </p:sp>
      <p:sp>
        <p:nvSpPr>
          <p:cNvPr id="22" name="Прямоугольник 21"/>
          <p:cNvSpPr/>
          <p:nvPr/>
        </p:nvSpPr>
        <p:spPr>
          <a:xfrm>
            <a:off x="756024" y="5517232"/>
            <a:ext cx="4032000" cy="432000"/>
          </a:xfrm>
          <a:prstGeom prst="rect">
            <a:avLst/>
          </a:prstGeom>
          <a:solidFill>
            <a:schemeClr val="accent1">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rgbClr val="002060"/>
                </a:solidFill>
                <a:latin typeface="Verdana" pitchFamily="34" charset="0"/>
                <a:ea typeface="Verdana" pitchFamily="34" charset="0"/>
                <a:cs typeface="Verdana" pitchFamily="34" charset="0"/>
              </a:rPr>
              <a:t>Слышен характерный треск</a:t>
            </a:r>
          </a:p>
        </p:txBody>
      </p:sp>
      <p:sp>
        <p:nvSpPr>
          <p:cNvPr id="27" name="Прямоугольник 26"/>
          <p:cNvSpPr/>
          <p:nvPr/>
        </p:nvSpPr>
        <p:spPr>
          <a:xfrm>
            <a:off x="5652120" y="1243608"/>
            <a:ext cx="3352800" cy="4572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Напряжение пробоя</a:t>
            </a:r>
          </a:p>
        </p:txBody>
      </p:sp>
      <p:sp>
        <p:nvSpPr>
          <p:cNvPr id="28" name="Прямоугольник 27"/>
          <p:cNvSpPr/>
          <p:nvPr/>
        </p:nvSpPr>
        <p:spPr>
          <a:xfrm>
            <a:off x="5652120" y="2924944"/>
            <a:ext cx="3305204" cy="177643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r>
              <a:rPr lang="ru-RU" b="1" dirty="0">
                <a:solidFill>
                  <a:srgbClr val="002060"/>
                </a:solidFill>
                <a:latin typeface="Verdana" pitchFamily="34" charset="0"/>
                <a:ea typeface="Verdana" pitchFamily="34" charset="0"/>
                <a:cs typeface="Verdana" pitchFamily="34" charset="0"/>
              </a:rPr>
              <a:t>Зависит от</a:t>
            </a:r>
          </a:p>
          <a:p>
            <a:pPr marL="355600" indent="-355600">
              <a:buFont typeface="Arial" pitchFamily="34" charset="0"/>
              <a:buChar char="•"/>
            </a:pPr>
            <a:r>
              <a:rPr lang="ru-RU" b="1" dirty="0">
                <a:solidFill>
                  <a:srgbClr val="002060"/>
                </a:solidFill>
                <a:latin typeface="Verdana" pitchFamily="34" charset="0"/>
                <a:ea typeface="Verdana" pitchFamily="34" charset="0"/>
                <a:cs typeface="Verdana" pitchFamily="34" charset="0"/>
              </a:rPr>
              <a:t>природы газа</a:t>
            </a:r>
          </a:p>
          <a:p>
            <a:pPr marL="355600" indent="-355600">
              <a:buFont typeface="Arial" pitchFamily="34" charset="0"/>
              <a:buChar char="•"/>
            </a:pPr>
            <a:r>
              <a:rPr lang="ru-RU" b="1" dirty="0">
                <a:solidFill>
                  <a:srgbClr val="002060"/>
                </a:solidFill>
                <a:latin typeface="Verdana" pitchFamily="34" charset="0"/>
                <a:ea typeface="Verdana" pitchFamily="34" charset="0"/>
                <a:cs typeface="Verdana" pitchFamily="34" charset="0"/>
              </a:rPr>
              <a:t>давления</a:t>
            </a:r>
          </a:p>
          <a:p>
            <a:pPr marL="355600" indent="-355600">
              <a:buFont typeface="Arial" pitchFamily="34" charset="0"/>
              <a:buChar char="•"/>
            </a:pPr>
            <a:r>
              <a:rPr lang="ru-RU" b="1" dirty="0">
                <a:solidFill>
                  <a:srgbClr val="002060"/>
                </a:solidFill>
                <a:latin typeface="Verdana" pitchFamily="34" charset="0"/>
                <a:ea typeface="Verdana" pitchFamily="34" charset="0"/>
                <a:cs typeface="Verdana" pitchFamily="34" charset="0"/>
              </a:rPr>
              <a:t>температуры</a:t>
            </a:r>
          </a:p>
          <a:p>
            <a:pPr marL="355600" indent="-355600">
              <a:buFont typeface="Arial" pitchFamily="34" charset="0"/>
              <a:buChar char="•"/>
            </a:pPr>
            <a:r>
              <a:rPr lang="ru-RU" b="1" dirty="0">
                <a:solidFill>
                  <a:srgbClr val="002060"/>
                </a:solidFill>
                <a:latin typeface="Verdana" pitchFamily="34" charset="0"/>
                <a:ea typeface="Verdana" pitchFamily="34" charset="0"/>
                <a:cs typeface="Verdana" pitchFamily="34" charset="0"/>
              </a:rPr>
              <a:t>расстояния между электродами</a:t>
            </a:r>
          </a:p>
        </p:txBody>
      </p:sp>
      <p:sp>
        <p:nvSpPr>
          <p:cNvPr id="30" name="Прямоугольник 29"/>
          <p:cNvSpPr/>
          <p:nvPr/>
        </p:nvSpPr>
        <p:spPr>
          <a:xfrm>
            <a:off x="5652120" y="1700808"/>
            <a:ext cx="3352800" cy="101441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Напряженность поля,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при которой наступает искровой пробой газа</a:t>
            </a:r>
          </a:p>
        </p:txBody>
      </p:sp>
      <p:cxnSp>
        <p:nvCxnSpPr>
          <p:cNvPr id="16" name="Прямая соединительная линия 15"/>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7" name="Стрелка вправо 16"/>
          <p:cNvSpPr/>
          <p:nvPr/>
        </p:nvSpPr>
        <p:spPr>
          <a:xfrm>
            <a:off x="467544" y="558924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0" name="Прямая со стрелкой 19"/>
          <p:cNvCxnSpPr>
            <a:endCxn id="27" idx="1"/>
          </p:cNvCxnSpPr>
          <p:nvPr/>
        </p:nvCxnSpPr>
        <p:spPr>
          <a:xfrm flipV="1">
            <a:off x="2555776" y="1472208"/>
            <a:ext cx="3096344" cy="4446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8">
                                            <p:txEl>
                                              <p:pRg st="0" end="0"/>
                                            </p:txEl>
                                          </p:spTgt>
                                        </p:tgtEl>
                                        <p:attrNameLst>
                                          <p:attrName>style.visibility</p:attrName>
                                        </p:attrNameLst>
                                      </p:cBhvr>
                                      <p:to>
                                        <p:strVal val="visible"/>
                                      </p:to>
                                    </p:set>
                                    <p:animEffect transition="in" filter="wipe(left)">
                                      <p:cBhvr>
                                        <p:cTn id="33" dur="500"/>
                                        <p:tgtEl>
                                          <p:spTgt spid="28">
                                            <p:txEl>
                                              <p:pRg st="0" end="0"/>
                                            </p:txEl>
                                          </p:spTgt>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28">
                                            <p:txEl>
                                              <p:pRg st="1" end="1"/>
                                            </p:txEl>
                                          </p:spTgt>
                                        </p:tgtEl>
                                        <p:attrNameLst>
                                          <p:attrName>style.visibility</p:attrName>
                                        </p:attrNameLst>
                                      </p:cBhvr>
                                      <p:to>
                                        <p:strVal val="visible"/>
                                      </p:to>
                                    </p:set>
                                    <p:animEffect transition="in" filter="wipe(left)">
                                      <p:cBhvr>
                                        <p:cTn id="37" dur="500"/>
                                        <p:tgtEl>
                                          <p:spTgt spid="28">
                                            <p:txEl>
                                              <p:pRg st="1" end="1"/>
                                            </p:txEl>
                                          </p:spTgt>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8">
                                            <p:txEl>
                                              <p:pRg st="2" end="2"/>
                                            </p:txEl>
                                          </p:spTgt>
                                        </p:tgtEl>
                                        <p:attrNameLst>
                                          <p:attrName>style.visibility</p:attrName>
                                        </p:attrNameLst>
                                      </p:cBhvr>
                                      <p:to>
                                        <p:strVal val="visible"/>
                                      </p:to>
                                    </p:set>
                                    <p:animEffect transition="in" filter="wipe(left)">
                                      <p:cBhvr>
                                        <p:cTn id="41" dur="500"/>
                                        <p:tgtEl>
                                          <p:spTgt spid="28">
                                            <p:txEl>
                                              <p:pRg st="2" end="2"/>
                                            </p:txEl>
                                          </p:spTgt>
                                        </p:tgtEl>
                                      </p:cBhvr>
                                    </p:animEffect>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28">
                                            <p:txEl>
                                              <p:pRg st="3" end="3"/>
                                            </p:txEl>
                                          </p:spTgt>
                                        </p:tgtEl>
                                        <p:attrNameLst>
                                          <p:attrName>style.visibility</p:attrName>
                                        </p:attrNameLst>
                                      </p:cBhvr>
                                      <p:to>
                                        <p:strVal val="visible"/>
                                      </p:to>
                                    </p:set>
                                    <p:animEffect transition="in" filter="wipe(left)">
                                      <p:cBhvr>
                                        <p:cTn id="45" dur="500"/>
                                        <p:tgtEl>
                                          <p:spTgt spid="28">
                                            <p:txEl>
                                              <p:pRg st="3" end="3"/>
                                            </p:txEl>
                                          </p:spTgt>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28">
                                            <p:txEl>
                                              <p:pRg st="4" end="4"/>
                                            </p:txEl>
                                          </p:spTgt>
                                        </p:tgtEl>
                                        <p:attrNameLst>
                                          <p:attrName>style.visibility</p:attrName>
                                        </p:attrNameLst>
                                      </p:cBhvr>
                                      <p:to>
                                        <p:strVal val="visible"/>
                                      </p:to>
                                    </p:set>
                                    <p:animEffect transition="in" filter="wipe(left)">
                                      <p:cBhvr>
                                        <p:cTn id="49" dur="500"/>
                                        <p:tgtEl>
                                          <p:spTgt spid="28">
                                            <p:txEl>
                                              <p:pRg st="4" end="4"/>
                                            </p:txEl>
                                          </p:spTgt>
                                        </p:tgtEl>
                                      </p:cBhvr>
                                    </p:animEffect>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animBg="1"/>
      <p:bldP spid="27" grpId="0" animBg="1"/>
      <p:bldP spid="30"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пробоя</a:t>
            </a:r>
          </a:p>
        </p:txBody>
      </p:sp>
      <p:pic>
        <p:nvPicPr>
          <p:cNvPr id="97285" name="Picture 5" descr="http://edu.nstu.ru/frc/konkurs/electric_current/3.2.jpg"/>
          <p:cNvPicPr>
            <a:picLocks noChangeAspect="1" noChangeArrowheads="1"/>
          </p:cNvPicPr>
          <p:nvPr/>
        </p:nvPicPr>
        <p:blipFill>
          <a:blip r:embed="rId3" cstate="print"/>
          <a:srcRect l="17189" r="21503"/>
          <a:stretch>
            <a:fillRect/>
          </a:stretch>
        </p:blipFill>
        <p:spPr bwMode="auto">
          <a:xfrm>
            <a:off x="5929322" y="2462571"/>
            <a:ext cx="3143272" cy="3270685"/>
          </a:xfrm>
          <a:prstGeom prst="rect">
            <a:avLst/>
          </a:prstGeom>
          <a:noFill/>
        </p:spPr>
      </p:pic>
      <p:sp>
        <p:nvSpPr>
          <p:cNvPr id="10" name="Прямоугольник 9"/>
          <p:cNvSpPr/>
          <p:nvPr/>
        </p:nvSpPr>
        <p:spPr>
          <a:xfrm>
            <a:off x="605986" y="819150"/>
            <a:ext cx="8280000" cy="360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Ударная ионизация</a:t>
            </a:r>
          </a:p>
        </p:txBody>
      </p:sp>
      <p:sp>
        <p:nvSpPr>
          <p:cNvPr id="12" name="Прямоугольник 11"/>
          <p:cNvSpPr/>
          <p:nvPr/>
        </p:nvSpPr>
        <p:spPr>
          <a:xfrm>
            <a:off x="539552" y="2132856"/>
            <a:ext cx="5548322" cy="10001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Свободный е</a:t>
            </a:r>
            <a:r>
              <a:rPr lang="ru-RU" b="1" baseline="30000" dirty="0">
                <a:solidFill>
                  <a:srgbClr val="002060"/>
                </a:solidFill>
                <a:latin typeface="Verdana" pitchFamily="34" charset="0"/>
                <a:ea typeface="Verdana" pitchFamily="34" charset="0"/>
                <a:cs typeface="Verdana" pitchFamily="34" charset="0"/>
              </a:rPr>
              <a:t>-</a:t>
            </a:r>
            <a:r>
              <a:rPr lang="ru-RU" b="1" dirty="0">
                <a:solidFill>
                  <a:srgbClr val="002060"/>
                </a:solidFill>
                <a:latin typeface="Verdana" pitchFamily="34" charset="0"/>
                <a:ea typeface="Verdana" pitchFamily="34" charset="0"/>
                <a:cs typeface="Verdana" pitchFamily="34" charset="0"/>
              </a:rPr>
              <a:t> 1 при соударении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с нейтральной </a:t>
            </a:r>
            <a:r>
              <a:rPr lang="ru-RU" b="1">
                <a:solidFill>
                  <a:srgbClr val="002060"/>
                </a:solidFill>
                <a:latin typeface="Verdana" pitchFamily="34" charset="0"/>
                <a:ea typeface="Verdana" pitchFamily="34" charset="0"/>
                <a:cs typeface="Verdana" pitchFamily="34" charset="0"/>
              </a:rPr>
              <a:t>молекулой ионизирует</a:t>
            </a:r>
            <a:br>
              <a:rPr lang="ru-RU" b="1" dirty="0">
                <a:solidFill>
                  <a:srgbClr val="002060"/>
                </a:solidFill>
                <a:latin typeface="Verdana" pitchFamily="34" charset="0"/>
                <a:ea typeface="Verdana" pitchFamily="34" charset="0"/>
                <a:cs typeface="Verdana" pitchFamily="34" charset="0"/>
              </a:rPr>
            </a:br>
            <a:r>
              <a:rPr lang="ru-RU" b="1">
                <a:solidFill>
                  <a:srgbClr val="002060"/>
                </a:solidFill>
                <a:latin typeface="Verdana" pitchFamily="34" charset="0"/>
                <a:ea typeface="Verdana" pitchFamily="34" charset="0"/>
                <a:cs typeface="Verdana" pitchFamily="34" charset="0"/>
              </a:rPr>
              <a:t>ее (появляется е</a:t>
            </a:r>
            <a:r>
              <a:rPr lang="ru-RU" b="1" baseline="30000">
                <a:solidFill>
                  <a:srgbClr val="002060"/>
                </a:solidFill>
                <a:latin typeface="Verdana" pitchFamily="34" charset="0"/>
                <a:ea typeface="Verdana" pitchFamily="34" charset="0"/>
                <a:cs typeface="Verdana" pitchFamily="34" charset="0"/>
              </a:rPr>
              <a:t>-</a:t>
            </a:r>
            <a:r>
              <a:rPr lang="ru-RU" b="1">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2 </a:t>
            </a:r>
            <a:r>
              <a:rPr lang="ru-RU" b="1">
                <a:solidFill>
                  <a:srgbClr val="002060"/>
                </a:solidFill>
                <a:latin typeface="Verdana" pitchFamily="34" charset="0"/>
                <a:ea typeface="Verdana" pitchFamily="34" charset="0"/>
                <a:cs typeface="Verdana" pitchFamily="34" charset="0"/>
              </a:rPr>
              <a:t>и «+» ион)</a:t>
            </a:r>
            <a:endParaRPr lang="ru-RU" b="1" dirty="0">
              <a:solidFill>
                <a:srgbClr val="002060"/>
              </a:solidFill>
              <a:latin typeface="Verdana" pitchFamily="34" charset="0"/>
              <a:ea typeface="Verdana" pitchFamily="34" charset="0"/>
              <a:cs typeface="Verdana" pitchFamily="34" charset="0"/>
            </a:endParaRPr>
          </a:p>
        </p:txBody>
      </p:sp>
      <p:sp>
        <p:nvSpPr>
          <p:cNvPr id="13" name="Прямоугольник 12"/>
          <p:cNvSpPr/>
          <p:nvPr/>
        </p:nvSpPr>
        <p:spPr>
          <a:xfrm>
            <a:off x="539552" y="3173932"/>
            <a:ext cx="5548322" cy="1223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е</a:t>
            </a:r>
            <a:r>
              <a:rPr lang="ru-RU" b="1" baseline="30000"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1 и е</a:t>
            </a:r>
            <a:r>
              <a:rPr lang="ru-RU" b="1" baseline="30000"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2 при дальнейшем соударении с нейтральными </a:t>
            </a:r>
            <a:r>
              <a:rPr lang="ru-RU" b="1">
                <a:solidFill>
                  <a:srgbClr val="002060"/>
                </a:solidFill>
                <a:latin typeface="Verdana" pitchFamily="34" charset="0"/>
                <a:ea typeface="Verdana" pitchFamily="34" charset="0"/>
                <a:cs typeface="Verdana" pitchFamily="34" charset="0"/>
              </a:rPr>
              <a:t>молекулами ионизирует их (появляются </a:t>
            </a:r>
            <a:r>
              <a:rPr lang="ru-RU" b="1" dirty="0">
                <a:solidFill>
                  <a:srgbClr val="002060"/>
                </a:solidFill>
                <a:latin typeface="Verdana" pitchFamily="34" charset="0"/>
                <a:ea typeface="Verdana" pitchFamily="34" charset="0"/>
                <a:cs typeface="Verdana" pitchFamily="34" charset="0"/>
              </a:rPr>
              <a:t>е</a:t>
            </a:r>
            <a:r>
              <a:rPr lang="ru-RU" b="1" baseline="30000" dirty="0">
                <a:solidFill>
                  <a:srgbClr val="002060"/>
                </a:solidFill>
                <a:latin typeface="Verdana" pitchFamily="34" charset="0"/>
                <a:ea typeface="Verdana" pitchFamily="34" charset="0"/>
                <a:cs typeface="Verdana" pitchFamily="34" charset="0"/>
              </a:rPr>
              <a:t>- </a:t>
            </a:r>
            <a:r>
              <a:rPr lang="ru-RU" b="1" dirty="0">
                <a:solidFill>
                  <a:srgbClr val="002060"/>
                </a:solidFill>
                <a:latin typeface="Verdana" pitchFamily="34" charset="0"/>
                <a:ea typeface="Verdana" pitchFamily="34" charset="0"/>
                <a:cs typeface="Verdana" pitchFamily="34" charset="0"/>
              </a:rPr>
              <a:t>3 и 4 </a:t>
            </a:r>
          </a:p>
          <a:p>
            <a:r>
              <a:rPr lang="ru-RU" b="1" dirty="0">
                <a:solidFill>
                  <a:srgbClr val="002060"/>
                </a:solidFill>
                <a:latin typeface="Verdana" pitchFamily="34" charset="0"/>
                <a:ea typeface="Verdana" pitchFamily="34" charset="0"/>
                <a:cs typeface="Verdana" pitchFamily="34" charset="0"/>
              </a:rPr>
              <a:t>и свободные </a:t>
            </a:r>
            <a:r>
              <a:rPr lang="ru-RU" b="1">
                <a:solidFill>
                  <a:srgbClr val="002060"/>
                </a:solidFill>
                <a:latin typeface="Verdana" pitchFamily="34" charset="0"/>
                <a:ea typeface="Verdana" pitchFamily="34" charset="0"/>
                <a:cs typeface="Verdana" pitchFamily="34" charset="0"/>
              </a:rPr>
              <a:t>«+»ионы), </a:t>
            </a:r>
            <a:r>
              <a:rPr lang="ru-RU" b="1" dirty="0">
                <a:solidFill>
                  <a:srgbClr val="002060"/>
                </a:solidFill>
                <a:latin typeface="Verdana" pitchFamily="34" charset="0"/>
                <a:ea typeface="Verdana" pitchFamily="34" charset="0"/>
                <a:cs typeface="Verdana" pitchFamily="34" charset="0"/>
              </a:rPr>
              <a:t>… </a:t>
            </a:r>
          </a:p>
        </p:txBody>
      </p:sp>
      <p:sp>
        <p:nvSpPr>
          <p:cNvPr id="15" name="Прямоугольник 14"/>
          <p:cNvSpPr/>
          <p:nvPr/>
        </p:nvSpPr>
        <p:spPr>
          <a:xfrm>
            <a:off x="600112" y="1173510"/>
            <a:ext cx="8280000" cy="94579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При искровом пробое причина ионизации газа заключается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во взаимодействии атомов и молекул при соударениях </a:t>
            </a:r>
            <a:br>
              <a:rPr lang="ru-RU" b="1" dirty="0">
                <a:solidFill>
                  <a:srgbClr val="002060"/>
                </a:solidFill>
                <a:latin typeface="Verdana" pitchFamily="34" charset="0"/>
                <a:ea typeface="Verdana" pitchFamily="34" charset="0"/>
                <a:cs typeface="Verdana" pitchFamily="34" charset="0"/>
              </a:rPr>
            </a:br>
            <a:r>
              <a:rPr lang="ru-RU" b="1" dirty="0">
                <a:solidFill>
                  <a:srgbClr val="002060"/>
                </a:solidFill>
                <a:latin typeface="Verdana" pitchFamily="34" charset="0"/>
                <a:ea typeface="Verdana" pitchFamily="34" charset="0"/>
                <a:cs typeface="Verdana" pitchFamily="34" charset="0"/>
              </a:rPr>
              <a:t>с ионами</a:t>
            </a:r>
          </a:p>
        </p:txBody>
      </p:sp>
      <p:sp>
        <p:nvSpPr>
          <p:cNvPr id="16" name="Прямоугольник 15"/>
          <p:cNvSpPr/>
          <p:nvPr/>
        </p:nvSpPr>
        <p:spPr>
          <a:xfrm>
            <a:off x="621966" y="5616268"/>
            <a:ext cx="3445978" cy="98108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работа, которую нужно затратить, чтобы ионизировать атом </a:t>
            </a:r>
          </a:p>
        </p:txBody>
      </p:sp>
      <p:sp>
        <p:nvSpPr>
          <p:cNvPr id="19" name="Прямоугольник 18"/>
          <p:cNvSpPr/>
          <p:nvPr/>
        </p:nvSpPr>
        <p:spPr>
          <a:xfrm>
            <a:off x="621966" y="5252990"/>
            <a:ext cx="3445978" cy="360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Работа ионизации</a:t>
            </a:r>
          </a:p>
        </p:txBody>
      </p:sp>
      <p:sp>
        <p:nvSpPr>
          <p:cNvPr id="20" name="Прямоугольник 19"/>
          <p:cNvSpPr/>
          <p:nvPr/>
        </p:nvSpPr>
        <p:spPr>
          <a:xfrm>
            <a:off x="5230431" y="5782962"/>
            <a:ext cx="4067944"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ea typeface="Verdana" pitchFamily="34" charset="0"/>
                <a:cs typeface="Verdana" pitchFamily="34" charset="0"/>
              </a:rPr>
              <a:t>зависит </a:t>
            </a:r>
            <a:r>
              <a:rPr lang="ru-RU" b="1">
                <a:solidFill>
                  <a:srgbClr val="002060"/>
                </a:solidFill>
                <a:latin typeface="Verdana" pitchFamily="34" charset="0"/>
                <a:ea typeface="Verdana" pitchFamily="34" charset="0"/>
                <a:cs typeface="Verdana" pitchFamily="34" charset="0"/>
              </a:rPr>
              <a:t>от структуры атома, </a:t>
            </a:r>
            <a:br>
              <a:rPr lang="ru-RU" b="1">
                <a:solidFill>
                  <a:srgbClr val="002060"/>
                </a:solidFill>
                <a:latin typeface="Verdana" pitchFamily="34" charset="0"/>
                <a:ea typeface="Verdana" pitchFamily="34" charset="0"/>
                <a:cs typeface="Verdana" pitchFamily="34" charset="0"/>
              </a:rPr>
            </a:br>
            <a:r>
              <a:rPr lang="ru-RU" b="1">
                <a:solidFill>
                  <a:srgbClr val="002060"/>
                </a:solidFill>
                <a:latin typeface="Verdana" pitchFamily="34" charset="0"/>
                <a:ea typeface="Verdana" pitchFamily="34" charset="0"/>
                <a:cs typeface="Verdana" pitchFamily="34" charset="0"/>
              </a:rPr>
              <a:t>различна </a:t>
            </a:r>
            <a:r>
              <a:rPr lang="ru-RU" b="1" dirty="0">
                <a:solidFill>
                  <a:srgbClr val="002060"/>
                </a:solidFill>
                <a:latin typeface="Verdana" pitchFamily="34" charset="0"/>
                <a:ea typeface="Verdana" pitchFamily="34" charset="0"/>
                <a:cs typeface="Verdana" pitchFamily="34" charset="0"/>
              </a:rPr>
              <a:t>для разных газов  </a:t>
            </a:r>
          </a:p>
        </p:txBody>
      </p:sp>
      <p:sp>
        <p:nvSpPr>
          <p:cNvPr id="17" name="Прямоугольник 16"/>
          <p:cNvSpPr/>
          <p:nvPr/>
        </p:nvSpPr>
        <p:spPr>
          <a:xfrm>
            <a:off x="3419872" y="4581128"/>
            <a:ext cx="2304256" cy="360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Ионная лавина</a:t>
            </a:r>
          </a:p>
        </p:txBody>
      </p:sp>
      <p:cxnSp>
        <p:nvCxnSpPr>
          <p:cNvPr id="14" name="Прямая соединительная линия 1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4" name="Овал 23"/>
          <p:cNvSpPr/>
          <p:nvPr/>
        </p:nvSpPr>
        <p:spPr>
          <a:xfrm>
            <a:off x="6536451" y="3539578"/>
            <a:ext cx="1357322" cy="185738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8" name="Стрелка вправо 17"/>
          <p:cNvSpPr/>
          <p:nvPr/>
        </p:nvSpPr>
        <p:spPr>
          <a:xfrm>
            <a:off x="1187624" y="458112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1691680" y="4509120"/>
            <a:ext cx="1584176"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ea typeface="Verdana" pitchFamily="34" charset="0"/>
                <a:cs typeface="Verdana" pitchFamily="34" charset="0"/>
              </a:rPr>
              <a:t>возникает</a:t>
            </a:r>
          </a:p>
        </p:txBody>
      </p:sp>
      <p:cxnSp>
        <p:nvCxnSpPr>
          <p:cNvPr id="22" name="Прямая со стрелкой 21"/>
          <p:cNvCxnSpPr/>
          <p:nvPr/>
        </p:nvCxnSpPr>
        <p:spPr>
          <a:xfrm>
            <a:off x="5292080" y="2924944"/>
            <a:ext cx="792088"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7285"/>
                                        </p:tgtEl>
                                        <p:attrNameLst>
                                          <p:attrName>style.visibility</p:attrName>
                                        </p:attrNameLst>
                                      </p:cBhvr>
                                      <p:to>
                                        <p:strVal val="visible"/>
                                      </p:to>
                                    </p:set>
                                    <p:animEffect transition="in" filter="fade">
                                      <p:cBhvr>
                                        <p:cTn id="24" dur="500"/>
                                        <p:tgtEl>
                                          <p:spTgt spid="97285"/>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P spid="15" grpId="0" animBg="1"/>
      <p:bldP spid="16" grpId="0" animBg="1"/>
      <p:bldP spid="19" grpId="0" animBg="1"/>
      <p:bldP spid="20" grpId="0"/>
      <p:bldP spid="17" grpId="0" animBg="1"/>
      <p:bldP spid="24" grpId="0" animBg="1"/>
      <p:bldP spid="18"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Искровой разряд в природе</a:t>
            </a:r>
          </a:p>
        </p:txBody>
      </p:sp>
      <p:pic>
        <p:nvPicPr>
          <p:cNvPr id="4" name="Picture 4" descr="http://edu.nstu.ru/frc/konkurs/electric_current/4.3.jpg"/>
          <p:cNvPicPr>
            <a:picLocks noChangeAspect="1" noChangeArrowheads="1"/>
          </p:cNvPicPr>
          <p:nvPr/>
        </p:nvPicPr>
        <p:blipFill>
          <a:blip r:embed="rId3" cstate="print"/>
          <a:srcRect t="2581" b="5851"/>
          <a:stretch>
            <a:fillRect/>
          </a:stretch>
        </p:blipFill>
        <p:spPr bwMode="auto">
          <a:xfrm>
            <a:off x="395536" y="3789040"/>
            <a:ext cx="5562600" cy="2952328"/>
          </a:xfrm>
          <a:prstGeom prst="rect">
            <a:avLst/>
          </a:prstGeom>
          <a:noFill/>
        </p:spPr>
      </p:pic>
      <p:pic>
        <p:nvPicPr>
          <p:cNvPr id="99331" name="Picture 3" descr="http://edu.nstu.ru/frc/konkurs/electric_current/4.2.jpg"/>
          <p:cNvPicPr>
            <a:picLocks noChangeAspect="1" noChangeArrowheads="1"/>
          </p:cNvPicPr>
          <p:nvPr/>
        </p:nvPicPr>
        <p:blipFill>
          <a:blip r:embed="rId4" cstate="print"/>
          <a:srcRect/>
          <a:stretch>
            <a:fillRect/>
          </a:stretch>
        </p:blipFill>
        <p:spPr bwMode="auto">
          <a:xfrm>
            <a:off x="6084168" y="4293129"/>
            <a:ext cx="2927961" cy="2448239"/>
          </a:xfrm>
          <a:prstGeom prst="rect">
            <a:avLst/>
          </a:prstGeom>
          <a:noFill/>
        </p:spPr>
      </p:pic>
      <p:pic>
        <p:nvPicPr>
          <p:cNvPr id="99330" name="Picture 2" descr="http://edu.nstu.ru/frc/konkurs/electric_current/4.1.jpg"/>
          <p:cNvPicPr>
            <a:picLocks noChangeAspect="1" noChangeArrowheads="1"/>
          </p:cNvPicPr>
          <p:nvPr/>
        </p:nvPicPr>
        <p:blipFill>
          <a:blip r:embed="rId5" cstate="print"/>
          <a:srcRect/>
          <a:stretch>
            <a:fillRect/>
          </a:stretch>
        </p:blipFill>
        <p:spPr bwMode="auto">
          <a:xfrm>
            <a:off x="6096314" y="2088988"/>
            <a:ext cx="2894655" cy="2060092"/>
          </a:xfrm>
          <a:prstGeom prst="rect">
            <a:avLst/>
          </a:prstGeom>
          <a:noFill/>
        </p:spPr>
      </p:pic>
      <p:sp>
        <p:nvSpPr>
          <p:cNvPr id="7" name="Прямоугольник 6"/>
          <p:cNvSpPr/>
          <p:nvPr/>
        </p:nvSpPr>
        <p:spPr>
          <a:xfrm>
            <a:off x="571472" y="764704"/>
            <a:ext cx="6120680" cy="1200329"/>
          </a:xfrm>
          <a:prstGeom prst="rect">
            <a:avLst/>
          </a:prstGeom>
        </p:spPr>
        <p:txBody>
          <a:bodyPr wrap="square">
            <a:spAutoFit/>
          </a:bodyPr>
          <a:lstStyle/>
          <a:p>
            <a:pPr marL="173038" indent="-173038">
              <a:buFont typeface="Arial" pitchFamily="34" charset="0"/>
              <a:buChar char="•"/>
            </a:pPr>
            <a:r>
              <a:rPr lang="ru-RU" b="1" dirty="0">
                <a:solidFill>
                  <a:srgbClr val="002060"/>
                </a:solidFill>
                <a:latin typeface="Verdana" pitchFamily="34" charset="0"/>
              </a:rPr>
              <a:t>U (между облаком и Землей) </a:t>
            </a:r>
            <a:r>
              <a:rPr lang="ru-RU" b="1">
                <a:solidFill>
                  <a:srgbClr val="002060"/>
                </a:solidFill>
                <a:latin typeface="Verdana" pitchFamily="34" charset="0"/>
              </a:rPr>
              <a:t>~ до 10</a:t>
            </a:r>
            <a:r>
              <a:rPr lang="ru-RU" b="1" baseline="30000">
                <a:solidFill>
                  <a:srgbClr val="002060"/>
                </a:solidFill>
                <a:latin typeface="Verdana" pitchFamily="34" charset="0"/>
              </a:rPr>
              <a:t>8</a:t>
            </a:r>
            <a:r>
              <a:rPr lang="ru-RU" b="1">
                <a:solidFill>
                  <a:srgbClr val="002060"/>
                </a:solidFill>
                <a:latin typeface="Verdana" pitchFamily="34" charset="0"/>
              </a:rPr>
              <a:t> В</a:t>
            </a:r>
            <a:endParaRPr lang="ru-RU" b="1" dirty="0">
              <a:solidFill>
                <a:srgbClr val="002060"/>
              </a:solidFill>
              <a:latin typeface="Verdana" pitchFamily="34" charset="0"/>
            </a:endParaRPr>
          </a:p>
          <a:p>
            <a:pPr marL="173038" indent="-173038">
              <a:buFont typeface="Arial" pitchFamily="34" charset="0"/>
              <a:buChar char="•"/>
            </a:pPr>
            <a:r>
              <a:rPr lang="ru-RU" b="1" dirty="0">
                <a:solidFill>
                  <a:srgbClr val="002060"/>
                </a:solidFill>
                <a:latin typeface="Verdana" pitchFamily="34" charset="0"/>
              </a:rPr>
              <a:t>I (в молнии) </a:t>
            </a:r>
            <a:r>
              <a:rPr lang="ru-RU" b="1">
                <a:solidFill>
                  <a:srgbClr val="002060"/>
                </a:solidFill>
                <a:latin typeface="Verdana" pitchFamily="34" charset="0"/>
              </a:rPr>
              <a:t>~ до 10</a:t>
            </a:r>
            <a:r>
              <a:rPr lang="ru-RU" b="1" baseline="30000">
                <a:solidFill>
                  <a:srgbClr val="002060"/>
                </a:solidFill>
                <a:latin typeface="Verdana" pitchFamily="34" charset="0"/>
              </a:rPr>
              <a:t>5</a:t>
            </a:r>
            <a:r>
              <a:rPr lang="ru-RU" b="1">
                <a:solidFill>
                  <a:srgbClr val="002060"/>
                </a:solidFill>
                <a:latin typeface="Verdana" pitchFamily="34" charset="0"/>
              </a:rPr>
              <a:t> А</a:t>
            </a:r>
            <a:endParaRPr lang="ru-RU" b="1" dirty="0">
              <a:solidFill>
                <a:srgbClr val="002060"/>
              </a:solidFill>
              <a:latin typeface="Verdana" pitchFamily="34" charset="0"/>
            </a:endParaRPr>
          </a:p>
          <a:p>
            <a:pPr marL="173038" indent="-173038">
              <a:buFont typeface="Arial" pitchFamily="34" charset="0"/>
              <a:buChar char="•"/>
            </a:pPr>
            <a:r>
              <a:rPr lang="ru-RU" b="1" dirty="0" err="1">
                <a:solidFill>
                  <a:srgbClr val="002060"/>
                </a:solidFill>
                <a:latin typeface="Verdana" pitchFamily="34" charset="0"/>
              </a:rPr>
              <a:t>t</a:t>
            </a:r>
            <a:r>
              <a:rPr lang="ru-RU" b="1" dirty="0">
                <a:solidFill>
                  <a:srgbClr val="002060"/>
                </a:solidFill>
                <a:latin typeface="Verdana" pitchFamily="34" charset="0"/>
              </a:rPr>
              <a:t> (продолжительность молнии) </a:t>
            </a:r>
            <a:r>
              <a:rPr lang="ru-RU" b="1">
                <a:solidFill>
                  <a:srgbClr val="002060"/>
                </a:solidFill>
                <a:latin typeface="Verdana" pitchFamily="34" charset="0"/>
              </a:rPr>
              <a:t>~ 10</a:t>
            </a:r>
            <a:r>
              <a:rPr lang="ru-RU" b="1" baseline="30000">
                <a:solidFill>
                  <a:srgbClr val="002060"/>
                </a:solidFill>
                <a:latin typeface="Verdana" pitchFamily="34" charset="0"/>
              </a:rPr>
              <a:t>-6</a:t>
            </a:r>
            <a:r>
              <a:rPr lang="ru-RU" b="1">
                <a:solidFill>
                  <a:srgbClr val="002060"/>
                </a:solidFill>
                <a:latin typeface="Verdana" pitchFamily="34" charset="0"/>
              </a:rPr>
              <a:t> с</a:t>
            </a:r>
            <a:endParaRPr lang="ru-RU" b="1" dirty="0">
              <a:solidFill>
                <a:srgbClr val="002060"/>
              </a:solidFill>
              <a:latin typeface="Verdana" pitchFamily="34" charset="0"/>
            </a:endParaRPr>
          </a:p>
          <a:p>
            <a:pPr marL="173038" indent="-173038">
              <a:buFont typeface="Arial" pitchFamily="34" charset="0"/>
              <a:buChar char="•"/>
            </a:pPr>
            <a:r>
              <a:rPr lang="ru-RU" b="1" dirty="0">
                <a:solidFill>
                  <a:srgbClr val="002060"/>
                </a:solidFill>
                <a:latin typeface="Verdana" pitchFamily="34" charset="0"/>
              </a:rPr>
              <a:t>диаметр светящегося канала ~ 10-20 см</a:t>
            </a:r>
          </a:p>
        </p:txBody>
      </p:sp>
      <p:cxnSp>
        <p:nvCxnSpPr>
          <p:cNvPr id="8" name="Прямая соединительная линия 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9" name="Picture 4">
            <a:hlinkClick r:id="rId6" action="ppaction://hlinkfile"/>
          </p:cNvPr>
          <p:cNvPicPr>
            <a:picLocks noChangeAspect="1" noChangeArrowheads="1"/>
          </p:cNvPicPr>
          <p:nvPr/>
        </p:nvPicPr>
        <p:blipFill>
          <a:blip r:embed="rId7" cstate="print"/>
          <a:srcRect l="14375" t="26000" r="48125" b="28000"/>
          <a:stretch>
            <a:fillRect/>
          </a:stretch>
        </p:blipFill>
        <p:spPr bwMode="auto">
          <a:xfrm>
            <a:off x="6804248" y="836712"/>
            <a:ext cx="1524000" cy="1168400"/>
          </a:xfrm>
          <a:prstGeom prst="rect">
            <a:avLst/>
          </a:prstGeom>
          <a:noFill/>
          <a:ln w="9525">
            <a:noFill/>
            <a:miter lim="800000"/>
            <a:headEnd/>
            <a:tailEnd/>
          </a:ln>
          <a:effectLst/>
        </p:spPr>
      </p:pic>
      <p:pic>
        <p:nvPicPr>
          <p:cNvPr id="403457" name="Picture 1"/>
          <p:cNvPicPr>
            <a:picLocks noChangeAspect="1" noChangeArrowheads="1"/>
          </p:cNvPicPr>
          <p:nvPr/>
        </p:nvPicPr>
        <p:blipFill>
          <a:blip r:embed="rId8" cstate="print"/>
          <a:srcRect/>
          <a:stretch>
            <a:fillRect/>
          </a:stretch>
        </p:blipFill>
        <p:spPr bwMode="auto">
          <a:xfrm>
            <a:off x="1043608" y="2025550"/>
            <a:ext cx="4172322" cy="169148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Применение искрового разряда</a:t>
            </a:r>
          </a:p>
        </p:txBody>
      </p:sp>
      <p:sp>
        <p:nvSpPr>
          <p:cNvPr id="6" name="Прямоугольник 5"/>
          <p:cNvSpPr/>
          <p:nvPr/>
        </p:nvSpPr>
        <p:spPr>
          <a:xfrm>
            <a:off x="523884" y="1066800"/>
            <a:ext cx="1476348" cy="6476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Зная</a:t>
            </a:r>
          </a:p>
        </p:txBody>
      </p:sp>
      <p:sp>
        <p:nvSpPr>
          <p:cNvPr id="7" name="Прямоугольник 6"/>
          <p:cNvSpPr/>
          <p:nvPr/>
        </p:nvSpPr>
        <p:spPr>
          <a:xfrm>
            <a:off x="2285984" y="2071678"/>
            <a:ext cx="4857784" cy="93821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неизвестное напряжение </a:t>
            </a:r>
            <a:br>
              <a:rPr lang="ru-RU" b="1" dirty="0">
                <a:solidFill>
                  <a:srgbClr val="002060"/>
                </a:solidFill>
                <a:latin typeface="Verdana" pitchFamily="34" charset="0"/>
              </a:rPr>
            </a:br>
            <a:r>
              <a:rPr lang="ru-RU" b="1" dirty="0">
                <a:solidFill>
                  <a:srgbClr val="002060"/>
                </a:solidFill>
                <a:latin typeface="Verdana" pitchFamily="34" charset="0"/>
              </a:rPr>
              <a:t>по максимальной длине искры</a:t>
            </a:r>
          </a:p>
        </p:txBody>
      </p:sp>
      <p:pic>
        <p:nvPicPr>
          <p:cNvPr id="96258" name="Picture 2" descr="http://edu.nstu.ru/frc/konkurs/electric_current/3.1.jpg"/>
          <p:cNvPicPr>
            <a:picLocks noChangeAspect="1" noChangeArrowheads="1"/>
          </p:cNvPicPr>
          <p:nvPr/>
        </p:nvPicPr>
        <p:blipFill>
          <a:blip r:embed="rId3" cstate="print"/>
          <a:srcRect/>
          <a:stretch>
            <a:fillRect/>
          </a:stretch>
        </p:blipFill>
        <p:spPr bwMode="auto">
          <a:xfrm>
            <a:off x="3235198" y="4221088"/>
            <a:ext cx="3852000" cy="2507576"/>
          </a:xfrm>
          <a:prstGeom prst="rect">
            <a:avLst/>
          </a:prstGeom>
          <a:noFill/>
        </p:spPr>
      </p:pic>
      <p:sp>
        <p:nvSpPr>
          <p:cNvPr id="9" name="Прямоугольник 8"/>
          <p:cNvSpPr/>
          <p:nvPr/>
        </p:nvSpPr>
        <p:spPr>
          <a:xfrm>
            <a:off x="3236338" y="3214686"/>
            <a:ext cx="3852000" cy="100013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искрового вольтметра </a:t>
            </a:r>
            <a:br>
              <a:rPr lang="ru-RU" sz="2000" b="1" dirty="0">
                <a:solidFill>
                  <a:srgbClr val="002060"/>
                </a:solidFill>
                <a:latin typeface="Verdana" pitchFamily="34" charset="0"/>
              </a:rPr>
            </a:br>
            <a:r>
              <a:rPr lang="ru-RU" sz="2000" b="1" dirty="0">
                <a:solidFill>
                  <a:srgbClr val="002060"/>
                </a:solidFill>
                <a:latin typeface="Verdana" pitchFamily="34" charset="0"/>
              </a:rPr>
              <a:t>для грубой оценки </a:t>
            </a:r>
            <a:br>
              <a:rPr lang="ru-RU" sz="2000" b="1" dirty="0">
                <a:solidFill>
                  <a:srgbClr val="002060"/>
                </a:solidFill>
                <a:latin typeface="Verdana" pitchFamily="34" charset="0"/>
              </a:rPr>
            </a:br>
            <a:r>
              <a:rPr lang="ru-RU" sz="2000" b="1" dirty="0">
                <a:solidFill>
                  <a:srgbClr val="002060"/>
                </a:solidFill>
                <a:latin typeface="Verdana" pitchFamily="34" charset="0"/>
              </a:rPr>
              <a:t>больших напряжений</a:t>
            </a:r>
          </a:p>
        </p:txBody>
      </p:sp>
      <p:cxnSp>
        <p:nvCxnSpPr>
          <p:cNvPr id="8" name="Прямая соединительная линия 7"/>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Прямоугольник 9"/>
          <p:cNvSpPr/>
          <p:nvPr/>
        </p:nvSpPr>
        <p:spPr>
          <a:xfrm>
            <a:off x="2285984" y="928670"/>
            <a:ext cx="4857784" cy="9906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зависимость напряжение пробоя </a:t>
            </a:r>
            <a:br>
              <a:rPr lang="ru-RU" b="1" dirty="0">
                <a:solidFill>
                  <a:srgbClr val="002060"/>
                </a:solidFill>
                <a:latin typeface="Verdana" pitchFamily="34" charset="0"/>
              </a:rPr>
            </a:br>
            <a:r>
              <a:rPr lang="ru-RU" b="1" dirty="0">
                <a:solidFill>
                  <a:srgbClr val="002060"/>
                </a:solidFill>
                <a:latin typeface="Verdana" pitchFamily="34" charset="0"/>
              </a:rPr>
              <a:t>от расстояния между электродами </a:t>
            </a:r>
            <a:br>
              <a:rPr lang="ru-RU" b="1" dirty="0">
                <a:solidFill>
                  <a:srgbClr val="002060"/>
                </a:solidFill>
                <a:latin typeface="Verdana" pitchFamily="34" charset="0"/>
              </a:rPr>
            </a:br>
            <a:r>
              <a:rPr lang="ru-RU" b="1" dirty="0">
                <a:solidFill>
                  <a:srgbClr val="002060"/>
                </a:solidFill>
                <a:latin typeface="Verdana" pitchFamily="34" charset="0"/>
              </a:rPr>
              <a:t>какой-либо определенной формы</a:t>
            </a:r>
          </a:p>
        </p:txBody>
      </p:sp>
      <p:sp>
        <p:nvSpPr>
          <p:cNvPr id="11" name="Прямоугольник 10"/>
          <p:cNvSpPr/>
          <p:nvPr/>
        </p:nvSpPr>
        <p:spPr>
          <a:xfrm>
            <a:off x="500034" y="2138370"/>
            <a:ext cx="1476348" cy="6476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Можно измерить</a:t>
            </a:r>
          </a:p>
        </p:txBody>
      </p:sp>
      <p:sp>
        <p:nvSpPr>
          <p:cNvPr id="12" name="Стрелка вправо 11"/>
          <p:cNvSpPr/>
          <p:nvPr/>
        </p:nvSpPr>
        <p:spPr>
          <a:xfrm>
            <a:off x="1115616" y="335703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663562" y="3286124"/>
            <a:ext cx="1476348" cy="6476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Принцип работы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96258"/>
                                        </p:tgtEl>
                                        <p:attrNameLst>
                                          <p:attrName>style.visibility</p:attrName>
                                        </p:attrNameLst>
                                      </p:cBhvr>
                                      <p:to>
                                        <p:strVal val="visible"/>
                                      </p:to>
                                    </p:set>
                                    <p:animEffect transition="in" filter="fade">
                                      <p:cBhvr>
                                        <p:cTn id="38" dur="500"/>
                                        <p:tgtEl>
                                          <p:spTgt spid="96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animBg="1"/>
      <p:bldP spid="10" grpId="0" animBg="1"/>
      <p:bldP spid="11" grpId="0"/>
      <p:bldP spid="12" grpId="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Дуговой разряд</a:t>
            </a:r>
          </a:p>
        </p:txBody>
      </p:sp>
      <p:sp>
        <p:nvSpPr>
          <p:cNvPr id="4" name="Прямоугольник 3"/>
          <p:cNvSpPr/>
          <p:nvPr/>
        </p:nvSpPr>
        <p:spPr>
          <a:xfrm>
            <a:off x="0" y="0"/>
            <a:ext cx="1142976" cy="64633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1802 г.</a:t>
            </a:r>
          </a:p>
        </p:txBody>
      </p:sp>
      <p:sp>
        <p:nvSpPr>
          <p:cNvPr id="5" name="Прямоугольник 4"/>
          <p:cNvSpPr/>
          <p:nvPr/>
        </p:nvSpPr>
        <p:spPr>
          <a:xfrm>
            <a:off x="642910" y="980728"/>
            <a:ext cx="8501090" cy="923330"/>
          </a:xfrm>
          <a:prstGeom prst="rect">
            <a:avLst/>
          </a:prstGeom>
          <a:ln>
            <a:noFill/>
          </a:ln>
        </p:spPr>
        <p:txBody>
          <a:bodyPr wrap="square">
            <a:spAutoFit/>
          </a:bodyPr>
          <a:lstStyle/>
          <a:p>
            <a:r>
              <a:rPr lang="ru-RU" b="1" dirty="0">
                <a:solidFill>
                  <a:srgbClr val="002060"/>
                </a:solidFill>
                <a:latin typeface="Verdana" pitchFamily="34" charset="0"/>
              </a:rPr>
              <a:t>Два кусочка древесного угля, соединенные с электрической батареей большой емкости привести в соприкосновение,</a:t>
            </a:r>
          </a:p>
          <a:p>
            <a:r>
              <a:rPr lang="ru-RU" b="1" dirty="0">
                <a:solidFill>
                  <a:srgbClr val="002060"/>
                </a:solidFill>
                <a:latin typeface="Verdana" pitchFamily="34" charset="0"/>
              </a:rPr>
              <a:t>слегка развести</a:t>
            </a:r>
          </a:p>
        </p:txBody>
      </p:sp>
      <p:sp>
        <p:nvSpPr>
          <p:cNvPr id="15" name="Прямоугольник 14"/>
          <p:cNvSpPr/>
          <p:nvPr/>
        </p:nvSpPr>
        <p:spPr>
          <a:xfrm>
            <a:off x="642910" y="4857760"/>
            <a:ext cx="8501090" cy="192882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2">
                    <a:lumMod val="50000"/>
                  </a:schemeClr>
                </a:solidFill>
                <a:latin typeface="Verdana" pitchFamily="34" charset="0"/>
              </a:rPr>
              <a:t>Дуга</a:t>
            </a:r>
            <a:r>
              <a:rPr lang="ru-RU" b="1" dirty="0">
                <a:solidFill>
                  <a:srgbClr val="002060"/>
                </a:solidFill>
                <a:latin typeface="Verdana" pitchFamily="34" charset="0"/>
              </a:rPr>
              <a:t> – </a:t>
            </a:r>
            <a:r>
              <a:rPr lang="ru-RU" b="1">
                <a:solidFill>
                  <a:srgbClr val="002060"/>
                </a:solidFill>
                <a:latin typeface="Verdana" pitchFamily="34" charset="0"/>
              </a:rPr>
              <a:t>проводник, замыкает </a:t>
            </a:r>
            <a:r>
              <a:rPr lang="ru-RU" b="1" dirty="0">
                <a:solidFill>
                  <a:srgbClr val="002060"/>
                </a:solidFill>
                <a:latin typeface="Verdana" pitchFamily="34" charset="0"/>
              </a:rPr>
              <a:t>электрическую цепь между электродами, средний ток </a:t>
            </a:r>
            <a:r>
              <a:rPr lang="ru-RU" b="1">
                <a:solidFill>
                  <a:srgbClr val="002060"/>
                </a:solidFill>
                <a:latin typeface="Verdana" pitchFamily="34" charset="0"/>
              </a:rPr>
              <a:t>увеличивается, ещё </a:t>
            </a:r>
            <a:r>
              <a:rPr lang="ru-RU" b="1" dirty="0">
                <a:solidFill>
                  <a:srgbClr val="002060"/>
                </a:solidFill>
                <a:latin typeface="Verdana" pitchFamily="34" charset="0"/>
              </a:rPr>
              <a:t>больше, нагревая </a:t>
            </a:r>
            <a:r>
              <a:rPr lang="ru-RU" b="1">
                <a:solidFill>
                  <a:srgbClr val="002060"/>
                </a:solidFill>
                <a:latin typeface="Verdana" pitchFamily="34" charset="0"/>
              </a:rPr>
              <a:t>дугу до 5 000 K</a:t>
            </a:r>
            <a:r>
              <a:rPr lang="ru-RU" b="1" dirty="0">
                <a:solidFill>
                  <a:srgbClr val="002060"/>
                </a:solidFill>
                <a:latin typeface="Verdana" pitchFamily="34" charset="0"/>
              </a:rPr>
              <a:t> – </a:t>
            </a:r>
            <a:r>
              <a:rPr lang="ru-RU" b="1">
                <a:solidFill>
                  <a:srgbClr val="002060"/>
                </a:solidFill>
                <a:latin typeface="Verdana" pitchFamily="34" charset="0"/>
              </a:rPr>
              <a:t>50 000 K</a:t>
            </a:r>
            <a:endParaRPr lang="ru-RU" b="1" dirty="0">
              <a:solidFill>
                <a:srgbClr val="002060"/>
              </a:solidFill>
              <a:latin typeface="Verdana" pitchFamily="34" charset="0"/>
            </a:endParaRP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Стрелка вправо 17">
            <a:hlinkClick r:id="rId3" action="ppaction://hlinksldjump"/>
          </p:cNvPr>
          <p:cNvSpPr/>
          <p:nvPr/>
        </p:nvSpPr>
        <p:spPr>
          <a:xfrm>
            <a:off x="1069290" y="212042"/>
            <a:ext cx="288000" cy="288000"/>
          </a:xfrm>
          <a:prstGeom prst="rightArrow">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1285852" y="2143116"/>
            <a:ext cx="7215238" cy="93598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Между концами угольных электродов образуется яркое пламя, а концы угольных электродов раскаляются добела, испуская ослепительный свет</a:t>
            </a:r>
          </a:p>
        </p:txBody>
      </p:sp>
      <p:sp>
        <p:nvSpPr>
          <p:cNvPr id="35" name="Стрелка вправо 34"/>
          <p:cNvSpPr/>
          <p:nvPr/>
        </p:nvSpPr>
        <p:spPr>
          <a:xfrm>
            <a:off x="714348" y="249985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0354" name="Picture 2" descr="http://edu.nstu.ru/frc/konkurs/electric_current/5.1.jpg"/>
          <p:cNvPicPr>
            <a:picLocks noChangeAspect="1" noChangeArrowheads="1"/>
          </p:cNvPicPr>
          <p:nvPr/>
        </p:nvPicPr>
        <p:blipFill>
          <a:blip r:embed="rId4" cstate="print"/>
          <a:srcRect/>
          <a:stretch>
            <a:fillRect/>
          </a:stretch>
        </p:blipFill>
        <p:spPr bwMode="auto">
          <a:xfrm>
            <a:off x="642910" y="3500438"/>
            <a:ext cx="4152900" cy="1285875"/>
          </a:xfrm>
          <a:prstGeom prst="rect">
            <a:avLst/>
          </a:prstGeom>
          <a:noFill/>
        </p:spPr>
      </p:pic>
      <p:pic>
        <p:nvPicPr>
          <p:cNvPr id="100356" name="Picture 4"/>
          <p:cNvPicPr>
            <a:picLocks noChangeAspect="1" noChangeArrowheads="1"/>
          </p:cNvPicPr>
          <p:nvPr/>
        </p:nvPicPr>
        <p:blipFill>
          <a:blip r:embed="rId5" cstate="print"/>
          <a:srcRect/>
          <a:stretch>
            <a:fillRect/>
          </a:stretch>
        </p:blipFill>
        <p:spPr bwMode="auto">
          <a:xfrm>
            <a:off x="5214942" y="3500438"/>
            <a:ext cx="1475642" cy="127889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00356"/>
                                        </p:tgtEl>
                                        <p:attrNameLst>
                                          <p:attrName>style.visibility</p:attrName>
                                        </p:attrNameLst>
                                      </p:cBhvr>
                                      <p:to>
                                        <p:strVal val="visible"/>
                                      </p:to>
                                    </p:set>
                                    <p:animEffect transition="in" filter="fade">
                                      <p:cBhvr>
                                        <p:cTn id="20" dur="500"/>
                                        <p:tgtEl>
                                          <p:spTgt spid="10035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0354"/>
                                        </p:tgtEl>
                                        <p:attrNameLst>
                                          <p:attrName>style.visibility</p:attrName>
                                        </p:attrNameLst>
                                      </p:cBhvr>
                                      <p:to>
                                        <p:strVal val="visible"/>
                                      </p:to>
                                    </p:set>
                                    <p:animEffect transition="in" filter="fade">
                                      <p:cBhvr>
                                        <p:cTn id="24" dur="500"/>
                                        <p:tgtEl>
                                          <p:spTgt spid="10035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8" grpId="0" animBg="1"/>
      <p:bldP spid="23"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Дуговой разряд</a:t>
            </a:r>
          </a:p>
        </p:txBody>
      </p:sp>
      <p:sp>
        <p:nvSpPr>
          <p:cNvPr id="11" name="Прямоугольник 10"/>
          <p:cNvSpPr/>
          <p:nvPr/>
        </p:nvSpPr>
        <p:spPr>
          <a:xfrm>
            <a:off x="642910" y="862596"/>
            <a:ext cx="1624834" cy="1414276"/>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Дуговой разряд</a:t>
            </a:r>
          </a:p>
        </p:txBody>
      </p:sp>
      <p:sp>
        <p:nvSpPr>
          <p:cNvPr id="13" name="Прямоугольник 12"/>
          <p:cNvSpPr/>
          <p:nvPr/>
        </p:nvSpPr>
        <p:spPr>
          <a:xfrm>
            <a:off x="594272" y="2708350"/>
            <a:ext cx="2214578" cy="923330"/>
          </a:xfrm>
          <a:prstGeom prst="rect">
            <a:avLst/>
          </a:prstGeom>
          <a:ln>
            <a:noFill/>
          </a:ln>
        </p:spPr>
        <p:txBody>
          <a:bodyPr wrap="square">
            <a:spAutoFit/>
          </a:bodyPr>
          <a:lstStyle/>
          <a:p>
            <a:r>
              <a:rPr lang="ru-RU" b="1" dirty="0">
                <a:solidFill>
                  <a:srgbClr val="002060"/>
                </a:solidFill>
                <a:latin typeface="Verdana" pitchFamily="34" charset="0"/>
              </a:rPr>
              <a:t>Проводимость электрической дуги</a:t>
            </a:r>
          </a:p>
        </p:txBody>
      </p:sp>
      <p:sp>
        <p:nvSpPr>
          <p:cNvPr id="14" name="Прямоугольник 13"/>
          <p:cNvSpPr/>
          <p:nvPr/>
        </p:nvSpPr>
        <p:spPr>
          <a:xfrm>
            <a:off x="642910" y="5715016"/>
            <a:ext cx="1620000" cy="92333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Ударная ионизация</a:t>
            </a:r>
          </a:p>
        </p:txBody>
      </p:sp>
      <p:sp>
        <p:nvSpPr>
          <p:cNvPr id="16" name="Прямоугольник 15"/>
          <p:cNvSpPr/>
          <p:nvPr/>
        </p:nvSpPr>
        <p:spPr>
          <a:xfrm>
            <a:off x="642910" y="4000504"/>
            <a:ext cx="2500330" cy="136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Взаимодействие электродов </a:t>
            </a:r>
            <a:br>
              <a:rPr lang="ru-RU" b="1" dirty="0">
                <a:solidFill>
                  <a:srgbClr val="002060"/>
                </a:solidFill>
                <a:latin typeface="Verdana" pitchFamily="34" charset="0"/>
              </a:rPr>
            </a:br>
            <a:r>
              <a:rPr lang="ru-RU" b="1" dirty="0">
                <a:solidFill>
                  <a:srgbClr val="002060"/>
                </a:solidFill>
                <a:latin typeface="Verdana" pitchFamily="34" charset="0"/>
              </a:rPr>
              <a:t>с плазмой дуги</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2360272" y="857232"/>
            <a:ext cx="5956144"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частный </a:t>
            </a:r>
            <a:r>
              <a:rPr lang="ru-RU" b="1">
                <a:solidFill>
                  <a:srgbClr val="002060"/>
                </a:solidFill>
                <a:latin typeface="Verdana" pitchFamily="34" charset="0"/>
              </a:rPr>
              <a:t>случай четвёртого </a:t>
            </a:r>
            <a:r>
              <a:rPr lang="ru-RU" b="1" dirty="0">
                <a:solidFill>
                  <a:srgbClr val="002060"/>
                </a:solidFill>
                <a:latin typeface="Verdana" pitchFamily="34" charset="0"/>
              </a:rPr>
              <a:t>состояния вещества – </a:t>
            </a:r>
            <a:r>
              <a:rPr lang="ru-RU" b="1" dirty="0">
                <a:solidFill>
                  <a:schemeClr val="accent2">
                    <a:lumMod val="50000"/>
                  </a:schemeClr>
                </a:solidFill>
                <a:latin typeface="Verdana" pitchFamily="34" charset="0"/>
              </a:rPr>
              <a:t>плазмы</a:t>
            </a:r>
          </a:p>
        </p:txBody>
      </p:sp>
      <p:sp>
        <p:nvSpPr>
          <p:cNvPr id="20" name="Прямоугольник 19"/>
          <p:cNvSpPr/>
          <p:nvPr/>
        </p:nvSpPr>
        <p:spPr>
          <a:xfrm>
            <a:off x="2360272" y="1580542"/>
            <a:ext cx="5956144"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состоит из ионизированного, электрически </a:t>
            </a:r>
            <a:r>
              <a:rPr lang="ru-RU" b="1" dirty="0" err="1">
                <a:solidFill>
                  <a:srgbClr val="002060"/>
                </a:solidFill>
                <a:latin typeface="Verdana" pitchFamily="34" charset="0"/>
              </a:rPr>
              <a:t>квазинейтрального</a:t>
            </a:r>
            <a:r>
              <a:rPr lang="ru-RU" b="1" dirty="0">
                <a:solidFill>
                  <a:srgbClr val="002060"/>
                </a:solidFill>
                <a:latin typeface="Verdana" pitchFamily="34" charset="0"/>
              </a:rPr>
              <a:t> газа</a:t>
            </a:r>
          </a:p>
        </p:txBody>
      </p:sp>
      <p:sp>
        <p:nvSpPr>
          <p:cNvPr id="21" name="Прямоугольник 20"/>
          <p:cNvSpPr/>
          <p:nvPr/>
        </p:nvSpPr>
        <p:spPr>
          <a:xfrm>
            <a:off x="5237742" y="2847837"/>
            <a:ext cx="2214578" cy="646331"/>
          </a:xfrm>
          <a:prstGeom prst="rect">
            <a:avLst/>
          </a:prstGeom>
          <a:ln>
            <a:noFill/>
          </a:ln>
        </p:spPr>
        <p:txBody>
          <a:bodyPr wrap="square">
            <a:spAutoFit/>
          </a:bodyPr>
          <a:lstStyle/>
          <a:p>
            <a:r>
              <a:rPr lang="ru-RU" b="1" dirty="0">
                <a:solidFill>
                  <a:srgbClr val="002060"/>
                </a:solidFill>
                <a:latin typeface="Verdana" pitchFamily="34" charset="0"/>
              </a:rPr>
              <a:t>Наличием свободных </a:t>
            </a:r>
            <a:r>
              <a:rPr lang="en-US" b="1" dirty="0">
                <a:solidFill>
                  <a:srgbClr val="002060"/>
                </a:solidFill>
                <a:latin typeface="Verdana" pitchFamily="34" charset="0"/>
              </a:rPr>
              <a:t>q </a:t>
            </a:r>
            <a:endParaRPr lang="ru-RU" b="1" dirty="0">
              <a:solidFill>
                <a:srgbClr val="002060"/>
              </a:solidFill>
              <a:latin typeface="Verdana" pitchFamily="34" charset="0"/>
            </a:endParaRPr>
          </a:p>
        </p:txBody>
      </p:sp>
      <p:sp>
        <p:nvSpPr>
          <p:cNvPr id="22" name="Прямоугольник 21"/>
          <p:cNvSpPr/>
          <p:nvPr/>
        </p:nvSpPr>
        <p:spPr>
          <a:xfrm>
            <a:off x="2594536" y="2636912"/>
            <a:ext cx="2786082" cy="507831"/>
          </a:xfrm>
          <a:prstGeom prst="rect">
            <a:avLst/>
          </a:prstGeom>
          <a:ln>
            <a:noFill/>
          </a:ln>
        </p:spPr>
        <p:txBody>
          <a:bodyPr wrap="square">
            <a:spAutoFit/>
          </a:bodyPr>
          <a:lstStyle/>
          <a:p>
            <a:pPr algn="ctr">
              <a:lnSpc>
                <a:spcPct val="150000"/>
              </a:lnSpc>
            </a:pPr>
            <a:r>
              <a:rPr lang="ru-RU" sz="2000" b="1" dirty="0">
                <a:solidFill>
                  <a:srgbClr val="002060"/>
                </a:solidFill>
              </a:rPr>
              <a:t>обеспечивается</a:t>
            </a:r>
          </a:p>
        </p:txBody>
      </p:sp>
      <p:cxnSp>
        <p:nvCxnSpPr>
          <p:cNvPr id="23" name="Прямая соединительная линия 22"/>
          <p:cNvCxnSpPr>
            <a:stCxn id="13" idx="3"/>
            <a:endCxn id="21" idx="1"/>
          </p:cNvCxnSpPr>
          <p:nvPr/>
        </p:nvCxnSpPr>
        <p:spPr>
          <a:xfrm>
            <a:off x="2808850" y="3170015"/>
            <a:ext cx="2428892" cy="988"/>
          </a:xfrm>
          <a:prstGeom prst="line">
            <a:avLst/>
          </a:prstGeom>
          <a:ln>
            <a:headEnd type="arrow"/>
          </a:ln>
        </p:spPr>
        <p:style>
          <a:lnRef idx="3">
            <a:schemeClr val="accent1"/>
          </a:lnRef>
          <a:fillRef idx="0">
            <a:schemeClr val="accent1"/>
          </a:fillRef>
          <a:effectRef idx="2">
            <a:schemeClr val="accent1"/>
          </a:effectRef>
          <a:fontRef idx="minor">
            <a:schemeClr val="tx1"/>
          </a:fontRef>
        </p:style>
      </p:cxnSp>
      <p:sp>
        <p:nvSpPr>
          <p:cNvPr id="27" name="Прямоугольник 26"/>
          <p:cNvSpPr/>
          <p:nvPr/>
        </p:nvSpPr>
        <p:spPr>
          <a:xfrm>
            <a:off x="3714744" y="4000504"/>
            <a:ext cx="5357818" cy="136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itchFamily="34" charset="0"/>
              <a:buChar char="•"/>
            </a:pPr>
            <a:r>
              <a:rPr lang="ru-RU" b="1">
                <a:solidFill>
                  <a:srgbClr val="002060"/>
                </a:solidFill>
                <a:latin typeface="Verdana" pitchFamily="34" charset="0"/>
              </a:rPr>
              <a:t>нагрев </a:t>
            </a:r>
            <a:r>
              <a:rPr lang="ru-RU" b="1" dirty="0">
                <a:solidFill>
                  <a:srgbClr val="002060"/>
                </a:solidFill>
                <a:latin typeface="Verdana" pitchFamily="34" charset="0"/>
              </a:rPr>
              <a:t>электродов,</a:t>
            </a:r>
          </a:p>
          <a:p>
            <a:pPr marL="171450" indent="-171450">
              <a:buFont typeface="Arial" pitchFamily="34" charset="0"/>
              <a:buChar char="•"/>
            </a:pPr>
            <a:r>
              <a:rPr lang="ru-RU" b="1" dirty="0">
                <a:solidFill>
                  <a:srgbClr val="002060"/>
                </a:solidFill>
                <a:latin typeface="Verdana" pitchFamily="34" charset="0"/>
              </a:rPr>
              <a:t>частичное расплавление,</a:t>
            </a:r>
          </a:p>
          <a:p>
            <a:pPr marL="171450" indent="-171450">
              <a:buFont typeface="Arial" pitchFamily="34" charset="0"/>
              <a:buChar char="•"/>
            </a:pPr>
            <a:r>
              <a:rPr lang="ru-RU" b="1">
                <a:solidFill>
                  <a:srgbClr val="002060"/>
                </a:solidFill>
                <a:latin typeface="Verdana" pitchFamily="34" charset="0"/>
              </a:rPr>
              <a:t>испарение, </a:t>
            </a:r>
            <a:endParaRPr lang="ru-RU" b="1" dirty="0">
              <a:solidFill>
                <a:srgbClr val="002060"/>
              </a:solidFill>
              <a:latin typeface="Verdana" pitchFamily="34" charset="0"/>
            </a:endParaRPr>
          </a:p>
          <a:p>
            <a:pPr marL="171450" indent="-171450">
              <a:buFont typeface="Arial" pitchFamily="34" charset="0"/>
              <a:buChar char="•"/>
            </a:pPr>
            <a:r>
              <a:rPr lang="ru-RU" b="1">
                <a:solidFill>
                  <a:srgbClr val="002060"/>
                </a:solidFill>
                <a:latin typeface="Verdana" pitchFamily="34" charset="0"/>
              </a:rPr>
              <a:t>окисление</a:t>
            </a:r>
            <a:endParaRPr lang="ru-RU" b="1" dirty="0">
              <a:solidFill>
                <a:srgbClr val="002060"/>
              </a:solidFill>
              <a:latin typeface="Verdana" pitchFamily="34" charset="0"/>
            </a:endParaRPr>
          </a:p>
        </p:txBody>
      </p:sp>
      <p:sp>
        <p:nvSpPr>
          <p:cNvPr id="28" name="Стрелка вправо 27"/>
          <p:cNvSpPr/>
          <p:nvPr/>
        </p:nvSpPr>
        <p:spPr>
          <a:xfrm>
            <a:off x="3286116" y="450057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p:cNvSpPr/>
          <p:nvPr/>
        </p:nvSpPr>
        <p:spPr>
          <a:xfrm>
            <a:off x="2786050" y="5715016"/>
            <a:ext cx="6143668" cy="92333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искровые разряды превращаются в дуговой разряд – плазменный шнур между электродами – </a:t>
            </a:r>
            <a:r>
              <a:rPr lang="ru-RU" b="1" dirty="0">
                <a:solidFill>
                  <a:schemeClr val="accent2">
                    <a:lumMod val="50000"/>
                  </a:schemeClr>
                </a:solidFill>
                <a:latin typeface="Verdana" pitchFamily="34" charset="0"/>
              </a:rPr>
              <a:t>плазменный тоннель</a:t>
            </a:r>
          </a:p>
        </p:txBody>
      </p:sp>
      <p:sp>
        <p:nvSpPr>
          <p:cNvPr id="30" name="Стрелка вправо 29"/>
          <p:cNvSpPr/>
          <p:nvPr/>
        </p:nvSpPr>
        <p:spPr>
          <a:xfrm>
            <a:off x="2357422" y="599795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Picture 1">
            <a:hlinkClick r:id="rId3" action="ppaction://hlinkfile"/>
          </p:cNvPr>
          <p:cNvPicPr>
            <a:picLocks noChangeAspect="1" noChangeArrowheads="1"/>
          </p:cNvPicPr>
          <p:nvPr/>
        </p:nvPicPr>
        <p:blipFill>
          <a:blip r:embed="rId4" cstate="print"/>
          <a:srcRect t="3785" b="11707"/>
          <a:stretch>
            <a:fillRect/>
          </a:stretch>
        </p:blipFill>
        <p:spPr bwMode="auto">
          <a:xfrm>
            <a:off x="7453344" y="2571744"/>
            <a:ext cx="1547812" cy="114300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p:stCondLst>
                              <p:cond delay="1000"/>
                            </p:stCondLst>
                            <p:childTnLst>
                              <p:par>
                                <p:cTn id="28" presetID="22" presetClass="entr" presetSubtype="2"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animBg="1"/>
      <p:bldP spid="16" grpId="0" animBg="1"/>
      <p:bldP spid="19" grpId="0" animBg="1"/>
      <p:bldP spid="20" grpId="0" animBg="1"/>
      <p:bldP spid="21" grpId="0"/>
      <p:bldP spid="22" grpId="0"/>
      <p:bldP spid="27" grpId="0" animBg="1"/>
      <p:bldP spid="28" grpId="0" animBg="1"/>
      <p:bldP spid="29" grpId="0" animBg="1"/>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Применение дугового разряда</a:t>
            </a:r>
          </a:p>
        </p:txBody>
      </p:sp>
      <p:sp>
        <p:nvSpPr>
          <p:cNvPr id="5" name="Прямоугольник 4"/>
          <p:cNvSpPr/>
          <p:nvPr/>
        </p:nvSpPr>
        <p:spPr>
          <a:xfrm>
            <a:off x="107504" y="764704"/>
            <a:ext cx="1923087" cy="35436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Освещение</a:t>
            </a:r>
          </a:p>
        </p:txBody>
      </p:sp>
      <p:sp>
        <p:nvSpPr>
          <p:cNvPr id="6" name="Прямоугольник 5"/>
          <p:cNvSpPr/>
          <p:nvPr/>
        </p:nvSpPr>
        <p:spPr>
          <a:xfrm>
            <a:off x="2843808" y="1047056"/>
            <a:ext cx="2160240" cy="79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электроды дуги испускают яркий свет</a:t>
            </a:r>
          </a:p>
        </p:txBody>
      </p:sp>
      <p:sp>
        <p:nvSpPr>
          <p:cNvPr id="7" name="Прямоугольник 6"/>
          <p:cNvSpPr/>
          <p:nvPr/>
        </p:nvSpPr>
        <p:spPr>
          <a:xfrm>
            <a:off x="4322108" y="1983160"/>
            <a:ext cx="4680520"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значительно более экономичной</a:t>
            </a:r>
            <a:r>
              <a:rPr lang="en-US" sz="1600" b="1" dirty="0">
                <a:solidFill>
                  <a:srgbClr val="002060"/>
                </a:solidFill>
                <a:latin typeface="Verdana" pitchFamily="34" charset="0"/>
              </a:rPr>
              <a:t> </a:t>
            </a:r>
            <a:r>
              <a:rPr lang="ru-RU" sz="1600" b="1" dirty="0">
                <a:solidFill>
                  <a:srgbClr val="002060"/>
                </a:solidFill>
                <a:latin typeface="Verdana" pitchFamily="34" charset="0"/>
              </a:rPr>
              <a:t>по сравнению с лампами накаливания</a:t>
            </a:r>
          </a:p>
        </p:txBody>
      </p:sp>
      <p:sp>
        <p:nvSpPr>
          <p:cNvPr id="9" name="Прямоугольник 8"/>
          <p:cNvSpPr/>
          <p:nvPr/>
        </p:nvSpPr>
        <p:spPr>
          <a:xfrm>
            <a:off x="111776" y="2631232"/>
            <a:ext cx="2619400" cy="4655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Сварка</a:t>
            </a:r>
          </a:p>
        </p:txBody>
      </p:sp>
      <p:sp>
        <p:nvSpPr>
          <p:cNvPr id="10" name="Прямоугольник 9"/>
          <p:cNvSpPr/>
          <p:nvPr/>
        </p:nvSpPr>
        <p:spPr>
          <a:xfrm>
            <a:off x="323528" y="3068960"/>
            <a:ext cx="3180346"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Свариваемые детали служат «+» электродом</a:t>
            </a:r>
          </a:p>
        </p:txBody>
      </p:sp>
      <p:sp>
        <p:nvSpPr>
          <p:cNvPr id="11" name="Прямоугольник 10"/>
          <p:cNvSpPr/>
          <p:nvPr/>
        </p:nvSpPr>
        <p:spPr>
          <a:xfrm>
            <a:off x="281762" y="3717032"/>
            <a:ext cx="3786182" cy="151216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Касаясь их расплавляемым электродом, соединенным с «-» полюсом источника тока, получают между телами и углем дугу, плавящую металл</a:t>
            </a:r>
          </a:p>
        </p:txBody>
      </p:sp>
      <p:pic>
        <p:nvPicPr>
          <p:cNvPr id="103425" name="Picture 1"/>
          <p:cNvPicPr>
            <a:picLocks noChangeAspect="1" noChangeArrowheads="1"/>
          </p:cNvPicPr>
          <p:nvPr/>
        </p:nvPicPr>
        <p:blipFill>
          <a:blip r:embed="rId3" cstate="print"/>
          <a:srcRect t="8424"/>
          <a:stretch>
            <a:fillRect/>
          </a:stretch>
        </p:blipFill>
        <p:spPr bwMode="auto">
          <a:xfrm>
            <a:off x="3960026" y="2636913"/>
            <a:ext cx="5112568" cy="2743596"/>
          </a:xfrm>
          <a:prstGeom prst="rect">
            <a:avLst/>
          </a:prstGeom>
          <a:noFill/>
          <a:ln w="9525">
            <a:noFill/>
            <a:miter lim="800000"/>
            <a:headEnd/>
            <a:tailEnd/>
          </a:ln>
        </p:spPr>
      </p:pic>
      <p:cxnSp>
        <p:nvCxnSpPr>
          <p:cNvPr id="15" name="Прямая соединительная линия 1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6" name="Прямоугольник 15"/>
          <p:cNvSpPr/>
          <p:nvPr/>
        </p:nvSpPr>
        <p:spPr>
          <a:xfrm>
            <a:off x="539552" y="1119064"/>
            <a:ext cx="1692000" cy="79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высокая температура</a:t>
            </a:r>
          </a:p>
        </p:txBody>
      </p:sp>
      <p:sp>
        <p:nvSpPr>
          <p:cNvPr id="17" name="Стрелка вправо 16"/>
          <p:cNvSpPr/>
          <p:nvPr/>
        </p:nvSpPr>
        <p:spPr>
          <a:xfrm>
            <a:off x="2327877" y="1298705"/>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615608" y="1047056"/>
            <a:ext cx="3384000" cy="79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электрическая дуга </a:t>
            </a:r>
            <a:br>
              <a:rPr lang="en-US" sz="1600" b="1" dirty="0">
                <a:solidFill>
                  <a:srgbClr val="002060"/>
                </a:solidFill>
                <a:latin typeface="Verdana" pitchFamily="34" charset="0"/>
              </a:rPr>
            </a:br>
            <a:r>
              <a:rPr lang="ru-RU" sz="1600" b="1" dirty="0">
                <a:solidFill>
                  <a:srgbClr val="002060"/>
                </a:solidFill>
                <a:latin typeface="Verdana" pitchFamily="34" charset="0"/>
              </a:rPr>
              <a:t>является одним из лучших источников света</a:t>
            </a:r>
          </a:p>
        </p:txBody>
      </p:sp>
      <p:sp>
        <p:nvSpPr>
          <p:cNvPr id="19" name="Стрелка вправо 18"/>
          <p:cNvSpPr/>
          <p:nvPr/>
        </p:nvSpPr>
        <p:spPr>
          <a:xfrm>
            <a:off x="5148064" y="133508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539552" y="1983160"/>
            <a:ext cx="2915816"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потребляет всего около 3 Вт на канделу</a:t>
            </a:r>
          </a:p>
        </p:txBody>
      </p:sp>
      <p:sp>
        <p:nvSpPr>
          <p:cNvPr id="21" name="Стрелка вправо 20"/>
          <p:cNvSpPr/>
          <p:nvPr/>
        </p:nvSpPr>
        <p:spPr>
          <a:xfrm>
            <a:off x="3707904" y="205514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107581" y="5373216"/>
            <a:ext cx="8748464" cy="4655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Газоразрядные лампы. Ртутная кварцевая лампа</a:t>
            </a:r>
          </a:p>
        </p:txBody>
      </p:sp>
      <p:sp>
        <p:nvSpPr>
          <p:cNvPr id="23" name="Прямоугольник 22"/>
          <p:cNvSpPr/>
          <p:nvPr/>
        </p:nvSpPr>
        <p:spPr>
          <a:xfrm>
            <a:off x="7452496" y="6021288"/>
            <a:ext cx="1584000"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лампы из плавленого кварца</a:t>
            </a:r>
          </a:p>
        </p:txBody>
      </p:sp>
      <p:sp>
        <p:nvSpPr>
          <p:cNvPr id="25" name="Прямоугольник 24"/>
          <p:cNvSpPr/>
          <p:nvPr/>
        </p:nvSpPr>
        <p:spPr>
          <a:xfrm>
            <a:off x="431032" y="5958279"/>
            <a:ext cx="2520000"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в лампе небольшое количество ртути, </a:t>
            </a:r>
            <a:br>
              <a:rPr lang="ru-RU" sz="1600" b="1" dirty="0">
                <a:solidFill>
                  <a:srgbClr val="002060"/>
                </a:solidFill>
                <a:latin typeface="Verdana" pitchFamily="34" charset="0"/>
              </a:rPr>
            </a:br>
            <a:r>
              <a:rPr lang="ru-RU" sz="1600" b="1" dirty="0">
                <a:solidFill>
                  <a:srgbClr val="002060"/>
                </a:solidFill>
                <a:latin typeface="Verdana" pitchFamily="34" charset="0"/>
              </a:rPr>
              <a:t>воздух откачан</a:t>
            </a:r>
          </a:p>
        </p:txBody>
      </p:sp>
      <p:sp>
        <p:nvSpPr>
          <p:cNvPr id="26" name="Прямоугольник 25"/>
          <p:cNvSpPr/>
          <p:nvPr/>
        </p:nvSpPr>
        <p:spPr>
          <a:xfrm>
            <a:off x="2999699" y="5924772"/>
            <a:ext cx="3744416"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Излучаемый свет богат УФ</a:t>
            </a:r>
          </a:p>
        </p:txBody>
      </p:sp>
      <p:sp>
        <p:nvSpPr>
          <p:cNvPr id="28" name="Прямоугольник 27"/>
          <p:cNvSpPr/>
          <p:nvPr/>
        </p:nvSpPr>
        <p:spPr>
          <a:xfrm>
            <a:off x="2987824" y="6237312"/>
            <a:ext cx="3960440" cy="65086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обладает сильным химическим </a:t>
            </a:r>
            <a:br>
              <a:rPr lang="ru-RU" sz="1600" b="1" dirty="0">
                <a:solidFill>
                  <a:srgbClr val="002060"/>
                </a:solidFill>
                <a:latin typeface="Verdana" pitchFamily="34" charset="0"/>
              </a:rPr>
            </a:br>
            <a:r>
              <a:rPr lang="ru-RU" sz="1600" b="1" dirty="0">
                <a:solidFill>
                  <a:srgbClr val="002060"/>
                </a:solidFill>
                <a:latin typeface="Verdana" pitchFamily="34" charset="0"/>
              </a:rPr>
              <a:t>и физиологическим действием </a:t>
            </a:r>
          </a:p>
        </p:txBody>
      </p:sp>
      <p:sp>
        <p:nvSpPr>
          <p:cNvPr id="29" name="Стрелка вправо 28"/>
          <p:cNvSpPr/>
          <p:nvPr/>
        </p:nvSpPr>
        <p:spPr>
          <a:xfrm>
            <a:off x="6948264" y="616530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3425"/>
                                        </p:tgtEl>
                                        <p:attrNameLst>
                                          <p:attrName>style.visibility</p:attrName>
                                        </p:attrNameLst>
                                      </p:cBhvr>
                                      <p:to>
                                        <p:strVal val="visible"/>
                                      </p:to>
                                    </p:set>
                                    <p:animEffect transition="in" filter="fade">
                                      <p:cBhvr>
                                        <p:cTn id="54" dur="500"/>
                                        <p:tgtEl>
                                          <p:spTgt spid="10342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par>
                          <p:cTn id="85" fill="hold">
                            <p:stCondLst>
                              <p:cond delay="500"/>
                            </p:stCondLst>
                            <p:childTnLst>
                              <p:par>
                                <p:cTn id="86" presetID="22" presetClass="entr" presetSubtype="8"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animBg="1"/>
      <p:bldP spid="10" grpId="0"/>
      <p:bldP spid="11" grpId="0"/>
      <p:bldP spid="16" grpId="0" animBg="1"/>
      <p:bldP spid="17" grpId="0" animBg="1"/>
      <p:bldP spid="18" grpId="0" animBg="1"/>
      <p:bldP spid="19" grpId="0" animBg="1"/>
      <p:bldP spid="20" grpId="0" animBg="1"/>
      <p:bldP spid="21" grpId="0" animBg="1"/>
      <p:bldP spid="22" grpId="0" animBg="1"/>
      <p:bldP spid="23" grpId="0"/>
      <p:bldP spid="25" grpId="0" animBg="1"/>
      <p:bldP spid="26" grpId="0"/>
      <p:bldP spid="28" grpId="0"/>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Коронный разряд</a:t>
            </a:r>
          </a:p>
        </p:txBody>
      </p:sp>
      <p:sp>
        <p:nvSpPr>
          <p:cNvPr id="4" name="Прямоугольник 3"/>
          <p:cNvSpPr/>
          <p:nvPr/>
        </p:nvSpPr>
        <p:spPr>
          <a:xfrm>
            <a:off x="6400800" y="4038600"/>
            <a:ext cx="2895600" cy="381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Огни Святого </a:t>
            </a:r>
            <a:r>
              <a:rPr lang="ru-RU" sz="1600" b="1" dirty="0" err="1">
                <a:solidFill>
                  <a:srgbClr val="002060"/>
                </a:solidFill>
                <a:latin typeface="Verdana" pitchFamily="34" charset="0"/>
              </a:rPr>
              <a:t>Эльма</a:t>
            </a:r>
            <a:endParaRPr lang="ru-RU" sz="1600" b="1" dirty="0">
              <a:solidFill>
                <a:srgbClr val="002060"/>
              </a:solidFill>
              <a:latin typeface="Verdana" pitchFamily="34" charset="0"/>
            </a:endParaRPr>
          </a:p>
        </p:txBody>
      </p:sp>
      <p:pic>
        <p:nvPicPr>
          <p:cNvPr id="102402" name="Picture 2" descr="http://edu.nstu.ru/frc/konkurs/electric_current/6.4.jpg"/>
          <p:cNvPicPr>
            <a:picLocks noChangeAspect="1" noChangeArrowheads="1"/>
          </p:cNvPicPr>
          <p:nvPr/>
        </p:nvPicPr>
        <p:blipFill>
          <a:blip r:embed="rId3" cstate="print"/>
          <a:srcRect/>
          <a:stretch>
            <a:fillRect/>
          </a:stretch>
        </p:blipFill>
        <p:spPr bwMode="auto">
          <a:xfrm>
            <a:off x="7180635" y="4545384"/>
            <a:ext cx="1999877" cy="2340000"/>
          </a:xfrm>
          <a:prstGeom prst="rect">
            <a:avLst/>
          </a:prstGeom>
          <a:noFill/>
        </p:spPr>
      </p:pic>
      <p:sp>
        <p:nvSpPr>
          <p:cNvPr id="6" name="Прямоугольник 5"/>
          <p:cNvSpPr/>
          <p:nvPr/>
        </p:nvSpPr>
        <p:spPr>
          <a:xfrm>
            <a:off x="467544" y="764704"/>
            <a:ext cx="8064896" cy="9361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Возникает в сильно неоднородных ЭП, </a:t>
            </a:r>
            <a:r>
              <a:rPr lang="ru-RU" dirty="0">
                <a:solidFill>
                  <a:srgbClr val="002060"/>
                </a:solidFill>
                <a:latin typeface="Verdana" pitchFamily="34" charset="0"/>
              </a:rPr>
              <a:t>образующихся,</a:t>
            </a:r>
            <a:r>
              <a:rPr lang="ru-RU" b="1" dirty="0">
                <a:solidFill>
                  <a:srgbClr val="002060"/>
                </a:solidFill>
                <a:latin typeface="Verdana" pitchFamily="34" charset="0"/>
              </a:rPr>
              <a:t> </a:t>
            </a:r>
            <a:r>
              <a:rPr lang="ru-RU" dirty="0">
                <a:solidFill>
                  <a:srgbClr val="002060"/>
                </a:solidFill>
                <a:latin typeface="Verdana" pitchFamily="34" charset="0"/>
              </a:rPr>
              <a:t>например</a:t>
            </a:r>
            <a:r>
              <a:rPr lang="ru-RU" b="1" dirty="0">
                <a:solidFill>
                  <a:srgbClr val="002060"/>
                </a:solidFill>
                <a:latin typeface="Verdana" pitchFamily="34" charset="0"/>
              </a:rPr>
              <a:t>, между острием и плоскостью </a:t>
            </a:r>
            <a:r>
              <a:rPr lang="ru-RU" dirty="0">
                <a:solidFill>
                  <a:srgbClr val="002060"/>
                </a:solidFill>
                <a:latin typeface="Verdana" pitchFamily="34" charset="0"/>
              </a:rPr>
              <a:t>или</a:t>
            </a:r>
            <a:r>
              <a:rPr lang="ru-RU" b="1" dirty="0">
                <a:solidFill>
                  <a:srgbClr val="002060"/>
                </a:solidFill>
                <a:latin typeface="Verdana" pitchFamily="34" charset="0"/>
              </a:rPr>
              <a:t> между проводом линии электропередачи и поверхностью Земли</a:t>
            </a:r>
          </a:p>
        </p:txBody>
      </p:sp>
      <p:pic>
        <p:nvPicPr>
          <p:cNvPr id="102403" name="Picture 3"/>
          <p:cNvPicPr>
            <a:picLocks noChangeAspect="1" noChangeArrowheads="1"/>
          </p:cNvPicPr>
          <p:nvPr/>
        </p:nvPicPr>
        <p:blipFill>
          <a:blip r:embed="rId4" cstate="print"/>
          <a:srcRect/>
          <a:stretch>
            <a:fillRect/>
          </a:stretch>
        </p:blipFill>
        <p:spPr bwMode="auto">
          <a:xfrm>
            <a:off x="3865718" y="4545384"/>
            <a:ext cx="3262945" cy="2340000"/>
          </a:xfrm>
          <a:prstGeom prst="rect">
            <a:avLst/>
          </a:prstGeom>
          <a:noFill/>
          <a:ln w="9525">
            <a:noFill/>
            <a:miter lim="800000"/>
            <a:headEnd/>
            <a:tailEnd/>
          </a:ln>
        </p:spPr>
      </p:pic>
      <p:pic>
        <p:nvPicPr>
          <p:cNvPr id="102404" name="Picture 4"/>
          <p:cNvPicPr>
            <a:picLocks noChangeAspect="1" noChangeArrowheads="1"/>
          </p:cNvPicPr>
          <p:nvPr/>
        </p:nvPicPr>
        <p:blipFill>
          <a:blip r:embed="rId5" cstate="print"/>
          <a:srcRect/>
          <a:stretch>
            <a:fillRect/>
          </a:stretch>
        </p:blipFill>
        <p:spPr bwMode="auto">
          <a:xfrm>
            <a:off x="-7" y="4545384"/>
            <a:ext cx="2006474" cy="2340000"/>
          </a:xfrm>
          <a:prstGeom prst="rect">
            <a:avLst/>
          </a:prstGeom>
          <a:noFill/>
          <a:ln w="9525">
            <a:noFill/>
            <a:miter lim="800000"/>
            <a:headEnd/>
            <a:tailEnd/>
          </a:ln>
        </p:spPr>
      </p:pic>
      <p:pic>
        <p:nvPicPr>
          <p:cNvPr id="102405" name="Picture 5"/>
          <p:cNvPicPr>
            <a:picLocks noChangeAspect="1" noChangeArrowheads="1"/>
          </p:cNvPicPr>
          <p:nvPr/>
        </p:nvPicPr>
        <p:blipFill>
          <a:blip r:embed="rId6" cstate="print"/>
          <a:srcRect/>
          <a:stretch>
            <a:fillRect/>
          </a:stretch>
        </p:blipFill>
        <p:spPr bwMode="auto">
          <a:xfrm>
            <a:off x="2087345" y="4545384"/>
            <a:ext cx="1710530" cy="2340000"/>
          </a:xfrm>
          <a:prstGeom prst="rect">
            <a:avLst/>
          </a:prstGeom>
          <a:noFill/>
          <a:ln w="9525">
            <a:noFill/>
            <a:miter lim="800000"/>
            <a:headEnd/>
            <a:tailEnd/>
          </a:ln>
        </p:spPr>
      </p:pic>
      <p:sp>
        <p:nvSpPr>
          <p:cNvPr id="12" name="Прямоугольник 11"/>
          <p:cNvSpPr/>
          <p:nvPr/>
        </p:nvSpPr>
        <p:spPr>
          <a:xfrm>
            <a:off x="673721" y="1844824"/>
            <a:ext cx="8218759" cy="100811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Ионизационные процессы происходят только в небольшой части вблизи коронирующий электрода с малым радиусом кривизны</a:t>
            </a:r>
          </a:p>
        </p:txBody>
      </p:sp>
      <p:sp>
        <p:nvSpPr>
          <p:cNvPr id="13" name="Прямоугольник 12"/>
          <p:cNvSpPr/>
          <p:nvPr/>
        </p:nvSpPr>
        <p:spPr>
          <a:xfrm>
            <a:off x="1237911" y="2852936"/>
            <a:ext cx="7656792" cy="93610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Эта зона характеризуется значительно более высокими значениями напряженности поля по сравнению </a:t>
            </a:r>
            <a:br>
              <a:rPr lang="ru-RU" b="1" dirty="0">
                <a:solidFill>
                  <a:srgbClr val="002060"/>
                </a:solidFill>
                <a:latin typeface="Verdana" pitchFamily="34" charset="0"/>
              </a:rPr>
            </a:br>
            <a:r>
              <a:rPr lang="ru-RU" b="1" dirty="0">
                <a:solidFill>
                  <a:srgbClr val="002060"/>
                </a:solidFill>
                <a:latin typeface="Verdana" pitchFamily="34" charset="0"/>
              </a:rPr>
              <a:t>со средними значениями для всего промежутка</a:t>
            </a:r>
          </a:p>
        </p:txBody>
      </p:sp>
      <p:cxnSp>
        <p:nvCxnSpPr>
          <p:cNvPr id="14" name="Прямая соединительная линия 1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2402"/>
                                        </p:tgtEl>
                                        <p:attrNameLst>
                                          <p:attrName>style.visibility</p:attrName>
                                        </p:attrNameLst>
                                      </p:cBhvr>
                                      <p:to>
                                        <p:strVal val="visible"/>
                                      </p:to>
                                    </p:set>
                                    <p:animEffect transition="in" filter="fade">
                                      <p:cBhvr>
                                        <p:cTn id="24" dur="500"/>
                                        <p:tgtEl>
                                          <p:spTgt spid="102402"/>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02403"/>
                                        </p:tgtEl>
                                        <p:attrNameLst>
                                          <p:attrName>style.visibility</p:attrName>
                                        </p:attrNameLst>
                                      </p:cBhvr>
                                      <p:to>
                                        <p:strVal val="visible"/>
                                      </p:to>
                                    </p:set>
                                    <p:animEffect transition="in" filter="fade">
                                      <p:cBhvr>
                                        <p:cTn id="28" dur="500"/>
                                        <p:tgtEl>
                                          <p:spTgt spid="102403"/>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02404"/>
                                        </p:tgtEl>
                                        <p:attrNameLst>
                                          <p:attrName>style.visibility</p:attrName>
                                        </p:attrNameLst>
                                      </p:cBhvr>
                                      <p:to>
                                        <p:strVal val="visible"/>
                                      </p:to>
                                    </p:set>
                                    <p:animEffect transition="in" filter="fade">
                                      <p:cBhvr>
                                        <p:cTn id="32" dur="500"/>
                                        <p:tgtEl>
                                          <p:spTgt spid="102404"/>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02405"/>
                                        </p:tgtEl>
                                        <p:attrNameLst>
                                          <p:attrName>style.visibility</p:attrName>
                                        </p:attrNameLst>
                                      </p:cBhvr>
                                      <p:to>
                                        <p:strVal val="visible"/>
                                      </p:to>
                                    </p:set>
                                    <p:animEffect transition="in" filter="fade">
                                      <p:cBhvr>
                                        <p:cTn id="36" dur="500"/>
                                        <p:tgtEl>
                                          <p:spTgt spid="102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Применение коронного разряда</a:t>
            </a:r>
          </a:p>
        </p:txBody>
      </p:sp>
      <p:sp>
        <p:nvSpPr>
          <p:cNvPr id="5" name="Прямоугольник 4"/>
          <p:cNvSpPr/>
          <p:nvPr/>
        </p:nvSpPr>
        <p:spPr>
          <a:xfrm>
            <a:off x="580256" y="914400"/>
            <a:ext cx="8312224" cy="426368"/>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Электрическая очистка газов (электрофильтры)</a:t>
            </a:r>
          </a:p>
        </p:txBody>
      </p:sp>
      <p:sp>
        <p:nvSpPr>
          <p:cNvPr id="6" name="Прямоугольник 5"/>
          <p:cNvSpPr/>
          <p:nvPr/>
        </p:nvSpPr>
        <p:spPr>
          <a:xfrm>
            <a:off x="611560" y="1340768"/>
            <a:ext cx="7056784"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 сосуде острые металлические электроды</a:t>
            </a:r>
          </a:p>
        </p:txBody>
      </p:sp>
      <p:sp>
        <p:nvSpPr>
          <p:cNvPr id="7" name="Прямоугольник 6"/>
          <p:cNvSpPr/>
          <p:nvPr/>
        </p:nvSpPr>
        <p:spPr>
          <a:xfrm>
            <a:off x="611560" y="1916832"/>
            <a:ext cx="1872208" cy="86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На проволоке зажигается корона</a:t>
            </a:r>
          </a:p>
        </p:txBody>
      </p:sp>
      <p:sp>
        <p:nvSpPr>
          <p:cNvPr id="8" name="Прямоугольник 7"/>
          <p:cNvSpPr/>
          <p:nvPr/>
        </p:nvSpPr>
        <p:spPr>
          <a:xfrm>
            <a:off x="1056241" y="2997032"/>
            <a:ext cx="4739895" cy="86401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Заряженные частицы пыли движутся </a:t>
            </a:r>
            <a:br>
              <a:rPr lang="ru-RU" sz="1600" b="1" dirty="0">
                <a:solidFill>
                  <a:srgbClr val="002060"/>
                </a:solidFill>
                <a:latin typeface="Verdana" pitchFamily="34" charset="0"/>
              </a:rPr>
            </a:br>
            <a:r>
              <a:rPr lang="ru-RU" sz="1600" b="1" dirty="0">
                <a:solidFill>
                  <a:srgbClr val="002060"/>
                </a:solidFill>
                <a:latin typeface="Verdana" pitchFamily="34" charset="0"/>
              </a:rPr>
              <a:t>под действием поля к электродам, </a:t>
            </a:r>
            <a:br>
              <a:rPr lang="ru-RU" sz="1600" b="1" dirty="0">
                <a:solidFill>
                  <a:srgbClr val="002060"/>
                </a:solidFill>
                <a:latin typeface="Verdana" pitchFamily="34" charset="0"/>
              </a:rPr>
            </a:br>
            <a:r>
              <a:rPr lang="ru-RU" sz="1600" b="1" dirty="0">
                <a:solidFill>
                  <a:srgbClr val="002060"/>
                </a:solidFill>
                <a:latin typeface="Verdana" pitchFamily="34" charset="0"/>
              </a:rPr>
              <a:t>где и оседают</a:t>
            </a:r>
          </a:p>
        </p:txBody>
      </p:sp>
      <p:sp>
        <p:nvSpPr>
          <p:cNvPr id="9" name="Прямоугольник 8"/>
          <p:cNvSpPr/>
          <p:nvPr/>
        </p:nvSpPr>
        <p:spPr>
          <a:xfrm>
            <a:off x="35496" y="3933056"/>
            <a:ext cx="3600000" cy="702568"/>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Счетчик элементарных частиц Гейгера-Мюллера</a:t>
            </a:r>
          </a:p>
        </p:txBody>
      </p:sp>
      <p:pic>
        <p:nvPicPr>
          <p:cNvPr id="104450" name="Picture 2" descr="http://edu.nstu.ru/frc/konkurs/electric_current/6.2.jpg"/>
          <p:cNvPicPr>
            <a:picLocks noChangeAspect="1" noChangeArrowheads="1"/>
          </p:cNvPicPr>
          <p:nvPr/>
        </p:nvPicPr>
        <p:blipFill>
          <a:blip r:embed="rId3" cstate="print"/>
          <a:srcRect/>
          <a:stretch>
            <a:fillRect/>
          </a:stretch>
        </p:blipFill>
        <p:spPr bwMode="auto">
          <a:xfrm>
            <a:off x="35496" y="4572556"/>
            <a:ext cx="3600000" cy="2222449"/>
          </a:xfrm>
          <a:prstGeom prst="rect">
            <a:avLst/>
          </a:prstGeom>
          <a:noFill/>
        </p:spPr>
      </p:pic>
      <p:sp>
        <p:nvSpPr>
          <p:cNvPr id="13" name="Прямоугольник 12"/>
          <p:cNvSpPr/>
          <p:nvPr/>
        </p:nvSpPr>
        <p:spPr>
          <a:xfrm>
            <a:off x="3695271" y="4031460"/>
            <a:ext cx="3239960" cy="468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 Громоотводы</a:t>
            </a:r>
          </a:p>
        </p:txBody>
      </p:sp>
      <p:pic>
        <p:nvPicPr>
          <p:cNvPr id="104452" name="Picture 4" descr="http://edu.nstu.ru/frc/konkurs/electric_current/6.5.jpg"/>
          <p:cNvPicPr>
            <a:picLocks noChangeAspect="1" noChangeArrowheads="1"/>
          </p:cNvPicPr>
          <p:nvPr/>
        </p:nvPicPr>
        <p:blipFill>
          <a:blip r:embed="rId4" cstate="print"/>
          <a:srcRect l="10001"/>
          <a:stretch>
            <a:fillRect/>
          </a:stretch>
        </p:blipFill>
        <p:spPr bwMode="auto">
          <a:xfrm>
            <a:off x="3695271" y="4488659"/>
            <a:ext cx="3239960" cy="2313600"/>
          </a:xfrm>
          <a:prstGeom prst="rect">
            <a:avLst/>
          </a:prstGeom>
          <a:noFill/>
        </p:spPr>
      </p:pic>
      <p:cxnSp>
        <p:nvCxnSpPr>
          <p:cNvPr id="12" name="Прямая соединительная линия 11"/>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4" name="Прямоугольник 13"/>
          <p:cNvSpPr/>
          <p:nvPr/>
        </p:nvSpPr>
        <p:spPr>
          <a:xfrm>
            <a:off x="4896400" y="1916832"/>
            <a:ext cx="3276000"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Газовые ионы прилипают к частицам пыли </a:t>
            </a:r>
            <a:br>
              <a:rPr lang="ru-RU" sz="1600" b="1" dirty="0">
                <a:solidFill>
                  <a:srgbClr val="002060"/>
                </a:solidFill>
                <a:latin typeface="Verdana" pitchFamily="34" charset="0"/>
              </a:rPr>
            </a:br>
            <a:r>
              <a:rPr lang="ru-RU" sz="1600" b="1" dirty="0">
                <a:solidFill>
                  <a:srgbClr val="002060"/>
                </a:solidFill>
                <a:latin typeface="Verdana" pitchFamily="34" charset="0"/>
              </a:rPr>
              <a:t>и заряжают их</a:t>
            </a:r>
          </a:p>
        </p:txBody>
      </p:sp>
      <p:sp>
        <p:nvSpPr>
          <p:cNvPr id="15" name="Стрелка вправо 14"/>
          <p:cNvSpPr/>
          <p:nvPr/>
        </p:nvSpPr>
        <p:spPr>
          <a:xfrm>
            <a:off x="2339752" y="220490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2699792" y="1916832"/>
            <a:ext cx="1908000"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воздух внутри трубки сильно ионизируется</a:t>
            </a:r>
          </a:p>
        </p:txBody>
      </p:sp>
      <p:sp>
        <p:nvSpPr>
          <p:cNvPr id="17" name="Стрелка вправо 16"/>
          <p:cNvSpPr/>
          <p:nvPr/>
        </p:nvSpPr>
        <p:spPr>
          <a:xfrm>
            <a:off x="4499992" y="220490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a:off x="611560" y="306904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05506" name="Picture 2"/>
          <p:cNvPicPr>
            <a:picLocks noChangeAspect="1" noChangeArrowheads="1"/>
          </p:cNvPicPr>
          <p:nvPr/>
        </p:nvPicPr>
        <p:blipFill>
          <a:blip r:embed="rId5" cstate="print"/>
          <a:srcRect/>
          <a:stretch>
            <a:fillRect/>
          </a:stretch>
        </p:blipFill>
        <p:spPr bwMode="auto">
          <a:xfrm>
            <a:off x="7008397" y="2775899"/>
            <a:ext cx="2134607" cy="40702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5506"/>
                                        </p:tgtEl>
                                        <p:attrNameLst>
                                          <p:attrName>style.visibility</p:attrName>
                                        </p:attrNameLst>
                                      </p:cBhvr>
                                      <p:to>
                                        <p:strVal val="visible"/>
                                      </p:to>
                                    </p:set>
                                    <p:animEffect transition="in" filter="fade">
                                      <p:cBhvr>
                                        <p:cTn id="7" dur="500"/>
                                        <p:tgtEl>
                                          <p:spTgt spid="405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4450"/>
                                        </p:tgtEl>
                                        <p:attrNameLst>
                                          <p:attrName>style.visibility</p:attrName>
                                        </p:attrNameLst>
                                      </p:cBhvr>
                                      <p:to>
                                        <p:strVal val="visible"/>
                                      </p:to>
                                    </p:set>
                                    <p:animEffect transition="in" filter="fade">
                                      <p:cBhvr>
                                        <p:cTn id="54" dur="500"/>
                                        <p:tgtEl>
                                          <p:spTgt spid="10445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4452"/>
                                        </p:tgtEl>
                                        <p:attrNameLst>
                                          <p:attrName>style.visibility</p:attrName>
                                        </p:attrNameLst>
                                      </p:cBhvr>
                                      <p:to>
                                        <p:strVal val="visible"/>
                                      </p:to>
                                    </p:set>
                                    <p:animEffect transition="in" filter="fade">
                                      <p:cBhvr>
                                        <p:cTn id="64" dur="500"/>
                                        <p:tgtEl>
                                          <p:spTgt spid="104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3" grpId="0" animBg="1"/>
      <p:bldP spid="14" grpId="0" animBg="1"/>
      <p:bldP spid="15" grpId="0" animBg="1"/>
      <p:bldP spid="16"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Тлеющий разряд</a:t>
            </a:r>
          </a:p>
        </p:txBody>
      </p:sp>
      <p:sp>
        <p:nvSpPr>
          <p:cNvPr id="8" name="Прямоугольник 7"/>
          <p:cNvSpPr/>
          <p:nvPr/>
        </p:nvSpPr>
        <p:spPr>
          <a:xfrm>
            <a:off x="467544" y="836712"/>
            <a:ext cx="5544616" cy="2693045"/>
          </a:xfrm>
          <a:prstGeom prst="rect">
            <a:avLst/>
          </a:prstGeom>
          <a:ln>
            <a:noFill/>
          </a:ln>
        </p:spPr>
        <p:txBody>
          <a:bodyPr wrap="square">
            <a:spAutoFit/>
          </a:bodyPr>
          <a:lstStyle/>
          <a:p>
            <a:pPr marL="177800" indent="-177800">
              <a:spcBef>
                <a:spcPts val="600"/>
              </a:spcBef>
              <a:buFont typeface="Arial" pitchFamily="34" charset="0"/>
              <a:buChar char="•"/>
            </a:pPr>
            <a:r>
              <a:rPr lang="ru-RU" b="1" dirty="0">
                <a:solidFill>
                  <a:srgbClr val="002060"/>
                </a:solidFill>
                <a:latin typeface="Verdana" pitchFamily="34" charset="0"/>
              </a:rPr>
              <a:t>Давление – пониженное</a:t>
            </a:r>
          </a:p>
          <a:p>
            <a:pPr marL="177800" indent="-177800">
              <a:spcBef>
                <a:spcPts val="600"/>
              </a:spcBef>
              <a:buFont typeface="Arial" pitchFamily="34" charset="0"/>
              <a:buChar char="•"/>
            </a:pPr>
            <a:r>
              <a:rPr lang="ru-RU" b="1" dirty="0">
                <a:solidFill>
                  <a:srgbClr val="002060"/>
                </a:solidFill>
                <a:latin typeface="Verdana" pitchFamily="34" charset="0"/>
              </a:rPr>
              <a:t>Напряжение – высокое</a:t>
            </a:r>
          </a:p>
          <a:p>
            <a:pPr marL="177800" indent="-177800">
              <a:spcBef>
                <a:spcPts val="600"/>
              </a:spcBef>
              <a:buFont typeface="Arial" pitchFamily="34" charset="0"/>
              <a:buChar char="•"/>
            </a:pPr>
            <a:r>
              <a:rPr lang="ru-RU" b="1" dirty="0">
                <a:solidFill>
                  <a:srgbClr val="002060"/>
                </a:solidFill>
                <a:latin typeface="Verdana" pitchFamily="34" charset="0"/>
              </a:rPr>
              <a:t>Внешний вид разряда – </a:t>
            </a:r>
            <a:br>
              <a:rPr lang="ru-RU" b="1" dirty="0">
                <a:solidFill>
                  <a:srgbClr val="002060"/>
                </a:solidFill>
                <a:latin typeface="Verdana" pitchFamily="34" charset="0"/>
              </a:rPr>
            </a:br>
            <a:r>
              <a:rPr lang="ru-RU" b="1" dirty="0">
                <a:solidFill>
                  <a:srgbClr val="002060"/>
                </a:solidFill>
                <a:latin typeface="Verdana" pitchFamily="34" charset="0"/>
              </a:rPr>
              <a:t>светящийся тонкий шнур, соединяющий электроды</a:t>
            </a:r>
          </a:p>
          <a:p>
            <a:pPr marL="177800" indent="-177800">
              <a:spcBef>
                <a:spcPts val="600"/>
              </a:spcBef>
              <a:buFont typeface="Arial" pitchFamily="34" charset="0"/>
              <a:buChar char="•"/>
            </a:pPr>
            <a:r>
              <a:rPr lang="ru-RU" b="1" dirty="0">
                <a:solidFill>
                  <a:srgbClr val="002060"/>
                </a:solidFill>
                <a:latin typeface="Verdana" pitchFamily="34" charset="0"/>
              </a:rPr>
              <a:t>Цвет свечения – зависит от рода газа</a:t>
            </a:r>
          </a:p>
          <a:p>
            <a:pPr marL="635000" lvl="1" indent="-177800">
              <a:spcBef>
                <a:spcPts val="600"/>
              </a:spcBef>
              <a:buFont typeface="Wingdings" pitchFamily="2" charset="2"/>
              <a:buChar char="ü"/>
            </a:pPr>
            <a:r>
              <a:rPr lang="ru-RU" b="1" dirty="0">
                <a:solidFill>
                  <a:srgbClr val="002060"/>
                </a:solidFill>
                <a:latin typeface="Verdana" pitchFamily="34" charset="0"/>
              </a:rPr>
              <a:t>в воздухе – малинового цвета</a:t>
            </a:r>
          </a:p>
          <a:p>
            <a:pPr marL="635000" lvl="1" indent="-177800">
              <a:spcBef>
                <a:spcPts val="600"/>
              </a:spcBef>
              <a:buFont typeface="Wingdings" pitchFamily="2" charset="2"/>
              <a:buChar char="ü"/>
            </a:pPr>
            <a:r>
              <a:rPr lang="ru-RU" b="1" dirty="0">
                <a:solidFill>
                  <a:srgbClr val="002060"/>
                </a:solidFill>
                <a:latin typeface="Verdana" pitchFamily="34" charset="0"/>
              </a:rPr>
              <a:t>в других газах других цветов </a:t>
            </a:r>
          </a:p>
        </p:txBody>
      </p:sp>
      <p:sp>
        <p:nvSpPr>
          <p:cNvPr id="12" name="Прямоугольник 11"/>
          <p:cNvSpPr/>
          <p:nvPr/>
        </p:nvSpPr>
        <p:spPr>
          <a:xfrm>
            <a:off x="539552" y="4316146"/>
            <a:ext cx="3672408" cy="36004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Причины ионизации</a:t>
            </a:r>
          </a:p>
        </p:txBody>
      </p:sp>
      <p:sp>
        <p:nvSpPr>
          <p:cNvPr id="15" name="Прямоугольник 14"/>
          <p:cNvSpPr/>
          <p:nvPr/>
        </p:nvSpPr>
        <p:spPr>
          <a:xfrm>
            <a:off x="827584" y="4676185"/>
            <a:ext cx="3384376" cy="369332"/>
          </a:xfrm>
          <a:prstGeom prst="rect">
            <a:avLst/>
          </a:prstGeom>
          <a:ln>
            <a:solidFill>
              <a:srgbClr val="002060"/>
            </a:solidFill>
          </a:ln>
        </p:spPr>
        <p:txBody>
          <a:bodyPr wrap="square">
            <a:spAutoFit/>
          </a:bodyPr>
          <a:lstStyle/>
          <a:p>
            <a:r>
              <a:rPr lang="ru-RU" b="1" dirty="0">
                <a:solidFill>
                  <a:srgbClr val="002060"/>
                </a:solidFill>
                <a:latin typeface="Verdana" pitchFamily="34" charset="0"/>
              </a:rPr>
              <a:t>Ударная ионизация</a:t>
            </a:r>
          </a:p>
        </p:txBody>
      </p:sp>
      <p:sp>
        <p:nvSpPr>
          <p:cNvPr id="16" name="Прямоугольник 15"/>
          <p:cNvSpPr/>
          <p:nvPr/>
        </p:nvSpPr>
        <p:spPr>
          <a:xfrm>
            <a:off x="827584" y="5733256"/>
            <a:ext cx="3384376" cy="646331"/>
          </a:xfrm>
          <a:prstGeom prst="rect">
            <a:avLst/>
          </a:prstGeom>
          <a:ln>
            <a:noFill/>
          </a:ln>
        </p:spPr>
        <p:txBody>
          <a:bodyPr wrap="square">
            <a:spAutoFit/>
          </a:bodyPr>
          <a:lstStyle/>
          <a:p>
            <a:r>
              <a:rPr lang="ru-RU" b="1" dirty="0">
                <a:solidFill>
                  <a:srgbClr val="002060"/>
                </a:solidFill>
                <a:latin typeface="Verdana" pitchFamily="34" charset="0"/>
              </a:rPr>
              <a:t>Выбивание е</a:t>
            </a:r>
            <a:r>
              <a:rPr lang="ru-RU" b="1" baseline="30000" dirty="0">
                <a:solidFill>
                  <a:srgbClr val="002060"/>
                </a:solidFill>
                <a:latin typeface="Verdana" pitchFamily="34" charset="0"/>
              </a:rPr>
              <a:t>-</a:t>
            </a:r>
            <a:r>
              <a:rPr lang="ru-RU" b="1" dirty="0">
                <a:solidFill>
                  <a:srgbClr val="002060"/>
                </a:solidFill>
                <a:latin typeface="Verdana" pitchFamily="34" charset="0"/>
              </a:rPr>
              <a:t> с К</a:t>
            </a:r>
            <a:br>
              <a:rPr lang="ru-RU" b="1" dirty="0">
                <a:solidFill>
                  <a:srgbClr val="002060"/>
                </a:solidFill>
                <a:latin typeface="Verdana" pitchFamily="34" charset="0"/>
              </a:rPr>
            </a:br>
            <a:r>
              <a:rPr lang="ru-RU" b="1" dirty="0">
                <a:solidFill>
                  <a:srgbClr val="002060"/>
                </a:solidFill>
                <a:latin typeface="Verdana" pitchFamily="34" charset="0"/>
              </a:rPr>
              <a:t>«+» ионами </a:t>
            </a:r>
          </a:p>
        </p:txBody>
      </p:sp>
      <p:pic>
        <p:nvPicPr>
          <p:cNvPr id="95235" name="Picture 3"/>
          <p:cNvPicPr>
            <a:picLocks noChangeAspect="1" noChangeArrowheads="1"/>
          </p:cNvPicPr>
          <p:nvPr/>
        </p:nvPicPr>
        <p:blipFill>
          <a:blip r:embed="rId3" cstate="print"/>
          <a:srcRect/>
          <a:stretch>
            <a:fillRect/>
          </a:stretch>
        </p:blipFill>
        <p:spPr bwMode="auto">
          <a:xfrm>
            <a:off x="4741289" y="3501008"/>
            <a:ext cx="4295208" cy="2880320"/>
          </a:xfrm>
          <a:prstGeom prst="rect">
            <a:avLst/>
          </a:prstGeom>
          <a:noFill/>
          <a:ln w="9525">
            <a:noFill/>
            <a:miter lim="800000"/>
            <a:headEnd/>
            <a:tailEnd/>
          </a:ln>
        </p:spPr>
      </p:pic>
      <p:pic>
        <p:nvPicPr>
          <p:cNvPr id="4" name="Picture 3">
            <a:hlinkClick r:id="rId4" action="ppaction://hlinkfile"/>
          </p:cNvPr>
          <p:cNvPicPr>
            <a:picLocks noChangeAspect="1" noChangeArrowheads="1"/>
          </p:cNvPicPr>
          <p:nvPr/>
        </p:nvPicPr>
        <p:blipFill>
          <a:blip r:embed="rId5" cstate="print"/>
          <a:srcRect l="37500" t="31000" r="37500" b="41000"/>
          <a:stretch>
            <a:fillRect/>
          </a:stretch>
        </p:blipFill>
        <p:spPr bwMode="auto">
          <a:xfrm>
            <a:off x="5796136" y="836711"/>
            <a:ext cx="3275856" cy="2293101"/>
          </a:xfrm>
          <a:prstGeom prst="rect">
            <a:avLst/>
          </a:prstGeom>
          <a:noFill/>
          <a:ln w="9525">
            <a:noFill/>
            <a:miter lim="800000"/>
            <a:headEnd/>
            <a:tailEnd/>
          </a:ln>
          <a:effectLst/>
        </p:spPr>
      </p:pic>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0" name="Прямоугольник 19"/>
          <p:cNvSpPr/>
          <p:nvPr/>
        </p:nvSpPr>
        <p:spPr>
          <a:xfrm>
            <a:off x="827584" y="5049559"/>
            <a:ext cx="3384376" cy="646331"/>
          </a:xfrm>
          <a:prstGeom prst="rect">
            <a:avLst/>
          </a:prstGeom>
          <a:ln>
            <a:solidFill>
              <a:srgbClr val="002060"/>
            </a:solidFill>
          </a:ln>
        </p:spPr>
        <p:txBody>
          <a:bodyPr wrap="square">
            <a:spAutoFit/>
          </a:bodyPr>
          <a:lstStyle/>
          <a:p>
            <a:r>
              <a:rPr lang="ru-RU" b="1" dirty="0">
                <a:solidFill>
                  <a:srgbClr val="002060"/>
                </a:solidFill>
                <a:latin typeface="Verdana" pitchFamily="34" charset="0"/>
              </a:rPr>
              <a:t>Вторичная электронная </a:t>
            </a:r>
            <a:br>
              <a:rPr lang="ru-RU" b="1" dirty="0">
                <a:solidFill>
                  <a:srgbClr val="002060"/>
                </a:solidFill>
                <a:latin typeface="Verdana" pitchFamily="34" charset="0"/>
              </a:rPr>
            </a:br>
            <a:r>
              <a:rPr lang="ru-RU" b="1" dirty="0">
                <a:solidFill>
                  <a:srgbClr val="002060"/>
                </a:solidFill>
                <a:latin typeface="Verdana" pitchFamily="34" charset="0"/>
              </a:rPr>
              <a:t>эмиссия с катода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Тлеющий разряд</a:t>
            </a:r>
          </a:p>
        </p:txBody>
      </p:sp>
      <p:sp>
        <p:nvSpPr>
          <p:cNvPr id="7" name="Прямоугольник 6"/>
          <p:cNvSpPr/>
          <p:nvPr/>
        </p:nvSpPr>
        <p:spPr>
          <a:xfrm>
            <a:off x="539552" y="764704"/>
            <a:ext cx="8104414" cy="923330"/>
          </a:xfrm>
          <a:prstGeom prst="rect">
            <a:avLst/>
          </a:prstGeom>
        </p:spPr>
        <p:txBody>
          <a:bodyPr wrap="square">
            <a:spAutoFit/>
          </a:bodyPr>
          <a:lstStyle/>
          <a:p>
            <a:pPr marL="177800" indent="-177800">
              <a:buFont typeface="Arial" pitchFamily="34" charset="0"/>
              <a:buChar char="•"/>
            </a:pPr>
            <a:r>
              <a:rPr lang="ru-RU" b="1">
                <a:solidFill>
                  <a:srgbClr val="002060"/>
                </a:solidFill>
                <a:latin typeface="Verdana" pitchFamily="34" charset="0"/>
              </a:rPr>
              <a:t>Стеклянная трубка длиной </a:t>
            </a:r>
            <a:r>
              <a:rPr lang="en-US" b="1" dirty="0">
                <a:solidFill>
                  <a:srgbClr val="002060"/>
                </a:solidFill>
                <a:latin typeface="Verdana" pitchFamily="34" charset="0"/>
              </a:rPr>
              <a:t>~ 0</a:t>
            </a:r>
            <a:r>
              <a:rPr lang="ru-RU" b="1" dirty="0">
                <a:solidFill>
                  <a:srgbClr val="002060"/>
                </a:solidFill>
                <a:latin typeface="Verdana" pitchFamily="34" charset="0"/>
              </a:rPr>
              <a:t>,5 м</a:t>
            </a:r>
            <a:endParaRPr lang="ru-RU" b="1" i="1" dirty="0">
              <a:solidFill>
                <a:srgbClr val="002060"/>
              </a:solidFill>
              <a:latin typeface="Verdana" pitchFamily="34" charset="0"/>
            </a:endParaRPr>
          </a:p>
          <a:p>
            <a:pPr marL="177800" indent="-177800">
              <a:buFont typeface="Arial" pitchFamily="34" charset="0"/>
              <a:buChar char="•"/>
            </a:pPr>
            <a:r>
              <a:rPr lang="ru-RU" b="1">
                <a:solidFill>
                  <a:srgbClr val="002060"/>
                </a:solidFill>
                <a:latin typeface="Verdana" pitchFamily="34" charset="0"/>
              </a:rPr>
              <a:t>Напряжение </a:t>
            </a:r>
            <a:r>
              <a:rPr lang="en-US" b="1">
                <a:solidFill>
                  <a:srgbClr val="002060"/>
                </a:solidFill>
                <a:latin typeface="Verdana" pitchFamily="34" charset="0"/>
              </a:rPr>
              <a:t>U </a:t>
            </a:r>
            <a:r>
              <a:rPr lang="en-US" b="1" dirty="0">
                <a:solidFill>
                  <a:srgbClr val="002060"/>
                </a:solidFill>
                <a:latin typeface="Verdana" pitchFamily="34" charset="0"/>
              </a:rPr>
              <a:t>~ </a:t>
            </a:r>
            <a:r>
              <a:rPr lang="ru-RU" b="1" dirty="0">
                <a:solidFill>
                  <a:srgbClr val="002060"/>
                </a:solidFill>
                <a:latin typeface="Verdana" pitchFamily="34" charset="0"/>
              </a:rPr>
              <a:t>несколько тысяч В</a:t>
            </a:r>
          </a:p>
          <a:p>
            <a:pPr marL="177800" indent="-177800">
              <a:buFont typeface="Arial" pitchFamily="34" charset="0"/>
              <a:buChar char="•"/>
            </a:pPr>
            <a:r>
              <a:rPr lang="ru-RU" b="1">
                <a:solidFill>
                  <a:srgbClr val="002060"/>
                </a:solidFill>
                <a:latin typeface="Verdana" pitchFamily="34" charset="0"/>
              </a:rPr>
              <a:t>Пониженное давление (воздух откачивается)</a:t>
            </a:r>
            <a:endParaRPr lang="ru-RU" b="1" dirty="0">
              <a:solidFill>
                <a:srgbClr val="002060"/>
              </a:solidFill>
              <a:latin typeface="Verdana" pitchFamily="34" charset="0"/>
            </a:endParaRPr>
          </a:p>
        </p:txBody>
      </p:sp>
      <p:sp>
        <p:nvSpPr>
          <p:cNvPr id="9" name="Прямоугольник 8"/>
          <p:cNvSpPr/>
          <p:nvPr/>
        </p:nvSpPr>
        <p:spPr>
          <a:xfrm>
            <a:off x="539552" y="1772816"/>
            <a:ext cx="8604448" cy="923330"/>
          </a:xfrm>
          <a:prstGeom prst="rect">
            <a:avLst/>
          </a:prstGeom>
          <a:ln>
            <a:noFill/>
          </a:ln>
        </p:spPr>
        <p:txBody>
          <a:bodyPr wrap="square">
            <a:spAutoFit/>
          </a:bodyPr>
          <a:lstStyle/>
          <a:p>
            <a:r>
              <a:rPr lang="ru-RU" b="1" dirty="0">
                <a:solidFill>
                  <a:srgbClr val="002060"/>
                </a:solidFill>
                <a:latin typeface="Verdana" pitchFamily="34" charset="0"/>
              </a:rPr>
              <a:t>При понижении давления светящийся шнур размывается </a:t>
            </a:r>
            <a:br>
              <a:rPr lang="ru-RU" b="1" dirty="0">
                <a:solidFill>
                  <a:srgbClr val="002060"/>
                </a:solidFill>
                <a:latin typeface="Verdana" pitchFamily="34" charset="0"/>
              </a:rPr>
            </a:br>
            <a:r>
              <a:rPr lang="ru-RU" b="1" dirty="0">
                <a:solidFill>
                  <a:srgbClr val="002060"/>
                </a:solidFill>
                <a:latin typeface="Verdana" pitchFamily="34" charset="0"/>
              </a:rPr>
              <a:t>и расширяется, свечение заполняет почти всю трубку – </a:t>
            </a:r>
            <a:br>
              <a:rPr lang="ru-RU" b="1" dirty="0">
                <a:solidFill>
                  <a:srgbClr val="002060"/>
                </a:solidFill>
                <a:latin typeface="Verdana" pitchFamily="34" charset="0"/>
              </a:rPr>
            </a:br>
            <a:r>
              <a:rPr lang="ru-RU" b="1" dirty="0">
                <a:solidFill>
                  <a:srgbClr val="002060"/>
                </a:solidFill>
                <a:latin typeface="Verdana" pitchFamily="34" charset="0"/>
              </a:rPr>
              <a:t>при Р в несколько десятых мм </a:t>
            </a:r>
            <a:r>
              <a:rPr lang="ru-RU" b="1" dirty="0" err="1">
                <a:solidFill>
                  <a:srgbClr val="002060"/>
                </a:solidFill>
                <a:latin typeface="Verdana" pitchFamily="34" charset="0"/>
              </a:rPr>
              <a:t>рт.ст</a:t>
            </a:r>
            <a:r>
              <a:rPr lang="ru-RU" b="1" dirty="0">
                <a:solidFill>
                  <a:srgbClr val="002060"/>
                </a:solidFill>
                <a:latin typeface="Verdana" pitchFamily="34" charset="0"/>
              </a:rPr>
              <a:t>. разряд имеет вид: </a:t>
            </a:r>
          </a:p>
        </p:txBody>
      </p:sp>
      <p:sp>
        <p:nvSpPr>
          <p:cNvPr id="10" name="Прямоугольник 9"/>
          <p:cNvSpPr/>
          <p:nvPr/>
        </p:nvSpPr>
        <p:spPr>
          <a:xfrm>
            <a:off x="611560" y="4250992"/>
            <a:ext cx="8532440" cy="1785104"/>
          </a:xfrm>
          <a:prstGeom prst="rect">
            <a:avLst/>
          </a:prstGeom>
          <a:ln>
            <a:noFill/>
          </a:ln>
        </p:spPr>
        <p:txBody>
          <a:bodyPr wrap="square">
            <a:spAutoFit/>
          </a:bodyPr>
          <a:lstStyle/>
          <a:p>
            <a:pPr marL="342900" indent="-342900">
              <a:spcBef>
                <a:spcPts val="600"/>
              </a:spcBef>
              <a:buAutoNum type="arabicParenR"/>
            </a:pPr>
            <a:r>
              <a:rPr lang="ru-RU" b="1" dirty="0">
                <a:solidFill>
                  <a:srgbClr val="002060"/>
                </a:solidFill>
                <a:latin typeface="Verdana" pitchFamily="34" charset="0"/>
              </a:rPr>
              <a:t>первое катодное свечение, или катодная пленка </a:t>
            </a:r>
          </a:p>
          <a:p>
            <a:pPr marL="342900" indent="-342900">
              <a:spcBef>
                <a:spcPts val="600"/>
              </a:spcBef>
              <a:buAutoNum type="arabicParenR"/>
            </a:pPr>
            <a:r>
              <a:rPr lang="ru-RU" b="1" dirty="0">
                <a:solidFill>
                  <a:srgbClr val="002060"/>
                </a:solidFill>
                <a:latin typeface="Verdana" pitchFamily="34" charset="0"/>
              </a:rPr>
              <a:t>катодное темное пространство</a:t>
            </a:r>
          </a:p>
          <a:p>
            <a:pPr marL="342900" indent="-342900">
              <a:spcBef>
                <a:spcPts val="600"/>
              </a:spcBef>
              <a:buAutoNum type="arabicParenR"/>
            </a:pPr>
            <a:r>
              <a:rPr lang="ru-RU" b="1" dirty="0">
                <a:solidFill>
                  <a:srgbClr val="002060"/>
                </a:solidFill>
                <a:latin typeface="Verdana" pitchFamily="34" charset="0"/>
              </a:rPr>
              <a:t>тлеющее свечение (рекомбинация е</a:t>
            </a:r>
            <a:r>
              <a:rPr lang="ru-RU" b="1" baseline="30000" dirty="0">
                <a:solidFill>
                  <a:srgbClr val="002060"/>
                </a:solidFill>
                <a:latin typeface="Verdana" pitchFamily="34" charset="0"/>
              </a:rPr>
              <a:t>-</a:t>
            </a:r>
            <a:r>
              <a:rPr lang="ru-RU" b="1" dirty="0">
                <a:solidFill>
                  <a:srgbClr val="002060"/>
                </a:solidFill>
                <a:latin typeface="Verdana" pitchFamily="34" charset="0"/>
              </a:rPr>
              <a:t> и «+» ионов)</a:t>
            </a:r>
          </a:p>
          <a:p>
            <a:pPr marL="342900" indent="-342900">
              <a:spcBef>
                <a:spcPts val="600"/>
              </a:spcBef>
              <a:buAutoNum type="arabicParenR"/>
            </a:pPr>
            <a:r>
              <a:rPr lang="ru-RU" b="1" dirty="0" err="1">
                <a:solidFill>
                  <a:srgbClr val="002060"/>
                </a:solidFill>
                <a:latin typeface="Verdana" pitchFamily="34" charset="0"/>
              </a:rPr>
              <a:t>фарадеево</a:t>
            </a:r>
            <a:r>
              <a:rPr lang="ru-RU" b="1" dirty="0">
                <a:solidFill>
                  <a:srgbClr val="002060"/>
                </a:solidFill>
                <a:latin typeface="Verdana" pitchFamily="34" charset="0"/>
              </a:rPr>
              <a:t> темное пространство</a:t>
            </a:r>
          </a:p>
          <a:p>
            <a:pPr marL="342900" indent="-342900">
              <a:spcBef>
                <a:spcPts val="600"/>
              </a:spcBef>
              <a:buAutoNum type="arabicParenR"/>
            </a:pPr>
            <a:r>
              <a:rPr lang="ru-RU" b="1" dirty="0">
                <a:solidFill>
                  <a:srgbClr val="002060"/>
                </a:solidFill>
                <a:latin typeface="Verdana" pitchFamily="34" charset="0"/>
              </a:rPr>
              <a:t>положительный столб – ионизированный светящийся газ</a:t>
            </a:r>
          </a:p>
        </p:txBody>
      </p:sp>
      <p:sp>
        <p:nvSpPr>
          <p:cNvPr id="11" name="Прямоугольник 10"/>
          <p:cNvSpPr/>
          <p:nvPr/>
        </p:nvSpPr>
        <p:spPr>
          <a:xfrm>
            <a:off x="179512" y="6167045"/>
            <a:ext cx="8964488" cy="646331"/>
          </a:xfrm>
          <a:prstGeom prst="rect">
            <a:avLst/>
          </a:prstGeom>
          <a:ln>
            <a:noFill/>
          </a:ln>
        </p:spPr>
        <p:txBody>
          <a:bodyPr wrap="square">
            <a:spAutoFit/>
          </a:bodyPr>
          <a:lstStyle/>
          <a:p>
            <a:r>
              <a:rPr lang="ru-RU" b="1" dirty="0">
                <a:solidFill>
                  <a:srgbClr val="002060"/>
                </a:solidFill>
                <a:latin typeface="Verdana" pitchFamily="34" charset="0"/>
              </a:rPr>
              <a:t>При некотором Р «+» столб может распадаться на отдельные слои, разделённые тёмными промежутками – </a:t>
            </a:r>
            <a:r>
              <a:rPr lang="ru-RU" b="1" dirty="0">
                <a:solidFill>
                  <a:schemeClr val="accent2">
                    <a:lumMod val="50000"/>
                  </a:schemeClr>
                </a:solidFill>
                <a:latin typeface="Verdana" pitchFamily="34" charset="0"/>
              </a:rPr>
              <a:t>страты</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387073" name="Picture 1"/>
          <p:cNvPicPr>
            <a:picLocks noChangeAspect="1" noChangeArrowheads="1"/>
          </p:cNvPicPr>
          <p:nvPr/>
        </p:nvPicPr>
        <p:blipFill>
          <a:blip r:embed="rId3" cstate="print"/>
          <a:srcRect t="34123" r="52039"/>
          <a:stretch>
            <a:fillRect/>
          </a:stretch>
        </p:blipFill>
        <p:spPr bwMode="auto">
          <a:xfrm>
            <a:off x="755576" y="2780928"/>
            <a:ext cx="6120681" cy="13522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left)">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left)">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left)">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left)">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676456" cy="692696"/>
          </a:xfrm>
        </p:spPr>
        <p:txBody>
          <a:bodyPr>
            <a:noAutofit/>
          </a:bodyPr>
          <a:lstStyle/>
          <a:p>
            <a:r>
              <a:rPr lang="ru-RU" dirty="0"/>
              <a:t>Применение тлеющего разряда</a:t>
            </a:r>
          </a:p>
        </p:txBody>
      </p:sp>
      <p:sp>
        <p:nvSpPr>
          <p:cNvPr id="4" name="Прямоугольник 3"/>
          <p:cNvSpPr/>
          <p:nvPr/>
        </p:nvSpPr>
        <p:spPr>
          <a:xfrm>
            <a:off x="599554" y="1196752"/>
            <a:ext cx="8424000" cy="1077218"/>
          </a:xfrm>
          <a:prstGeom prst="rect">
            <a:avLst/>
          </a:prstGeom>
          <a:ln>
            <a:solidFill>
              <a:srgbClr val="002060"/>
            </a:solidFill>
          </a:ln>
        </p:spPr>
        <p:txBody>
          <a:bodyPr wrap="square">
            <a:spAutoFit/>
          </a:bodyPr>
          <a:lstStyle/>
          <a:p>
            <a:r>
              <a:rPr lang="ru-RU" sz="1600" b="1" dirty="0">
                <a:solidFill>
                  <a:srgbClr val="002060"/>
                </a:solidFill>
                <a:latin typeface="Verdana" pitchFamily="34" charset="0"/>
              </a:rPr>
              <a:t>Люминесцентные лампы – разряд происходит в парах ртути, </a:t>
            </a:r>
            <a:br>
              <a:rPr lang="ru-RU" sz="1600" b="1" dirty="0">
                <a:solidFill>
                  <a:srgbClr val="002060"/>
                </a:solidFill>
                <a:latin typeface="Verdana" pitchFamily="34" charset="0"/>
              </a:rPr>
            </a:br>
            <a:r>
              <a:rPr lang="ru-RU" sz="1600" b="1" dirty="0">
                <a:solidFill>
                  <a:srgbClr val="002060"/>
                </a:solidFill>
                <a:latin typeface="Verdana" pitchFamily="34" charset="0"/>
              </a:rPr>
              <a:t>причём вредное для зрения УФ излучение поглощается слоем  флюоресцирующего вещества – </a:t>
            </a:r>
            <a:r>
              <a:rPr lang="ru-RU" sz="1600" b="1" dirty="0">
                <a:solidFill>
                  <a:schemeClr val="accent2">
                    <a:lumMod val="50000"/>
                  </a:schemeClr>
                </a:solidFill>
                <a:latin typeface="Verdana" pitchFamily="34" charset="0"/>
              </a:rPr>
              <a:t>люминофора</a:t>
            </a:r>
            <a:r>
              <a:rPr lang="ru-RU" sz="1600" b="1" dirty="0">
                <a:solidFill>
                  <a:srgbClr val="002060"/>
                </a:solidFill>
                <a:latin typeface="Verdana" pitchFamily="34" charset="0"/>
              </a:rPr>
              <a:t>, покрывающего </a:t>
            </a:r>
            <a:br>
              <a:rPr lang="ru-RU" sz="1600" b="1" dirty="0">
                <a:solidFill>
                  <a:srgbClr val="002060"/>
                </a:solidFill>
                <a:latin typeface="Verdana" pitchFamily="34" charset="0"/>
              </a:rPr>
            </a:br>
            <a:r>
              <a:rPr lang="ru-RU" sz="1600" b="1" dirty="0">
                <a:solidFill>
                  <a:srgbClr val="002060"/>
                </a:solidFill>
                <a:latin typeface="Verdana" pitchFamily="34" charset="0"/>
              </a:rPr>
              <a:t>изнутри стенки лампы</a:t>
            </a:r>
          </a:p>
        </p:txBody>
      </p:sp>
      <p:sp>
        <p:nvSpPr>
          <p:cNvPr id="8" name="Прямоугольник 7"/>
          <p:cNvSpPr/>
          <p:nvPr/>
        </p:nvSpPr>
        <p:spPr>
          <a:xfrm>
            <a:off x="599554" y="836712"/>
            <a:ext cx="8424000"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a:solidFill>
                  <a:srgbClr val="002060"/>
                </a:solidFill>
                <a:latin typeface="Verdana" pitchFamily="34" charset="0"/>
              </a:rPr>
              <a:t>Газоразрядные (люминисцентные) лампы </a:t>
            </a:r>
            <a:endParaRPr lang="ru-RU" sz="2000" b="1" dirty="0">
              <a:solidFill>
                <a:srgbClr val="002060"/>
              </a:solidFill>
              <a:latin typeface="Verdana" pitchFamily="34" charset="0"/>
            </a:endParaRPr>
          </a:p>
        </p:txBody>
      </p:sp>
      <p:sp>
        <p:nvSpPr>
          <p:cNvPr id="9" name="Прямоугольник 8"/>
          <p:cNvSpPr/>
          <p:nvPr/>
        </p:nvSpPr>
        <p:spPr>
          <a:xfrm>
            <a:off x="600254" y="2263750"/>
            <a:ext cx="8424000" cy="584775"/>
          </a:xfrm>
          <a:prstGeom prst="rect">
            <a:avLst/>
          </a:prstGeom>
          <a:ln>
            <a:solidFill>
              <a:srgbClr val="002060"/>
            </a:solidFill>
          </a:ln>
        </p:spPr>
        <p:txBody>
          <a:bodyPr wrap="square">
            <a:spAutoFit/>
          </a:bodyPr>
          <a:lstStyle/>
          <a:p>
            <a:r>
              <a:rPr lang="ru-RU" sz="1600" b="1" dirty="0">
                <a:solidFill>
                  <a:srgbClr val="002060"/>
                </a:solidFill>
                <a:latin typeface="Verdana" pitchFamily="34" charset="0"/>
              </a:rPr>
              <a:t>Люминофор начинает светиться видимым светом, давая </a:t>
            </a:r>
            <a:br>
              <a:rPr lang="ru-RU" sz="1600" b="1" dirty="0">
                <a:solidFill>
                  <a:srgbClr val="002060"/>
                </a:solidFill>
                <a:latin typeface="Verdana" pitchFamily="34" charset="0"/>
              </a:rPr>
            </a:br>
            <a:r>
              <a:rPr lang="ru-RU" sz="1600" b="1" dirty="0">
                <a:solidFill>
                  <a:srgbClr val="002060"/>
                </a:solidFill>
                <a:latin typeface="Verdana" pitchFamily="34" charset="0"/>
              </a:rPr>
              <a:t>в результате свет, близкий по характеристикам к дневному свету </a:t>
            </a:r>
          </a:p>
        </p:txBody>
      </p:sp>
      <p:sp>
        <p:nvSpPr>
          <p:cNvPr id="10" name="Прямоугольник 9"/>
          <p:cNvSpPr/>
          <p:nvPr/>
        </p:nvSpPr>
        <p:spPr>
          <a:xfrm>
            <a:off x="600254" y="2852936"/>
            <a:ext cx="8424000" cy="1077218"/>
          </a:xfrm>
          <a:prstGeom prst="rect">
            <a:avLst/>
          </a:prstGeom>
          <a:ln>
            <a:solidFill>
              <a:srgbClr val="002060"/>
            </a:solidFill>
          </a:ln>
        </p:spPr>
        <p:txBody>
          <a:bodyPr wrap="square">
            <a:spAutoFit/>
          </a:bodyPr>
          <a:lstStyle/>
          <a:p>
            <a:r>
              <a:rPr lang="ru-RU" sz="1600" b="1" dirty="0">
                <a:solidFill>
                  <a:srgbClr val="002060"/>
                </a:solidFill>
                <a:latin typeface="Verdana" pitchFamily="34" charset="0"/>
              </a:rPr>
              <a:t>Спектр излучения люминесцентных лампам дискретный — </a:t>
            </a:r>
            <a:br>
              <a:rPr lang="ru-RU" sz="1600" b="1" dirty="0">
                <a:solidFill>
                  <a:srgbClr val="002060"/>
                </a:solidFill>
                <a:latin typeface="Verdana" pitchFamily="34" charset="0"/>
              </a:rPr>
            </a:br>
            <a:r>
              <a:rPr lang="ru-RU" sz="1600" b="1" dirty="0">
                <a:solidFill>
                  <a:srgbClr val="002060"/>
                </a:solidFill>
                <a:latin typeface="Verdana" pitchFamily="34" charset="0"/>
              </a:rPr>
              <a:t>красная, зелёная и синяя составляющая в определённой пропорции, плюс незначительные спектральные пики других цветов от примесей люминофора</a:t>
            </a:r>
          </a:p>
        </p:txBody>
      </p:sp>
      <p:sp>
        <p:nvSpPr>
          <p:cNvPr id="11" name="Прямоугольник 10"/>
          <p:cNvSpPr/>
          <p:nvPr/>
        </p:nvSpPr>
        <p:spPr>
          <a:xfrm>
            <a:off x="600254" y="3935958"/>
            <a:ext cx="8424000" cy="1077218"/>
          </a:xfrm>
          <a:prstGeom prst="rect">
            <a:avLst/>
          </a:prstGeom>
          <a:ln>
            <a:solidFill>
              <a:srgbClr val="002060"/>
            </a:solidFill>
          </a:ln>
        </p:spPr>
        <p:txBody>
          <a:bodyPr wrap="square">
            <a:spAutoFit/>
          </a:bodyPr>
          <a:lstStyle/>
          <a:p>
            <a:r>
              <a:rPr lang="ru-RU" sz="1600" b="1" dirty="0">
                <a:solidFill>
                  <a:srgbClr val="002060"/>
                </a:solidFill>
                <a:latin typeface="Verdana" pitchFamily="34" charset="0"/>
              </a:rPr>
              <a:t>Энергия освещения распределяется по этим узким полосам спектра, </a:t>
            </a:r>
            <a:br>
              <a:rPr lang="ru-RU" sz="1600" b="1" dirty="0">
                <a:solidFill>
                  <a:srgbClr val="002060"/>
                </a:solidFill>
                <a:latin typeface="Verdana" pitchFamily="34" charset="0"/>
              </a:rPr>
            </a:br>
            <a:r>
              <a:rPr lang="ru-RU" sz="1600" b="1" dirty="0">
                <a:solidFill>
                  <a:srgbClr val="002060"/>
                </a:solidFill>
                <a:latin typeface="Verdana" pitchFamily="34" charset="0"/>
              </a:rPr>
              <a:t>поэтому эти лампы значительно (в 3-4 раза) экономичнее ламп накаливания (у которых до 95% энергии занимает ИК область спектра, невидимая человеческим глазом)</a:t>
            </a:r>
          </a:p>
        </p:txBody>
      </p:sp>
      <p:sp>
        <p:nvSpPr>
          <p:cNvPr id="12" name="Прямоугольник 11"/>
          <p:cNvSpPr/>
          <p:nvPr/>
        </p:nvSpPr>
        <p:spPr>
          <a:xfrm>
            <a:off x="584448" y="5373216"/>
            <a:ext cx="2979440" cy="79208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Декоративные цели </a:t>
            </a:r>
            <a:br>
              <a:rPr lang="ru-RU" b="1" dirty="0">
                <a:solidFill>
                  <a:srgbClr val="002060"/>
                </a:solidFill>
                <a:latin typeface="Verdana" pitchFamily="34" charset="0"/>
              </a:rPr>
            </a:br>
            <a:r>
              <a:rPr lang="ru-RU" b="1" dirty="0">
                <a:solidFill>
                  <a:srgbClr val="002060"/>
                </a:solidFill>
                <a:latin typeface="Verdana" pitchFamily="34" charset="0"/>
              </a:rPr>
              <a:t>(неоновая реклама)</a:t>
            </a:r>
          </a:p>
        </p:txBody>
      </p:sp>
      <p:pic>
        <p:nvPicPr>
          <p:cNvPr id="14" name="Picture 4"/>
          <p:cNvPicPr>
            <a:picLocks noChangeAspect="1" noChangeArrowheads="1"/>
          </p:cNvPicPr>
          <p:nvPr/>
        </p:nvPicPr>
        <p:blipFill>
          <a:blip r:embed="rId3" cstate="print"/>
          <a:srcRect/>
          <a:stretch>
            <a:fillRect/>
          </a:stretch>
        </p:blipFill>
        <p:spPr bwMode="auto">
          <a:xfrm>
            <a:off x="6192688" y="4725144"/>
            <a:ext cx="2843808" cy="2132856"/>
          </a:xfrm>
          <a:prstGeom prst="rect">
            <a:avLst/>
          </a:prstGeom>
          <a:noFill/>
          <a:ln w="9525">
            <a:noFill/>
            <a:miter lim="800000"/>
            <a:headEnd/>
            <a:tailEnd/>
          </a:ln>
        </p:spPr>
      </p:pic>
      <p:cxnSp>
        <p:nvCxnSpPr>
          <p:cNvPr id="15" name="Прямая соединительная линия 1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7" name="Стрелка вправо 16">
            <a:hlinkClick r:id="rId4" action="ppaction://hlinksldjump"/>
          </p:cNvPr>
          <p:cNvSpPr/>
          <p:nvPr/>
        </p:nvSpPr>
        <p:spPr>
          <a:xfrm>
            <a:off x="8604448" y="1556792"/>
            <a:ext cx="288000" cy="288000"/>
          </a:xfrm>
          <a:prstGeom prst="rightArrow">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a:hlinkClick r:id="rId5" action="ppaction://hlinksldjump"/>
          </p:cNvPr>
          <p:cNvSpPr/>
          <p:nvPr/>
        </p:nvSpPr>
        <p:spPr>
          <a:xfrm>
            <a:off x="8604448" y="2996984"/>
            <a:ext cx="288000" cy="288000"/>
          </a:xfrm>
          <a:prstGeom prst="rightArrow">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Электрический ток в вакууме</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560" y="908720"/>
            <a:ext cx="1296144" cy="3096344"/>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2060"/>
                </a:solidFill>
                <a:latin typeface="Verdana" pitchFamily="34" charset="0"/>
              </a:rPr>
              <a:t>Вакуум</a:t>
            </a:r>
          </a:p>
        </p:txBody>
      </p:sp>
      <p:sp>
        <p:nvSpPr>
          <p:cNvPr id="6" name="Прямоугольник 5"/>
          <p:cNvSpPr/>
          <p:nvPr/>
        </p:nvSpPr>
        <p:spPr>
          <a:xfrm>
            <a:off x="2051720" y="908720"/>
            <a:ext cx="6912768" cy="64807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состояние заключенного в сосуд газа </a:t>
            </a:r>
          </a:p>
          <a:p>
            <a:pPr lvl="0"/>
            <a:r>
              <a:rPr lang="ru-RU" b="1" dirty="0">
                <a:solidFill>
                  <a:srgbClr val="002060"/>
                </a:solidFill>
                <a:latin typeface="Verdana" pitchFamily="34" charset="0"/>
              </a:rPr>
              <a:t>при давлении меньше атмосферного</a:t>
            </a:r>
          </a:p>
        </p:txBody>
      </p:sp>
      <p:sp>
        <p:nvSpPr>
          <p:cNvPr id="7" name="Прямоугольник 6"/>
          <p:cNvSpPr/>
          <p:nvPr/>
        </p:nvSpPr>
        <p:spPr>
          <a:xfrm>
            <a:off x="5508104" y="4149080"/>
            <a:ext cx="3456384"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Вакуум НЕ ПРОПУСКАЕТ электрический ток</a:t>
            </a:r>
          </a:p>
        </p:txBody>
      </p:sp>
      <p:sp>
        <p:nvSpPr>
          <p:cNvPr id="8" name="Прямоугольник 7"/>
          <p:cNvSpPr/>
          <p:nvPr/>
        </p:nvSpPr>
        <p:spPr>
          <a:xfrm>
            <a:off x="2051720" y="4149080"/>
            <a:ext cx="2736304"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в вакууме НЕТ носителей заряда</a:t>
            </a:r>
          </a:p>
        </p:txBody>
      </p:sp>
      <p:sp>
        <p:nvSpPr>
          <p:cNvPr id="9" name="Стрелка вправо 8"/>
          <p:cNvSpPr/>
          <p:nvPr/>
        </p:nvSpPr>
        <p:spPr>
          <a:xfrm>
            <a:off x="4987154" y="436510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611560" y="4941168"/>
            <a:ext cx="5616624" cy="93610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Ток в вакууме осуществляется за счет электронов, выходящих из твердых тел </a:t>
            </a:r>
            <a:br>
              <a:rPr lang="ru-RU" b="1" dirty="0">
                <a:solidFill>
                  <a:srgbClr val="002060"/>
                </a:solidFill>
                <a:latin typeface="Verdana" pitchFamily="34" charset="0"/>
              </a:rPr>
            </a:br>
            <a:r>
              <a:rPr lang="ru-RU" b="1" dirty="0">
                <a:solidFill>
                  <a:srgbClr val="002060"/>
                </a:solidFill>
                <a:latin typeface="Verdana" pitchFamily="34" charset="0"/>
              </a:rPr>
              <a:t>в результате </a:t>
            </a:r>
            <a:r>
              <a:rPr lang="ru-RU" b="1" dirty="0" err="1">
                <a:solidFill>
                  <a:schemeClr val="accent2">
                    <a:lumMod val="50000"/>
                  </a:schemeClr>
                </a:solidFill>
                <a:latin typeface="Verdana" pitchFamily="34" charset="0"/>
              </a:rPr>
              <a:t>термо</a:t>
            </a:r>
            <a:r>
              <a:rPr lang="ru-RU" b="1" dirty="0">
                <a:solidFill>
                  <a:schemeClr val="accent2">
                    <a:lumMod val="50000"/>
                  </a:schemeClr>
                </a:solidFill>
                <a:latin typeface="Verdana" pitchFamily="34" charset="0"/>
              </a:rPr>
              <a:t>-</a:t>
            </a:r>
            <a:r>
              <a:rPr lang="ru-RU" b="1" dirty="0">
                <a:solidFill>
                  <a:srgbClr val="002060"/>
                </a:solidFill>
                <a:latin typeface="Verdana" pitchFamily="34" charset="0"/>
              </a:rPr>
              <a:t> и </a:t>
            </a:r>
            <a:r>
              <a:rPr lang="ru-RU" b="1" dirty="0" err="1">
                <a:solidFill>
                  <a:schemeClr val="accent2">
                    <a:lumMod val="50000"/>
                  </a:schemeClr>
                </a:solidFill>
                <a:latin typeface="Verdana" pitchFamily="34" charset="0"/>
              </a:rPr>
              <a:t>фотоэмиссии</a:t>
            </a:r>
            <a:endParaRPr lang="ru-RU" b="1" dirty="0">
              <a:solidFill>
                <a:schemeClr val="accent2">
                  <a:lumMod val="50000"/>
                </a:schemeClr>
              </a:solidFill>
              <a:latin typeface="Verdana" pitchFamily="34" charset="0"/>
            </a:endParaRPr>
          </a:p>
        </p:txBody>
      </p:sp>
      <p:sp>
        <p:nvSpPr>
          <p:cNvPr id="11" name="Прямоугольник 10"/>
          <p:cNvSpPr/>
          <p:nvPr/>
        </p:nvSpPr>
        <p:spPr>
          <a:xfrm>
            <a:off x="6263680" y="4869160"/>
            <a:ext cx="2880320" cy="108012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0" indent="-180975">
              <a:spcBef>
                <a:spcPts val="600"/>
              </a:spcBef>
              <a:buFont typeface="Arial" pitchFamily="34" charset="0"/>
              <a:buChar char="•"/>
            </a:pPr>
            <a:r>
              <a:rPr lang="ru-RU" b="1" dirty="0">
                <a:solidFill>
                  <a:srgbClr val="002060"/>
                </a:solidFill>
                <a:latin typeface="Verdana" pitchFamily="34" charset="0"/>
              </a:rPr>
              <a:t>термоэлектроны, фотоэлектроны</a:t>
            </a:r>
          </a:p>
          <a:p>
            <a:pPr marL="180975" indent="-180975">
              <a:spcBef>
                <a:spcPts val="600"/>
              </a:spcBef>
              <a:buFont typeface="Arial" pitchFamily="34" charset="0"/>
              <a:buChar char="•"/>
            </a:pPr>
            <a:r>
              <a:rPr lang="ru-RU" b="1" dirty="0">
                <a:solidFill>
                  <a:srgbClr val="002060"/>
                </a:solidFill>
                <a:latin typeface="Verdana" pitchFamily="34" charset="0"/>
              </a:rPr>
              <a:t>тело – </a:t>
            </a:r>
            <a:r>
              <a:rPr lang="ru-RU" b="1" dirty="0">
                <a:solidFill>
                  <a:schemeClr val="accent2">
                    <a:lumMod val="50000"/>
                  </a:schemeClr>
                </a:solidFill>
                <a:latin typeface="Verdana" pitchFamily="34" charset="0"/>
              </a:rPr>
              <a:t>эмиттер</a:t>
            </a:r>
          </a:p>
        </p:txBody>
      </p:sp>
      <p:sp>
        <p:nvSpPr>
          <p:cNvPr id="12" name="Прямоугольник 11"/>
          <p:cNvSpPr/>
          <p:nvPr/>
        </p:nvSpPr>
        <p:spPr>
          <a:xfrm>
            <a:off x="3707904" y="5877272"/>
            <a:ext cx="4968552"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Ток в вакууме представляет собой направленное движение е</a:t>
            </a:r>
            <a:r>
              <a:rPr lang="ru-RU" b="1" baseline="30000" dirty="0">
                <a:solidFill>
                  <a:srgbClr val="002060"/>
                </a:solidFill>
                <a:latin typeface="Verdana" pitchFamily="34" charset="0"/>
              </a:rPr>
              <a:t>-</a:t>
            </a:r>
            <a:r>
              <a:rPr lang="ru-RU" b="1" dirty="0">
                <a:solidFill>
                  <a:srgbClr val="002060"/>
                </a:solidFill>
                <a:latin typeface="Verdana" pitchFamily="34" charset="0"/>
              </a:rPr>
              <a:t> от К </a:t>
            </a:r>
            <a:r>
              <a:rPr lang="ru-RU" b="1" dirty="0" err="1">
                <a:solidFill>
                  <a:srgbClr val="002060"/>
                </a:solidFill>
                <a:latin typeface="Verdana" pitchFamily="34" charset="0"/>
              </a:rPr>
              <a:t>к</a:t>
            </a:r>
            <a:r>
              <a:rPr lang="ru-RU" b="1" dirty="0">
                <a:solidFill>
                  <a:srgbClr val="002060"/>
                </a:solidFill>
                <a:latin typeface="Verdana" pitchFamily="34" charset="0"/>
              </a:rPr>
              <a:t> А</a:t>
            </a:r>
            <a:endParaRPr lang="ru-RU" b="1" dirty="0">
              <a:solidFill>
                <a:schemeClr val="accent2">
                  <a:lumMod val="50000"/>
                </a:schemeClr>
              </a:solidFill>
              <a:latin typeface="Verdana" pitchFamily="34" charset="0"/>
            </a:endParaRPr>
          </a:p>
        </p:txBody>
      </p:sp>
      <p:sp>
        <p:nvSpPr>
          <p:cNvPr id="14" name="Прямоугольник 13"/>
          <p:cNvSpPr/>
          <p:nvPr/>
        </p:nvSpPr>
        <p:spPr>
          <a:xfrm>
            <a:off x="2051720" y="1556792"/>
            <a:ext cx="6912768" cy="90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dirty="0">
                <a:solidFill>
                  <a:srgbClr val="002060"/>
                </a:solidFill>
                <a:latin typeface="Verdana" pitchFamily="34" charset="0"/>
              </a:rPr>
              <a:t>газ, разряженный до такой степени, при которой можно считать, что </a:t>
            </a:r>
            <a:r>
              <a:rPr lang="ru-RU" b="1" dirty="0">
                <a:solidFill>
                  <a:srgbClr val="002060"/>
                </a:solidFill>
                <a:latin typeface="Verdana" pitchFamily="34" charset="0"/>
              </a:rPr>
              <a:t>длина свободного пробега </a:t>
            </a:r>
            <a:r>
              <a:rPr lang="el-GR" b="1" i="1" dirty="0">
                <a:solidFill>
                  <a:srgbClr val="002060"/>
                </a:solidFill>
                <a:latin typeface="Verdana" pitchFamily="34" charset="0"/>
              </a:rPr>
              <a:t>λ </a:t>
            </a:r>
            <a:r>
              <a:rPr lang="ru-RU" b="1" dirty="0">
                <a:solidFill>
                  <a:srgbClr val="002060"/>
                </a:solidFill>
                <a:latin typeface="Verdana" pitchFamily="34" charset="0"/>
              </a:rPr>
              <a:t>молекул сравнима с размерами сосуда </a:t>
            </a:r>
            <a:r>
              <a:rPr lang="en-US" b="1" i="1" dirty="0">
                <a:solidFill>
                  <a:srgbClr val="002060"/>
                </a:solidFill>
                <a:latin typeface="Verdana" pitchFamily="34" charset="0"/>
              </a:rPr>
              <a:t>L</a:t>
            </a:r>
            <a:endParaRPr lang="ru-RU" b="1" dirty="0">
              <a:solidFill>
                <a:srgbClr val="002060"/>
              </a:solidFill>
              <a:latin typeface="Verdana" pitchFamily="34" charset="0"/>
            </a:endParaRPr>
          </a:p>
        </p:txBody>
      </p:sp>
      <p:sp>
        <p:nvSpPr>
          <p:cNvPr id="15" name="Прямоугольник 14"/>
          <p:cNvSpPr/>
          <p:nvPr/>
        </p:nvSpPr>
        <p:spPr>
          <a:xfrm>
            <a:off x="2052032" y="2564904"/>
            <a:ext cx="280800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низкий вакуум</a:t>
            </a:r>
          </a:p>
        </p:txBody>
      </p:sp>
      <p:sp>
        <p:nvSpPr>
          <p:cNvPr id="16" name="Прямоугольник 15"/>
          <p:cNvSpPr/>
          <p:nvPr/>
        </p:nvSpPr>
        <p:spPr>
          <a:xfrm>
            <a:off x="4860032" y="2564904"/>
            <a:ext cx="324036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l-GR" sz="1600" b="1" i="1" dirty="0">
                <a:solidFill>
                  <a:srgbClr val="002060"/>
                </a:solidFill>
                <a:latin typeface="Verdana" pitchFamily="34" charset="0"/>
              </a:rPr>
              <a:t>λ</a:t>
            </a:r>
            <a:r>
              <a:rPr lang="en-US" sz="1600" b="1" i="1" dirty="0">
                <a:solidFill>
                  <a:srgbClr val="002060"/>
                </a:solidFill>
                <a:latin typeface="Verdana" pitchFamily="34" charset="0"/>
              </a:rPr>
              <a:t> </a:t>
            </a:r>
            <a:r>
              <a:rPr lang="en-US" sz="1600" b="1" dirty="0">
                <a:solidFill>
                  <a:srgbClr val="002060"/>
                </a:solidFill>
                <a:latin typeface="Verdana" pitchFamily="34" charset="0"/>
              </a:rPr>
              <a:t>&gt;&gt; </a:t>
            </a:r>
            <a:r>
              <a:rPr lang="en-US" sz="1600" b="1" i="1" dirty="0">
                <a:solidFill>
                  <a:srgbClr val="002060"/>
                </a:solidFill>
                <a:latin typeface="Verdana" pitchFamily="34" charset="0"/>
              </a:rPr>
              <a:t>L</a:t>
            </a:r>
            <a:r>
              <a:rPr lang="en-US" sz="1600" b="1" dirty="0">
                <a:solidFill>
                  <a:srgbClr val="002060"/>
                </a:solidFill>
                <a:latin typeface="Verdana" pitchFamily="34" charset="0"/>
              </a:rPr>
              <a:t>, </a:t>
            </a:r>
            <a:r>
              <a:rPr lang="ru-RU" sz="1600" b="1" i="1" dirty="0">
                <a:solidFill>
                  <a:srgbClr val="002060"/>
                </a:solidFill>
                <a:latin typeface="Verdana" pitchFamily="34" charset="0"/>
              </a:rPr>
              <a:t>Р</a:t>
            </a:r>
            <a:r>
              <a:rPr lang="ru-RU" sz="1600" b="1" dirty="0">
                <a:solidFill>
                  <a:srgbClr val="002060"/>
                </a:solidFill>
                <a:latin typeface="Verdana" pitchFamily="34" charset="0"/>
              </a:rPr>
              <a:t> </a:t>
            </a:r>
            <a:r>
              <a:rPr lang="en-US" sz="1600" b="1" dirty="0">
                <a:solidFill>
                  <a:srgbClr val="002060"/>
                </a:solidFill>
                <a:latin typeface="Verdana" pitchFamily="34" charset="0"/>
              </a:rPr>
              <a:t>&gt; 10</a:t>
            </a:r>
            <a:r>
              <a:rPr lang="en-US" sz="1600" b="1" baseline="30000" dirty="0">
                <a:solidFill>
                  <a:srgbClr val="002060"/>
                </a:solidFill>
                <a:latin typeface="Verdana" pitchFamily="34" charset="0"/>
              </a:rPr>
              <a:t>2</a:t>
            </a:r>
            <a:r>
              <a:rPr lang="en-US" sz="1600" b="1" dirty="0">
                <a:solidFill>
                  <a:srgbClr val="002060"/>
                </a:solidFill>
                <a:latin typeface="Verdana" pitchFamily="34" charset="0"/>
              </a:rPr>
              <a:t> </a:t>
            </a:r>
            <a:r>
              <a:rPr lang="ru-RU" sz="1600" b="1" dirty="0">
                <a:solidFill>
                  <a:srgbClr val="002060"/>
                </a:solidFill>
                <a:latin typeface="Verdana" pitchFamily="34" charset="0"/>
              </a:rPr>
              <a:t>Па</a:t>
            </a:r>
          </a:p>
        </p:txBody>
      </p:sp>
      <p:sp>
        <p:nvSpPr>
          <p:cNvPr id="17" name="Прямоугольник 16"/>
          <p:cNvSpPr/>
          <p:nvPr/>
        </p:nvSpPr>
        <p:spPr>
          <a:xfrm>
            <a:off x="2052032" y="2930277"/>
            <a:ext cx="280800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средний вакуум</a:t>
            </a:r>
          </a:p>
        </p:txBody>
      </p:sp>
      <p:sp>
        <p:nvSpPr>
          <p:cNvPr id="18" name="Прямоугольник 17"/>
          <p:cNvSpPr/>
          <p:nvPr/>
        </p:nvSpPr>
        <p:spPr>
          <a:xfrm>
            <a:off x="4860032" y="2930277"/>
            <a:ext cx="324036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l-GR" sz="1600" b="1" i="1" dirty="0">
                <a:solidFill>
                  <a:srgbClr val="002060"/>
                </a:solidFill>
                <a:latin typeface="Verdana" pitchFamily="34" charset="0"/>
              </a:rPr>
              <a:t>λ</a:t>
            </a:r>
            <a:r>
              <a:rPr lang="en-US" sz="1600" b="1" i="1" dirty="0">
                <a:solidFill>
                  <a:srgbClr val="002060"/>
                </a:solidFill>
                <a:latin typeface="Verdana" pitchFamily="34" charset="0"/>
              </a:rPr>
              <a:t> </a:t>
            </a:r>
            <a:r>
              <a:rPr lang="ru-RU" sz="1600" b="1" dirty="0">
                <a:solidFill>
                  <a:srgbClr val="002060"/>
                </a:solidFill>
                <a:latin typeface="Verdana" pitchFamily="34" charset="0"/>
              </a:rPr>
              <a:t>=</a:t>
            </a:r>
            <a:r>
              <a:rPr lang="en-US" sz="1600" b="1" dirty="0">
                <a:solidFill>
                  <a:srgbClr val="002060"/>
                </a:solidFill>
                <a:latin typeface="Verdana" pitchFamily="34" charset="0"/>
              </a:rPr>
              <a:t> </a:t>
            </a:r>
            <a:r>
              <a:rPr lang="en-US" sz="1600" b="1" i="1" dirty="0">
                <a:solidFill>
                  <a:srgbClr val="002060"/>
                </a:solidFill>
                <a:latin typeface="Verdana" pitchFamily="34" charset="0"/>
              </a:rPr>
              <a:t>L</a:t>
            </a:r>
            <a:r>
              <a:rPr lang="en-US" sz="1600" b="1" dirty="0">
                <a:solidFill>
                  <a:srgbClr val="002060"/>
                </a:solidFill>
                <a:latin typeface="Verdana" pitchFamily="34" charset="0"/>
              </a:rPr>
              <a:t>, </a:t>
            </a:r>
            <a:r>
              <a:rPr lang="ru-RU" sz="1600" b="1" i="1" dirty="0">
                <a:solidFill>
                  <a:srgbClr val="002060"/>
                </a:solidFill>
                <a:latin typeface="Verdana" pitchFamily="34" charset="0"/>
              </a:rPr>
              <a:t>Р:</a:t>
            </a:r>
            <a:r>
              <a:rPr lang="en-US" sz="1600" b="1" dirty="0">
                <a:solidFill>
                  <a:srgbClr val="002060"/>
                </a:solidFill>
                <a:latin typeface="Verdana" pitchFamily="34" charset="0"/>
              </a:rPr>
              <a:t> 10</a:t>
            </a:r>
            <a:r>
              <a:rPr lang="ru-RU" sz="1600" b="1" baseline="30000" dirty="0">
                <a:solidFill>
                  <a:srgbClr val="002060"/>
                </a:solidFill>
                <a:latin typeface="Verdana" pitchFamily="34" charset="0"/>
              </a:rPr>
              <a:t>-1</a:t>
            </a:r>
            <a:r>
              <a:rPr lang="ru-RU" sz="1600" b="1" dirty="0">
                <a:solidFill>
                  <a:srgbClr val="002060"/>
                </a:solidFill>
                <a:latin typeface="Verdana" pitchFamily="34" charset="0"/>
              </a:rPr>
              <a:t>…</a:t>
            </a:r>
            <a:r>
              <a:rPr lang="en-US" sz="1600" b="1" dirty="0">
                <a:solidFill>
                  <a:srgbClr val="002060"/>
                </a:solidFill>
                <a:latin typeface="Verdana" pitchFamily="34" charset="0"/>
              </a:rPr>
              <a:t>10</a:t>
            </a:r>
            <a:r>
              <a:rPr lang="ru-RU" sz="1600" b="1" baseline="30000" dirty="0">
                <a:solidFill>
                  <a:srgbClr val="002060"/>
                </a:solidFill>
                <a:latin typeface="Verdana" pitchFamily="34" charset="0"/>
              </a:rPr>
              <a:t>2 </a:t>
            </a:r>
            <a:r>
              <a:rPr lang="ru-RU" sz="1600" b="1" dirty="0">
                <a:solidFill>
                  <a:srgbClr val="002060"/>
                </a:solidFill>
                <a:latin typeface="Verdana" pitchFamily="34" charset="0"/>
              </a:rPr>
              <a:t>Па</a:t>
            </a:r>
          </a:p>
        </p:txBody>
      </p:sp>
      <p:sp>
        <p:nvSpPr>
          <p:cNvPr id="19" name="Прямоугольник 18"/>
          <p:cNvSpPr/>
          <p:nvPr/>
        </p:nvSpPr>
        <p:spPr>
          <a:xfrm>
            <a:off x="2052032" y="3294509"/>
            <a:ext cx="280800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высокий вакуум</a:t>
            </a:r>
          </a:p>
        </p:txBody>
      </p:sp>
      <p:sp>
        <p:nvSpPr>
          <p:cNvPr id="20" name="Прямоугольник 19"/>
          <p:cNvSpPr/>
          <p:nvPr/>
        </p:nvSpPr>
        <p:spPr>
          <a:xfrm>
            <a:off x="4860032" y="3294509"/>
            <a:ext cx="324036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l-GR" sz="1600" b="1" i="1" dirty="0">
                <a:solidFill>
                  <a:srgbClr val="002060"/>
                </a:solidFill>
                <a:latin typeface="Verdana" pitchFamily="34" charset="0"/>
              </a:rPr>
              <a:t>λ</a:t>
            </a:r>
            <a:r>
              <a:rPr lang="en-US" sz="1600" b="1" i="1" dirty="0">
                <a:solidFill>
                  <a:srgbClr val="002060"/>
                </a:solidFill>
                <a:latin typeface="Verdana" pitchFamily="34" charset="0"/>
              </a:rPr>
              <a:t> </a:t>
            </a:r>
            <a:r>
              <a:rPr lang="en-US" sz="1600" b="1" dirty="0">
                <a:solidFill>
                  <a:srgbClr val="002060"/>
                </a:solidFill>
                <a:latin typeface="Verdana" pitchFamily="34" charset="0"/>
              </a:rPr>
              <a:t>&lt;&lt; </a:t>
            </a:r>
            <a:r>
              <a:rPr lang="en-US" sz="1600" b="1" i="1" dirty="0">
                <a:solidFill>
                  <a:srgbClr val="002060"/>
                </a:solidFill>
                <a:latin typeface="Verdana" pitchFamily="34" charset="0"/>
              </a:rPr>
              <a:t>L</a:t>
            </a:r>
            <a:r>
              <a:rPr lang="en-US" sz="1600" b="1" dirty="0">
                <a:solidFill>
                  <a:srgbClr val="002060"/>
                </a:solidFill>
                <a:latin typeface="Verdana" pitchFamily="34" charset="0"/>
              </a:rPr>
              <a:t>, </a:t>
            </a:r>
            <a:r>
              <a:rPr lang="ru-RU" sz="1600" b="1" i="1" dirty="0">
                <a:solidFill>
                  <a:srgbClr val="002060"/>
                </a:solidFill>
                <a:latin typeface="Verdana" pitchFamily="34" charset="0"/>
              </a:rPr>
              <a:t>Р:</a:t>
            </a:r>
            <a:r>
              <a:rPr lang="en-US" sz="1600" b="1" dirty="0">
                <a:solidFill>
                  <a:srgbClr val="002060"/>
                </a:solidFill>
                <a:latin typeface="Verdana" pitchFamily="34" charset="0"/>
              </a:rPr>
              <a:t> 10</a:t>
            </a:r>
            <a:r>
              <a:rPr lang="ru-RU" sz="1600" b="1" baseline="30000" dirty="0">
                <a:solidFill>
                  <a:srgbClr val="002060"/>
                </a:solidFill>
                <a:latin typeface="Verdana" pitchFamily="34" charset="0"/>
              </a:rPr>
              <a:t>-</a:t>
            </a:r>
            <a:r>
              <a:rPr lang="en-US" sz="1600" b="1" baseline="30000" dirty="0">
                <a:solidFill>
                  <a:srgbClr val="002060"/>
                </a:solidFill>
                <a:latin typeface="Verdana" pitchFamily="34" charset="0"/>
              </a:rPr>
              <a:t>5</a:t>
            </a:r>
            <a:r>
              <a:rPr lang="ru-RU" sz="1600" b="1" dirty="0">
                <a:solidFill>
                  <a:srgbClr val="002060"/>
                </a:solidFill>
                <a:latin typeface="Verdana" pitchFamily="34" charset="0"/>
              </a:rPr>
              <a:t>…</a:t>
            </a:r>
            <a:r>
              <a:rPr lang="en-US" sz="1600" b="1" dirty="0">
                <a:solidFill>
                  <a:srgbClr val="002060"/>
                </a:solidFill>
                <a:latin typeface="Verdana" pitchFamily="34" charset="0"/>
              </a:rPr>
              <a:t>10</a:t>
            </a:r>
            <a:r>
              <a:rPr lang="en-US" sz="1600" b="1" baseline="30000" dirty="0">
                <a:solidFill>
                  <a:srgbClr val="002060"/>
                </a:solidFill>
                <a:latin typeface="Verdana" pitchFamily="34" charset="0"/>
              </a:rPr>
              <a:t>-1</a:t>
            </a:r>
            <a:r>
              <a:rPr lang="ru-RU" sz="1600" b="1" baseline="30000" dirty="0">
                <a:solidFill>
                  <a:srgbClr val="002060"/>
                </a:solidFill>
                <a:latin typeface="Verdana" pitchFamily="34" charset="0"/>
              </a:rPr>
              <a:t> </a:t>
            </a:r>
            <a:r>
              <a:rPr lang="ru-RU" sz="1600" b="1" dirty="0">
                <a:solidFill>
                  <a:srgbClr val="002060"/>
                </a:solidFill>
                <a:latin typeface="Verdana" pitchFamily="34" charset="0"/>
              </a:rPr>
              <a:t>Па</a:t>
            </a:r>
          </a:p>
        </p:txBody>
      </p:sp>
      <p:sp>
        <p:nvSpPr>
          <p:cNvPr id="21" name="Прямоугольник 20"/>
          <p:cNvSpPr/>
          <p:nvPr/>
        </p:nvSpPr>
        <p:spPr>
          <a:xfrm>
            <a:off x="2052032" y="3654549"/>
            <a:ext cx="280800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dirty="0">
                <a:solidFill>
                  <a:srgbClr val="002060"/>
                </a:solidFill>
                <a:latin typeface="Verdana" pitchFamily="34" charset="0"/>
              </a:rPr>
              <a:t>сверхвысокий вакуум</a:t>
            </a:r>
          </a:p>
        </p:txBody>
      </p:sp>
      <p:sp>
        <p:nvSpPr>
          <p:cNvPr id="22" name="Прямоугольник 21"/>
          <p:cNvSpPr/>
          <p:nvPr/>
        </p:nvSpPr>
        <p:spPr>
          <a:xfrm>
            <a:off x="4860032" y="3654549"/>
            <a:ext cx="3240360"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l-GR" sz="1600" b="1" i="1" dirty="0">
                <a:solidFill>
                  <a:srgbClr val="002060"/>
                </a:solidFill>
                <a:latin typeface="Verdana" pitchFamily="34" charset="0"/>
              </a:rPr>
              <a:t>λ</a:t>
            </a:r>
            <a:r>
              <a:rPr lang="en-US" sz="1600" b="1" i="1" dirty="0">
                <a:solidFill>
                  <a:srgbClr val="002060"/>
                </a:solidFill>
                <a:latin typeface="Verdana" pitchFamily="34" charset="0"/>
              </a:rPr>
              <a:t> </a:t>
            </a:r>
            <a:r>
              <a:rPr lang="en-US" sz="1600" b="1" dirty="0">
                <a:solidFill>
                  <a:srgbClr val="002060"/>
                </a:solidFill>
                <a:latin typeface="Verdana" pitchFamily="34" charset="0"/>
              </a:rPr>
              <a:t>&lt;&lt; </a:t>
            </a:r>
            <a:r>
              <a:rPr lang="en-US" sz="1600" b="1" i="1" dirty="0">
                <a:solidFill>
                  <a:srgbClr val="002060"/>
                </a:solidFill>
                <a:latin typeface="Verdana" pitchFamily="34" charset="0"/>
              </a:rPr>
              <a:t>L</a:t>
            </a:r>
            <a:r>
              <a:rPr lang="en-US" sz="1600" b="1" dirty="0">
                <a:solidFill>
                  <a:srgbClr val="002060"/>
                </a:solidFill>
                <a:latin typeface="Verdana" pitchFamily="34" charset="0"/>
              </a:rPr>
              <a:t>, </a:t>
            </a:r>
            <a:r>
              <a:rPr lang="ru-RU" sz="1600" b="1" i="1" dirty="0">
                <a:solidFill>
                  <a:srgbClr val="002060"/>
                </a:solidFill>
                <a:latin typeface="Verdana" pitchFamily="34" charset="0"/>
              </a:rPr>
              <a:t>Р:</a:t>
            </a:r>
            <a:r>
              <a:rPr lang="en-US" sz="1600" b="1" dirty="0">
                <a:solidFill>
                  <a:srgbClr val="002060"/>
                </a:solidFill>
                <a:latin typeface="Verdana" pitchFamily="34" charset="0"/>
              </a:rPr>
              <a:t> 10</a:t>
            </a:r>
            <a:r>
              <a:rPr lang="ru-RU" sz="1600" b="1" baseline="30000" dirty="0">
                <a:solidFill>
                  <a:srgbClr val="002060"/>
                </a:solidFill>
                <a:latin typeface="Verdana" pitchFamily="34" charset="0"/>
              </a:rPr>
              <a:t>-</a:t>
            </a:r>
            <a:r>
              <a:rPr lang="en-US" sz="1600" b="1" baseline="30000" dirty="0">
                <a:solidFill>
                  <a:srgbClr val="002060"/>
                </a:solidFill>
                <a:latin typeface="Verdana" pitchFamily="34" charset="0"/>
              </a:rPr>
              <a:t>5</a:t>
            </a:r>
            <a:r>
              <a:rPr lang="ru-RU" sz="1600" b="1" dirty="0">
                <a:solidFill>
                  <a:srgbClr val="002060"/>
                </a:solidFill>
                <a:latin typeface="Verdana" pitchFamily="34" charset="0"/>
              </a:rPr>
              <a:t>…</a:t>
            </a:r>
            <a:r>
              <a:rPr lang="en-US" sz="1600" b="1" dirty="0">
                <a:solidFill>
                  <a:srgbClr val="002060"/>
                </a:solidFill>
                <a:latin typeface="Verdana" pitchFamily="34" charset="0"/>
              </a:rPr>
              <a:t>10</a:t>
            </a:r>
            <a:r>
              <a:rPr lang="en-US" sz="1600" b="1" baseline="30000" dirty="0">
                <a:solidFill>
                  <a:srgbClr val="002060"/>
                </a:solidFill>
                <a:latin typeface="Verdana" pitchFamily="34" charset="0"/>
              </a:rPr>
              <a:t>-1</a:t>
            </a:r>
            <a:r>
              <a:rPr lang="ru-RU" sz="1600" b="1" baseline="30000" dirty="0">
                <a:solidFill>
                  <a:srgbClr val="002060"/>
                </a:solidFill>
                <a:latin typeface="Verdana" pitchFamily="34" charset="0"/>
              </a:rPr>
              <a:t> </a:t>
            </a:r>
            <a:r>
              <a:rPr lang="ru-RU" sz="1600" b="1" dirty="0">
                <a:solidFill>
                  <a:srgbClr val="002060"/>
                </a:solidFill>
                <a:latin typeface="Verdana" pitchFamily="34" charset="0"/>
              </a:rPr>
              <a:t>Па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500"/>
                                        <p:tgtEl>
                                          <p:spTgt spid="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Работа выхода электрона из металла</a:t>
            </a:r>
          </a:p>
        </p:txBody>
      </p:sp>
      <p:sp>
        <p:nvSpPr>
          <p:cNvPr id="28" name="Прямоугольник 27"/>
          <p:cNvSpPr/>
          <p:nvPr/>
        </p:nvSpPr>
        <p:spPr>
          <a:xfrm>
            <a:off x="539552" y="1199586"/>
            <a:ext cx="3922712" cy="7383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обычных температурах е</a:t>
            </a:r>
            <a:r>
              <a:rPr lang="ru-RU" b="1" baseline="30000" dirty="0">
                <a:solidFill>
                  <a:srgbClr val="002060"/>
                </a:solidFill>
                <a:latin typeface="Verdana" pitchFamily="34" charset="0"/>
              </a:rPr>
              <a:t>-</a:t>
            </a:r>
            <a:r>
              <a:rPr lang="ru-RU" b="1" dirty="0">
                <a:solidFill>
                  <a:srgbClr val="002060"/>
                </a:solidFill>
                <a:latin typeface="Verdana" pitchFamily="34" charset="0"/>
              </a:rPr>
              <a:t> не покидают металл</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539552" y="785794"/>
            <a:ext cx="1224136"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lumMod val="50000"/>
                  </a:schemeClr>
                </a:solidFill>
                <a:latin typeface="Verdana" pitchFamily="34" charset="0"/>
              </a:rPr>
              <a:t>опыт:</a:t>
            </a:r>
          </a:p>
        </p:txBody>
      </p:sp>
      <p:sp>
        <p:nvSpPr>
          <p:cNvPr id="20" name="Прямоугольник 19"/>
          <p:cNvSpPr/>
          <p:nvPr/>
        </p:nvSpPr>
        <p:spPr>
          <a:xfrm>
            <a:off x="1115616" y="2802018"/>
            <a:ext cx="1800200" cy="1008112"/>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Работа выхода </a:t>
            </a:r>
            <a:br>
              <a:rPr lang="ru-RU" b="1" dirty="0">
                <a:solidFill>
                  <a:srgbClr val="002060"/>
                </a:solidFill>
                <a:latin typeface="Verdana" pitchFamily="34" charset="0"/>
              </a:rPr>
            </a:br>
            <a:r>
              <a:rPr lang="ru-RU" b="1" dirty="0" err="1">
                <a:solidFill>
                  <a:srgbClr val="002060"/>
                </a:solidFill>
                <a:latin typeface="Verdana" pitchFamily="34" charset="0"/>
              </a:rPr>
              <a:t>А</a:t>
            </a:r>
            <a:r>
              <a:rPr lang="ru-RU" b="1" baseline="-25000" dirty="0" err="1">
                <a:solidFill>
                  <a:srgbClr val="002060"/>
                </a:solidFill>
                <a:latin typeface="Verdana" pitchFamily="34" charset="0"/>
              </a:rPr>
              <a:t>вых</a:t>
            </a:r>
            <a:endParaRPr lang="ru-RU" b="1" baseline="-25000" dirty="0">
              <a:solidFill>
                <a:srgbClr val="002060"/>
              </a:solidFill>
              <a:latin typeface="Verdana" pitchFamily="34" charset="0"/>
            </a:endParaRPr>
          </a:p>
        </p:txBody>
      </p:sp>
      <p:sp>
        <p:nvSpPr>
          <p:cNvPr id="22" name="Прямоугольник 21"/>
          <p:cNvSpPr/>
          <p:nvPr/>
        </p:nvSpPr>
        <p:spPr>
          <a:xfrm>
            <a:off x="2961697" y="2802018"/>
            <a:ext cx="3842551" cy="100811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Работа, которую нужно совершить для удаления </a:t>
            </a:r>
            <a:br>
              <a:rPr lang="ru-RU" b="1" dirty="0">
                <a:solidFill>
                  <a:srgbClr val="002060"/>
                </a:solidFill>
                <a:latin typeface="Verdana" pitchFamily="34" charset="0"/>
              </a:rPr>
            </a:br>
            <a:r>
              <a:rPr lang="ru-RU" b="1" dirty="0">
                <a:solidFill>
                  <a:srgbClr val="002060"/>
                </a:solidFill>
                <a:latin typeface="Verdana" pitchFamily="34" charset="0"/>
              </a:rPr>
              <a:t>е</a:t>
            </a:r>
            <a:r>
              <a:rPr lang="ru-RU" b="1" baseline="30000" dirty="0">
                <a:solidFill>
                  <a:srgbClr val="002060"/>
                </a:solidFill>
                <a:latin typeface="Verdana" pitchFamily="34" charset="0"/>
              </a:rPr>
              <a:t>-</a:t>
            </a:r>
            <a:r>
              <a:rPr lang="ru-RU" b="1" dirty="0">
                <a:solidFill>
                  <a:srgbClr val="002060"/>
                </a:solidFill>
                <a:latin typeface="Verdana" pitchFamily="34" charset="0"/>
              </a:rPr>
              <a:t> из металла в вакуум</a:t>
            </a:r>
            <a:endParaRPr lang="ru-RU" b="1" baseline="-25000" dirty="0">
              <a:solidFill>
                <a:srgbClr val="002060"/>
              </a:solidFill>
              <a:latin typeface="Verdana" pitchFamily="34" charset="0"/>
            </a:endParaRPr>
          </a:p>
        </p:txBody>
      </p:sp>
      <p:sp>
        <p:nvSpPr>
          <p:cNvPr id="11" name="Стрелка вправо 10"/>
          <p:cNvSpPr/>
          <p:nvPr/>
        </p:nvSpPr>
        <p:spPr>
          <a:xfrm>
            <a:off x="4499992" y="141561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004048" y="1199586"/>
            <a:ext cx="3888432" cy="73833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Существуют силы, препятствующими этому</a:t>
            </a:r>
          </a:p>
        </p:txBody>
      </p:sp>
      <p:sp>
        <p:nvSpPr>
          <p:cNvPr id="13" name="Прямоугольник 12"/>
          <p:cNvSpPr/>
          <p:nvPr/>
        </p:nvSpPr>
        <p:spPr>
          <a:xfrm>
            <a:off x="1043608" y="2009930"/>
            <a:ext cx="4032448" cy="7383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Чтобы удалить е</a:t>
            </a:r>
            <a:r>
              <a:rPr lang="ru-RU" b="1" baseline="30000" dirty="0">
                <a:solidFill>
                  <a:srgbClr val="002060"/>
                </a:solidFill>
                <a:latin typeface="Verdana" pitchFamily="34" charset="0"/>
              </a:rPr>
              <a:t>- </a:t>
            </a:r>
            <a:r>
              <a:rPr lang="ru-RU" b="1" dirty="0">
                <a:solidFill>
                  <a:srgbClr val="002060"/>
                </a:solidFill>
                <a:latin typeface="Verdana" pitchFamily="34" charset="0"/>
              </a:rPr>
              <a:t>из металла нужно совершить работу  </a:t>
            </a:r>
          </a:p>
        </p:txBody>
      </p:sp>
      <p:sp>
        <p:nvSpPr>
          <p:cNvPr id="14" name="Стрелка вправо 13"/>
          <p:cNvSpPr/>
          <p:nvPr/>
        </p:nvSpPr>
        <p:spPr>
          <a:xfrm>
            <a:off x="611560" y="215394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2231638" y="3810130"/>
            <a:ext cx="4176464"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 чем причины </a:t>
            </a:r>
            <a:br>
              <a:rPr lang="ru-RU" b="1" dirty="0">
                <a:solidFill>
                  <a:srgbClr val="002060"/>
                </a:solidFill>
                <a:latin typeface="Verdana" pitchFamily="34" charset="0"/>
              </a:rPr>
            </a:br>
            <a:r>
              <a:rPr lang="ru-RU" b="1" dirty="0">
                <a:solidFill>
                  <a:srgbClr val="002060"/>
                </a:solidFill>
                <a:latin typeface="Verdana" pitchFamily="34" charset="0"/>
              </a:rPr>
              <a:t>появления работы выхода</a:t>
            </a:r>
          </a:p>
        </p:txBody>
      </p:sp>
      <p:sp>
        <p:nvSpPr>
          <p:cNvPr id="16" name="Прямоугольник 15"/>
          <p:cNvSpPr/>
          <p:nvPr/>
        </p:nvSpPr>
        <p:spPr>
          <a:xfrm>
            <a:off x="5796136" y="3861048"/>
            <a:ext cx="432048" cy="648072"/>
          </a:xfrm>
          <a:prstGeom prst="rect">
            <a:avLst/>
          </a:prstGeom>
          <a:no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rgbClr val="002060"/>
                </a:solidFill>
                <a:latin typeface="Verdana" pitchFamily="34" charset="0"/>
              </a:rPr>
              <a:t>?</a:t>
            </a:r>
          </a:p>
        </p:txBody>
      </p:sp>
      <p:sp>
        <p:nvSpPr>
          <p:cNvPr id="18" name="Прямоугольник 17"/>
          <p:cNvSpPr/>
          <p:nvPr/>
        </p:nvSpPr>
        <p:spPr>
          <a:xfrm>
            <a:off x="755576" y="4869160"/>
            <a:ext cx="4176464" cy="61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индуцированный электроном +</a:t>
            </a:r>
            <a:r>
              <a:rPr lang="en-US" b="1" i="1" dirty="0">
                <a:solidFill>
                  <a:srgbClr val="002060"/>
                </a:solidFill>
                <a:latin typeface="Verdana" pitchFamily="34" charset="0"/>
              </a:rPr>
              <a:t>q</a:t>
            </a:r>
            <a:r>
              <a:rPr lang="ru-RU" b="1" i="1" dirty="0">
                <a:solidFill>
                  <a:srgbClr val="002060"/>
                </a:solidFill>
                <a:latin typeface="Verdana" pitchFamily="34" charset="0"/>
              </a:rPr>
              <a:t> </a:t>
            </a:r>
            <a:r>
              <a:rPr lang="ru-RU" b="1" dirty="0">
                <a:solidFill>
                  <a:srgbClr val="002060"/>
                </a:solidFill>
                <a:latin typeface="Verdana" pitchFamily="34" charset="0"/>
              </a:rPr>
              <a:t>притягивает е</a:t>
            </a:r>
            <a:r>
              <a:rPr lang="ru-RU" b="1" baseline="30000" dirty="0">
                <a:solidFill>
                  <a:srgbClr val="002060"/>
                </a:solidFill>
                <a:latin typeface="Verdana" pitchFamily="34" charset="0"/>
              </a:rPr>
              <a:t>-</a:t>
            </a:r>
            <a:endParaRPr lang="ru-RU" b="1" dirty="0">
              <a:solidFill>
                <a:srgbClr val="002060"/>
              </a:solidFill>
              <a:latin typeface="Verdana" pitchFamily="34" charset="0"/>
            </a:endParaRPr>
          </a:p>
        </p:txBody>
      </p:sp>
      <p:sp>
        <p:nvSpPr>
          <p:cNvPr id="21" name="Прямоугольник 20"/>
          <p:cNvSpPr/>
          <p:nvPr/>
        </p:nvSpPr>
        <p:spPr>
          <a:xfrm>
            <a:off x="755576" y="5482555"/>
            <a:ext cx="7632848" cy="43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50000"/>
                  </a:schemeClr>
                </a:solidFill>
                <a:latin typeface="Verdana" pitchFamily="34" charset="0"/>
              </a:rPr>
              <a:t>двойной электрический слой</a:t>
            </a:r>
          </a:p>
        </p:txBody>
      </p:sp>
      <p:sp>
        <p:nvSpPr>
          <p:cNvPr id="23" name="Прямоугольник 22"/>
          <p:cNvSpPr/>
          <p:nvPr/>
        </p:nvSpPr>
        <p:spPr>
          <a:xfrm>
            <a:off x="395536" y="6093296"/>
            <a:ext cx="8352928"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 создает электрического поля во внешнем пространстве, </a:t>
            </a:r>
            <a:br>
              <a:rPr lang="ru-RU" b="1" dirty="0">
                <a:solidFill>
                  <a:srgbClr val="002060"/>
                </a:solidFill>
                <a:latin typeface="Verdana" pitchFamily="34" charset="0"/>
              </a:rPr>
            </a:br>
            <a:r>
              <a:rPr lang="ru-RU" b="1" dirty="0">
                <a:solidFill>
                  <a:srgbClr val="002060"/>
                </a:solidFill>
                <a:latin typeface="Verdana" pitchFamily="34" charset="0"/>
              </a:rPr>
              <a:t>НО препятствует выходу свободных электронов из металла</a:t>
            </a:r>
          </a:p>
        </p:txBody>
      </p:sp>
      <p:sp>
        <p:nvSpPr>
          <p:cNvPr id="24" name="Прямоугольник 23"/>
          <p:cNvSpPr/>
          <p:nvPr/>
        </p:nvSpPr>
        <p:spPr>
          <a:xfrm>
            <a:off x="4932040" y="4869160"/>
            <a:ext cx="3456384" cy="61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отталкивание от «электронного облака»</a:t>
            </a:r>
            <a:endParaRPr lang="ru-RU" b="1" baseline="30000" dirty="0">
              <a:solidFill>
                <a:srgbClr val="002060"/>
              </a:solidFill>
              <a:latin typeface="Verdana" pitchFamily="34" charset="0"/>
            </a:endParaRPr>
          </a:p>
        </p:txBody>
      </p:sp>
      <p:cxnSp>
        <p:nvCxnSpPr>
          <p:cNvPr id="29" name="Прямая со стрелкой 28"/>
          <p:cNvCxnSpPr/>
          <p:nvPr/>
        </p:nvCxnSpPr>
        <p:spPr>
          <a:xfrm rot="5400000">
            <a:off x="2807804" y="4676946"/>
            <a:ext cx="36004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5400000">
            <a:off x="5544108" y="4676946"/>
            <a:ext cx="36004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6507909" y="5484843"/>
            <a:ext cx="1952523" cy="4503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002060"/>
                </a:solidFill>
                <a:latin typeface="Verdana" pitchFamily="34" charset="0"/>
              </a:rPr>
              <a:t>d </a:t>
            </a:r>
            <a:r>
              <a:rPr lang="ru-RU" sz="1600" b="1" dirty="0">
                <a:solidFill>
                  <a:srgbClr val="002060"/>
                </a:solidFill>
                <a:latin typeface="Verdana" pitchFamily="34" charset="0"/>
                <a:sym typeface="Symbol"/>
              </a:rPr>
              <a:t></a:t>
            </a:r>
            <a:r>
              <a:rPr lang="en-US" sz="1600" b="1" dirty="0">
                <a:solidFill>
                  <a:srgbClr val="002060"/>
                </a:solidFill>
                <a:latin typeface="Verdana" pitchFamily="34" charset="0"/>
                <a:sym typeface="Symbol"/>
              </a:rPr>
              <a:t> </a:t>
            </a:r>
            <a:r>
              <a:rPr lang="ru-RU" sz="1600" b="1" dirty="0">
                <a:solidFill>
                  <a:srgbClr val="002060"/>
                </a:solidFill>
                <a:latin typeface="Verdana" pitchFamily="34" charset="0"/>
              </a:rPr>
              <a:t>10</a:t>
            </a:r>
            <a:r>
              <a:rPr lang="en-US" sz="1600" b="1" baseline="30000" dirty="0">
                <a:solidFill>
                  <a:srgbClr val="002060"/>
                </a:solidFill>
                <a:latin typeface="Verdana" pitchFamily="34" charset="0"/>
              </a:rPr>
              <a:t>-</a:t>
            </a:r>
            <a:r>
              <a:rPr lang="ru-RU" sz="1600" b="1" baseline="30000" dirty="0">
                <a:solidFill>
                  <a:srgbClr val="002060"/>
                </a:solidFill>
                <a:latin typeface="Verdana" pitchFamily="34" charset="0"/>
              </a:rPr>
              <a:t>10</a:t>
            </a:r>
            <a:r>
              <a:rPr lang="en-US" sz="1600" b="1" dirty="0">
                <a:solidFill>
                  <a:srgbClr val="002060"/>
                </a:solidFill>
                <a:latin typeface="Verdana" pitchFamily="34" charset="0"/>
              </a:rPr>
              <a:t>-</a:t>
            </a:r>
            <a:r>
              <a:rPr lang="ru-RU" sz="1600" b="1" dirty="0">
                <a:solidFill>
                  <a:srgbClr val="002060"/>
                </a:solidFill>
                <a:latin typeface="Verdana" pitchFamily="34" charset="0"/>
              </a:rPr>
              <a:t>10</a:t>
            </a:r>
            <a:r>
              <a:rPr lang="en-US" sz="1600" b="1" baseline="30000" dirty="0">
                <a:solidFill>
                  <a:srgbClr val="002060"/>
                </a:solidFill>
                <a:latin typeface="Verdana" pitchFamily="34" charset="0"/>
              </a:rPr>
              <a:t>-</a:t>
            </a:r>
            <a:r>
              <a:rPr lang="ru-RU" sz="1600" b="1" baseline="30000" dirty="0">
                <a:solidFill>
                  <a:srgbClr val="002060"/>
                </a:solidFill>
                <a:latin typeface="Verdana" pitchFamily="34" charset="0"/>
              </a:rPr>
              <a:t>9</a:t>
            </a:r>
            <a:r>
              <a:rPr lang="ru-RU" sz="1600" b="1" dirty="0">
                <a:solidFill>
                  <a:srgbClr val="002060"/>
                </a:solidFill>
                <a:latin typeface="Verdana" pitchFamily="34" charset="0"/>
              </a:rPr>
              <a:t>м</a:t>
            </a:r>
          </a:p>
        </p:txBody>
      </p:sp>
      <p:pic>
        <p:nvPicPr>
          <p:cNvPr id="46" name="Picture 3"/>
          <p:cNvPicPr>
            <a:picLocks noChangeAspect="1" noChangeArrowheads="1"/>
          </p:cNvPicPr>
          <p:nvPr/>
        </p:nvPicPr>
        <p:blipFill>
          <a:blip r:embed="rId3" cstate="print"/>
          <a:srcRect l="19764" r="25884"/>
          <a:stretch>
            <a:fillRect/>
          </a:stretch>
        </p:blipFill>
        <p:spPr bwMode="auto">
          <a:xfrm>
            <a:off x="6930751" y="2276873"/>
            <a:ext cx="1961729" cy="2005162"/>
          </a:xfrm>
          <a:prstGeom prst="rect">
            <a:avLst/>
          </a:prstGeom>
          <a:noFill/>
          <a:ln w="9525">
            <a:noFill/>
            <a:miter lim="800000"/>
            <a:headEnd/>
            <a:tailEnd/>
          </a:ln>
        </p:spPr>
      </p:pic>
      <p:sp>
        <p:nvSpPr>
          <p:cNvPr id="25" name="Прямоугольник 24"/>
          <p:cNvSpPr/>
          <p:nvPr/>
        </p:nvSpPr>
        <p:spPr>
          <a:xfrm>
            <a:off x="8460432" y="6093296"/>
            <a:ext cx="432048" cy="648072"/>
          </a:xfrm>
          <a:prstGeom prst="rect">
            <a:avLst/>
          </a:prstGeom>
          <a:no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44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500"/>
                            </p:stCondLst>
                            <p:childTnLst>
                              <p:par>
                                <p:cTn id="47" presetID="22"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up)">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up)">
                                      <p:cBhvr>
                                        <p:cTn id="54" dur="500"/>
                                        <p:tgtEl>
                                          <p:spTgt spid="29"/>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500"/>
                                        <p:tgtEl>
                                          <p:spTgt spid="33"/>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par>
                          <p:cTn id="78" fill="hold">
                            <p:stCondLst>
                              <p:cond delay="500"/>
                            </p:stCondLst>
                            <p:childTnLst>
                              <p:par>
                                <p:cTn id="79" presetID="10" presetClass="entr" presetSubtype="0" fill="hold"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3"/>
                                        </p:tgtEl>
                                        <p:attrNameLst>
                                          <p:attrName>style.visibility</p:attrName>
                                        </p:attrNameLst>
                                      </p:cBhvr>
                                      <p:to>
                                        <p:strVal val="visible"/>
                                      </p:to>
                                    </p:set>
                                  </p:childTnLst>
                                </p:cTn>
                              </p:par>
                            </p:childTnLst>
                          </p:cTn>
                        </p:par>
                        <p:par>
                          <p:cTn id="86" fill="hold">
                            <p:stCondLst>
                              <p:cond delay="0"/>
                            </p:stCondLst>
                            <p:childTnLst>
                              <p:par>
                                <p:cTn id="87" presetID="22" presetClass="entr" presetSubtype="1"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up)">
                                      <p:cBhvr>
                                        <p:cTn id="8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9" grpId="0"/>
      <p:bldP spid="20" grpId="0" animBg="1"/>
      <p:bldP spid="22" grpId="0" animBg="1"/>
      <p:bldP spid="11" grpId="0" animBg="1"/>
      <p:bldP spid="12" grpId="0" animBg="1"/>
      <p:bldP spid="13" grpId="0"/>
      <p:bldP spid="14" grpId="0" animBg="1"/>
      <p:bldP spid="15" grpId="0"/>
      <p:bldP spid="16" grpId="0"/>
      <p:bldP spid="18" grpId="0" animBg="1"/>
      <p:bldP spid="21" grpId="0" animBg="1"/>
      <p:bldP spid="23" grpId="0"/>
      <p:bldP spid="24" grpId="0" animBg="1"/>
      <p:bldP spid="45"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Работа выхода электрона из металла</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3" name="Прямоугольник 22"/>
          <p:cNvSpPr/>
          <p:nvPr/>
        </p:nvSpPr>
        <p:spPr>
          <a:xfrm>
            <a:off x="539552" y="3068960"/>
            <a:ext cx="1224136"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или:</a:t>
            </a:r>
          </a:p>
        </p:txBody>
      </p:sp>
      <p:sp>
        <p:nvSpPr>
          <p:cNvPr id="25" name="Стрелка вправо 24"/>
          <p:cNvSpPr/>
          <p:nvPr/>
        </p:nvSpPr>
        <p:spPr>
          <a:xfrm>
            <a:off x="425786" y="105273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1000132" y="928670"/>
            <a:ext cx="8215338"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е</a:t>
            </a:r>
            <a:r>
              <a:rPr lang="ru-RU" sz="2000" b="1" baseline="30000" dirty="0">
                <a:solidFill>
                  <a:srgbClr val="002060"/>
                </a:solidFill>
                <a:latin typeface="Verdana" pitchFamily="34" charset="0"/>
              </a:rPr>
              <a:t>-</a:t>
            </a:r>
            <a:r>
              <a:rPr lang="ru-RU" sz="2000" b="1" dirty="0">
                <a:solidFill>
                  <a:srgbClr val="002060"/>
                </a:solidFill>
                <a:latin typeface="Verdana" pitchFamily="34" charset="0"/>
              </a:rPr>
              <a:t> при вылете из металла должен преодолеть задерживающее поле </a:t>
            </a:r>
            <a:r>
              <a:rPr lang="ru-RU" sz="2000" b="1" dirty="0">
                <a:solidFill>
                  <a:schemeClr val="accent2">
                    <a:lumMod val="50000"/>
                  </a:schemeClr>
                </a:solidFill>
                <a:latin typeface="Verdana" pitchFamily="34" charset="0"/>
              </a:rPr>
              <a:t>двойного электрического слоя</a:t>
            </a:r>
          </a:p>
        </p:txBody>
      </p:sp>
      <p:sp>
        <p:nvSpPr>
          <p:cNvPr id="31" name="Прямоугольник 30"/>
          <p:cNvSpPr/>
          <p:nvPr/>
        </p:nvSpPr>
        <p:spPr>
          <a:xfrm>
            <a:off x="3177721" y="1844904"/>
            <a:ext cx="4356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Разность потенциалов </a:t>
            </a:r>
            <a:r>
              <a:rPr lang="ru-RU" b="1" dirty="0">
                <a:solidFill>
                  <a:srgbClr val="002060"/>
                </a:solidFill>
                <a:latin typeface="Verdana" pitchFamily="34" charset="0"/>
                <a:sym typeface="Symbol"/>
              </a:rPr>
              <a:t></a:t>
            </a:r>
            <a:r>
              <a:rPr lang="ru-RU" b="1" i="1" dirty="0">
                <a:solidFill>
                  <a:srgbClr val="002060"/>
                </a:solidFill>
                <a:latin typeface="Verdana" pitchFamily="34" charset="0"/>
                <a:sym typeface="Symbol"/>
              </a:rPr>
              <a:t></a:t>
            </a:r>
            <a:r>
              <a:rPr lang="ru-RU"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в двойном электрическом слое</a:t>
            </a:r>
          </a:p>
        </p:txBody>
      </p:sp>
      <p:sp>
        <p:nvSpPr>
          <p:cNvPr id="32" name="Прямоугольник 31"/>
          <p:cNvSpPr/>
          <p:nvPr/>
        </p:nvSpPr>
        <p:spPr>
          <a:xfrm>
            <a:off x="395536" y="1844823"/>
            <a:ext cx="2736000" cy="79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Поверхностный скачок потенциала</a:t>
            </a:r>
          </a:p>
        </p:txBody>
      </p:sp>
      <p:graphicFrame>
        <p:nvGraphicFramePr>
          <p:cNvPr id="275459" name="Object 3"/>
          <p:cNvGraphicFramePr>
            <a:graphicFrameLocks noChangeAspect="1"/>
          </p:cNvGraphicFramePr>
          <p:nvPr/>
        </p:nvGraphicFramePr>
        <p:xfrm>
          <a:off x="7452320" y="2060848"/>
          <a:ext cx="1440160" cy="1188873"/>
        </p:xfrm>
        <a:graphic>
          <a:graphicData uri="http://schemas.openxmlformats.org/presentationml/2006/ole">
            <mc:AlternateContent xmlns:mc="http://schemas.openxmlformats.org/markup-compatibility/2006">
              <mc:Choice xmlns:v="urn:schemas-microsoft-com:vml" Requires="v">
                <p:oleObj spid="_x0000_s275459" name="Формула" r:id="rId3" imgW="520560" imgH="393480" progId="Equation.3">
                  <p:embed/>
                </p:oleObj>
              </mc:Choice>
              <mc:Fallback>
                <p:oleObj name="Формула" r:id="rId3" imgW="52056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2060848"/>
                        <a:ext cx="1440160" cy="1188873"/>
                      </a:xfrm>
                      <a:prstGeom prst="rect">
                        <a:avLst/>
                      </a:prstGeom>
                      <a:solidFill>
                        <a:schemeClr val="bg1"/>
                      </a:solidFill>
                      <a:ln w="9525">
                        <a:solidFill>
                          <a:schemeClr val="tx2"/>
                        </a:solidFill>
                        <a:miter lim="800000"/>
                        <a:headEnd/>
                        <a:tailEnd/>
                      </a:ln>
                    </p:spPr>
                  </p:pic>
                </p:oleObj>
              </mc:Fallback>
            </mc:AlternateContent>
          </a:graphicData>
        </a:graphic>
      </p:graphicFrame>
      <p:sp>
        <p:nvSpPr>
          <p:cNvPr id="36" name="Прямоугольник 35"/>
          <p:cNvSpPr/>
          <p:nvPr/>
        </p:nvSpPr>
        <p:spPr>
          <a:xfrm>
            <a:off x="3179413" y="4365104"/>
            <a:ext cx="4356000" cy="792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Высота </a:t>
            </a:r>
            <a:br>
              <a:rPr lang="ru-RU" sz="2000" b="1" dirty="0">
                <a:solidFill>
                  <a:srgbClr val="002060"/>
                </a:solidFill>
                <a:latin typeface="Verdana" pitchFamily="34" charset="0"/>
              </a:rPr>
            </a:br>
            <a:r>
              <a:rPr lang="ru-RU" sz="2000" b="1" dirty="0">
                <a:solidFill>
                  <a:srgbClr val="002060"/>
                </a:solidFill>
                <a:latin typeface="Verdana" pitchFamily="34" charset="0"/>
              </a:rPr>
              <a:t>потенциального барьера</a:t>
            </a:r>
            <a:endParaRPr lang="ru-RU" sz="2000" b="1" baseline="-25000" dirty="0">
              <a:solidFill>
                <a:srgbClr val="002060"/>
              </a:solidFill>
              <a:latin typeface="Verdana" pitchFamily="34" charset="0"/>
            </a:endParaRPr>
          </a:p>
        </p:txBody>
      </p:sp>
      <p:sp>
        <p:nvSpPr>
          <p:cNvPr id="37" name="Прямоугольник 36"/>
          <p:cNvSpPr/>
          <p:nvPr/>
        </p:nvSpPr>
        <p:spPr>
          <a:xfrm>
            <a:off x="1043608" y="3645024"/>
            <a:ext cx="7957548"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е</a:t>
            </a:r>
            <a:r>
              <a:rPr lang="ru-RU" sz="2000" b="1" baseline="30000" dirty="0">
                <a:solidFill>
                  <a:srgbClr val="002060"/>
                </a:solidFill>
                <a:latin typeface="Verdana" pitchFamily="34" charset="0"/>
              </a:rPr>
              <a:t>-</a:t>
            </a:r>
            <a:r>
              <a:rPr lang="ru-RU" sz="2000" b="1" dirty="0">
                <a:solidFill>
                  <a:srgbClr val="002060"/>
                </a:solidFill>
                <a:latin typeface="Verdana" pitchFamily="34" charset="0"/>
              </a:rPr>
              <a:t> при вылете из металла должен преодолеть </a:t>
            </a:r>
            <a:r>
              <a:rPr lang="ru-RU" sz="2000" b="1" dirty="0">
                <a:solidFill>
                  <a:schemeClr val="accent2">
                    <a:lumMod val="50000"/>
                  </a:schemeClr>
                </a:solidFill>
                <a:latin typeface="Verdana" pitchFamily="34" charset="0"/>
              </a:rPr>
              <a:t>потенциальный барьер</a:t>
            </a:r>
          </a:p>
        </p:txBody>
      </p:sp>
      <p:sp>
        <p:nvSpPr>
          <p:cNvPr id="38" name="Прямоугольник 37"/>
          <p:cNvSpPr/>
          <p:nvPr/>
        </p:nvSpPr>
        <p:spPr>
          <a:xfrm>
            <a:off x="683568" y="4365104"/>
            <a:ext cx="2447968" cy="792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Работа выхода </a:t>
            </a:r>
          </a:p>
          <a:p>
            <a:pPr algn="ctr"/>
            <a:r>
              <a:rPr lang="ru-RU" sz="2000" b="1" dirty="0" err="1">
                <a:solidFill>
                  <a:srgbClr val="002060"/>
                </a:solidFill>
                <a:latin typeface="Verdana" pitchFamily="34" charset="0"/>
              </a:rPr>
              <a:t>А</a:t>
            </a:r>
            <a:r>
              <a:rPr lang="ru-RU" sz="2000" b="1" baseline="-25000" dirty="0" err="1">
                <a:solidFill>
                  <a:srgbClr val="002060"/>
                </a:solidFill>
                <a:latin typeface="Verdana" pitchFamily="34" charset="0"/>
              </a:rPr>
              <a:t>вых</a:t>
            </a:r>
            <a:endParaRPr lang="ru-RU" sz="2000" b="1" baseline="-25000" dirty="0">
              <a:solidFill>
                <a:srgbClr val="002060"/>
              </a:solidFill>
              <a:latin typeface="Verdana" pitchFamily="34" charset="0"/>
            </a:endParaRPr>
          </a:p>
        </p:txBody>
      </p:sp>
      <p:sp>
        <p:nvSpPr>
          <p:cNvPr id="46" name="Прямоугольник 45"/>
          <p:cNvSpPr/>
          <p:nvPr/>
        </p:nvSpPr>
        <p:spPr>
          <a:xfrm>
            <a:off x="4424564" y="5445224"/>
            <a:ext cx="4790906" cy="8640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indent="-357188"/>
            <a:r>
              <a:rPr lang="ru-RU" b="1" dirty="0">
                <a:solidFill>
                  <a:srgbClr val="002060"/>
                </a:solidFill>
                <a:latin typeface="Verdana" pitchFamily="34" charset="0"/>
              </a:rPr>
              <a:t>зависит от:</a:t>
            </a:r>
          </a:p>
          <a:p>
            <a:pPr marL="182563" indent="-182563">
              <a:buFont typeface="Arial" pitchFamily="34" charset="0"/>
              <a:buChar char="•"/>
            </a:pPr>
            <a:r>
              <a:rPr lang="ru-RU" b="1" dirty="0">
                <a:solidFill>
                  <a:srgbClr val="002060"/>
                </a:solidFill>
                <a:latin typeface="Verdana" pitchFamily="34" charset="0"/>
              </a:rPr>
              <a:t>химической природы вещества</a:t>
            </a:r>
          </a:p>
          <a:p>
            <a:pPr marL="182563" indent="-182563">
              <a:buFont typeface="Arial" pitchFamily="34" charset="0"/>
              <a:buChar char="•"/>
            </a:pPr>
            <a:r>
              <a:rPr lang="ru-RU" b="1" dirty="0">
                <a:solidFill>
                  <a:srgbClr val="002060"/>
                </a:solidFill>
                <a:latin typeface="Verdana" pitchFamily="34" charset="0"/>
              </a:rPr>
              <a:t>чистоты поверхности</a:t>
            </a:r>
          </a:p>
        </p:txBody>
      </p:sp>
      <p:sp>
        <p:nvSpPr>
          <p:cNvPr id="47" name="Прямоугольник 46"/>
          <p:cNvSpPr/>
          <p:nvPr/>
        </p:nvSpPr>
        <p:spPr>
          <a:xfrm>
            <a:off x="827584" y="5429264"/>
            <a:ext cx="3172912" cy="8640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indent="-357188"/>
            <a:r>
              <a:rPr lang="ru-RU" b="1" dirty="0">
                <a:solidFill>
                  <a:srgbClr val="002060"/>
                </a:solidFill>
                <a:latin typeface="Verdana" pitchFamily="34" charset="0"/>
              </a:rPr>
              <a:t>НЕ зависит от:</a:t>
            </a:r>
          </a:p>
          <a:p>
            <a:pPr marL="182563" indent="-182563">
              <a:buFont typeface="Arial" pitchFamily="34" charset="0"/>
              <a:buChar char="•"/>
            </a:pPr>
            <a:r>
              <a:rPr lang="ru-RU" b="1" dirty="0">
                <a:solidFill>
                  <a:srgbClr val="002060"/>
                </a:solidFill>
                <a:latin typeface="Verdana" pitchFamily="34" charset="0"/>
              </a:rPr>
              <a:t>энергии электрона, т.е. от температуры</a:t>
            </a:r>
          </a:p>
        </p:txBody>
      </p:sp>
      <p:sp>
        <p:nvSpPr>
          <p:cNvPr id="48" name="Прямоугольник 47"/>
          <p:cNvSpPr/>
          <p:nvPr/>
        </p:nvSpPr>
        <p:spPr>
          <a:xfrm>
            <a:off x="3786182" y="5445224"/>
            <a:ext cx="428628" cy="7698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5400" b="1" dirty="0">
                <a:solidFill>
                  <a:srgbClr val="002060"/>
                </a:solidFill>
                <a:latin typeface="Verdan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499"/>
                                          </p:stCondLst>
                                        </p:cTn>
                                        <p:tgtEl>
                                          <p:spTgt spid="275459"/>
                                        </p:tgtEl>
                                        <p:attrNameLst>
                                          <p:attrName>style.visibility</p:attrName>
                                        </p:attrNameLst>
                                      </p:cBhvr>
                                      <p:to>
                                        <p:strVal val="visible"/>
                                      </p:to>
                                    </p:se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6">
                                            <p:txEl>
                                              <p:pRg st="0" end="0"/>
                                            </p:txEl>
                                          </p:spTgt>
                                        </p:tgtEl>
                                        <p:attrNameLst>
                                          <p:attrName>style.visibility</p:attrName>
                                        </p:attrNameLst>
                                      </p:cBhvr>
                                      <p:to>
                                        <p:strVal val="visible"/>
                                      </p:to>
                                    </p:set>
                                    <p:animEffect transition="in" filter="wipe(left)">
                                      <p:cBhvr>
                                        <p:cTn id="49" dur="500"/>
                                        <p:tgtEl>
                                          <p:spTgt spid="4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6">
                                            <p:txEl>
                                              <p:pRg st="1" end="1"/>
                                            </p:txEl>
                                          </p:spTgt>
                                        </p:tgtEl>
                                        <p:attrNameLst>
                                          <p:attrName>style.visibility</p:attrName>
                                        </p:attrNameLst>
                                      </p:cBhvr>
                                      <p:to>
                                        <p:strVal val="visible"/>
                                      </p:to>
                                    </p:set>
                                    <p:animEffect transition="in" filter="wipe(left)">
                                      <p:cBhvr>
                                        <p:cTn id="54" dur="500"/>
                                        <p:tgtEl>
                                          <p:spTgt spid="46">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6">
                                            <p:txEl>
                                              <p:pRg st="2" end="2"/>
                                            </p:txEl>
                                          </p:spTgt>
                                        </p:tgtEl>
                                        <p:attrNameLst>
                                          <p:attrName>style.visibility</p:attrName>
                                        </p:attrNameLst>
                                      </p:cBhvr>
                                      <p:to>
                                        <p:strVal val="visible"/>
                                      </p:to>
                                    </p:set>
                                    <p:animEffect transition="in" filter="wipe(left)">
                                      <p:cBhvr>
                                        <p:cTn id="59" dur="500"/>
                                        <p:tgtEl>
                                          <p:spTgt spid="46">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7">
                                            <p:txEl>
                                              <p:pRg st="0" end="0"/>
                                            </p:txEl>
                                          </p:spTgt>
                                        </p:tgtEl>
                                        <p:attrNameLst>
                                          <p:attrName>style.visibility</p:attrName>
                                        </p:attrNameLst>
                                      </p:cBhvr>
                                      <p:to>
                                        <p:strVal val="visible"/>
                                      </p:to>
                                    </p:set>
                                    <p:animEffect transition="in" filter="wipe(left)">
                                      <p:cBhvr>
                                        <p:cTn id="64" dur="500"/>
                                        <p:tgtEl>
                                          <p:spTgt spid="47">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7">
                                            <p:txEl>
                                              <p:pRg st="1" end="1"/>
                                            </p:txEl>
                                          </p:spTgt>
                                        </p:tgtEl>
                                        <p:attrNameLst>
                                          <p:attrName>style.visibility</p:attrName>
                                        </p:attrNameLst>
                                      </p:cBhvr>
                                      <p:to>
                                        <p:strVal val="visible"/>
                                      </p:to>
                                    </p:set>
                                    <p:animEffect transition="in" filter="wipe(left)">
                                      <p:cBhvr>
                                        <p:cTn id="69" dur="500"/>
                                        <p:tgtEl>
                                          <p:spTgt spid="47">
                                            <p:txEl>
                                              <p:pRg st="1" end="1"/>
                                            </p:txEl>
                                          </p:spTgt>
                                        </p:tgtEl>
                                      </p:cBhvr>
                                    </p:animEffect>
                                  </p:childTnLst>
                                </p:cTn>
                              </p:par>
                            </p:childTnLst>
                          </p:cTn>
                        </p:par>
                        <p:par>
                          <p:cTn id="70" fill="hold">
                            <p:stCondLst>
                              <p:cond delay="500"/>
                            </p:stCondLst>
                            <p:childTnLst>
                              <p:par>
                                <p:cTn id="71" presetID="22" presetClass="entr" presetSubtype="1"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up)">
                                      <p:cBhvr>
                                        <p:cTn id="7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p:bldP spid="31" grpId="0" animBg="1"/>
      <p:bldP spid="32" grpId="0" animBg="1"/>
      <p:bldP spid="36" grpId="0" animBg="1"/>
      <p:bldP spid="37" grpId="0"/>
      <p:bldP spid="38" grpId="0" animBg="1"/>
      <p:bldP spid="46" grpId="0" build="allAtOnce"/>
      <p:bldP spid="47" grpId="0" uiExpand="1" build="allAtOnce"/>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Эмиссионные явления</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23" name="Прямоугольник 22"/>
          <p:cNvSpPr/>
          <p:nvPr/>
        </p:nvSpPr>
        <p:spPr>
          <a:xfrm>
            <a:off x="611560" y="3140968"/>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Термоэлектронная эмиссия</a:t>
            </a:r>
          </a:p>
        </p:txBody>
      </p:sp>
      <p:sp>
        <p:nvSpPr>
          <p:cNvPr id="29" name="Прямоугольник 28"/>
          <p:cNvSpPr/>
          <p:nvPr/>
        </p:nvSpPr>
        <p:spPr>
          <a:xfrm>
            <a:off x="1331640" y="3789040"/>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Фотоэлектронная эмиссия</a:t>
            </a:r>
          </a:p>
        </p:txBody>
      </p:sp>
      <p:sp>
        <p:nvSpPr>
          <p:cNvPr id="30" name="Прямоугольник 29"/>
          <p:cNvSpPr/>
          <p:nvPr/>
        </p:nvSpPr>
        <p:spPr>
          <a:xfrm>
            <a:off x="2051720" y="4437112"/>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Вторичная электронная эмиссия</a:t>
            </a:r>
          </a:p>
        </p:txBody>
      </p:sp>
      <p:sp>
        <p:nvSpPr>
          <p:cNvPr id="31" name="Прямоугольник 30"/>
          <p:cNvSpPr/>
          <p:nvPr/>
        </p:nvSpPr>
        <p:spPr>
          <a:xfrm>
            <a:off x="2699792" y="5085184"/>
            <a:ext cx="5976000" cy="576064"/>
          </a:xfrm>
          <a:prstGeom prst="rect">
            <a:avLst/>
          </a:prstGeom>
          <a:solidFill>
            <a:schemeClr val="tx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400" b="1" dirty="0">
                <a:solidFill>
                  <a:srgbClr val="002060"/>
                </a:solidFill>
                <a:latin typeface="Verdana" pitchFamily="34" charset="0"/>
              </a:rPr>
              <a:t>Автоэлектронная эмиссия</a:t>
            </a:r>
          </a:p>
        </p:txBody>
      </p:sp>
      <p:sp>
        <p:nvSpPr>
          <p:cNvPr id="32" name="Прямоугольник 31"/>
          <p:cNvSpPr/>
          <p:nvPr/>
        </p:nvSpPr>
        <p:spPr>
          <a:xfrm>
            <a:off x="6804248" y="5877272"/>
            <a:ext cx="2232248"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Рассмотрим их подробнее</a:t>
            </a:r>
          </a:p>
        </p:txBody>
      </p:sp>
      <p:sp>
        <p:nvSpPr>
          <p:cNvPr id="33" name="Прямоугольник 32"/>
          <p:cNvSpPr/>
          <p:nvPr/>
        </p:nvSpPr>
        <p:spPr>
          <a:xfrm>
            <a:off x="611560" y="908720"/>
            <a:ext cx="2664296" cy="792088"/>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2000" b="1" dirty="0">
                <a:solidFill>
                  <a:srgbClr val="002060"/>
                </a:solidFill>
                <a:latin typeface="Verdana" pitchFamily="34" charset="0"/>
              </a:rPr>
              <a:t>Электронная эмиссия</a:t>
            </a:r>
          </a:p>
        </p:txBody>
      </p:sp>
      <p:sp>
        <p:nvSpPr>
          <p:cNvPr id="34" name="Прямоугольник 33"/>
          <p:cNvSpPr/>
          <p:nvPr/>
        </p:nvSpPr>
        <p:spPr>
          <a:xfrm>
            <a:off x="3419872" y="908720"/>
            <a:ext cx="5400600" cy="79208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явление испускания электронов </a:t>
            </a:r>
            <a:br>
              <a:rPr lang="ru-RU" sz="2000" b="1" dirty="0">
                <a:solidFill>
                  <a:srgbClr val="002060"/>
                </a:solidFill>
                <a:latin typeface="Verdana" pitchFamily="34" charset="0"/>
              </a:rPr>
            </a:br>
            <a:r>
              <a:rPr lang="ru-RU" sz="2000" b="1" dirty="0">
                <a:solidFill>
                  <a:srgbClr val="002060"/>
                </a:solidFill>
                <a:latin typeface="Verdana" pitchFamily="34" charset="0"/>
              </a:rPr>
              <a:t>с поверхности твердых тел</a:t>
            </a:r>
          </a:p>
        </p:txBody>
      </p:sp>
      <p:sp>
        <p:nvSpPr>
          <p:cNvPr id="35" name="Прямоугольник 34"/>
          <p:cNvSpPr/>
          <p:nvPr/>
        </p:nvSpPr>
        <p:spPr>
          <a:xfrm>
            <a:off x="539552" y="2060848"/>
            <a:ext cx="8208912"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Виды эмиссии в зависимости от способа </a:t>
            </a:r>
            <a:br>
              <a:rPr lang="ru-RU" sz="2000" b="1" dirty="0">
                <a:solidFill>
                  <a:srgbClr val="002060"/>
                </a:solidFill>
                <a:latin typeface="Verdana" pitchFamily="34" charset="0"/>
              </a:rPr>
            </a:br>
            <a:r>
              <a:rPr lang="ru-RU" sz="2000" b="1" dirty="0">
                <a:solidFill>
                  <a:srgbClr val="002060"/>
                </a:solidFill>
                <a:latin typeface="Verdana" pitchFamily="34" charset="0"/>
              </a:rPr>
              <a:t>сообщения электронам энергии: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9" grpId="0" animBg="1"/>
      <p:bldP spid="30" grpId="0" animBg="1"/>
      <p:bldP spid="31" grpId="0" animBg="1"/>
      <p:bldP spid="32" grpId="0"/>
      <p:bldP spid="33" grpId="0" animBg="1"/>
      <p:bldP spid="34" grpId="0" animBg="1"/>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Термоэлектронная эмиссия</a:t>
            </a:r>
          </a:p>
        </p:txBody>
      </p:sp>
      <p:sp>
        <p:nvSpPr>
          <p:cNvPr id="26" name="Прямоугольник 25"/>
          <p:cNvSpPr/>
          <p:nvPr/>
        </p:nvSpPr>
        <p:spPr>
          <a:xfrm>
            <a:off x="571368" y="793110"/>
            <a:ext cx="792088"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rPr>
              <a:t>↑ </a:t>
            </a:r>
            <a:r>
              <a:rPr lang="ru-RU" sz="2400" b="1" dirty="0">
                <a:solidFill>
                  <a:srgbClr val="002060"/>
                </a:solidFill>
                <a:latin typeface="Verdana" pitchFamily="34" charset="0"/>
              </a:rPr>
              <a:t>Т</a:t>
            </a:r>
          </a:p>
        </p:txBody>
      </p:sp>
      <p:cxnSp>
        <p:nvCxnSpPr>
          <p:cNvPr id="17" name="Прямая соединительная линия 1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6" name="Picture 2"/>
          <p:cNvPicPr>
            <a:picLocks noChangeAspect="1" noChangeArrowheads="1"/>
          </p:cNvPicPr>
          <p:nvPr/>
        </p:nvPicPr>
        <p:blipFill>
          <a:blip r:embed="rId3" cstate="print"/>
          <a:srcRect l="5906" t="15428" r="57473" b="7430"/>
          <a:stretch>
            <a:fillRect/>
          </a:stretch>
        </p:blipFill>
        <p:spPr bwMode="auto">
          <a:xfrm>
            <a:off x="395536" y="3439862"/>
            <a:ext cx="4072640" cy="3168000"/>
          </a:xfrm>
          <a:prstGeom prst="rect">
            <a:avLst/>
          </a:prstGeom>
          <a:noFill/>
          <a:ln w="9525">
            <a:noFill/>
            <a:miter lim="800000"/>
            <a:headEnd/>
            <a:tailEnd/>
          </a:ln>
        </p:spPr>
      </p:pic>
      <p:sp>
        <p:nvSpPr>
          <p:cNvPr id="8" name="Стрелка вправо 7"/>
          <p:cNvSpPr/>
          <p:nvPr/>
        </p:nvSpPr>
        <p:spPr>
          <a:xfrm>
            <a:off x="1351736" y="92887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3491880" y="764704"/>
            <a:ext cx="5256584" cy="86409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 </a:t>
            </a:r>
            <a:r>
              <a:rPr lang="ru-RU" b="1" dirty="0">
                <a:solidFill>
                  <a:srgbClr val="002060"/>
                </a:solidFill>
                <a:latin typeface="Verdana" pitchFamily="34" charset="0"/>
              </a:rPr>
              <a:t>количество е</a:t>
            </a:r>
            <a:r>
              <a:rPr lang="ru-RU" b="1" baseline="30000" dirty="0">
                <a:solidFill>
                  <a:srgbClr val="002060"/>
                </a:solidFill>
                <a:latin typeface="Verdana" pitchFamily="34" charset="0"/>
              </a:rPr>
              <a:t>-</a:t>
            </a:r>
            <a:r>
              <a:rPr lang="ru-RU" b="1" dirty="0">
                <a:solidFill>
                  <a:srgbClr val="002060"/>
                </a:solidFill>
                <a:latin typeface="Verdana" pitchFamily="34" charset="0"/>
              </a:rPr>
              <a:t>, у которых энергии достаточно для преодоления работы выхода</a:t>
            </a:r>
          </a:p>
        </p:txBody>
      </p:sp>
      <p:sp>
        <p:nvSpPr>
          <p:cNvPr id="10" name="Прямоугольник 9"/>
          <p:cNvSpPr/>
          <p:nvPr/>
        </p:nvSpPr>
        <p:spPr>
          <a:xfrm>
            <a:off x="1691680" y="768104"/>
            <a:ext cx="1296144"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rPr>
              <a:t>↑ </a:t>
            </a:r>
            <a:r>
              <a:rPr lang="ru-RU" sz="2400" b="1" dirty="0" err="1">
                <a:solidFill>
                  <a:srgbClr val="002060"/>
                </a:solidFill>
                <a:latin typeface="Verdana" pitchFamily="34" charset="0"/>
              </a:rPr>
              <a:t>Е</a:t>
            </a:r>
            <a:r>
              <a:rPr lang="ru-RU" sz="2400" b="1" baseline="-25000" dirty="0" err="1">
                <a:solidFill>
                  <a:srgbClr val="002060"/>
                </a:solidFill>
                <a:latin typeface="Verdana" pitchFamily="34" charset="0"/>
              </a:rPr>
              <a:t>кин</a:t>
            </a:r>
            <a:endParaRPr lang="ru-RU" sz="2400" b="1" baseline="-25000" dirty="0">
              <a:solidFill>
                <a:srgbClr val="002060"/>
              </a:solidFill>
              <a:latin typeface="Verdana" pitchFamily="34" charset="0"/>
            </a:endParaRPr>
          </a:p>
        </p:txBody>
      </p:sp>
      <p:sp>
        <p:nvSpPr>
          <p:cNvPr id="11" name="Стрелка вправо 10"/>
          <p:cNvSpPr/>
          <p:nvPr/>
        </p:nvSpPr>
        <p:spPr>
          <a:xfrm>
            <a:off x="2925904" y="90872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2925864" y="185155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3491880" y="1635492"/>
            <a:ext cx="5256584" cy="72008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наблюдается явление </a:t>
            </a:r>
            <a:r>
              <a:rPr lang="ru-RU" b="1" dirty="0">
                <a:solidFill>
                  <a:schemeClr val="accent2">
                    <a:lumMod val="50000"/>
                  </a:schemeClr>
                </a:solidFill>
                <a:latin typeface="Verdana" pitchFamily="34" charset="0"/>
              </a:rPr>
              <a:t>термоэлектронной эмиссии</a:t>
            </a:r>
          </a:p>
        </p:txBody>
      </p:sp>
      <p:sp>
        <p:nvSpPr>
          <p:cNvPr id="14" name="Прямоугольник 13"/>
          <p:cNvSpPr/>
          <p:nvPr/>
        </p:nvSpPr>
        <p:spPr>
          <a:xfrm>
            <a:off x="2051720" y="2966984"/>
            <a:ext cx="2520280" cy="4320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Вакуумный диод</a:t>
            </a:r>
            <a:endParaRPr lang="ru-RU" b="1" dirty="0">
              <a:solidFill>
                <a:schemeClr val="accent2">
                  <a:lumMod val="50000"/>
                </a:schemeClr>
              </a:solidFill>
              <a:latin typeface="Verdana" pitchFamily="34" charset="0"/>
            </a:endParaRPr>
          </a:p>
        </p:txBody>
      </p:sp>
      <p:sp>
        <p:nvSpPr>
          <p:cNvPr id="15" name="Прямоугольник 14"/>
          <p:cNvSpPr/>
          <p:nvPr/>
        </p:nvSpPr>
        <p:spPr>
          <a:xfrm>
            <a:off x="4572000" y="3261900"/>
            <a:ext cx="4464496" cy="36355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buFont typeface="Arial" pitchFamily="34" charset="0"/>
              <a:buChar char="•"/>
            </a:pPr>
            <a:r>
              <a:rPr lang="ru-RU" b="1" dirty="0">
                <a:solidFill>
                  <a:srgbClr val="002060"/>
                </a:solidFill>
                <a:latin typeface="Verdana" pitchFamily="34" charset="0"/>
              </a:rPr>
              <a:t>В приборах, в которых необходимо получить поток е</a:t>
            </a:r>
            <a:r>
              <a:rPr lang="ru-RU" b="1" baseline="30000" dirty="0">
                <a:solidFill>
                  <a:srgbClr val="002060"/>
                </a:solidFill>
                <a:latin typeface="Verdana" pitchFamily="34" charset="0"/>
              </a:rPr>
              <a:t>-</a:t>
            </a:r>
            <a:r>
              <a:rPr lang="ru-RU" b="1" dirty="0">
                <a:solidFill>
                  <a:srgbClr val="002060"/>
                </a:solidFill>
                <a:latin typeface="Verdana" pitchFamily="34" charset="0"/>
              </a:rPr>
              <a:t> в вакууме – электронные лампы, рентгеновские трубки, электронные микроскопы, ...</a:t>
            </a:r>
          </a:p>
          <a:p>
            <a:pPr marL="174625" indent="-174625">
              <a:buFont typeface="Arial" pitchFamily="34" charset="0"/>
              <a:buChar char="•"/>
            </a:pPr>
            <a:r>
              <a:rPr lang="ru-RU" b="1" dirty="0">
                <a:solidFill>
                  <a:srgbClr val="002060"/>
                </a:solidFill>
                <a:latin typeface="Verdana" pitchFamily="34" charset="0"/>
              </a:rPr>
              <a:t>Для выпрямления переменных токов, усиления электрических сигналов и переменных токов, генерирования электромагнитных колебаний, …</a:t>
            </a:r>
          </a:p>
        </p:txBody>
      </p:sp>
      <p:sp>
        <p:nvSpPr>
          <p:cNvPr id="16" name="Прямоугольник 15"/>
          <p:cNvSpPr/>
          <p:nvPr/>
        </p:nvSpPr>
        <p:spPr>
          <a:xfrm>
            <a:off x="4572000" y="2996952"/>
            <a:ext cx="4176464"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Применение:</a:t>
            </a:r>
            <a:endParaRPr lang="ru-RU" b="1" dirty="0">
              <a:solidFill>
                <a:schemeClr val="accent2">
                  <a:lumMod val="50000"/>
                </a:schemeClr>
              </a:solidFill>
              <a:latin typeface="Verdana" pitchFamily="34" charset="0"/>
            </a:endParaRPr>
          </a:p>
        </p:txBody>
      </p:sp>
      <p:pic>
        <p:nvPicPr>
          <p:cNvPr id="18" name="Picture 3"/>
          <p:cNvPicPr>
            <a:picLocks noChangeAspect="1" noChangeArrowheads="1"/>
          </p:cNvPicPr>
          <p:nvPr/>
        </p:nvPicPr>
        <p:blipFill>
          <a:blip r:embed="rId4" cstate="print"/>
          <a:srcRect/>
          <a:stretch>
            <a:fillRect/>
          </a:stretch>
        </p:blipFill>
        <p:spPr bwMode="auto">
          <a:xfrm>
            <a:off x="395536" y="1484784"/>
            <a:ext cx="1669978" cy="1893193"/>
          </a:xfrm>
          <a:prstGeom prst="rect">
            <a:avLst/>
          </a:prstGeom>
          <a:noFill/>
          <a:ln w="9525">
            <a:noFill/>
            <a:miter lim="800000"/>
            <a:headEnd/>
            <a:tailEnd/>
          </a:ln>
        </p:spPr>
      </p:pic>
      <p:sp>
        <p:nvSpPr>
          <p:cNvPr id="19" name="Прямоугольник 18"/>
          <p:cNvSpPr/>
          <p:nvPr/>
        </p:nvSpPr>
        <p:spPr>
          <a:xfrm>
            <a:off x="2195736" y="2503406"/>
            <a:ext cx="6552728" cy="442558"/>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latin typeface="Verdana" pitchFamily="34" charset="0"/>
              </a:rPr>
              <a:t>Испускание электронов</a:t>
            </a:r>
            <a:r>
              <a:rPr lang="ru-RU" sz="2000" b="1" baseline="30000" dirty="0">
                <a:solidFill>
                  <a:srgbClr val="002060"/>
                </a:solidFill>
                <a:latin typeface="Verdana" pitchFamily="34" charset="0"/>
              </a:rPr>
              <a:t> </a:t>
            </a:r>
            <a:r>
              <a:rPr lang="ru-RU" sz="2000" b="1" dirty="0">
                <a:solidFill>
                  <a:srgbClr val="002060"/>
                </a:solidFill>
                <a:latin typeface="Verdana" pitchFamily="34" charset="0"/>
              </a:rPr>
              <a:t>нагретыми телами</a:t>
            </a:r>
            <a:endParaRPr lang="ru-RU" sz="2000" b="1" dirty="0">
              <a:solidFill>
                <a:schemeClr val="accent2">
                  <a:lumMod val="50000"/>
                </a:schemeClr>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nodeType="afterEffect">
                                  <p:stCondLst>
                                    <p:cond delay="0"/>
                                  </p:stCondLst>
                                  <p:childTnLst>
                                    <p:set>
                                      <p:cBhvr>
                                        <p:cTn id="55" dur="1" fill="hold">
                                          <p:stCondLst>
                                            <p:cond delay="0"/>
                                          </p:stCondLst>
                                        </p:cTn>
                                        <p:tgtEl>
                                          <p:spTgt spid="15">
                                            <p:txEl>
                                              <p:pRg st="0" end="0"/>
                                            </p:txEl>
                                          </p:spTgt>
                                        </p:tgtEl>
                                        <p:attrNameLst>
                                          <p:attrName>style.visibility</p:attrName>
                                        </p:attrNameLst>
                                      </p:cBhvr>
                                      <p:to>
                                        <p:strVal val="visible"/>
                                      </p:to>
                                    </p:set>
                                    <p:animEffect transition="in" filter="fade">
                                      <p:cBhvr>
                                        <p:cTn id="56" dur="500"/>
                                        <p:tgtEl>
                                          <p:spTgt spid="15">
                                            <p:txEl>
                                              <p:pRg st="0" end="0"/>
                                            </p:txEl>
                                          </p:spTgt>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15">
                                            <p:txEl>
                                              <p:pRg st="1" end="1"/>
                                            </p:txEl>
                                          </p:spTgt>
                                        </p:tgtEl>
                                        <p:attrNameLst>
                                          <p:attrName>style.visibility</p:attrName>
                                        </p:attrNameLst>
                                      </p:cBhvr>
                                      <p:to>
                                        <p:strVal val="visible"/>
                                      </p:to>
                                    </p:set>
                                    <p:animEffect transition="in" filter="fade">
                                      <p:cBhvr>
                                        <p:cTn id="60"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8" grpId="0" animBg="1"/>
      <p:bldP spid="9" grpId="0" animBg="1"/>
      <p:bldP spid="10" grpId="0"/>
      <p:bldP spid="11" grpId="0" animBg="1"/>
      <p:bldP spid="12" grpId="0" animBg="1"/>
      <p:bldP spid="13" grpId="0" animBg="1"/>
      <p:bldP spid="14" grpId="0"/>
      <p:bldP spid="16" grpId="0"/>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Autofit/>
          </a:bodyPr>
          <a:lstStyle/>
          <a:p>
            <a:r>
              <a:rPr lang="ru-RU" sz="3100" dirty="0"/>
              <a:t>Вольтамперная характеристика диода</a:t>
            </a:r>
          </a:p>
        </p:txBody>
      </p:sp>
      <p:pic>
        <p:nvPicPr>
          <p:cNvPr id="4" name="Picture 2"/>
          <p:cNvPicPr>
            <a:picLocks noChangeAspect="1" noChangeArrowheads="1"/>
          </p:cNvPicPr>
          <p:nvPr/>
        </p:nvPicPr>
        <p:blipFill>
          <a:blip r:embed="rId3" cstate="print"/>
          <a:srcRect l="54357" t="22195" r="6269" b="10137"/>
          <a:stretch>
            <a:fillRect/>
          </a:stretch>
        </p:blipFill>
        <p:spPr bwMode="auto">
          <a:xfrm>
            <a:off x="539551" y="1001248"/>
            <a:ext cx="5472609" cy="3600400"/>
          </a:xfrm>
          <a:prstGeom prst="rect">
            <a:avLst/>
          </a:prstGeom>
          <a:noFill/>
          <a:ln w="9525">
            <a:noFill/>
            <a:miter lim="800000"/>
            <a:headEnd/>
            <a:tailEnd/>
          </a:ln>
        </p:spPr>
      </p:pic>
      <p:sp>
        <p:nvSpPr>
          <p:cNvPr id="5" name="Прямоугольник 4"/>
          <p:cNvSpPr/>
          <p:nvPr/>
        </p:nvSpPr>
        <p:spPr>
          <a:xfrm>
            <a:off x="4427984" y="6086432"/>
            <a:ext cx="4176464" cy="4594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2">
                    <a:lumMod val="50000"/>
                  </a:schemeClr>
                </a:solidFill>
                <a:latin typeface="Verdana" pitchFamily="34" charset="0"/>
              </a:rPr>
              <a:t>закон Ома не выполняется</a:t>
            </a:r>
          </a:p>
        </p:txBody>
      </p:sp>
      <p:sp>
        <p:nvSpPr>
          <p:cNvPr id="6" name="Прямоугольник 5"/>
          <p:cNvSpPr/>
          <p:nvPr/>
        </p:nvSpPr>
        <p:spPr>
          <a:xfrm>
            <a:off x="8460432" y="5825784"/>
            <a:ext cx="432048"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6000" b="1" dirty="0">
                <a:solidFill>
                  <a:schemeClr val="accent2">
                    <a:lumMod val="50000"/>
                  </a:schemeClr>
                </a:solidFill>
                <a:latin typeface="Verdana" pitchFamily="34" charset="0"/>
              </a:rPr>
              <a:t>!</a:t>
            </a:r>
          </a:p>
        </p:txBody>
      </p:sp>
      <p:sp>
        <p:nvSpPr>
          <p:cNvPr id="7" name="Прямоугольник 6"/>
          <p:cNvSpPr/>
          <p:nvPr/>
        </p:nvSpPr>
        <p:spPr>
          <a:xfrm>
            <a:off x="2195736" y="1028980"/>
            <a:ext cx="2592288" cy="4594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ток насыщения</a:t>
            </a:r>
            <a:endParaRPr lang="ru-RU" b="1" dirty="0">
              <a:solidFill>
                <a:schemeClr val="accent2">
                  <a:lumMod val="50000"/>
                </a:schemeClr>
              </a:solidFill>
              <a:latin typeface="Verdana" pitchFamily="34" charset="0"/>
            </a:endParaRPr>
          </a:p>
        </p:txBody>
      </p:sp>
      <p:cxnSp>
        <p:nvCxnSpPr>
          <p:cNvPr id="8" name="Прямая со стрелкой 7"/>
          <p:cNvCxnSpPr/>
          <p:nvPr/>
        </p:nvCxnSpPr>
        <p:spPr>
          <a:xfrm rot="5400000">
            <a:off x="3239015" y="1679501"/>
            <a:ext cx="50573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 name="Object 9"/>
          <p:cNvGraphicFramePr>
            <a:graphicFrameLocks noChangeAspect="1"/>
          </p:cNvGraphicFramePr>
          <p:nvPr/>
        </p:nvGraphicFramePr>
        <p:xfrm>
          <a:off x="2699643" y="3074423"/>
          <a:ext cx="1584325" cy="519113"/>
        </p:xfrm>
        <a:graphic>
          <a:graphicData uri="http://schemas.openxmlformats.org/presentationml/2006/ole">
            <mc:AlternateContent xmlns:mc="http://schemas.openxmlformats.org/markup-compatibility/2006">
              <mc:Choice xmlns:v="urn:schemas-microsoft-com:vml" Requires="v">
                <p:oleObj spid="_x0000_s280578" name="Формула" r:id="rId4" imgW="622080" imgH="203040" progId="Equation.3">
                  <p:embed/>
                </p:oleObj>
              </mc:Choice>
              <mc:Fallback>
                <p:oleObj name="Формула" r:id="rId4" imgW="622080" imgH="20304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643" y="3074423"/>
                        <a:ext cx="1584325" cy="519113"/>
                      </a:xfrm>
                      <a:prstGeom prst="rect">
                        <a:avLst/>
                      </a:prstGeom>
                      <a:solidFill>
                        <a:schemeClr val="bg1"/>
                      </a:solidFill>
                      <a:ln w="9525">
                        <a:solidFill>
                          <a:schemeClr val="tx2"/>
                        </a:solidFill>
                        <a:miter lim="800000"/>
                        <a:headEnd/>
                        <a:tailEnd/>
                      </a:ln>
                    </p:spPr>
                  </p:pic>
                </p:oleObj>
              </mc:Fallback>
            </mc:AlternateContent>
          </a:graphicData>
        </a:graphic>
      </p:graphicFrame>
      <p:sp>
        <p:nvSpPr>
          <p:cNvPr id="10" name="Прямоугольник 9"/>
          <p:cNvSpPr/>
          <p:nvPr/>
        </p:nvSpPr>
        <p:spPr>
          <a:xfrm>
            <a:off x="2143824" y="3573532"/>
            <a:ext cx="3148256" cy="4594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закон трех вторых</a:t>
            </a:r>
            <a:endParaRPr lang="ru-RU" b="1" dirty="0">
              <a:solidFill>
                <a:schemeClr val="accent2">
                  <a:lumMod val="50000"/>
                </a:schemeClr>
              </a:solidFill>
              <a:latin typeface="Verdana" pitchFamily="34" charset="0"/>
            </a:endParaRPr>
          </a:p>
        </p:txBody>
      </p:sp>
      <p:cxnSp>
        <p:nvCxnSpPr>
          <p:cNvPr id="11" name="Прямая соединительная линия 10"/>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2" name="Прямоугольник 11"/>
          <p:cNvSpPr/>
          <p:nvPr/>
        </p:nvSpPr>
        <p:spPr>
          <a:xfrm>
            <a:off x="6300192" y="857232"/>
            <a:ext cx="2880320" cy="108012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все е</a:t>
            </a:r>
            <a:r>
              <a:rPr lang="ru-RU" b="1" baseline="30000" dirty="0">
                <a:solidFill>
                  <a:srgbClr val="002060"/>
                </a:solidFill>
                <a:latin typeface="Verdana" pitchFamily="34" charset="0"/>
              </a:rPr>
              <a:t>-</a:t>
            </a:r>
            <a:r>
              <a:rPr lang="ru-RU"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покидающие катод, достигают анода</a:t>
            </a:r>
            <a:endParaRPr lang="ru-RU" b="1" dirty="0">
              <a:solidFill>
                <a:schemeClr val="accent2">
                  <a:lumMod val="50000"/>
                </a:schemeClr>
              </a:solidFill>
              <a:latin typeface="Verdana" pitchFamily="34" charset="0"/>
            </a:endParaRPr>
          </a:p>
        </p:txBody>
      </p:sp>
      <p:sp>
        <p:nvSpPr>
          <p:cNvPr id="13" name="Овал 12"/>
          <p:cNvSpPr/>
          <p:nvPr/>
        </p:nvSpPr>
        <p:spPr>
          <a:xfrm>
            <a:off x="1486574" y="3626226"/>
            <a:ext cx="288000" cy="288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831778" y="4003844"/>
            <a:ext cx="288000" cy="288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rot="5400000">
            <a:off x="6496942" y="200940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6300192" y="2445602"/>
            <a:ext cx="2645022" cy="186801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плотность тока насыщения характеризует </a:t>
            </a:r>
            <a:br>
              <a:rPr lang="ru-RU" b="1" dirty="0">
                <a:solidFill>
                  <a:srgbClr val="002060"/>
                </a:solidFill>
                <a:latin typeface="Verdana" pitchFamily="34" charset="0"/>
              </a:rPr>
            </a:br>
            <a:r>
              <a:rPr lang="ru-RU" b="1" dirty="0">
                <a:solidFill>
                  <a:srgbClr val="002060"/>
                </a:solidFill>
                <a:latin typeface="Verdana" pitchFamily="34" charset="0"/>
              </a:rPr>
              <a:t>эмиссионную способность материала катода</a:t>
            </a:r>
            <a:endParaRPr lang="ru-RU" b="1" dirty="0">
              <a:solidFill>
                <a:schemeClr val="accent2">
                  <a:lumMod val="50000"/>
                </a:schemeClr>
              </a:solidFill>
              <a:latin typeface="Verdana" pitchFamily="34" charset="0"/>
            </a:endParaRPr>
          </a:p>
        </p:txBody>
      </p:sp>
      <p:sp>
        <p:nvSpPr>
          <p:cNvPr id="18" name="Прямоугольник 17"/>
          <p:cNvSpPr/>
          <p:nvPr/>
        </p:nvSpPr>
        <p:spPr>
          <a:xfrm>
            <a:off x="3056994" y="4673656"/>
            <a:ext cx="3891270" cy="100811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некоторые е</a:t>
            </a:r>
            <a:r>
              <a:rPr lang="ru-RU" b="1" baseline="30000" dirty="0">
                <a:solidFill>
                  <a:srgbClr val="002060"/>
                </a:solidFill>
                <a:latin typeface="Verdana" pitchFamily="34" charset="0"/>
              </a:rPr>
              <a:t>-</a:t>
            </a:r>
            <a:r>
              <a:rPr lang="ru-RU" b="1" dirty="0">
                <a:solidFill>
                  <a:srgbClr val="002060"/>
                </a:solidFill>
                <a:latin typeface="Verdana" pitchFamily="34" charset="0"/>
              </a:rPr>
              <a:t> достигают анода даже в отсутствии напряжения</a:t>
            </a:r>
            <a:endParaRPr lang="ru-RU" b="1" dirty="0">
              <a:solidFill>
                <a:schemeClr val="accent2">
                  <a:lumMod val="50000"/>
                </a:schemeClr>
              </a:solidFill>
              <a:latin typeface="Verdana" pitchFamily="34" charset="0"/>
            </a:endParaRPr>
          </a:p>
        </p:txBody>
      </p:sp>
      <p:cxnSp>
        <p:nvCxnSpPr>
          <p:cNvPr id="19" name="Прямая со стрелкой 18"/>
          <p:cNvCxnSpPr/>
          <p:nvPr/>
        </p:nvCxnSpPr>
        <p:spPr>
          <a:xfrm>
            <a:off x="4608168" y="1317746"/>
            <a:ext cx="1692000" cy="334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3" idx="5"/>
          </p:cNvCxnSpPr>
          <p:nvPr/>
        </p:nvCxnSpPr>
        <p:spPr>
          <a:xfrm rot="16200000" flipH="1">
            <a:off x="2067319" y="3537126"/>
            <a:ext cx="873615" cy="154345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Прямоугольник 27"/>
          <p:cNvSpPr/>
          <p:nvPr/>
        </p:nvSpPr>
        <p:spPr>
          <a:xfrm>
            <a:off x="395536" y="5033696"/>
            <a:ext cx="2808312" cy="57606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задерживающее напряжение</a:t>
            </a:r>
            <a:endParaRPr lang="ru-RU" b="1" dirty="0">
              <a:solidFill>
                <a:schemeClr val="accent2">
                  <a:lumMod val="50000"/>
                </a:schemeClr>
              </a:solidFill>
              <a:latin typeface="Verdana" pitchFamily="34" charset="0"/>
            </a:endParaRPr>
          </a:p>
        </p:txBody>
      </p:sp>
      <p:cxnSp>
        <p:nvCxnSpPr>
          <p:cNvPr id="29" name="Прямая со стрелкой 28"/>
          <p:cNvCxnSpPr>
            <a:stCxn id="14" idx="4"/>
          </p:cNvCxnSpPr>
          <p:nvPr/>
        </p:nvCxnSpPr>
        <p:spPr>
          <a:xfrm rot="5400000">
            <a:off x="613689" y="4649755"/>
            <a:ext cx="720000" cy="41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0800000">
            <a:off x="2339752" y="3233496"/>
            <a:ext cx="36004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395536" y="5753776"/>
            <a:ext cx="2808312" cy="90872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характеризует скорость термоэлектронов </a:t>
            </a:r>
            <a:endParaRPr lang="ru-RU" sz="1600" b="1" dirty="0">
              <a:solidFill>
                <a:schemeClr val="accent2">
                  <a:lumMod val="50000"/>
                </a:schemeClr>
              </a:solidFill>
              <a:latin typeface="Verdana" pitchFamily="34" charset="0"/>
            </a:endParaRPr>
          </a:p>
        </p:txBody>
      </p:sp>
      <p:graphicFrame>
        <p:nvGraphicFramePr>
          <p:cNvPr id="280579" name="Object 3"/>
          <p:cNvGraphicFramePr>
            <a:graphicFrameLocks noChangeAspect="1"/>
          </p:cNvGraphicFramePr>
          <p:nvPr/>
        </p:nvGraphicFramePr>
        <p:xfrm>
          <a:off x="2699792" y="5787337"/>
          <a:ext cx="1337445" cy="875159"/>
        </p:xfrm>
        <a:graphic>
          <a:graphicData uri="http://schemas.openxmlformats.org/presentationml/2006/ole">
            <mc:AlternateContent xmlns:mc="http://schemas.openxmlformats.org/markup-compatibility/2006">
              <mc:Choice xmlns:v="urn:schemas-microsoft-com:vml" Requires="v">
                <p:oleObj spid="_x0000_s280579" name="Формула" r:id="rId6" imgW="698400" imgH="419040" progId="Equation.3">
                  <p:embed/>
                </p:oleObj>
              </mc:Choice>
              <mc:Fallback>
                <p:oleObj name="Формула" r:id="rId6" imgW="698400" imgH="4190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9792" y="5787337"/>
                        <a:ext cx="1337445" cy="875159"/>
                      </a:xfrm>
                      <a:prstGeom prst="rect">
                        <a:avLst/>
                      </a:prstGeom>
                      <a:solidFill>
                        <a:schemeClr val="bg1"/>
                      </a:solidFill>
                      <a:ln w="9525">
                        <a:solidFill>
                          <a:schemeClr val="tx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right)">
                                      <p:cBhvr>
                                        <p:cTn id="20" dur="500"/>
                                        <p:tgtEl>
                                          <p:spTgt spid="21"/>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50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500"/>
                                        <p:tgtEl>
                                          <p:spTgt spid="13"/>
                                        </p:tgtEl>
                                      </p:cBhvr>
                                    </p:animEffect>
                                  </p:childTnLst>
                                </p:cTn>
                              </p:par>
                            </p:childTnLst>
                          </p:cTn>
                        </p:par>
                        <p:par>
                          <p:cTn id="57" fill="hold">
                            <p:stCondLst>
                              <p:cond delay="500"/>
                            </p:stCondLst>
                            <p:childTnLst>
                              <p:par>
                                <p:cTn id="58" presetID="22" presetClass="entr" presetSubtype="8"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childTnLst>
                          </p:cTn>
                        </p:par>
                        <p:par>
                          <p:cTn id="71" fill="hold">
                            <p:stCondLst>
                              <p:cond delay="500"/>
                            </p:stCondLst>
                            <p:childTnLst>
                              <p:par>
                                <p:cTn id="72" presetID="22" presetClass="entr" presetSubtype="1"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5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childTnLst>
                                </p:cTn>
                              </p:par>
                            </p:childTnLst>
                          </p:cTn>
                        </p:par>
                        <p:par>
                          <p:cTn id="85" fill="hold">
                            <p:stCondLst>
                              <p:cond delay="500"/>
                            </p:stCondLst>
                            <p:childTnLst>
                              <p:par>
                                <p:cTn id="86" presetID="1" presetClass="entr" presetSubtype="0" fill="hold" nodeType="afterEffect">
                                  <p:stCondLst>
                                    <p:cond delay="0"/>
                                  </p:stCondLst>
                                  <p:childTnLst>
                                    <p:set>
                                      <p:cBhvr>
                                        <p:cTn id="87" dur="1" fill="hold">
                                          <p:stCondLst>
                                            <p:cond delay="499"/>
                                          </p:stCondLst>
                                        </p:cTn>
                                        <p:tgtEl>
                                          <p:spTgt spid="280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2" grpId="0"/>
      <p:bldP spid="13" grpId="0" animBg="1"/>
      <p:bldP spid="14" grpId="0" animBg="1"/>
      <p:bldP spid="15" grpId="0" animBg="1"/>
      <p:bldP spid="16" grpId="0"/>
      <p:bldP spid="18" grpId="0"/>
      <p:bldP spid="28"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Фотоэлектронная эмиссия</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Прямоугольник 6"/>
          <p:cNvSpPr/>
          <p:nvPr/>
        </p:nvSpPr>
        <p:spPr>
          <a:xfrm>
            <a:off x="611560" y="836712"/>
            <a:ext cx="8136904" cy="100811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Э</a:t>
            </a:r>
            <a:r>
              <a:rPr lang="ru-RU" sz="2000" b="1">
                <a:solidFill>
                  <a:srgbClr val="002060"/>
                </a:solidFill>
                <a:latin typeface="Verdana" pitchFamily="34" charset="0"/>
              </a:rPr>
              <a:t>миссия </a:t>
            </a:r>
            <a:r>
              <a:rPr lang="ru-RU" sz="2000" b="1" dirty="0">
                <a:solidFill>
                  <a:srgbClr val="002060"/>
                </a:solidFill>
                <a:latin typeface="Verdana" pitchFamily="34" charset="0"/>
              </a:rPr>
              <a:t>электронов под действием света, коротковолнового электромагнитного излучения (напр., рентгеновского)</a:t>
            </a:r>
          </a:p>
        </p:txBody>
      </p:sp>
      <p:sp>
        <p:nvSpPr>
          <p:cNvPr id="9" name="Прямоугольник 8"/>
          <p:cNvSpPr/>
          <p:nvPr/>
        </p:nvSpPr>
        <p:spPr>
          <a:xfrm>
            <a:off x="4211960" y="5229200"/>
            <a:ext cx="4680520" cy="144016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Основные закономерности </a:t>
            </a:r>
            <a:br>
              <a:rPr lang="ru-RU" sz="2000" b="1" dirty="0">
                <a:solidFill>
                  <a:srgbClr val="002060"/>
                </a:solidFill>
                <a:latin typeface="Verdana" pitchFamily="34" charset="0"/>
              </a:rPr>
            </a:br>
            <a:r>
              <a:rPr lang="ru-RU" sz="2000" b="1" dirty="0">
                <a:solidFill>
                  <a:srgbClr val="002060"/>
                </a:solidFill>
                <a:latin typeface="Verdana" pitchFamily="34" charset="0"/>
              </a:rPr>
              <a:t>этого явления будут рассмотрены при изучении фотоэлектрического эффекта</a:t>
            </a:r>
          </a:p>
        </p:txBody>
      </p:sp>
      <p:sp>
        <p:nvSpPr>
          <p:cNvPr id="8" name="Прямоугольник 7"/>
          <p:cNvSpPr/>
          <p:nvPr/>
        </p:nvSpPr>
        <p:spPr>
          <a:xfrm>
            <a:off x="571472" y="2348880"/>
            <a:ext cx="7715304" cy="266429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Вольтамперная характеристика фотоэлемента аналогична вольтамперной характеристике вакуумного диода</a:t>
            </a:r>
          </a:p>
        </p:txBody>
      </p:sp>
      <p:pic>
        <p:nvPicPr>
          <p:cNvPr id="10" name="Picture 1">
            <a:hlinkClick r:id="rId3" action="ppaction://hlinkfile"/>
          </p:cNvPr>
          <p:cNvPicPr>
            <a:picLocks noChangeAspect="1" noChangeArrowheads="1"/>
          </p:cNvPicPr>
          <p:nvPr/>
        </p:nvPicPr>
        <p:blipFill>
          <a:blip r:embed="rId4" cstate="print"/>
          <a:srcRect/>
          <a:stretch>
            <a:fillRect/>
          </a:stretch>
        </p:blipFill>
        <p:spPr bwMode="auto">
          <a:xfrm>
            <a:off x="611560" y="5373216"/>
            <a:ext cx="1624834" cy="110711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Куб 21"/>
          <p:cNvSpPr/>
          <p:nvPr/>
        </p:nvSpPr>
        <p:spPr>
          <a:xfrm>
            <a:off x="827584" y="3356992"/>
            <a:ext cx="1368152" cy="64807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0" y="0"/>
            <a:ext cx="9144000" cy="692696"/>
          </a:xfrm>
        </p:spPr>
        <p:txBody>
          <a:bodyPr>
            <a:normAutofit/>
          </a:bodyPr>
          <a:lstStyle/>
          <a:p>
            <a:r>
              <a:rPr lang="ru-RU" dirty="0"/>
              <a:t>Вторичная электронная эмиссия</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560" y="836712"/>
            <a:ext cx="7272808" cy="648072"/>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Испускание электронов поверхностью твердых тел </a:t>
            </a:r>
            <a:br>
              <a:rPr lang="ru-RU" b="1" dirty="0">
                <a:solidFill>
                  <a:srgbClr val="002060"/>
                </a:solidFill>
                <a:latin typeface="Verdana" pitchFamily="34" charset="0"/>
              </a:rPr>
            </a:br>
            <a:r>
              <a:rPr lang="ru-RU" b="1" dirty="0">
                <a:solidFill>
                  <a:srgbClr val="002060"/>
                </a:solidFill>
                <a:latin typeface="Verdana" pitchFamily="34" charset="0"/>
              </a:rPr>
              <a:t>при бомбардировке их пучком электронов</a:t>
            </a:r>
          </a:p>
        </p:txBody>
      </p:sp>
      <p:sp>
        <p:nvSpPr>
          <p:cNvPr id="6" name="Прямоугольник 5"/>
          <p:cNvSpPr/>
          <p:nvPr/>
        </p:nvSpPr>
        <p:spPr>
          <a:xfrm>
            <a:off x="505644" y="6050880"/>
            <a:ext cx="3528000" cy="648000"/>
          </a:xfrm>
          <a:prstGeom prst="rect">
            <a:avLst/>
          </a:prstGeom>
          <a:solidFill>
            <a:schemeClr val="accent4">
              <a:lumMod val="20000"/>
              <a:lumOff val="80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Коэффициент вторичной электронной эмиссии</a:t>
            </a:r>
          </a:p>
        </p:txBody>
      </p:sp>
      <p:sp>
        <p:nvSpPr>
          <p:cNvPr id="7" name="Прямоугольник 6"/>
          <p:cNvSpPr/>
          <p:nvPr/>
        </p:nvSpPr>
        <p:spPr>
          <a:xfrm>
            <a:off x="3059832" y="1628800"/>
            <a:ext cx="5832648"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b="1" dirty="0">
                <a:solidFill>
                  <a:srgbClr val="002060"/>
                </a:solidFill>
                <a:latin typeface="Verdana" pitchFamily="34" charset="0"/>
              </a:rPr>
              <a:t>Вторичный электронный поток состоит из:</a:t>
            </a:r>
          </a:p>
        </p:txBody>
      </p:sp>
      <p:sp>
        <p:nvSpPr>
          <p:cNvPr id="8" name="Прямоугольник 7"/>
          <p:cNvSpPr/>
          <p:nvPr/>
        </p:nvSpPr>
        <p:spPr>
          <a:xfrm>
            <a:off x="3131840" y="2373765"/>
            <a:ext cx="5904656"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chemeClr val="accent2">
                    <a:lumMod val="50000"/>
                  </a:schemeClr>
                </a:solidFill>
                <a:latin typeface="Verdana" pitchFamily="34" charset="0"/>
              </a:rPr>
              <a:t>электронов, отраженных поверхностью </a:t>
            </a:r>
            <a:br>
              <a:rPr lang="ru-RU" b="1" dirty="0">
                <a:solidFill>
                  <a:srgbClr val="002060"/>
                </a:solidFill>
                <a:latin typeface="Verdana" pitchFamily="34" charset="0"/>
              </a:rPr>
            </a:br>
            <a:r>
              <a:rPr lang="ru-RU" b="1" dirty="0">
                <a:solidFill>
                  <a:srgbClr val="002060"/>
                </a:solidFill>
                <a:latin typeface="Verdana" pitchFamily="34" charset="0"/>
              </a:rPr>
              <a:t>(упруго и </a:t>
            </a:r>
            <a:r>
              <a:rPr lang="ru-RU" b="1" dirty="0" err="1">
                <a:solidFill>
                  <a:srgbClr val="002060"/>
                </a:solidFill>
                <a:latin typeface="Verdana" pitchFamily="34" charset="0"/>
              </a:rPr>
              <a:t>неупруго</a:t>
            </a:r>
            <a:r>
              <a:rPr lang="ru-RU" b="1" dirty="0">
                <a:solidFill>
                  <a:srgbClr val="002060"/>
                </a:solidFill>
                <a:latin typeface="Verdana" pitchFamily="34" charset="0"/>
              </a:rPr>
              <a:t> отраженные е</a:t>
            </a:r>
            <a:r>
              <a:rPr lang="ru-RU" b="1" baseline="30000" dirty="0">
                <a:solidFill>
                  <a:srgbClr val="002060"/>
                </a:solidFill>
                <a:latin typeface="Verdana" pitchFamily="34" charset="0"/>
              </a:rPr>
              <a:t>-</a:t>
            </a:r>
            <a:r>
              <a:rPr lang="ru-RU" b="1" dirty="0">
                <a:solidFill>
                  <a:srgbClr val="002060"/>
                </a:solidFill>
                <a:latin typeface="Verdana" pitchFamily="34" charset="0"/>
              </a:rPr>
              <a:t>)</a:t>
            </a:r>
          </a:p>
        </p:txBody>
      </p:sp>
      <p:sp>
        <p:nvSpPr>
          <p:cNvPr id="9" name="Прямоугольник 8"/>
          <p:cNvSpPr/>
          <p:nvPr/>
        </p:nvSpPr>
        <p:spPr>
          <a:xfrm>
            <a:off x="3131840" y="3023398"/>
            <a:ext cx="5904656" cy="90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chemeClr val="accent2">
                    <a:lumMod val="50000"/>
                  </a:schemeClr>
                </a:solidFill>
                <a:latin typeface="Verdana" pitchFamily="34" charset="0"/>
              </a:rPr>
              <a:t>вторичных электронов </a:t>
            </a:r>
            <a:r>
              <a:rPr lang="ru-RU" b="1" dirty="0">
                <a:solidFill>
                  <a:srgbClr val="002060"/>
                </a:solidFill>
                <a:latin typeface="Verdana" pitchFamily="34" charset="0"/>
              </a:rPr>
              <a:t>— </a:t>
            </a:r>
            <a:r>
              <a:rPr lang="ru-RU" b="1" dirty="0" err="1">
                <a:solidFill>
                  <a:srgbClr val="002060"/>
                </a:solidFill>
                <a:latin typeface="Verdana" pitchFamily="34" charset="0"/>
              </a:rPr>
              <a:t>электронов</a:t>
            </a:r>
            <a:r>
              <a:rPr lang="ru-RU"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выбитых из металла, полупроводника или диэлектрика первичными электронами</a:t>
            </a:r>
          </a:p>
        </p:txBody>
      </p:sp>
      <p:graphicFrame>
        <p:nvGraphicFramePr>
          <p:cNvPr id="302082" name="Object 9"/>
          <p:cNvGraphicFramePr>
            <a:graphicFrameLocks noChangeAspect="1"/>
          </p:cNvGraphicFramePr>
          <p:nvPr/>
        </p:nvGraphicFramePr>
        <p:xfrm>
          <a:off x="1115616" y="4869160"/>
          <a:ext cx="1163637" cy="1104900"/>
        </p:xfrm>
        <a:graphic>
          <a:graphicData uri="http://schemas.openxmlformats.org/presentationml/2006/ole">
            <mc:AlternateContent xmlns:mc="http://schemas.openxmlformats.org/markup-compatibility/2006">
              <mc:Choice xmlns:v="urn:schemas-microsoft-com:vml" Requires="v">
                <p:oleObj spid="_x0000_s302082" name="Формула" r:id="rId3" imgW="457200" imgH="431640" progId="Equation.3">
                  <p:embed/>
                </p:oleObj>
              </mc:Choice>
              <mc:Fallback>
                <p:oleObj name="Формула" r:id="rId3" imgW="457200" imgH="43164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4869160"/>
                        <a:ext cx="1163637" cy="1104900"/>
                      </a:xfrm>
                      <a:prstGeom prst="rect">
                        <a:avLst/>
                      </a:prstGeom>
                      <a:solidFill>
                        <a:schemeClr val="bg1"/>
                      </a:solidFill>
                      <a:ln w="9525">
                        <a:solidFill>
                          <a:schemeClr val="tx2"/>
                        </a:solidFill>
                        <a:miter lim="800000"/>
                        <a:headEnd/>
                        <a:tailEnd/>
                      </a:ln>
                    </p:spPr>
                  </p:pic>
                </p:oleObj>
              </mc:Fallback>
            </mc:AlternateContent>
          </a:graphicData>
        </a:graphic>
      </p:graphicFrame>
      <p:sp>
        <p:nvSpPr>
          <p:cNvPr id="13" name="Прямоугольник 12"/>
          <p:cNvSpPr/>
          <p:nvPr/>
        </p:nvSpPr>
        <p:spPr>
          <a:xfrm>
            <a:off x="4067820" y="4221088"/>
            <a:ext cx="5112568" cy="16561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pPr>
            <a:r>
              <a:rPr lang="ru-RU" sz="2000" b="1" dirty="0">
                <a:solidFill>
                  <a:srgbClr val="002060"/>
                </a:solidFill>
                <a:latin typeface="Verdana" pitchFamily="34" charset="0"/>
              </a:rPr>
              <a:t>зависит от:</a:t>
            </a:r>
          </a:p>
          <a:p>
            <a:pPr marL="179388" lvl="0" indent="-179388">
              <a:spcBef>
                <a:spcPts val="600"/>
              </a:spcBef>
              <a:buFont typeface="Arial" pitchFamily="34" charset="0"/>
              <a:buChar char="•"/>
            </a:pPr>
            <a:r>
              <a:rPr lang="ru-RU" b="1" dirty="0">
                <a:solidFill>
                  <a:srgbClr val="002060"/>
                </a:solidFill>
                <a:latin typeface="Verdana" pitchFamily="34" charset="0"/>
              </a:rPr>
              <a:t>от природы материала поверхности</a:t>
            </a:r>
          </a:p>
          <a:p>
            <a:pPr marL="179388" lvl="0" indent="-179388">
              <a:spcBef>
                <a:spcPts val="600"/>
              </a:spcBef>
              <a:buFont typeface="Arial" pitchFamily="34" charset="0"/>
              <a:buChar char="•"/>
            </a:pPr>
            <a:r>
              <a:rPr lang="ru-RU" b="1" dirty="0">
                <a:solidFill>
                  <a:srgbClr val="002060"/>
                </a:solidFill>
                <a:latin typeface="Verdana" pitchFamily="34" charset="0"/>
              </a:rPr>
              <a:t>энергии бомбардирующих частиц</a:t>
            </a:r>
          </a:p>
          <a:p>
            <a:pPr marL="179388" lvl="0" indent="-179388">
              <a:spcBef>
                <a:spcPts val="600"/>
              </a:spcBef>
              <a:buFont typeface="Arial" pitchFamily="34" charset="0"/>
              <a:buChar char="•"/>
            </a:pPr>
            <a:r>
              <a:rPr lang="ru-RU" b="1" dirty="0">
                <a:solidFill>
                  <a:srgbClr val="002060"/>
                </a:solidFill>
                <a:latin typeface="Verdana" pitchFamily="34" charset="0"/>
              </a:rPr>
              <a:t>от угла их падения на поверхность</a:t>
            </a:r>
          </a:p>
        </p:txBody>
      </p:sp>
      <p:sp>
        <p:nvSpPr>
          <p:cNvPr id="11" name="Прямоугольник 10"/>
          <p:cNvSpPr/>
          <p:nvPr/>
        </p:nvSpPr>
        <p:spPr>
          <a:xfrm>
            <a:off x="480120" y="4077072"/>
            <a:ext cx="2507704" cy="79208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solidFill>
                  <a:srgbClr val="002060"/>
                </a:solidFill>
                <a:latin typeface="Verdana" pitchFamily="34" charset="0"/>
              </a:rPr>
              <a:t>Количественная характеристика</a:t>
            </a:r>
          </a:p>
        </p:txBody>
      </p:sp>
      <p:sp>
        <p:nvSpPr>
          <p:cNvPr id="15" name="Овал 14"/>
          <p:cNvSpPr/>
          <p:nvPr/>
        </p:nvSpPr>
        <p:spPr>
          <a:xfrm>
            <a:off x="1403648" y="1916832"/>
            <a:ext cx="144016" cy="14401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a:p>
        </p:txBody>
      </p:sp>
      <p:sp>
        <p:nvSpPr>
          <p:cNvPr id="16" name="Овал 15"/>
          <p:cNvSpPr/>
          <p:nvPr/>
        </p:nvSpPr>
        <p:spPr>
          <a:xfrm>
            <a:off x="1403648" y="3573016"/>
            <a:ext cx="144016" cy="144016"/>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17" name="Овал 16"/>
          <p:cNvSpPr/>
          <p:nvPr/>
        </p:nvSpPr>
        <p:spPr>
          <a:xfrm>
            <a:off x="1403648" y="3573016"/>
            <a:ext cx="144016" cy="144016"/>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cxnSp>
        <p:nvCxnSpPr>
          <p:cNvPr id="19" name="Прямая со стрелкой 18"/>
          <p:cNvCxnSpPr/>
          <p:nvPr/>
        </p:nvCxnSpPr>
        <p:spPr>
          <a:xfrm rot="5400000">
            <a:off x="827656" y="2742756"/>
            <a:ext cx="12960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Прямая со стрелкой 19"/>
          <p:cNvCxnSpPr>
            <a:stCxn id="17" idx="0"/>
          </p:cNvCxnSpPr>
          <p:nvPr/>
        </p:nvCxnSpPr>
        <p:spPr>
          <a:xfrm rot="5400000" flipH="1" flipV="1">
            <a:off x="1187624" y="2636912"/>
            <a:ext cx="1224136" cy="64807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3" name="Прямая со стрелкой 22"/>
          <p:cNvCxnSpPr>
            <a:stCxn id="17" idx="0"/>
          </p:cNvCxnSpPr>
          <p:nvPr/>
        </p:nvCxnSpPr>
        <p:spPr>
          <a:xfrm rot="16200000" flipV="1">
            <a:off x="503550" y="2600910"/>
            <a:ext cx="1296143" cy="6480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0" name="Прямоугольник 29"/>
          <p:cNvSpPr/>
          <p:nvPr/>
        </p:nvSpPr>
        <p:spPr>
          <a:xfrm>
            <a:off x="906388" y="1556792"/>
            <a:ext cx="1433364" cy="36004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600" b="1" i="1" dirty="0">
                <a:solidFill>
                  <a:srgbClr val="002060"/>
                </a:solidFill>
              </a:rPr>
              <a:t>первичный е</a:t>
            </a:r>
            <a:r>
              <a:rPr lang="ru-RU" sz="1600" b="1" i="1" baseline="30000" dirty="0">
                <a:solidFill>
                  <a:srgbClr val="002060"/>
                </a:solidFill>
              </a:rPr>
              <a:t>-</a:t>
            </a:r>
          </a:p>
        </p:txBody>
      </p:sp>
      <p:cxnSp>
        <p:nvCxnSpPr>
          <p:cNvPr id="32" name="Прямая со стрелкой 31"/>
          <p:cNvCxnSpPr>
            <a:endCxn id="8" idx="1"/>
          </p:cNvCxnSpPr>
          <p:nvPr/>
        </p:nvCxnSpPr>
        <p:spPr>
          <a:xfrm>
            <a:off x="2267744" y="2348880"/>
            <a:ext cx="864096" cy="348885"/>
          </a:xfrm>
          <a:prstGeom prst="straightConnector1">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endCxn id="9" idx="1"/>
          </p:cNvCxnSpPr>
          <p:nvPr/>
        </p:nvCxnSpPr>
        <p:spPr>
          <a:xfrm>
            <a:off x="971600" y="2276872"/>
            <a:ext cx="2160240" cy="1196526"/>
          </a:xfrm>
          <a:prstGeom prst="straightConnector1">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nodeType="clickEffect">
                                  <p:stCondLst>
                                    <p:cond delay="0"/>
                                  </p:stCondLst>
                                  <p:childTnLst>
                                    <p:animMotion origin="layout" path="M -0.00018 0.01412 L 1.66667E-6 0.23473 " pathEditMode="relative" rAng="0" ptsTypes="AA">
                                      <p:cBhvr>
                                        <p:cTn id="25" dur="1000" fill="hold"/>
                                        <p:tgtEl>
                                          <p:spTgt spid="15"/>
                                        </p:tgtEl>
                                        <p:attrNameLst>
                                          <p:attrName>ppt_x</p:attrName>
                                          <p:attrName>ppt_y</p:attrName>
                                        </p:attrNameLst>
                                      </p:cBhvr>
                                      <p:rCtr x="0" y="110"/>
                                    </p:animMotion>
                                  </p:childTnLst>
                                </p:cTn>
                              </p:par>
                              <p:par>
                                <p:cTn id="26" presetID="22" presetClass="entr" presetSubtype="1"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10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2" nodeType="clickEffect">
                                  <p:stCondLst>
                                    <p:cond delay="0"/>
                                  </p:stCondLst>
                                  <p:childTnLst>
                                    <p:set>
                                      <p:cBhvr>
                                        <p:cTn id="32" dur="1" fill="hold">
                                          <p:stCondLst>
                                            <p:cond delay="0"/>
                                          </p:stCondLst>
                                        </p:cTn>
                                        <p:tgtEl>
                                          <p:spTgt spid="15"/>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500"/>
                            </p:stCondLst>
                            <p:childTnLst>
                              <p:par>
                                <p:cTn id="37" presetID="56" presetClass="path" presetSubtype="0" accel="50000" decel="50000" fill="hold" grpId="1" nodeType="afterEffect">
                                  <p:stCondLst>
                                    <p:cond delay="0"/>
                                  </p:stCondLst>
                                  <p:childTnLst>
                                    <p:animMotion origin="layout" path="M -4.72222E-6 -0.00694 L -0.07291 -0.1993 " pathEditMode="relative" rAng="0" ptsTypes="AA">
                                      <p:cBhvr>
                                        <p:cTn id="38" dur="1000" fill="hold"/>
                                        <p:tgtEl>
                                          <p:spTgt spid="17"/>
                                        </p:tgtEl>
                                        <p:attrNameLst>
                                          <p:attrName>ppt_x</p:attrName>
                                          <p:attrName>ppt_y</p:attrName>
                                        </p:attrNameLst>
                                      </p:cBhvr>
                                      <p:rCtr x="-36" y="-96"/>
                                    </p:animMotion>
                                  </p:childTnLst>
                                </p:cTn>
                              </p:par>
                              <p:par>
                                <p:cTn id="39" presetID="2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10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par>
                          <p:cTn id="47" fill="hold">
                            <p:stCondLst>
                              <p:cond delay="500"/>
                            </p:stCondLst>
                            <p:childTnLst>
                              <p:par>
                                <p:cTn id="48" presetID="56" presetClass="path" presetSubtype="0" accel="50000" decel="50000" fill="hold" grpId="1" nodeType="afterEffect">
                                  <p:stCondLst>
                                    <p:cond delay="0"/>
                                  </p:stCondLst>
                                  <p:childTnLst>
                                    <p:animMotion origin="layout" path="M 0.00018 -0.00717 L 0.07119 -0.18565 " pathEditMode="relative" rAng="0" ptsTypes="AA">
                                      <p:cBhvr>
                                        <p:cTn id="49" dur="1000" fill="hold"/>
                                        <p:tgtEl>
                                          <p:spTgt spid="16"/>
                                        </p:tgtEl>
                                        <p:attrNameLst>
                                          <p:attrName>ppt_x</p:attrName>
                                          <p:attrName>ppt_y</p:attrName>
                                        </p:attrNameLst>
                                      </p:cBhvr>
                                      <p:rCtr x="35" y="-89"/>
                                    </p:animMotion>
                                  </p:childTnLst>
                                </p:cTn>
                              </p:par>
                              <p:par>
                                <p:cTn id="50" presetID="22" presetClass="entr" presetSubtype="4"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10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down)">
                                      <p:cBhvr>
                                        <p:cTn id="62" dur="500"/>
                                        <p:tgtEl>
                                          <p:spTgt spid="32"/>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500"/>
                                        <p:tgtEl>
                                          <p:spTgt spid="9"/>
                                        </p:tgtEl>
                                      </p:cBhvr>
                                    </p:animEffect>
                                  </p:childTnLst>
                                </p:cTn>
                              </p:par>
                            </p:childTnLst>
                          </p:cTn>
                        </p:par>
                        <p:par>
                          <p:cTn id="72" fill="hold">
                            <p:stCondLst>
                              <p:cond delay="500"/>
                            </p:stCondLst>
                            <p:childTnLst>
                              <p:par>
                                <p:cTn id="73" presetID="22" presetClass="entr" presetSubtype="4"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down)">
                                      <p:cBhvr>
                                        <p:cTn id="75" dur="500"/>
                                        <p:tgtEl>
                                          <p:spTgt spid="3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302082"/>
                                        </p:tgtEl>
                                        <p:attrNameLst>
                                          <p:attrName>style.visibility</p:attrName>
                                        </p:attrNameLst>
                                      </p:cBhvr>
                                      <p:to>
                                        <p:strVal val="visible"/>
                                      </p:to>
                                    </p:set>
                                    <p:animEffect transition="in" filter="fade">
                                      <p:cBhvr>
                                        <p:cTn id="84" dur="500"/>
                                        <p:tgtEl>
                                          <p:spTgt spid="302082"/>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13">
                                            <p:txEl>
                                              <p:pRg st="0" end="0"/>
                                            </p:txEl>
                                          </p:spTgt>
                                        </p:tgtEl>
                                        <p:attrNameLst>
                                          <p:attrName>style.visibility</p:attrName>
                                        </p:attrNameLst>
                                      </p:cBhvr>
                                      <p:to>
                                        <p:strVal val="visible"/>
                                      </p:to>
                                    </p:set>
                                    <p:animEffect transition="in" filter="wipe(left)">
                                      <p:cBhvr>
                                        <p:cTn id="93" dur="500"/>
                                        <p:tgtEl>
                                          <p:spTgt spid="13">
                                            <p:txEl>
                                              <p:pRg st="0" end="0"/>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nodeType="clickEffect">
                                  <p:stCondLst>
                                    <p:cond delay="0"/>
                                  </p:stCondLst>
                                  <p:childTnLst>
                                    <p:set>
                                      <p:cBhvr>
                                        <p:cTn id="97" dur="1" fill="hold">
                                          <p:stCondLst>
                                            <p:cond delay="0"/>
                                          </p:stCondLst>
                                        </p:cTn>
                                        <p:tgtEl>
                                          <p:spTgt spid="13">
                                            <p:txEl>
                                              <p:pRg st="1" end="1"/>
                                            </p:txEl>
                                          </p:spTgt>
                                        </p:tgtEl>
                                        <p:attrNameLst>
                                          <p:attrName>style.visibility</p:attrName>
                                        </p:attrNameLst>
                                      </p:cBhvr>
                                      <p:to>
                                        <p:strVal val="visible"/>
                                      </p:to>
                                    </p:set>
                                    <p:animEffect transition="in" filter="wipe(left)">
                                      <p:cBhvr>
                                        <p:cTn id="98" dur="500"/>
                                        <p:tgtEl>
                                          <p:spTgt spid="13">
                                            <p:txEl>
                                              <p:pRg st="1" end="1"/>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13">
                                            <p:txEl>
                                              <p:pRg st="2" end="2"/>
                                            </p:txEl>
                                          </p:spTgt>
                                        </p:tgtEl>
                                        <p:attrNameLst>
                                          <p:attrName>style.visibility</p:attrName>
                                        </p:attrNameLst>
                                      </p:cBhvr>
                                      <p:to>
                                        <p:strVal val="visible"/>
                                      </p:to>
                                    </p:set>
                                    <p:animEffect transition="in" filter="wipe(left)">
                                      <p:cBhvr>
                                        <p:cTn id="103" dur="500"/>
                                        <p:tgtEl>
                                          <p:spTgt spid="13">
                                            <p:txEl>
                                              <p:pRg st="2" end="2"/>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nodeType="clickEffect">
                                  <p:stCondLst>
                                    <p:cond delay="0"/>
                                  </p:stCondLst>
                                  <p:childTnLst>
                                    <p:set>
                                      <p:cBhvr>
                                        <p:cTn id="107" dur="1" fill="hold">
                                          <p:stCondLst>
                                            <p:cond delay="0"/>
                                          </p:stCondLst>
                                        </p:cTn>
                                        <p:tgtEl>
                                          <p:spTgt spid="13">
                                            <p:txEl>
                                              <p:pRg st="3" end="3"/>
                                            </p:txEl>
                                          </p:spTgt>
                                        </p:tgtEl>
                                        <p:attrNameLst>
                                          <p:attrName>style.visibility</p:attrName>
                                        </p:attrNameLst>
                                      </p:cBhvr>
                                      <p:to>
                                        <p:strVal val="visible"/>
                                      </p:to>
                                    </p:set>
                                    <p:animEffect transition="in" filter="wipe(left)">
                                      <p:cBhvr>
                                        <p:cTn id="108"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animBg="1"/>
      <p:bldP spid="6" grpId="0" animBg="1"/>
      <p:bldP spid="7" grpId="0"/>
      <p:bldP spid="8" grpId="0" animBg="1"/>
      <p:bldP spid="9" grpId="0" animBg="1"/>
      <p:bldP spid="11" grpId="0"/>
      <p:bldP spid="15" grpId="0" animBg="1"/>
      <p:bldP spid="15" grpId="2" animBg="1"/>
      <p:bldP spid="16" grpId="0" animBg="1"/>
      <p:bldP spid="16" grpId="1" animBg="1"/>
      <p:bldP spid="17" grpId="0" animBg="1"/>
      <p:bldP spid="17" grpId="1" animBg="1"/>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Коэффициент вторичной эмиссии</a:t>
            </a:r>
          </a:p>
        </p:txBody>
      </p:sp>
      <p:sp>
        <p:nvSpPr>
          <p:cNvPr id="4" name="Прямоугольник 3"/>
          <p:cNvSpPr/>
          <p:nvPr/>
        </p:nvSpPr>
        <p:spPr>
          <a:xfrm>
            <a:off x="6228184" y="2924944"/>
            <a:ext cx="2808312" cy="864096"/>
          </a:xfrm>
          <a:prstGeom prst="rect">
            <a:avLst/>
          </a:prstGeom>
          <a:solidFill>
            <a:schemeClr val="accent1">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У полупроводников </a:t>
            </a:r>
            <a:br>
              <a:rPr lang="ru-RU" sz="1600" b="1" dirty="0">
                <a:solidFill>
                  <a:srgbClr val="002060"/>
                </a:solidFill>
                <a:latin typeface="Verdana" pitchFamily="34" charset="0"/>
              </a:rPr>
            </a:br>
            <a:r>
              <a:rPr lang="ru-RU" sz="1600" b="1" dirty="0">
                <a:solidFill>
                  <a:srgbClr val="002060"/>
                </a:solidFill>
                <a:latin typeface="Verdana" pitchFamily="34" charset="0"/>
              </a:rPr>
              <a:t>и диэлектриков </a:t>
            </a:r>
            <a:r>
              <a:rPr lang="en-US" sz="1600" b="1" i="1">
                <a:solidFill>
                  <a:srgbClr val="002060"/>
                </a:solidFill>
                <a:latin typeface="Verdana" pitchFamily="34" charset="0"/>
                <a:sym typeface="Symbol"/>
              </a:rPr>
              <a:t></a:t>
            </a:r>
            <a:r>
              <a:rPr lang="ru-RU" sz="1600" b="1">
                <a:solidFill>
                  <a:srgbClr val="002060"/>
                </a:solidFill>
                <a:latin typeface="Verdana" pitchFamily="34" charset="0"/>
              </a:rPr>
              <a:t>  </a:t>
            </a:r>
            <a:r>
              <a:rPr lang="en-US" sz="1600" b="1">
                <a:solidFill>
                  <a:srgbClr val="002060"/>
                </a:solidFill>
                <a:latin typeface="Verdana" pitchFamily="34" charset="0"/>
              </a:rPr>
              <a:t>&gt;</a:t>
            </a:r>
            <a:r>
              <a:rPr lang="ru-RU" sz="1600" b="1">
                <a:solidFill>
                  <a:srgbClr val="002060"/>
                </a:solidFill>
                <a:latin typeface="Verdana" pitchFamily="34" charset="0"/>
              </a:rPr>
              <a:t>,</a:t>
            </a:r>
            <a:br>
              <a:rPr lang="ru-RU" sz="1600" b="1" dirty="0">
                <a:solidFill>
                  <a:srgbClr val="002060"/>
                </a:solidFill>
                <a:latin typeface="Verdana" pitchFamily="34" charset="0"/>
              </a:rPr>
            </a:br>
            <a:r>
              <a:rPr lang="ru-RU" sz="1600" b="1" dirty="0">
                <a:solidFill>
                  <a:srgbClr val="002060"/>
                </a:solidFill>
                <a:latin typeface="Verdana" pitchFamily="34" charset="0"/>
              </a:rPr>
              <a:t>чем у металлов </a:t>
            </a:r>
          </a:p>
        </p:txBody>
      </p:sp>
      <p:sp>
        <p:nvSpPr>
          <p:cNvPr id="5" name="Прямоугольник 4"/>
          <p:cNvSpPr/>
          <p:nvPr/>
        </p:nvSpPr>
        <p:spPr>
          <a:xfrm>
            <a:off x="539567" y="774366"/>
            <a:ext cx="4022339"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металлы</a:t>
            </a:r>
          </a:p>
        </p:txBody>
      </p:sp>
      <p:cxnSp>
        <p:nvCxnSpPr>
          <p:cNvPr id="7" name="Прямая соединительная линия 6"/>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Прямоугольник 9"/>
          <p:cNvSpPr/>
          <p:nvPr/>
        </p:nvSpPr>
        <p:spPr>
          <a:xfrm>
            <a:off x="539552" y="1144068"/>
            <a:ext cx="4022786"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rgbClr val="002060"/>
                </a:solidFill>
                <a:latin typeface="Verdana" pitchFamily="34" charset="0"/>
              </a:rPr>
              <a:t>n</a:t>
            </a:r>
            <a:r>
              <a:rPr lang="ru-RU" sz="1600" b="1" i="1" dirty="0">
                <a:solidFill>
                  <a:srgbClr val="002060"/>
                </a:solidFill>
                <a:latin typeface="Verdana" pitchFamily="34" charset="0"/>
              </a:rPr>
              <a:t> </a:t>
            </a:r>
            <a:r>
              <a:rPr lang="en-US" sz="1600" b="1" dirty="0">
                <a:solidFill>
                  <a:srgbClr val="002060"/>
                </a:solidFill>
                <a:latin typeface="Verdana" pitchFamily="34" charset="0"/>
              </a:rPr>
              <a:t>e</a:t>
            </a:r>
            <a:r>
              <a:rPr lang="en-US" sz="1600" b="1" baseline="30000" dirty="0">
                <a:solidFill>
                  <a:srgbClr val="002060"/>
                </a:solidFill>
                <a:latin typeface="Verdana" pitchFamily="34" charset="0"/>
              </a:rPr>
              <a:t>-</a:t>
            </a:r>
            <a:r>
              <a:rPr lang="en-US" sz="1600" b="1" dirty="0">
                <a:solidFill>
                  <a:srgbClr val="002060"/>
                </a:solidFill>
                <a:latin typeface="Verdana" pitchFamily="34" charset="0"/>
              </a:rPr>
              <a:t> </a:t>
            </a:r>
            <a:r>
              <a:rPr lang="ru-RU" sz="1600" b="1" dirty="0">
                <a:solidFill>
                  <a:srgbClr val="002060"/>
                </a:solidFill>
                <a:latin typeface="Verdana" pitchFamily="34" charset="0"/>
              </a:rPr>
              <a:t>проводимости </a:t>
            </a:r>
            <a:r>
              <a:rPr lang="ru-RU" sz="1600" b="1" dirty="0">
                <a:solidFill>
                  <a:schemeClr val="accent2">
                    <a:lumMod val="50000"/>
                  </a:schemeClr>
                </a:solidFill>
                <a:latin typeface="Verdana" pitchFamily="34" charset="0"/>
              </a:rPr>
              <a:t>велика</a:t>
            </a:r>
          </a:p>
        </p:txBody>
      </p:sp>
      <p:sp>
        <p:nvSpPr>
          <p:cNvPr id="11" name="Прямоугольник 10"/>
          <p:cNvSpPr/>
          <p:nvPr/>
        </p:nvSpPr>
        <p:spPr>
          <a:xfrm>
            <a:off x="6372200" y="5564996"/>
            <a:ext cx="1619672"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i="1" dirty="0">
                <a:solidFill>
                  <a:srgbClr val="002060"/>
                </a:solidFill>
                <a:latin typeface="Verdana" pitchFamily="34" charset="0"/>
              </a:rPr>
              <a:t>энергия </a:t>
            </a:r>
            <a:br>
              <a:rPr lang="ru-RU" sz="1400" b="1" i="1" dirty="0">
                <a:solidFill>
                  <a:srgbClr val="002060"/>
                </a:solidFill>
                <a:latin typeface="Verdana" pitchFamily="34" charset="0"/>
              </a:rPr>
            </a:br>
            <a:r>
              <a:rPr lang="ru-RU" sz="1400" b="1" i="1" dirty="0">
                <a:solidFill>
                  <a:srgbClr val="002060"/>
                </a:solidFill>
                <a:latin typeface="Verdana" pitchFamily="34" charset="0"/>
              </a:rPr>
              <a:t>падающих е</a:t>
            </a:r>
            <a:r>
              <a:rPr lang="ru-RU" sz="1400" b="1" i="1" baseline="30000" dirty="0">
                <a:solidFill>
                  <a:srgbClr val="002060"/>
                </a:solidFill>
                <a:latin typeface="Verdana" pitchFamily="34" charset="0"/>
              </a:rPr>
              <a:t>-</a:t>
            </a:r>
          </a:p>
        </p:txBody>
      </p:sp>
      <p:sp>
        <p:nvSpPr>
          <p:cNvPr id="12" name="Прямоугольник 11"/>
          <p:cNvSpPr/>
          <p:nvPr/>
        </p:nvSpPr>
        <p:spPr>
          <a:xfrm>
            <a:off x="4562338" y="774366"/>
            <a:ext cx="4474158" cy="36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latin typeface="Verdana" pitchFamily="34" charset="0"/>
              </a:rPr>
              <a:t>полупроводники и диэлектрики</a:t>
            </a:r>
          </a:p>
        </p:txBody>
      </p:sp>
      <p:sp>
        <p:nvSpPr>
          <p:cNvPr id="13" name="Прямоугольник 12"/>
          <p:cNvSpPr/>
          <p:nvPr/>
        </p:nvSpPr>
        <p:spPr>
          <a:xfrm>
            <a:off x="4562338" y="1144068"/>
            <a:ext cx="4474158" cy="36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rgbClr val="002060"/>
                </a:solidFill>
                <a:latin typeface="Verdana" pitchFamily="34" charset="0"/>
              </a:rPr>
              <a:t>n</a:t>
            </a:r>
            <a:r>
              <a:rPr lang="ru-RU" sz="1600" b="1" dirty="0">
                <a:solidFill>
                  <a:srgbClr val="002060"/>
                </a:solidFill>
                <a:latin typeface="Verdana" pitchFamily="34" charset="0"/>
              </a:rPr>
              <a:t> </a:t>
            </a:r>
            <a:r>
              <a:rPr lang="en-US" sz="1600" b="1" dirty="0">
                <a:solidFill>
                  <a:srgbClr val="002060"/>
                </a:solidFill>
                <a:latin typeface="Verdana" pitchFamily="34" charset="0"/>
              </a:rPr>
              <a:t>e</a:t>
            </a:r>
            <a:r>
              <a:rPr lang="en-US" sz="1600" b="1" baseline="30000" dirty="0">
                <a:solidFill>
                  <a:srgbClr val="002060"/>
                </a:solidFill>
                <a:latin typeface="Verdana" pitchFamily="34" charset="0"/>
              </a:rPr>
              <a:t>-</a:t>
            </a:r>
            <a:r>
              <a:rPr lang="en-US" sz="1600" b="1" dirty="0">
                <a:solidFill>
                  <a:srgbClr val="002060"/>
                </a:solidFill>
                <a:latin typeface="Verdana" pitchFamily="34" charset="0"/>
              </a:rPr>
              <a:t> </a:t>
            </a:r>
            <a:r>
              <a:rPr lang="ru-RU" sz="1600" b="1" dirty="0">
                <a:solidFill>
                  <a:srgbClr val="002060"/>
                </a:solidFill>
                <a:latin typeface="Verdana" pitchFamily="34" charset="0"/>
              </a:rPr>
              <a:t>проводимости </a:t>
            </a:r>
            <a:r>
              <a:rPr lang="ru-RU" sz="1600" b="1" dirty="0">
                <a:solidFill>
                  <a:schemeClr val="accent2">
                    <a:lumMod val="50000"/>
                  </a:schemeClr>
                </a:solidFill>
                <a:latin typeface="Verdana" pitchFamily="34" charset="0"/>
              </a:rPr>
              <a:t>мала</a:t>
            </a:r>
          </a:p>
        </p:txBody>
      </p:sp>
      <p:sp>
        <p:nvSpPr>
          <p:cNvPr id="14" name="Прямоугольник 13"/>
          <p:cNvSpPr/>
          <p:nvPr/>
        </p:nvSpPr>
        <p:spPr>
          <a:xfrm>
            <a:off x="107504" y="3861048"/>
            <a:ext cx="2880320" cy="113110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500" b="1" dirty="0">
                <a:solidFill>
                  <a:srgbClr val="002060"/>
                </a:solidFill>
                <a:latin typeface="Verdana" pitchFamily="34" charset="0"/>
              </a:rPr>
              <a:t>т.к. </a:t>
            </a:r>
            <a:r>
              <a:rPr lang="ru-RU" sz="1500" b="1" dirty="0">
                <a:solidFill>
                  <a:schemeClr val="accent2">
                    <a:lumMod val="50000"/>
                  </a:schemeClr>
                </a:solidFill>
                <a:latin typeface="Verdana" pitchFamily="34" charset="0"/>
              </a:rPr>
              <a:t>первичные е</a:t>
            </a:r>
            <a:r>
              <a:rPr lang="ru-RU" sz="1500" b="1" baseline="30000" dirty="0">
                <a:solidFill>
                  <a:schemeClr val="accent2">
                    <a:lumMod val="50000"/>
                  </a:schemeClr>
                </a:solidFill>
                <a:latin typeface="Verdana" pitchFamily="34" charset="0"/>
              </a:rPr>
              <a:t>-</a:t>
            </a:r>
            <a:r>
              <a:rPr lang="ru-RU" sz="1500" b="1" dirty="0">
                <a:solidFill>
                  <a:schemeClr val="accent2">
                    <a:lumMod val="50000"/>
                  </a:schemeClr>
                </a:solidFill>
                <a:latin typeface="Verdana" pitchFamily="34" charset="0"/>
              </a:rPr>
              <a:t> </a:t>
            </a:r>
            <a:br>
              <a:rPr lang="ru-RU" sz="1500" b="1" dirty="0">
                <a:solidFill>
                  <a:srgbClr val="002060"/>
                </a:solidFill>
                <a:latin typeface="Verdana" pitchFamily="34" charset="0"/>
              </a:rPr>
            </a:br>
            <a:r>
              <a:rPr lang="ru-RU" sz="1500" b="1" dirty="0">
                <a:solidFill>
                  <a:srgbClr val="002060"/>
                </a:solidFill>
                <a:latin typeface="Verdana" pitchFamily="34" charset="0"/>
              </a:rPr>
              <a:t>все глубже проникают</a:t>
            </a:r>
            <a:br>
              <a:rPr lang="ru-RU" sz="1500" b="1" dirty="0">
                <a:solidFill>
                  <a:srgbClr val="002060"/>
                </a:solidFill>
                <a:latin typeface="Verdana" pitchFamily="34" charset="0"/>
              </a:rPr>
            </a:br>
            <a:r>
              <a:rPr lang="ru-RU" sz="1500" b="1" dirty="0">
                <a:solidFill>
                  <a:srgbClr val="002060"/>
                </a:solidFill>
                <a:latin typeface="Verdana" pitchFamily="34" charset="0"/>
              </a:rPr>
              <a:t>в кристаллическую решетку</a:t>
            </a:r>
          </a:p>
        </p:txBody>
      </p:sp>
      <p:sp>
        <p:nvSpPr>
          <p:cNvPr id="16" name="Стрелка вправо 15"/>
          <p:cNvSpPr/>
          <p:nvPr/>
        </p:nvSpPr>
        <p:spPr>
          <a:xfrm rot="5400000">
            <a:off x="1403688" y="494120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6178" name="Picture 2"/>
          <p:cNvPicPr>
            <a:picLocks noChangeAspect="1" noChangeArrowheads="1"/>
          </p:cNvPicPr>
          <p:nvPr/>
        </p:nvPicPr>
        <p:blipFill>
          <a:blip r:embed="rId3" cstate="print"/>
          <a:srcRect l="5851" t="8158" r="57581" b="6181"/>
          <a:stretch>
            <a:fillRect/>
          </a:stretch>
        </p:blipFill>
        <p:spPr bwMode="auto">
          <a:xfrm>
            <a:off x="3105390" y="3644662"/>
            <a:ext cx="2952000" cy="2479680"/>
          </a:xfrm>
          <a:prstGeom prst="rect">
            <a:avLst/>
          </a:prstGeom>
          <a:noFill/>
          <a:ln w="9525">
            <a:noFill/>
            <a:miter lim="800000"/>
            <a:headEnd/>
            <a:tailEnd/>
          </a:ln>
        </p:spPr>
      </p:pic>
      <p:cxnSp>
        <p:nvCxnSpPr>
          <p:cNvPr id="18" name="Прямая со стрелкой 17"/>
          <p:cNvCxnSpPr/>
          <p:nvPr/>
        </p:nvCxnSpPr>
        <p:spPr>
          <a:xfrm>
            <a:off x="2915816" y="4509120"/>
            <a:ext cx="936104"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35496" y="5301208"/>
            <a:ext cx="2952328"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2">
                    <a:lumMod val="50000"/>
                  </a:schemeClr>
                </a:solidFill>
                <a:latin typeface="Verdana" pitchFamily="34" charset="0"/>
              </a:rPr>
              <a:t>выбивают больше вторичных электронов</a:t>
            </a:r>
          </a:p>
        </p:txBody>
      </p:sp>
      <p:sp>
        <p:nvSpPr>
          <p:cNvPr id="22" name="Прямоугольник 21"/>
          <p:cNvSpPr/>
          <p:nvPr/>
        </p:nvSpPr>
        <p:spPr>
          <a:xfrm>
            <a:off x="323528" y="6281936"/>
            <a:ext cx="8640960" cy="6034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Значение </a:t>
            </a:r>
            <a:r>
              <a:rPr lang="en-US" b="1" i="1" dirty="0">
                <a:solidFill>
                  <a:srgbClr val="002060"/>
                </a:solidFill>
                <a:sym typeface="Symbol"/>
              </a:rPr>
              <a:t></a:t>
            </a:r>
            <a:r>
              <a:rPr lang="en-US" b="1" baseline="-25000" dirty="0">
                <a:solidFill>
                  <a:srgbClr val="002060"/>
                </a:solidFill>
              </a:rPr>
              <a:t>max</a:t>
            </a:r>
            <a:r>
              <a:rPr lang="en-US" b="1" i="1" dirty="0">
                <a:solidFill>
                  <a:srgbClr val="002060"/>
                </a:solidFill>
              </a:rPr>
              <a:t> </a:t>
            </a:r>
            <a:r>
              <a:rPr lang="ru-RU" b="1" dirty="0">
                <a:solidFill>
                  <a:srgbClr val="002060"/>
                </a:solidFill>
              </a:rPr>
              <a:t>для К</a:t>
            </a:r>
            <a:r>
              <a:rPr lang="en-US" b="1" dirty="0" err="1">
                <a:solidFill>
                  <a:srgbClr val="002060"/>
                </a:solidFill>
              </a:rPr>
              <a:t>Cl</a:t>
            </a:r>
            <a:r>
              <a:rPr lang="en-US" b="1" dirty="0">
                <a:solidFill>
                  <a:srgbClr val="002060"/>
                </a:solidFill>
              </a:rPr>
              <a:t> </a:t>
            </a:r>
            <a:r>
              <a:rPr lang="ru-RU" b="1" dirty="0">
                <a:solidFill>
                  <a:srgbClr val="002060"/>
                </a:solidFill>
              </a:rPr>
              <a:t>достигает </a:t>
            </a:r>
            <a:r>
              <a:rPr lang="ru-RU" b="1" dirty="0">
                <a:solidFill>
                  <a:srgbClr val="002060"/>
                </a:solidFill>
                <a:sym typeface="Symbol"/>
              </a:rPr>
              <a:t></a:t>
            </a:r>
            <a:r>
              <a:rPr lang="ru-RU" b="1" dirty="0">
                <a:solidFill>
                  <a:srgbClr val="002060"/>
                </a:solidFill>
              </a:rPr>
              <a:t>12 (для чистых металлов </a:t>
            </a:r>
            <a:r>
              <a:rPr lang="en-US" b="1" dirty="0">
                <a:solidFill>
                  <a:srgbClr val="002060"/>
                </a:solidFill>
              </a:rPr>
              <a:t>&lt; </a:t>
            </a:r>
            <a:r>
              <a:rPr lang="ru-RU" b="1" dirty="0">
                <a:solidFill>
                  <a:srgbClr val="002060"/>
                </a:solidFill>
              </a:rPr>
              <a:t>2)</a:t>
            </a:r>
          </a:p>
        </p:txBody>
      </p:sp>
      <p:cxnSp>
        <p:nvCxnSpPr>
          <p:cNvPr id="23" name="Прямая со стрелкой 22"/>
          <p:cNvCxnSpPr/>
          <p:nvPr/>
        </p:nvCxnSpPr>
        <p:spPr>
          <a:xfrm rot="10800000">
            <a:off x="4716018" y="4509120"/>
            <a:ext cx="1368151"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6211960" y="4085636"/>
            <a:ext cx="2824536" cy="150360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rgbClr val="002060"/>
                </a:solidFill>
                <a:latin typeface="Verdana" pitchFamily="34" charset="0"/>
              </a:rPr>
              <a:t>с </a:t>
            </a:r>
            <a:r>
              <a:rPr lang="ru-RU" sz="1500" b="1" dirty="0">
                <a:solidFill>
                  <a:srgbClr val="002060"/>
                </a:solidFill>
              </a:rPr>
              <a:t>↑</a:t>
            </a:r>
            <a:r>
              <a:rPr lang="ru-RU" sz="1500" b="1" dirty="0">
                <a:solidFill>
                  <a:srgbClr val="002060"/>
                </a:solidFill>
                <a:latin typeface="Verdana" pitchFamily="34" charset="0"/>
              </a:rPr>
              <a:t> глубины</a:t>
            </a:r>
            <a:r>
              <a:rPr lang="en-US" sz="1500" b="1" dirty="0">
                <a:solidFill>
                  <a:srgbClr val="002060"/>
                </a:solidFill>
                <a:latin typeface="Verdana" pitchFamily="34" charset="0"/>
              </a:rPr>
              <a:t> </a:t>
            </a:r>
            <a:br>
              <a:rPr lang="ru-RU" sz="1500" b="1" dirty="0">
                <a:solidFill>
                  <a:srgbClr val="002060"/>
                </a:solidFill>
                <a:latin typeface="Verdana" pitchFamily="34" charset="0"/>
              </a:rPr>
            </a:br>
            <a:r>
              <a:rPr lang="ru-RU" sz="1500" b="1" dirty="0">
                <a:solidFill>
                  <a:srgbClr val="002060"/>
                </a:solidFill>
                <a:latin typeface="Verdana" pitchFamily="34" charset="0"/>
              </a:rPr>
              <a:t>проникновения </a:t>
            </a:r>
            <a:br>
              <a:rPr lang="ru-RU" sz="1500" b="1" dirty="0">
                <a:solidFill>
                  <a:srgbClr val="002060"/>
                </a:solidFill>
                <a:latin typeface="Verdana" pitchFamily="34" charset="0"/>
              </a:rPr>
            </a:br>
            <a:r>
              <a:rPr lang="ru-RU" sz="1500" b="1" dirty="0">
                <a:solidFill>
                  <a:srgbClr val="002060"/>
                </a:solidFill>
                <a:latin typeface="Verdana" pitchFamily="34" charset="0"/>
              </a:rPr>
              <a:t>первичных е</a:t>
            </a:r>
            <a:r>
              <a:rPr lang="ru-RU" sz="1500" b="1" baseline="30000" dirty="0">
                <a:solidFill>
                  <a:srgbClr val="002060"/>
                </a:solidFill>
                <a:latin typeface="Verdana" pitchFamily="34" charset="0"/>
              </a:rPr>
              <a:t>- </a:t>
            </a:r>
            <a:br>
              <a:rPr lang="ru-RU" sz="1500" b="1" baseline="30000" dirty="0">
                <a:solidFill>
                  <a:srgbClr val="002060"/>
                </a:solidFill>
                <a:latin typeface="Verdana" pitchFamily="34" charset="0"/>
              </a:rPr>
            </a:br>
            <a:r>
              <a:rPr lang="ru-RU" sz="1500" b="1" dirty="0">
                <a:solidFill>
                  <a:srgbClr val="002060"/>
                </a:solidFill>
                <a:latin typeface="Verdana" pitchFamily="34" charset="0"/>
              </a:rPr>
              <a:t>вторичным все труднее вырваться </a:t>
            </a:r>
            <a:br>
              <a:rPr lang="ru-RU" sz="1500" b="1" dirty="0">
                <a:solidFill>
                  <a:srgbClr val="002060"/>
                </a:solidFill>
                <a:latin typeface="Verdana" pitchFamily="34" charset="0"/>
              </a:rPr>
            </a:br>
            <a:r>
              <a:rPr lang="ru-RU" sz="1500" b="1" dirty="0">
                <a:solidFill>
                  <a:srgbClr val="002060"/>
                </a:solidFill>
                <a:latin typeface="Verdana" pitchFamily="34" charset="0"/>
              </a:rPr>
              <a:t>на поверхность</a:t>
            </a:r>
          </a:p>
        </p:txBody>
      </p:sp>
      <p:sp>
        <p:nvSpPr>
          <p:cNvPr id="28" name="Прямоугольник 27"/>
          <p:cNvSpPr/>
          <p:nvPr/>
        </p:nvSpPr>
        <p:spPr>
          <a:xfrm>
            <a:off x="899592" y="3012813"/>
            <a:ext cx="2808312" cy="60344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i="1" dirty="0">
                <a:solidFill>
                  <a:srgbClr val="002060"/>
                </a:solidFill>
                <a:latin typeface="Verdana" pitchFamily="34" charset="0"/>
              </a:rPr>
              <a:t>коэффициент вторичной электронной эмиссии</a:t>
            </a:r>
          </a:p>
        </p:txBody>
      </p:sp>
      <p:cxnSp>
        <p:nvCxnSpPr>
          <p:cNvPr id="29" name="Прямая со стрелкой 28"/>
          <p:cNvCxnSpPr/>
          <p:nvPr/>
        </p:nvCxnSpPr>
        <p:spPr>
          <a:xfrm rot="10800000">
            <a:off x="5868144" y="5901154"/>
            <a:ext cx="504056"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539552" y="1505566"/>
            <a:ext cx="4022786" cy="77130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2">
                    <a:lumMod val="50000"/>
                  </a:schemeClr>
                </a:solidFill>
                <a:latin typeface="Verdana" pitchFamily="34" charset="0"/>
              </a:rPr>
              <a:t>вторичные электроны</a:t>
            </a:r>
            <a:r>
              <a:rPr lang="ru-RU" sz="1600" b="1" dirty="0">
                <a:solidFill>
                  <a:srgbClr val="002060"/>
                </a:solidFill>
                <a:latin typeface="Verdana" pitchFamily="34" charset="0"/>
              </a:rPr>
              <a:t>, часто сталкиваясь с е</a:t>
            </a:r>
            <a:r>
              <a:rPr lang="ru-RU" sz="1600" b="1" baseline="30000" dirty="0">
                <a:solidFill>
                  <a:srgbClr val="002060"/>
                </a:solidFill>
                <a:latin typeface="Verdana" pitchFamily="34" charset="0"/>
              </a:rPr>
              <a:t>- </a:t>
            </a:r>
            <a:r>
              <a:rPr lang="ru-RU" sz="1600" b="1" dirty="0">
                <a:solidFill>
                  <a:srgbClr val="002060"/>
                </a:solidFill>
                <a:latin typeface="Verdana" pitchFamily="34" charset="0"/>
              </a:rPr>
              <a:t>проводимости, </a:t>
            </a:r>
            <a:r>
              <a:rPr lang="ru-RU" sz="1600" b="1" dirty="0">
                <a:solidFill>
                  <a:schemeClr val="accent2">
                    <a:lumMod val="50000"/>
                  </a:schemeClr>
                </a:solidFill>
                <a:latin typeface="Verdana" pitchFamily="34" charset="0"/>
              </a:rPr>
              <a:t>теряют свою энергию</a:t>
            </a:r>
          </a:p>
        </p:txBody>
      </p:sp>
      <p:sp>
        <p:nvSpPr>
          <p:cNvPr id="35" name="Прямоугольник 34"/>
          <p:cNvSpPr/>
          <p:nvPr/>
        </p:nvSpPr>
        <p:spPr>
          <a:xfrm>
            <a:off x="4562338" y="1505566"/>
            <a:ext cx="4474158" cy="771306"/>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2">
                    <a:lumMod val="50000"/>
                  </a:schemeClr>
                </a:solidFill>
                <a:latin typeface="Verdana" pitchFamily="34" charset="0"/>
              </a:rPr>
              <a:t>столкновения</a:t>
            </a:r>
            <a:r>
              <a:rPr lang="ru-RU" sz="1600" b="1" dirty="0">
                <a:solidFill>
                  <a:srgbClr val="002060"/>
                </a:solidFill>
                <a:latin typeface="Verdana" pitchFamily="34" charset="0"/>
              </a:rPr>
              <a:t> вторичных электронов с е</a:t>
            </a:r>
            <a:r>
              <a:rPr lang="ru-RU" sz="1600" b="1" baseline="30000" dirty="0">
                <a:solidFill>
                  <a:srgbClr val="002060"/>
                </a:solidFill>
                <a:latin typeface="Verdana" pitchFamily="34" charset="0"/>
              </a:rPr>
              <a:t>- </a:t>
            </a:r>
            <a:r>
              <a:rPr lang="ru-RU" sz="1600" b="1" dirty="0">
                <a:solidFill>
                  <a:srgbClr val="002060"/>
                </a:solidFill>
                <a:latin typeface="Verdana" pitchFamily="34" charset="0"/>
              </a:rPr>
              <a:t>проводимости </a:t>
            </a:r>
            <a:br>
              <a:rPr lang="ru-RU" sz="1600" b="1" dirty="0">
                <a:solidFill>
                  <a:srgbClr val="002060"/>
                </a:solidFill>
                <a:latin typeface="Verdana" pitchFamily="34" charset="0"/>
              </a:rPr>
            </a:br>
            <a:r>
              <a:rPr lang="ru-RU" sz="1600" b="1" dirty="0">
                <a:solidFill>
                  <a:srgbClr val="002060"/>
                </a:solidFill>
                <a:latin typeface="Verdana" pitchFamily="34" charset="0"/>
              </a:rPr>
              <a:t>происходят гораздо </a:t>
            </a:r>
            <a:r>
              <a:rPr lang="ru-RU" sz="1600" b="1" dirty="0">
                <a:solidFill>
                  <a:schemeClr val="accent2">
                    <a:lumMod val="50000"/>
                  </a:schemeClr>
                </a:solidFill>
                <a:latin typeface="Verdana" pitchFamily="34" charset="0"/>
              </a:rPr>
              <a:t>реже</a:t>
            </a:r>
          </a:p>
        </p:txBody>
      </p:sp>
      <p:sp>
        <p:nvSpPr>
          <p:cNvPr id="36" name="Прямоугольник 35"/>
          <p:cNvSpPr/>
          <p:nvPr/>
        </p:nvSpPr>
        <p:spPr>
          <a:xfrm>
            <a:off x="5090457" y="2372637"/>
            <a:ext cx="3960000" cy="504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rgbClr val="002060"/>
                </a:solidFill>
                <a:latin typeface="Verdana" pitchFamily="34" charset="0"/>
              </a:rPr>
              <a:t>вероятность выхода вторичных е</a:t>
            </a:r>
            <a:r>
              <a:rPr lang="ru-RU" sz="1500" b="1" baseline="30000" dirty="0">
                <a:solidFill>
                  <a:srgbClr val="002060"/>
                </a:solidFill>
                <a:latin typeface="Verdana" pitchFamily="34" charset="0"/>
              </a:rPr>
              <a:t>- </a:t>
            </a:r>
            <a:r>
              <a:rPr lang="ru-RU" sz="1500" b="1" dirty="0">
                <a:solidFill>
                  <a:srgbClr val="002060"/>
                </a:solidFill>
                <a:latin typeface="Verdana" pitchFamily="34" charset="0"/>
              </a:rPr>
              <a:t>из эмиттера </a:t>
            </a:r>
            <a:r>
              <a:rPr lang="ru-RU" sz="1500" b="1" dirty="0">
                <a:solidFill>
                  <a:srgbClr val="002060"/>
                </a:solidFill>
                <a:latin typeface="Calibri"/>
              </a:rPr>
              <a:t>↑ </a:t>
            </a:r>
            <a:r>
              <a:rPr lang="ru-RU" sz="1500" b="1" dirty="0">
                <a:solidFill>
                  <a:srgbClr val="002060"/>
                </a:solidFill>
                <a:latin typeface="Verdana" pitchFamily="34" charset="0"/>
              </a:rPr>
              <a:t>в несколько раз</a:t>
            </a:r>
          </a:p>
        </p:txBody>
      </p:sp>
      <p:sp>
        <p:nvSpPr>
          <p:cNvPr id="37" name="Стрелка вправо 36"/>
          <p:cNvSpPr/>
          <p:nvPr/>
        </p:nvSpPr>
        <p:spPr>
          <a:xfrm>
            <a:off x="4634386" y="2463280"/>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987642" y="2404721"/>
            <a:ext cx="3560295" cy="432048"/>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не могут выйти из металла</a:t>
            </a:r>
          </a:p>
        </p:txBody>
      </p:sp>
      <p:sp>
        <p:nvSpPr>
          <p:cNvPr id="39" name="Стрелка вправо 38"/>
          <p:cNvSpPr/>
          <p:nvPr/>
        </p:nvSpPr>
        <p:spPr>
          <a:xfrm>
            <a:off x="555594" y="245667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право 31"/>
          <p:cNvSpPr/>
          <p:nvPr/>
        </p:nvSpPr>
        <p:spPr>
          <a:xfrm>
            <a:off x="5724128" y="3140968"/>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p:cNvSpPr/>
          <p:nvPr/>
        </p:nvSpPr>
        <p:spPr>
          <a:xfrm>
            <a:off x="3100300" y="6133039"/>
            <a:ext cx="2952000" cy="288032"/>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типичная зависимость</a:t>
            </a:r>
          </a:p>
        </p:txBody>
      </p:sp>
      <p:cxnSp>
        <p:nvCxnSpPr>
          <p:cNvPr id="31" name="Прямая со стрелкой 30"/>
          <p:cNvCxnSpPr/>
          <p:nvPr/>
        </p:nvCxnSpPr>
        <p:spPr>
          <a:xfrm rot="5400000">
            <a:off x="3213489" y="3554992"/>
            <a:ext cx="396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childTnLst>
                          </p:cTn>
                        </p:par>
                        <p:par>
                          <p:cTn id="65" fill="hold">
                            <p:stCondLst>
                              <p:cond delay="500"/>
                            </p:stCondLst>
                            <p:childTnLst>
                              <p:par>
                                <p:cTn id="66" presetID="10" presetClass="entr" presetSubtype="0" fill="hold" nodeType="afterEffect">
                                  <p:stCondLst>
                                    <p:cond delay="0"/>
                                  </p:stCondLst>
                                  <p:childTnLst>
                                    <p:set>
                                      <p:cBhvr>
                                        <p:cTn id="67" dur="1" fill="hold">
                                          <p:stCondLst>
                                            <p:cond delay="0"/>
                                          </p:stCondLst>
                                        </p:cTn>
                                        <p:tgtEl>
                                          <p:spTgt spid="306178"/>
                                        </p:tgtEl>
                                        <p:attrNameLst>
                                          <p:attrName>style.visibility</p:attrName>
                                        </p:attrNameLst>
                                      </p:cBhvr>
                                      <p:to>
                                        <p:strVal val="visible"/>
                                      </p:to>
                                    </p:set>
                                    <p:animEffect transition="in" filter="fade">
                                      <p:cBhvr>
                                        <p:cTn id="68" dur="500"/>
                                        <p:tgtEl>
                                          <p:spTgt spid="306178"/>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childTnLst>
                          </p:cTn>
                        </p:par>
                        <p:par>
                          <p:cTn id="73" fill="hold">
                            <p:stCondLst>
                              <p:cond delay="1500"/>
                            </p:stCondLst>
                            <p:childTnLst>
                              <p:par>
                                <p:cTn id="74" presetID="22" presetClass="entr" presetSubtype="1"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childTnLst>
                          </p:cTn>
                        </p:par>
                        <p:par>
                          <p:cTn id="81" fill="hold">
                            <p:stCondLst>
                              <p:cond delay="2500"/>
                            </p:stCondLst>
                            <p:childTnLst>
                              <p:par>
                                <p:cTn id="82" presetID="22" presetClass="entr" presetSubtype="2"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right)">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left)">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fade">
                                      <p:cBhvr>
                                        <p:cTn id="94" dur="500"/>
                                        <p:tgtEl>
                                          <p:spTgt spid="14"/>
                                        </p:tgtEl>
                                      </p:cBhvr>
                                    </p:animEffect>
                                  </p:childTnLst>
                                </p:cTn>
                              </p:par>
                            </p:childTnLst>
                          </p:cTn>
                        </p:par>
                        <p:par>
                          <p:cTn id="95" fill="hold">
                            <p:stCondLst>
                              <p:cond delay="500"/>
                            </p:stCondLst>
                            <p:childTnLst>
                              <p:par>
                                <p:cTn id="96" presetID="22" presetClass="entr" presetSubtype="1" fill="hold" grpId="0" nodeType="after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wipe(up)">
                                      <p:cBhvr>
                                        <p:cTn id="98" dur="500"/>
                                        <p:tgtEl>
                                          <p:spTgt spid="16"/>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2"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wipe(right)">
                                      <p:cBhvr>
                                        <p:cTn id="108" dur="500"/>
                                        <p:tgtEl>
                                          <p:spTgt spid="2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fade">
                                      <p:cBhvr>
                                        <p:cTn id="113" dur="500"/>
                                        <p:tgtEl>
                                          <p:spTgt spid="15"/>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fade">
                                      <p:cBhvr>
                                        <p:cTn id="1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p:bldP spid="12" grpId="0" animBg="1"/>
      <p:bldP spid="13" grpId="0" animBg="1"/>
      <p:bldP spid="14" grpId="0"/>
      <p:bldP spid="16" grpId="0" animBg="1"/>
      <p:bldP spid="20" grpId="0"/>
      <p:bldP spid="22" grpId="0"/>
      <p:bldP spid="15" grpId="0"/>
      <p:bldP spid="28" grpId="0"/>
      <p:bldP spid="34" grpId="0" animBg="1"/>
      <p:bldP spid="35" grpId="0" animBg="1"/>
      <p:bldP spid="36" grpId="0" animBg="1"/>
      <p:bldP spid="37" grpId="0" animBg="1"/>
      <p:bldP spid="38" grpId="0" animBg="1"/>
      <p:bldP spid="39" grpId="0" animBg="1"/>
      <p:bldP spid="32" grpId="0" animBg="1"/>
      <p:bldP spid="3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dirty="0"/>
              <a:t>Применение явления </a:t>
            </a:r>
            <a:r>
              <a:rPr lang="ru-RU" dirty="0" err="1"/>
              <a:t>фотоэмиссии</a:t>
            </a:r>
            <a:endParaRPr lang="ru-RU" dirty="0"/>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560" y="836712"/>
            <a:ext cx="2736304" cy="72008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Фотоэлектронные умножители (ФЭУ)</a:t>
            </a:r>
          </a:p>
        </p:txBody>
      </p:sp>
      <p:sp>
        <p:nvSpPr>
          <p:cNvPr id="6" name="Прямоугольник 5"/>
          <p:cNvSpPr/>
          <p:nvPr/>
        </p:nvSpPr>
        <p:spPr>
          <a:xfrm>
            <a:off x="3419872" y="836712"/>
            <a:ext cx="3096344"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для усиления слабых электрических токов</a:t>
            </a:r>
          </a:p>
        </p:txBody>
      </p:sp>
      <p:sp>
        <p:nvSpPr>
          <p:cNvPr id="8" name="Прямоугольник 7"/>
          <p:cNvSpPr/>
          <p:nvPr/>
        </p:nvSpPr>
        <p:spPr>
          <a:xfrm>
            <a:off x="4427984" y="3717032"/>
            <a:ext cx="4608512" cy="16561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Если ФЭУ содержит </a:t>
            </a:r>
            <a:r>
              <a:rPr lang="en-US" b="1" i="1" dirty="0">
                <a:solidFill>
                  <a:srgbClr val="002060"/>
                </a:solidFill>
                <a:latin typeface="Verdana" pitchFamily="34" charset="0"/>
              </a:rPr>
              <a:t>n</a:t>
            </a:r>
            <a:r>
              <a:rPr lang="ru-RU" b="1" dirty="0">
                <a:solidFill>
                  <a:srgbClr val="002060"/>
                </a:solidFill>
                <a:latin typeface="Verdana" pitchFamily="34" charset="0"/>
              </a:rPr>
              <a:t> эмиттеров, </a:t>
            </a:r>
            <a:br>
              <a:rPr lang="ru-RU" b="1" dirty="0">
                <a:solidFill>
                  <a:srgbClr val="002060"/>
                </a:solidFill>
                <a:latin typeface="Verdana" pitchFamily="34" charset="0"/>
              </a:rPr>
            </a:br>
            <a:r>
              <a:rPr lang="ru-RU" b="1" dirty="0">
                <a:solidFill>
                  <a:srgbClr val="002060"/>
                </a:solidFill>
                <a:latin typeface="Verdana" pitchFamily="34" charset="0"/>
              </a:rPr>
              <a:t>то на аноде А, называемом коллектором, получается усиленный в </a:t>
            </a:r>
            <a:r>
              <a:rPr lang="en-US" sz="2400" b="1" i="1" dirty="0">
                <a:solidFill>
                  <a:srgbClr val="002060"/>
                </a:solidFill>
                <a:latin typeface="Verdana" pitchFamily="34" charset="0"/>
                <a:sym typeface="Symbol"/>
              </a:rPr>
              <a:t></a:t>
            </a:r>
            <a:r>
              <a:rPr lang="en-US" sz="2400" b="1" i="1" baseline="30000" dirty="0">
                <a:solidFill>
                  <a:srgbClr val="002060"/>
                </a:solidFill>
                <a:latin typeface="Verdana" pitchFamily="34" charset="0"/>
              </a:rPr>
              <a:t>n</a:t>
            </a:r>
            <a:r>
              <a:rPr lang="ru-RU" b="1" dirty="0">
                <a:solidFill>
                  <a:srgbClr val="002060"/>
                </a:solidFill>
                <a:latin typeface="Verdana" pitchFamily="34" charset="0"/>
              </a:rPr>
              <a:t> раз фотоэлектронный ток (фототок)</a:t>
            </a:r>
          </a:p>
        </p:txBody>
      </p:sp>
      <p:sp>
        <p:nvSpPr>
          <p:cNvPr id="9" name="Прямоугольник 8"/>
          <p:cNvSpPr/>
          <p:nvPr/>
        </p:nvSpPr>
        <p:spPr>
          <a:xfrm>
            <a:off x="4355976" y="1844824"/>
            <a:ext cx="4464496" cy="151216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Вакуумная трубка </a:t>
            </a:r>
            <a:br>
              <a:rPr lang="ru-RU" b="1" dirty="0">
                <a:solidFill>
                  <a:srgbClr val="002060"/>
                </a:solidFill>
                <a:latin typeface="Verdana" pitchFamily="34" charset="0"/>
              </a:rPr>
            </a:br>
            <a:r>
              <a:rPr lang="ru-RU" b="1" dirty="0">
                <a:solidFill>
                  <a:srgbClr val="002060"/>
                </a:solidFill>
                <a:latin typeface="Verdana" pitchFamily="34" charset="0"/>
              </a:rPr>
              <a:t>с фотокатодом К и анодом А, между которыми расположено несколько электродов — </a:t>
            </a:r>
            <a:r>
              <a:rPr lang="ru-RU" b="1" dirty="0">
                <a:solidFill>
                  <a:schemeClr val="accent2">
                    <a:lumMod val="50000"/>
                  </a:schemeClr>
                </a:solidFill>
                <a:latin typeface="Verdana" pitchFamily="34" charset="0"/>
              </a:rPr>
              <a:t>эмиттеров</a:t>
            </a:r>
          </a:p>
        </p:txBody>
      </p:sp>
      <p:pic>
        <p:nvPicPr>
          <p:cNvPr id="311297" name="Picture 1"/>
          <p:cNvPicPr>
            <a:picLocks noChangeAspect="1" noChangeArrowheads="1"/>
          </p:cNvPicPr>
          <p:nvPr/>
        </p:nvPicPr>
        <p:blipFill>
          <a:blip r:embed="rId3" cstate="print"/>
          <a:srcRect/>
          <a:stretch>
            <a:fillRect/>
          </a:stretch>
        </p:blipFill>
        <p:spPr bwMode="auto">
          <a:xfrm>
            <a:off x="172142" y="4077072"/>
            <a:ext cx="4140000" cy="1844843"/>
          </a:xfrm>
          <a:prstGeom prst="rect">
            <a:avLst/>
          </a:prstGeom>
          <a:noFill/>
          <a:ln w="9525">
            <a:noFill/>
            <a:miter lim="800000"/>
            <a:headEnd/>
            <a:tailEnd/>
          </a:ln>
        </p:spPr>
      </p:pic>
      <p:pic>
        <p:nvPicPr>
          <p:cNvPr id="311299" name="Picture 3">
            <a:hlinkClick r:id="rId4" action="ppaction://hlinkfile"/>
          </p:cNvPr>
          <p:cNvPicPr>
            <a:picLocks noChangeAspect="1" noChangeArrowheads="1"/>
          </p:cNvPicPr>
          <p:nvPr/>
        </p:nvPicPr>
        <p:blipFill>
          <a:blip r:embed="rId5" cstate="print"/>
          <a:srcRect/>
          <a:stretch>
            <a:fillRect/>
          </a:stretch>
        </p:blipFill>
        <p:spPr bwMode="auto">
          <a:xfrm>
            <a:off x="6228184" y="5517232"/>
            <a:ext cx="1296144" cy="1158365"/>
          </a:xfrm>
          <a:prstGeom prst="rect">
            <a:avLst/>
          </a:prstGeom>
          <a:noFill/>
          <a:ln w="9525">
            <a:noFill/>
            <a:miter lim="800000"/>
            <a:headEnd/>
            <a:tailEnd/>
          </a:ln>
        </p:spPr>
      </p:pic>
      <p:pic>
        <p:nvPicPr>
          <p:cNvPr id="432129" name="Picture 1"/>
          <p:cNvPicPr>
            <a:picLocks noChangeAspect="1" noChangeArrowheads="1"/>
          </p:cNvPicPr>
          <p:nvPr/>
        </p:nvPicPr>
        <p:blipFill>
          <a:blip r:embed="rId6" cstate="print"/>
          <a:srcRect b="43320"/>
          <a:stretch>
            <a:fillRect/>
          </a:stretch>
        </p:blipFill>
        <p:spPr bwMode="auto">
          <a:xfrm>
            <a:off x="179512" y="1916832"/>
            <a:ext cx="4140000" cy="192384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32129"/>
                                        </p:tgtEl>
                                        <p:attrNameLst>
                                          <p:attrName>style.visibility</p:attrName>
                                        </p:attrNameLst>
                                      </p:cBhvr>
                                      <p:to>
                                        <p:strVal val="visible"/>
                                      </p:to>
                                    </p:set>
                                    <p:animEffect transition="in" filter="fade">
                                      <p:cBhvr>
                                        <p:cTn id="20" dur="2000"/>
                                        <p:tgtEl>
                                          <p:spTgt spid="432129"/>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311297"/>
                                        </p:tgtEl>
                                        <p:attrNameLst>
                                          <p:attrName>style.visibility</p:attrName>
                                        </p:attrNameLst>
                                      </p:cBhvr>
                                      <p:to>
                                        <p:strVal val="visible"/>
                                      </p:to>
                                    </p:set>
                                    <p:animEffect transition="in" filter="fade">
                                      <p:cBhvr>
                                        <p:cTn id="24" dur="500"/>
                                        <p:tgtEl>
                                          <p:spTgt spid="31129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11299"/>
                                        </p:tgtEl>
                                        <p:attrNameLst>
                                          <p:attrName>style.visibility</p:attrName>
                                        </p:attrNameLst>
                                      </p:cBhvr>
                                      <p:to>
                                        <p:strVal val="visible"/>
                                      </p:to>
                                    </p:set>
                                    <p:animEffect transition="in" filter="fade">
                                      <p:cBhvr>
                                        <p:cTn id="33" dur="500"/>
                                        <p:tgtEl>
                                          <p:spTgt spid="311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lstStyle/>
          <a:p>
            <a:r>
              <a:rPr lang="ru-RU" dirty="0"/>
              <a:t>Автоэлектронная эмиссия</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278530" name="Picture 2"/>
          <p:cNvPicPr>
            <a:picLocks noGrp="1" noChangeAspect="1" noChangeArrowheads="1"/>
          </p:cNvPicPr>
          <p:nvPr>
            <p:ph idx="1"/>
          </p:nvPr>
        </p:nvPicPr>
        <p:blipFill>
          <a:blip r:embed="rId3" cstate="print"/>
          <a:srcRect/>
          <a:stretch>
            <a:fillRect/>
          </a:stretch>
        </p:blipFill>
        <p:spPr bwMode="auto">
          <a:xfrm>
            <a:off x="5577746" y="4149080"/>
            <a:ext cx="3314734" cy="2486050"/>
          </a:xfrm>
          <a:prstGeom prst="rect">
            <a:avLst/>
          </a:prstGeom>
          <a:noFill/>
          <a:ln w="9525">
            <a:noFill/>
            <a:miter lim="800000"/>
            <a:headEnd/>
            <a:tailEnd/>
          </a:ln>
        </p:spPr>
      </p:pic>
      <p:sp>
        <p:nvSpPr>
          <p:cNvPr id="5" name="Прямоугольник 4"/>
          <p:cNvSpPr/>
          <p:nvPr/>
        </p:nvSpPr>
        <p:spPr>
          <a:xfrm>
            <a:off x="611560" y="836712"/>
            <a:ext cx="8280920" cy="720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Эмиссия электронов с поверхности металлов </a:t>
            </a:r>
            <a:br>
              <a:rPr lang="ru-RU" b="1" dirty="0">
                <a:solidFill>
                  <a:srgbClr val="002060"/>
                </a:solidFill>
                <a:latin typeface="Verdana" pitchFamily="34" charset="0"/>
              </a:rPr>
            </a:br>
            <a:r>
              <a:rPr lang="ru-RU" b="1" dirty="0">
                <a:solidFill>
                  <a:srgbClr val="002060"/>
                </a:solidFill>
                <a:latin typeface="Verdana" pitchFamily="34" charset="0"/>
              </a:rPr>
              <a:t>под действием сильного внешнего электрического поля</a:t>
            </a:r>
          </a:p>
        </p:txBody>
      </p:sp>
      <p:sp>
        <p:nvSpPr>
          <p:cNvPr id="6" name="Прямоугольник 5"/>
          <p:cNvSpPr/>
          <p:nvPr/>
        </p:nvSpPr>
        <p:spPr>
          <a:xfrm>
            <a:off x="601169" y="1596169"/>
            <a:ext cx="8280920" cy="7200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r>
              <a:rPr lang="ru-RU" b="1" dirty="0">
                <a:solidFill>
                  <a:srgbClr val="002060"/>
                </a:solidFill>
                <a:latin typeface="Verdana" pitchFamily="34" charset="0"/>
              </a:rPr>
              <a:t>можно наблюдать в откачанной трубке: </a:t>
            </a:r>
            <a:br>
              <a:rPr lang="ru-RU" b="1" dirty="0">
                <a:solidFill>
                  <a:srgbClr val="002060"/>
                </a:solidFill>
                <a:latin typeface="Verdana" pitchFamily="34" charset="0"/>
              </a:rPr>
            </a:br>
            <a:r>
              <a:rPr lang="ru-RU" b="1" dirty="0">
                <a:solidFill>
                  <a:srgbClr val="002060"/>
                </a:solidFill>
                <a:latin typeface="Verdana" pitchFamily="34" charset="0"/>
              </a:rPr>
              <a:t>К — острие, А— внутренняя поверхность трубки</a:t>
            </a:r>
          </a:p>
        </p:txBody>
      </p:sp>
      <p:sp>
        <p:nvSpPr>
          <p:cNvPr id="7" name="Прямоугольник 6"/>
          <p:cNvSpPr/>
          <p:nvPr/>
        </p:nvSpPr>
        <p:spPr>
          <a:xfrm>
            <a:off x="694824" y="2391172"/>
            <a:ext cx="6300000"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Позволяет при </a:t>
            </a:r>
            <a:r>
              <a:rPr lang="en-US" b="1" dirty="0">
                <a:solidFill>
                  <a:srgbClr val="002060"/>
                </a:solidFill>
                <a:latin typeface="Verdana" pitchFamily="34" charset="0"/>
              </a:rPr>
              <a:t>U </a:t>
            </a:r>
            <a:r>
              <a:rPr lang="ru-RU" b="1" dirty="0">
                <a:solidFill>
                  <a:srgbClr val="002060"/>
                </a:solidFill>
                <a:sym typeface="Symbol"/>
              </a:rPr>
              <a:t> </a:t>
            </a:r>
            <a:r>
              <a:rPr lang="ru-RU" b="1" dirty="0">
                <a:solidFill>
                  <a:srgbClr val="002060"/>
                </a:solidFill>
                <a:latin typeface="Verdana" pitchFamily="34" charset="0"/>
              </a:rPr>
              <a:t>10</a:t>
            </a:r>
            <a:r>
              <a:rPr lang="ru-RU" b="1" baseline="30000" dirty="0">
                <a:solidFill>
                  <a:srgbClr val="002060"/>
                </a:solidFill>
                <a:latin typeface="Verdana" pitchFamily="34" charset="0"/>
              </a:rPr>
              <a:t>3</a:t>
            </a:r>
            <a:r>
              <a:rPr lang="ru-RU" b="1" dirty="0">
                <a:solidFill>
                  <a:srgbClr val="002060"/>
                </a:solidFill>
                <a:latin typeface="Verdana" pitchFamily="34" charset="0"/>
              </a:rPr>
              <a:t>В получать </a:t>
            </a:r>
            <a:br>
              <a:rPr lang="ru-RU" b="1" dirty="0">
                <a:solidFill>
                  <a:srgbClr val="002060"/>
                </a:solidFill>
                <a:latin typeface="Verdana" pitchFamily="34" charset="0"/>
              </a:rPr>
            </a:br>
            <a:r>
              <a:rPr lang="ru-RU" b="1" dirty="0">
                <a:solidFill>
                  <a:srgbClr val="002060"/>
                </a:solidFill>
                <a:latin typeface="Verdana" pitchFamily="34" charset="0"/>
              </a:rPr>
              <a:t>электрические поля </a:t>
            </a:r>
            <a:r>
              <a:rPr lang="en-US" b="1" dirty="0">
                <a:solidFill>
                  <a:srgbClr val="002060"/>
                </a:solidFill>
                <a:latin typeface="Verdana" pitchFamily="34" charset="0"/>
              </a:rPr>
              <a:t>E </a:t>
            </a:r>
            <a:r>
              <a:rPr lang="ru-RU" b="1" dirty="0">
                <a:solidFill>
                  <a:srgbClr val="002060"/>
                </a:solidFill>
                <a:sym typeface="Symbol"/>
              </a:rPr>
              <a:t></a:t>
            </a:r>
            <a:r>
              <a:rPr lang="ru-RU" b="1" dirty="0">
                <a:solidFill>
                  <a:srgbClr val="002060"/>
                </a:solidFill>
                <a:latin typeface="Verdana" pitchFamily="34" charset="0"/>
              </a:rPr>
              <a:t>10</a:t>
            </a:r>
            <a:r>
              <a:rPr lang="ru-RU" b="1" baseline="30000" dirty="0">
                <a:solidFill>
                  <a:srgbClr val="002060"/>
                </a:solidFill>
                <a:latin typeface="Verdana" pitchFamily="34" charset="0"/>
              </a:rPr>
              <a:t>7</a:t>
            </a:r>
            <a:r>
              <a:rPr lang="ru-RU" b="1" dirty="0">
                <a:solidFill>
                  <a:srgbClr val="002060"/>
                </a:solidFill>
                <a:latin typeface="Verdana" pitchFamily="34" charset="0"/>
              </a:rPr>
              <a:t> В/м</a:t>
            </a:r>
          </a:p>
        </p:txBody>
      </p:sp>
      <p:sp>
        <p:nvSpPr>
          <p:cNvPr id="8" name="Прямоугольник 7"/>
          <p:cNvSpPr/>
          <p:nvPr/>
        </p:nvSpPr>
        <p:spPr>
          <a:xfrm>
            <a:off x="693093" y="3035600"/>
            <a:ext cx="6300000" cy="96946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При постепенном </a:t>
            </a:r>
            <a:r>
              <a:rPr lang="ru-RU" b="1" dirty="0">
                <a:solidFill>
                  <a:srgbClr val="002060"/>
                </a:solidFill>
              </a:rPr>
              <a:t>↑ </a:t>
            </a:r>
            <a:r>
              <a:rPr lang="en-US" b="1" dirty="0">
                <a:solidFill>
                  <a:srgbClr val="002060"/>
                </a:solidFill>
                <a:latin typeface="Verdana" pitchFamily="34" charset="0"/>
              </a:rPr>
              <a:t>E </a:t>
            </a:r>
            <a:r>
              <a:rPr lang="ru-RU" b="1" dirty="0">
                <a:solidFill>
                  <a:srgbClr val="002060"/>
                </a:solidFill>
                <a:latin typeface="Verdana" pitchFamily="34" charset="0"/>
              </a:rPr>
              <a:t>уже при </a:t>
            </a:r>
            <a:r>
              <a:rPr lang="en-US" b="1" dirty="0">
                <a:solidFill>
                  <a:srgbClr val="002060"/>
                </a:solidFill>
                <a:latin typeface="Verdana" pitchFamily="34" charset="0"/>
              </a:rPr>
              <a:t>E</a:t>
            </a:r>
            <a:r>
              <a:rPr lang="ru-RU" b="1" dirty="0">
                <a:solidFill>
                  <a:srgbClr val="002060"/>
                </a:solidFill>
                <a:sym typeface="Symbol"/>
              </a:rPr>
              <a:t></a:t>
            </a:r>
            <a:r>
              <a:rPr lang="ru-RU" b="1" dirty="0">
                <a:solidFill>
                  <a:srgbClr val="002060"/>
                </a:solidFill>
                <a:latin typeface="Verdana" pitchFamily="34" charset="0"/>
              </a:rPr>
              <a:t>10</a:t>
            </a:r>
            <a:r>
              <a:rPr lang="ru-RU" b="1" baseline="30000" dirty="0">
                <a:solidFill>
                  <a:srgbClr val="002060"/>
                </a:solidFill>
                <a:latin typeface="Verdana" pitchFamily="34" charset="0"/>
              </a:rPr>
              <a:t>5</a:t>
            </a:r>
            <a:r>
              <a:rPr lang="en-US" b="1" dirty="0">
                <a:solidFill>
                  <a:srgbClr val="002060"/>
                </a:solidFill>
                <a:latin typeface="Verdana" pitchFamily="34" charset="0"/>
              </a:rPr>
              <a:t>-</a:t>
            </a:r>
            <a:r>
              <a:rPr lang="ru-RU" b="1" dirty="0">
                <a:solidFill>
                  <a:srgbClr val="002060"/>
                </a:solidFill>
                <a:latin typeface="Verdana" pitchFamily="34" charset="0"/>
              </a:rPr>
              <a:t>10</a:t>
            </a:r>
            <a:r>
              <a:rPr lang="ru-RU" b="1" baseline="30000" dirty="0">
                <a:solidFill>
                  <a:srgbClr val="002060"/>
                </a:solidFill>
                <a:latin typeface="Verdana" pitchFamily="34" charset="0"/>
              </a:rPr>
              <a:t>6</a:t>
            </a:r>
            <a:r>
              <a:rPr lang="ru-RU" b="1" dirty="0">
                <a:solidFill>
                  <a:srgbClr val="002060"/>
                </a:solidFill>
                <a:latin typeface="Verdana" pitchFamily="34" charset="0"/>
              </a:rPr>
              <a:t> В/м</a:t>
            </a:r>
            <a:r>
              <a:rPr lang="en-US" b="1" dirty="0">
                <a:solidFill>
                  <a:srgbClr val="002060"/>
                </a:solidFill>
                <a:latin typeface="Verdana" pitchFamily="34" charset="0"/>
              </a:rPr>
              <a:t> </a:t>
            </a:r>
            <a:br>
              <a:rPr lang="ru-RU" b="1" dirty="0">
                <a:solidFill>
                  <a:srgbClr val="002060"/>
                </a:solidFill>
                <a:latin typeface="Verdana" pitchFamily="34" charset="0"/>
              </a:rPr>
            </a:br>
            <a:r>
              <a:rPr lang="ru-RU" b="1" dirty="0">
                <a:solidFill>
                  <a:srgbClr val="002060"/>
                </a:solidFill>
                <a:latin typeface="Verdana" pitchFamily="34" charset="0"/>
              </a:rPr>
              <a:t>у поверхности К возникает слабый ток, </a:t>
            </a:r>
            <a:br>
              <a:rPr lang="ru-RU" b="1" dirty="0">
                <a:solidFill>
                  <a:srgbClr val="002060"/>
                </a:solidFill>
                <a:latin typeface="Verdana" pitchFamily="34" charset="0"/>
              </a:rPr>
            </a:br>
            <a:r>
              <a:rPr lang="ru-RU" b="1" dirty="0">
                <a:solidFill>
                  <a:srgbClr val="002060"/>
                </a:solidFill>
                <a:latin typeface="Verdana" pitchFamily="34" charset="0"/>
              </a:rPr>
              <a:t>обусловленный е</a:t>
            </a:r>
            <a:r>
              <a:rPr lang="ru-RU" b="1" baseline="30000" dirty="0">
                <a:solidFill>
                  <a:srgbClr val="002060"/>
                </a:solidFill>
                <a:latin typeface="Verdana" pitchFamily="34" charset="0"/>
              </a:rPr>
              <a:t>-</a:t>
            </a:r>
            <a:r>
              <a:rPr lang="ru-RU" b="1" dirty="0">
                <a:solidFill>
                  <a:srgbClr val="002060"/>
                </a:solidFill>
                <a:latin typeface="Verdana" pitchFamily="34" charset="0"/>
              </a:rPr>
              <a:t>, испускаемыми К</a:t>
            </a:r>
          </a:p>
        </p:txBody>
      </p:sp>
      <p:sp>
        <p:nvSpPr>
          <p:cNvPr id="9" name="Прямоугольник 8"/>
          <p:cNvSpPr/>
          <p:nvPr/>
        </p:nvSpPr>
        <p:spPr>
          <a:xfrm>
            <a:off x="599710" y="3994673"/>
            <a:ext cx="3324217" cy="74760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Токи возникают </a:t>
            </a:r>
            <a:br>
              <a:rPr lang="ru-RU" b="1" dirty="0">
                <a:solidFill>
                  <a:srgbClr val="002060"/>
                </a:solidFill>
                <a:latin typeface="Verdana" pitchFamily="34" charset="0"/>
              </a:rPr>
            </a:br>
            <a:r>
              <a:rPr lang="ru-RU" b="1" dirty="0">
                <a:solidFill>
                  <a:srgbClr val="002060"/>
                </a:solidFill>
                <a:latin typeface="Verdana" pitchFamily="34" charset="0"/>
              </a:rPr>
              <a:t>при холодном катоде</a:t>
            </a:r>
            <a:endParaRPr lang="ru-RU" b="1" dirty="0">
              <a:solidFill>
                <a:schemeClr val="accent2">
                  <a:lumMod val="50000"/>
                </a:schemeClr>
              </a:solidFill>
              <a:latin typeface="Verdana" pitchFamily="34" charset="0"/>
            </a:endParaRPr>
          </a:p>
        </p:txBody>
      </p:sp>
      <p:sp>
        <p:nvSpPr>
          <p:cNvPr id="10" name="Прямоугольник 9"/>
          <p:cNvSpPr/>
          <p:nvPr/>
        </p:nvSpPr>
        <p:spPr>
          <a:xfrm>
            <a:off x="2123728" y="4765979"/>
            <a:ext cx="2948899" cy="936104"/>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явление называется также </a:t>
            </a:r>
            <a:br>
              <a:rPr lang="ru-RU" b="1" dirty="0">
                <a:solidFill>
                  <a:srgbClr val="002060"/>
                </a:solidFill>
                <a:latin typeface="Verdana" pitchFamily="34" charset="0"/>
              </a:rPr>
            </a:br>
            <a:r>
              <a:rPr lang="ru-RU" b="1" dirty="0">
                <a:solidFill>
                  <a:schemeClr val="accent2">
                    <a:lumMod val="50000"/>
                  </a:schemeClr>
                </a:solidFill>
                <a:latin typeface="Verdana" pitchFamily="34" charset="0"/>
              </a:rPr>
              <a:t>холодной эмиссией</a:t>
            </a:r>
          </a:p>
        </p:txBody>
      </p:sp>
      <p:sp>
        <p:nvSpPr>
          <p:cNvPr id="11" name="Стрелка вправо 10"/>
          <p:cNvSpPr/>
          <p:nvPr/>
        </p:nvSpPr>
        <p:spPr>
          <a:xfrm>
            <a:off x="1403648" y="508522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39552" y="5949280"/>
            <a:ext cx="4320480" cy="83671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2">
                    <a:lumMod val="50000"/>
                  </a:schemeClr>
                </a:solidFill>
                <a:latin typeface="Verdana" pitchFamily="34" charset="0"/>
              </a:rPr>
              <a:t>Объяснение механизма </a:t>
            </a:r>
            <a:br>
              <a:rPr lang="ru-RU" b="1" dirty="0">
                <a:solidFill>
                  <a:schemeClr val="accent2">
                    <a:lumMod val="50000"/>
                  </a:schemeClr>
                </a:solidFill>
                <a:latin typeface="Verdana" pitchFamily="34" charset="0"/>
              </a:rPr>
            </a:br>
            <a:r>
              <a:rPr lang="ru-RU" b="1" dirty="0">
                <a:solidFill>
                  <a:schemeClr val="accent2">
                    <a:lumMod val="50000"/>
                  </a:schemeClr>
                </a:solidFill>
                <a:latin typeface="Verdana" pitchFamily="34" charset="0"/>
              </a:rPr>
              <a:t>явления возможно лишь </a:t>
            </a:r>
            <a:br>
              <a:rPr lang="ru-RU" b="1" dirty="0">
                <a:solidFill>
                  <a:schemeClr val="accent2">
                    <a:lumMod val="50000"/>
                  </a:schemeClr>
                </a:solidFill>
                <a:latin typeface="Verdana" pitchFamily="34" charset="0"/>
              </a:rPr>
            </a:br>
            <a:r>
              <a:rPr lang="ru-RU" b="1" dirty="0">
                <a:solidFill>
                  <a:schemeClr val="accent2">
                    <a:lumMod val="50000"/>
                  </a:schemeClr>
                </a:solidFill>
                <a:latin typeface="Verdana" pitchFamily="34" charset="0"/>
              </a:rPr>
              <a:t>на основе квантовой теории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78530"/>
                                        </p:tgtEl>
                                        <p:attrNameLst>
                                          <p:attrName>style.visibility</p:attrName>
                                        </p:attrNameLst>
                                      </p:cBhvr>
                                      <p:to>
                                        <p:strVal val="visible"/>
                                      </p:to>
                                    </p:set>
                                    <p:animEffect transition="in" filter="fade">
                                      <p:cBhvr>
                                        <p:cTn id="16" dur="500"/>
                                        <p:tgtEl>
                                          <p:spTgt spid="2785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P spid="10" grpId="0" animBg="1"/>
      <p:bldP spid="11" grpId="0" animBg="1"/>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sz="3000" dirty="0"/>
              <a:t>Применение автоэлектронной эмиссии</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Прямоугольник 4"/>
          <p:cNvSpPr/>
          <p:nvPr/>
        </p:nvSpPr>
        <p:spPr>
          <a:xfrm>
            <a:off x="611560" y="908720"/>
            <a:ext cx="5292000" cy="432048"/>
          </a:xfrm>
          <a:prstGeom prst="rect">
            <a:avLst/>
          </a:prstGeom>
          <a:solidFill>
            <a:schemeClr val="accent1">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latin typeface="Verdana" pitchFamily="34" charset="0"/>
              </a:rPr>
              <a:t>Создание дисплеев нового поколения</a:t>
            </a:r>
          </a:p>
        </p:txBody>
      </p:sp>
      <p:pic>
        <p:nvPicPr>
          <p:cNvPr id="6" name="Picture 1"/>
          <p:cNvPicPr>
            <a:picLocks noChangeAspect="1" noChangeArrowheads="1"/>
          </p:cNvPicPr>
          <p:nvPr/>
        </p:nvPicPr>
        <p:blipFill>
          <a:blip r:embed="rId3" cstate="print"/>
          <a:srcRect r="14035"/>
          <a:stretch>
            <a:fillRect/>
          </a:stretch>
        </p:blipFill>
        <p:spPr bwMode="auto">
          <a:xfrm>
            <a:off x="6444208" y="908720"/>
            <a:ext cx="2592288" cy="3771900"/>
          </a:xfrm>
          <a:prstGeom prst="rect">
            <a:avLst/>
          </a:prstGeom>
          <a:noFill/>
          <a:ln w="9525">
            <a:noFill/>
            <a:miter lim="800000"/>
            <a:headEnd/>
            <a:tailEnd/>
          </a:ln>
        </p:spPr>
      </p:pic>
      <p:sp>
        <p:nvSpPr>
          <p:cNvPr id="7" name="Прямоугольник 6"/>
          <p:cNvSpPr/>
          <p:nvPr/>
        </p:nvSpPr>
        <p:spPr>
          <a:xfrm>
            <a:off x="547392" y="1484784"/>
            <a:ext cx="5400600"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Углеродная </a:t>
            </a:r>
            <a:r>
              <a:rPr lang="ru-RU" sz="1600" b="1" dirty="0" err="1">
                <a:solidFill>
                  <a:srgbClr val="002060"/>
                </a:solidFill>
                <a:latin typeface="Verdana" pitchFamily="34" charset="0"/>
              </a:rPr>
              <a:t>нанотрубка</a:t>
            </a:r>
            <a:r>
              <a:rPr lang="ru-RU" sz="1600" b="1" dirty="0">
                <a:solidFill>
                  <a:srgbClr val="002060"/>
                </a:solidFill>
                <a:latin typeface="Verdana" pitchFamily="34" charset="0"/>
              </a:rPr>
              <a:t> закреплена на К </a:t>
            </a:r>
            <a:br>
              <a:rPr lang="ru-RU" sz="1600" b="1" dirty="0">
                <a:solidFill>
                  <a:srgbClr val="002060"/>
                </a:solidFill>
                <a:latin typeface="Verdana" pitchFamily="34" charset="0"/>
              </a:rPr>
            </a:br>
            <a:r>
              <a:rPr lang="ru-RU" sz="1600" b="1" dirty="0">
                <a:solidFill>
                  <a:srgbClr val="002060"/>
                </a:solidFill>
                <a:latin typeface="Verdana" pitchFamily="34" charset="0"/>
              </a:rPr>
              <a:t>и ориентирована в направлении А</a:t>
            </a:r>
          </a:p>
        </p:txBody>
      </p:sp>
      <p:sp>
        <p:nvSpPr>
          <p:cNvPr id="8" name="Прямоугольник 7"/>
          <p:cNvSpPr/>
          <p:nvPr/>
        </p:nvSpPr>
        <p:spPr>
          <a:xfrm>
            <a:off x="547392" y="2204864"/>
            <a:ext cx="1728000" cy="122413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rgbClr val="002060"/>
                </a:solidFill>
                <a:latin typeface="Verdana" pitchFamily="34" charset="0"/>
              </a:rPr>
              <a:t>На электроды подают прямое напряжение (К-, А+)</a:t>
            </a:r>
          </a:p>
        </p:txBody>
      </p:sp>
      <p:sp>
        <p:nvSpPr>
          <p:cNvPr id="10" name="Стрелка вправо 9"/>
          <p:cNvSpPr/>
          <p:nvPr/>
        </p:nvSpPr>
        <p:spPr>
          <a:xfrm>
            <a:off x="2483768" y="263695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915816" y="2204864"/>
            <a:ext cx="3528392"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buFont typeface="Arial" pitchFamily="34" charset="0"/>
              <a:buChar char="•"/>
            </a:pPr>
            <a:r>
              <a:rPr lang="ru-RU" sz="1500" b="1" dirty="0" err="1">
                <a:solidFill>
                  <a:srgbClr val="002060"/>
                </a:solidFill>
                <a:latin typeface="Verdana" pitchFamily="34" charset="0"/>
              </a:rPr>
              <a:t>нанотрубка</a:t>
            </a:r>
            <a:r>
              <a:rPr lang="ru-RU" sz="1500" b="1" dirty="0">
                <a:solidFill>
                  <a:srgbClr val="002060"/>
                </a:solidFill>
                <a:latin typeface="Verdana" pitchFamily="34" charset="0"/>
              </a:rPr>
              <a:t> заряжается «-»</a:t>
            </a:r>
          </a:p>
          <a:p>
            <a:pPr marL="176213" indent="-176213">
              <a:buFont typeface="Arial" pitchFamily="34" charset="0"/>
              <a:buChar char="•"/>
            </a:pPr>
            <a:r>
              <a:rPr lang="ru-RU" sz="1500" b="1" dirty="0">
                <a:solidFill>
                  <a:srgbClr val="002060"/>
                </a:solidFill>
                <a:latin typeface="Verdana" pitchFamily="34" charset="0"/>
              </a:rPr>
              <a:t>линии ЭП вблизи трубки искривляются</a:t>
            </a:r>
          </a:p>
          <a:p>
            <a:pPr marL="176213" indent="-176213">
              <a:buFont typeface="Arial" pitchFamily="34" charset="0"/>
              <a:buChar char="•"/>
            </a:pPr>
            <a:r>
              <a:rPr lang="ru-RU" sz="1500" b="1" dirty="0">
                <a:solidFill>
                  <a:srgbClr val="002060"/>
                </a:solidFill>
                <a:latin typeface="Verdana" pitchFamily="34" charset="0"/>
              </a:rPr>
              <a:t>вблизи острия Е огромна (тем </a:t>
            </a:r>
            <a:r>
              <a:rPr lang="en-US" sz="1500" b="1" dirty="0">
                <a:solidFill>
                  <a:srgbClr val="002060"/>
                </a:solidFill>
                <a:latin typeface="Verdana" pitchFamily="34" charset="0"/>
              </a:rPr>
              <a:t>&gt;</a:t>
            </a:r>
            <a:r>
              <a:rPr lang="ru-RU" sz="1500" b="1" dirty="0">
                <a:solidFill>
                  <a:srgbClr val="002060"/>
                </a:solidFill>
                <a:latin typeface="Verdana" pitchFamily="34" charset="0"/>
              </a:rPr>
              <a:t>, чем тоньше трубка)</a:t>
            </a:r>
          </a:p>
        </p:txBody>
      </p:sp>
      <p:sp>
        <p:nvSpPr>
          <p:cNvPr id="13" name="Стрелка вправо 12"/>
          <p:cNvSpPr/>
          <p:nvPr/>
        </p:nvSpPr>
        <p:spPr>
          <a:xfrm>
            <a:off x="611560" y="364506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p:cNvCxnSpPr/>
          <p:nvPr/>
        </p:nvCxnSpPr>
        <p:spPr>
          <a:xfrm rot="5400000">
            <a:off x="1691680" y="2852936"/>
            <a:ext cx="1152128" cy="0"/>
          </a:xfrm>
          <a:prstGeom prst="line">
            <a:avLst/>
          </a:prstGeom>
        </p:spPr>
        <p:style>
          <a:lnRef idx="3">
            <a:schemeClr val="accent1"/>
          </a:lnRef>
          <a:fillRef idx="0">
            <a:schemeClr val="accent1"/>
          </a:fillRef>
          <a:effectRef idx="2">
            <a:schemeClr val="accent1"/>
          </a:effectRef>
          <a:fontRef idx="minor">
            <a:schemeClr val="tx1"/>
          </a:fontRef>
        </p:style>
      </p:cxnSp>
      <p:sp>
        <p:nvSpPr>
          <p:cNvPr id="16" name="Прямоугольник 15"/>
          <p:cNvSpPr/>
          <p:nvPr/>
        </p:nvSpPr>
        <p:spPr>
          <a:xfrm>
            <a:off x="1043800" y="3573016"/>
            <a:ext cx="1872016"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ЭП вырывает е</a:t>
            </a:r>
            <a:r>
              <a:rPr lang="ru-RU" sz="1600" b="1" baseline="30000" dirty="0">
                <a:solidFill>
                  <a:srgbClr val="002060"/>
                </a:solidFill>
                <a:latin typeface="Verdana" pitchFamily="34" charset="0"/>
              </a:rPr>
              <a:t>-</a:t>
            </a:r>
            <a:r>
              <a:rPr lang="ru-RU" sz="1600" b="1" dirty="0">
                <a:solidFill>
                  <a:srgbClr val="002060"/>
                </a:solidFill>
                <a:latin typeface="Verdana" pitchFamily="34" charset="0"/>
              </a:rPr>
              <a:t> из трубки</a:t>
            </a:r>
          </a:p>
        </p:txBody>
      </p:sp>
      <p:sp>
        <p:nvSpPr>
          <p:cNvPr id="17" name="Прямоугольник 16"/>
          <p:cNvSpPr/>
          <p:nvPr/>
        </p:nvSpPr>
        <p:spPr>
          <a:xfrm>
            <a:off x="2987824" y="3573016"/>
            <a:ext cx="2952328" cy="648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под действием поля е- формируются в пучок</a:t>
            </a:r>
          </a:p>
        </p:txBody>
      </p:sp>
      <p:sp>
        <p:nvSpPr>
          <p:cNvPr id="19" name="Прямоугольник 18"/>
          <p:cNvSpPr/>
          <p:nvPr/>
        </p:nvSpPr>
        <p:spPr>
          <a:xfrm>
            <a:off x="539552" y="5229200"/>
            <a:ext cx="1728000" cy="129614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rgbClr val="002060"/>
                </a:solidFill>
                <a:latin typeface="Verdana" pitchFamily="34" charset="0"/>
              </a:rPr>
              <a:t>На электроды подают обратное напряжение (К+, А-)</a:t>
            </a:r>
          </a:p>
        </p:txBody>
      </p:sp>
      <p:sp>
        <p:nvSpPr>
          <p:cNvPr id="20" name="Стрелка вправо 19"/>
          <p:cNvSpPr/>
          <p:nvPr/>
        </p:nvSpPr>
        <p:spPr>
          <a:xfrm>
            <a:off x="2483768" y="5733296"/>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1" name="Прямая соединительная линия 20"/>
          <p:cNvCxnSpPr/>
          <p:nvPr/>
        </p:nvCxnSpPr>
        <p:spPr>
          <a:xfrm rot="5400000">
            <a:off x="1691680" y="5949280"/>
            <a:ext cx="1152128" cy="0"/>
          </a:xfrm>
          <a:prstGeom prst="line">
            <a:avLst/>
          </a:prstGeom>
        </p:spPr>
        <p:style>
          <a:lnRef idx="3">
            <a:schemeClr val="accent1"/>
          </a:lnRef>
          <a:fillRef idx="0">
            <a:schemeClr val="accent1"/>
          </a:fillRef>
          <a:effectRef idx="2">
            <a:schemeClr val="accent1"/>
          </a:effectRef>
          <a:fontRef idx="minor">
            <a:schemeClr val="tx1"/>
          </a:fontRef>
        </p:style>
      </p:cxnSp>
      <p:sp>
        <p:nvSpPr>
          <p:cNvPr id="22" name="Прямоугольник 21"/>
          <p:cNvSpPr/>
          <p:nvPr/>
        </p:nvSpPr>
        <p:spPr>
          <a:xfrm>
            <a:off x="2987824" y="5373216"/>
            <a:ext cx="2880320" cy="115212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buFont typeface="Arial" pitchFamily="34" charset="0"/>
              <a:buChar char="•"/>
            </a:pPr>
            <a:r>
              <a:rPr lang="ru-RU" sz="1600" b="1" dirty="0">
                <a:solidFill>
                  <a:srgbClr val="002060"/>
                </a:solidFill>
                <a:latin typeface="Verdana" pitchFamily="34" charset="0"/>
              </a:rPr>
              <a:t>электронная эмиссия невозможна</a:t>
            </a:r>
          </a:p>
          <a:p>
            <a:pPr marL="176213" indent="-176213">
              <a:buFont typeface="Arial" pitchFamily="34" charset="0"/>
              <a:buChar char="•"/>
            </a:pPr>
            <a:r>
              <a:rPr lang="ru-RU" sz="1600" b="1" dirty="0">
                <a:solidFill>
                  <a:srgbClr val="002060"/>
                </a:solidFill>
                <a:latin typeface="Verdana" pitchFamily="34" charset="0"/>
              </a:rPr>
              <a:t>ток в системе не идет</a:t>
            </a:r>
          </a:p>
        </p:txBody>
      </p:sp>
      <p:sp>
        <p:nvSpPr>
          <p:cNvPr id="24" name="Стрелка вправо 23"/>
          <p:cNvSpPr/>
          <p:nvPr/>
        </p:nvSpPr>
        <p:spPr>
          <a:xfrm>
            <a:off x="611560" y="443715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1043608" y="4293096"/>
            <a:ext cx="1872224" cy="64807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в системе идет ток</a:t>
            </a:r>
          </a:p>
        </p:txBody>
      </p:sp>
      <p:sp>
        <p:nvSpPr>
          <p:cNvPr id="26" name="Стрелка вправо 25"/>
          <p:cNvSpPr/>
          <p:nvPr/>
        </p:nvSpPr>
        <p:spPr>
          <a:xfrm>
            <a:off x="3131840" y="4437152"/>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3563888" y="4293096"/>
            <a:ext cx="1728192" cy="64807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дисплей светится</a:t>
            </a:r>
          </a:p>
        </p:txBody>
      </p:sp>
      <p:sp>
        <p:nvSpPr>
          <p:cNvPr id="28" name="Стрелка вправо 27"/>
          <p:cNvSpPr/>
          <p:nvPr/>
        </p:nvSpPr>
        <p:spPr>
          <a:xfrm>
            <a:off x="5868144" y="5805304"/>
            <a:ext cx="360000" cy="360000"/>
          </a:xfrm>
          <a:prstGeom prst="rightArrow">
            <a:avLst/>
          </a:prstGeom>
          <a:solidFill>
            <a:schemeClr val="tx2">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p:cNvSpPr/>
          <p:nvPr/>
        </p:nvSpPr>
        <p:spPr>
          <a:xfrm>
            <a:off x="6444208" y="5661248"/>
            <a:ext cx="1728192" cy="648072"/>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дисплей </a:t>
            </a:r>
            <a:br>
              <a:rPr lang="ru-RU" sz="1600" b="1" dirty="0">
                <a:solidFill>
                  <a:srgbClr val="002060"/>
                </a:solidFill>
                <a:latin typeface="Verdana" pitchFamily="34" charset="0"/>
              </a:rPr>
            </a:br>
            <a:r>
              <a:rPr lang="ru-RU" sz="1600" b="1" dirty="0">
                <a:solidFill>
                  <a:srgbClr val="002060"/>
                </a:solidFill>
                <a:latin typeface="Verdana" pitchFamily="34" charset="0"/>
              </a:rPr>
              <a:t>НЕ светится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par>
                          <p:cTn id="68" fill="hold">
                            <p:stCondLst>
                              <p:cond delay="500"/>
                            </p:stCondLst>
                            <p:childTnLst>
                              <p:par>
                                <p:cTn id="69" presetID="22" presetClass="entr" presetSubtype="1"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childTnLst>
                          </p:cTn>
                        </p:par>
                        <p:par>
                          <p:cTn id="72" fill="hold">
                            <p:stCondLst>
                              <p:cond delay="100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left)">
                                      <p:cBhvr>
                                        <p:cTn id="84" dur="500"/>
                                        <p:tgtEl>
                                          <p:spTgt spid="2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animBg="1"/>
      <p:bldP spid="11" grpId="0"/>
      <p:bldP spid="13" grpId="0" animBg="1"/>
      <p:bldP spid="16" grpId="0" animBg="1"/>
      <p:bldP spid="17" grpId="0" animBg="1"/>
      <p:bldP spid="19" grpId="0"/>
      <p:bldP spid="20" grpId="0" animBg="1"/>
      <p:bldP spid="22" grpId="0"/>
      <p:bldP spid="24" grpId="0" animBg="1"/>
      <p:bldP spid="25" grpId="0" animBg="1"/>
      <p:bldP spid="26" grpId="0" animBg="1"/>
      <p:bldP spid="27" grpId="0" animBg="1"/>
      <p:bldP spid="28" grpId="0" animBg="1"/>
      <p:bldP spid="2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Дополнительная информация</a:t>
            </a:r>
          </a:p>
        </p:txBody>
      </p:sp>
      <p:sp>
        <p:nvSpPr>
          <p:cNvPr id="3" name="Содержимое 2"/>
          <p:cNvSpPr>
            <a:spLocks noGrp="1"/>
          </p:cNvSpPr>
          <p:nvPr>
            <p:ph idx="1"/>
          </p:nvPr>
        </p:nvSpPr>
        <p:spPr>
          <a:xfrm>
            <a:off x="457200" y="1196752"/>
            <a:ext cx="8686800" cy="4929411"/>
          </a:xfrm>
        </p:spPr>
        <p:txBody>
          <a:bodyPr>
            <a:normAutofit/>
          </a:bodyPr>
          <a:lstStyle/>
          <a:p>
            <a:r>
              <a:rPr lang="ru-RU" sz="2800" b="1" dirty="0">
                <a:solidFill>
                  <a:srgbClr val="002060"/>
                </a:solidFill>
                <a:latin typeface="Verdana" pitchFamily="34" charset="0"/>
              </a:rPr>
              <a:t>Майкл Фарадей</a:t>
            </a:r>
          </a:p>
          <a:p>
            <a:r>
              <a:rPr lang="ru-RU" sz="2800" b="1" dirty="0" err="1">
                <a:solidFill>
                  <a:srgbClr val="002060"/>
                </a:solidFill>
                <a:latin typeface="Verdana" pitchFamily="34" charset="0"/>
              </a:rPr>
              <a:t>Луиджи</a:t>
            </a:r>
            <a:r>
              <a:rPr lang="ru-RU" sz="2800" b="1" dirty="0">
                <a:solidFill>
                  <a:srgbClr val="002060"/>
                </a:solidFill>
                <a:latin typeface="Verdana" pitchFamily="34" charset="0"/>
              </a:rPr>
              <a:t> </a:t>
            </a:r>
            <a:r>
              <a:rPr lang="ru-RU" sz="2800" b="1" dirty="0" err="1">
                <a:solidFill>
                  <a:srgbClr val="002060"/>
                </a:solidFill>
                <a:latin typeface="Verdana" pitchFamily="34" charset="0"/>
              </a:rPr>
              <a:t>Гальвани</a:t>
            </a:r>
            <a:endParaRPr lang="ru-RU" sz="2800" b="1" dirty="0">
              <a:solidFill>
                <a:srgbClr val="002060"/>
              </a:solidFill>
              <a:latin typeface="Verdana" pitchFamily="34" charset="0"/>
            </a:endParaRPr>
          </a:p>
          <a:p>
            <a:r>
              <a:rPr lang="ru-RU" sz="2800" b="1" dirty="0">
                <a:solidFill>
                  <a:srgbClr val="002060"/>
                </a:solidFill>
                <a:latin typeface="Verdana" pitchFamily="34" charset="0"/>
              </a:rPr>
              <a:t>Василий Владимирович Петров</a:t>
            </a:r>
          </a:p>
          <a:p>
            <a:r>
              <a:rPr lang="ru-RU" sz="2800" b="1" dirty="0">
                <a:solidFill>
                  <a:srgbClr val="002060"/>
                </a:solidFill>
                <a:latin typeface="Verdana" pitchFamily="34" charset="0"/>
              </a:rPr>
              <a:t>Ртутные лампы</a:t>
            </a:r>
          </a:p>
          <a:p>
            <a:r>
              <a:rPr lang="ru-RU" sz="2800" b="1" dirty="0">
                <a:solidFill>
                  <a:srgbClr val="002060"/>
                </a:solidFill>
                <a:latin typeface="Verdana" pitchFamily="34" charset="0"/>
              </a:rPr>
              <a:t>Люминесцентные лампы</a:t>
            </a:r>
          </a:p>
          <a:p>
            <a:endParaRPr lang="ru-RU" sz="2800" b="1" dirty="0">
              <a:solidFill>
                <a:srgbClr val="002060"/>
              </a:solidFill>
              <a:latin typeface="Verdana" pitchFamily="34" charset="0"/>
            </a:endParaRPr>
          </a:p>
          <a:p>
            <a:endParaRPr lang="ru-RU" sz="2800" b="1" dirty="0">
              <a:solidFill>
                <a:srgbClr val="002060"/>
              </a:solidFill>
              <a:latin typeface="Verdana" pitchFamily="34" charset="0"/>
            </a:endParaRP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Майкл Фарадей</a:t>
            </a:r>
          </a:p>
        </p:txBody>
      </p:sp>
      <p:sp>
        <p:nvSpPr>
          <p:cNvPr id="3" name="Содержимое 2"/>
          <p:cNvSpPr>
            <a:spLocks noGrp="1"/>
          </p:cNvSpPr>
          <p:nvPr>
            <p:ph idx="1"/>
          </p:nvPr>
        </p:nvSpPr>
        <p:spPr>
          <a:xfrm>
            <a:off x="457200" y="1196752"/>
            <a:ext cx="5626968" cy="4929411"/>
          </a:xfrm>
        </p:spPr>
        <p:txBody>
          <a:bodyPr>
            <a:normAutofit/>
          </a:bodyPr>
          <a:lstStyle/>
          <a:p>
            <a:pPr>
              <a:spcBef>
                <a:spcPts val="1200"/>
              </a:spcBef>
            </a:pPr>
            <a:r>
              <a:rPr lang="ru-RU" sz="2800" b="1" dirty="0">
                <a:solidFill>
                  <a:srgbClr val="002060"/>
                </a:solidFill>
                <a:latin typeface="Verdana" pitchFamily="34" charset="0"/>
              </a:rPr>
              <a:t>Выдающийся английский физик, химик и </a:t>
            </a:r>
            <a:r>
              <a:rPr lang="ru-RU" sz="2800" b="1" dirty="0" err="1">
                <a:solidFill>
                  <a:srgbClr val="002060"/>
                </a:solidFill>
                <a:latin typeface="Verdana" pitchFamily="34" charset="0"/>
              </a:rPr>
              <a:t>физико-химик</a:t>
            </a:r>
            <a:endParaRPr lang="ru-RU" sz="2800" b="1" dirty="0">
              <a:solidFill>
                <a:srgbClr val="002060"/>
              </a:solidFill>
              <a:latin typeface="Verdana" pitchFamily="34" charset="0"/>
            </a:endParaRPr>
          </a:p>
          <a:p>
            <a:pPr>
              <a:spcBef>
                <a:spcPts val="1200"/>
              </a:spcBef>
            </a:pPr>
            <a:r>
              <a:rPr lang="ru-RU" sz="2800" b="1" dirty="0">
                <a:solidFill>
                  <a:srgbClr val="002060"/>
                </a:solidFill>
                <a:latin typeface="Verdana" pitchFamily="34" charset="0"/>
              </a:rPr>
              <a:t>Основоположник учения об электромагнитном поле</a:t>
            </a:r>
          </a:p>
          <a:p>
            <a:pPr>
              <a:spcBef>
                <a:spcPts val="1200"/>
              </a:spcBef>
            </a:pPr>
            <a:r>
              <a:rPr lang="ru-RU" sz="2800" b="1" dirty="0">
                <a:solidFill>
                  <a:srgbClr val="002060"/>
                </a:solidFill>
                <a:latin typeface="Verdana" pitchFamily="34" charset="0"/>
              </a:rPr>
              <a:t>Член Лондонского королевского общества</a:t>
            </a:r>
          </a:p>
        </p:txBody>
      </p:sp>
      <p:sp>
        <p:nvSpPr>
          <p:cNvPr id="4" name="Стрелка влево 3">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407554" name="Picture 2"/>
          <p:cNvPicPr>
            <a:picLocks noChangeAspect="1" noChangeArrowheads="1"/>
          </p:cNvPicPr>
          <p:nvPr/>
        </p:nvPicPr>
        <p:blipFill>
          <a:blip r:embed="rId4" cstate="print"/>
          <a:srcRect/>
          <a:stretch>
            <a:fillRect/>
          </a:stretch>
        </p:blipFill>
        <p:spPr bwMode="auto">
          <a:xfrm>
            <a:off x="6012160" y="836712"/>
            <a:ext cx="2959596" cy="3834022"/>
          </a:xfrm>
          <a:prstGeom prst="rect">
            <a:avLst/>
          </a:prstGeom>
          <a:noFill/>
          <a:ln w="9525">
            <a:noFill/>
            <a:miter lim="800000"/>
            <a:headEnd/>
            <a:tailEnd/>
          </a:ln>
        </p:spPr>
      </p:pic>
      <p:sp>
        <p:nvSpPr>
          <p:cNvPr id="8" name="Прямоугольник 7"/>
          <p:cNvSpPr/>
          <p:nvPr/>
        </p:nvSpPr>
        <p:spPr>
          <a:xfrm>
            <a:off x="6012160" y="4653136"/>
            <a:ext cx="2952328" cy="108012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2060"/>
                </a:solidFill>
                <a:latin typeface="Verdana" pitchFamily="34" charset="0"/>
              </a:rPr>
              <a:t>22 сентября 1791 –</a:t>
            </a:r>
            <a:br>
              <a:rPr lang="ru-RU" b="1" dirty="0">
                <a:solidFill>
                  <a:srgbClr val="002060"/>
                </a:solidFill>
                <a:latin typeface="Verdana" pitchFamily="34" charset="0"/>
              </a:rPr>
            </a:br>
            <a:r>
              <a:rPr lang="ru-RU" b="1" dirty="0">
                <a:solidFill>
                  <a:srgbClr val="002060"/>
                </a:solidFill>
                <a:latin typeface="Verdana" pitchFamily="34" charset="0"/>
              </a:rPr>
              <a:t>25 августа 1867, </a:t>
            </a:r>
            <a:br>
              <a:rPr lang="ru-RU" b="1" dirty="0">
                <a:solidFill>
                  <a:srgbClr val="002060"/>
                </a:solidFill>
                <a:latin typeface="Verdana" pitchFamily="34" charset="0"/>
              </a:rPr>
            </a:br>
            <a:r>
              <a:rPr lang="ru-RU" b="1" dirty="0">
                <a:solidFill>
                  <a:srgbClr val="002060"/>
                </a:solidFill>
                <a:latin typeface="Verdana" pitchFamily="34" charset="0"/>
              </a:rPr>
              <a:t>Англия</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Луиджи</a:t>
            </a:r>
            <a:r>
              <a:rPr lang="ru-RU" dirty="0"/>
              <a:t> </a:t>
            </a:r>
            <a:r>
              <a:rPr lang="ru-RU" dirty="0" err="1"/>
              <a:t>Гальвани</a:t>
            </a:r>
            <a:endParaRPr lang="ru-RU" dirty="0"/>
          </a:p>
        </p:txBody>
      </p:sp>
      <p:sp>
        <p:nvSpPr>
          <p:cNvPr id="3" name="Содержимое 2"/>
          <p:cNvSpPr>
            <a:spLocks noGrp="1"/>
          </p:cNvSpPr>
          <p:nvPr>
            <p:ph idx="1"/>
          </p:nvPr>
        </p:nvSpPr>
        <p:spPr>
          <a:xfrm>
            <a:off x="251520" y="908720"/>
            <a:ext cx="5410944" cy="5949280"/>
          </a:xfrm>
        </p:spPr>
        <p:txBody>
          <a:bodyPr>
            <a:normAutofit fontScale="70000" lnSpcReduction="20000"/>
          </a:bodyPr>
          <a:lstStyle/>
          <a:p>
            <a:pPr>
              <a:lnSpc>
                <a:spcPct val="120000"/>
              </a:lnSpc>
              <a:spcBef>
                <a:spcPts val="1200"/>
              </a:spcBef>
            </a:pPr>
            <a:r>
              <a:rPr lang="ru-RU" b="1" dirty="0">
                <a:solidFill>
                  <a:srgbClr val="002060"/>
                </a:solidFill>
                <a:latin typeface="Verdana" pitchFamily="34" charset="0"/>
              </a:rPr>
              <a:t>Врач, анатом, физиолог </a:t>
            </a:r>
            <a:br>
              <a:rPr lang="ru-RU" b="1" dirty="0">
                <a:solidFill>
                  <a:srgbClr val="002060"/>
                </a:solidFill>
                <a:latin typeface="Verdana" pitchFamily="34" charset="0"/>
              </a:rPr>
            </a:br>
            <a:r>
              <a:rPr lang="ru-RU" b="1" dirty="0">
                <a:solidFill>
                  <a:srgbClr val="002060"/>
                </a:solidFill>
                <a:latin typeface="Verdana" pitchFamily="34" charset="0"/>
              </a:rPr>
              <a:t>и физик, один из основателей учения об электричестве, основоположник экспериментальной электрофизиологии</a:t>
            </a:r>
          </a:p>
          <a:p>
            <a:pPr>
              <a:lnSpc>
                <a:spcPct val="120000"/>
              </a:lnSpc>
              <a:spcBef>
                <a:spcPts val="1200"/>
              </a:spcBef>
            </a:pPr>
            <a:r>
              <a:rPr lang="ru-RU" b="1" dirty="0">
                <a:solidFill>
                  <a:srgbClr val="002060"/>
                </a:solidFill>
                <a:latin typeface="Verdana" pitchFamily="34" charset="0"/>
              </a:rPr>
              <a:t>Первым исследовал электрические явления при мышечном сокращении («животное электричество»)</a:t>
            </a:r>
          </a:p>
          <a:p>
            <a:pPr>
              <a:lnSpc>
                <a:spcPct val="120000"/>
              </a:lnSpc>
              <a:spcBef>
                <a:spcPts val="1200"/>
              </a:spcBef>
            </a:pPr>
            <a:r>
              <a:rPr lang="ru-RU" b="1" dirty="0">
                <a:solidFill>
                  <a:srgbClr val="002060"/>
                </a:solidFill>
                <a:latin typeface="Verdana" pitchFamily="34" charset="0"/>
              </a:rPr>
              <a:t>Обнаружил возникновение разности потенциалов при контакте разных видов металла и электролита</a:t>
            </a:r>
          </a:p>
        </p:txBody>
      </p:sp>
      <p:sp>
        <p:nvSpPr>
          <p:cNvPr id="4" name="Стрелка влево 3">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406530" name="Picture 2"/>
          <p:cNvPicPr>
            <a:picLocks noChangeAspect="1" noChangeArrowheads="1"/>
          </p:cNvPicPr>
          <p:nvPr/>
        </p:nvPicPr>
        <p:blipFill>
          <a:blip r:embed="rId4" cstate="print"/>
          <a:srcRect/>
          <a:stretch>
            <a:fillRect/>
          </a:stretch>
        </p:blipFill>
        <p:spPr bwMode="auto">
          <a:xfrm>
            <a:off x="5715022" y="764704"/>
            <a:ext cx="3428978" cy="3888432"/>
          </a:xfrm>
          <a:prstGeom prst="rect">
            <a:avLst/>
          </a:prstGeom>
          <a:noFill/>
          <a:ln w="9525">
            <a:noFill/>
            <a:miter lim="800000"/>
            <a:headEnd/>
            <a:tailEnd/>
          </a:ln>
        </p:spPr>
      </p:pic>
      <p:sp>
        <p:nvSpPr>
          <p:cNvPr id="8" name="Прямоугольник 7"/>
          <p:cNvSpPr/>
          <p:nvPr/>
        </p:nvSpPr>
        <p:spPr>
          <a:xfrm>
            <a:off x="5724128" y="4653136"/>
            <a:ext cx="3419872" cy="93610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2060"/>
                </a:solidFill>
                <a:latin typeface="Verdana" pitchFamily="34" charset="0"/>
              </a:rPr>
              <a:t>9 сентября 1737 –</a:t>
            </a:r>
            <a:br>
              <a:rPr lang="ru-RU" b="1" dirty="0">
                <a:solidFill>
                  <a:srgbClr val="002060"/>
                </a:solidFill>
                <a:latin typeface="Verdana" pitchFamily="34" charset="0"/>
              </a:rPr>
            </a:br>
            <a:r>
              <a:rPr lang="ru-RU" b="1" dirty="0">
                <a:solidFill>
                  <a:srgbClr val="002060"/>
                </a:solidFill>
                <a:latin typeface="Verdana" pitchFamily="34" charset="0"/>
              </a:rPr>
              <a:t>4 декабря 1798, </a:t>
            </a:r>
            <a:br>
              <a:rPr lang="ru-RU" b="1" dirty="0">
                <a:solidFill>
                  <a:srgbClr val="002060"/>
                </a:solidFill>
                <a:latin typeface="Verdana" pitchFamily="34" charset="0"/>
              </a:rPr>
            </a:br>
            <a:r>
              <a:rPr lang="ru-RU" b="1" dirty="0">
                <a:solidFill>
                  <a:srgbClr val="002060"/>
                </a:solidFill>
                <a:latin typeface="Verdana" pitchFamily="34" charset="0"/>
              </a:rPr>
              <a:t>Италия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Василий Владимирович Петров</a:t>
            </a:r>
          </a:p>
        </p:txBody>
      </p:sp>
      <p:sp>
        <p:nvSpPr>
          <p:cNvPr id="4" name="Содержимое 3"/>
          <p:cNvSpPr>
            <a:spLocks noGrp="1"/>
          </p:cNvSpPr>
          <p:nvPr>
            <p:ph idx="1"/>
          </p:nvPr>
        </p:nvSpPr>
        <p:spPr>
          <a:xfrm>
            <a:off x="457200" y="1052736"/>
            <a:ext cx="5770984" cy="187220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spcBef>
                <a:spcPts val="1200"/>
              </a:spcBef>
            </a:pPr>
            <a:r>
              <a:rPr lang="ru-RU" sz="2000" b="1" dirty="0">
                <a:solidFill>
                  <a:srgbClr val="002060"/>
                </a:solidFill>
                <a:latin typeface="Verdana" pitchFamily="34" charset="0"/>
              </a:rPr>
              <a:t>Русский физик-экспериментатор, электротехник-самоучка, академик Петербургской АН</a:t>
            </a:r>
          </a:p>
          <a:p>
            <a:pPr>
              <a:spcBef>
                <a:spcPts val="1200"/>
              </a:spcBef>
            </a:pPr>
            <a:r>
              <a:rPr lang="ru-RU" sz="2000" b="1" dirty="0">
                <a:solidFill>
                  <a:srgbClr val="002060"/>
                </a:solidFill>
                <a:latin typeface="Verdana" pitchFamily="34" charset="0"/>
              </a:rPr>
              <a:t>В 1802 г. обнаружил и исследовал дуговой разряд </a:t>
            </a:r>
          </a:p>
        </p:txBody>
      </p:sp>
      <p:sp>
        <p:nvSpPr>
          <p:cNvPr id="5" name="Стрелка влево 4">
            <a:hlinkClick r:id="rId3"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408578" name="Picture 2"/>
          <p:cNvPicPr>
            <a:picLocks noChangeAspect="1" noChangeArrowheads="1"/>
          </p:cNvPicPr>
          <p:nvPr/>
        </p:nvPicPr>
        <p:blipFill>
          <a:blip r:embed="rId4" cstate="print"/>
          <a:srcRect/>
          <a:stretch>
            <a:fillRect/>
          </a:stretch>
        </p:blipFill>
        <p:spPr bwMode="auto">
          <a:xfrm>
            <a:off x="6444208" y="1052736"/>
            <a:ext cx="2511152" cy="3118014"/>
          </a:xfrm>
          <a:prstGeom prst="rect">
            <a:avLst/>
          </a:prstGeom>
          <a:noFill/>
          <a:ln w="9525">
            <a:noFill/>
            <a:miter lim="800000"/>
            <a:headEnd/>
            <a:tailEnd/>
          </a:ln>
        </p:spPr>
      </p:pic>
      <p:cxnSp>
        <p:nvCxnSpPr>
          <p:cNvPr id="6" name="Прямая соединительная линия 5"/>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Прямоугольник 6"/>
          <p:cNvSpPr/>
          <p:nvPr/>
        </p:nvSpPr>
        <p:spPr>
          <a:xfrm>
            <a:off x="6444208" y="4221088"/>
            <a:ext cx="2555776" cy="936104"/>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2060"/>
                </a:solidFill>
                <a:latin typeface="Verdana" pitchFamily="34" charset="0"/>
              </a:rPr>
              <a:t>8 июля 1761 –</a:t>
            </a:r>
            <a:br>
              <a:rPr lang="ru-RU" b="1" dirty="0">
                <a:solidFill>
                  <a:srgbClr val="002060"/>
                </a:solidFill>
                <a:latin typeface="Verdana" pitchFamily="34" charset="0"/>
              </a:rPr>
            </a:br>
            <a:r>
              <a:rPr lang="ru-RU" b="1" dirty="0">
                <a:solidFill>
                  <a:srgbClr val="002060"/>
                </a:solidFill>
                <a:latin typeface="Verdana" pitchFamily="34" charset="0"/>
              </a:rPr>
              <a:t>22 июля 1834, </a:t>
            </a:r>
            <a:br>
              <a:rPr lang="ru-RU" b="1" dirty="0">
                <a:solidFill>
                  <a:srgbClr val="002060"/>
                </a:solidFill>
                <a:latin typeface="Verdana" pitchFamily="34" charset="0"/>
              </a:rPr>
            </a:br>
            <a:r>
              <a:rPr lang="ru-RU" b="1" dirty="0">
                <a:solidFill>
                  <a:srgbClr val="002060"/>
                </a:solidFill>
                <a:latin typeface="Verdana" pitchFamily="34" charset="0"/>
              </a:rPr>
              <a:t>Россия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Ртутные лампы</a:t>
            </a:r>
          </a:p>
        </p:txBody>
      </p:sp>
      <p:sp>
        <p:nvSpPr>
          <p:cNvPr id="3" name="Содержимое 2"/>
          <p:cNvSpPr>
            <a:spLocks noGrp="1"/>
          </p:cNvSpPr>
          <p:nvPr>
            <p:ph idx="1"/>
          </p:nvPr>
        </p:nvSpPr>
        <p:spPr>
          <a:xfrm>
            <a:off x="0" y="620688"/>
            <a:ext cx="6588224" cy="6768752"/>
          </a:xfrm>
        </p:spPr>
        <p:txBody>
          <a:bodyPr>
            <a:noAutofit/>
          </a:bodyPr>
          <a:lstStyle/>
          <a:p>
            <a:pPr marL="177800" indent="-177800">
              <a:spcBef>
                <a:spcPts val="0"/>
              </a:spcBef>
            </a:pPr>
            <a:r>
              <a:rPr lang="ru-RU" sz="1600" b="1" dirty="0">
                <a:solidFill>
                  <a:srgbClr val="002060"/>
                </a:solidFill>
              </a:rPr>
              <a:t>Состоят из следующих частей: кварцевой трубки дугового разряда, наполненной аргоном и парами ртути; наружной стеклянной колбы (с внутренним </a:t>
            </a:r>
            <a:r>
              <a:rPr lang="ru-RU" sz="1600" b="1" dirty="0" err="1">
                <a:solidFill>
                  <a:srgbClr val="002060"/>
                </a:solidFill>
              </a:rPr>
              <a:t>люминофорным</a:t>
            </a:r>
            <a:r>
              <a:rPr lang="ru-RU" sz="1600" b="1" dirty="0">
                <a:solidFill>
                  <a:srgbClr val="002060"/>
                </a:solidFill>
              </a:rPr>
              <a:t> покрытием), окружающей трубку дугового разряда, закрывающей ее от воздействия потоков окружающего воздуха и предотвращающей окисление; цоколя, на котором держится вся лампа и имеются электрические контакты для подвода напряжения питания. Размеры и форма этих конструктивных элементов могут быть разными в зависимости от типа лампы – общего назначения (с прозрачной колбой, с люминесцентным покрытием, с исправленной цветностью, рефлекторная, </a:t>
            </a:r>
            <a:r>
              <a:rPr lang="ru-RU" sz="1600" b="1" dirty="0" err="1">
                <a:solidFill>
                  <a:srgbClr val="002060"/>
                </a:solidFill>
              </a:rPr>
              <a:t>полурефлекторная</a:t>
            </a:r>
            <a:r>
              <a:rPr lang="ru-RU" sz="1600" b="1" dirty="0">
                <a:solidFill>
                  <a:srgbClr val="002060"/>
                </a:solidFill>
              </a:rPr>
              <a:t> лампы), ультрафиолетовые, солнечного света и фотохимические лампы. Средний срок службы ртутных ламп общего назначения составляет 6000–12 000 ч.</a:t>
            </a:r>
          </a:p>
          <a:p>
            <a:pPr marL="177800" indent="-177800">
              <a:spcBef>
                <a:spcPts val="0"/>
              </a:spcBef>
            </a:pPr>
            <a:r>
              <a:rPr lang="ru-RU" sz="1600" b="1" dirty="0">
                <a:solidFill>
                  <a:srgbClr val="002060"/>
                </a:solidFill>
              </a:rPr>
              <a:t>После того как ртутная лампа включена и в ней установился дуговой разряд, ток разряда через пары ртути сам по себе непрерывно нарастает. Поэтому его приходится ограничивать внешним балластным устройством. </a:t>
            </a:r>
          </a:p>
          <a:p>
            <a:pPr marL="177800" indent="-177800">
              <a:spcBef>
                <a:spcPts val="0"/>
              </a:spcBef>
            </a:pPr>
            <a:r>
              <a:rPr lang="ru-RU" sz="1600" b="1" dirty="0">
                <a:solidFill>
                  <a:srgbClr val="002060"/>
                </a:solidFill>
              </a:rPr>
              <a:t>Достоинства и недостатки. Ртутные лампы отличаются высоким световым КПД (в 2–3 раза большим, чем у ламп накаливания общего назначения), большим сроком службы и компактностью, благодаря чему они хорошо подходят для регулирования светового потока. Их недостатки – высокая стоимость лампы и вспомогательного оборудования, синевато-зеленый оттенок свечения и медленный повторный пуск. Цветность ртутной лампы исправляется применением внутреннего </a:t>
            </a:r>
            <a:r>
              <a:rPr lang="ru-RU" sz="1600" b="1" dirty="0" err="1">
                <a:solidFill>
                  <a:srgbClr val="002060"/>
                </a:solidFill>
              </a:rPr>
              <a:t>люминофорного</a:t>
            </a:r>
            <a:r>
              <a:rPr lang="ru-RU" sz="1600" b="1" dirty="0">
                <a:solidFill>
                  <a:srgbClr val="002060"/>
                </a:solidFill>
              </a:rPr>
              <a:t> покрытия.</a:t>
            </a:r>
          </a:p>
        </p:txBody>
      </p:sp>
      <p:cxnSp>
        <p:nvCxnSpPr>
          <p:cNvPr id="4" name="Прямая соединительная линия 3"/>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pic>
        <p:nvPicPr>
          <p:cNvPr id="403458" name="Picture 2"/>
          <p:cNvPicPr>
            <a:picLocks noChangeAspect="1" noChangeArrowheads="1"/>
          </p:cNvPicPr>
          <p:nvPr/>
        </p:nvPicPr>
        <p:blipFill>
          <a:blip r:embed="rId3" cstate="print"/>
          <a:srcRect/>
          <a:stretch>
            <a:fillRect/>
          </a:stretch>
        </p:blipFill>
        <p:spPr bwMode="auto">
          <a:xfrm>
            <a:off x="6391275" y="1052736"/>
            <a:ext cx="2752725" cy="4000500"/>
          </a:xfrm>
          <a:prstGeom prst="rect">
            <a:avLst/>
          </a:prstGeom>
          <a:noFill/>
          <a:ln w="9525">
            <a:noFill/>
            <a:miter lim="800000"/>
            <a:headEnd/>
            <a:tailEnd/>
          </a:ln>
        </p:spPr>
      </p:pic>
      <p:sp>
        <p:nvSpPr>
          <p:cNvPr id="6" name="Стрелка влево 5">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Люминесцентные лампы</a:t>
            </a:r>
          </a:p>
        </p:txBody>
      </p:sp>
      <p:sp>
        <p:nvSpPr>
          <p:cNvPr id="3" name="Содержимое 2"/>
          <p:cNvSpPr>
            <a:spLocks noGrp="1"/>
          </p:cNvSpPr>
          <p:nvPr>
            <p:ph idx="1"/>
          </p:nvPr>
        </p:nvSpPr>
        <p:spPr>
          <a:xfrm>
            <a:off x="251520" y="3428999"/>
            <a:ext cx="8892480" cy="3429001"/>
          </a:xfrm>
        </p:spPr>
        <p:txBody>
          <a:bodyPr>
            <a:normAutofit fontScale="55000" lnSpcReduction="20000"/>
          </a:bodyPr>
          <a:lstStyle/>
          <a:p>
            <a:r>
              <a:rPr lang="ru-RU" b="1" dirty="0">
                <a:solidFill>
                  <a:srgbClr val="002060"/>
                </a:solidFill>
              </a:rPr>
              <a:t>Люминесцентные лампы состоят из следующих основных деталей: стеклянного баллона, двух цоколей (с выводными контактами) на обоих концах баллона и двух </a:t>
            </a:r>
            <a:r>
              <a:rPr lang="ru-RU" b="1" dirty="0" err="1">
                <a:solidFill>
                  <a:srgbClr val="002060"/>
                </a:solidFill>
              </a:rPr>
              <a:t>подогревных</a:t>
            </a:r>
            <a:r>
              <a:rPr lang="ru-RU" b="1" dirty="0">
                <a:solidFill>
                  <a:srgbClr val="002060"/>
                </a:solidFill>
              </a:rPr>
              <a:t> катодов (электронных эмиттеров) из вольфрамовой нити или стальной трубки. Баллон наполнен парами ртути и инертным газом (аргоном); на внутренние стенки баллона нанесено </a:t>
            </a:r>
            <a:r>
              <a:rPr lang="ru-RU" b="1" dirty="0" err="1">
                <a:solidFill>
                  <a:srgbClr val="002060"/>
                </a:solidFill>
              </a:rPr>
              <a:t>люминофорное</a:t>
            </a:r>
            <a:r>
              <a:rPr lang="ru-RU" b="1" dirty="0">
                <a:solidFill>
                  <a:srgbClr val="002060"/>
                </a:solidFill>
              </a:rPr>
              <a:t> покрытие, преобразующее ультрафиолетовое излучение газового разряда в видимый свет. Конструкция лампы, представленная на рис. 3, типична для самых распространенных 40-Вт ламп.</a:t>
            </a:r>
          </a:p>
          <a:p>
            <a:r>
              <a:rPr lang="ru-RU" b="1" dirty="0">
                <a:solidFill>
                  <a:srgbClr val="002060"/>
                </a:solidFill>
              </a:rPr>
              <a:t>Лампа действует следующим образом. Электрод на одном из концов лампы испускает электроны, которые с большой скоростью летят вдоль лампы, пока не произойдет столкновение со встретившимся атомом ртути. При этом они выбивают электроны атома на более высокую орбиту. Когда выбитый электрон возвращается на прежнюю орбиту, атом испускает ультрафиолетовое излучение. Последнее, проходя через люминофор, преобразуется в видимый свет</a:t>
            </a:r>
          </a:p>
        </p:txBody>
      </p:sp>
      <p:pic>
        <p:nvPicPr>
          <p:cNvPr id="402434" name="Picture 2"/>
          <p:cNvPicPr>
            <a:picLocks noChangeAspect="1" noChangeArrowheads="1"/>
          </p:cNvPicPr>
          <p:nvPr/>
        </p:nvPicPr>
        <p:blipFill>
          <a:blip r:embed="rId3" cstate="print"/>
          <a:srcRect/>
          <a:stretch>
            <a:fillRect/>
          </a:stretch>
        </p:blipFill>
        <p:spPr bwMode="auto">
          <a:xfrm>
            <a:off x="1259632" y="969268"/>
            <a:ext cx="7143750" cy="2171700"/>
          </a:xfrm>
          <a:prstGeom prst="rect">
            <a:avLst/>
          </a:prstGeom>
          <a:noFill/>
          <a:ln w="9525">
            <a:noFill/>
            <a:miter lim="800000"/>
            <a:headEnd/>
            <a:tailEnd/>
          </a:ln>
        </p:spPr>
      </p:pic>
      <p:cxnSp>
        <p:nvCxnSpPr>
          <p:cNvPr id="5" name="Прямая соединительная линия 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Стрелка влево 5">
            <a:hlinkClick r:id="rId4" action="ppaction://hlinksldjump"/>
          </p:cNvPr>
          <p:cNvSpPr/>
          <p:nvPr/>
        </p:nvSpPr>
        <p:spPr>
          <a:xfrm>
            <a:off x="179512" y="188640"/>
            <a:ext cx="288925" cy="288925"/>
          </a:xfrm>
          <a:prstGeom prst="leftArrow">
            <a:avLst/>
          </a:prstGeom>
          <a:solidFill>
            <a:schemeClr val="accent1">
              <a:lumMod val="60000"/>
              <a:lumOff val="40000"/>
            </a:schemeClr>
          </a:solidFill>
          <a:ln>
            <a:solidFill>
              <a:schemeClr val="tx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a:bodyPr>
          <a:lstStyle/>
          <a:p>
            <a:r>
              <a:rPr lang="ru-RU" dirty="0"/>
              <a:t>Применение дугового разряда</a:t>
            </a:r>
          </a:p>
        </p:txBody>
      </p:sp>
      <p:sp>
        <p:nvSpPr>
          <p:cNvPr id="12" name="Прямоугольник 11"/>
          <p:cNvSpPr/>
          <p:nvPr/>
        </p:nvSpPr>
        <p:spPr>
          <a:xfrm>
            <a:off x="539552" y="980728"/>
            <a:ext cx="846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latin typeface="Verdana" pitchFamily="34" charset="0"/>
              </a:rPr>
              <a:t>Газоразрядные лампы. Ртутная кварцевая лампа</a:t>
            </a:r>
          </a:p>
        </p:txBody>
      </p:sp>
      <p:sp>
        <p:nvSpPr>
          <p:cNvPr id="13" name="Прямоугольник 12"/>
          <p:cNvSpPr/>
          <p:nvPr/>
        </p:nvSpPr>
        <p:spPr>
          <a:xfrm>
            <a:off x="611560" y="1484784"/>
            <a:ext cx="2088232"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Электроэнергия</a:t>
            </a:r>
          </a:p>
        </p:txBody>
      </p:sp>
      <p:cxnSp>
        <p:nvCxnSpPr>
          <p:cNvPr id="15" name="Прямая соединительная линия 14"/>
          <p:cNvCxnSpPr/>
          <p:nvPr/>
        </p:nvCxnSpPr>
        <p:spPr>
          <a:xfrm>
            <a:off x="611560" y="692696"/>
            <a:ext cx="8532440" cy="0"/>
          </a:xfrm>
          <a:prstGeom prst="line">
            <a:avLst/>
          </a:prstGeom>
        </p:spPr>
        <p:style>
          <a:lnRef idx="3">
            <a:schemeClr val="accent1"/>
          </a:lnRef>
          <a:fillRef idx="0">
            <a:schemeClr val="accent1"/>
          </a:fillRef>
          <a:effectRef idx="2">
            <a:schemeClr val="accent1"/>
          </a:effectRef>
          <a:fontRef idx="minor">
            <a:schemeClr val="tx1"/>
          </a:fontRef>
        </p:style>
      </p:cxnSp>
      <p:sp>
        <p:nvSpPr>
          <p:cNvPr id="31" name="Прямоугольник 30"/>
          <p:cNvSpPr/>
          <p:nvPr/>
        </p:nvSpPr>
        <p:spPr>
          <a:xfrm>
            <a:off x="539552" y="2132856"/>
            <a:ext cx="8424936" cy="18002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latin typeface="Verdana" pitchFamily="34" charset="0"/>
              </a:rPr>
              <a:t>Цвет светового излучения зависит от рода газа, его давления и от вида люминофора, нанесенного на внутренние стенки стеклянного баллона лампы. Газоразрядные лампы наполняются инертными газами (неоном, аргоном, криптоном или ксеноном), а также парами ртути или натрия</a:t>
            </a:r>
          </a:p>
        </p:txBody>
      </p:sp>
      <p:sp>
        <p:nvSpPr>
          <p:cNvPr id="32" name="Прямоугольник 31"/>
          <p:cNvSpPr/>
          <p:nvPr/>
        </p:nvSpPr>
        <p:spPr>
          <a:xfrm>
            <a:off x="4933556" y="1484784"/>
            <a:ext cx="936104" cy="576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latin typeface="Verdana" pitchFamily="34" charset="0"/>
              </a:rPr>
              <a:t>Свет</a:t>
            </a:r>
          </a:p>
        </p:txBody>
      </p:sp>
      <p:cxnSp>
        <p:nvCxnSpPr>
          <p:cNvPr id="34" name="Прямая со стрелкой 33"/>
          <p:cNvCxnSpPr>
            <a:stCxn id="13" idx="3"/>
            <a:endCxn id="32" idx="1"/>
          </p:cNvCxnSpPr>
          <p:nvPr/>
        </p:nvCxnSpPr>
        <p:spPr>
          <a:xfrm>
            <a:off x="2699792" y="1772784"/>
            <a:ext cx="2233764"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6" name="Прямоугольник 35"/>
          <p:cNvSpPr/>
          <p:nvPr/>
        </p:nvSpPr>
        <p:spPr>
          <a:xfrm>
            <a:off x="2676042" y="1425409"/>
            <a:ext cx="2376264" cy="64807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ru-RU" sz="1600" b="1" dirty="0">
                <a:solidFill>
                  <a:srgbClr val="002060"/>
                </a:solidFill>
              </a:rPr>
              <a:t>прохождение ЭТ через газ или пары металла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1" grpId="0" animBg="1"/>
      <p:bldP spid="32" grpId="0" animBg="1"/>
      <p:bldP spid="3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Использованные источники</a:t>
            </a:r>
          </a:p>
        </p:txBody>
      </p:sp>
      <p:sp>
        <p:nvSpPr>
          <p:cNvPr id="3" name="Содержимое 2"/>
          <p:cNvSpPr>
            <a:spLocks noGrp="1"/>
          </p:cNvSpPr>
          <p:nvPr>
            <p:ph idx="1"/>
          </p:nvPr>
        </p:nvSpPr>
        <p:spPr>
          <a:xfrm>
            <a:off x="457200" y="908720"/>
            <a:ext cx="8686800" cy="5616624"/>
          </a:xfrm>
        </p:spPr>
        <p:txBody>
          <a:bodyPr>
            <a:normAutofit/>
          </a:bodyPr>
          <a:lstStyle/>
          <a:p>
            <a:r>
              <a:rPr lang="ru-RU" dirty="0"/>
              <a:t>Трофимова Т.И. Курс физики</a:t>
            </a:r>
          </a:p>
          <a:p>
            <a:r>
              <a:rPr lang="ru-RU" dirty="0" err="1"/>
              <a:t>Костко</a:t>
            </a:r>
            <a:r>
              <a:rPr lang="ru-RU" dirty="0"/>
              <a:t> О.К. Физика для строительных и архитектурных вузов</a:t>
            </a:r>
          </a:p>
          <a:p>
            <a:r>
              <a:rPr lang="en-US" dirty="0">
                <a:hlinkClick r:id="rId3"/>
              </a:rPr>
              <a:t>http://school-collection.edu.ru</a:t>
            </a:r>
            <a:r>
              <a:rPr lang="en-US" dirty="0"/>
              <a:t> </a:t>
            </a:r>
            <a:endParaRPr lang="ru-RU" dirty="0"/>
          </a:p>
          <a:p>
            <a:r>
              <a:rPr lang="en-US" dirty="0">
                <a:hlinkClick r:id="rId4"/>
              </a:rPr>
              <a:t>http://ru.wikipedia.org</a:t>
            </a:r>
            <a:r>
              <a:rPr lang="en-US" dirty="0"/>
              <a:t> </a:t>
            </a:r>
            <a:endParaRPr lang="ru-RU" dirty="0"/>
          </a:p>
          <a:p>
            <a:r>
              <a:rPr lang="en-US" dirty="0">
                <a:hlinkClick r:id="rId5"/>
              </a:rPr>
              <a:t>http://stoom.ru/content</a:t>
            </a:r>
            <a:endParaRPr lang="ru-RU" dirty="0"/>
          </a:p>
          <a:p>
            <a:r>
              <a:rPr lang="en-US" dirty="0">
                <a:hlinkClick r:id="rId6"/>
              </a:rPr>
              <a:t>http://fn.bmstu.ru/phys/bib/physbook/tom6/ch4/texthtml/ch4_5.htm</a:t>
            </a:r>
            <a:r>
              <a:rPr lang="ru-RU" dirty="0"/>
              <a:t> </a:t>
            </a:r>
          </a:p>
          <a:p>
            <a:r>
              <a:rPr lang="en-US" dirty="0">
                <a:hlinkClick r:id="rId7"/>
              </a:rPr>
              <a:t>http://www.krugosvet.ru/enc/nauka_i_tehnika/tehnologiya_i_promyshlennost</a:t>
            </a:r>
            <a:r>
              <a:rPr lang="ru-RU" dirty="0"/>
              <a:t> </a:t>
            </a:r>
          </a:p>
          <a:p>
            <a:endParaRPr lang="en-US" dirty="0"/>
          </a:p>
          <a:p>
            <a:endParaRPr lang="ru-RU" dirty="0"/>
          </a:p>
        </p:txBody>
      </p:sp>
      <p:cxnSp>
        <p:nvCxnSpPr>
          <p:cNvPr id="4" name="Прямая соединительная линия 3"/>
          <p:cNvCxnSpPr/>
          <p:nvPr/>
        </p:nvCxnSpPr>
        <p:spPr>
          <a:xfrm>
            <a:off x="467544" y="692696"/>
            <a:ext cx="8640000" cy="0"/>
          </a:xfrm>
          <a:prstGeom prst="line">
            <a:avLst/>
          </a:prstGeom>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29235</TotalTime>
  <Words>4787</Words>
  <Application>Microsoft Office PowerPoint</Application>
  <PresentationFormat>Экран (4:3)</PresentationFormat>
  <Paragraphs>575</Paragraphs>
  <Slides>50</Slides>
  <Notes>50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50</vt:i4>
      </vt:variant>
    </vt:vector>
  </HeadingPairs>
  <TitlesOfParts>
    <vt:vector size="56" baseType="lpstr">
      <vt:lpstr>Arial</vt:lpstr>
      <vt:lpstr>Calibri</vt:lpstr>
      <vt:lpstr>Verdana</vt:lpstr>
      <vt:lpstr>Wingdings</vt:lpstr>
      <vt:lpstr>Тема Office</vt:lpstr>
      <vt:lpstr>Формула</vt:lpstr>
      <vt:lpstr>Постоянный электрический ток  в различных средах</vt:lpstr>
      <vt:lpstr>Электрический ток  в различных средах</vt:lpstr>
      <vt:lpstr>Электрический ток в полупроводниках</vt:lpstr>
      <vt:lpstr>Примесная проводимость полупроводников</vt:lpstr>
      <vt:lpstr>Полупроводниковый диод</vt:lpstr>
      <vt:lpstr>p-n переход</vt:lpstr>
      <vt:lpstr>Электрический ток в жидкостях</vt:lpstr>
      <vt:lpstr>Законы электролиза</vt:lpstr>
      <vt:lpstr>Законы электролиза</vt:lpstr>
      <vt:lpstr>Законы электролиза</vt:lpstr>
      <vt:lpstr>Применение электролиза</vt:lpstr>
      <vt:lpstr>Электрический ток в газах</vt:lpstr>
      <vt:lpstr>Проводимость газов</vt:lpstr>
      <vt:lpstr>Проводимость газов</vt:lpstr>
      <vt:lpstr>Процессы, влияющие на проводимость газов</vt:lpstr>
      <vt:lpstr>Процессы, влияющие на проводимость газов</vt:lpstr>
      <vt:lpstr>Виды разрядов</vt:lpstr>
      <vt:lpstr>Виды разрядов</vt:lpstr>
      <vt:lpstr>Искровой разряд (пробой)</vt:lpstr>
      <vt:lpstr>Объяснение пробоя</vt:lpstr>
      <vt:lpstr>Искровой разряд в природе</vt:lpstr>
      <vt:lpstr>Применение искрового разряда</vt:lpstr>
      <vt:lpstr>Дуговой разряд</vt:lpstr>
      <vt:lpstr>Дуговой разряд</vt:lpstr>
      <vt:lpstr>Применение дугового разряда</vt:lpstr>
      <vt:lpstr>Коронный разряд</vt:lpstr>
      <vt:lpstr>Применение коронного разряда</vt:lpstr>
      <vt:lpstr>Тлеющий разряд</vt:lpstr>
      <vt:lpstr>Тлеющий разряд</vt:lpstr>
      <vt:lpstr>Применение тлеющего разряда</vt:lpstr>
      <vt:lpstr>Электрический ток в вакууме</vt:lpstr>
      <vt:lpstr>Работа выхода электрона из металла</vt:lpstr>
      <vt:lpstr>Работа выхода электрона из металла</vt:lpstr>
      <vt:lpstr>Эмиссионные явления</vt:lpstr>
      <vt:lpstr>Термоэлектронная эмиссия</vt:lpstr>
      <vt:lpstr>Вольтамперная характеристика диода</vt:lpstr>
      <vt:lpstr>Фотоэлектронная эмиссия</vt:lpstr>
      <vt:lpstr>Вторичная электронная эмиссия</vt:lpstr>
      <vt:lpstr>Коэффициент вторичной эмиссии</vt:lpstr>
      <vt:lpstr>Применение явления фотоэмиссии</vt:lpstr>
      <vt:lpstr>Автоэлектронная эмиссия</vt:lpstr>
      <vt:lpstr>Применение автоэлектронной эмиссии</vt:lpstr>
      <vt:lpstr>Дополнительная информация</vt:lpstr>
      <vt:lpstr>Майкл Фарадей</vt:lpstr>
      <vt:lpstr>Луиджи Гальвани</vt:lpstr>
      <vt:lpstr>Василий Владимирович Петров</vt:lpstr>
      <vt:lpstr>Ртутные лампы</vt:lpstr>
      <vt:lpstr>Люминесцентные лампы</vt:lpstr>
      <vt:lpstr>Применение дугового разряда</vt:lpstr>
      <vt:lpstr>Использованные источники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Электродинамика</dc:title>
  <dc:creator>bakh</dc:creator>
  <cp:lastModifiedBy>Admin</cp:lastModifiedBy>
  <cp:revision>383</cp:revision>
  <dcterms:modified xsi:type="dcterms:W3CDTF">2023-10-12T07:36:54Z</dcterms:modified>
</cp:coreProperties>
</file>