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28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495"/>
    <a:srgbClr val="09369B"/>
    <a:srgbClr val="150B99"/>
    <a:srgbClr val="170CAC"/>
    <a:srgbClr val="04186C"/>
    <a:srgbClr val="0D1563"/>
    <a:srgbClr val="111C81"/>
    <a:srgbClr val="0B19A3"/>
    <a:srgbClr val="10329E"/>
    <a:srgbClr val="01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3" autoAdjust="0"/>
    <p:restoredTop sz="94660"/>
  </p:normalViewPr>
  <p:slideViewPr>
    <p:cSldViewPr snapToGrid="0">
      <p:cViewPr>
        <p:scale>
          <a:sx n="122" d="100"/>
          <a:sy n="122" d="100"/>
        </p:scale>
        <p:origin x="-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DF930F-E9FA-4C45-896F-E0DEBB428183}" type="doc">
      <dgm:prSet loTypeId="urn:microsoft.com/office/officeart/2005/8/layout/hList7" loCatId="" qsTypeId="urn:microsoft.com/office/officeart/2005/8/quickstyle/simple3" qsCatId="simple" csTypeId="urn:microsoft.com/office/officeart/2005/8/colors/accent1_2" csCatId="accent1" phldr="1"/>
      <dgm:spPr/>
    </dgm:pt>
    <dgm:pt modelId="{9C320D3F-6033-8541-8FAD-38F19DDE97B9}">
      <dgm:prSet phldrT="[Текст]" custT="1"/>
      <dgm:spPr/>
      <dgm:t>
        <a:bodyPr/>
        <a:lstStyle/>
        <a:p>
          <a:r>
            <a:rPr lang="ru-RU" sz="1400" kern="1200" dirty="0">
              <a:solidFill>
                <a:schemeClr val="tx1"/>
              </a:solidFill>
              <a:latin typeface="Bookman Old Style" panose="02050604050505020204" pitchFamily="18" charset="0"/>
              <a:ea typeface="Tahoma" panose="020B0604030504040204" pitchFamily="34" charset="0"/>
              <a:cs typeface="Tahoma" panose="020B0604030504040204" pitchFamily="34" charset="0"/>
            </a:rPr>
            <a:t>Экскурсии на предприятия </a:t>
          </a:r>
        </a:p>
      </dgm:t>
    </dgm:pt>
    <dgm:pt modelId="{9DCA3456-7A7A-3547-9B99-CB0F47118307}" type="parTrans" cxnId="{3FA41DBC-0185-584F-8C88-AC49E746D321}">
      <dgm:prSet/>
      <dgm:spPr/>
      <dgm:t>
        <a:bodyPr/>
        <a:lstStyle/>
        <a:p>
          <a:endParaRPr lang="ru-RU"/>
        </a:p>
      </dgm:t>
    </dgm:pt>
    <dgm:pt modelId="{576321D9-6F49-B24F-91E6-C4B7ED792E37}" type="sibTrans" cxnId="{3FA41DBC-0185-584F-8C88-AC49E746D321}">
      <dgm:prSet/>
      <dgm:spPr/>
      <dgm:t>
        <a:bodyPr/>
        <a:lstStyle/>
        <a:p>
          <a:endParaRPr lang="ru-RU"/>
        </a:p>
      </dgm:t>
    </dgm:pt>
    <dgm:pt modelId="{936DE054-A35D-234C-B033-39E5C43F225B}">
      <dgm:prSet phldrT="[Текст]"/>
      <dgm:spPr/>
      <dgm:t>
        <a:bodyPr/>
        <a:lstStyle/>
        <a:p>
          <a:r>
            <a:rPr lang="ru-RU" dirty="0">
              <a:latin typeface="Bookman Old Style" panose="02050604050505020204" pitchFamily="18" charset="0"/>
            </a:rPr>
            <a:t>Мастер-классы практиков </a:t>
          </a:r>
        </a:p>
      </dgm:t>
    </dgm:pt>
    <dgm:pt modelId="{0A8BAA05-CCCA-5746-BFA2-0ADBF13ACF45}" type="parTrans" cxnId="{56799109-D18B-D046-BADE-2A922C0640E7}">
      <dgm:prSet/>
      <dgm:spPr/>
      <dgm:t>
        <a:bodyPr/>
        <a:lstStyle/>
        <a:p>
          <a:endParaRPr lang="ru-RU"/>
        </a:p>
      </dgm:t>
    </dgm:pt>
    <dgm:pt modelId="{A03C3FAA-A80B-5F49-B265-34FC14592A09}" type="sibTrans" cxnId="{56799109-D18B-D046-BADE-2A922C0640E7}">
      <dgm:prSet/>
      <dgm:spPr/>
      <dgm:t>
        <a:bodyPr/>
        <a:lstStyle/>
        <a:p>
          <a:endParaRPr lang="ru-RU"/>
        </a:p>
      </dgm:t>
    </dgm:pt>
    <dgm:pt modelId="{392995DE-8D75-0B44-A929-8A19F61E81DE}">
      <dgm:prSet phldrT="[Текст]"/>
      <dgm:spPr/>
      <dgm:t>
        <a:bodyPr/>
        <a:lstStyle/>
        <a:p>
          <a:r>
            <a:rPr lang="ru-RU" dirty="0">
              <a:latin typeface="Bookman Old Style" panose="02050604050505020204" pitchFamily="18" charset="0"/>
            </a:rPr>
            <a:t>Публикации студенческих работ</a:t>
          </a:r>
        </a:p>
      </dgm:t>
    </dgm:pt>
    <dgm:pt modelId="{7AA3BEE8-B08B-B04C-B272-92DD494374A9}" type="parTrans" cxnId="{7E6236F7-B42F-174D-B2F0-4DCCB6A365E1}">
      <dgm:prSet/>
      <dgm:spPr/>
      <dgm:t>
        <a:bodyPr/>
        <a:lstStyle/>
        <a:p>
          <a:endParaRPr lang="ru-RU"/>
        </a:p>
      </dgm:t>
    </dgm:pt>
    <dgm:pt modelId="{436EB14A-2332-FD44-B0BE-72619A8AE22F}" type="sibTrans" cxnId="{7E6236F7-B42F-174D-B2F0-4DCCB6A365E1}">
      <dgm:prSet/>
      <dgm:spPr/>
      <dgm:t>
        <a:bodyPr/>
        <a:lstStyle/>
        <a:p>
          <a:endParaRPr lang="ru-RU"/>
        </a:p>
      </dgm:t>
    </dgm:pt>
    <dgm:pt modelId="{101C8302-7C86-B04E-899C-B738E163CD81}" type="pres">
      <dgm:prSet presAssocID="{30DF930F-E9FA-4C45-896F-E0DEBB428183}" presName="Name0" presStyleCnt="0">
        <dgm:presLayoutVars>
          <dgm:dir/>
          <dgm:resizeHandles val="exact"/>
        </dgm:presLayoutVars>
      </dgm:prSet>
      <dgm:spPr/>
    </dgm:pt>
    <dgm:pt modelId="{4E9B213A-ECF4-C943-B4B4-59E7D3B0AC75}" type="pres">
      <dgm:prSet presAssocID="{30DF930F-E9FA-4C45-896F-E0DEBB428183}" presName="fgShape" presStyleLbl="fgShp" presStyleIdx="0" presStyleCnt="1"/>
      <dgm:spPr/>
    </dgm:pt>
    <dgm:pt modelId="{3C724B97-1639-0A43-B162-5125E9781006}" type="pres">
      <dgm:prSet presAssocID="{30DF930F-E9FA-4C45-896F-E0DEBB428183}" presName="linComp" presStyleCnt="0"/>
      <dgm:spPr/>
    </dgm:pt>
    <dgm:pt modelId="{BAC93381-E733-E14D-AD7E-598311F29F0E}" type="pres">
      <dgm:prSet presAssocID="{9C320D3F-6033-8541-8FAD-38F19DDE97B9}" presName="compNode" presStyleCnt="0"/>
      <dgm:spPr/>
    </dgm:pt>
    <dgm:pt modelId="{39DE4DFC-AAC5-F343-8D24-E9E1D1E5A7AC}" type="pres">
      <dgm:prSet presAssocID="{9C320D3F-6033-8541-8FAD-38F19DDE97B9}" presName="bkgdShape" presStyleLbl="node1" presStyleIdx="0" presStyleCnt="3" custLinFactNeighborX="-20161" custLinFactNeighborY="-1216"/>
      <dgm:spPr/>
      <dgm:t>
        <a:bodyPr/>
        <a:lstStyle/>
        <a:p>
          <a:endParaRPr lang="ru-RU"/>
        </a:p>
      </dgm:t>
    </dgm:pt>
    <dgm:pt modelId="{EA52BBB7-245C-9540-936A-5F7AEFD5FD77}" type="pres">
      <dgm:prSet presAssocID="{9C320D3F-6033-8541-8FAD-38F19DDE97B9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09B7C-FE80-9C4B-ACF0-2A23167820CF}" type="pres">
      <dgm:prSet presAssocID="{9C320D3F-6033-8541-8FAD-38F19DDE97B9}" presName="invisiNode" presStyleLbl="node1" presStyleIdx="0" presStyleCnt="3"/>
      <dgm:spPr/>
    </dgm:pt>
    <dgm:pt modelId="{8486B850-AB90-2043-8CA7-2A7F2D7FA819}" type="pres">
      <dgm:prSet presAssocID="{9C320D3F-6033-8541-8FAD-38F19DDE97B9}" presName="imagNode" presStyleLbl="fgImgPlace1" presStyleIdx="0" presStyleCnt="3" custAng="0" custLinFactNeighborX="-3212" custLinFactNeighborY="88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C145345C-C2E3-FC40-937D-D4FC9C08B37F}" type="pres">
      <dgm:prSet presAssocID="{576321D9-6F49-B24F-91E6-C4B7ED792E3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4FA3570-06DF-D247-96AC-5F90BA98970B}" type="pres">
      <dgm:prSet presAssocID="{936DE054-A35D-234C-B033-39E5C43F225B}" presName="compNode" presStyleCnt="0"/>
      <dgm:spPr/>
    </dgm:pt>
    <dgm:pt modelId="{5EAB166A-DAC2-EE44-82F0-2A5637FFE006}" type="pres">
      <dgm:prSet presAssocID="{936DE054-A35D-234C-B033-39E5C43F225B}" presName="bkgdShape" presStyleLbl="node1" presStyleIdx="1" presStyleCnt="3" custLinFactNeighborX="526" custLinFactNeighborY="900"/>
      <dgm:spPr/>
      <dgm:t>
        <a:bodyPr/>
        <a:lstStyle/>
        <a:p>
          <a:endParaRPr lang="ru-RU"/>
        </a:p>
      </dgm:t>
    </dgm:pt>
    <dgm:pt modelId="{D4C8C910-3B9C-0447-BB00-FE0B2F0705DE}" type="pres">
      <dgm:prSet presAssocID="{936DE054-A35D-234C-B033-39E5C43F225B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147BC8-3E3A-1145-9FCB-A087E90D46BB}" type="pres">
      <dgm:prSet presAssocID="{936DE054-A35D-234C-B033-39E5C43F225B}" presName="invisiNode" presStyleLbl="node1" presStyleIdx="1" presStyleCnt="3"/>
      <dgm:spPr/>
    </dgm:pt>
    <dgm:pt modelId="{C5EB6A2B-A1E5-4840-A1C3-33B0A24D8BCE}" type="pres">
      <dgm:prSet presAssocID="{936DE054-A35D-234C-B033-39E5C43F225B}" presName="imagNode" presStyleLbl="fgImgPlace1" presStyleIdx="1" presStyleCnt="3" custAng="0" custLinFactNeighborX="-3432" custLinFactNeighborY="-696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227C4D58-ADD5-D747-9D09-430947B1398A}" type="pres">
      <dgm:prSet presAssocID="{A03C3FAA-A80B-5F49-B265-34FC14592A0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D0093AF-D4ED-D04B-AC7A-C63155E7C25F}" type="pres">
      <dgm:prSet presAssocID="{392995DE-8D75-0B44-A929-8A19F61E81DE}" presName="compNode" presStyleCnt="0"/>
      <dgm:spPr/>
    </dgm:pt>
    <dgm:pt modelId="{02A48FF0-7C77-AE4D-A0D9-5355EFBBDC74}" type="pres">
      <dgm:prSet presAssocID="{392995DE-8D75-0B44-A929-8A19F61E81DE}" presName="bkgdShape" presStyleLbl="node1" presStyleIdx="2" presStyleCnt="3" custLinFactNeighborX="-2208" custLinFactNeighborY="947"/>
      <dgm:spPr/>
      <dgm:t>
        <a:bodyPr/>
        <a:lstStyle/>
        <a:p>
          <a:endParaRPr lang="ru-RU"/>
        </a:p>
      </dgm:t>
    </dgm:pt>
    <dgm:pt modelId="{5D4BA6DD-A266-884B-9593-CBC01497D69A}" type="pres">
      <dgm:prSet presAssocID="{392995DE-8D75-0B44-A929-8A19F61E81D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94F372-9DC1-9041-B9C4-6F2575A65DBD}" type="pres">
      <dgm:prSet presAssocID="{392995DE-8D75-0B44-A929-8A19F61E81DE}" presName="invisiNode" presStyleLbl="node1" presStyleIdx="2" presStyleCnt="3"/>
      <dgm:spPr/>
    </dgm:pt>
    <dgm:pt modelId="{7C0AC73D-0F7B-6448-8145-339EF2BCA2A7}" type="pres">
      <dgm:prSet presAssocID="{392995DE-8D75-0B44-A929-8A19F61E81DE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</dgm:ptLst>
  <dgm:cxnLst>
    <dgm:cxn modelId="{EC2F3124-D963-D949-8DD0-95526691B7F9}" type="presOf" srcId="{576321D9-6F49-B24F-91E6-C4B7ED792E37}" destId="{C145345C-C2E3-FC40-937D-D4FC9C08B37F}" srcOrd="0" destOrd="0" presId="urn:microsoft.com/office/officeart/2005/8/layout/hList7"/>
    <dgm:cxn modelId="{5DB29C87-2004-6148-9C4F-0203B4C614AF}" type="presOf" srcId="{A03C3FAA-A80B-5F49-B265-34FC14592A09}" destId="{227C4D58-ADD5-D747-9D09-430947B1398A}" srcOrd="0" destOrd="0" presId="urn:microsoft.com/office/officeart/2005/8/layout/hList7"/>
    <dgm:cxn modelId="{F770345E-B42A-664D-9428-562914FDDD21}" type="presOf" srcId="{30DF930F-E9FA-4C45-896F-E0DEBB428183}" destId="{101C8302-7C86-B04E-899C-B738E163CD81}" srcOrd="0" destOrd="0" presId="urn:microsoft.com/office/officeart/2005/8/layout/hList7"/>
    <dgm:cxn modelId="{CA388D8C-F3CD-BF4D-9C2A-986ADA0BC566}" type="presOf" srcId="{9C320D3F-6033-8541-8FAD-38F19DDE97B9}" destId="{39DE4DFC-AAC5-F343-8D24-E9E1D1E5A7AC}" srcOrd="0" destOrd="0" presId="urn:microsoft.com/office/officeart/2005/8/layout/hList7"/>
    <dgm:cxn modelId="{3FA41DBC-0185-584F-8C88-AC49E746D321}" srcId="{30DF930F-E9FA-4C45-896F-E0DEBB428183}" destId="{9C320D3F-6033-8541-8FAD-38F19DDE97B9}" srcOrd="0" destOrd="0" parTransId="{9DCA3456-7A7A-3547-9B99-CB0F47118307}" sibTransId="{576321D9-6F49-B24F-91E6-C4B7ED792E37}"/>
    <dgm:cxn modelId="{F873E0EA-5D9B-704A-9CD6-4C09582872E3}" type="presOf" srcId="{9C320D3F-6033-8541-8FAD-38F19DDE97B9}" destId="{EA52BBB7-245C-9540-936A-5F7AEFD5FD77}" srcOrd="1" destOrd="0" presId="urn:microsoft.com/office/officeart/2005/8/layout/hList7"/>
    <dgm:cxn modelId="{56799109-D18B-D046-BADE-2A922C0640E7}" srcId="{30DF930F-E9FA-4C45-896F-E0DEBB428183}" destId="{936DE054-A35D-234C-B033-39E5C43F225B}" srcOrd="1" destOrd="0" parTransId="{0A8BAA05-CCCA-5746-BFA2-0ADBF13ACF45}" sibTransId="{A03C3FAA-A80B-5F49-B265-34FC14592A09}"/>
    <dgm:cxn modelId="{108B25C7-86AF-2248-91B8-4C5F1717F1E9}" type="presOf" srcId="{392995DE-8D75-0B44-A929-8A19F61E81DE}" destId="{02A48FF0-7C77-AE4D-A0D9-5355EFBBDC74}" srcOrd="0" destOrd="0" presId="urn:microsoft.com/office/officeart/2005/8/layout/hList7"/>
    <dgm:cxn modelId="{16870C54-C4EE-6F40-B216-9B8D059E5BB6}" type="presOf" srcId="{936DE054-A35D-234C-B033-39E5C43F225B}" destId="{5EAB166A-DAC2-EE44-82F0-2A5637FFE006}" srcOrd="0" destOrd="0" presId="urn:microsoft.com/office/officeart/2005/8/layout/hList7"/>
    <dgm:cxn modelId="{32EA925F-1412-F146-ADDC-CAA439F60368}" type="presOf" srcId="{392995DE-8D75-0B44-A929-8A19F61E81DE}" destId="{5D4BA6DD-A266-884B-9593-CBC01497D69A}" srcOrd="1" destOrd="0" presId="urn:microsoft.com/office/officeart/2005/8/layout/hList7"/>
    <dgm:cxn modelId="{F1E75156-81AB-9F4E-95DC-BE40F1B585FD}" type="presOf" srcId="{936DE054-A35D-234C-B033-39E5C43F225B}" destId="{D4C8C910-3B9C-0447-BB00-FE0B2F0705DE}" srcOrd="1" destOrd="0" presId="urn:microsoft.com/office/officeart/2005/8/layout/hList7"/>
    <dgm:cxn modelId="{7E6236F7-B42F-174D-B2F0-4DCCB6A365E1}" srcId="{30DF930F-E9FA-4C45-896F-E0DEBB428183}" destId="{392995DE-8D75-0B44-A929-8A19F61E81DE}" srcOrd="2" destOrd="0" parTransId="{7AA3BEE8-B08B-B04C-B272-92DD494374A9}" sibTransId="{436EB14A-2332-FD44-B0BE-72619A8AE22F}"/>
    <dgm:cxn modelId="{77675B14-46CA-DF43-83F6-3857010A7BB1}" type="presParOf" srcId="{101C8302-7C86-B04E-899C-B738E163CD81}" destId="{4E9B213A-ECF4-C943-B4B4-59E7D3B0AC75}" srcOrd="0" destOrd="0" presId="urn:microsoft.com/office/officeart/2005/8/layout/hList7"/>
    <dgm:cxn modelId="{65EF1CBD-5214-C345-A730-EE7368240706}" type="presParOf" srcId="{101C8302-7C86-B04E-899C-B738E163CD81}" destId="{3C724B97-1639-0A43-B162-5125E9781006}" srcOrd="1" destOrd="0" presId="urn:microsoft.com/office/officeart/2005/8/layout/hList7"/>
    <dgm:cxn modelId="{A166EB74-6855-BF48-A1FB-1910ECC94752}" type="presParOf" srcId="{3C724B97-1639-0A43-B162-5125E9781006}" destId="{BAC93381-E733-E14D-AD7E-598311F29F0E}" srcOrd="0" destOrd="0" presId="urn:microsoft.com/office/officeart/2005/8/layout/hList7"/>
    <dgm:cxn modelId="{2F145011-2C5A-104A-A8FB-5A61A828069B}" type="presParOf" srcId="{BAC93381-E733-E14D-AD7E-598311F29F0E}" destId="{39DE4DFC-AAC5-F343-8D24-E9E1D1E5A7AC}" srcOrd="0" destOrd="0" presId="urn:microsoft.com/office/officeart/2005/8/layout/hList7"/>
    <dgm:cxn modelId="{A76B9873-716A-664E-9873-F5B78014BE2B}" type="presParOf" srcId="{BAC93381-E733-E14D-AD7E-598311F29F0E}" destId="{EA52BBB7-245C-9540-936A-5F7AEFD5FD77}" srcOrd="1" destOrd="0" presId="urn:microsoft.com/office/officeart/2005/8/layout/hList7"/>
    <dgm:cxn modelId="{3CDD853D-C8C3-2A45-A705-8F61ECD4CEC6}" type="presParOf" srcId="{BAC93381-E733-E14D-AD7E-598311F29F0E}" destId="{F7E09B7C-FE80-9C4B-ACF0-2A23167820CF}" srcOrd="2" destOrd="0" presId="urn:microsoft.com/office/officeart/2005/8/layout/hList7"/>
    <dgm:cxn modelId="{887F861E-7E4D-584F-AB6C-3F326E07B5A8}" type="presParOf" srcId="{BAC93381-E733-E14D-AD7E-598311F29F0E}" destId="{8486B850-AB90-2043-8CA7-2A7F2D7FA819}" srcOrd="3" destOrd="0" presId="urn:microsoft.com/office/officeart/2005/8/layout/hList7"/>
    <dgm:cxn modelId="{BBAA7A40-AE6A-5C43-9413-299E421945CF}" type="presParOf" srcId="{3C724B97-1639-0A43-B162-5125E9781006}" destId="{C145345C-C2E3-FC40-937D-D4FC9C08B37F}" srcOrd="1" destOrd="0" presId="urn:microsoft.com/office/officeart/2005/8/layout/hList7"/>
    <dgm:cxn modelId="{6921C538-C811-744C-A20D-04D403D083F8}" type="presParOf" srcId="{3C724B97-1639-0A43-B162-5125E9781006}" destId="{54FA3570-06DF-D247-96AC-5F90BA98970B}" srcOrd="2" destOrd="0" presId="urn:microsoft.com/office/officeart/2005/8/layout/hList7"/>
    <dgm:cxn modelId="{B8350989-E98C-044A-899C-6E5374B31F30}" type="presParOf" srcId="{54FA3570-06DF-D247-96AC-5F90BA98970B}" destId="{5EAB166A-DAC2-EE44-82F0-2A5637FFE006}" srcOrd="0" destOrd="0" presId="urn:microsoft.com/office/officeart/2005/8/layout/hList7"/>
    <dgm:cxn modelId="{9CF48AB1-E6A3-BC42-9F90-47DDF3718C13}" type="presParOf" srcId="{54FA3570-06DF-D247-96AC-5F90BA98970B}" destId="{D4C8C910-3B9C-0447-BB00-FE0B2F0705DE}" srcOrd="1" destOrd="0" presId="urn:microsoft.com/office/officeart/2005/8/layout/hList7"/>
    <dgm:cxn modelId="{E37FEBE1-8BDC-644B-8874-7E78D92F8778}" type="presParOf" srcId="{54FA3570-06DF-D247-96AC-5F90BA98970B}" destId="{FE147BC8-3E3A-1145-9FCB-A087E90D46BB}" srcOrd="2" destOrd="0" presId="urn:microsoft.com/office/officeart/2005/8/layout/hList7"/>
    <dgm:cxn modelId="{07763500-84A9-4F4A-95C4-9C08D4394E6C}" type="presParOf" srcId="{54FA3570-06DF-D247-96AC-5F90BA98970B}" destId="{C5EB6A2B-A1E5-4840-A1C3-33B0A24D8BCE}" srcOrd="3" destOrd="0" presId="urn:microsoft.com/office/officeart/2005/8/layout/hList7"/>
    <dgm:cxn modelId="{6CB43ACB-5455-1A4A-A84B-6D52EB7D0EC6}" type="presParOf" srcId="{3C724B97-1639-0A43-B162-5125E9781006}" destId="{227C4D58-ADD5-D747-9D09-430947B1398A}" srcOrd="3" destOrd="0" presId="urn:microsoft.com/office/officeart/2005/8/layout/hList7"/>
    <dgm:cxn modelId="{A7058D8A-668E-4643-9266-E84C73ED1DE2}" type="presParOf" srcId="{3C724B97-1639-0A43-B162-5125E9781006}" destId="{3D0093AF-D4ED-D04B-AC7A-C63155E7C25F}" srcOrd="4" destOrd="0" presId="urn:microsoft.com/office/officeart/2005/8/layout/hList7"/>
    <dgm:cxn modelId="{0B1FB58B-B038-D84E-BEFC-17E13207DA5C}" type="presParOf" srcId="{3D0093AF-D4ED-D04B-AC7A-C63155E7C25F}" destId="{02A48FF0-7C77-AE4D-A0D9-5355EFBBDC74}" srcOrd="0" destOrd="0" presId="urn:microsoft.com/office/officeart/2005/8/layout/hList7"/>
    <dgm:cxn modelId="{01E058CD-E479-D149-BF80-3A786D085393}" type="presParOf" srcId="{3D0093AF-D4ED-D04B-AC7A-C63155E7C25F}" destId="{5D4BA6DD-A266-884B-9593-CBC01497D69A}" srcOrd="1" destOrd="0" presId="urn:microsoft.com/office/officeart/2005/8/layout/hList7"/>
    <dgm:cxn modelId="{1979011E-CC14-F648-BD18-607C9D798365}" type="presParOf" srcId="{3D0093AF-D4ED-D04B-AC7A-C63155E7C25F}" destId="{BF94F372-9DC1-9041-B9C4-6F2575A65DBD}" srcOrd="2" destOrd="0" presId="urn:microsoft.com/office/officeart/2005/8/layout/hList7"/>
    <dgm:cxn modelId="{C4288B8A-8DAC-554A-B1A7-ED6AFA52029E}" type="presParOf" srcId="{3D0093AF-D4ED-D04B-AC7A-C63155E7C25F}" destId="{7C0AC73D-0F7B-6448-8145-339EF2BCA2A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E4DFC-AAC5-F343-8D24-E9E1D1E5A7AC}">
      <dsp:nvSpPr>
        <dsp:cNvPr id="0" name=""/>
        <dsp:cNvSpPr/>
      </dsp:nvSpPr>
      <dsp:spPr>
        <a:xfrm>
          <a:off x="0" y="0"/>
          <a:ext cx="1721924" cy="421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  <a:latin typeface="Bookman Old Style" panose="02050604050505020204" pitchFamily="18" charset="0"/>
              <a:ea typeface="Tahoma" panose="020B0604030504040204" pitchFamily="34" charset="0"/>
              <a:cs typeface="Tahoma" panose="020B0604030504040204" pitchFamily="34" charset="0"/>
            </a:rPr>
            <a:t>Экскурсии на предприятия </a:t>
          </a:r>
        </a:p>
      </dsp:txBody>
      <dsp:txXfrm>
        <a:off x="0" y="1685686"/>
        <a:ext cx="1721924" cy="1685686"/>
      </dsp:txXfrm>
    </dsp:sp>
    <dsp:sp modelId="{8486B850-AB90-2043-8CA7-2A7F2D7FA819}">
      <dsp:nvSpPr>
        <dsp:cNvPr id="0" name=""/>
        <dsp:cNvSpPr/>
      </dsp:nvSpPr>
      <dsp:spPr>
        <a:xfrm>
          <a:off x="115326" y="265216"/>
          <a:ext cx="1403334" cy="140333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EAB166A-DAC2-EE44-82F0-2A5637FFE006}">
      <dsp:nvSpPr>
        <dsp:cNvPr id="0" name=""/>
        <dsp:cNvSpPr/>
      </dsp:nvSpPr>
      <dsp:spPr>
        <a:xfrm>
          <a:off x="1783746" y="0"/>
          <a:ext cx="1721924" cy="421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Bookman Old Style" panose="02050604050505020204" pitchFamily="18" charset="0"/>
            </a:rPr>
            <a:t>Мастер-классы практиков </a:t>
          </a:r>
        </a:p>
      </dsp:txBody>
      <dsp:txXfrm>
        <a:off x="1783746" y="1685686"/>
        <a:ext cx="1721924" cy="1685686"/>
      </dsp:txXfrm>
    </dsp:sp>
    <dsp:sp modelId="{C5EB6A2B-A1E5-4840-A1C3-33B0A24D8BCE}">
      <dsp:nvSpPr>
        <dsp:cNvPr id="0" name=""/>
        <dsp:cNvSpPr/>
      </dsp:nvSpPr>
      <dsp:spPr>
        <a:xfrm>
          <a:off x="1885821" y="155138"/>
          <a:ext cx="1403334" cy="140333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2A48FF0-7C77-AE4D-A0D9-5355EFBBDC74}">
      <dsp:nvSpPr>
        <dsp:cNvPr id="0" name=""/>
        <dsp:cNvSpPr/>
      </dsp:nvSpPr>
      <dsp:spPr>
        <a:xfrm>
          <a:off x="3510250" y="0"/>
          <a:ext cx="1721924" cy="421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Bookman Old Style" panose="02050604050505020204" pitchFamily="18" charset="0"/>
            </a:rPr>
            <a:t>Публикации студенческих работ</a:t>
          </a:r>
        </a:p>
      </dsp:txBody>
      <dsp:txXfrm>
        <a:off x="3510250" y="1685686"/>
        <a:ext cx="1721924" cy="1685686"/>
      </dsp:txXfrm>
    </dsp:sp>
    <dsp:sp modelId="{7C0AC73D-0F7B-6448-8145-339EF2BCA2A7}">
      <dsp:nvSpPr>
        <dsp:cNvPr id="0" name=""/>
        <dsp:cNvSpPr/>
      </dsp:nvSpPr>
      <dsp:spPr>
        <a:xfrm>
          <a:off x="3707565" y="252853"/>
          <a:ext cx="1403334" cy="140333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E9B213A-ECF4-C943-B4B4-59E7D3B0AC75}">
      <dsp:nvSpPr>
        <dsp:cNvPr id="0" name=""/>
        <dsp:cNvSpPr/>
      </dsp:nvSpPr>
      <dsp:spPr>
        <a:xfrm>
          <a:off x="210852" y="3371373"/>
          <a:ext cx="4849597" cy="632132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436F8A-82F2-41D0-B9B1-6AA46D06E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BC50969-F03B-48C3-9D46-1A9B1DE3B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3BCC223-2506-42BF-AB30-821DAAC2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FCA0F45-DF86-4B0D-AB89-514E581C1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A113EA3-C070-4F06-AB82-7619B085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8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EE02DD-C600-4181-9A57-50674366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01AAB0-4741-455F-A105-2F313681A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87AC0AB-3F18-40DB-AACC-C149E3576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1563B2-FE01-44DD-AC6F-47654CA99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3F0A03-5957-47A1-8E48-C7E36A61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91B1B7-2C18-4609-9048-833E0424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782B189-B68C-4B8B-98FB-9410EA349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A246A5-B44C-4F1B-AED8-3F1E54690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7A17EFA-0B39-4841-8E14-BF64F606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579CF63-40E5-45BD-BB11-329B3494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334559-44C0-4B1D-9744-EA90366D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670DDB-5272-4FE6-AF72-CCEA694CB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F62CECA-F0A8-4005-8FBC-9525FBFF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0A1C27-CDDC-47ED-87B9-748E0D98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211175-7AC0-40A9-91F1-4BDA967A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8D8502-92FF-443A-8AD8-51043432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03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61C6D7-1A4B-41EE-A83D-1E5831CC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175C89-5DBE-459E-B13B-FC86F611C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66C487D-2BA6-4970-993E-A048865EB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63F26E1-37A6-40D7-856B-920B757A6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8B49477-60C1-47BB-9917-6D496FF98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6D47570-9046-4577-B454-BF895BC6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6723984-D944-456F-AC97-CD05F2B7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7E897CF-E258-4E33-8F14-7C0EBB5E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16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71095D-7CA2-4B28-916D-837E8AD9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8CCAD33-F4F6-4DA1-895A-661F699A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2428BA1-B392-424D-982F-D57C698D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E57D8DB-3FE4-4087-82F9-8B460B90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4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55EE4B2-761A-4FFE-91E6-11FD5039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0F6B47E-910D-41E7-B58E-495015350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FA63CCF-44E5-409B-B5B0-DC4C499D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89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6DF94C-8DA7-44DC-812F-A13BE84A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F153D2-005A-4FDE-AF8B-E2C5E82D1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75BD8D4-9914-4504-B668-6B1B0540F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38B0FBD-B098-4F9C-93CB-F5A6F2AB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636FA4F-8F86-42FC-B020-D1F7006B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5B38155-24DA-4BC0-8B31-02C9E989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7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6D53B1-8051-45BA-9688-54231555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84EC499-B70A-4170-8F53-5D241194E9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33542D7-D3CC-4C09-BC2B-5DB5CC2CF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E9E2296-A4AB-45B4-BF14-D87EF6F7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43DCF4-1F41-4B08-B19A-2F724CC5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FFFE5C-770B-43D2-933A-B4DF92A4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23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64BEFA-C033-427B-8371-CF72455C3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1892A95-2429-4994-BA42-51CD26511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A5F91C-9F73-42E7-9FDB-DAEF4F25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A4FE95-0342-4FEC-BF48-46C2251AD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2715876-DAA2-48A2-A5CE-98DAE517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0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A8ADEAA-0ADE-44F6-A8CB-6BBF423B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1BD4704-4801-47ED-9A1F-91BF6D6C5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FE20B9B-FF91-48E5-8847-9B823456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8F1366-3D2D-48C3-ABE9-ACCAB5B1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A03ADA-08BD-4AB2-B4CF-67B2ABEF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315DC8-E18B-4C3C-9590-9A6A84AFF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ED305EF-F453-4CA3-B451-3508EAF5E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74CD66-2287-4646-9925-D14542E46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10CDF3-3D84-4BFB-89AE-C3646450E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9C11FCF-FEB4-45F1-B1DF-9694366A1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0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fpro-715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3.emf"/><Relationship Id="rId5" Type="http://schemas.openxmlformats.org/officeDocument/2006/relationships/diagramLayout" Target="../diagrams/layout1.xml"/><Relationship Id="rId10" Type="http://schemas.openxmlformats.org/officeDocument/2006/relationships/image" Target="../media/image12.tiff"/><Relationship Id="rId4" Type="http://schemas.openxmlformats.org/officeDocument/2006/relationships/diagramData" Target="../diagrams/data1.xml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89053185835@mail.r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0F2EDA-4992-4741-821E-ED3443112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CDE390A-30C5-44DE-8430-C16EE664AE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4F3C84A-BE05-4785-9D9F-8B209F472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500AED-C099-4DB4-AF7E-D54307DF1E66}"/>
              </a:ext>
            </a:extLst>
          </p:cNvPr>
          <p:cNvSpPr txBox="1"/>
          <p:nvPr/>
        </p:nvSpPr>
        <p:spPr>
          <a:xfrm>
            <a:off x="6299200" y="2286397"/>
            <a:ext cx="482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t-RU" sz="32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38.04.02 МЕНЕДЖМЕНТ</a:t>
            </a:r>
            <a:endParaRPr lang="ru-RU" sz="32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B686800-B5CB-44B4-98A3-2D97D2C1C659}"/>
              </a:ext>
            </a:extLst>
          </p:cNvPr>
          <p:cNvSpPr txBox="1"/>
          <p:nvPr/>
        </p:nvSpPr>
        <p:spPr>
          <a:xfrm>
            <a:off x="6400801" y="2967335"/>
            <a:ext cx="4495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ПРОФИЛЬ «ИНТЕЛЛЕКТУАЛЬНАЯ ЛОГИСТИКА»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685401E-6B7E-4ACF-9C7C-17CC6B859A7A}"/>
              </a:ext>
            </a:extLst>
          </p:cNvPr>
          <p:cNvSpPr txBox="1"/>
          <p:nvPr/>
        </p:nvSpPr>
        <p:spPr>
          <a:xfrm>
            <a:off x="5828182" y="4632326"/>
            <a:ext cx="40481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 кафедра экономики производства </a:t>
            </a:r>
          </a:p>
          <a:p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kafpro-715@yandex.ru</a:t>
            </a:r>
            <a:endParaRPr lang="en-US" sz="16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/>
              <a:t>+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7 (905)3185835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793" y="492335"/>
            <a:ext cx="9144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7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BDF4E0-55AB-4917-AACB-6A12C5AB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A4A5D2E-511C-4755-A447-6FB8F86DF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30"/>
            <a:ext cx="12320337" cy="693019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008AC5-CCEE-449E-BFAC-C0DF1FFFFB34}"/>
              </a:ext>
            </a:extLst>
          </p:cNvPr>
          <p:cNvSpPr txBox="1"/>
          <p:nvPr/>
        </p:nvSpPr>
        <p:spPr>
          <a:xfrm>
            <a:off x="590079" y="1690688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Преимущества программы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F591A1F-51EC-41C4-B0E7-8DBA6FAC83A5}"/>
              </a:ext>
            </a:extLst>
          </p:cNvPr>
          <p:cNvSpPr txBox="1"/>
          <p:nvPr/>
        </p:nvSpPr>
        <p:spPr>
          <a:xfrm>
            <a:off x="6542145" y="1443928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Базовые дисциплины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07250F-6237-4808-A932-498289F0208A}"/>
              </a:ext>
            </a:extLst>
          </p:cNvPr>
          <p:cNvSpPr txBox="1"/>
          <p:nvPr/>
        </p:nvSpPr>
        <p:spPr>
          <a:xfrm>
            <a:off x="6719671" y="3511009"/>
            <a:ext cx="4676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Дисциплины профиля</a:t>
            </a:r>
            <a:r>
              <a:rPr lang="en-US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770F92-2C1F-4EB3-9DAD-A9382718EF98}"/>
              </a:ext>
            </a:extLst>
          </p:cNvPr>
          <p:cNvSpPr txBox="1"/>
          <p:nvPr/>
        </p:nvSpPr>
        <p:spPr>
          <a:xfrm>
            <a:off x="6492115" y="1747194"/>
            <a:ext cx="51313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16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Современные проблемы менеджмента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Современный стратегический менеджмент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Методология научного исследования в менеджменте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Академическая коммуникация</a:t>
            </a:r>
            <a:r>
              <a:rPr lang="en-US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Методы анализа данных</a:t>
            </a:r>
            <a:r>
              <a:rPr lang="en-US" sz="16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;</a:t>
            </a:r>
            <a:endParaRPr lang="ru-RU" sz="1600" dirty="0">
              <a:solidFill>
                <a:srgbClr val="014587"/>
              </a:solidFill>
              <a:effectLst/>
              <a:latin typeface="RF Dewi Extended Semibold" panose="00000705000000000000" pitchFamily="2" charset="-52"/>
            </a:endParaRPr>
          </a:p>
          <a:p>
            <a:pPr fontAlgn="t"/>
            <a:r>
              <a:rPr lang="ru-RU" sz="16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Глобальный анализ рисков и решений</a:t>
            </a:r>
            <a:endParaRPr lang="en-US" sz="16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339AC49-025F-4E87-805F-4418D6A46FD0}"/>
              </a:ext>
            </a:extLst>
          </p:cNvPr>
          <p:cNvSpPr txBox="1"/>
          <p:nvPr/>
        </p:nvSpPr>
        <p:spPr>
          <a:xfrm>
            <a:off x="6492115" y="3813577"/>
            <a:ext cx="547452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400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Межфункциональная</a:t>
            </a:r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 логистическая координация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Инструменты оптимизации логистических процессов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Правовое регулирование в логистике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  <a:endParaRPr lang="ru-RU" sz="14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algn="just"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Стратегическое интегрированное планирование и прогнозирование в логистических системах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Моделирование бизнес-процессов и реинжиниринг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Интеллектуальное управление запасами сетевой логистики;</a:t>
            </a:r>
          </a:p>
          <a:p>
            <a:pPr algn="just"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Управление цепями поставок в мультимодальной логистике</a:t>
            </a:r>
            <a:endParaRPr lang="en-US" sz="14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algn="just" fontAlgn="t"/>
            <a:endParaRPr lang="en-US" sz="14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CB06D0-175A-46B4-9A89-61D30A06C657}"/>
              </a:ext>
            </a:extLst>
          </p:cNvPr>
          <p:cNvSpPr txBox="1"/>
          <p:nvPr/>
        </p:nvSpPr>
        <p:spPr>
          <a:xfrm>
            <a:off x="590079" y="2069227"/>
            <a:ext cx="5153728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Стратегический уровень подготовки</a:t>
            </a:r>
          </a:p>
          <a:p>
            <a:pPr algn="just"/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Углублённые знания и практические инструменты</a:t>
            </a:r>
          </a:p>
          <a:p>
            <a:pPr algn="just"/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kern="1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Фокус на технологиях будущего и </a:t>
            </a:r>
            <a:r>
              <a:rPr lang="ru-RU" kern="1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междисциплинарность</a:t>
            </a:r>
            <a:endParaRPr lang="ru-RU" kern="1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Практико-ориентированное обучение формирование </a:t>
            </a:r>
            <a:r>
              <a:rPr lang="ru-RU" kern="1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управленческих навыков</a:t>
            </a:r>
          </a:p>
          <a:p>
            <a:pPr algn="l"/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kern="1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Развитие системного и проектного мышления</a:t>
            </a:r>
          </a:p>
          <a:p>
            <a:pPr algn="just"/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kern="1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Глобальная перспектива и работа с международными вызовами</a:t>
            </a:r>
          </a:p>
          <a:p>
            <a:pPr algn="just"/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Развитие </a:t>
            </a:r>
            <a:r>
              <a:rPr lang="ru-RU" sz="1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</a:t>
            </a:r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skills</a:t>
            </a:r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fontAlgn="t"/>
            <a:endParaRPr lang="en-US" sz="16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5175" y="820139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7438" y="365125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ИНФОРМАЦИЯ О НАПРАВЛЕНИИ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2570002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3FF5BC-26C2-4B6C-BDB5-1FA694A8B85F}"/>
              </a:ext>
            </a:extLst>
          </p:cNvPr>
          <p:cNvSpPr txBox="1"/>
          <p:nvPr/>
        </p:nvSpPr>
        <p:spPr>
          <a:xfrm>
            <a:off x="590078" y="1690688"/>
            <a:ext cx="53238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Перечень ключевых профессий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BE599A-77EE-4BB0-9903-78B14FB0B998}"/>
              </a:ext>
            </a:extLst>
          </p:cNvPr>
          <p:cNvSpPr txBox="1"/>
          <p:nvPr/>
        </p:nvSpPr>
        <p:spPr>
          <a:xfrm>
            <a:off x="6542145" y="1690687"/>
            <a:ext cx="5250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Потенциальные работодатели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22D59D2-BF30-4D90-866E-EA7A71494D44}"/>
              </a:ext>
            </a:extLst>
          </p:cNvPr>
          <p:cNvSpPr txBox="1"/>
          <p:nvPr/>
        </p:nvSpPr>
        <p:spPr>
          <a:xfrm>
            <a:off x="6435266" y="2133354"/>
            <a:ext cx="51431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Промышленные и торговые компании с собственной логистикой</a:t>
            </a:r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: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ГК </a:t>
            </a:r>
            <a:r>
              <a:rPr lang="en-US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DANAFLEX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, ПАО «СИБУР Холдинг», </a:t>
            </a:r>
            <a:r>
              <a:rPr lang="ru-RU" sz="18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ПАО «Татнефть», </a:t>
            </a:r>
            <a:r>
              <a:rPr lang="en-US" dirty="0">
                <a:solidFill>
                  <a:srgbClr val="014587"/>
                </a:solidFill>
              </a:rPr>
              <a:t>X5 Retail Group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, Газпромнефть – Смазочные материалы / ЛУКОЙЛ / Роснефть;</a:t>
            </a:r>
            <a:endParaRPr lang="en-US" dirty="0">
              <a:solidFill>
                <a:srgbClr val="014587"/>
              </a:solidFill>
            </a:endParaRPr>
          </a:p>
          <a:p>
            <a:pPr algn="just"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Российские логистические операторы: </a:t>
            </a:r>
            <a:r>
              <a:rPr lang="en-US" dirty="0">
                <a:solidFill>
                  <a:srgbClr val="014587"/>
                </a:solidFill>
              </a:rPr>
              <a:t>FESCO</a:t>
            </a:r>
            <a:r>
              <a:rPr lang="ru-RU">
                <a:solidFill>
                  <a:srgbClr val="014587"/>
                </a:solidFill>
                <a:latin typeface="RF Dewi Extended Semibold" panose="00000705000000000000" pitchFamily="2" charset="-52"/>
              </a:rPr>
              <a:t>, АО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«РЖД Логистика»;</a:t>
            </a:r>
          </a:p>
          <a:p>
            <a:pPr algn="just"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Международные и региональные партнёры: </a:t>
            </a:r>
            <a:r>
              <a:rPr lang="en-US" dirty="0">
                <a:solidFill>
                  <a:srgbClr val="014587"/>
                </a:solidFill>
              </a:rPr>
              <a:t>COSCO Shipping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, </a:t>
            </a:r>
            <a:r>
              <a:rPr lang="en-US" dirty="0">
                <a:solidFill>
                  <a:srgbClr val="014587"/>
                </a:solidFill>
              </a:rPr>
              <a:t>AD Ports Group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, </a:t>
            </a:r>
            <a:r>
              <a:rPr lang="en-US" dirty="0" err="1">
                <a:solidFill>
                  <a:srgbClr val="014587"/>
                </a:solidFill>
              </a:rPr>
              <a:t>KazTransCom</a:t>
            </a:r>
            <a:r>
              <a:rPr lang="ru-RU" dirty="0">
                <a:solidFill>
                  <a:srgbClr val="014587"/>
                </a:solidFill>
              </a:rPr>
              <a:t>;</a:t>
            </a:r>
            <a:endParaRPr lang="ru-RU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algn="just"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Разработчики цифровых платформ и IT-решений в логистике: «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ЦифрЛог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», </a:t>
            </a:r>
            <a:r>
              <a:rPr lang="en-US" dirty="0" err="1">
                <a:solidFill>
                  <a:srgbClr val="014587"/>
                </a:solidFill>
              </a:rPr>
              <a:t>LogistPro</a:t>
            </a:r>
            <a:r>
              <a:rPr lang="en-US" dirty="0">
                <a:solidFill>
                  <a:srgbClr val="014587"/>
                </a:solidFill>
              </a:rPr>
              <a:t>/Logix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, АО «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АйСиЭл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 — КПО ВС»;</a:t>
            </a:r>
            <a:endParaRPr lang="en-US" dirty="0">
              <a:solidFill>
                <a:srgbClr val="014587"/>
              </a:solidFill>
            </a:endParaRPr>
          </a:p>
          <a:p>
            <a:pPr fontAlgn="t"/>
            <a:endParaRPr lang="ru-RU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DAF14FF-3926-4D48-91A4-AEAF9E049F60}"/>
              </a:ext>
            </a:extLst>
          </p:cNvPr>
          <p:cNvSpPr txBox="1"/>
          <p:nvPr/>
        </p:nvSpPr>
        <p:spPr>
          <a:xfrm>
            <a:off x="590079" y="2235978"/>
            <a:ext cx="467618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директор по логистике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специалист по стратегическому планированию логистических цепочек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Аналитик данных в логистике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менеджер по цифровой трансформации логистики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менеджер логистических проектов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консультант по международным коридорам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специалист по мультимодальным перевозкам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311128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>
            <a:extLst>
              <a:ext uri="{FF2B5EF4-FFF2-40B4-BE49-F238E27FC236}">
                <a16:creationId xmlns:a16="http://schemas.microsoft.com/office/drawing/2014/main" xmlns="" id="{6A7C23EE-FCC5-421D-1420-6B960DBDBC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0337" cy="6930190"/>
          </a:xfrm>
          <a:prstGeom prst="rect">
            <a:avLst/>
          </a:prstGeom>
        </p:spPr>
      </p:pic>
      <p:pic>
        <p:nvPicPr>
          <p:cNvPr id="1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4" y="117475"/>
            <a:ext cx="738187" cy="7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64170E70-F35E-1B47-9AC8-5E1ED6A175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067326"/>
              </p:ext>
            </p:extLst>
          </p:nvPr>
        </p:nvGraphicFramePr>
        <p:xfrm>
          <a:off x="484971" y="1564658"/>
          <a:ext cx="5271302" cy="4214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D8BC120F-6212-5442-913B-352839F0A2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0381" y="1733253"/>
            <a:ext cx="1168763" cy="166460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89D1F6F1-EDE3-5F4F-B52C-01F90D0ECE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9322" y="1751693"/>
            <a:ext cx="2237965" cy="154559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C5C8E2CE-3C86-4D4F-9A80-303A9F3072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34904" y="1643404"/>
            <a:ext cx="1190874" cy="1685484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F6DFE235-2274-7342-A3BB-5B1EBA99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28D3A21-2A08-B64A-8C9A-28A7808048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5414" y="3460144"/>
            <a:ext cx="3249154" cy="25913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E7AB604-BB13-F66F-79E2-598DF0B5EBF0}"/>
              </a:ext>
            </a:extLst>
          </p:cNvPr>
          <p:cNvSpPr txBox="1"/>
          <p:nvPr/>
        </p:nvSpPr>
        <p:spPr>
          <a:xfrm>
            <a:off x="1366780" y="236449"/>
            <a:ext cx="60203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Bookman Old Style" panose="02050604050505020204" pitchFamily="18" charset="0"/>
              </a:rPr>
              <a:t>Практическая и исследовательская работа студентов </a:t>
            </a:r>
            <a:endParaRPr lang="en-US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60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DAF14FF-3926-4D48-91A4-AEAF9E049F60}"/>
              </a:ext>
            </a:extLst>
          </p:cNvPr>
          <p:cNvSpPr txBox="1"/>
          <p:nvPr/>
        </p:nvSpPr>
        <p:spPr>
          <a:xfrm>
            <a:off x="590079" y="2235978"/>
            <a:ext cx="515757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Если у вас возникли вопросы  контакты заведующей 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кафедры экономики производства 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Демьяновой Ольги Владимировны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89053185835</a:t>
            </a:r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@mail.ru</a:t>
            </a:r>
            <a:endParaRPr lang="ru-RU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+7 (905)3185835</a:t>
            </a:r>
          </a:p>
          <a:p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@</a:t>
            </a:r>
            <a:r>
              <a:rPr lang="en-US" sz="2000" dirty="0" err="1">
                <a:solidFill>
                  <a:schemeClr val="bg1"/>
                </a:solidFill>
                <a:latin typeface="RF Dewi Extended Semibold" panose="00000705000000000000" pitchFamily="2" charset="-52"/>
              </a:rPr>
              <a:t>Olga_Demyanova</a:t>
            </a:r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RF Dewi Extended Semibold" panose="00000705000000000000" pitchFamily="2" charset="-52"/>
              </a:rPr>
              <a:t>телеграм</a:t>
            </a:r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)</a:t>
            </a:r>
            <a:endParaRPr lang="en-US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ru-RU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310E5911-3904-0D4C-9222-81453E4550C8}"/>
              </a:ext>
            </a:extLst>
          </p:cNvPr>
          <p:cNvSpPr txBox="1">
            <a:spLocks/>
          </p:cNvSpPr>
          <p:nvPr/>
        </p:nvSpPr>
        <p:spPr>
          <a:xfrm>
            <a:off x="6713516" y="2600409"/>
            <a:ext cx="4572000" cy="1015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/>
              <a:t>Приглашаем учиться </a:t>
            </a:r>
            <a:br>
              <a:rPr lang="ru-RU" b="1" dirty="0"/>
            </a:br>
            <a:r>
              <a:rPr lang="ru-RU" b="1" dirty="0"/>
              <a:t>на наш профиль!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1B5416B-0BC9-FC44-9A7A-2F5AA98A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717" y="4013861"/>
            <a:ext cx="3652869" cy="19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0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322</Words>
  <Application>Microsoft Office PowerPoint</Application>
  <PresentationFormat>Произвольный</PresentationFormat>
  <Paragraphs>59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Иванов</dc:creator>
  <cp:lastModifiedBy>Джамиль</cp:lastModifiedBy>
  <cp:revision>28</cp:revision>
  <dcterms:created xsi:type="dcterms:W3CDTF">2025-04-13T12:30:36Z</dcterms:created>
  <dcterms:modified xsi:type="dcterms:W3CDTF">2025-12-09T16:02:46Z</dcterms:modified>
</cp:coreProperties>
</file>