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6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77FB5-AFEA-4395-8F14-828AFB7D523C}" type="datetimeFigureOut">
              <a:rPr lang="ru-RU" smtClean="0"/>
              <a:t>05.12.2019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E3C4-FBF2-494B-99F4-91A59E36144A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77FB5-AFEA-4395-8F14-828AFB7D523C}" type="datetimeFigureOut">
              <a:rPr lang="ru-RU" smtClean="0"/>
              <a:t>05.12.2019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E3C4-FBF2-494B-99F4-91A59E36144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77FB5-AFEA-4395-8F14-828AFB7D523C}" type="datetimeFigureOut">
              <a:rPr lang="ru-RU" smtClean="0"/>
              <a:t>05.12.2019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E3C4-FBF2-494B-99F4-91A59E3614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77FB5-AFEA-4395-8F14-828AFB7D523C}" type="datetimeFigureOut">
              <a:rPr lang="ru-RU" smtClean="0"/>
              <a:t>05.12.2019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E3C4-FBF2-494B-99F4-91A59E36144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77FB5-AFEA-4395-8F14-828AFB7D523C}" type="datetimeFigureOut">
              <a:rPr lang="ru-RU" smtClean="0"/>
              <a:t>05.12.2019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E3C4-FBF2-494B-99F4-91A59E36144A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77FB5-AFEA-4395-8F14-828AFB7D523C}" type="datetimeFigureOut">
              <a:rPr lang="ru-RU" smtClean="0"/>
              <a:t>05.12.2019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E3C4-FBF2-494B-99F4-91A59E3614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77FB5-AFEA-4395-8F14-828AFB7D523C}" type="datetimeFigureOut">
              <a:rPr lang="ru-RU" smtClean="0"/>
              <a:t>05.12.2019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E3C4-FBF2-494B-99F4-91A59E3614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77FB5-AFEA-4395-8F14-828AFB7D523C}" type="datetimeFigureOut">
              <a:rPr lang="ru-RU" smtClean="0"/>
              <a:t>05.12.2019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E3C4-FBF2-494B-99F4-91A59E3614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77FB5-AFEA-4395-8F14-828AFB7D523C}" type="datetimeFigureOut">
              <a:rPr lang="ru-RU" smtClean="0"/>
              <a:t>05.12.2019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E3C4-FBF2-494B-99F4-91A59E36144A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77FB5-AFEA-4395-8F14-828AFB7D523C}" type="datetimeFigureOut">
              <a:rPr lang="ru-RU" smtClean="0"/>
              <a:t>05.12.2019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E3C4-FBF2-494B-99F4-91A59E3614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77FB5-AFEA-4395-8F14-828AFB7D523C}" type="datetimeFigureOut">
              <a:rPr lang="ru-RU" smtClean="0"/>
              <a:t>05.12.2019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E3C4-FBF2-494B-99F4-91A59E3614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5C77FB5-AFEA-4395-8F14-828AFB7D523C}" type="datetimeFigureOut">
              <a:rPr lang="ru-RU" smtClean="0"/>
              <a:t>05.12.2019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876E3C4-FBF2-494B-99F4-91A59E36144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docs.cntd.ru/document/499037360" TargetMode="External"/><Relationship Id="rId2" Type="http://schemas.openxmlformats.org/officeDocument/2006/relationships/hyperlink" Target="http://docs.cntd.ru/document/902389617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docs.cntd.ru/document/542615900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fip.expert/project/1425/show" TargetMode="Externa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611560" y="3933056"/>
            <a:ext cx="8280920" cy="2448272"/>
          </a:xfrm>
        </p:spPr>
        <p:txBody>
          <a:bodyPr>
            <a:normAutofit fontScale="92500"/>
          </a:bodyPr>
          <a:lstStyle/>
          <a:p>
            <a:r>
              <a:rPr lang="ru-RU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Татьяна </a:t>
            </a:r>
            <a:r>
              <a:rPr lang="ru-RU" sz="3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Грицкевич</a:t>
            </a:r>
            <a:r>
              <a:rPr lang="ru-RU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r>
              <a:rPr lang="ru-RU" i="1" dirty="0"/>
              <a:t> 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</a:rPr>
              <a:t>профессор 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</a:rPr>
              <a:t>1</a:t>
            </a:r>
            <a:r>
              <a:rPr lang="en-US" b="1" i="1" dirty="0" smtClean="0">
                <a:solidFill>
                  <a:schemeClr val="accent1">
                    <a:lumMod val="75000"/>
                  </a:schemeClr>
                </a:solidFill>
              </a:rPr>
              <a:t>{</a:t>
            </a:r>
            <a:r>
              <a:rPr lang="ru-RU" b="1" i="1" dirty="0" err="1" smtClean="0">
                <a:solidFill>
                  <a:schemeClr val="accent1">
                    <a:lumMod val="75000"/>
                  </a:schemeClr>
                </a:solidFill>
              </a:rPr>
              <a:t>емеровского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</a:rPr>
              <a:t>государственного университета, </a:t>
            </a:r>
            <a:endParaRPr lang="ru-RU" b="1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b="1" i="1" dirty="0" smtClean="0">
                <a:solidFill>
                  <a:schemeClr val="accent4">
                    <a:lumMod val="50000"/>
                  </a:schemeClr>
                </a:solidFill>
              </a:rPr>
              <a:t>модератор </a:t>
            </a:r>
            <a:r>
              <a:rPr lang="ru-RU" b="1" i="1" dirty="0">
                <a:solidFill>
                  <a:schemeClr val="accent4">
                    <a:lumMod val="50000"/>
                  </a:schemeClr>
                </a:solidFill>
              </a:rPr>
              <a:t>экспертной группы по оценке подтверждения статуса Федеральной инновационной площадки Федеральных государственных бюджетных образовательных учреждений высшего образования </a:t>
            </a:r>
            <a:r>
              <a:rPr lang="ru-RU" b="1" i="1" dirty="0" smtClean="0">
                <a:solidFill>
                  <a:schemeClr val="accent4">
                    <a:lumMod val="50000"/>
                  </a:schemeClr>
                </a:solidFill>
              </a:rPr>
              <a:t>РФ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683568" y="548680"/>
            <a:ext cx="8460432" cy="1937183"/>
          </a:xfrm>
        </p:spPr>
        <p:txBody>
          <a:bodyPr/>
          <a:lstStyle/>
          <a:p>
            <a:pPr algn="ctr"/>
            <a:r>
              <a:rPr lang="ru-RU" sz="3200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Статус Федеральной инновационной площадки  в стратегии формирования и функционирования инновационной инфраструктуры  ВУЗа в системе подготовки кадров будущего </a:t>
            </a:r>
          </a:p>
        </p:txBody>
      </p:sp>
    </p:spTree>
    <p:extLst>
      <p:ext uri="{BB962C8B-B14F-4D97-AF65-F5344CB8AC3E}">
        <p14:creationId xmlns:p14="http://schemas.microsoft.com/office/powerpoint/2010/main" val="286449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3794" y="2636912"/>
            <a:ext cx="7202661" cy="3960439"/>
          </a:xfrm>
        </p:spPr>
        <p:txBody>
          <a:bodyPr>
            <a:normAutofit fontScale="92500"/>
          </a:bodyPr>
          <a:lstStyle/>
          <a:p>
            <a:r>
              <a:rPr lang="ru-RU" i="1" dirty="0"/>
              <a:t> </a:t>
            </a:r>
            <a:r>
              <a:rPr lang="ru-RU" b="1" i="1" dirty="0">
                <a:solidFill>
                  <a:srgbClr val="7030A0"/>
                </a:solidFill>
              </a:rPr>
              <a:t>организации, осуществляющие образовательную деятельность</a:t>
            </a:r>
            <a:r>
              <a:rPr lang="ru-RU" b="1" i="1" dirty="0" smtClean="0">
                <a:solidFill>
                  <a:srgbClr val="7030A0"/>
                </a:solidFill>
              </a:rPr>
              <a:t>, </a:t>
            </a:r>
            <a:r>
              <a:rPr lang="ru-RU" b="1" i="1" dirty="0">
                <a:solidFill>
                  <a:srgbClr val="7030A0"/>
                </a:solidFill>
              </a:rPr>
              <a:t>а также объединения таких организаций, </a:t>
            </a:r>
            <a:r>
              <a:rPr lang="ru-RU" b="1" i="1" dirty="0" smtClean="0">
                <a:solidFill>
                  <a:srgbClr val="7030A0"/>
                </a:solidFill>
              </a:rPr>
              <a:t>реализующие </a:t>
            </a:r>
          </a:p>
          <a:p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</a:rPr>
              <a:t>инновационные 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</a:rPr>
              <a:t>проекты или программы, </a:t>
            </a:r>
            <a:endParaRPr lang="ru-RU" b="1" i="1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b="1" i="1" dirty="0" smtClean="0">
                <a:solidFill>
                  <a:srgbClr val="7030A0"/>
                </a:solidFill>
              </a:rPr>
              <a:t>которые </a:t>
            </a:r>
            <a:r>
              <a:rPr lang="ru-RU" b="1" i="1" dirty="0">
                <a:solidFill>
                  <a:srgbClr val="7030A0"/>
                </a:solidFill>
              </a:rPr>
              <a:t>имеют существенное значение для обеспечения модернизации и развития системы образования с учётом основных направлений социально-экономического развития Российской Федерации, реализации приоритетных направлений государственной политики Российской Федерации в сфере образования (ст. 20 ФЗ №273 «Об образовании в Российской Федерации»)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404664"/>
            <a:ext cx="7175351" cy="1793167"/>
          </a:xfrm>
        </p:spPr>
        <p:txBody>
          <a:bodyPr/>
          <a:lstStyle/>
          <a:p>
            <a:r>
              <a:rPr lang="ru-RU" dirty="0"/>
              <a:t> </a:t>
            </a:r>
            <a:r>
              <a:rPr lang="ru-RU" sz="4000" i="1" dirty="0">
                <a:solidFill>
                  <a:schemeClr val="accent1">
                    <a:lumMod val="75000"/>
                  </a:schemeClr>
                </a:solidFill>
              </a:rPr>
              <a:t>ФЕДЕРАЛЬНЫЕ ИННОВАЦИОННЫЕ ПЛОЩАДКИ (ФИП</a:t>
            </a:r>
            <a:r>
              <a:rPr lang="ru-RU" sz="4000" i="1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  <a:endParaRPr lang="ru-RU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7869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5301208"/>
            <a:ext cx="6512511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404664"/>
            <a:ext cx="7677472" cy="4824536"/>
          </a:xfrm>
        </p:spPr>
        <p:txBody>
          <a:bodyPr>
            <a:normAutofit fontScale="85000" lnSpcReduction="20000"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В соответствии с</a:t>
            </a:r>
            <a:r>
              <a:rPr lang="ru-RU" dirty="0"/>
              <a:t> </a:t>
            </a:r>
            <a:r>
              <a:rPr lang="ru-RU" u="sng" dirty="0">
                <a:hlinkClick r:id="rId2"/>
              </a:rPr>
              <a:t>частью 4 статьи 20 </a:t>
            </a:r>
            <a:r>
              <a:rPr lang="ru-RU" u="sng" dirty="0" smtClean="0">
                <a:hlinkClick r:id="rId2"/>
              </a:rPr>
              <a:t>ФЗ от </a:t>
            </a:r>
            <a:r>
              <a:rPr lang="ru-RU" u="sng" dirty="0">
                <a:hlinkClick r:id="rId2"/>
              </a:rPr>
              <a:t>29 декабря 2012 г. N 273-Ф3 "Об образовании в Российской Федерации"</a:t>
            </a:r>
            <a:r>
              <a:rPr lang="ru-RU" dirty="0"/>
              <a:t>  </a:t>
            </a:r>
            <a:r>
              <a:rPr lang="ru-RU" u="sng" dirty="0">
                <a:hlinkClick r:id="rId3"/>
              </a:rPr>
              <a:t>пунктами 17</a:t>
            </a:r>
            <a:r>
              <a:rPr lang="ru-RU" dirty="0"/>
              <a:t> и </a:t>
            </a:r>
            <a:r>
              <a:rPr lang="ru-RU" u="sng" dirty="0">
                <a:hlinkClick r:id="rId3"/>
              </a:rPr>
              <a:t>19 Порядка формирования и функционирования инновационной инфраструктуры в системе образования</a:t>
            </a:r>
            <a:r>
              <a:rPr lang="ru-RU" dirty="0"/>
              <a:t>, утвержденного </a:t>
            </a:r>
            <a:r>
              <a:rPr lang="ru-RU" u="sng" dirty="0">
                <a:hlinkClick r:id="rId3"/>
              </a:rPr>
              <a:t>приказом Министерства образования и науки Российской Федерации от 23 июля 2013 г. N 611</a:t>
            </a:r>
            <a:r>
              <a:rPr lang="ru-RU" dirty="0"/>
              <a:t> </a:t>
            </a:r>
            <a:r>
              <a:rPr lang="ru-RU" dirty="0" smtClean="0"/>
              <a:t> </a:t>
            </a:r>
            <a:r>
              <a:rPr lang="ru-RU" dirty="0"/>
              <a:t>с изменениями, внесенными </a:t>
            </a:r>
            <a:r>
              <a:rPr lang="ru-RU" u="sng" dirty="0">
                <a:hlinkClick r:id="rId4"/>
              </a:rPr>
              <a:t>приказом Министерства </a:t>
            </a:r>
            <a:r>
              <a:rPr lang="ru-RU" u="sng" dirty="0" smtClean="0">
                <a:hlinkClick r:id="rId4"/>
              </a:rPr>
              <a:t>от </a:t>
            </a:r>
            <a:r>
              <a:rPr lang="ru-RU" u="sng" dirty="0">
                <a:hlinkClick r:id="rId4"/>
              </a:rPr>
              <a:t>28 декабря 2017 г. N 1278</a:t>
            </a:r>
            <a:r>
              <a:rPr lang="ru-RU" dirty="0"/>
              <a:t> </a:t>
            </a:r>
            <a:r>
              <a:rPr lang="ru-RU" dirty="0" smtClean="0"/>
              <a:t>, </a:t>
            </a:r>
            <a:r>
              <a:rPr lang="ru-RU" dirty="0"/>
              <a:t>на основании протокола совместного совещания Министерства просвещения Российской Федерации и Министерства науки и высшего образования Российской Федерации по вопросам формирования и функционирования инновационной инфраструктуры в системе образования от 24 октября 2018 г. N </a:t>
            </a:r>
            <a:r>
              <a:rPr lang="ru-RU" dirty="0" smtClean="0"/>
              <a:t>MP-1/02пр  и Приказа №318 от 18.12.2018 на 2019-2023годы</a:t>
            </a:r>
          </a:p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Получен статус ФИП  15 ВУЗами и 41 организациями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</a:rPr>
              <a:t>допобразования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, 25 детским садам, 77 школам, 46 организациям профобразования</a:t>
            </a:r>
          </a:p>
          <a:p>
            <a:r>
              <a:rPr lang="ru-RU" b="1" dirty="0" smtClean="0">
                <a:solidFill>
                  <a:srgbClr val="7030A0"/>
                </a:solidFill>
              </a:rPr>
              <a:t>Продлен статус ФИП   96  ВУЗам и образовательным организациям</a:t>
            </a:r>
            <a:endParaRPr lang="ru-RU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12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332656"/>
            <a:ext cx="8496944" cy="4968552"/>
          </a:xfrm>
        </p:spPr>
        <p:txBody>
          <a:bodyPr>
            <a:normAutofit lnSpcReduction="10000"/>
          </a:bodyPr>
          <a:lstStyle/>
          <a:p>
            <a:pPr lvl="0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содействие развитию инновационной инфраструктуры в системе образования</a:t>
            </a:r>
          </a:p>
          <a:p>
            <a:pPr lvl="0"/>
            <a:r>
              <a:rPr lang="ru-RU" b="1" dirty="0" smtClean="0">
                <a:solidFill>
                  <a:srgbClr val="7030A0"/>
                </a:solidFill>
              </a:rPr>
              <a:t>модернизация </a:t>
            </a:r>
            <a:r>
              <a:rPr lang="ru-RU" b="1" dirty="0">
                <a:solidFill>
                  <a:srgbClr val="7030A0"/>
                </a:solidFill>
              </a:rPr>
              <a:t>и развитие системы образования с учетом реализации приоритетных направлений государственной политики Российской Федерации в сфере образования через развитие инновационной инфраструктуры в системе образования (ФИП)</a:t>
            </a:r>
          </a:p>
          <a:p>
            <a:pPr lvl="0"/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обеспечение </a:t>
            </a:r>
            <a:r>
              <a:rPr lang="ru-RU" b="1" dirty="0">
                <a:solidFill>
                  <a:schemeClr val="bg2">
                    <a:lumMod val="50000"/>
                  </a:schemeClr>
                </a:solidFill>
              </a:rPr>
              <a:t>разработки и распространения инновационными образовательными организациями новых образовательных программ, программ воспитания, образовательных технологий</a:t>
            </a:r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,</a:t>
            </a:r>
          </a:p>
          <a:p>
            <a:pPr lvl="0" algn="l"/>
            <a:r>
              <a:rPr lang="ru-RU" dirty="0" smtClean="0"/>
              <a:t> </a:t>
            </a:r>
            <a:r>
              <a:rPr lang="ru-RU" dirty="0">
                <a:solidFill>
                  <a:srgbClr val="7030A0"/>
                </a:solidFill>
              </a:rPr>
              <a:t>механизмов, форм и методов управления </a:t>
            </a:r>
            <a:r>
              <a:rPr lang="ru-RU" dirty="0" smtClean="0">
                <a:solidFill>
                  <a:srgbClr val="7030A0"/>
                </a:solidFill>
              </a:rPr>
              <a:t>образованием</a:t>
            </a:r>
          </a:p>
          <a:p>
            <a:pPr lvl="0" algn="l"/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>
                <a:solidFill>
                  <a:srgbClr val="7030A0"/>
                </a:solidFill>
              </a:rPr>
              <a:t>на разных уровнях</a:t>
            </a:r>
            <a:r>
              <a:rPr lang="ru-RU" dirty="0" smtClean="0">
                <a:solidFill>
                  <a:srgbClr val="7030A0"/>
                </a:solidFill>
              </a:rPr>
              <a:t>,</a:t>
            </a:r>
          </a:p>
          <a:p>
            <a:pPr lvl="0" algn="l"/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>
                <a:solidFill>
                  <a:srgbClr val="7030A0"/>
                </a:solidFill>
              </a:rPr>
              <a:t>в том числе с использованием </a:t>
            </a:r>
            <a:endParaRPr lang="ru-RU" dirty="0" smtClean="0">
              <a:solidFill>
                <a:srgbClr val="7030A0"/>
              </a:solidFill>
            </a:endParaRPr>
          </a:p>
          <a:p>
            <a:pPr lvl="0" algn="l"/>
            <a:r>
              <a:rPr lang="ru-RU" dirty="0" smtClean="0">
                <a:solidFill>
                  <a:srgbClr val="7030A0"/>
                </a:solidFill>
              </a:rPr>
              <a:t>современных </a:t>
            </a:r>
            <a:r>
              <a:rPr lang="ru-RU" dirty="0">
                <a:solidFill>
                  <a:srgbClr val="7030A0"/>
                </a:solidFill>
              </a:rPr>
              <a:t>технологи</a:t>
            </a:r>
            <a:r>
              <a:rPr lang="ru-RU" dirty="0"/>
              <a:t>й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59" r="12387" b="27543"/>
          <a:stretch/>
        </p:blipFill>
        <p:spPr>
          <a:xfrm>
            <a:off x="4105421" y="4005064"/>
            <a:ext cx="5049892" cy="2708920"/>
          </a:xfrm>
          <a:prstGeom prst="parallelogram">
            <a:avLst/>
          </a:prstGeom>
        </p:spPr>
      </p:pic>
    </p:spTree>
    <p:extLst>
      <p:ext uri="{BB962C8B-B14F-4D97-AF65-F5344CB8AC3E}">
        <p14:creationId xmlns:p14="http://schemas.microsoft.com/office/powerpoint/2010/main" val="2329687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764704"/>
            <a:ext cx="7776863" cy="2632706"/>
          </a:xfrm>
        </p:spPr>
        <p:txBody>
          <a:bodyPr/>
          <a:lstStyle/>
          <a:p>
            <a: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ru-RU" sz="28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. Техническое и консультационное сопровождение </a:t>
            </a:r>
            <a:br>
              <a:rPr lang="ru-RU" sz="28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8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информационной системы для  информационной, организационной </a:t>
            </a:r>
            <a:br>
              <a:rPr lang="ru-RU" sz="28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8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и экспертной поддержки деятельности сети </a:t>
            </a:r>
            <a:r>
              <a:rPr lang="ru-RU" sz="28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ФИП</a:t>
            </a:r>
            <a:endParaRPr lang="ru-RU" dirty="0"/>
          </a:p>
        </p:txBody>
      </p:sp>
      <p:pic>
        <p:nvPicPr>
          <p:cNvPr id="4" name="Объект 7"/>
          <p:cNvPicPr>
            <a:picLocks noChangeAspect="1"/>
          </p:cNvPicPr>
          <p:nvPr/>
        </p:nvPicPr>
        <p:blipFill rotWithShape="1">
          <a:blip r:embed="rId2"/>
          <a:srcRect l="23165" t="14951" r="25848" b="15045"/>
          <a:stretch/>
        </p:blipFill>
        <p:spPr>
          <a:xfrm>
            <a:off x="251521" y="3397410"/>
            <a:ext cx="3888432" cy="300159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18499" t="13161" r="22304" b="14453"/>
          <a:stretch/>
        </p:blipFill>
        <p:spPr>
          <a:xfrm>
            <a:off x="4199002" y="3415085"/>
            <a:ext cx="4340250" cy="2983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222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692696"/>
            <a:ext cx="6512511" cy="1143000"/>
          </a:xfrm>
        </p:spPr>
        <p:txBody>
          <a:bodyPr/>
          <a:lstStyle/>
          <a:p>
            <a:r>
              <a:rPr lang="ru-RU" sz="4800" dirty="0" smtClean="0">
                <a:solidFill>
                  <a:schemeClr val="accent1">
                    <a:lumMod val="75000"/>
                  </a:schemeClr>
                </a:solidFill>
              </a:rPr>
              <a:t>Информационная поддержка сети ФИП</a:t>
            </a: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800" dirty="0" smtClean="0"/>
              <a:t/>
            </a:r>
            <a:br>
              <a:rPr lang="ru-RU" sz="4800" dirty="0" smtClean="0"/>
            </a:br>
            <a:endParaRPr lang="ru-RU" dirty="0"/>
          </a:p>
        </p:txBody>
      </p:sp>
      <p:pic>
        <p:nvPicPr>
          <p:cNvPr id="3" name="Рисунок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68760"/>
            <a:ext cx="2164920" cy="4001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564535"/>
            <a:ext cx="2808830" cy="4001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4321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1259632" y="2348880"/>
            <a:ext cx="5637010" cy="210625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187624" y="188640"/>
            <a:ext cx="7175351" cy="1793167"/>
          </a:xfrm>
        </p:spPr>
        <p:txBody>
          <a:bodyPr/>
          <a:lstStyle/>
          <a:p>
            <a:r>
              <a:rPr lang="ru-RU" sz="3200" i="1" dirty="0">
                <a:solidFill>
                  <a:srgbClr val="7030A0"/>
                </a:solidFill>
                <a:ea typeface="Times New Roman" panose="02020603050405020304" pitchFamily="18" charset="0"/>
              </a:rPr>
              <a:t>Обеспечение взаимодействия представителей ФИП в ИС ФИП по вопросам обмена опытом и лучшими практиками</a:t>
            </a:r>
            <a:r>
              <a:rPr lang="ru-RU" i="1" dirty="0">
                <a:effectLst/>
                <a:ea typeface="Times New Roman" panose="02020603050405020304" pitchFamily="18" charset="0"/>
              </a:rPr>
              <a:t/>
            </a:r>
            <a:br>
              <a:rPr lang="ru-RU" i="1" dirty="0">
                <a:effectLst/>
                <a:ea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4" name="Рисунок 1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148"/>
          <a:stretch/>
        </p:blipFill>
        <p:spPr bwMode="auto">
          <a:xfrm>
            <a:off x="1064568" y="2766688"/>
            <a:ext cx="3240360" cy="3890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1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551"/>
          <a:stretch/>
        </p:blipFill>
        <p:spPr bwMode="auto">
          <a:xfrm>
            <a:off x="5185165" y="2769318"/>
            <a:ext cx="3178076" cy="3952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4306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620688"/>
            <a:ext cx="5966666" cy="2423346"/>
          </a:xfrm>
        </p:spPr>
        <p:txBody>
          <a:bodyPr/>
          <a:lstStyle/>
          <a:p>
            <a:r>
              <a:rPr lang="ru-RU" dirty="0" smtClean="0"/>
              <a:t>Лучшие практики ФИП 2019 года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87624" y="3501008"/>
            <a:ext cx="7560840" cy="3168352"/>
          </a:xfrm>
        </p:spPr>
        <p:txBody>
          <a:bodyPr>
            <a:noAutofit/>
          </a:bodyPr>
          <a:lstStyle/>
          <a:p>
            <a:r>
              <a:rPr lang="ru-RU" sz="2800" dirty="0" smtClean="0"/>
              <a:t>ФГБОУ ВО «Омский государственный технический университет» с проектом</a:t>
            </a:r>
          </a:p>
          <a:p>
            <a:r>
              <a:rPr lang="ru-RU" sz="2800" dirty="0" smtClean="0"/>
              <a:t>«Инновационная информационно-образовательная среда для формирования профессиональных компетенций выпускников ВУЗов»</a:t>
            </a:r>
          </a:p>
          <a:p>
            <a:r>
              <a:rPr lang="ru-RU" sz="2800" dirty="0"/>
              <a:t>112,7</a:t>
            </a:r>
          </a:p>
        </p:txBody>
      </p:sp>
    </p:spTree>
    <p:extLst>
      <p:ext uri="{BB962C8B-B14F-4D97-AF65-F5344CB8AC3E}">
        <p14:creationId xmlns:p14="http://schemas.microsoft.com/office/powerpoint/2010/main" val="260128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31640" y="692696"/>
            <a:ext cx="6661292" cy="5544616"/>
          </a:xfrm>
        </p:spPr>
        <p:txBody>
          <a:bodyPr>
            <a:normAutofit/>
          </a:bodyPr>
          <a:lstStyle/>
          <a:p>
            <a:r>
              <a:rPr lang="ru-RU" dirty="0" smtClean="0"/>
              <a:t>ФГБОУ ВО «Томский </a:t>
            </a:r>
            <a:r>
              <a:rPr lang="ru-RU" dirty="0"/>
              <a:t>государственный университет управления и радиоэлектроники</a:t>
            </a:r>
            <a:r>
              <a:rPr lang="ru-RU" dirty="0" smtClean="0"/>
              <a:t>»</a:t>
            </a:r>
          </a:p>
          <a:p>
            <a:r>
              <a:rPr lang="ru-RU" smtClean="0"/>
              <a:t>«</a:t>
            </a:r>
            <a:r>
              <a:rPr lang="ru-RU" u="sng">
                <a:hlinkClick r:id="rId2"/>
              </a:rPr>
              <a:t>Разработка и внедрение новых инновационных образовательных технологий для выстраивания индивидуальной траектории непрерывного образования по схеме "школа - вуз - предприятие"</a:t>
            </a:r>
            <a:r>
              <a:rPr lang="ru-RU" smtClean="0"/>
              <a:t>»</a:t>
            </a:r>
            <a:endParaRPr lang="ru-RU" dirty="0" smtClean="0"/>
          </a:p>
          <a:p>
            <a:r>
              <a:rPr lang="ru-RU" dirty="0" smtClean="0"/>
              <a:t>102,1</a:t>
            </a:r>
          </a:p>
          <a:p>
            <a:endParaRPr lang="ru-RU" dirty="0"/>
          </a:p>
          <a:p>
            <a:r>
              <a:rPr lang="ru-RU" dirty="0" smtClean="0"/>
              <a:t>ФГБОУ ВО «</a:t>
            </a:r>
            <a:r>
              <a:rPr lang="ru-RU" dirty="0"/>
              <a:t>Алтайский государственный университет</a:t>
            </a:r>
            <a:r>
              <a:rPr lang="ru-RU" dirty="0" smtClean="0"/>
              <a:t>»</a:t>
            </a:r>
          </a:p>
          <a:p>
            <a:r>
              <a:rPr lang="ru-RU" dirty="0"/>
              <a:t>Разработка и внедрение моделей адресной работы с талантливыми школьниками с использованием ресурсов университета в рамках дополнительного образования </a:t>
            </a:r>
            <a:r>
              <a:rPr lang="ru-RU" dirty="0" smtClean="0"/>
              <a:t>детей</a:t>
            </a:r>
          </a:p>
          <a:p>
            <a:r>
              <a:rPr lang="ru-RU" dirty="0"/>
              <a:t>101,2</a:t>
            </a:r>
            <a:r>
              <a:rPr lang="ru-RU" dirty="0" smtClean="0"/>
              <a:t>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3209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43608" y="404664"/>
            <a:ext cx="6949324" cy="5038307"/>
          </a:xfrm>
        </p:spPr>
        <p:txBody>
          <a:bodyPr>
            <a:normAutofit fontScale="92500"/>
          </a:bodyPr>
          <a:lstStyle/>
          <a:p>
            <a:r>
              <a:rPr lang="ru-RU" sz="2800" dirty="0" smtClean="0"/>
              <a:t>ФГБОУ ВО «</a:t>
            </a:r>
            <a:r>
              <a:rPr lang="ru-RU" sz="2800" dirty="0"/>
              <a:t>Российский государственный университет туризма и сервиса</a:t>
            </a:r>
            <a:r>
              <a:rPr lang="ru-RU" sz="2800" dirty="0" smtClean="0"/>
              <a:t>»</a:t>
            </a:r>
          </a:p>
          <a:p>
            <a:r>
              <a:rPr lang="ru-RU" sz="2800" dirty="0"/>
              <a:t>«Интегративная многоуровневая системная подготовка в туризме» </a:t>
            </a:r>
            <a:endParaRPr lang="ru-RU" sz="2800" dirty="0" smtClean="0"/>
          </a:p>
          <a:p>
            <a:r>
              <a:rPr lang="ru-RU" sz="2800" dirty="0"/>
              <a:t>100,2</a:t>
            </a:r>
            <a:r>
              <a:rPr lang="ru-RU" sz="2800" dirty="0" smtClean="0"/>
              <a:t>  </a:t>
            </a:r>
          </a:p>
          <a:p>
            <a:endParaRPr lang="ru-RU" sz="2800" dirty="0"/>
          </a:p>
          <a:p>
            <a:r>
              <a:rPr lang="ru-RU" sz="2800" dirty="0" smtClean="0"/>
              <a:t>ФГБОУ ВО «Российский </a:t>
            </a:r>
            <a:r>
              <a:rPr lang="ru-RU" sz="2800" dirty="0"/>
              <a:t>государственный гидрометеорологический университет</a:t>
            </a:r>
            <a:r>
              <a:rPr lang="ru-RU" sz="2800" dirty="0" smtClean="0"/>
              <a:t>»</a:t>
            </a:r>
          </a:p>
          <a:p>
            <a:r>
              <a:rPr lang="ru-RU" sz="2800" dirty="0"/>
              <a:t>«ФИП_ГИДРОМЕТ-АРКТИКА»</a:t>
            </a:r>
            <a:endParaRPr lang="ru-RU" sz="2800" dirty="0" smtClean="0"/>
          </a:p>
          <a:p>
            <a:r>
              <a:rPr lang="ru-RU" sz="2800" dirty="0"/>
              <a:t>97,7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8021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31640" y="1196752"/>
            <a:ext cx="6661292" cy="4246219"/>
          </a:xfrm>
        </p:spPr>
        <p:txBody>
          <a:bodyPr/>
          <a:lstStyle/>
          <a:p>
            <a:r>
              <a:rPr lang="ru-RU" dirty="0"/>
              <a:t>Федеральное государственное автономное образовательное учреждение высшего образования</a:t>
            </a:r>
          </a:p>
          <a:p>
            <a:r>
              <a:rPr lang="ru-RU" dirty="0"/>
              <a:t> «Казанский (Приволжский) Федеральный университет</a:t>
            </a:r>
            <a:r>
              <a:rPr lang="ru-RU" dirty="0" smtClean="0"/>
              <a:t>»</a:t>
            </a:r>
          </a:p>
          <a:p>
            <a:r>
              <a:rPr lang="ru-RU" dirty="0"/>
              <a:t>«Разработка и реализация адаптированной основной образовательной программы дошкольного образования детей с расстройством аутистического спектра» </a:t>
            </a:r>
            <a:endParaRPr lang="ru-RU" dirty="0" smtClean="0"/>
          </a:p>
          <a:p>
            <a:r>
              <a:rPr lang="ru-RU" dirty="0" smtClean="0"/>
              <a:t>75,64 и 14 место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8667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77334" y="116632"/>
            <a:ext cx="5966666" cy="2423346"/>
          </a:xfrm>
        </p:spPr>
        <p:txBody>
          <a:bodyPr/>
          <a:lstStyle/>
          <a:p>
            <a:r>
              <a:rPr lang="ru-RU" dirty="0">
                <a:solidFill>
                  <a:srgbClr val="0070C0"/>
                </a:solidFill>
              </a:rPr>
              <a:t>Поколения второго тысячелетия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022438" y="2852936"/>
            <a:ext cx="5970494" cy="3672408"/>
          </a:xfrm>
        </p:spPr>
        <p:txBody>
          <a:bodyPr>
            <a:normAutofit/>
          </a:bodyPr>
          <a:lstStyle/>
          <a:p>
            <a:r>
              <a:rPr lang="ru-RU" b="1" i="1" dirty="0">
                <a:solidFill>
                  <a:srgbClr val="7030A0"/>
                </a:solidFill>
              </a:rPr>
              <a:t>Поколение Z (c 2000).</a:t>
            </a:r>
            <a:r>
              <a:rPr lang="ru-RU" i="1" dirty="0"/>
              <a:t> </a:t>
            </a:r>
            <a:endParaRPr lang="ru-RU" i="1" dirty="0" smtClean="0"/>
          </a:p>
          <a:p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>
                <a:solidFill>
                  <a:srgbClr val="C00000"/>
                </a:solidFill>
              </a:rPr>
              <a:t>Поколение Z в России — это ещё школьники. Ценности поколения Z в процессе формирования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"Цифровой человек" поколения Z интересуется наукой и технологиями </a:t>
            </a:r>
            <a:r>
              <a:rPr lang="ru-RU" dirty="0" smtClean="0"/>
              <a:t>и искусством</a:t>
            </a:r>
            <a:r>
              <a:rPr lang="ru-RU" dirty="0"/>
              <a:t>. 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>
                <a:solidFill>
                  <a:srgbClr val="C00000"/>
                </a:solidFill>
              </a:rPr>
              <a:t>отрицание иерархии,  гедонизм и</a:t>
            </a:r>
            <a:r>
              <a:rPr lang="ru-RU" dirty="0">
                <a:solidFill>
                  <a:srgbClr val="C00000"/>
                </a:solidFill>
              </a:rPr>
              <a:t> </a:t>
            </a:r>
            <a:r>
              <a:rPr lang="ru-RU" dirty="0" smtClean="0">
                <a:solidFill>
                  <a:srgbClr val="C00000"/>
                </a:solidFill>
              </a:rPr>
              <a:t>эгоцентризм.</a:t>
            </a:r>
            <a:endParaRPr lang="ru-RU" dirty="0">
              <a:solidFill>
                <a:srgbClr val="C00000"/>
              </a:solidFill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0"/>
            <a:ext cx="2435971" cy="2855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849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33195" y="260648"/>
            <a:ext cx="5966666" cy="1368152"/>
          </a:xfrm>
        </p:spPr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Себя называют поколение К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75656" y="2204864"/>
            <a:ext cx="5970494" cy="4104456"/>
          </a:xfrm>
        </p:spPr>
        <p:txBody>
          <a:bodyPr>
            <a:normAutofit/>
          </a:bodyPr>
          <a:lstStyle/>
          <a:p>
            <a:r>
              <a:rPr lang="ru-RU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Коммуникация</a:t>
            </a:r>
          </a:p>
          <a:p>
            <a:r>
              <a:rPr lang="ru-RU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Конвергенция</a:t>
            </a:r>
          </a:p>
          <a:p>
            <a:r>
              <a:rPr lang="ru-RU" sz="28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Когнитивность</a:t>
            </a:r>
            <a:endParaRPr lang="ru-RU" sz="2800" b="1" i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8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Кинестетичность</a:t>
            </a:r>
            <a:endParaRPr lang="ru-RU" sz="2800" b="1" i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Клиповое восприятие</a:t>
            </a:r>
          </a:p>
          <a:p>
            <a:r>
              <a:rPr lang="ru-RU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конформизм</a:t>
            </a:r>
            <a:endParaRPr lang="ru-RU" sz="28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8"/>
            <a:ext cx="2290452" cy="386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22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33195" y="260648"/>
            <a:ext cx="5966666" cy="1368152"/>
          </a:xfrm>
        </p:spPr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Себя называют поколение К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75656" y="2204864"/>
            <a:ext cx="5970494" cy="4104456"/>
          </a:xfrm>
        </p:spPr>
        <p:txBody>
          <a:bodyPr>
            <a:normAutofit/>
          </a:bodyPr>
          <a:lstStyle/>
          <a:p>
            <a:r>
              <a:rPr lang="ru-RU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Коммуникация</a:t>
            </a:r>
          </a:p>
          <a:p>
            <a:r>
              <a:rPr lang="ru-RU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Конвергенция</a:t>
            </a:r>
          </a:p>
          <a:p>
            <a:r>
              <a:rPr lang="ru-RU" sz="28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Когнитивность</a:t>
            </a:r>
            <a:endParaRPr lang="ru-RU" sz="2800" b="1" i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8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Кинестетичность</a:t>
            </a:r>
            <a:endParaRPr lang="ru-RU" sz="2800" b="1" i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Клиповое восприятие</a:t>
            </a:r>
          </a:p>
          <a:p>
            <a:r>
              <a:rPr lang="ru-RU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конформизм</a:t>
            </a:r>
            <a:endParaRPr lang="ru-RU" sz="28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8"/>
            <a:ext cx="2290452" cy="386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22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512900"/>
            <a:ext cx="5013797" cy="63451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7544" y="2636912"/>
            <a:ext cx="316835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FF0000"/>
                </a:solidFill>
              </a:rPr>
              <a:t>Ценности</a:t>
            </a:r>
          </a:p>
          <a:p>
            <a:endParaRPr lang="ru-RU" sz="3200" b="1" i="1" dirty="0" smtClean="0">
              <a:solidFill>
                <a:srgbClr val="7030A0"/>
              </a:solidFill>
            </a:endParaRPr>
          </a:p>
          <a:p>
            <a:r>
              <a:rPr lang="ru-RU" sz="3200" b="1" i="1" dirty="0" smtClean="0">
                <a:solidFill>
                  <a:srgbClr val="7030A0"/>
                </a:solidFill>
              </a:rPr>
              <a:t>СВОБОДА</a:t>
            </a:r>
          </a:p>
          <a:p>
            <a:endParaRPr lang="ru-RU" sz="3200" b="1" i="1" dirty="0" smtClean="0">
              <a:solidFill>
                <a:srgbClr val="7030A0"/>
              </a:solidFill>
            </a:endParaRPr>
          </a:p>
          <a:p>
            <a:r>
              <a:rPr lang="ru-RU" sz="3200" b="1" i="1" dirty="0" smtClean="0">
                <a:solidFill>
                  <a:srgbClr val="7030A0"/>
                </a:solidFill>
              </a:rPr>
              <a:t>РАЗВЛЕЧЕНИЕ</a:t>
            </a:r>
          </a:p>
          <a:p>
            <a:endParaRPr lang="ru-RU" sz="3200" b="1" i="1" dirty="0" smtClean="0">
              <a:solidFill>
                <a:srgbClr val="7030A0"/>
              </a:solidFill>
            </a:endParaRPr>
          </a:p>
          <a:p>
            <a:r>
              <a:rPr lang="ru-RU" sz="3200" b="1" i="1" dirty="0" smtClean="0">
                <a:solidFill>
                  <a:srgbClr val="7030A0"/>
                </a:solidFill>
              </a:rPr>
              <a:t>РЕЗУЛЬТАТ</a:t>
            </a:r>
          </a:p>
        </p:txBody>
      </p:sp>
    </p:spTree>
    <p:extLst>
      <p:ext uri="{BB962C8B-B14F-4D97-AF65-F5344CB8AC3E}">
        <p14:creationId xmlns:p14="http://schemas.microsoft.com/office/powerpoint/2010/main" val="2524320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2987824" y="3356992"/>
            <a:ext cx="5995189" cy="3009721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 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коммуникационная и образовательная среда в обществе высокий цифровых технологий активно меняется.</a:t>
            </a:r>
          </a:p>
          <a:p>
            <a:r>
              <a:rPr lang="ru-RU" dirty="0" smtClean="0"/>
              <a:t>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У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 школьников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развивают навыки самостоятельного обучения, ведения дискуссий,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используют игры, онлайн-образование, дети готовят доклады и презентации. </a:t>
            </a:r>
            <a:endParaRPr lang="ru-RU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dirty="0" smtClean="0">
                <a:solidFill>
                  <a:srgbClr val="7030A0"/>
                </a:solidFill>
              </a:rPr>
              <a:t>современный </a:t>
            </a:r>
            <a:r>
              <a:rPr lang="ru-RU" dirty="0">
                <a:solidFill>
                  <a:srgbClr val="7030A0"/>
                </a:solidFill>
              </a:rPr>
              <a:t>ребёнок попал в </a:t>
            </a:r>
            <a:r>
              <a:rPr lang="ru-RU" dirty="0" smtClean="0">
                <a:solidFill>
                  <a:srgbClr val="7030A0"/>
                </a:solidFill>
              </a:rPr>
              <a:t>пространство смены ценностей  старого </a:t>
            </a:r>
            <a:r>
              <a:rPr lang="ru-RU" dirty="0">
                <a:solidFill>
                  <a:srgbClr val="7030A0"/>
                </a:solidFill>
              </a:rPr>
              <a:t>и </a:t>
            </a:r>
            <a:r>
              <a:rPr lang="ru-RU" dirty="0" smtClean="0">
                <a:solidFill>
                  <a:srgbClr val="7030A0"/>
                </a:solidFill>
              </a:rPr>
              <a:t>нового поколения. 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817581" y="404665"/>
            <a:ext cx="7175351" cy="2520280"/>
          </a:xfrm>
        </p:spPr>
        <p:txBody>
          <a:bodyPr/>
          <a:lstStyle/>
          <a:p>
            <a:r>
              <a:rPr lang="ru-RU" sz="1800" dirty="0" smtClean="0">
                <a:solidFill>
                  <a:srgbClr val="0070C0"/>
                </a:solidFill>
                <a:effectLst/>
              </a:rPr>
              <a:t>нет </a:t>
            </a:r>
            <a:r>
              <a:rPr lang="ru-RU" sz="1800" dirty="0">
                <a:solidFill>
                  <a:srgbClr val="0070C0"/>
                </a:solidFill>
                <a:effectLst/>
              </a:rPr>
              <a:t>конфликта с более ранними поколениями. </a:t>
            </a:r>
            <a:r>
              <a:rPr lang="ru-RU" sz="1800" dirty="0" smtClean="0">
                <a:solidFill>
                  <a:srgbClr val="0070C0"/>
                </a:solidFill>
                <a:effectLst/>
              </a:rPr>
              <a:t/>
            </a:r>
            <a:br>
              <a:rPr lang="ru-RU" sz="1800" dirty="0" smtClean="0">
                <a:solidFill>
                  <a:srgbClr val="0070C0"/>
                </a:solidFill>
                <a:effectLst/>
              </a:rPr>
            </a:br>
            <a:r>
              <a:rPr lang="ru-RU" sz="1800" dirty="0" smtClean="0">
                <a:solidFill>
                  <a:srgbClr val="0070C0"/>
                </a:solidFill>
                <a:effectLst/>
              </a:rPr>
              <a:t>модно </a:t>
            </a:r>
            <a:r>
              <a:rPr lang="ru-RU" sz="1800" dirty="0">
                <a:solidFill>
                  <a:srgbClr val="0070C0"/>
                </a:solidFill>
                <a:effectLst/>
              </a:rPr>
              <a:t>быть другом своему ребёнку. </a:t>
            </a:r>
            <a:r>
              <a:rPr lang="ru-RU" sz="1800" dirty="0" smtClean="0">
                <a:solidFill>
                  <a:srgbClr val="0070C0"/>
                </a:solidFill>
                <a:effectLst/>
              </a:rPr>
              <a:t/>
            </a:r>
            <a:br>
              <a:rPr lang="ru-RU" sz="1800" dirty="0" smtClean="0">
                <a:solidFill>
                  <a:srgbClr val="0070C0"/>
                </a:solidFill>
                <a:effectLst/>
              </a:rPr>
            </a:br>
            <a:r>
              <a:rPr lang="ru-RU" sz="1800" dirty="0" smtClean="0">
                <a:solidFill>
                  <a:srgbClr val="0070C0"/>
                </a:solidFill>
                <a:effectLst/>
              </a:rPr>
              <a:t>взаимодействия </a:t>
            </a:r>
            <a:r>
              <a:rPr lang="ru-RU" sz="1800" dirty="0">
                <a:solidFill>
                  <a:srgbClr val="0070C0"/>
                </a:solidFill>
                <a:effectLst/>
              </a:rPr>
              <a:t>с ребёнком </a:t>
            </a:r>
            <a:r>
              <a:rPr lang="ru-RU" sz="1800" dirty="0" smtClean="0">
                <a:solidFill>
                  <a:srgbClr val="0070C0"/>
                </a:solidFill>
                <a:effectLst/>
              </a:rPr>
              <a:t>стали </a:t>
            </a:r>
            <a:r>
              <a:rPr lang="ru-RU" sz="1800" dirty="0">
                <a:solidFill>
                  <a:srgbClr val="0070C0"/>
                </a:solidFill>
                <a:effectLst/>
              </a:rPr>
              <a:t>более </a:t>
            </a:r>
            <a:r>
              <a:rPr lang="ru-RU" sz="1800" dirty="0" smtClean="0">
                <a:solidFill>
                  <a:srgbClr val="0070C0"/>
                </a:solidFill>
                <a:effectLst/>
              </a:rPr>
              <a:t>позитивными. </a:t>
            </a:r>
            <a:br>
              <a:rPr lang="ru-RU" sz="1800" dirty="0" smtClean="0">
                <a:solidFill>
                  <a:srgbClr val="0070C0"/>
                </a:solidFill>
                <a:effectLst/>
              </a:rPr>
            </a:br>
            <a:r>
              <a:rPr lang="ru-RU" sz="1800" dirty="0" smtClean="0">
                <a:solidFill>
                  <a:srgbClr val="0070C0"/>
                </a:solidFill>
                <a:effectLst/>
              </a:rPr>
              <a:t>родители жалеют </a:t>
            </a:r>
            <a:r>
              <a:rPr lang="ru-RU" sz="1800" dirty="0">
                <a:solidFill>
                  <a:srgbClr val="0070C0"/>
                </a:solidFill>
                <a:effectLst/>
              </a:rPr>
              <a:t>и опекают своих детей. </a:t>
            </a:r>
            <a:r>
              <a:rPr lang="ru-RU" sz="1800" dirty="0" smtClean="0">
                <a:solidFill>
                  <a:srgbClr val="0070C0"/>
                </a:solidFill>
                <a:effectLst/>
              </a:rPr>
              <a:t/>
            </a:r>
            <a:br>
              <a:rPr lang="ru-RU" sz="1800" dirty="0" smtClean="0">
                <a:solidFill>
                  <a:srgbClr val="0070C0"/>
                </a:solidFill>
                <a:effectLst/>
              </a:rPr>
            </a:br>
            <a:r>
              <a:rPr lang="ru-RU" sz="1800" dirty="0" smtClean="0">
                <a:solidFill>
                  <a:srgbClr val="0070C0"/>
                </a:solidFill>
                <a:effectLst/>
              </a:rPr>
              <a:t/>
            </a:r>
            <a:br>
              <a:rPr lang="ru-RU" sz="1800" dirty="0" smtClean="0">
                <a:solidFill>
                  <a:srgbClr val="0070C0"/>
                </a:solidFill>
                <a:effectLst/>
              </a:rPr>
            </a:br>
            <a:r>
              <a:rPr lang="ru-RU" sz="1800" dirty="0">
                <a:solidFill>
                  <a:srgbClr val="7030A0"/>
                </a:solidFill>
                <a:effectLst/>
              </a:rPr>
              <a:t>Дети воспринимают взрослых как равных </a:t>
            </a:r>
            <a:r>
              <a:rPr lang="ru-RU" sz="1800" dirty="0" smtClean="0">
                <a:solidFill>
                  <a:srgbClr val="7030A0"/>
                </a:solidFill>
                <a:effectLst/>
              </a:rPr>
              <a:t>себе.</a:t>
            </a:r>
            <a:br>
              <a:rPr lang="ru-RU" sz="1800" dirty="0" smtClean="0">
                <a:solidFill>
                  <a:srgbClr val="7030A0"/>
                </a:solidFill>
                <a:effectLst/>
              </a:rPr>
            </a:br>
            <a:r>
              <a:rPr lang="ru-RU" sz="1800" dirty="0" smtClean="0">
                <a:solidFill>
                  <a:srgbClr val="7030A0"/>
                </a:solidFill>
                <a:effectLst/>
              </a:rPr>
              <a:t>Они готовы спорить</a:t>
            </a:r>
            <a:r>
              <a:rPr lang="ru-RU" sz="1800" dirty="0">
                <a:solidFill>
                  <a:srgbClr val="7030A0"/>
                </a:solidFill>
                <a:effectLst/>
              </a:rPr>
              <a:t>, уточнять, </a:t>
            </a:r>
            <a:r>
              <a:rPr lang="ru-RU" sz="1800" dirty="0" smtClean="0">
                <a:solidFill>
                  <a:srgbClr val="7030A0"/>
                </a:solidFill>
                <a:effectLst/>
              </a:rPr>
              <a:t>просить </a:t>
            </a:r>
            <a:r>
              <a:rPr lang="ru-RU" sz="1800" dirty="0">
                <a:solidFill>
                  <a:srgbClr val="7030A0"/>
                </a:solidFill>
                <a:effectLst/>
              </a:rPr>
              <a:t>взрослого человека аргументировать свою </a:t>
            </a:r>
            <a:r>
              <a:rPr lang="ru-RU" sz="1800" dirty="0" smtClean="0">
                <a:solidFill>
                  <a:srgbClr val="7030A0"/>
                </a:solidFill>
                <a:effectLst/>
              </a:rPr>
              <a:t>позицию</a:t>
            </a:r>
            <a:r>
              <a:rPr lang="ru-RU" sz="1800" dirty="0">
                <a:solidFill>
                  <a:srgbClr val="7030A0"/>
                </a:solidFill>
                <a:effectLst/>
              </a:rPr>
              <a:t>.</a:t>
            </a:r>
            <a:endParaRPr lang="ru-RU" sz="1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995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5816" y="260648"/>
            <a:ext cx="5966666" cy="2423346"/>
          </a:xfrm>
        </p:spPr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Знать тренды новых специальностей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779912" y="3573017"/>
            <a:ext cx="5184576" cy="1512168"/>
          </a:xfrm>
        </p:spPr>
        <p:txBody>
          <a:bodyPr>
            <a:noAutofit/>
          </a:bodyPr>
          <a:lstStyle/>
          <a:p>
            <a:r>
              <a:rPr lang="ru-RU" sz="2400" b="1" i="1" dirty="0" smtClean="0">
                <a:solidFill>
                  <a:srgbClr val="7030A0"/>
                </a:solidFill>
              </a:rPr>
              <a:t>Выделить знания и умения общие для новых специальностей</a:t>
            </a:r>
          </a:p>
          <a:p>
            <a:r>
              <a:rPr lang="ru-RU" sz="2400" b="1" i="1" dirty="0" smtClean="0">
                <a:solidFill>
                  <a:srgbClr val="7030A0"/>
                </a:solidFill>
              </a:rPr>
              <a:t>и развивать их в ребенке</a:t>
            </a:r>
            <a:endParaRPr lang="ru-RU" sz="2400" b="1" i="1" dirty="0">
              <a:solidFill>
                <a:srgbClr val="7030A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604" y="4221088"/>
            <a:ext cx="2940673" cy="223609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16632"/>
            <a:ext cx="3024336" cy="199156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931074"/>
            <a:ext cx="2738437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407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800" dirty="0" smtClean="0">
                <a:solidFill>
                  <a:schemeClr val="accent1"/>
                </a:solidFill>
              </a:rPr>
              <a:t>Архитектор информационных систем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</a:rPr>
              <a:t>Аналитик 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effectLst/>
              </a:rPr>
              <a:t>Big Data</a:t>
            </a:r>
            <a:r>
              <a:rPr lang="en-US" sz="2800" b="0" dirty="0">
                <a:effectLst/>
              </a:rPr>
              <a:t/>
            </a:r>
            <a:br>
              <a:rPr lang="en-US" sz="2800" b="0" dirty="0">
                <a:effectLst/>
              </a:rPr>
            </a:br>
            <a:r>
              <a:rPr lang="ru-RU" sz="2800" dirty="0" smtClean="0">
                <a:solidFill>
                  <a:srgbClr val="7030A0"/>
                </a:solidFill>
              </a:rPr>
              <a:t>Дизайнер интерфейсов , виртуальной реальности</a:t>
            </a:r>
            <a:br>
              <a:rPr lang="ru-RU" sz="2800" dirty="0" smtClean="0">
                <a:solidFill>
                  <a:srgbClr val="7030A0"/>
                </a:solidFill>
              </a:rPr>
            </a:b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менеджер проектов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>
                <a:solidFill>
                  <a:srgbClr val="7030A0"/>
                </a:solidFill>
              </a:rPr>
              <a:t>цифровой лингвист / </a:t>
            </a:r>
            <a:r>
              <a:rPr lang="ru-RU" sz="2800" dirty="0" err="1" smtClean="0">
                <a:solidFill>
                  <a:srgbClr val="7030A0"/>
                </a:solidFill>
              </a:rPr>
              <a:t>блоггер</a:t>
            </a:r>
            <a:r>
              <a:rPr lang="ru-RU" sz="2800" dirty="0" smtClean="0">
                <a:solidFill>
                  <a:srgbClr val="7030A0"/>
                </a:solidFill>
              </a:rPr>
              <a:t/>
            </a:r>
            <a:br>
              <a:rPr lang="ru-RU" sz="2800" dirty="0" smtClean="0">
                <a:solidFill>
                  <a:srgbClr val="7030A0"/>
                </a:solidFill>
              </a:rPr>
            </a:b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</a:rPr>
              <a:t>специалист по </a:t>
            </a:r>
            <a:r>
              <a:rPr lang="ru-RU" sz="2800" dirty="0" err="1" smtClean="0">
                <a:solidFill>
                  <a:schemeClr val="accent4">
                    <a:lumMod val="75000"/>
                  </a:schemeClr>
                </a:solidFill>
              </a:rPr>
              <a:t>краудсорсингу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модератор </a:t>
            </a:r>
            <a:b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</a:b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915816" y="5229200"/>
            <a:ext cx="5970494" cy="83546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Атлас</a:t>
            </a:r>
          </a:p>
          <a:p>
            <a:r>
              <a:rPr lang="ru-RU" dirty="0" smtClean="0"/>
              <a:t> новых </a:t>
            </a:r>
          </a:p>
          <a:p>
            <a:r>
              <a:rPr lang="ru-RU" dirty="0" smtClean="0"/>
              <a:t>специальностей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653136"/>
            <a:ext cx="2895513" cy="208654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4005064"/>
            <a:ext cx="2674723" cy="2278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08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15616" y="764704"/>
            <a:ext cx="7885428" cy="5832648"/>
          </a:xfrm>
        </p:spPr>
        <p:txBody>
          <a:bodyPr>
            <a:normAutofit fontScale="92500" lnSpcReduction="20000"/>
          </a:bodyPr>
          <a:lstStyle/>
          <a:p>
            <a:r>
              <a:rPr lang="ru-RU" sz="35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Основными навыками этих профессий являются:</a:t>
            </a:r>
          </a:p>
          <a:p>
            <a:endParaRPr lang="ru-RU" dirty="0" smtClean="0"/>
          </a:p>
          <a:p>
            <a:r>
              <a:rPr lang="ru-RU" b="1" dirty="0" smtClean="0">
                <a:solidFill>
                  <a:srgbClr val="002060"/>
                </a:solidFill>
              </a:rPr>
              <a:t>системное </a:t>
            </a:r>
            <a:r>
              <a:rPr lang="ru-RU" b="1" dirty="0">
                <a:solidFill>
                  <a:srgbClr val="002060"/>
                </a:solidFill>
              </a:rPr>
              <a:t>мышление и навыки менеджмента проектами, понимание процессов построения информационных систем и </a:t>
            </a:r>
            <a:r>
              <a:rPr lang="ru-RU" b="1" dirty="0" err="1" smtClean="0">
                <a:solidFill>
                  <a:srgbClr val="002060"/>
                </a:solidFill>
              </a:rPr>
              <a:t>клиентоориентированность</a:t>
            </a:r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i="1" dirty="0">
                <a:solidFill>
                  <a:srgbClr val="0070C0"/>
                </a:solidFill>
              </a:rPr>
              <a:t>пониманием, что такое единица информации, </a:t>
            </a:r>
            <a:r>
              <a:rPr lang="ru-RU" b="1" i="1" dirty="0" smtClean="0">
                <a:solidFill>
                  <a:srgbClr val="0070C0"/>
                </a:solidFill>
              </a:rPr>
              <a:t>знать </a:t>
            </a:r>
            <a:r>
              <a:rPr lang="ru-RU" b="1" i="1" dirty="0">
                <a:solidFill>
                  <a:srgbClr val="0070C0"/>
                </a:solidFill>
              </a:rPr>
              <a:t>и уметь использовать методологии и способы шифрования-дешифровки, архивации </a:t>
            </a:r>
            <a:r>
              <a:rPr lang="ru-RU" b="1" i="1" dirty="0" smtClean="0">
                <a:solidFill>
                  <a:srgbClr val="0070C0"/>
                </a:solidFill>
              </a:rPr>
              <a:t>данных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логика, </a:t>
            </a:r>
            <a:r>
              <a:rPr lang="ru-RU" b="1" dirty="0">
                <a:solidFill>
                  <a:srgbClr val="002060"/>
                </a:solidFill>
              </a:rPr>
              <a:t>навык четкого определения цели и разбивка пути к ней на несколько фиксированных </a:t>
            </a:r>
            <a:r>
              <a:rPr lang="ru-RU" b="1" dirty="0" smtClean="0">
                <a:solidFill>
                  <a:srgbClr val="002060"/>
                </a:solidFill>
              </a:rPr>
              <a:t>задач</a:t>
            </a:r>
          </a:p>
          <a:p>
            <a:r>
              <a:rPr lang="ru-RU" b="1" dirty="0">
                <a:solidFill>
                  <a:srgbClr val="002060"/>
                </a:solidFill>
              </a:rPr>
              <a:t>гибкостью </a:t>
            </a:r>
            <a:r>
              <a:rPr lang="ru-RU" b="1" dirty="0" smtClean="0">
                <a:solidFill>
                  <a:srgbClr val="002060"/>
                </a:solidFill>
              </a:rPr>
              <a:t>мышления</a:t>
            </a:r>
          </a:p>
          <a:p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отличная устная и письменная речь, харизма и лидерские качества, коммуникабельность и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экстравертность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самоорганизованность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и экспертные знания по 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технологиям работы в социальных сетях</a:t>
            </a:r>
          </a:p>
          <a:p>
            <a:r>
              <a:rPr lang="ru-RU" b="1" dirty="0">
                <a:solidFill>
                  <a:srgbClr val="7030A0"/>
                </a:solidFill>
              </a:rPr>
              <a:t>Способности к идеальной коммуникации, в первую очередь между различными категориями и группами людей, способности поиска общих интересов и выявления первичных проблем</a:t>
            </a:r>
          </a:p>
        </p:txBody>
      </p:sp>
    </p:spTree>
    <p:extLst>
      <p:ext uri="{BB962C8B-B14F-4D97-AF65-F5344CB8AC3E}">
        <p14:creationId xmlns:p14="http://schemas.microsoft.com/office/powerpoint/2010/main" val="2505169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dirty="0">
                <a:solidFill>
                  <a:srgbClr val="7030A0"/>
                </a:solidFill>
              </a:rPr>
              <a:t>Модератор </a:t>
            </a:r>
            <a:r>
              <a:rPr lang="ru-RU" sz="4800" dirty="0" smtClean="0">
                <a:solidFill>
                  <a:srgbClr val="7030A0"/>
                </a:solidFill>
              </a:rPr>
              <a:t>группы экспертов</a:t>
            </a:r>
            <a:r>
              <a:rPr lang="ru-RU" sz="4800" dirty="0">
                <a:solidFill>
                  <a:srgbClr val="7030A0"/>
                </a:solidFill>
              </a:rPr>
              <a:t/>
            </a:r>
            <a:br>
              <a:rPr lang="ru-RU" sz="4800" dirty="0">
                <a:solidFill>
                  <a:srgbClr val="7030A0"/>
                </a:solidFill>
              </a:rPr>
            </a:br>
            <a:r>
              <a:rPr lang="ru-RU" sz="48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Татьяна </a:t>
            </a:r>
            <a:r>
              <a:rPr lang="ru-RU" sz="48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Грицкевич</a:t>
            </a:r>
            <a:r>
              <a:rPr lang="ru-RU" sz="48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8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800" dirty="0">
                <a:solidFill>
                  <a:schemeClr val="accent6">
                    <a:lumMod val="50000"/>
                  </a:schemeClr>
                </a:solidFill>
              </a:rPr>
              <a:t>профессор </a:t>
            </a:r>
            <a:r>
              <a:rPr lang="ru-RU" sz="4800" dirty="0" err="1">
                <a:solidFill>
                  <a:schemeClr val="accent6">
                    <a:lumMod val="50000"/>
                  </a:schemeClr>
                </a:solidFill>
              </a:rPr>
              <a:t>КемГУ</a:t>
            </a:r>
            <a:r>
              <a:rPr lang="ru-RU" sz="4800" dirty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4800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4800" dirty="0" smtClean="0">
                <a:solidFill>
                  <a:schemeClr val="accent6">
                    <a:lumMod val="50000"/>
                  </a:schemeClr>
                </a:solidFill>
              </a:rPr>
              <a:t>89059097262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 flipV="1">
            <a:off x="2022438" y="5442970"/>
            <a:ext cx="5970494" cy="1415029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825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81</TotalTime>
  <Words>435</Words>
  <Application>Microsoft Office PowerPoint</Application>
  <PresentationFormat>Экран (4:3)</PresentationFormat>
  <Paragraphs>92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Воздушный поток</vt:lpstr>
      <vt:lpstr>Статус Федеральной инновационной площадки  в стратегии формирования и функционирования инновационной инфраструктуры  ВУЗа в системе подготовки кадров будущего </vt:lpstr>
      <vt:lpstr> ФЕДЕРАЛЬНЫЕ ИННОВАЦИОННЫЕ ПЛОЩАДКИ (ФИП)</vt:lpstr>
      <vt:lpstr>Презентация PowerPoint</vt:lpstr>
      <vt:lpstr>Презентация PowerPoint</vt:lpstr>
      <vt:lpstr>1. Техническое и консультационное сопровождение  информационной системы для  информационной, организационной  и экспертной поддержки деятельности сети ФИП</vt:lpstr>
      <vt:lpstr>Информационная поддержка сети ФИП   </vt:lpstr>
      <vt:lpstr>Обеспечение взаимодействия представителей ФИП в ИС ФИП по вопросам обмена опытом и лучшими практиками </vt:lpstr>
      <vt:lpstr>Лучшие практики ФИП 2019 года</vt:lpstr>
      <vt:lpstr>Презентация PowerPoint</vt:lpstr>
      <vt:lpstr>Презентация PowerPoint</vt:lpstr>
      <vt:lpstr>Презентация PowerPoint</vt:lpstr>
      <vt:lpstr>Поколения второго тысячелетия</vt:lpstr>
      <vt:lpstr>Себя называют поколение К</vt:lpstr>
      <vt:lpstr>Себя называют поколение К</vt:lpstr>
      <vt:lpstr>Презентация PowerPoint</vt:lpstr>
      <vt:lpstr>нет конфликта с более ранними поколениями.  модно быть другом своему ребёнку.  взаимодействия с ребёнком стали более позитивными.  родители жалеют и опекают своих детей.   Дети воспринимают взрослых как равных себе. Они готовы спорить, уточнять, просить взрослого человека аргументировать свою позицию.</vt:lpstr>
      <vt:lpstr>Знать тренды новых специальностей</vt:lpstr>
      <vt:lpstr>Архитектор информационных систем Аналитик Big Data Дизайнер интерфейсов , виртуальной реальности менеджер проектов цифровой лингвист / блоггер специалист по краудсорсингу модератор  </vt:lpstr>
      <vt:lpstr>Презентация PowerPoint</vt:lpstr>
      <vt:lpstr>Модератор группы экспертов Татьяна Грицкевич профессор КемГУ 89059097262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ФЕДЕРАЛЬНЫЕ ИННОВАЦИОННЫЕ ПЛОЩАДКИ (ФИП)</dc:title>
  <dc:creator>Tatyana</dc:creator>
  <cp:lastModifiedBy>офис</cp:lastModifiedBy>
  <cp:revision>13</cp:revision>
  <dcterms:created xsi:type="dcterms:W3CDTF">2019-11-19T07:00:11Z</dcterms:created>
  <dcterms:modified xsi:type="dcterms:W3CDTF">2019-12-05T11:10:16Z</dcterms:modified>
</cp:coreProperties>
</file>