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73" r:id="rId9"/>
    <p:sldId id="265" r:id="rId10"/>
    <p:sldId id="266" r:id="rId11"/>
    <p:sldId id="267" r:id="rId12"/>
    <p:sldId id="274" r:id="rId13"/>
    <p:sldId id="269" r:id="rId14"/>
    <p:sldId id="271" r:id="rId15"/>
    <p:sldId id="275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A6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19" autoAdjust="0"/>
    <p:restoredTop sz="94530"/>
  </p:normalViewPr>
  <p:slideViewPr>
    <p:cSldViewPr snapToGrid="0">
      <p:cViewPr varScale="1">
        <p:scale>
          <a:sx n="93" d="100"/>
          <a:sy n="93" d="100"/>
        </p:scale>
        <p:origin x="216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6D8898-45F0-4D69-953F-6102E11DE9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68E12B6-86D9-4BEB-B3F7-4E4160A07B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9C7205-CEA0-41B2-BCF9-3B70322C8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822B-8E5D-4BA3-BB23-43187C9557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74FC91-A132-4462-A80E-B68379A7B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CDFFE0-35C1-4307-8794-8BC4EF5A9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5F89C-B010-4CF1-BBF7-0D438DF2D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611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F9BA61-4AAE-474B-BF4A-4D4C12D8F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F3B1CB-55E6-43E3-9DE0-3C63CA1AA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EDDD1B-7F17-4A29-BD85-BA4C84F8B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822B-8E5D-4BA3-BB23-43187C9557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0F0C58-6F26-4553-A1F4-AD650E5D7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A5C93F-55BC-4372-B661-6571C8911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5F89C-B010-4CF1-BBF7-0D438DF2D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027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B69E49-1AE0-4EB7-A041-B56228E25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FFE914-B71B-4F18-A5D2-454F1CB0C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244BF9-E8CD-4D62-AD62-A5E85383C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822B-8E5D-4BA3-BB23-43187C9557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80DDC5-DB3B-4AE4-9290-91D9BE626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A26435-16EA-496E-8E7D-293FC1668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5F89C-B010-4CF1-BBF7-0D438DF2D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700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8DF42-3AFD-403F-ADC2-2B779D25B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FE49FC-6406-49B5-82DB-92783446DA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2B9ACAA-23FB-43C1-995F-371088838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E930A9-F011-4343-8E2D-946520B5B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822B-8E5D-4BA3-BB23-43187C9557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E5D3C47-036F-4407-A54E-4873832F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8A1DD7-09ED-4FCF-A190-DBD36EDE4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5F89C-B010-4CF1-BBF7-0D438DF2D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25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DE407-9EBF-48E8-99CD-B2BFCF77A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F6DD61-603A-49E4-A4C3-48B2F1BCA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9AF25E-7A55-48DF-A815-4CC0EEAA3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D99B4DF-F6EF-4F44-A92B-0BD7798B74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2234BA7-6EF7-48FF-AE2E-BE72C9716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7258FB-CB24-4E2A-889C-A53FF0B4C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822B-8E5D-4BA3-BB23-43187C9557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CCECAF8-0217-4462-A89D-20ECDAB19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8E0B8D9-9865-4AB0-8D54-E42048381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5F89C-B010-4CF1-BBF7-0D438DF2D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519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FEEF8-9045-4D7A-856B-C97F26D8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66D1497-2192-4A52-A2AF-268219435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822B-8E5D-4BA3-BB23-43187C9557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834A0DB-686F-43D6-9830-77619845F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EC96A5-82F6-4E7B-A76A-76A5BA562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5F89C-B010-4CF1-BBF7-0D438DF2D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228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2D66D73-D8CC-4B74-ABAB-537E1A990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822B-8E5D-4BA3-BB23-43187C9557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1D7DE6-52B2-447C-AD36-C828144FF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A9D3B9C-B05D-4284-9CC2-D5F344C98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5F89C-B010-4CF1-BBF7-0D438DF2D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752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A71B15-948C-4D9C-A93D-19E85D9E3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E7FB1B-A8D1-4BB1-9144-68368C6BF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2D6E076-75CA-47E8-8154-9A421258B6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4F3CFA-18C3-445B-8E34-DBE55C404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822B-8E5D-4BA3-BB23-43187C9557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77E6EAB-582D-42F4-B6D5-F1EEFE0CF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CF87D0-7D67-4D05-8006-1CC387C95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5F89C-B010-4CF1-BBF7-0D438DF2D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964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637189-69EA-468B-8D0F-992B4E20B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3B875B0-6736-411B-8778-AB5948E56E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C484A4-5E96-43E9-B3F1-FCE6B82C2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8BA07B-9B90-415D-98E3-CC52301AC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822B-8E5D-4BA3-BB23-43187C9557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42ACC2-F017-4EAE-B3BD-F6BE0C0BD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5A6BBF-AC2D-41A7-BD8E-EF68D5B0C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5F89C-B010-4CF1-BBF7-0D438DF2D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815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21E72B-8B9C-4DDA-AF5E-2BDAB819A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A91573-43D5-4871-9521-6FC9F1381D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DE3A53-6126-48C8-ADDD-9DB4CDC60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822B-8E5D-4BA3-BB23-43187C9557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A0615E-AC44-4FB9-B88A-2D250A97C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A5C32A-E878-4222-A6AA-DF17562F1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5F89C-B010-4CF1-BBF7-0D438DF2D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37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2F17515-9F75-4440-81A1-D5F6436550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2E0CCCC-EEF0-4B83-ADA9-A23A5515FB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D65513-419C-455B-80E7-C0618B16B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822B-8E5D-4BA3-BB23-43187C9557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4BEB06-DA4F-4ECC-838C-5C4DBE8DE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8E5F43-E7E8-43E0-A211-75445DB4E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5F89C-B010-4CF1-BBF7-0D438DF2D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194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FC267-7C6E-4E5A-8C1D-77FAC18D6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45D1B8-823A-4FC9-A024-10A8EB5DE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D24A48-E2D0-4686-9C38-838CD5D3E0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D822B-8E5D-4BA3-BB23-43187C955764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C690DE-8910-4542-A296-0D6A18249E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5B2DD4-D111-44A1-86CB-29E9F4E2A8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5F89C-B010-4CF1-BBF7-0D438DF2D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292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CE9E91-BAAC-4666-80DF-D9D1A26B6C6B}"/>
              </a:ext>
            </a:extLst>
          </p:cNvPr>
          <p:cNvSpPr txBox="1"/>
          <p:nvPr/>
        </p:nvSpPr>
        <p:spPr>
          <a:xfrm>
            <a:off x="2108681" y="2413337"/>
            <a:ext cx="797463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1"/>
            <a:r>
              <a:rPr lang="ru-RU" sz="6000" dirty="0">
                <a:latin typeface="Bahnschrift SemiBold Condensed" panose="020B0502040204020203" pitchFamily="34" charset="0"/>
              </a:rPr>
              <a:t>НАПРАВЛЕНИЕ МЕНЕДЖМЕНТ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95BDF-B679-4441-A81A-3BD2E6B6F876}"/>
              </a:ext>
            </a:extLst>
          </p:cNvPr>
          <p:cNvSpPr txBox="1"/>
          <p:nvPr/>
        </p:nvSpPr>
        <p:spPr>
          <a:xfrm>
            <a:off x="2860813" y="3924299"/>
            <a:ext cx="647037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1"/>
            <a:r>
              <a:rPr lang="ru-RU" sz="5400" dirty="0">
                <a:latin typeface="Bahnschrift SemiBold Condensed" panose="020B0502040204020203" pitchFamily="34" charset="0"/>
              </a:rPr>
              <a:t>ПРОФИЛЬ МАРКЕТИНГ</a:t>
            </a:r>
          </a:p>
        </p:txBody>
      </p:sp>
      <p:pic>
        <p:nvPicPr>
          <p:cNvPr id="8" name="Picture 1" descr="Picture 1">
            <a:extLst>
              <a:ext uri="{FF2B5EF4-FFF2-40B4-BE49-F238E27FC236}">
                <a16:creationId xmlns:a16="http://schemas.microsoft.com/office/drawing/2014/main" id="{5189645C-E3FB-B68F-D88B-55908F4FE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264"/>
            <a:ext cx="4878729" cy="194421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82040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A11AA0-4703-466A-8BA2-E5A592EEF08B}"/>
              </a:ext>
            </a:extLst>
          </p:cNvPr>
          <p:cNvSpPr txBox="1"/>
          <p:nvPr/>
        </p:nvSpPr>
        <p:spPr>
          <a:xfrm>
            <a:off x="288235" y="262787"/>
            <a:ext cx="5607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4800" dirty="0">
                <a:solidFill>
                  <a:schemeClr val="bg1"/>
                </a:solidFill>
                <a:highlight>
                  <a:srgbClr val="42A6E2"/>
                </a:highlight>
                <a:latin typeface="Bahnschrift SemiBold Condensed" panose="020B0502040204020203" pitchFamily="34" charset="0"/>
              </a:rPr>
              <a:t>Работаем с 2002 года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BB73B5-5FFB-4B6F-8095-7406BCC6D89B}"/>
              </a:ext>
            </a:extLst>
          </p:cNvPr>
          <p:cNvSpPr txBox="1"/>
          <p:nvPr/>
        </p:nvSpPr>
        <p:spPr>
          <a:xfrm>
            <a:off x="288235" y="1768156"/>
            <a:ext cx="1028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4800" dirty="0">
                <a:latin typeface="Bahnschrift SemiBold Condensed" panose="020B0502040204020203" pitchFamily="34" charset="0"/>
              </a:rPr>
              <a:t>У 90% преподавателей — учёная степень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F365E9-F0AD-4589-A4E5-AC8916E72C71}"/>
              </a:ext>
            </a:extLst>
          </p:cNvPr>
          <p:cNvSpPr txBox="1"/>
          <p:nvPr/>
        </p:nvSpPr>
        <p:spPr>
          <a:xfrm>
            <a:off x="288235" y="2967335"/>
            <a:ext cx="10704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4800" dirty="0">
                <a:latin typeface="Bahnschrift SemiBold Condensed" panose="020B0502040204020203" pitchFamily="34" charset="0"/>
              </a:rPr>
              <a:t>60% преподавателей — работают в бизнесе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CD4B51-1737-4EA6-BA61-760B12299462}"/>
              </a:ext>
            </a:extLst>
          </p:cNvPr>
          <p:cNvSpPr txBox="1"/>
          <p:nvPr/>
        </p:nvSpPr>
        <p:spPr>
          <a:xfrm>
            <a:off x="288235" y="4258848"/>
            <a:ext cx="120727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4800" dirty="0">
                <a:latin typeface="Bahnschrift SemiBold Condensed" panose="020B0502040204020203" pitchFamily="34" charset="0"/>
              </a:rPr>
              <a:t>Каждую весну проводим конференцию </a:t>
            </a:r>
            <a:br>
              <a:rPr lang="ru-RU" sz="4800" dirty="0">
                <a:latin typeface="Bahnschrift SemiBold Condensed" panose="020B0502040204020203" pitchFamily="34" charset="0"/>
              </a:rPr>
            </a:br>
            <a:r>
              <a:rPr lang="ru-RU" sz="4800" dirty="0">
                <a:latin typeface="Bahnschrift SemiBold Condensed" panose="020B0502040204020203" pitchFamily="34" charset="0"/>
              </a:rPr>
              <a:t>в </a:t>
            </a:r>
            <a:r>
              <a:rPr lang="ru-RU" sz="4800" dirty="0" err="1">
                <a:latin typeface="Bahnschrift SemiBold Condensed" panose="020B0502040204020203" pitchFamily="34" charset="0"/>
              </a:rPr>
              <a:t>нейролаборатории</a:t>
            </a:r>
            <a:endParaRPr lang="ru-RU" sz="4800" dirty="0">
              <a:latin typeface="Bahnschrift SemiBold Condensed" panose="020B0502040204020203" pitchFamily="34" charset="0"/>
            </a:endParaRPr>
          </a:p>
        </p:txBody>
      </p:sp>
      <p:pic>
        <p:nvPicPr>
          <p:cNvPr id="7" name="Picture 4" descr="C:\Users\Олька\Desktop\лого_кафедра маркетинга.gif">
            <a:extLst>
              <a:ext uri="{FF2B5EF4-FFF2-40B4-BE49-F238E27FC236}">
                <a16:creationId xmlns:a16="http://schemas.microsoft.com/office/drawing/2014/main" id="{84ABCAD4-4C52-4317-A7F3-D618D8B13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387" y="285385"/>
            <a:ext cx="1206921" cy="120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954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B00DB3-81D7-4668-A84F-241B5D75621E}"/>
              </a:ext>
            </a:extLst>
          </p:cNvPr>
          <p:cNvSpPr txBox="1"/>
          <p:nvPr/>
        </p:nvSpPr>
        <p:spPr>
          <a:xfrm>
            <a:off x="2804160" y="-30518"/>
            <a:ext cx="8079188" cy="923330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54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КАЛЕНСКАЯ НАТАЛЬЯ ВАЛЕРЬЕВНА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405444-D0AA-480B-9EC6-935A56946A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652" y="2231640"/>
            <a:ext cx="4419600" cy="5067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27157D-AB96-417E-B367-4F9696B55417}"/>
              </a:ext>
            </a:extLst>
          </p:cNvPr>
          <p:cNvSpPr txBox="1"/>
          <p:nvPr/>
        </p:nvSpPr>
        <p:spPr>
          <a:xfrm>
            <a:off x="4389120" y="2065504"/>
            <a:ext cx="7468263" cy="2677656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📌 Доктор экономических наук, профессор. </a:t>
            </a:r>
          </a:p>
          <a:p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📌 Член Европейской академии маркетинга и Гильдии маркетологов России.</a:t>
            </a:r>
          </a:p>
          <a:p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📌 Бизнес-консультант по бренд</a:t>
            </a:r>
            <a:r>
              <a:rPr lang="en-US" sz="2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менеджменту, маркетингу </a:t>
            </a:r>
          </a:p>
          <a:p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и управлению продажами.</a:t>
            </a:r>
          </a:p>
          <a:p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📌 Руководитель </a:t>
            </a:r>
            <a:r>
              <a:rPr lang="ru-RU" sz="2800" dirty="0" err="1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нейролаборатории</a:t>
            </a:r>
            <a:endParaRPr lang="ru-RU" sz="2800" dirty="0">
              <a:solidFill>
                <a:schemeClr val="bg1"/>
              </a:solidFill>
              <a:latin typeface="Bahnschrift SemiBold Condensed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D5FAA8-906A-4940-8397-985C652FF828}"/>
              </a:ext>
            </a:extLst>
          </p:cNvPr>
          <p:cNvSpPr txBox="1"/>
          <p:nvPr/>
        </p:nvSpPr>
        <p:spPr>
          <a:xfrm>
            <a:off x="5045765" y="920448"/>
            <a:ext cx="5837583" cy="584775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32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Заведующая кафедрой маркетинга</a:t>
            </a:r>
          </a:p>
        </p:txBody>
      </p:sp>
    </p:spTree>
    <p:extLst>
      <p:ext uri="{BB962C8B-B14F-4D97-AF65-F5344CB8AC3E}">
        <p14:creationId xmlns:p14="http://schemas.microsoft.com/office/powerpoint/2010/main" val="3539967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C:\Users\Олька\Desktop\презентация кафедры\Foto_vse\Фото_все\Рольбина Е.С._фото.jpg">
            <a:extLst>
              <a:ext uri="{FF2B5EF4-FFF2-40B4-BE49-F238E27FC236}">
                <a16:creationId xmlns:a16="http://schemas.microsoft.com/office/drawing/2014/main" id="{14357832-E708-4B7D-8835-EEB099CB8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83" y="1622195"/>
            <a:ext cx="2295729" cy="3061920"/>
          </a:xfrm>
          <a:prstGeom prst="rect">
            <a:avLst/>
          </a:prstGeom>
        </p:spPr>
      </p:pic>
      <p:pic>
        <p:nvPicPr>
          <p:cNvPr id="4" name="Picture 9" descr="C:\Users\Олька\Desktop\презентация кафедры\Foto_vse\Фото_все\Биктемирова М.Х._фото.jpg">
            <a:extLst>
              <a:ext uri="{FF2B5EF4-FFF2-40B4-BE49-F238E27FC236}">
                <a16:creationId xmlns:a16="http://schemas.microsoft.com/office/drawing/2014/main" id="{64C2C047-E5ED-42DB-9968-41725EF90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278" y="1612152"/>
            <a:ext cx="2295728" cy="30614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5" name="Picture 11" descr="C:\Users\Олька\Desktop\презентация кафедры\Foto_vse\Фото_все\Мартынова О.В._фото.jpg">
            <a:extLst>
              <a:ext uri="{FF2B5EF4-FFF2-40B4-BE49-F238E27FC236}">
                <a16:creationId xmlns:a16="http://schemas.microsoft.com/office/drawing/2014/main" id="{7F511AF8-FFD5-41A6-B83E-CB221B2D3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851" y="1622195"/>
            <a:ext cx="2295728" cy="30619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6" name="Picture 12" descr="C:\Users\Олька\Desktop\презентация кафедры\Foto_vse\Фото_все\IMG_6506_obr.jpg">
            <a:extLst>
              <a:ext uri="{FF2B5EF4-FFF2-40B4-BE49-F238E27FC236}">
                <a16:creationId xmlns:a16="http://schemas.microsoft.com/office/drawing/2014/main" id="{393A1E65-648D-41F7-A73F-64498DC3E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924" y="1612152"/>
            <a:ext cx="2296439" cy="30614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BA5408-899F-4158-9FB8-19461F17BCCA}"/>
              </a:ext>
            </a:extLst>
          </p:cNvPr>
          <p:cNvSpPr/>
          <p:nvPr/>
        </p:nvSpPr>
        <p:spPr>
          <a:xfrm>
            <a:off x="-16799" y="4668194"/>
            <a:ext cx="2397013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Рольбина Е.С.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8164808-B1A6-4F23-9D69-4A3230914F0A}"/>
              </a:ext>
            </a:extLst>
          </p:cNvPr>
          <p:cNvSpPr/>
          <p:nvPr/>
        </p:nvSpPr>
        <p:spPr>
          <a:xfrm>
            <a:off x="4651596" y="4663868"/>
            <a:ext cx="2514682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Мартынова О.В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2EEC30E-3A73-44A9-ACC5-5B6A4B204E18}"/>
              </a:ext>
            </a:extLst>
          </p:cNvPr>
          <p:cNvSpPr/>
          <p:nvPr/>
        </p:nvSpPr>
        <p:spPr>
          <a:xfrm>
            <a:off x="7074646" y="4673910"/>
            <a:ext cx="2295729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Биктемирова М.Х.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pic>
        <p:nvPicPr>
          <p:cNvPr id="11" name="Picture 13" descr="C:\Users\Олька\Desktop\презентация кафедры\Foto_vse\Фото_все\Хаметова В.А._фото.jpg">
            <a:extLst>
              <a:ext uri="{FF2B5EF4-FFF2-40B4-BE49-F238E27FC236}">
                <a16:creationId xmlns:a16="http://schemas.microsoft.com/office/drawing/2014/main" id="{C276188F-DD1F-462F-8FB2-195714D84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310" y="1612153"/>
            <a:ext cx="2332623" cy="30619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608502D-A2F6-4214-81BE-E48D291C7BD4}"/>
              </a:ext>
            </a:extLst>
          </p:cNvPr>
          <p:cNvSpPr/>
          <p:nvPr/>
        </p:nvSpPr>
        <p:spPr>
          <a:xfrm>
            <a:off x="2358092" y="4663868"/>
            <a:ext cx="2397013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Хаметова В.А.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905AC7-295A-4B1C-B506-8E84C43F9CFE}"/>
              </a:ext>
            </a:extLst>
          </p:cNvPr>
          <p:cNvSpPr txBox="1"/>
          <p:nvPr/>
        </p:nvSpPr>
        <p:spPr>
          <a:xfrm>
            <a:off x="3165837" y="29817"/>
            <a:ext cx="634517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4800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А кто преподаёт?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04018F6-8F5D-45C0-8A14-F987B9D1B066}"/>
              </a:ext>
            </a:extLst>
          </p:cNvPr>
          <p:cNvSpPr/>
          <p:nvPr/>
        </p:nvSpPr>
        <p:spPr>
          <a:xfrm>
            <a:off x="135795" y="4662805"/>
            <a:ext cx="2295724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Рольбина Е.С.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D3C5F0A-7263-4B6D-B7CF-3CECD2F43967}"/>
              </a:ext>
            </a:extLst>
          </p:cNvPr>
          <p:cNvSpPr/>
          <p:nvPr/>
        </p:nvSpPr>
        <p:spPr>
          <a:xfrm>
            <a:off x="4702901" y="4658479"/>
            <a:ext cx="2514682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Мартынова О.В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1106722-46DD-49BD-98D3-104798C86232}"/>
              </a:ext>
            </a:extLst>
          </p:cNvPr>
          <p:cNvSpPr/>
          <p:nvPr/>
        </p:nvSpPr>
        <p:spPr>
          <a:xfrm>
            <a:off x="7125951" y="4668521"/>
            <a:ext cx="2295729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Биктемирова М.Х.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2DFC744-1998-47C2-B93C-BF08B6EA34C9}"/>
              </a:ext>
            </a:extLst>
          </p:cNvPr>
          <p:cNvSpPr/>
          <p:nvPr/>
        </p:nvSpPr>
        <p:spPr>
          <a:xfrm>
            <a:off x="2409397" y="4658479"/>
            <a:ext cx="2397013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Хаметова В.А.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867F5E-8EFE-4DEA-B44A-A1C672201506}"/>
              </a:ext>
            </a:extLst>
          </p:cNvPr>
          <p:cNvSpPr txBox="1"/>
          <p:nvPr/>
        </p:nvSpPr>
        <p:spPr>
          <a:xfrm>
            <a:off x="7703" y="1225054"/>
            <a:ext cx="12176594" cy="47707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4" name="Picture 7" descr="C:\Users\Олька\Desktop\презентация кафедры\Foto_vse\Фото_все\Рольбина Е.С._фото.jpg">
            <a:extLst>
              <a:ext uri="{FF2B5EF4-FFF2-40B4-BE49-F238E27FC236}">
                <a16:creationId xmlns:a16="http://schemas.microsoft.com/office/drawing/2014/main" id="{FFCAC7CD-F0E8-46A8-AE5E-05BCAF336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87" y="1593177"/>
            <a:ext cx="2289717" cy="3053902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58B3635-AD14-4858-8D07-E517EA4C6717}"/>
              </a:ext>
            </a:extLst>
          </p:cNvPr>
          <p:cNvSpPr/>
          <p:nvPr/>
        </p:nvSpPr>
        <p:spPr>
          <a:xfrm>
            <a:off x="32205" y="4678237"/>
            <a:ext cx="2397013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Рольбина Е.С.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49EB488-9747-4FF1-90EB-58B27E6BC8F1}"/>
              </a:ext>
            </a:extLst>
          </p:cNvPr>
          <p:cNvSpPr/>
          <p:nvPr/>
        </p:nvSpPr>
        <p:spPr>
          <a:xfrm>
            <a:off x="4700600" y="4673911"/>
            <a:ext cx="2514682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Мартынова О.В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F2732E3-AFF2-4684-8696-B9EF01F5CF72}"/>
              </a:ext>
            </a:extLst>
          </p:cNvPr>
          <p:cNvSpPr/>
          <p:nvPr/>
        </p:nvSpPr>
        <p:spPr>
          <a:xfrm>
            <a:off x="7123650" y="4683953"/>
            <a:ext cx="2295729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Биктемирова М.Х.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pic>
        <p:nvPicPr>
          <p:cNvPr id="31" name="Picture 13" descr="C:\Users\Олька\Desktop\презентация кафедры\Foto_vse\Фото_все\Хаметова В.А._фото.jpg">
            <a:extLst>
              <a:ext uri="{FF2B5EF4-FFF2-40B4-BE49-F238E27FC236}">
                <a16:creationId xmlns:a16="http://schemas.microsoft.com/office/drawing/2014/main" id="{6231B4A8-26F8-4FCB-851E-4D25473B0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314" y="1593177"/>
            <a:ext cx="2326519" cy="30539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6F5F5A6A-AB06-4072-BC62-AFA22B58219B}"/>
              </a:ext>
            </a:extLst>
          </p:cNvPr>
          <p:cNvSpPr/>
          <p:nvPr/>
        </p:nvSpPr>
        <p:spPr>
          <a:xfrm>
            <a:off x="2407096" y="4673911"/>
            <a:ext cx="2397013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Хаметова В.А.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E6FD959-04BC-4CF2-A883-37E5B22B830A}"/>
              </a:ext>
            </a:extLst>
          </p:cNvPr>
          <p:cNvSpPr/>
          <p:nvPr/>
        </p:nvSpPr>
        <p:spPr>
          <a:xfrm>
            <a:off x="184799" y="4672848"/>
            <a:ext cx="2295724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Рольбина Е.С.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DD28A081-6948-4DA8-8CCF-B8ACE7419FE9}"/>
              </a:ext>
            </a:extLst>
          </p:cNvPr>
          <p:cNvSpPr/>
          <p:nvPr/>
        </p:nvSpPr>
        <p:spPr>
          <a:xfrm>
            <a:off x="4751905" y="4668522"/>
            <a:ext cx="2514682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Мартынова О.В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8870AA30-FE72-4836-B171-2E8818EF82EA}"/>
              </a:ext>
            </a:extLst>
          </p:cNvPr>
          <p:cNvSpPr/>
          <p:nvPr/>
        </p:nvSpPr>
        <p:spPr>
          <a:xfrm>
            <a:off x="7174955" y="4678564"/>
            <a:ext cx="2295729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Ахметшин</a:t>
            </a:r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Р.М.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C38FA8D-D6D6-4EE1-A2C4-D4407662A3E0}"/>
              </a:ext>
            </a:extLst>
          </p:cNvPr>
          <p:cNvSpPr/>
          <p:nvPr/>
        </p:nvSpPr>
        <p:spPr>
          <a:xfrm>
            <a:off x="2458401" y="4668522"/>
            <a:ext cx="2397013" cy="969078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Хаметова В.А.</a:t>
            </a:r>
          </a:p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доцент, к.э.н.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8B5E87B7-A56A-456D-A54C-356C1B209411}"/>
              </a:ext>
            </a:extLst>
          </p:cNvPr>
          <p:cNvSpPr/>
          <p:nvPr/>
        </p:nvSpPr>
        <p:spPr>
          <a:xfrm>
            <a:off x="9446545" y="4672848"/>
            <a:ext cx="2292375" cy="954107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Новикова Е.Н.</a:t>
            </a:r>
            <a:b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доцент, к.э.н.</a:t>
            </a:r>
          </a:p>
        </p:txBody>
      </p:sp>
      <p:pic>
        <p:nvPicPr>
          <p:cNvPr id="38" name="Picture 11" descr="C:\Users\Олька\Desktop\презентация кафедры\Новая папка\image (1).jpg">
            <a:extLst>
              <a:ext uri="{FF2B5EF4-FFF2-40B4-BE49-F238E27FC236}">
                <a16:creationId xmlns:a16="http://schemas.microsoft.com/office/drawing/2014/main" id="{0FEA1A20-FC06-AA45-B211-1F821631E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9433" y="1593176"/>
            <a:ext cx="2281704" cy="3061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9" descr="C:\Users\Олька\Desktop\презентация кафедры\Foto_vse\Фото_все\Ахметшин_фото.jpg">
            <a:extLst>
              <a:ext uri="{FF2B5EF4-FFF2-40B4-BE49-F238E27FC236}">
                <a16:creationId xmlns:a16="http://schemas.microsoft.com/office/drawing/2014/main" id="{D2D0C04E-50B7-C547-8DAC-827612B9C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200" y="1593177"/>
            <a:ext cx="2295728" cy="3061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Мартынова Ольга Вячеславовна">
            <a:extLst>
              <a:ext uri="{FF2B5EF4-FFF2-40B4-BE49-F238E27FC236}">
                <a16:creationId xmlns:a16="http://schemas.microsoft.com/office/drawing/2014/main" id="{563A9E39-1691-E9B3-FED2-59DADBF020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" t="4716" r="18943" b="23654"/>
          <a:stretch/>
        </p:blipFill>
        <p:spPr bwMode="auto">
          <a:xfrm>
            <a:off x="4939502" y="1594535"/>
            <a:ext cx="2253021" cy="305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08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51905AC7-295A-4B1C-B506-8E84C43F9CFE}"/>
              </a:ext>
            </a:extLst>
          </p:cNvPr>
          <p:cNvSpPr txBox="1"/>
          <p:nvPr/>
        </p:nvSpPr>
        <p:spPr>
          <a:xfrm>
            <a:off x="3165837" y="29817"/>
            <a:ext cx="623658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4800" dirty="0"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А кто ещё преподаёт?</a:t>
            </a:r>
          </a:p>
        </p:txBody>
      </p:sp>
      <p:pic>
        <p:nvPicPr>
          <p:cNvPr id="37" name="Picture 3" descr="C:\Users\Олька\Desktop\презентация кафедры\Foto_vse\Фото_все\IMG_6493_obr.jpg">
            <a:extLst>
              <a:ext uri="{FF2B5EF4-FFF2-40B4-BE49-F238E27FC236}">
                <a16:creationId xmlns:a16="http://schemas.microsoft.com/office/drawing/2014/main" id="{684561D9-931A-4830-A96B-A6B75FF9E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588" y="2820718"/>
            <a:ext cx="1787352" cy="23831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39" name="Picture 8" descr="C:\Users\Олька\Desktop\презентация кафедры\Foto_vse\Фото_все\6.jpg">
            <a:extLst>
              <a:ext uri="{FF2B5EF4-FFF2-40B4-BE49-F238E27FC236}">
                <a16:creationId xmlns:a16="http://schemas.microsoft.com/office/drawing/2014/main" id="{3D980DD1-6727-467B-AD53-0605F0707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926" y="2846630"/>
            <a:ext cx="1775238" cy="23669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174D15-ECF4-4CCF-A71F-20FE5DFB55DB}"/>
              </a:ext>
            </a:extLst>
          </p:cNvPr>
          <p:cNvSpPr txBox="1"/>
          <p:nvPr/>
        </p:nvSpPr>
        <p:spPr>
          <a:xfrm>
            <a:off x="26504" y="1562388"/>
            <a:ext cx="12163775" cy="42855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6" name="Picture 3" descr="C:\Users\Олька\Desktop\презентация кафедры\Foto_vse\Фото_все\IMG_6493_obr.jpg">
            <a:extLst>
              <a:ext uri="{FF2B5EF4-FFF2-40B4-BE49-F238E27FC236}">
                <a16:creationId xmlns:a16="http://schemas.microsoft.com/office/drawing/2014/main" id="{EBF5B55A-8AAC-4F1C-9033-6AAC6DA57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62" y="1807229"/>
            <a:ext cx="1787352" cy="23630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1026" name="Picture 2" descr="Шафигуллина Анна Владимировна">
            <a:extLst>
              <a:ext uri="{FF2B5EF4-FFF2-40B4-BE49-F238E27FC236}">
                <a16:creationId xmlns:a16="http://schemas.microsoft.com/office/drawing/2014/main" id="{8ABC0E9D-2E1F-68A5-2897-861654E6C7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1" t="8854" r="19871" b="6884"/>
          <a:stretch/>
        </p:blipFill>
        <p:spPr bwMode="auto">
          <a:xfrm>
            <a:off x="3812932" y="1807229"/>
            <a:ext cx="1795071" cy="236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F7053BE-C243-1695-0C24-EEAA523B79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004" y="1807229"/>
            <a:ext cx="1927576" cy="235905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15ED17E-4B08-51BD-4B66-10C61D2209D2}"/>
              </a:ext>
            </a:extLst>
          </p:cNvPr>
          <p:cNvGrpSpPr/>
          <p:nvPr/>
        </p:nvGrpSpPr>
        <p:grpSpPr>
          <a:xfrm>
            <a:off x="59477" y="4170250"/>
            <a:ext cx="11113652" cy="1200329"/>
            <a:chOff x="59477" y="4170250"/>
            <a:chExt cx="11113652" cy="1200329"/>
          </a:xfrm>
        </p:grpSpPr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5609CFFA-BB28-42A5-848E-D7D9FB25BC30}"/>
                </a:ext>
              </a:extLst>
            </p:cNvPr>
            <p:cNvSpPr/>
            <p:nvPr/>
          </p:nvSpPr>
          <p:spPr>
            <a:xfrm>
              <a:off x="59477" y="4170250"/>
              <a:ext cx="2032358" cy="830997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latin typeface="Bahnschrift SemiBold Condensed" panose="020B0502040204020203" pitchFamily="34" charset="0"/>
                  <a:cs typeface="Times New Roman" panose="02020603050405020304" pitchFamily="18" charset="0"/>
                </a:rPr>
                <a:t>Белобородова А.Л. доцент, к.э.н.</a:t>
              </a:r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5B4D3DF7-9C54-43C8-9966-247D1C75AF4A}"/>
                </a:ext>
              </a:extLst>
            </p:cNvPr>
            <p:cNvSpPr/>
            <p:nvPr/>
          </p:nvSpPr>
          <p:spPr>
            <a:xfrm>
              <a:off x="2040835" y="4170250"/>
              <a:ext cx="1672421" cy="830997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latin typeface="Bahnschrift SemiBold Condensed" panose="020B0502040204020203" pitchFamily="34" charset="0"/>
                  <a:cs typeface="Times New Roman" panose="02020603050405020304" pitchFamily="18" charset="0"/>
                </a:rPr>
                <a:t> Палякин Р.Б.</a:t>
              </a:r>
            </a:p>
            <a:p>
              <a:pPr algn="ctr"/>
              <a:r>
                <a:rPr lang="ru-RU" sz="2400" dirty="0">
                  <a:latin typeface="Bahnschrift SemiBold Condensed" panose="020B0502040204020203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2400" dirty="0">
                  <a:solidFill>
                    <a:prstClr val="black"/>
                  </a:solidFill>
                  <a:latin typeface="Bahnschrift SemiBold Condensed" panose="020B0502040204020203" pitchFamily="34" charset="0"/>
                  <a:cs typeface="Times New Roman" panose="02020603050405020304" pitchFamily="18" charset="0"/>
                </a:rPr>
                <a:t>доцент, к.э.н.</a:t>
              </a:r>
              <a:endParaRPr lang="ru-RU" sz="2400" dirty="0">
                <a:latin typeface="Bahnschrift SemiBold Condensed" panose="020B0502040204020203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100FC7C2-0DC1-4B3D-854C-B66364A84D5C}"/>
                </a:ext>
              </a:extLst>
            </p:cNvPr>
            <p:cNvSpPr/>
            <p:nvPr/>
          </p:nvSpPr>
          <p:spPr>
            <a:xfrm>
              <a:off x="3670716" y="4170250"/>
              <a:ext cx="203235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latin typeface="Bahnschrift SemiBold Condensed" panose="020B0502040204020203" pitchFamily="34" charset="0"/>
                  <a:cs typeface="Times New Roman" panose="02020603050405020304" pitchFamily="18" charset="0"/>
                </a:rPr>
                <a:t>Шафигуллина А.В.</a:t>
              </a:r>
              <a:br>
                <a:rPr lang="ru-RU" sz="2400" b="1" dirty="0">
                  <a:latin typeface="Bahnschrift SemiBold Condensed" panose="020B0502040204020203" pitchFamily="34" charset="0"/>
                  <a:cs typeface="Times New Roman" panose="02020603050405020304" pitchFamily="18" charset="0"/>
                </a:rPr>
              </a:br>
              <a:r>
                <a:rPr lang="ru-RU" sz="2400" b="1" dirty="0">
                  <a:latin typeface="Bahnschrift SemiBold Condensed" panose="020B0502040204020203" pitchFamily="34" charset="0"/>
                  <a:cs typeface="Times New Roman" panose="02020603050405020304" pitchFamily="18" charset="0"/>
                </a:rPr>
                <a:t>старший преподаватель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E2153C4C-2E20-FDD7-98EC-98695A1F8B4C}"/>
                </a:ext>
              </a:extLst>
            </p:cNvPr>
            <p:cNvSpPr/>
            <p:nvPr/>
          </p:nvSpPr>
          <p:spPr>
            <a:xfrm>
              <a:off x="5720010" y="4170250"/>
              <a:ext cx="16724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latin typeface="Bahnschrift SemiBold Condensed" panose="020B0502040204020203" pitchFamily="34" charset="0"/>
                  <a:cs typeface="Times New Roman" panose="02020603050405020304" pitchFamily="18" charset="0"/>
                </a:rPr>
                <a:t>Шакиров Р.А.</a:t>
              </a:r>
            </a:p>
            <a:p>
              <a:pPr algn="ctr"/>
              <a:r>
                <a:rPr lang="ru-RU" sz="2400" b="1" dirty="0">
                  <a:latin typeface="Bahnschrift SemiBold Condensed" panose="020B0502040204020203" pitchFamily="34" charset="0"/>
                  <a:cs typeface="Times New Roman" panose="02020603050405020304" pitchFamily="18" charset="0"/>
                </a:rPr>
                <a:t>ассистент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A5CBE39A-24E3-F102-82D3-69EBABF094B6}"/>
                </a:ext>
              </a:extLst>
            </p:cNvPr>
            <p:cNvSpPr/>
            <p:nvPr/>
          </p:nvSpPr>
          <p:spPr>
            <a:xfrm>
              <a:off x="7546070" y="4170250"/>
              <a:ext cx="174531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latin typeface="Bahnschrift SemiBold Condensed" panose="020B0502040204020203" pitchFamily="34" charset="0"/>
                  <a:cs typeface="Times New Roman" panose="02020603050405020304" pitchFamily="18" charset="0"/>
                </a:rPr>
                <a:t>Иванова А.Р.</a:t>
              </a:r>
              <a:br>
                <a:rPr lang="ru-RU" sz="2400" dirty="0">
                  <a:latin typeface="Bahnschrift SemiBold Condensed" panose="020B0502040204020203" pitchFamily="34" charset="0"/>
                  <a:cs typeface="Times New Roman" panose="02020603050405020304" pitchFamily="18" charset="0"/>
                </a:rPr>
              </a:br>
              <a:r>
                <a:rPr lang="ru-RU" sz="2400" dirty="0">
                  <a:latin typeface="Bahnschrift SemiBold Condensed" panose="020B0502040204020203" pitchFamily="34" charset="0"/>
                  <a:cs typeface="Times New Roman" panose="02020603050405020304" pitchFamily="18" charset="0"/>
                </a:rPr>
                <a:t>ассистент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3A6140F-D38E-1AC0-1322-13565112FE49}"/>
                </a:ext>
              </a:extLst>
            </p:cNvPr>
            <p:cNvSpPr/>
            <p:nvPr/>
          </p:nvSpPr>
          <p:spPr>
            <a:xfrm>
              <a:off x="9614218" y="4170250"/>
              <a:ext cx="155891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 err="1">
                  <a:latin typeface="Bahnschrift SemiBold Condensed" panose="020B0502040204020203" pitchFamily="34" charset="0"/>
                  <a:cs typeface="Times New Roman" panose="02020603050405020304" pitchFamily="18" charset="0"/>
                </a:rPr>
                <a:t>Сизова</a:t>
              </a:r>
              <a:r>
                <a:rPr lang="ru-RU" sz="2400" dirty="0">
                  <a:latin typeface="Bahnschrift SemiBold Condensed" panose="020B0502040204020203" pitchFamily="34" charset="0"/>
                  <a:cs typeface="Times New Roman" panose="02020603050405020304" pitchFamily="18" charset="0"/>
                </a:rPr>
                <a:t> А.И.</a:t>
              </a:r>
            </a:p>
            <a:p>
              <a:pPr algn="ctr"/>
              <a:r>
                <a:rPr lang="ru-RU" sz="2400" dirty="0">
                  <a:latin typeface="Bahnschrift SemiBold Condensed" panose="020B0502040204020203" pitchFamily="34" charset="0"/>
                  <a:cs typeface="Times New Roman" panose="02020603050405020304" pitchFamily="18" charset="0"/>
                </a:rPr>
                <a:t>ассистент</a:t>
              </a: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E8D9289-CF75-24A4-3E1B-BC8F2A8711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491" y="1807229"/>
            <a:ext cx="1762476" cy="235905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FD3BC05-63BC-9462-588C-02F40A3D4EF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967" y="1807229"/>
            <a:ext cx="2199626" cy="235905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A653BDC-3AC3-B704-C7A5-CEF0C98DB01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3" t="30071" r="32359" b="35831"/>
          <a:stretch/>
        </p:blipFill>
        <p:spPr>
          <a:xfrm>
            <a:off x="2055348" y="1803258"/>
            <a:ext cx="1765304" cy="236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90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D0C835-D49D-4419-B21E-FF4B2837C716}"/>
              </a:ext>
            </a:extLst>
          </p:cNvPr>
          <p:cNvSpPr txBox="1"/>
          <p:nvPr/>
        </p:nvSpPr>
        <p:spPr>
          <a:xfrm>
            <a:off x="2781300" y="160156"/>
            <a:ext cx="5906604" cy="923330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54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Зачем нужен маркетинг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5FFF3D-6138-4B65-BDE6-F76623E3C330}"/>
              </a:ext>
            </a:extLst>
          </p:cNvPr>
          <p:cNvSpPr txBox="1"/>
          <p:nvPr/>
        </p:nvSpPr>
        <p:spPr>
          <a:xfrm>
            <a:off x="168964" y="1490008"/>
            <a:ext cx="8797236" cy="1938992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Из-за огромного выбора товаров, покупатель часто не может определиться с выбором. Определиться помогает маркетинг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9270D8-FC79-4573-8516-8E6F24BF8797}"/>
              </a:ext>
            </a:extLst>
          </p:cNvPr>
          <p:cNvSpPr txBox="1"/>
          <p:nvPr/>
        </p:nvSpPr>
        <p:spPr>
          <a:xfrm>
            <a:off x="1600199" y="3632108"/>
            <a:ext cx="9452113" cy="1323439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Если компания занимается продвижением продукции, то маркетолог там наверняка есть и всегда нужен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2799F9-5D95-4ED5-B69E-A6F455C33140}"/>
              </a:ext>
            </a:extLst>
          </p:cNvPr>
          <p:cNvSpPr txBox="1"/>
          <p:nvPr/>
        </p:nvSpPr>
        <p:spPr>
          <a:xfrm>
            <a:off x="2107094" y="5329097"/>
            <a:ext cx="9056206" cy="1323439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Хороший маркетинг — серьёзное конкурентное преимущество для бизнеса любого уровня</a:t>
            </a:r>
          </a:p>
        </p:txBody>
      </p:sp>
    </p:spTree>
    <p:extLst>
      <p:ext uri="{BB962C8B-B14F-4D97-AF65-F5344CB8AC3E}">
        <p14:creationId xmlns:p14="http://schemas.microsoft.com/office/powerpoint/2010/main" val="3910361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D0C835-D49D-4419-B21E-FF4B2837C716}"/>
              </a:ext>
            </a:extLst>
          </p:cNvPr>
          <p:cNvSpPr txBox="1"/>
          <p:nvPr/>
        </p:nvSpPr>
        <p:spPr>
          <a:xfrm>
            <a:off x="2458277" y="156604"/>
            <a:ext cx="7275443" cy="1015663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60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Что делает маркетолог?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4807F3-7FA3-4353-95DB-357F76504FE3}"/>
              </a:ext>
            </a:extLst>
          </p:cNvPr>
          <p:cNvSpPr txBox="1"/>
          <p:nvPr/>
        </p:nvSpPr>
        <p:spPr>
          <a:xfrm>
            <a:off x="1444486" y="1838526"/>
            <a:ext cx="9303026" cy="3785652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Исследует рынок</a:t>
            </a:r>
          </a:p>
          <a:p>
            <a:r>
              <a:rPr lang="ru-RU" sz="60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Создает стратегии продвижения</a:t>
            </a:r>
          </a:p>
          <a:p>
            <a:r>
              <a:rPr lang="ru-RU" sz="60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Формирует репутацию</a:t>
            </a:r>
          </a:p>
          <a:p>
            <a:r>
              <a:rPr lang="ru-RU" sz="60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Создает лояльных потребителей</a:t>
            </a:r>
          </a:p>
        </p:txBody>
      </p:sp>
    </p:spTree>
    <p:extLst>
      <p:ext uri="{BB962C8B-B14F-4D97-AF65-F5344CB8AC3E}">
        <p14:creationId xmlns:p14="http://schemas.microsoft.com/office/powerpoint/2010/main" val="836854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Объект 4" descr="Объект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57" y="778934"/>
            <a:ext cx="10607410" cy="59624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6400" y="116633"/>
            <a:ext cx="864097" cy="8640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EB0B2E-C86C-42E7-83E4-7027ED018B30}"/>
              </a:ext>
            </a:extLst>
          </p:cNvPr>
          <p:cNvSpPr txBox="1"/>
          <p:nvPr/>
        </p:nvSpPr>
        <p:spPr>
          <a:xfrm>
            <a:off x="759460" y="1674674"/>
            <a:ext cx="6339840" cy="1569660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Если вы в начале пути, </a:t>
            </a:r>
            <a:br>
              <a:rPr lang="ru-RU" sz="4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</a:br>
            <a:r>
              <a:rPr lang="ru-RU" sz="4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то 70 тыс. ₽ — ваш максимум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3DF59E-07F6-4B29-ACFE-E27F11062E34}"/>
              </a:ext>
            </a:extLst>
          </p:cNvPr>
          <p:cNvSpPr txBox="1"/>
          <p:nvPr/>
        </p:nvSpPr>
        <p:spPr>
          <a:xfrm>
            <a:off x="7243233" y="1120676"/>
            <a:ext cx="4706620" cy="2308324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Разбег большой. </a:t>
            </a:r>
            <a:br>
              <a:rPr lang="ru-RU" sz="4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</a:br>
            <a:r>
              <a:rPr lang="ru-RU" sz="4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В среднем по Казани платят 80-100 тыс. ₽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6AA2A3-B66D-4E5E-9848-291377316C61}"/>
              </a:ext>
            </a:extLst>
          </p:cNvPr>
          <p:cNvSpPr txBox="1"/>
          <p:nvPr/>
        </p:nvSpPr>
        <p:spPr>
          <a:xfrm>
            <a:off x="705273" y="3613667"/>
            <a:ext cx="10355344" cy="2585323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Это в среднем по больнице. Если вы хороший специалист в хорошей компании — платить будут явно больше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81FA09-F283-44F1-902A-2BD9808494B4}"/>
              </a:ext>
            </a:extLst>
          </p:cNvPr>
          <p:cNvSpPr txBox="1"/>
          <p:nvPr/>
        </p:nvSpPr>
        <p:spPr>
          <a:xfrm>
            <a:off x="1089660" y="437016"/>
            <a:ext cx="6009640" cy="1015663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60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Какая зарплата?</a:t>
            </a:r>
          </a:p>
        </p:txBody>
      </p:sp>
    </p:spTree>
    <p:extLst>
      <p:ext uri="{BB962C8B-B14F-4D97-AF65-F5344CB8AC3E}">
        <p14:creationId xmlns:p14="http://schemas.microsoft.com/office/powerpoint/2010/main" val="3418566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6403304-53C8-AE8A-7725-5F4C5FAB7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11" y="476250"/>
            <a:ext cx="6399711" cy="140714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8FA858A-0B30-B922-CB49-B8D454C5D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20" y="1883391"/>
            <a:ext cx="6920931" cy="157570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F81F34C-A506-F251-372E-E689682E2F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01288"/>
            <a:ext cx="5660788" cy="157848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D90B843-7050-257F-FF7B-38DA5EDAAF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159" y="426324"/>
            <a:ext cx="5103673" cy="145706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4A6EAEE-5C4E-8D40-ECEE-DF1A4241AA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11" y="3509027"/>
            <a:ext cx="5423503" cy="140714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0531F46-A291-F7FA-E87C-674C12DF8B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20" y="5084736"/>
            <a:ext cx="5337494" cy="157848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E874461-7944-6C06-E561-BBF020371C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875" y="4392012"/>
            <a:ext cx="5895832" cy="148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647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3F111D-7BBD-4058-AE67-1C11CECAB5DD}"/>
              </a:ext>
            </a:extLst>
          </p:cNvPr>
          <p:cNvSpPr txBox="1"/>
          <p:nvPr/>
        </p:nvSpPr>
        <p:spPr>
          <a:xfrm>
            <a:off x="685800" y="512536"/>
            <a:ext cx="9296400" cy="1107996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66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Дисциплины во время обучения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E1C8E7-C306-4CA6-96A4-926C7C10EC96}"/>
              </a:ext>
            </a:extLst>
          </p:cNvPr>
          <p:cNvSpPr txBox="1"/>
          <p:nvPr/>
        </p:nvSpPr>
        <p:spPr>
          <a:xfrm>
            <a:off x="304800" y="2165858"/>
            <a:ext cx="4480560" cy="3970318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buSzPct val="150000"/>
              <a:defRPr/>
            </a:pPr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1. </a:t>
            </a:r>
            <a:r>
              <a:rPr lang="ru-RU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Маркетинг</a:t>
            </a:r>
          </a:p>
          <a:p>
            <a:pPr lvl="0">
              <a:spcBef>
                <a:spcPct val="20000"/>
              </a:spcBef>
              <a:buSzPct val="150000"/>
              <a:defRPr/>
            </a:pPr>
            <a:r>
              <a:rPr lang="ru-RU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2. Бенчмаркинг и управление конкурентоспособностью</a:t>
            </a:r>
          </a:p>
          <a:p>
            <a:pPr lvl="0">
              <a:spcBef>
                <a:spcPct val="20000"/>
              </a:spcBef>
              <a:buSzPct val="150000"/>
              <a:defRPr/>
            </a:pPr>
            <a:r>
              <a:rPr lang="ru-RU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3. Маркетинговые исследования </a:t>
            </a:r>
          </a:p>
          <a:p>
            <a:pPr lvl="0">
              <a:spcBef>
                <a:spcPct val="20000"/>
              </a:spcBef>
              <a:buSzPct val="150000"/>
              <a:defRPr/>
            </a:pPr>
            <a:r>
              <a:rPr lang="ru-RU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4. Управление данными и рыночная аналитика</a:t>
            </a:r>
          </a:p>
          <a:p>
            <a:pPr lvl="0">
              <a:spcBef>
                <a:spcPct val="20000"/>
              </a:spcBef>
              <a:buSzPct val="150000"/>
              <a:defRPr/>
            </a:pPr>
            <a:r>
              <a:rPr lang="ru-RU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5. Маркетинговые коммуникации </a:t>
            </a:r>
          </a:p>
          <a:p>
            <a:pPr lvl="0">
              <a:spcBef>
                <a:spcPct val="20000"/>
              </a:spcBef>
              <a:buSzPct val="150000"/>
              <a:defRPr/>
            </a:pPr>
            <a:r>
              <a:rPr lang="ru-RU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6. Коммерческая деятельность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7A12BE3-8C8E-491B-8A7F-87DBFC28E4B8}"/>
              </a:ext>
            </a:extLst>
          </p:cNvPr>
          <p:cNvSpPr/>
          <p:nvPr/>
        </p:nvSpPr>
        <p:spPr>
          <a:xfrm>
            <a:off x="5334000" y="2165858"/>
            <a:ext cx="6299200" cy="4142673"/>
          </a:xfrm>
          <a:prstGeom prst="rect">
            <a:avLst/>
          </a:prstGeom>
          <a:solidFill>
            <a:srgbClr val="42A6E2"/>
          </a:solidFill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SzPct val="150000"/>
              <a:defRPr/>
            </a:pPr>
            <a:r>
              <a:rPr lang="ru-RU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7. Брендинг </a:t>
            </a:r>
          </a:p>
          <a:p>
            <a:pPr lvl="0">
              <a:spcBef>
                <a:spcPct val="20000"/>
              </a:spcBef>
              <a:buSzPct val="150000"/>
              <a:defRPr/>
            </a:pPr>
            <a:r>
              <a:rPr lang="ru-RU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8. </a:t>
            </a:r>
            <a:r>
              <a:rPr lang="en-US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Digital</a:t>
            </a:r>
            <a:r>
              <a:rPr lang="ru-RU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-маркетинг</a:t>
            </a:r>
          </a:p>
          <a:p>
            <a:pPr lvl="0">
              <a:spcBef>
                <a:spcPct val="20000"/>
              </a:spcBef>
              <a:buSzPct val="150000"/>
              <a:defRPr/>
            </a:pPr>
            <a:r>
              <a:rPr lang="ru-RU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9. Нейромаркетинг и поведение потребителей</a:t>
            </a:r>
          </a:p>
          <a:p>
            <a:pPr lvl="0">
              <a:spcBef>
                <a:spcPct val="20000"/>
              </a:spcBef>
              <a:buSzPct val="150000"/>
              <a:defRPr/>
            </a:pPr>
            <a:r>
              <a:rPr lang="ru-RU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10. Ценовая политика</a:t>
            </a:r>
          </a:p>
          <a:p>
            <a:pPr lvl="0">
              <a:spcBef>
                <a:spcPct val="20000"/>
              </a:spcBef>
              <a:buSzPct val="150000"/>
              <a:defRPr/>
            </a:pPr>
            <a:r>
              <a:rPr lang="ru-RU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11. Инновационный маркетинг</a:t>
            </a:r>
          </a:p>
          <a:p>
            <a:pPr lvl="0">
              <a:spcBef>
                <a:spcPct val="20000"/>
              </a:spcBef>
              <a:buSzPct val="150000"/>
              <a:defRPr/>
            </a:pPr>
            <a:r>
              <a:rPr lang="ru-RU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12. Управление товарными марками</a:t>
            </a:r>
          </a:p>
          <a:p>
            <a:pPr lvl="0">
              <a:spcBef>
                <a:spcPct val="20000"/>
              </a:spcBef>
              <a:buSzPct val="150000"/>
              <a:defRPr/>
            </a:pPr>
            <a:r>
              <a:rPr lang="ru-RU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13. Управление маркетингом</a:t>
            </a:r>
          </a:p>
          <a:p>
            <a:pPr lvl="0">
              <a:spcBef>
                <a:spcPct val="20000"/>
              </a:spcBef>
              <a:buSzPct val="150000"/>
              <a:defRPr/>
            </a:pPr>
            <a:r>
              <a:rPr lang="ru-RU" sz="28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14. Управление продажами</a:t>
            </a:r>
          </a:p>
        </p:txBody>
      </p:sp>
    </p:spTree>
    <p:extLst>
      <p:ext uri="{BB962C8B-B14F-4D97-AF65-F5344CB8AC3E}">
        <p14:creationId xmlns:p14="http://schemas.microsoft.com/office/powerpoint/2010/main" val="520528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063" y="5851663"/>
            <a:ext cx="864097" cy="8640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8AB40D-8973-4281-81F0-66C9BF791AA9}"/>
              </a:ext>
            </a:extLst>
          </p:cNvPr>
          <p:cNvSpPr txBox="1"/>
          <p:nvPr/>
        </p:nvSpPr>
        <p:spPr>
          <a:xfrm>
            <a:off x="111760" y="139422"/>
            <a:ext cx="11258901" cy="1107996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66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Отзывы работодателей о  выпускниках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B23324-E9FE-4614-A0A2-DBE655F3600B}"/>
              </a:ext>
            </a:extLst>
          </p:cNvPr>
          <p:cNvSpPr txBox="1"/>
          <p:nvPr/>
        </p:nvSpPr>
        <p:spPr>
          <a:xfrm>
            <a:off x="111760" y="1605280"/>
            <a:ext cx="6207760" cy="1938992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«Надо отметить хорошую базовую подготовку выпускников и их умение реализовывать свои навыки на практике»</a:t>
            </a:r>
            <a:endParaRPr lang="ru-RU" sz="20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  <a:p>
            <a:pPr algn="r"/>
            <a:r>
              <a:rPr lang="ru-RU" sz="2000" i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Вице- президент ассоциации предприятий малого и среднего бизнеса, член Общественной палаты РТ, Генеральный директор  ОАО «СКАТ» </a:t>
            </a:r>
          </a:p>
          <a:p>
            <a:pPr algn="r"/>
            <a:r>
              <a:rPr lang="ru-RU" sz="2000" i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М.М. Гафиятуллин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2786CF-A6E3-4409-8EF6-B0BD6779C79B}"/>
              </a:ext>
            </a:extLst>
          </p:cNvPr>
          <p:cNvSpPr txBox="1"/>
          <p:nvPr/>
        </p:nvSpPr>
        <p:spPr>
          <a:xfrm>
            <a:off x="4857634" y="3684180"/>
            <a:ext cx="6108700" cy="1938992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«Выражаем особую благодарность за подготовку профессионалов в области маркетинга всему коллективу ИУЭФ. Надеемся в дальнейшем видеть ваших выпускников в числе сотрудников нашей организации»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Руководитель отдела маркетинга и </a:t>
            </a:r>
            <a:r>
              <a:rPr lang="en-US" sz="2000" i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PR</a:t>
            </a:r>
            <a:r>
              <a:rPr lang="ru-RU" sz="2000" i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ООО «УК «Лучано»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М.В. Овечкина</a:t>
            </a:r>
          </a:p>
        </p:txBody>
      </p:sp>
    </p:spTree>
    <p:extLst>
      <p:ext uri="{BB962C8B-B14F-4D97-AF65-F5344CB8AC3E}">
        <p14:creationId xmlns:p14="http://schemas.microsoft.com/office/powerpoint/2010/main" val="4209811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A93B2A-C5A6-46BB-987E-7DFA273A195D}"/>
              </a:ext>
            </a:extLst>
          </p:cNvPr>
          <p:cNvSpPr txBox="1"/>
          <p:nvPr/>
        </p:nvSpPr>
        <p:spPr>
          <a:xfrm>
            <a:off x="1555422" y="0"/>
            <a:ext cx="6768445" cy="1107996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Мероприятия кафедры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6CF583-7525-4787-A20C-F321175B5849}"/>
              </a:ext>
            </a:extLst>
          </p:cNvPr>
          <p:cNvSpPr txBox="1">
            <a:spLocks noChangeAspect="1"/>
          </p:cNvSpPr>
          <p:nvPr/>
        </p:nvSpPr>
        <p:spPr>
          <a:xfrm>
            <a:off x="517863" y="1763668"/>
            <a:ext cx="9337861" cy="830997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Конференция «Маркетинг и общество»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8876C5-CD06-4DE2-B315-F9D6AABE7200}"/>
              </a:ext>
            </a:extLst>
          </p:cNvPr>
          <p:cNvSpPr txBox="1"/>
          <p:nvPr/>
        </p:nvSpPr>
        <p:spPr>
          <a:xfrm>
            <a:off x="2325278" y="2916986"/>
            <a:ext cx="7530446" cy="1569660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Международная конференция по маркетингу</a:t>
            </a:r>
            <a:r>
              <a:rPr lang="en-US" sz="4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:</a:t>
            </a:r>
            <a:r>
              <a:rPr lang="ru-RU" sz="4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опыт России и Европы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8D4D23-6A58-49A3-ACE0-86EEFA305E94}"/>
              </a:ext>
            </a:extLst>
          </p:cNvPr>
          <p:cNvSpPr txBox="1"/>
          <p:nvPr/>
        </p:nvSpPr>
        <p:spPr>
          <a:xfrm>
            <a:off x="819561" y="4784045"/>
            <a:ext cx="9578722" cy="1554272"/>
          </a:xfrm>
          <a:prstGeom prst="rect">
            <a:avLst/>
          </a:prstGeom>
          <a:solidFill>
            <a:srgbClr val="42A6E2"/>
          </a:solidFill>
        </p:spPr>
        <p:txBody>
          <a:bodyPr wrap="square" rtlCol="0">
            <a:spAutoFit/>
          </a:bodyPr>
          <a:lstStyle/>
          <a:p>
            <a:r>
              <a:rPr lang="ru-RU" sz="475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Ночь Науки в КФУ</a:t>
            </a:r>
            <a:r>
              <a:rPr lang="en-US" sz="475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:</a:t>
            </a:r>
            <a:r>
              <a:rPr lang="ru-RU" sz="475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большой </a:t>
            </a:r>
            <a:r>
              <a:rPr lang="ru-RU" sz="4750" dirty="0" err="1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интерактив</a:t>
            </a:r>
            <a:r>
              <a:rPr lang="ru-RU" sz="475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475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по </a:t>
            </a:r>
            <a:r>
              <a:rPr lang="ru-RU" sz="4750" dirty="0" err="1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нейромаркетингу</a:t>
            </a:r>
            <a:endParaRPr lang="ru-RU" sz="4750" dirty="0">
              <a:solidFill>
                <a:schemeClr val="bg1"/>
              </a:solidFill>
              <a:latin typeface="Bahnschrift SemiBold Condensed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236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Объект 4" descr="Объект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56" y="56152"/>
            <a:ext cx="11738444" cy="65935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635</Words>
  <Application>Microsoft Macintosh PowerPoint</Application>
  <PresentationFormat>Широкоэкранный</PresentationFormat>
  <Paragraphs>97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Bahnschrift SemiBold Condensed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Eldar Garaev</dc:creator>
  <cp:lastModifiedBy>Microsoft Office User</cp:lastModifiedBy>
  <cp:revision>28</cp:revision>
  <dcterms:created xsi:type="dcterms:W3CDTF">2019-12-08T09:02:36Z</dcterms:created>
  <dcterms:modified xsi:type="dcterms:W3CDTF">2025-03-24T07:34:04Z</dcterms:modified>
</cp:coreProperties>
</file>