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jpeg" ContentType="image/jpeg"/>
  <Default Extension="wmf" ContentType="image/x-wmf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5"/>
  </p:notesMasterIdLst>
  <p:handoutMasterIdLst>
    <p:handoutMasterId r:id="rId56"/>
  </p:handoutMasterIdLst>
  <p:sldIdLst>
    <p:sldId id="372" r:id="rId2"/>
    <p:sldId id="524" r:id="rId3"/>
    <p:sldId id="883" r:id="rId4"/>
    <p:sldId id="858" r:id="rId5"/>
    <p:sldId id="891" r:id="rId6"/>
    <p:sldId id="864" r:id="rId7"/>
    <p:sldId id="871" r:id="rId8"/>
    <p:sldId id="872" r:id="rId9"/>
    <p:sldId id="867" r:id="rId10"/>
    <p:sldId id="873" r:id="rId11"/>
    <p:sldId id="877" r:id="rId12"/>
    <p:sldId id="878" r:id="rId13"/>
    <p:sldId id="879" r:id="rId14"/>
    <p:sldId id="897" r:id="rId15"/>
    <p:sldId id="875" r:id="rId16"/>
    <p:sldId id="876" r:id="rId17"/>
    <p:sldId id="880" r:id="rId18"/>
    <p:sldId id="881" r:id="rId19"/>
    <p:sldId id="882" r:id="rId20"/>
    <p:sldId id="811" r:id="rId21"/>
    <p:sldId id="884" r:id="rId22"/>
    <p:sldId id="759" r:id="rId23"/>
    <p:sldId id="885" r:id="rId24"/>
    <p:sldId id="841" r:id="rId25"/>
    <p:sldId id="840" r:id="rId26"/>
    <p:sldId id="886" r:id="rId27"/>
    <p:sldId id="839" r:id="rId28"/>
    <p:sldId id="842" r:id="rId29"/>
    <p:sldId id="812" r:id="rId30"/>
    <p:sldId id="813" r:id="rId31"/>
    <p:sldId id="817" r:id="rId32"/>
    <p:sldId id="888" r:id="rId33"/>
    <p:sldId id="889" r:id="rId34"/>
    <p:sldId id="893" r:id="rId35"/>
    <p:sldId id="894" r:id="rId36"/>
    <p:sldId id="898" r:id="rId37"/>
    <p:sldId id="899" r:id="rId38"/>
    <p:sldId id="900" r:id="rId39"/>
    <p:sldId id="896" r:id="rId40"/>
    <p:sldId id="895" r:id="rId41"/>
    <p:sldId id="901" r:id="rId42"/>
    <p:sldId id="902" r:id="rId43"/>
    <p:sldId id="903" r:id="rId44"/>
    <p:sldId id="904" r:id="rId45"/>
    <p:sldId id="905" r:id="rId46"/>
    <p:sldId id="906" r:id="rId47"/>
    <p:sldId id="907" r:id="rId48"/>
    <p:sldId id="908" r:id="rId49"/>
    <p:sldId id="909" r:id="rId50"/>
    <p:sldId id="910" r:id="rId51"/>
    <p:sldId id="911" r:id="rId52"/>
    <p:sldId id="892" r:id="rId53"/>
    <p:sldId id="890" r:id="rId54"/>
  </p:sldIdLst>
  <p:sldSz cx="9144000" cy="6858000" type="screen4x3"/>
  <p:notesSz cx="7099300" cy="10234613"/>
  <p:defaultTextStyle>
    <a:defPPr>
      <a:defRPr lang="de-DE"/>
    </a:defPPr>
    <a:lvl1pPr algn="l" rtl="0" fontAlgn="base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2400" b="1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2400" b="1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2400" b="1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2400" b="1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615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FF0000"/>
    <a:srgbClr val="00CC00"/>
    <a:srgbClr val="CCECFF"/>
    <a:srgbClr val="0000CC"/>
    <a:srgbClr val="FF3399"/>
    <a:srgbClr val="9900FF"/>
    <a:srgbClr val="FFCC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5246" autoAdjust="0"/>
  </p:normalViewPr>
  <p:slideViewPr>
    <p:cSldViewPr snapToGrid="0">
      <p:cViewPr varScale="1">
        <p:scale>
          <a:sx n="57" d="100"/>
          <a:sy n="57" d="100"/>
        </p:scale>
        <p:origin x="1018" y="34"/>
      </p:cViewPr>
      <p:guideLst>
        <p:guide orient="horz" pos="2615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viewProps" Target="viewProps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handoutMaster" Target="handoutMasters/handoutMaster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theme" Target="theme/theme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presProps" Target="presProp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6.wmf"/><Relationship Id="rId2" Type="http://schemas.openxmlformats.org/officeDocument/2006/relationships/image" Target="../media/image5.wmf"/><Relationship Id="rId1" Type="http://schemas.openxmlformats.org/officeDocument/2006/relationships/image" Target="../media/image4.wmf"/><Relationship Id="rId5" Type="http://schemas.openxmlformats.org/officeDocument/2006/relationships/image" Target="../media/image8.wmf"/><Relationship Id="rId4" Type="http://schemas.openxmlformats.org/officeDocument/2006/relationships/image" Target="../media/image7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5.wmf"/></Relationships>
</file>

<file path=ppt/drawings/_rels/vmlDrawing4.vml.rels><?xml version="1.0" encoding="UTF-8" standalone="yes"?>
<Relationships xmlns="http://schemas.openxmlformats.org/package/2006/relationships"><Relationship Id="rId2" Type="http://schemas.openxmlformats.org/officeDocument/2006/relationships/image" Target="../media/image24.wmf"/><Relationship Id="rId1" Type="http://schemas.openxmlformats.org/officeDocument/2006/relationships/image" Target="../media/image23.w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27.wmf"/></Relationships>
</file>

<file path=ppt/drawings/_rels/vmlDrawing6.vml.rels><?xml version="1.0" encoding="UTF-8" standalone="yes"?>
<Relationships xmlns="http://schemas.openxmlformats.org/package/2006/relationships"><Relationship Id="rId3" Type="http://schemas.openxmlformats.org/officeDocument/2006/relationships/image" Target="../media/image33.wmf"/><Relationship Id="rId2" Type="http://schemas.openxmlformats.org/officeDocument/2006/relationships/image" Target="../media/image32.wmf"/><Relationship Id="rId1" Type="http://schemas.openxmlformats.org/officeDocument/2006/relationships/image" Target="../media/image31.wmf"/></Relationships>
</file>

<file path=ppt/drawings/_rels/vmlDrawing7.vml.rels><?xml version="1.0" encoding="UTF-8" standalone="yes"?>
<Relationships xmlns="http://schemas.openxmlformats.org/package/2006/relationships"><Relationship Id="rId3" Type="http://schemas.openxmlformats.org/officeDocument/2006/relationships/image" Target="../media/image39.wmf"/><Relationship Id="rId2" Type="http://schemas.openxmlformats.org/officeDocument/2006/relationships/image" Target="../media/image38.wmf"/><Relationship Id="rId1" Type="http://schemas.openxmlformats.org/officeDocument/2006/relationships/image" Target="../media/image37.wmf"/></Relationships>
</file>

<file path=ppt/drawings/_rels/vmlDrawing8.vml.rels><?xml version="1.0" encoding="UTF-8" standalone="yes"?>
<Relationships xmlns="http://schemas.openxmlformats.org/package/2006/relationships"><Relationship Id="rId3" Type="http://schemas.openxmlformats.org/officeDocument/2006/relationships/image" Target="../media/image62.wmf"/><Relationship Id="rId2" Type="http://schemas.openxmlformats.org/officeDocument/2006/relationships/image" Target="../media/image61.wmf"/><Relationship Id="rId1" Type="http://schemas.openxmlformats.org/officeDocument/2006/relationships/image" Target="../media/image60.w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66.wmf"/></Relationships>
</file>

<file path=ppt/drawings/_rels/vmlDrawing10.vml.rels><?xml version="1.0" encoding="UTF-8" standalone="yes"?>
<Relationships xmlns="http://schemas.openxmlformats.org/package/2006/relationships"><Relationship Id="rId3" Type="http://schemas.openxmlformats.org/officeDocument/2006/relationships/image" Target="../media/image89.wmf"/><Relationship Id="rId2" Type="http://schemas.openxmlformats.org/officeDocument/2006/relationships/image" Target="../media/image88.wmf"/><Relationship Id="rId1" Type="http://schemas.openxmlformats.org/officeDocument/2006/relationships/image" Target="../media/image87.wmf"/><Relationship Id="rId5" Type="http://schemas.openxmlformats.org/officeDocument/2006/relationships/image" Target="../media/image91.wmf"/><Relationship Id="rId4" Type="http://schemas.openxmlformats.org/officeDocument/2006/relationships/image" Target="../media/image90.wmf"/></Relationships>
</file>

<file path=ppt/drawings/_rels/vmlDrawing11.vml.rels><?xml version="1.0" encoding="UTF-8" standalone="yes"?>
<Relationships xmlns="http://schemas.openxmlformats.org/package/2006/relationships"><Relationship Id="rId2" Type="http://schemas.openxmlformats.org/officeDocument/2006/relationships/image" Target="../media/image93.wmf"/><Relationship Id="rId1" Type="http://schemas.openxmlformats.org/officeDocument/2006/relationships/image" Target="../media/image92.wmf"/></Relationships>
</file>

<file path=ppt/drawings/_rels/vmlDrawing12.vml.rels><?xml version="1.0" encoding="UTF-8" standalone="yes"?>
<Relationships xmlns="http://schemas.openxmlformats.org/package/2006/relationships"><Relationship Id="rId1" Type="http://schemas.openxmlformats.org/officeDocument/2006/relationships/image" Target="../media/image99.wmf"/></Relationships>
</file>

<file path=ppt/drawings/_rels/vmlDrawing13.vml.rels><?xml version="1.0" encoding="UTF-8" standalone="yes"?>
<Relationships xmlns="http://schemas.openxmlformats.org/package/2006/relationships"><Relationship Id="rId3" Type="http://schemas.openxmlformats.org/officeDocument/2006/relationships/image" Target="../media/image151.wmf"/><Relationship Id="rId2" Type="http://schemas.openxmlformats.org/officeDocument/2006/relationships/image" Target="../media/image150.wmf"/><Relationship Id="rId1" Type="http://schemas.openxmlformats.org/officeDocument/2006/relationships/image" Target="../media/image149.wmf"/><Relationship Id="rId6" Type="http://schemas.openxmlformats.org/officeDocument/2006/relationships/image" Target="../media/image154.wmf"/><Relationship Id="rId5" Type="http://schemas.openxmlformats.org/officeDocument/2006/relationships/image" Target="../media/image153.wmf"/><Relationship Id="rId4" Type="http://schemas.openxmlformats.org/officeDocument/2006/relationships/image" Target="../media/image152.wmf"/></Relationships>
</file>

<file path=ppt/drawings/_rels/vmlDrawing1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1"/>
            <a:ext cx="3075728" cy="5117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03279" tIns="51640" rIns="103279" bIns="51640" numCol="1" anchor="t" anchorCtr="0" compatLnSpc="1">
            <a:prstTxWarp prst="textNoShape">
              <a:avLst/>
            </a:prstTxWarp>
          </a:bodyPr>
          <a:lstStyle>
            <a:lvl1pPr defTabSz="1032826">
              <a:defRPr sz="1400" b="0"/>
            </a:lvl1pPr>
          </a:lstStyle>
          <a:p>
            <a:endParaRPr lang="de-DE"/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023574" y="1"/>
            <a:ext cx="3075728" cy="5117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03279" tIns="51640" rIns="103279" bIns="51640" numCol="1" anchor="t" anchorCtr="0" compatLnSpc="1">
            <a:prstTxWarp prst="textNoShape">
              <a:avLst/>
            </a:prstTxWarp>
          </a:bodyPr>
          <a:lstStyle>
            <a:lvl1pPr algn="r" defTabSz="1032826">
              <a:defRPr sz="1400" b="0"/>
            </a:lvl1pPr>
          </a:lstStyle>
          <a:p>
            <a:endParaRPr lang="de-DE"/>
          </a:p>
        </p:txBody>
      </p:sp>
      <p:sp>
        <p:nvSpPr>
          <p:cNvPr id="1741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722883"/>
            <a:ext cx="3075728" cy="5117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03279" tIns="51640" rIns="103279" bIns="51640" numCol="1" anchor="b" anchorCtr="0" compatLnSpc="1">
            <a:prstTxWarp prst="textNoShape">
              <a:avLst/>
            </a:prstTxWarp>
          </a:bodyPr>
          <a:lstStyle>
            <a:lvl1pPr defTabSz="1032826">
              <a:defRPr sz="1400" b="0"/>
            </a:lvl1pPr>
          </a:lstStyle>
          <a:p>
            <a:endParaRPr lang="de-DE"/>
          </a:p>
        </p:txBody>
      </p:sp>
      <p:sp>
        <p:nvSpPr>
          <p:cNvPr id="1741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023574" y="9722883"/>
            <a:ext cx="3075728" cy="5117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03279" tIns="51640" rIns="103279" bIns="51640" numCol="1" anchor="b" anchorCtr="0" compatLnSpc="1">
            <a:prstTxWarp prst="textNoShape">
              <a:avLst/>
            </a:prstTxWarp>
          </a:bodyPr>
          <a:lstStyle>
            <a:lvl1pPr algn="r" defTabSz="1032826">
              <a:defRPr sz="1400" b="0"/>
            </a:lvl1pPr>
          </a:lstStyle>
          <a:p>
            <a:fld id="{A50B7E49-17DC-4907-B722-BC94EB4CE882}" type="slidenum">
              <a:rPr lang="de-DE"/>
              <a:pPr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84127342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3075728" cy="511730"/>
          </a:xfrm>
          <a:prstGeom prst="rect">
            <a:avLst/>
          </a:prstGeom>
        </p:spPr>
        <p:txBody>
          <a:bodyPr vert="horz" lIns="95491" tIns="47745" rIns="95491" bIns="47745" rtlCol="0"/>
          <a:lstStyle>
            <a:lvl1pPr algn="l">
              <a:defRPr sz="1300"/>
            </a:lvl1pPr>
          </a:lstStyle>
          <a:p>
            <a:endParaRPr lang="de-DE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021984" y="1"/>
            <a:ext cx="3075728" cy="511730"/>
          </a:xfrm>
          <a:prstGeom prst="rect">
            <a:avLst/>
          </a:prstGeom>
        </p:spPr>
        <p:txBody>
          <a:bodyPr vert="horz" lIns="95491" tIns="47745" rIns="95491" bIns="47745" rtlCol="0"/>
          <a:lstStyle>
            <a:lvl1pPr algn="r">
              <a:defRPr sz="1300"/>
            </a:lvl1pPr>
          </a:lstStyle>
          <a:p>
            <a:fld id="{B7B4B77F-9C65-43EE-B240-91200C0B4728}" type="datetimeFigureOut">
              <a:rPr lang="de-DE" smtClean="0"/>
              <a:pPr/>
              <a:t>20.05.2017</a:t>
            </a:fld>
            <a:endParaRPr lang="de-DE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89013" y="766763"/>
            <a:ext cx="5121275" cy="384016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5491" tIns="47745" rIns="95491" bIns="47745" rtlCol="0" anchor="ctr"/>
          <a:lstStyle/>
          <a:p>
            <a:endParaRPr lang="de-DE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9295" y="4861443"/>
            <a:ext cx="5680713" cy="4605576"/>
          </a:xfrm>
          <a:prstGeom prst="rect">
            <a:avLst/>
          </a:prstGeom>
        </p:spPr>
        <p:txBody>
          <a:bodyPr vert="horz" lIns="95491" tIns="47745" rIns="95491" bIns="47745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721295"/>
            <a:ext cx="3075728" cy="511730"/>
          </a:xfrm>
          <a:prstGeom prst="rect">
            <a:avLst/>
          </a:prstGeom>
        </p:spPr>
        <p:txBody>
          <a:bodyPr vert="horz" lIns="95491" tIns="47745" rIns="95491" bIns="47745" rtlCol="0" anchor="b"/>
          <a:lstStyle>
            <a:lvl1pPr algn="l">
              <a:defRPr sz="1300"/>
            </a:lvl1pPr>
          </a:lstStyle>
          <a:p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021984" y="9721295"/>
            <a:ext cx="3075728" cy="511730"/>
          </a:xfrm>
          <a:prstGeom prst="rect">
            <a:avLst/>
          </a:prstGeom>
        </p:spPr>
        <p:txBody>
          <a:bodyPr vert="horz" lIns="95491" tIns="47745" rIns="95491" bIns="47745" rtlCol="0" anchor="b"/>
          <a:lstStyle>
            <a:lvl1pPr algn="r">
              <a:defRPr sz="1300"/>
            </a:lvl1pPr>
          </a:lstStyle>
          <a:p>
            <a:fld id="{A93298A1-2212-456B-99DA-69999E31909D}" type="slidenum">
              <a:rPr lang="de-DE" smtClean="0"/>
              <a:pPr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8028953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89BDC1A-026D-4D6C-A2E8-03E87C2CE0FE}" type="slidenum">
              <a:rPr lang="en-US"/>
              <a:pPr/>
              <a:t>1</a:t>
            </a:fld>
            <a:endParaRPr lang="en-US" dirty="0"/>
          </a:p>
        </p:txBody>
      </p:sp>
      <p:sp>
        <p:nvSpPr>
          <p:cNvPr id="1351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51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0995693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2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726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790152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2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726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538872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07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3075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937978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07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3075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095854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07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3075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088346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07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3075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952674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07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3075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540540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2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726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1686093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2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726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2095546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2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726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950885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2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726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425817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2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726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535535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2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726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195431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2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726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05339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07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3075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403535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07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3075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3892058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07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3075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320124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07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3075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9638056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07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3075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7396723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07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3075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4312957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07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3075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5117509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07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3075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7559125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07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3075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9754564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07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3075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9796034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07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3075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758534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FF142B0-932D-45B5-941B-F78BA9A0660B}" type="slidenum">
              <a:rPr lang="de-DE" smtClean="0"/>
              <a:pPr/>
              <a:t>42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62183900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FF142B0-932D-45B5-941B-F78BA9A0660B}" type="slidenum">
              <a:rPr lang="de-DE" smtClean="0"/>
              <a:pPr/>
              <a:t>43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15760489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FF142B0-932D-45B5-941B-F78BA9A0660B}" type="slidenum">
              <a:rPr lang="de-DE" smtClean="0"/>
              <a:pPr/>
              <a:t>44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93013472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FF142B0-932D-45B5-941B-F78BA9A0660B}" type="slidenum">
              <a:rPr lang="de-DE" smtClean="0"/>
              <a:pPr/>
              <a:t>45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274018427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FF142B0-932D-45B5-941B-F78BA9A0660B}" type="slidenum">
              <a:rPr lang="de-DE" smtClean="0"/>
              <a:pPr/>
              <a:t>46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040698702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FF142B0-932D-45B5-941B-F78BA9A0660B}" type="slidenum">
              <a:rPr lang="de-DE" smtClean="0"/>
              <a:pPr/>
              <a:t>47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241489720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FF142B0-932D-45B5-941B-F78BA9A0660B}" type="slidenum">
              <a:rPr lang="de-DE" smtClean="0"/>
              <a:pPr/>
              <a:t>48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030273561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FF142B0-932D-45B5-941B-F78BA9A0660B}" type="slidenum">
              <a:rPr lang="de-DE" smtClean="0"/>
              <a:pPr/>
              <a:t>49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950903532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2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726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4549935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2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726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911838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  <a:endParaRPr lang="de-D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EF0B14C-542E-4969-9B75-E5C227DB9E52}" type="slidenum">
              <a:rPr lang="de-DE"/>
              <a:pPr/>
              <a:t>‹#›</a:t>
            </a:fld>
            <a:endParaRPr lang="de-DE"/>
          </a:p>
        </p:txBody>
      </p:sp>
    </p:spTree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190A63A-E147-457E-8B58-0544817F16C1}" type="slidenum">
              <a:rPr lang="de-DE"/>
              <a:pPr/>
              <a:t>‹#›</a:t>
            </a:fld>
            <a:endParaRPr lang="de-DE"/>
          </a:p>
        </p:txBody>
      </p:sp>
    </p:spTree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3B9C0B7-8EAA-4DB6-A932-103308FA1E12}" type="slidenum">
              <a:rPr lang="de-DE"/>
              <a:pPr/>
              <a:t>‹#›</a:t>
            </a:fld>
            <a:endParaRPr lang="de-DE"/>
          </a:p>
        </p:txBody>
      </p:sp>
    </p:spTree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AE1C09A-DD38-4572-86FB-56D76405311B}" type="slidenum">
              <a:rPr lang="de-DE"/>
              <a:pPr/>
              <a:t>‹#›</a:t>
            </a:fld>
            <a:endParaRPr lang="de-DE"/>
          </a:p>
        </p:txBody>
      </p:sp>
    </p:spTree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6E4BE31-6511-47A5-9356-9CCE3CF7E9C4}" type="slidenum">
              <a:rPr lang="de-DE"/>
              <a:pPr/>
              <a:t>‹#›</a:t>
            </a:fld>
            <a:endParaRPr lang="de-DE"/>
          </a:p>
        </p:txBody>
      </p:sp>
    </p:spTree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624DA67-B839-4BBA-BD6D-7DA3458E286E}" type="slidenum">
              <a:rPr lang="de-DE"/>
              <a:pPr/>
              <a:t>‹#›</a:t>
            </a:fld>
            <a:endParaRPr lang="de-DE"/>
          </a:p>
        </p:txBody>
      </p:sp>
    </p:spTree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395C441-D9B4-44D4-AFAF-DCD0156FC3C5}" type="slidenum">
              <a:rPr lang="de-DE"/>
              <a:pPr/>
              <a:t>‹#›</a:t>
            </a:fld>
            <a:endParaRPr lang="de-DE"/>
          </a:p>
        </p:txBody>
      </p:sp>
    </p:spTree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4077773-23E9-4E8F-94C0-B5DA261B1355}" type="slidenum">
              <a:rPr lang="de-DE"/>
              <a:pPr/>
              <a:t>‹#›</a:t>
            </a:fld>
            <a:endParaRPr lang="de-DE"/>
          </a:p>
        </p:txBody>
      </p:sp>
    </p:spTree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D0DD69B-C903-4F6B-9BAE-844C84808238}" type="slidenum">
              <a:rPr lang="de-DE"/>
              <a:pPr/>
              <a:t>‹#›</a:t>
            </a:fld>
            <a:endParaRPr lang="de-DE"/>
          </a:p>
        </p:txBody>
      </p:sp>
    </p:spTree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7F9D5D6-192A-4EE5-A236-F4349D87208B}" type="slidenum">
              <a:rPr lang="de-DE"/>
              <a:pPr/>
              <a:t>‹#›</a:t>
            </a:fld>
            <a:endParaRPr lang="de-DE"/>
          </a:p>
        </p:txBody>
      </p:sp>
    </p:spTree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52F3106-42C6-4400-8CFE-D9070C767081}" type="slidenum">
              <a:rPr lang="de-DE"/>
              <a:pPr/>
              <a:t>‹#›</a:t>
            </a:fld>
            <a:endParaRPr lang="de-DE"/>
          </a:p>
        </p:txBody>
      </p:sp>
    </p:spTree>
  </p:cSld>
  <p:clrMapOvr>
    <a:masterClrMapping/>
  </p:clrMapOvr>
  <p:transition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elfolie mi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481239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20">
          <a:fgClr>
            <a:srgbClr val="9999FF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de-DE"/>
              <a:t>Klicken Sie, um das Titelformat zu bearbeiten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/>
              <a:t>Klicken Sie, um die Formate des Vorlagentextes zu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b="0"/>
            </a:lvl1pPr>
          </a:lstStyle>
          <a:p>
            <a:endParaRPr lang="de-DE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b="0"/>
            </a:lvl1pPr>
          </a:lstStyle>
          <a:p>
            <a:endParaRPr lang="de-DE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b="0"/>
            </a:lvl1pPr>
          </a:lstStyle>
          <a:p>
            <a:fld id="{4DF2E65F-5C6A-4498-AF17-1E65116F881C}" type="slidenum">
              <a:rPr lang="de-DE"/>
              <a:pPr/>
              <a:t>‹#›</a:t>
            </a:fld>
            <a:endParaRPr lang="de-D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ransition/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.bin"/><Relationship Id="rId13" Type="http://schemas.openxmlformats.org/officeDocument/2006/relationships/oleObject" Target="../embeddings/oleObject5.bin"/><Relationship Id="rId3" Type="http://schemas.openxmlformats.org/officeDocument/2006/relationships/notesSlide" Target="../notesSlides/notesSlide2.xml"/><Relationship Id="rId7" Type="http://schemas.openxmlformats.org/officeDocument/2006/relationships/image" Target="../media/image5.wmf"/><Relationship Id="rId12" Type="http://schemas.openxmlformats.org/officeDocument/2006/relationships/image" Target="../media/image7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2.bin"/><Relationship Id="rId11" Type="http://schemas.openxmlformats.org/officeDocument/2006/relationships/oleObject" Target="../embeddings/oleObject4.bin"/><Relationship Id="rId5" Type="http://schemas.openxmlformats.org/officeDocument/2006/relationships/image" Target="../media/image4.wmf"/><Relationship Id="rId10" Type="http://schemas.openxmlformats.org/officeDocument/2006/relationships/image" Target="../media/image9.png"/><Relationship Id="rId4" Type="http://schemas.openxmlformats.org/officeDocument/2006/relationships/oleObject" Target="../embeddings/oleObject1.bin"/><Relationship Id="rId9" Type="http://schemas.openxmlformats.org/officeDocument/2006/relationships/image" Target="../media/image6.wmf"/><Relationship Id="rId14" Type="http://schemas.openxmlformats.org/officeDocument/2006/relationships/image" Target="../media/image8.wmf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notesSlide" Target="../notesSlides/notesSlide3.xml"/><Relationship Id="rId7" Type="http://schemas.openxmlformats.org/officeDocument/2006/relationships/image" Target="../media/image12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10.wmf"/><Relationship Id="rId5" Type="http://schemas.openxmlformats.org/officeDocument/2006/relationships/oleObject" Target="../embeddings/oleObject6.bin"/><Relationship Id="rId4" Type="http://schemas.openxmlformats.org/officeDocument/2006/relationships/image" Target="../media/image11.png"/><Relationship Id="rId9" Type="http://schemas.openxmlformats.org/officeDocument/2006/relationships/image" Target="../media/image14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jpeg"/><Relationship Id="rId3" Type="http://schemas.openxmlformats.org/officeDocument/2006/relationships/image" Target="../media/image16.png"/><Relationship Id="rId7" Type="http://schemas.openxmlformats.org/officeDocument/2006/relationships/image" Target="../media/image20.jpeg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19.jpeg"/><Relationship Id="rId11" Type="http://schemas.openxmlformats.org/officeDocument/2006/relationships/image" Target="../media/image22.jpeg"/><Relationship Id="rId5" Type="http://schemas.openxmlformats.org/officeDocument/2006/relationships/image" Target="../media/image18.jpeg"/><Relationship Id="rId10" Type="http://schemas.openxmlformats.org/officeDocument/2006/relationships/image" Target="../media/image15.wmf"/><Relationship Id="rId4" Type="http://schemas.openxmlformats.org/officeDocument/2006/relationships/image" Target="../media/image17.jpeg"/><Relationship Id="rId9" Type="http://schemas.openxmlformats.org/officeDocument/2006/relationships/oleObject" Target="../embeddings/oleObject7.bin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wmf"/><Relationship Id="rId3" Type="http://schemas.openxmlformats.org/officeDocument/2006/relationships/image" Target="../media/image25.png"/><Relationship Id="rId7" Type="http://schemas.openxmlformats.org/officeDocument/2006/relationships/oleObject" Target="../embeddings/oleObject9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23.wmf"/><Relationship Id="rId5" Type="http://schemas.openxmlformats.org/officeDocument/2006/relationships/oleObject" Target="../embeddings/oleObject8.bin"/><Relationship Id="rId4" Type="http://schemas.openxmlformats.org/officeDocument/2006/relationships/image" Target="../media/image26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7" Type="http://schemas.openxmlformats.org/officeDocument/2006/relationships/image" Target="../media/image27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6" Type="http://schemas.openxmlformats.org/officeDocument/2006/relationships/oleObject" Target="../embeddings/oleObject10.bin"/><Relationship Id="rId5" Type="http://schemas.openxmlformats.org/officeDocument/2006/relationships/image" Target="../media/image30.jpeg"/><Relationship Id="rId4" Type="http://schemas.openxmlformats.org/officeDocument/2006/relationships/image" Target="../media/image29.jpe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wmf"/><Relationship Id="rId3" Type="http://schemas.openxmlformats.org/officeDocument/2006/relationships/oleObject" Target="../embeddings/oleObject11.bin"/><Relationship Id="rId7" Type="http://schemas.openxmlformats.org/officeDocument/2006/relationships/oleObject" Target="../embeddings/oleObject1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Relationship Id="rId6" Type="http://schemas.openxmlformats.org/officeDocument/2006/relationships/image" Target="../media/image32.wmf"/><Relationship Id="rId11" Type="http://schemas.openxmlformats.org/officeDocument/2006/relationships/image" Target="../media/image36.jpeg"/><Relationship Id="rId5" Type="http://schemas.openxmlformats.org/officeDocument/2006/relationships/oleObject" Target="../embeddings/oleObject12.bin"/><Relationship Id="rId10" Type="http://schemas.openxmlformats.org/officeDocument/2006/relationships/image" Target="../media/image35.emf"/><Relationship Id="rId4" Type="http://schemas.openxmlformats.org/officeDocument/2006/relationships/image" Target="../media/image31.wmf"/><Relationship Id="rId9" Type="http://schemas.openxmlformats.org/officeDocument/2006/relationships/image" Target="../media/image34.emf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5.bin"/><Relationship Id="rId3" Type="http://schemas.openxmlformats.org/officeDocument/2006/relationships/image" Target="../media/image40.png"/><Relationship Id="rId7" Type="http://schemas.openxmlformats.org/officeDocument/2006/relationships/image" Target="../media/image37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Relationship Id="rId6" Type="http://schemas.openxmlformats.org/officeDocument/2006/relationships/oleObject" Target="../embeddings/oleObject14.bin"/><Relationship Id="rId11" Type="http://schemas.openxmlformats.org/officeDocument/2006/relationships/image" Target="../media/image39.wmf"/><Relationship Id="rId5" Type="http://schemas.openxmlformats.org/officeDocument/2006/relationships/image" Target="../media/image42.png"/><Relationship Id="rId10" Type="http://schemas.openxmlformats.org/officeDocument/2006/relationships/oleObject" Target="../embeddings/oleObject16.bin"/><Relationship Id="rId4" Type="http://schemas.openxmlformats.org/officeDocument/2006/relationships/image" Target="../media/image41.jpeg"/><Relationship Id="rId9" Type="http://schemas.openxmlformats.org/officeDocument/2006/relationships/image" Target="../media/image38.w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7.emf"/><Relationship Id="rId5" Type="http://schemas.openxmlformats.org/officeDocument/2006/relationships/image" Target="../media/image46.emf"/><Relationship Id="rId4" Type="http://schemas.openxmlformats.org/officeDocument/2006/relationships/image" Target="../media/image4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emf"/><Relationship Id="rId2" Type="http://schemas.openxmlformats.org/officeDocument/2006/relationships/image" Target="../media/image47.em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0.emf"/><Relationship Id="rId4" Type="http://schemas.openxmlformats.org/officeDocument/2006/relationships/image" Target="../media/image49.emf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6.png"/><Relationship Id="rId3" Type="http://schemas.openxmlformats.org/officeDocument/2006/relationships/image" Target="../media/image51.png"/><Relationship Id="rId7" Type="http://schemas.openxmlformats.org/officeDocument/2006/relationships/image" Target="../media/image5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4.png"/><Relationship Id="rId11" Type="http://schemas.openxmlformats.org/officeDocument/2006/relationships/image" Target="../media/image59.emf"/><Relationship Id="rId5" Type="http://schemas.openxmlformats.org/officeDocument/2006/relationships/image" Target="../media/image53.png"/><Relationship Id="rId10" Type="http://schemas.openxmlformats.org/officeDocument/2006/relationships/image" Target="../media/image58.jpeg"/><Relationship Id="rId4" Type="http://schemas.openxmlformats.org/officeDocument/2006/relationships/image" Target="../media/image52.png"/><Relationship Id="rId9" Type="http://schemas.openxmlformats.org/officeDocument/2006/relationships/image" Target="../media/image57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8.bin"/><Relationship Id="rId3" Type="http://schemas.openxmlformats.org/officeDocument/2006/relationships/notesSlide" Target="../notesSlides/notesSlide5.xml"/><Relationship Id="rId7" Type="http://schemas.openxmlformats.org/officeDocument/2006/relationships/image" Target="../media/image60.wmf"/><Relationship Id="rId12" Type="http://schemas.openxmlformats.org/officeDocument/2006/relationships/image" Target="../media/image65.e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Relationship Id="rId6" Type="http://schemas.openxmlformats.org/officeDocument/2006/relationships/oleObject" Target="../embeddings/oleObject17.bin"/><Relationship Id="rId11" Type="http://schemas.openxmlformats.org/officeDocument/2006/relationships/image" Target="../media/image62.wmf"/><Relationship Id="rId5" Type="http://schemas.openxmlformats.org/officeDocument/2006/relationships/image" Target="../media/image64.emf"/><Relationship Id="rId10" Type="http://schemas.openxmlformats.org/officeDocument/2006/relationships/oleObject" Target="../embeddings/oleObject19.bin"/><Relationship Id="rId4" Type="http://schemas.openxmlformats.org/officeDocument/2006/relationships/image" Target="../media/image63.emf"/><Relationship Id="rId9" Type="http://schemas.openxmlformats.org/officeDocument/2006/relationships/image" Target="../media/image61.wm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Relationship Id="rId6" Type="http://schemas.openxmlformats.org/officeDocument/2006/relationships/image" Target="../media/image66.wmf"/><Relationship Id="rId5" Type="http://schemas.openxmlformats.org/officeDocument/2006/relationships/oleObject" Target="../embeddings/oleObject20.bin"/><Relationship Id="rId4" Type="http://schemas.openxmlformats.org/officeDocument/2006/relationships/image" Target="../media/image67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em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0.emf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em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2.emf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emf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emf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emf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7.emf"/><Relationship Id="rId4" Type="http://schemas.openxmlformats.org/officeDocument/2006/relationships/image" Target="../media/image76.emf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gif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9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emf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6.emf"/><Relationship Id="rId4" Type="http://schemas.openxmlformats.org/officeDocument/2006/relationships/image" Target="../media/image81.emf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5.emf"/><Relationship Id="rId5" Type="http://schemas.openxmlformats.org/officeDocument/2006/relationships/image" Target="../media/image84.emf"/><Relationship Id="rId4" Type="http://schemas.openxmlformats.org/officeDocument/2006/relationships/image" Target="../media/image83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3.bin"/><Relationship Id="rId13" Type="http://schemas.openxmlformats.org/officeDocument/2006/relationships/image" Target="../media/image91.wmf"/><Relationship Id="rId3" Type="http://schemas.openxmlformats.org/officeDocument/2006/relationships/notesSlide" Target="../notesSlides/notesSlide16.xml"/><Relationship Id="rId7" Type="http://schemas.openxmlformats.org/officeDocument/2006/relationships/image" Target="../media/image88.wmf"/><Relationship Id="rId12" Type="http://schemas.openxmlformats.org/officeDocument/2006/relationships/oleObject" Target="../embeddings/oleObject2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.vml"/><Relationship Id="rId6" Type="http://schemas.openxmlformats.org/officeDocument/2006/relationships/oleObject" Target="../embeddings/oleObject22.bin"/><Relationship Id="rId11" Type="http://schemas.openxmlformats.org/officeDocument/2006/relationships/image" Target="../media/image90.wmf"/><Relationship Id="rId5" Type="http://schemas.openxmlformats.org/officeDocument/2006/relationships/image" Target="../media/image87.wmf"/><Relationship Id="rId10" Type="http://schemas.openxmlformats.org/officeDocument/2006/relationships/oleObject" Target="../embeddings/oleObject24.bin"/><Relationship Id="rId4" Type="http://schemas.openxmlformats.org/officeDocument/2006/relationships/oleObject" Target="../embeddings/oleObject21.bin"/><Relationship Id="rId9" Type="http://schemas.openxmlformats.org/officeDocument/2006/relationships/image" Target="../media/image89.wmf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7.bin"/><Relationship Id="rId3" Type="http://schemas.openxmlformats.org/officeDocument/2006/relationships/notesSlide" Target="../notesSlides/notesSlide17.xml"/><Relationship Id="rId7" Type="http://schemas.openxmlformats.org/officeDocument/2006/relationships/image" Target="../media/image92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1.vml"/><Relationship Id="rId6" Type="http://schemas.openxmlformats.org/officeDocument/2006/relationships/oleObject" Target="../embeddings/oleObject26.bin"/><Relationship Id="rId5" Type="http://schemas.openxmlformats.org/officeDocument/2006/relationships/image" Target="../media/image95.emf"/><Relationship Id="rId4" Type="http://schemas.openxmlformats.org/officeDocument/2006/relationships/image" Target="../media/image94.emf"/><Relationship Id="rId9" Type="http://schemas.openxmlformats.org/officeDocument/2006/relationships/image" Target="../media/image93.wmf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6.emf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8.gif"/><Relationship Id="rId4" Type="http://schemas.openxmlformats.org/officeDocument/2006/relationships/image" Target="../media/image97.gif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9.wmf"/><Relationship Id="rId3" Type="http://schemas.openxmlformats.org/officeDocument/2006/relationships/notesSlide" Target="../notesSlides/notesSlide19.xml"/><Relationship Id="rId7" Type="http://schemas.openxmlformats.org/officeDocument/2006/relationships/oleObject" Target="../embeddings/oleObject28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2.vml"/><Relationship Id="rId6" Type="http://schemas.openxmlformats.org/officeDocument/2006/relationships/image" Target="../media/image102.emf"/><Relationship Id="rId5" Type="http://schemas.openxmlformats.org/officeDocument/2006/relationships/image" Target="../media/image101.emf"/><Relationship Id="rId4" Type="http://schemas.openxmlformats.org/officeDocument/2006/relationships/image" Target="../media/image100.emf"/><Relationship Id="rId9" Type="http://schemas.openxmlformats.org/officeDocument/2006/relationships/image" Target="../media/image103.emf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4.emf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5.emf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6.emf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7.emf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8.emf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9.emf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0.emf"/><Relationship Id="rId7" Type="http://schemas.openxmlformats.org/officeDocument/2006/relationships/image" Target="../media/image114.emf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3.emf"/><Relationship Id="rId5" Type="http://schemas.openxmlformats.org/officeDocument/2006/relationships/image" Target="../media/image112.emf"/><Relationship Id="rId4" Type="http://schemas.openxmlformats.org/officeDocument/2006/relationships/image" Target="../media/image111.emf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5.emf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6.emf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7.jpe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20.jpeg"/><Relationship Id="rId5" Type="http://schemas.openxmlformats.org/officeDocument/2006/relationships/image" Target="../media/image119.emf"/><Relationship Id="rId4" Type="http://schemas.openxmlformats.org/officeDocument/2006/relationships/image" Target="../media/image118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1.jpeg"/><Relationship Id="rId7" Type="http://schemas.openxmlformats.org/officeDocument/2006/relationships/image" Target="../media/image125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24.png"/><Relationship Id="rId5" Type="http://schemas.openxmlformats.org/officeDocument/2006/relationships/image" Target="../media/image123.png"/><Relationship Id="rId4" Type="http://schemas.openxmlformats.org/officeDocument/2006/relationships/image" Target="../media/image122.png"/></Relationships>
</file>

<file path=ppt/slides/_rels/slide4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1.png"/><Relationship Id="rId3" Type="http://schemas.openxmlformats.org/officeDocument/2006/relationships/image" Target="../media/image126.emf"/><Relationship Id="rId7" Type="http://schemas.openxmlformats.org/officeDocument/2006/relationships/image" Target="../media/image130.gif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29.png"/><Relationship Id="rId5" Type="http://schemas.openxmlformats.org/officeDocument/2006/relationships/image" Target="../media/image128.gif"/><Relationship Id="rId4" Type="http://schemas.openxmlformats.org/officeDocument/2006/relationships/image" Target="../media/image127.jpeg"/></Relationships>
</file>

<file path=ppt/slides/_rels/slide4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7.png"/><Relationship Id="rId3" Type="http://schemas.openxmlformats.org/officeDocument/2006/relationships/image" Target="../media/image132.png"/><Relationship Id="rId7" Type="http://schemas.openxmlformats.org/officeDocument/2006/relationships/image" Target="../media/image136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35.png"/><Relationship Id="rId5" Type="http://schemas.openxmlformats.org/officeDocument/2006/relationships/image" Target="../media/image134.png"/><Relationship Id="rId10" Type="http://schemas.openxmlformats.org/officeDocument/2006/relationships/image" Target="../media/image139.png"/><Relationship Id="rId4" Type="http://schemas.openxmlformats.org/officeDocument/2006/relationships/image" Target="../media/image133.jpeg"/><Relationship Id="rId9" Type="http://schemas.openxmlformats.org/officeDocument/2006/relationships/image" Target="../media/image138.emf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0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1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2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3.png"/><Relationship Id="rId2" Type="http://schemas.openxmlformats.org/officeDocument/2006/relationships/image" Target="../media/image14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6.jpeg"/><Relationship Id="rId5" Type="http://schemas.openxmlformats.org/officeDocument/2006/relationships/image" Target="../media/image145.jpeg"/><Relationship Id="rId4" Type="http://schemas.openxmlformats.org/officeDocument/2006/relationships/image" Target="../media/image144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icams.de/mss" TargetMode="External"/><Relationship Id="rId2" Type="http://schemas.openxmlformats.org/officeDocument/2006/relationships/image" Target="../media/image14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8.png"/></Relationships>
</file>

<file path=ppt/slides/_rels/slide5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0.wmf"/><Relationship Id="rId13" Type="http://schemas.openxmlformats.org/officeDocument/2006/relationships/oleObject" Target="../embeddings/oleObject33.bin"/><Relationship Id="rId18" Type="http://schemas.openxmlformats.org/officeDocument/2006/relationships/image" Target="../media/image157.png"/><Relationship Id="rId3" Type="http://schemas.openxmlformats.org/officeDocument/2006/relationships/notesSlide" Target="../notesSlides/notesSlide35.xml"/><Relationship Id="rId21" Type="http://schemas.openxmlformats.org/officeDocument/2006/relationships/image" Target="../media/image159.png"/><Relationship Id="rId7" Type="http://schemas.openxmlformats.org/officeDocument/2006/relationships/oleObject" Target="../embeddings/oleObject30.bin"/><Relationship Id="rId12" Type="http://schemas.openxmlformats.org/officeDocument/2006/relationships/image" Target="../media/image152.wmf"/><Relationship Id="rId17" Type="http://schemas.openxmlformats.org/officeDocument/2006/relationships/image" Target="../media/image156.pn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54.wmf"/><Relationship Id="rId20" Type="http://schemas.openxmlformats.org/officeDocument/2006/relationships/image" Target="../media/image14.png"/><Relationship Id="rId1" Type="http://schemas.openxmlformats.org/officeDocument/2006/relationships/vmlDrawing" Target="../drawings/vmlDrawing13.vml"/><Relationship Id="rId6" Type="http://schemas.openxmlformats.org/officeDocument/2006/relationships/image" Target="../media/image149.wmf"/><Relationship Id="rId11" Type="http://schemas.openxmlformats.org/officeDocument/2006/relationships/oleObject" Target="../embeddings/oleObject32.bin"/><Relationship Id="rId5" Type="http://schemas.openxmlformats.org/officeDocument/2006/relationships/oleObject" Target="../embeddings/oleObject29.bin"/><Relationship Id="rId15" Type="http://schemas.openxmlformats.org/officeDocument/2006/relationships/oleObject" Target="../embeddings/oleObject34.bin"/><Relationship Id="rId23" Type="http://schemas.openxmlformats.org/officeDocument/2006/relationships/image" Target="../media/image160.png"/><Relationship Id="rId10" Type="http://schemas.openxmlformats.org/officeDocument/2006/relationships/image" Target="../media/image151.wmf"/><Relationship Id="rId19" Type="http://schemas.openxmlformats.org/officeDocument/2006/relationships/image" Target="../media/image158.png"/><Relationship Id="rId4" Type="http://schemas.openxmlformats.org/officeDocument/2006/relationships/image" Target="../media/image155.png"/><Relationship Id="rId9" Type="http://schemas.openxmlformats.org/officeDocument/2006/relationships/oleObject" Target="../embeddings/oleObject31.bin"/><Relationship Id="rId14" Type="http://schemas.openxmlformats.org/officeDocument/2006/relationships/image" Target="../media/image153.wmf"/><Relationship Id="rId22" Type="http://schemas.openxmlformats.org/officeDocument/2006/relationships/image" Target="../media/image13.png"/></Relationships>
</file>

<file path=ppt/slides/_rels/slide5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notesSlide" Target="../notesSlides/notesSlide36.xml"/><Relationship Id="rId7" Type="http://schemas.openxmlformats.org/officeDocument/2006/relationships/image" Target="../media/image12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4.vml"/><Relationship Id="rId6" Type="http://schemas.openxmlformats.org/officeDocument/2006/relationships/image" Target="../media/image10.wmf"/><Relationship Id="rId5" Type="http://schemas.openxmlformats.org/officeDocument/2006/relationships/oleObject" Target="../embeddings/oleObject35.bin"/><Relationship Id="rId4" Type="http://schemas.openxmlformats.org/officeDocument/2006/relationships/image" Target="../media/image11.png"/><Relationship Id="rId9" Type="http://schemas.openxmlformats.org/officeDocument/2006/relationships/image" Target="../media/image1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AutoShape 2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de-DE" b="0" dirty="0"/>
              <a:t> </a:t>
            </a:r>
          </a:p>
        </p:txBody>
      </p:sp>
      <p:sp>
        <p:nvSpPr>
          <p:cNvPr id="2051" name="Text Box 3"/>
          <p:cNvSpPr txBox="1">
            <a:spLocks noChangeArrowheads="1"/>
          </p:cNvSpPr>
          <p:nvPr/>
        </p:nvSpPr>
        <p:spPr bwMode="auto">
          <a:xfrm>
            <a:off x="197892" y="93965"/>
            <a:ext cx="8748215" cy="1569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de-DE" sz="3200" dirty="0">
                <a:solidFill>
                  <a:srgbClr val="0000FF"/>
                </a:solidFill>
                <a:latin typeface="Comic Sans MS" pitchFamily="66" charset="0"/>
              </a:rPr>
              <a:t>Nobelpreis 2016 in Physik: </a:t>
            </a:r>
            <a:r>
              <a:rPr lang="de-DE" sz="3200" b="0" dirty="0">
                <a:solidFill>
                  <a:srgbClr val="0000FF"/>
                </a:solidFill>
                <a:latin typeface="Comic Sans MS" pitchFamily="66" charset="0"/>
              </a:rPr>
              <a:t>Topologie, Exotische Physik und Phasenübergänge im Flachland</a:t>
            </a:r>
            <a:endParaRPr lang="en-US" sz="3200" b="0" dirty="0">
              <a:solidFill>
                <a:srgbClr val="0000FF"/>
              </a:solidFill>
              <a:latin typeface="Comic Sans MS" pitchFamily="66" charset="0"/>
            </a:endParaRPr>
          </a:p>
        </p:txBody>
      </p:sp>
      <p:sp>
        <p:nvSpPr>
          <p:cNvPr id="12" name="Rectangle 96"/>
          <p:cNvSpPr>
            <a:spLocks noChangeArrowheads="1"/>
          </p:cNvSpPr>
          <p:nvPr/>
        </p:nvSpPr>
        <p:spPr bwMode="auto">
          <a:xfrm>
            <a:off x="1883391" y="6488026"/>
            <a:ext cx="5813946" cy="3699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92075" tIns="46038" rIns="92075" bIns="46038">
            <a:spAutoFit/>
          </a:bodyPr>
          <a:lstStyle/>
          <a:p>
            <a:pPr algn="ctr" defTabSz="762000" eaLnBrk="0" hangingPunct="0"/>
            <a:r>
              <a:rPr lang="de-DE" sz="1800" b="0" i="1" dirty="0">
                <a:solidFill>
                  <a:srgbClr val="000099"/>
                </a:solidFill>
                <a:latin typeface="Arial" charset="0"/>
              </a:rPr>
              <a:t>KFU, 19.05.2017</a:t>
            </a:r>
          </a:p>
        </p:txBody>
      </p:sp>
      <p:pic>
        <p:nvPicPr>
          <p:cNvPr id="1129474" name="Picture 2" descr="David J. Thoules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3152" y="2026618"/>
            <a:ext cx="1847342" cy="26126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9480" name="Picture 8" descr="Jkosterl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05698" y="1999802"/>
            <a:ext cx="2069363" cy="25867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hteck 3"/>
          <p:cNvSpPr/>
          <p:nvPr/>
        </p:nvSpPr>
        <p:spPr>
          <a:xfrm>
            <a:off x="3186542" y="4655934"/>
            <a:ext cx="2507673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000" b="0" dirty="0"/>
              <a:t>J. Michael </a:t>
            </a:r>
            <a:r>
              <a:rPr lang="en-US" sz="2000" b="0" dirty="0" err="1"/>
              <a:t>Kosterlitz</a:t>
            </a:r>
            <a:endParaRPr lang="en-US" sz="2000" b="0" dirty="0"/>
          </a:p>
          <a:p>
            <a:pPr algn="ctr"/>
            <a:r>
              <a:rPr lang="en-US" sz="2000" b="0" dirty="0"/>
              <a:t>@ Brown University </a:t>
            </a:r>
            <a:endParaRPr lang="en-US" sz="2000" dirty="0"/>
          </a:p>
        </p:txBody>
      </p:sp>
      <p:sp>
        <p:nvSpPr>
          <p:cNvPr id="13" name="Rechteck 12"/>
          <p:cNvSpPr/>
          <p:nvPr/>
        </p:nvSpPr>
        <p:spPr>
          <a:xfrm>
            <a:off x="471566" y="4630522"/>
            <a:ext cx="2507673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000" b="0" dirty="0"/>
              <a:t>David J. </a:t>
            </a:r>
            <a:r>
              <a:rPr lang="en-US" sz="2000" b="0" dirty="0" err="1"/>
              <a:t>Thouless</a:t>
            </a:r>
            <a:endParaRPr lang="en-US" sz="2000" b="0" dirty="0"/>
          </a:p>
          <a:p>
            <a:pPr algn="ctr"/>
            <a:r>
              <a:rPr lang="en-US" sz="2000" b="0" dirty="0"/>
              <a:t>@ </a:t>
            </a:r>
            <a:r>
              <a:rPr lang="en-US" sz="2000" b="0" i="1" dirty="0"/>
              <a:t>University of Washington, Seattle</a:t>
            </a:r>
            <a:endParaRPr lang="en-US" sz="2000" i="1" dirty="0"/>
          </a:p>
        </p:txBody>
      </p:sp>
      <p:pic>
        <p:nvPicPr>
          <p:cNvPr id="1129482" name="Picture 10" descr="F. Duncan M. Haldane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76030" y="2037251"/>
            <a:ext cx="1802503" cy="25492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Rechteck 14"/>
          <p:cNvSpPr/>
          <p:nvPr/>
        </p:nvSpPr>
        <p:spPr>
          <a:xfrm>
            <a:off x="5580912" y="4630522"/>
            <a:ext cx="2751629" cy="707886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en-US" sz="2000" b="0" dirty="0"/>
              <a:t>F. Duncan M. Haldane @  Princeton University </a:t>
            </a:r>
            <a:endParaRPr lang="en-US" sz="2000" dirty="0"/>
          </a:p>
        </p:txBody>
      </p:sp>
      <p:sp>
        <p:nvSpPr>
          <p:cNvPr id="6" name="Geschweifte Klammer links 5"/>
          <p:cNvSpPr/>
          <p:nvPr/>
        </p:nvSpPr>
        <p:spPr bwMode="auto">
          <a:xfrm rot="16200000">
            <a:off x="5713860" y="3354917"/>
            <a:ext cx="346547" cy="4962870"/>
          </a:xfrm>
          <a:prstGeom prst="leftBrace">
            <a:avLst/>
          </a:prstGeom>
          <a:noFill/>
          <a:ln w="825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18" name="Geschweifte Klammer links 17"/>
          <p:cNvSpPr/>
          <p:nvPr/>
        </p:nvSpPr>
        <p:spPr bwMode="auto">
          <a:xfrm rot="16200000">
            <a:off x="1491266" y="4985231"/>
            <a:ext cx="346547" cy="1713979"/>
          </a:xfrm>
          <a:prstGeom prst="leftBrace">
            <a:avLst/>
          </a:prstGeom>
          <a:noFill/>
          <a:ln w="825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19" name="テキスト ボックス 41"/>
          <p:cNvSpPr txBox="1"/>
          <p:nvPr/>
        </p:nvSpPr>
        <p:spPr>
          <a:xfrm>
            <a:off x="5475061" y="6041591"/>
            <a:ext cx="76014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kumimoji="1" lang="en-US" altLang="ja-JP" sz="3200" b="0" dirty="0">
                <a:solidFill>
                  <a:prstClr val="black"/>
                </a:solidFill>
                <a:latin typeface="Calibri"/>
                <a:ea typeface="ＭＳ Ｐゴシック"/>
              </a:rPr>
              <a:t>1/2</a:t>
            </a:r>
            <a:endParaRPr kumimoji="1" lang="ja-JP" altLang="en-US" sz="3200" b="0" dirty="0">
              <a:solidFill>
                <a:prstClr val="black"/>
              </a:solidFill>
              <a:latin typeface="Calibri"/>
              <a:ea typeface="ＭＳ Ｐゴシック"/>
            </a:endParaRPr>
          </a:p>
        </p:txBody>
      </p:sp>
      <p:sp>
        <p:nvSpPr>
          <p:cNvPr id="20" name="テキスト ボックス 41"/>
          <p:cNvSpPr txBox="1"/>
          <p:nvPr/>
        </p:nvSpPr>
        <p:spPr>
          <a:xfrm>
            <a:off x="1322777" y="5992219"/>
            <a:ext cx="76014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kumimoji="1" lang="en-US" altLang="ja-JP" sz="3200" b="0" dirty="0">
                <a:solidFill>
                  <a:prstClr val="black"/>
                </a:solidFill>
                <a:latin typeface="Calibri"/>
                <a:ea typeface="ＭＳ Ｐゴシック"/>
              </a:rPr>
              <a:t>1/2</a:t>
            </a:r>
            <a:endParaRPr kumimoji="1" lang="ja-JP" altLang="en-US" sz="3200" b="0" dirty="0">
              <a:solidFill>
                <a:prstClr val="black"/>
              </a:solidFill>
              <a:latin typeface="Calibri"/>
              <a:ea typeface="ＭＳ Ｐゴシック"/>
            </a:endParaRPr>
          </a:p>
        </p:txBody>
      </p:sp>
    </p:spTree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92" name="AutoShape 4"/>
          <p:cNvSpPr>
            <a:spLocks noChangeArrowheads="1"/>
          </p:cNvSpPr>
          <p:nvPr/>
        </p:nvSpPr>
        <p:spPr bwMode="auto">
          <a:xfrm>
            <a:off x="1" y="0"/>
            <a:ext cx="9144000" cy="6857999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de-DE" b="0" dirty="0"/>
              <a:t> </a:t>
            </a:r>
          </a:p>
        </p:txBody>
      </p:sp>
      <p:sp>
        <p:nvSpPr>
          <p:cNvPr id="9" name="Text Box 6"/>
          <p:cNvSpPr txBox="1">
            <a:spLocks noChangeArrowheads="1"/>
          </p:cNvSpPr>
          <p:nvPr/>
        </p:nvSpPr>
        <p:spPr bwMode="auto">
          <a:xfrm>
            <a:off x="0" y="13648"/>
            <a:ext cx="9144000" cy="1107996"/>
          </a:xfrm>
          <a:prstGeom prst="rect">
            <a:avLst/>
          </a:prstGeom>
          <a:solidFill>
            <a:srgbClr val="6699FF"/>
          </a:solidFill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495300" indent="-495300" algn="ctr"/>
            <a:r>
              <a:rPr lang="en-US" sz="6600" b="0" dirty="0">
                <a:latin typeface="Comic Sans MS" pitchFamily="66" charset="0"/>
              </a:rPr>
              <a:t>Outline</a:t>
            </a:r>
            <a:endParaRPr lang="de-DE" sz="6600" b="0" dirty="0">
              <a:latin typeface="Comic Sans MS" pitchFamily="66" charset="0"/>
            </a:endParaRPr>
          </a:p>
        </p:txBody>
      </p:sp>
      <p:sp>
        <p:nvSpPr>
          <p:cNvPr id="6" name="Text Box 15"/>
          <p:cNvSpPr txBox="1">
            <a:spLocks noChangeArrowheads="1"/>
          </p:cNvSpPr>
          <p:nvPr/>
        </p:nvSpPr>
        <p:spPr bwMode="auto">
          <a:xfrm>
            <a:off x="0" y="3341802"/>
            <a:ext cx="9144000" cy="2246769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495300" indent="-495300" algn="just">
              <a:buFontTx/>
              <a:buChar char="-"/>
            </a:pPr>
            <a:r>
              <a:rPr lang="en-US" sz="2800" dirty="0">
                <a:latin typeface="Arial" pitchFamily="34" charset="0"/>
                <a:cs typeface="Arial" pitchFamily="34" charset="0"/>
              </a:rPr>
              <a:t>Band theory of solids and Quantum Hall Effect</a:t>
            </a:r>
          </a:p>
          <a:p>
            <a:pPr marL="495300" indent="-495300" algn="just">
              <a:buFontTx/>
              <a:buChar char="-"/>
            </a:pPr>
            <a:endParaRPr lang="en-US" sz="2800" dirty="0">
              <a:latin typeface="Arial" pitchFamily="34" charset="0"/>
              <a:cs typeface="Arial" pitchFamily="34" charset="0"/>
            </a:endParaRPr>
          </a:p>
          <a:p>
            <a:pPr marL="495300" indent="-495300">
              <a:buFontTx/>
              <a:buChar char="-"/>
            </a:pPr>
            <a:r>
              <a:rPr lang="en-US" sz="2800" dirty="0" err="1">
                <a:latin typeface="Arial" pitchFamily="34" charset="0"/>
                <a:cs typeface="Arial" pitchFamily="34" charset="0"/>
              </a:rPr>
              <a:t>Berezinskii-Kosterlitz-Thouless</a:t>
            </a:r>
            <a:r>
              <a:rPr lang="en-US" sz="2800" dirty="0">
                <a:latin typeface="Arial" pitchFamily="34" charset="0"/>
                <a:cs typeface="Arial" pitchFamily="34" charset="0"/>
              </a:rPr>
              <a:t>  phase transition</a:t>
            </a:r>
          </a:p>
          <a:p>
            <a:pPr marL="495300" indent="-495300">
              <a:buFontTx/>
              <a:buChar char="-"/>
            </a:pPr>
            <a:endParaRPr lang="en-US" sz="2800" dirty="0">
              <a:latin typeface="Arial" pitchFamily="34" charset="0"/>
              <a:cs typeface="Arial" pitchFamily="34" charset="0"/>
            </a:endParaRPr>
          </a:p>
          <a:p>
            <a:pPr marL="495300" indent="-495300">
              <a:buFontTx/>
              <a:buChar char="-"/>
            </a:pPr>
            <a:r>
              <a:rPr lang="en-US" sz="2800" dirty="0">
                <a:latin typeface="Arial" pitchFamily="34" charset="0"/>
                <a:cs typeface="Arial" pitchFamily="34" charset="0"/>
              </a:rPr>
              <a:t>Non-trivial topology of the Haldane spin chain</a:t>
            </a:r>
          </a:p>
        </p:txBody>
      </p:sp>
      <p:sp>
        <p:nvSpPr>
          <p:cNvPr id="10" name="Text Box 15"/>
          <p:cNvSpPr txBox="1">
            <a:spLocks noChangeArrowheads="1"/>
          </p:cNvSpPr>
          <p:nvPr/>
        </p:nvSpPr>
        <p:spPr bwMode="auto">
          <a:xfrm>
            <a:off x="0" y="1303575"/>
            <a:ext cx="9144000" cy="156966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en-US" sz="3200" dirty="0">
                <a:solidFill>
                  <a:schemeClr val="accent6"/>
                </a:solidFill>
              </a:rPr>
              <a:t>Prize motivation: </a:t>
            </a:r>
          </a:p>
          <a:p>
            <a:pPr algn="ctr"/>
            <a:r>
              <a:rPr lang="en-US" sz="3200" dirty="0">
                <a:solidFill>
                  <a:schemeClr val="accent6"/>
                </a:solidFill>
              </a:rPr>
              <a:t>"for theoretical discoveries of topological phase transitions and topological phases of matter"</a:t>
            </a:r>
            <a:endParaRPr lang="en-US" sz="3200" dirty="0">
              <a:solidFill>
                <a:schemeClr val="accent6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Rectangle 96"/>
          <p:cNvSpPr>
            <a:spLocks noChangeArrowheads="1"/>
          </p:cNvSpPr>
          <p:nvPr/>
        </p:nvSpPr>
        <p:spPr bwMode="auto">
          <a:xfrm>
            <a:off x="1883391" y="6488026"/>
            <a:ext cx="5813946" cy="3699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92075" tIns="46038" rIns="92075" bIns="46038">
            <a:spAutoFit/>
          </a:bodyPr>
          <a:lstStyle/>
          <a:p>
            <a:pPr algn="ctr" defTabSz="762000" eaLnBrk="0" hangingPunct="0"/>
            <a:r>
              <a:rPr lang="de-DE" sz="1800" b="0" i="1" dirty="0">
                <a:solidFill>
                  <a:srgbClr val="000099"/>
                </a:solidFill>
                <a:latin typeface="Arial" charset="0"/>
              </a:rPr>
              <a:t>KFU, 19.05.2017</a:t>
            </a:r>
          </a:p>
        </p:txBody>
      </p:sp>
    </p:spTree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92" name="AutoShape 4"/>
          <p:cNvSpPr>
            <a:spLocks noChangeArrowheads="1"/>
          </p:cNvSpPr>
          <p:nvPr/>
        </p:nvSpPr>
        <p:spPr bwMode="auto">
          <a:xfrm>
            <a:off x="1" y="0"/>
            <a:ext cx="9144000" cy="6857999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de-DE" b="0" dirty="0"/>
              <a:t> </a:t>
            </a:r>
          </a:p>
        </p:txBody>
      </p:sp>
      <p:sp>
        <p:nvSpPr>
          <p:cNvPr id="9" name="Text Box 6"/>
          <p:cNvSpPr txBox="1">
            <a:spLocks noChangeArrowheads="1"/>
          </p:cNvSpPr>
          <p:nvPr/>
        </p:nvSpPr>
        <p:spPr bwMode="auto">
          <a:xfrm>
            <a:off x="0" y="13648"/>
            <a:ext cx="9144000" cy="1107996"/>
          </a:xfrm>
          <a:prstGeom prst="rect">
            <a:avLst/>
          </a:prstGeom>
          <a:solidFill>
            <a:srgbClr val="6699FF"/>
          </a:solidFill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495300" indent="-495300" algn="ctr"/>
            <a:r>
              <a:rPr lang="en-US" sz="6600" b="0" dirty="0">
                <a:latin typeface="Comic Sans MS" pitchFamily="66" charset="0"/>
              </a:rPr>
              <a:t>Outline</a:t>
            </a:r>
            <a:endParaRPr lang="de-DE" sz="6600" b="0" dirty="0">
              <a:latin typeface="Comic Sans MS" pitchFamily="66" charset="0"/>
            </a:endParaRPr>
          </a:p>
        </p:txBody>
      </p:sp>
      <p:sp>
        <p:nvSpPr>
          <p:cNvPr id="6" name="Text Box 15"/>
          <p:cNvSpPr txBox="1">
            <a:spLocks noChangeArrowheads="1"/>
          </p:cNvSpPr>
          <p:nvPr/>
        </p:nvSpPr>
        <p:spPr bwMode="auto">
          <a:xfrm>
            <a:off x="0" y="3341802"/>
            <a:ext cx="9144000" cy="2677656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495300" indent="-495300" algn="just">
              <a:buFontTx/>
              <a:buChar char="-"/>
            </a:pPr>
            <a:r>
              <a:rPr lang="en-US" sz="2800" dirty="0">
                <a:latin typeface="Arial" pitchFamily="34" charset="0"/>
                <a:cs typeface="Arial" pitchFamily="34" charset="0"/>
              </a:rPr>
              <a:t>Band theory of solids and Quantum Hall Effect</a:t>
            </a:r>
          </a:p>
          <a:p>
            <a:pPr marL="495300" indent="-495300" algn="just">
              <a:buFontTx/>
              <a:buChar char="-"/>
            </a:pPr>
            <a:endParaRPr lang="en-US" sz="2800" dirty="0">
              <a:latin typeface="Arial" pitchFamily="34" charset="0"/>
              <a:cs typeface="Arial" pitchFamily="34" charset="0"/>
            </a:endParaRPr>
          </a:p>
          <a:p>
            <a:pPr marL="495300" indent="-495300">
              <a:buFontTx/>
              <a:buChar char="-"/>
            </a:pPr>
            <a:r>
              <a:rPr lang="en-US" sz="2800" dirty="0" err="1">
                <a:solidFill>
                  <a:schemeClr val="bg1">
                    <a:lumMod val="65000"/>
                  </a:schemeClr>
                </a:solidFill>
                <a:latin typeface="Arial" pitchFamily="34" charset="0"/>
                <a:cs typeface="Arial" pitchFamily="34" charset="0"/>
              </a:rPr>
              <a:t>Berezinskii-Kosterlitz-Thouless</a:t>
            </a:r>
            <a:r>
              <a:rPr lang="en-US" sz="2800" dirty="0">
                <a:solidFill>
                  <a:schemeClr val="bg1">
                    <a:lumMod val="65000"/>
                  </a:schemeClr>
                </a:solidFill>
                <a:latin typeface="Arial" pitchFamily="34" charset="0"/>
                <a:cs typeface="Arial" pitchFamily="34" charset="0"/>
              </a:rPr>
              <a:t>  phase transition</a:t>
            </a:r>
          </a:p>
          <a:p>
            <a:pPr marL="495300" indent="-495300">
              <a:buFontTx/>
              <a:buChar char="-"/>
            </a:pPr>
            <a:endParaRPr lang="en-US" sz="2800" dirty="0">
              <a:solidFill>
                <a:schemeClr val="bg1">
                  <a:lumMod val="6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marL="495300" indent="-495300">
              <a:buFontTx/>
              <a:buChar char="-"/>
            </a:pPr>
            <a:r>
              <a:rPr lang="en-US" sz="2800" dirty="0">
                <a:solidFill>
                  <a:schemeClr val="bg1">
                    <a:lumMod val="65000"/>
                  </a:schemeClr>
                </a:solidFill>
                <a:latin typeface="Arial" pitchFamily="34" charset="0"/>
                <a:cs typeface="Arial" pitchFamily="34" charset="0"/>
              </a:rPr>
              <a:t>Non-trivial topology of the Haldane spin chain</a:t>
            </a:r>
          </a:p>
          <a:p>
            <a:endParaRPr lang="en-US" sz="2800" dirty="0">
              <a:solidFill>
                <a:schemeClr val="bg1">
                  <a:lumMod val="6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Text Box 15"/>
          <p:cNvSpPr txBox="1">
            <a:spLocks noChangeArrowheads="1"/>
          </p:cNvSpPr>
          <p:nvPr/>
        </p:nvSpPr>
        <p:spPr bwMode="auto">
          <a:xfrm>
            <a:off x="0" y="1303575"/>
            <a:ext cx="9144000" cy="156966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en-US" sz="3200" dirty="0">
                <a:solidFill>
                  <a:schemeClr val="accent6"/>
                </a:solidFill>
              </a:rPr>
              <a:t>Prize motivation: </a:t>
            </a:r>
          </a:p>
          <a:p>
            <a:pPr algn="ctr"/>
            <a:r>
              <a:rPr lang="en-US" sz="3200" dirty="0">
                <a:solidFill>
                  <a:schemeClr val="accent6"/>
                </a:solidFill>
              </a:rPr>
              <a:t>"for theoretical discoveries of topological phase transitions and topological phases of matter"</a:t>
            </a:r>
            <a:endParaRPr lang="en-US" sz="3200" dirty="0">
              <a:solidFill>
                <a:schemeClr val="accent6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Rectangle 96"/>
          <p:cNvSpPr>
            <a:spLocks noChangeArrowheads="1"/>
          </p:cNvSpPr>
          <p:nvPr/>
        </p:nvSpPr>
        <p:spPr bwMode="auto">
          <a:xfrm>
            <a:off x="1883391" y="6488026"/>
            <a:ext cx="5813946" cy="3699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92075" tIns="46038" rIns="92075" bIns="46038">
            <a:spAutoFit/>
          </a:bodyPr>
          <a:lstStyle/>
          <a:p>
            <a:pPr algn="ctr" defTabSz="762000" eaLnBrk="0" hangingPunct="0"/>
            <a:r>
              <a:rPr lang="de-DE" sz="1800" b="0" i="1" dirty="0">
                <a:solidFill>
                  <a:srgbClr val="000099"/>
                </a:solidFill>
                <a:latin typeface="Arial" charset="0"/>
              </a:rPr>
              <a:t>KFU, 19.05.2017</a:t>
            </a:r>
          </a:p>
        </p:txBody>
      </p:sp>
    </p:spTree>
    <p:extLst>
      <p:ext uri="{BB962C8B-B14F-4D97-AF65-F5344CB8AC3E}">
        <p14:creationId xmlns:p14="http://schemas.microsoft.com/office/powerpoint/2010/main" val="4204199534"/>
      </p:ext>
    </p:extLst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AutoShape 2"/>
          <p:cNvSpPr>
            <a:spLocks noChangeArrowheads="1"/>
          </p:cNvSpPr>
          <p:nvPr/>
        </p:nvSpPr>
        <p:spPr bwMode="auto">
          <a:xfrm>
            <a:off x="0" y="14288"/>
            <a:ext cx="9144000" cy="6858000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de-DE" sz="2400"/>
              <a:t> </a:t>
            </a:r>
          </a:p>
        </p:txBody>
      </p:sp>
      <p:sp>
        <p:nvSpPr>
          <p:cNvPr id="8" name="Text Box 5"/>
          <p:cNvSpPr txBox="1">
            <a:spLocks noChangeArrowheads="1"/>
          </p:cNvSpPr>
          <p:nvPr/>
        </p:nvSpPr>
        <p:spPr bwMode="auto">
          <a:xfrm>
            <a:off x="56202" y="33669"/>
            <a:ext cx="9045575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2400" dirty="0">
                <a:solidFill>
                  <a:srgbClr val="000066"/>
                </a:solidFill>
                <a:latin typeface="Comic Sans MS" pitchFamily="66" charset="0"/>
              </a:rPr>
              <a:t>Introduction: band theory of electrons in solids</a:t>
            </a:r>
            <a:endParaRPr lang="en-US" sz="2400" b="0" dirty="0">
              <a:solidFill>
                <a:srgbClr val="000066"/>
              </a:solidFill>
              <a:latin typeface="Comic Sans MS" pitchFamily="66" charset="0"/>
            </a:endParaRPr>
          </a:p>
        </p:txBody>
      </p:sp>
      <p:sp>
        <p:nvSpPr>
          <p:cNvPr id="12" name="コンテンツ プレースホルダ 2"/>
          <p:cNvSpPr>
            <a:spLocks noGrp="1"/>
          </p:cNvSpPr>
          <p:nvPr>
            <p:ph idx="1"/>
          </p:nvPr>
        </p:nvSpPr>
        <p:spPr>
          <a:xfrm>
            <a:off x="457200" y="2803539"/>
            <a:ext cx="4121789" cy="625461"/>
          </a:xfrm>
        </p:spPr>
        <p:txBody>
          <a:bodyPr>
            <a:normAutofit/>
          </a:bodyPr>
          <a:lstStyle/>
          <a:p>
            <a:r>
              <a:rPr kumimoji="1" lang="en-US" altLang="ja-JP" sz="2000" dirty="0">
                <a:latin typeface="Comic Sans MS" pitchFamily="66" charset="0"/>
              </a:rPr>
              <a:t>Schrödinger equation</a:t>
            </a:r>
            <a:endParaRPr kumimoji="1" lang="ja-JP" altLang="en-US" sz="2000" dirty="0">
              <a:latin typeface="Comic Sans MS" pitchFamily="66" charset="0"/>
            </a:endParaRPr>
          </a:p>
        </p:txBody>
      </p:sp>
      <p:sp>
        <p:nvSpPr>
          <p:cNvPr id="13" name="円/楕円 3"/>
          <p:cNvSpPr/>
          <p:nvPr/>
        </p:nvSpPr>
        <p:spPr>
          <a:xfrm>
            <a:off x="801776" y="1383738"/>
            <a:ext cx="214314" cy="214314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4" name="円/楕円 4"/>
          <p:cNvSpPr/>
          <p:nvPr/>
        </p:nvSpPr>
        <p:spPr>
          <a:xfrm>
            <a:off x="1516156" y="1383738"/>
            <a:ext cx="214314" cy="214314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5" name="円/楕円 5"/>
          <p:cNvSpPr/>
          <p:nvPr/>
        </p:nvSpPr>
        <p:spPr>
          <a:xfrm>
            <a:off x="2230536" y="1383738"/>
            <a:ext cx="214314" cy="214314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6" name="円/楕円 6"/>
          <p:cNvSpPr/>
          <p:nvPr/>
        </p:nvSpPr>
        <p:spPr>
          <a:xfrm>
            <a:off x="3659296" y="1383738"/>
            <a:ext cx="214314" cy="214314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17" name="円/楕円 7"/>
          <p:cNvSpPr/>
          <p:nvPr/>
        </p:nvSpPr>
        <p:spPr>
          <a:xfrm>
            <a:off x="2944916" y="1383738"/>
            <a:ext cx="214314" cy="214314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8" name="円/楕円 8"/>
          <p:cNvSpPr/>
          <p:nvPr/>
        </p:nvSpPr>
        <p:spPr>
          <a:xfrm>
            <a:off x="801776" y="2098118"/>
            <a:ext cx="214314" cy="214314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9" name="円/楕円 9"/>
          <p:cNvSpPr/>
          <p:nvPr/>
        </p:nvSpPr>
        <p:spPr>
          <a:xfrm>
            <a:off x="1516156" y="2098118"/>
            <a:ext cx="214314" cy="214314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0" name="円/楕円 10"/>
          <p:cNvSpPr/>
          <p:nvPr/>
        </p:nvSpPr>
        <p:spPr>
          <a:xfrm>
            <a:off x="2230536" y="2098118"/>
            <a:ext cx="214314" cy="214314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1" name="円/楕円 11"/>
          <p:cNvSpPr/>
          <p:nvPr/>
        </p:nvSpPr>
        <p:spPr>
          <a:xfrm>
            <a:off x="2944916" y="2098118"/>
            <a:ext cx="214314" cy="214314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2" name="円/楕円 12"/>
          <p:cNvSpPr/>
          <p:nvPr/>
        </p:nvSpPr>
        <p:spPr>
          <a:xfrm>
            <a:off x="3659296" y="2098118"/>
            <a:ext cx="214314" cy="214314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3" name="テキスト ボックス 13"/>
          <p:cNvSpPr txBox="1"/>
          <p:nvPr/>
        </p:nvSpPr>
        <p:spPr>
          <a:xfrm>
            <a:off x="3395709" y="812234"/>
            <a:ext cx="14732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1800" b="0" dirty="0">
                <a:latin typeface="Calibri" pitchFamily="34" charset="0"/>
              </a:rPr>
              <a:t>i</a:t>
            </a:r>
            <a:r>
              <a:rPr kumimoji="1" lang="en-US" altLang="ja-JP" sz="1800" b="0" dirty="0">
                <a:latin typeface="Calibri" pitchFamily="34" charset="0"/>
              </a:rPr>
              <a:t>on (+ charge)</a:t>
            </a:r>
            <a:endParaRPr kumimoji="1" lang="ja-JP" altLang="en-US" sz="1800" b="0" dirty="0">
              <a:latin typeface="Calibri" pitchFamily="34" charset="0"/>
            </a:endParaRPr>
          </a:p>
        </p:txBody>
      </p:sp>
      <p:sp>
        <p:nvSpPr>
          <p:cNvPr id="24" name="円/楕円 15"/>
          <p:cNvSpPr/>
          <p:nvPr/>
        </p:nvSpPr>
        <p:spPr>
          <a:xfrm>
            <a:off x="1087528" y="1598052"/>
            <a:ext cx="142876" cy="14287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5" name="円/楕円 16"/>
          <p:cNvSpPr/>
          <p:nvPr/>
        </p:nvSpPr>
        <p:spPr>
          <a:xfrm>
            <a:off x="2730602" y="1955242"/>
            <a:ext cx="142876" cy="14287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6" name="フリーフォーム 18"/>
          <p:cNvSpPr/>
          <p:nvPr/>
        </p:nvSpPr>
        <p:spPr>
          <a:xfrm>
            <a:off x="1217144" y="1689691"/>
            <a:ext cx="2163650" cy="126643"/>
          </a:xfrm>
          <a:custGeom>
            <a:avLst/>
            <a:gdLst>
              <a:gd name="connsiteX0" fmla="*/ 0 w 2163650"/>
              <a:gd name="connsiteY0" fmla="*/ 8586 h 126643"/>
              <a:gd name="connsiteX1" fmla="*/ 115910 w 2163650"/>
              <a:gd name="connsiteY1" fmla="*/ 72980 h 126643"/>
              <a:gd name="connsiteX2" fmla="*/ 425002 w 2163650"/>
              <a:gd name="connsiteY2" fmla="*/ 8586 h 126643"/>
              <a:gd name="connsiteX3" fmla="*/ 862884 w 2163650"/>
              <a:gd name="connsiteY3" fmla="*/ 124496 h 126643"/>
              <a:gd name="connsiteX4" fmla="*/ 1390918 w 2163650"/>
              <a:gd name="connsiteY4" fmla="*/ 21465 h 126643"/>
              <a:gd name="connsiteX5" fmla="*/ 1764405 w 2163650"/>
              <a:gd name="connsiteY5" fmla="*/ 8586 h 126643"/>
              <a:gd name="connsiteX6" fmla="*/ 2163650 w 2163650"/>
              <a:gd name="connsiteY6" fmla="*/ 60101 h 1266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163650" h="126643">
                <a:moveTo>
                  <a:pt x="0" y="8586"/>
                </a:moveTo>
                <a:cubicBezTo>
                  <a:pt x="22538" y="40783"/>
                  <a:pt x="45076" y="72980"/>
                  <a:pt x="115910" y="72980"/>
                </a:cubicBezTo>
                <a:cubicBezTo>
                  <a:pt x="186744" y="72980"/>
                  <a:pt x="300506" y="0"/>
                  <a:pt x="425002" y="8586"/>
                </a:cubicBezTo>
                <a:cubicBezTo>
                  <a:pt x="549498" y="17172"/>
                  <a:pt x="701898" y="122349"/>
                  <a:pt x="862884" y="124496"/>
                </a:cubicBezTo>
                <a:cubicBezTo>
                  <a:pt x="1023870" y="126643"/>
                  <a:pt x="1240665" y="40783"/>
                  <a:pt x="1390918" y="21465"/>
                </a:cubicBezTo>
                <a:cubicBezTo>
                  <a:pt x="1541171" y="2147"/>
                  <a:pt x="1635616" y="2147"/>
                  <a:pt x="1764405" y="8586"/>
                </a:cubicBezTo>
                <a:cubicBezTo>
                  <a:pt x="1893194" y="15025"/>
                  <a:pt x="2028422" y="37563"/>
                  <a:pt x="2163650" y="60101"/>
                </a:cubicBezTo>
              </a:path>
            </a:pathLst>
          </a:cu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cxnSp>
        <p:nvCxnSpPr>
          <p:cNvPr id="27" name="直線矢印コネクタ 20"/>
          <p:cNvCxnSpPr>
            <a:stCxn id="26" idx="6"/>
          </p:cNvCxnSpPr>
          <p:nvPr/>
        </p:nvCxnSpPr>
        <p:spPr>
          <a:xfrm flipV="1">
            <a:off x="3380794" y="1740928"/>
            <a:ext cx="135626" cy="8864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テキスト ボックス 21"/>
          <p:cNvSpPr txBox="1"/>
          <p:nvPr/>
        </p:nvSpPr>
        <p:spPr>
          <a:xfrm>
            <a:off x="801776" y="1669490"/>
            <a:ext cx="9632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800" b="0" dirty="0">
                <a:solidFill>
                  <a:srgbClr val="FF0000"/>
                </a:solidFill>
                <a:latin typeface="Calibri" pitchFamily="34" charset="0"/>
              </a:rPr>
              <a:t>electron</a:t>
            </a:r>
            <a:endParaRPr kumimoji="1" lang="ja-JP" altLang="en-US" sz="1800" b="0" dirty="0">
              <a:solidFill>
                <a:srgbClr val="FF0000"/>
              </a:solidFill>
              <a:latin typeface="Calibri" pitchFamily="34" charset="0"/>
            </a:endParaRPr>
          </a:p>
        </p:txBody>
      </p:sp>
      <p:sp>
        <p:nvSpPr>
          <p:cNvPr id="29" name="円/楕円 22"/>
          <p:cNvSpPr/>
          <p:nvPr/>
        </p:nvSpPr>
        <p:spPr>
          <a:xfrm>
            <a:off x="2944916" y="669358"/>
            <a:ext cx="214314" cy="214314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0" name="円/楕円 23"/>
          <p:cNvSpPr/>
          <p:nvPr/>
        </p:nvSpPr>
        <p:spPr>
          <a:xfrm>
            <a:off x="3659296" y="669358"/>
            <a:ext cx="214314" cy="214314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1" name="円/楕円 24"/>
          <p:cNvSpPr/>
          <p:nvPr/>
        </p:nvSpPr>
        <p:spPr>
          <a:xfrm>
            <a:off x="2230536" y="669358"/>
            <a:ext cx="214314" cy="214314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2" name="円/楕円 25"/>
          <p:cNvSpPr/>
          <p:nvPr/>
        </p:nvSpPr>
        <p:spPr>
          <a:xfrm>
            <a:off x="1516156" y="669358"/>
            <a:ext cx="214314" cy="214314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4" name="円/楕円 26"/>
          <p:cNvSpPr/>
          <p:nvPr/>
        </p:nvSpPr>
        <p:spPr>
          <a:xfrm>
            <a:off x="801776" y="669358"/>
            <a:ext cx="214314" cy="214314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5" name="円/楕円 27"/>
          <p:cNvSpPr/>
          <p:nvPr/>
        </p:nvSpPr>
        <p:spPr>
          <a:xfrm>
            <a:off x="2016222" y="955110"/>
            <a:ext cx="142876" cy="14287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cxnSp>
        <p:nvCxnSpPr>
          <p:cNvPr id="36" name="直線矢印コネクタ 29"/>
          <p:cNvCxnSpPr>
            <a:stCxn id="25" idx="3"/>
          </p:cNvCxnSpPr>
          <p:nvPr/>
        </p:nvCxnSpPr>
        <p:spPr>
          <a:xfrm rot="5400000">
            <a:off x="2516288" y="2077194"/>
            <a:ext cx="235238" cy="235238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直線矢印コネクタ 31"/>
          <p:cNvCxnSpPr>
            <a:stCxn id="35" idx="7"/>
          </p:cNvCxnSpPr>
          <p:nvPr/>
        </p:nvCxnSpPr>
        <p:spPr>
          <a:xfrm rot="5400000" flipH="1" flipV="1">
            <a:off x="2352488" y="669358"/>
            <a:ext cx="92362" cy="52099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39" name="オブジェクト 3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33057468"/>
              </p:ext>
            </p:extLst>
          </p:nvPr>
        </p:nvGraphicFramePr>
        <p:xfrm>
          <a:off x="735122" y="3256065"/>
          <a:ext cx="3797570" cy="95568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26657" name="数式" r:id="rId4" imgW="1917360" imgH="482400" progId="Equation.3">
                  <p:embed/>
                </p:oleObj>
              </mc:Choice>
              <mc:Fallback>
                <p:oleObj name="数式" r:id="rId4" imgW="1917360" imgH="4824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35122" y="3256065"/>
                        <a:ext cx="3797570" cy="95568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0" name="オブジェクト 3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22436222"/>
              </p:ext>
            </p:extLst>
          </p:nvPr>
        </p:nvGraphicFramePr>
        <p:xfrm>
          <a:off x="6391543" y="3578274"/>
          <a:ext cx="1713762" cy="39370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26658" name="数式" r:id="rId6" imgW="939600" imgH="215640" progId="Equation.3">
                  <p:embed/>
                </p:oleObj>
              </mc:Choice>
              <mc:Fallback>
                <p:oleObj name="数式" r:id="rId6" imgW="939600" imgH="2156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391543" y="3578274"/>
                        <a:ext cx="1713762" cy="39370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1" name="テキスト ボックス 37"/>
          <p:cNvSpPr txBox="1"/>
          <p:nvPr/>
        </p:nvSpPr>
        <p:spPr>
          <a:xfrm>
            <a:off x="5135317" y="2101326"/>
            <a:ext cx="379270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800" dirty="0"/>
              <a:t>Periodic electrostatic potential </a:t>
            </a:r>
            <a:r>
              <a:rPr lang="en-US" altLang="ja-JP" sz="1800" dirty="0"/>
              <a:t>from </a:t>
            </a:r>
          </a:p>
          <a:p>
            <a:r>
              <a:rPr lang="en-US" altLang="ja-JP" sz="1800" dirty="0"/>
              <a:t>ions and other electrons (mean-field)</a:t>
            </a:r>
            <a:endParaRPr kumimoji="1" lang="ja-JP" altLang="en-US" sz="1800" dirty="0"/>
          </a:p>
        </p:txBody>
      </p:sp>
      <p:sp>
        <p:nvSpPr>
          <p:cNvPr id="42" name="テキスト ボックス 38"/>
          <p:cNvSpPr txBox="1"/>
          <p:nvPr/>
        </p:nvSpPr>
        <p:spPr>
          <a:xfrm>
            <a:off x="220739" y="4698394"/>
            <a:ext cx="255711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400" b="0" dirty="0">
                <a:latin typeface="Comic Sans MS" pitchFamily="66" charset="0"/>
              </a:rPr>
              <a:t>Bloch’s theorem:</a:t>
            </a:r>
            <a:endParaRPr kumimoji="1" lang="ja-JP" altLang="en-US" sz="2400" b="0" dirty="0">
              <a:latin typeface="Comic Sans MS" pitchFamily="66" charset="0"/>
            </a:endParaRPr>
          </a:p>
        </p:txBody>
      </p:sp>
      <p:graphicFrame>
        <p:nvGraphicFramePr>
          <p:cNvPr id="44" name="オブジェクト 3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63968603"/>
              </p:ext>
            </p:extLst>
          </p:nvPr>
        </p:nvGraphicFramePr>
        <p:xfrm>
          <a:off x="264082" y="5233253"/>
          <a:ext cx="5672694" cy="68434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26659" name="数式" r:id="rId8" imgW="3263760" imgH="393480" progId="Equation.3">
                  <p:embed/>
                </p:oleObj>
              </mc:Choice>
              <mc:Fallback>
                <p:oleObj name="数式" r:id="rId8" imgW="3263760" imgH="393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4082" y="5233253"/>
                        <a:ext cx="5672694" cy="684343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45" name="Picture 6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4868933" y="581646"/>
            <a:ext cx="4059089" cy="41990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aphicFrame>
        <p:nvGraphicFramePr>
          <p:cNvPr id="50" name="オブジェクト 4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32645819"/>
              </p:ext>
            </p:extLst>
          </p:nvPr>
        </p:nvGraphicFramePr>
        <p:xfrm>
          <a:off x="243435" y="5898610"/>
          <a:ext cx="666753" cy="40005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26660" name="数式" r:id="rId11" imgW="380880" imgH="228600" progId="Equation.3">
                  <p:embed/>
                </p:oleObj>
              </mc:Choice>
              <mc:Fallback>
                <p:oleObj name="数式" r:id="rId11" imgW="380880" imgH="228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3435" y="5898610"/>
                        <a:ext cx="666753" cy="40005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1" name="テキスト ボックス 41"/>
          <p:cNvSpPr txBox="1"/>
          <p:nvPr/>
        </p:nvSpPr>
        <p:spPr>
          <a:xfrm>
            <a:off x="1230404" y="5937880"/>
            <a:ext cx="237045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kumimoji="1" lang="en-US" altLang="ja-JP" sz="1800" b="0" dirty="0">
                <a:solidFill>
                  <a:prstClr val="black"/>
                </a:solidFill>
                <a:latin typeface="Calibri"/>
                <a:ea typeface="ＭＳ Ｐゴシック"/>
              </a:rPr>
              <a:t>Energy band dispersion</a:t>
            </a:r>
            <a:endParaRPr kumimoji="1" lang="ja-JP" altLang="en-US" sz="1800" b="0" dirty="0">
              <a:solidFill>
                <a:prstClr val="black"/>
              </a:solidFill>
              <a:latin typeface="Calibri"/>
              <a:ea typeface="ＭＳ Ｐゴシック"/>
            </a:endParaRPr>
          </a:p>
        </p:txBody>
      </p:sp>
      <p:graphicFrame>
        <p:nvGraphicFramePr>
          <p:cNvPr id="52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0734229"/>
              </p:ext>
            </p:extLst>
          </p:nvPr>
        </p:nvGraphicFramePr>
        <p:xfrm>
          <a:off x="3912072" y="6000768"/>
          <a:ext cx="311150" cy="2444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26661" name="数式" r:id="rId13" imgW="177480" imgH="139680" progId="Equation.3">
                  <p:embed/>
                </p:oleObj>
              </mc:Choice>
              <mc:Fallback>
                <p:oleObj name="数式" r:id="rId13" imgW="177480" imgH="1396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12072" y="6000768"/>
                        <a:ext cx="311150" cy="2444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3" name="テキスト ボックス 42"/>
          <p:cNvSpPr txBox="1"/>
          <p:nvPr/>
        </p:nvSpPr>
        <p:spPr>
          <a:xfrm>
            <a:off x="4258156" y="5929330"/>
            <a:ext cx="12215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kumimoji="1" lang="en-US" altLang="ja-JP" sz="1800" b="0" dirty="0">
                <a:solidFill>
                  <a:prstClr val="black"/>
                </a:solidFill>
                <a:latin typeface="Calibri"/>
                <a:ea typeface="ＭＳ Ｐゴシック"/>
              </a:rPr>
              <a:t>band index</a:t>
            </a:r>
            <a:endParaRPr kumimoji="1" lang="ja-JP" altLang="en-US" sz="1800" b="0" dirty="0">
              <a:solidFill>
                <a:prstClr val="black"/>
              </a:solidFill>
              <a:latin typeface="Calibri"/>
              <a:ea typeface="ＭＳ Ｐゴシック"/>
            </a:endParaRPr>
          </a:p>
        </p:txBody>
      </p:sp>
      <p:sp>
        <p:nvSpPr>
          <p:cNvPr id="43" name="Rectangle 96"/>
          <p:cNvSpPr>
            <a:spLocks noChangeArrowheads="1"/>
          </p:cNvSpPr>
          <p:nvPr/>
        </p:nvSpPr>
        <p:spPr bwMode="auto">
          <a:xfrm>
            <a:off x="1883391" y="6488026"/>
            <a:ext cx="5813946" cy="3699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92075" tIns="46038" rIns="92075" bIns="46038">
            <a:spAutoFit/>
          </a:bodyPr>
          <a:lstStyle/>
          <a:p>
            <a:pPr algn="ctr" defTabSz="762000" eaLnBrk="0" hangingPunct="0"/>
            <a:r>
              <a:rPr lang="de-DE" sz="1800" b="0" i="1" dirty="0">
                <a:solidFill>
                  <a:srgbClr val="000099"/>
                </a:solidFill>
                <a:latin typeface="Arial" charset="0"/>
              </a:rPr>
              <a:t>KFU, 19.05.2017</a:t>
            </a:r>
          </a:p>
        </p:txBody>
      </p:sp>
    </p:spTree>
    <p:extLst>
      <p:ext uri="{BB962C8B-B14F-4D97-AF65-F5344CB8AC3E}">
        <p14:creationId xmlns:p14="http://schemas.microsoft.com/office/powerpoint/2010/main" val="31807754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AutoShape 2"/>
          <p:cNvSpPr>
            <a:spLocks noChangeArrowheads="1"/>
          </p:cNvSpPr>
          <p:nvPr/>
        </p:nvSpPr>
        <p:spPr bwMode="auto">
          <a:xfrm>
            <a:off x="0" y="14288"/>
            <a:ext cx="9144000" cy="6858000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de-DE" sz="2400"/>
              <a:t> </a:t>
            </a:r>
          </a:p>
        </p:txBody>
      </p:sp>
      <p:sp>
        <p:nvSpPr>
          <p:cNvPr id="8" name="Text Box 5"/>
          <p:cNvSpPr txBox="1">
            <a:spLocks noChangeArrowheads="1"/>
          </p:cNvSpPr>
          <p:nvPr/>
        </p:nvSpPr>
        <p:spPr bwMode="auto">
          <a:xfrm>
            <a:off x="56202" y="33669"/>
            <a:ext cx="9045575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2400" dirty="0">
                <a:solidFill>
                  <a:srgbClr val="000066"/>
                </a:solidFill>
                <a:latin typeface="Comic Sans MS" pitchFamily="66" charset="0"/>
              </a:rPr>
              <a:t>Introduction: band theory of electrons in solids</a:t>
            </a:r>
            <a:endParaRPr lang="en-US" sz="2400" b="0" dirty="0">
              <a:solidFill>
                <a:srgbClr val="000066"/>
              </a:solidFill>
              <a:latin typeface="Comic Sans MS" pitchFamily="66" charset="0"/>
            </a:endParaRPr>
          </a:p>
        </p:txBody>
      </p:sp>
      <p:sp>
        <p:nvSpPr>
          <p:cNvPr id="47" name="テキスト ボックス 38"/>
          <p:cNvSpPr txBox="1"/>
          <p:nvPr/>
        </p:nvSpPr>
        <p:spPr>
          <a:xfrm>
            <a:off x="288736" y="529347"/>
            <a:ext cx="770916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en-US" altLang="ja-JP" sz="2000" b="0" dirty="0">
                <a:latin typeface="Comic Sans MS" pitchFamily="66" charset="0"/>
              </a:rPr>
              <a:t>external perturbation: external electric field, heat source, etc.</a:t>
            </a:r>
            <a:endParaRPr kumimoji="1" lang="ja-JP" altLang="en-US" sz="2000" b="0" dirty="0">
              <a:latin typeface="Comic Sans MS" pitchFamily="66" charset="0"/>
            </a:endParaRPr>
          </a:p>
        </p:txBody>
      </p:sp>
      <p:pic>
        <p:nvPicPr>
          <p:cNvPr id="1115144" name="Picture 8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97898" y="488649"/>
            <a:ext cx="695325" cy="371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2" name="Object 1"/>
          <p:cNvGraphicFramePr>
            <a:graphicFrameLocks noChangeAspect="1"/>
          </p:cNvGraphicFramePr>
          <p:nvPr>
            <p:extLst/>
          </p:nvPr>
        </p:nvGraphicFramePr>
        <p:xfrm>
          <a:off x="551539" y="929457"/>
          <a:ext cx="1331913" cy="3508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50999" name="Equation" r:id="rId5" imgW="672840" imgH="177480" progId="Equation.3">
                  <p:embed/>
                </p:oleObj>
              </mc:Choice>
              <mc:Fallback>
                <p:oleObj name="Equation" r:id="rId5" imgW="672840" imgH="177480" progId="Equation.3">
                  <p:embed/>
                  <p:pic>
                    <p:nvPicPr>
                      <p:cNvPr id="2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51539" y="929457"/>
                        <a:ext cx="1331913" cy="3508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115146" name="Picture 10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1975" y="1649461"/>
            <a:ext cx="8020050" cy="3286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" name="Picture 19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3376" y="2051187"/>
            <a:ext cx="1009650" cy="390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2" name="Picture 11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1975" y="3417828"/>
            <a:ext cx="1457325" cy="447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5" name="テキスト ボックス 38"/>
          <p:cNvSpPr txBox="1"/>
          <p:nvPr/>
        </p:nvSpPr>
        <p:spPr>
          <a:xfrm>
            <a:off x="56203" y="5103622"/>
            <a:ext cx="885578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000" b="0" dirty="0">
                <a:latin typeface="Comic Sans MS" pitchFamily="66" charset="0"/>
              </a:rPr>
              <a:t>-   </a:t>
            </a:r>
            <a:r>
              <a:rPr kumimoji="1" lang="en-US" altLang="ja-JP" sz="2000" dirty="0">
                <a:latin typeface="Comic Sans MS" pitchFamily="66" charset="0"/>
              </a:rPr>
              <a:t>Metal:</a:t>
            </a:r>
            <a:r>
              <a:rPr kumimoji="1" lang="en-US" altLang="ja-JP" sz="2000" b="0" dirty="0">
                <a:latin typeface="Comic Sans MS" pitchFamily="66" charset="0"/>
              </a:rPr>
              <a:t> small amount of energy can be deposited in the system</a:t>
            </a:r>
          </a:p>
          <a:p>
            <a:pPr marL="342900" indent="-342900">
              <a:buFontTx/>
              <a:buChar char="-"/>
            </a:pPr>
            <a:r>
              <a:rPr kumimoji="1" lang="en-US" altLang="ja-JP" sz="2000" dirty="0">
                <a:latin typeface="Comic Sans MS" pitchFamily="66" charset="0"/>
              </a:rPr>
              <a:t>Insulator:</a:t>
            </a:r>
            <a:r>
              <a:rPr kumimoji="1" lang="en-US" altLang="ja-JP" sz="2000" b="0" dirty="0">
                <a:latin typeface="Comic Sans MS" pitchFamily="66" charset="0"/>
              </a:rPr>
              <a:t> the external energy is not enough to change the state of an insulator </a:t>
            </a:r>
            <a:endParaRPr kumimoji="1" lang="ja-JP" altLang="en-US" sz="2000" b="0" dirty="0">
              <a:latin typeface="Comic Sans MS" pitchFamily="66" charset="0"/>
            </a:endParaRPr>
          </a:p>
        </p:txBody>
      </p:sp>
      <p:sp>
        <p:nvSpPr>
          <p:cNvPr id="12" name="Rectangle 96"/>
          <p:cNvSpPr>
            <a:spLocks noChangeArrowheads="1"/>
          </p:cNvSpPr>
          <p:nvPr/>
        </p:nvSpPr>
        <p:spPr bwMode="auto">
          <a:xfrm>
            <a:off x="1883391" y="6488026"/>
            <a:ext cx="5813946" cy="3699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92075" tIns="46038" rIns="92075" bIns="46038">
            <a:spAutoFit/>
          </a:bodyPr>
          <a:lstStyle/>
          <a:p>
            <a:pPr algn="ctr" defTabSz="762000" eaLnBrk="0" hangingPunct="0"/>
            <a:r>
              <a:rPr lang="de-DE" sz="1800" b="0" i="1" dirty="0">
                <a:solidFill>
                  <a:srgbClr val="000099"/>
                </a:solidFill>
                <a:latin typeface="Arial" charset="0"/>
              </a:rPr>
              <a:t>KFU, 19.05.2017</a:t>
            </a:r>
          </a:p>
        </p:txBody>
      </p:sp>
    </p:spTree>
    <p:extLst>
      <p:ext uri="{BB962C8B-B14F-4D97-AF65-F5344CB8AC3E}">
        <p14:creationId xmlns:p14="http://schemas.microsoft.com/office/powerpoint/2010/main" val="33381600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utoShape 2"/>
          <p:cNvSpPr>
            <a:spLocks noChangeArrowheads="1"/>
          </p:cNvSpPr>
          <p:nvPr/>
        </p:nvSpPr>
        <p:spPr bwMode="auto">
          <a:xfrm>
            <a:off x="0" y="14288"/>
            <a:ext cx="9144000" cy="6858000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de-DE" sz="2400"/>
              <a:t> </a:t>
            </a:r>
          </a:p>
        </p:txBody>
      </p:sp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643182"/>
            <a:ext cx="8229600" cy="1143000"/>
          </a:xfrm>
        </p:spPr>
        <p:txBody>
          <a:bodyPr/>
          <a:lstStyle/>
          <a:p>
            <a:r>
              <a:rPr kumimoji="1" lang="en-US" altLang="ja-JP" sz="4000" dirty="0">
                <a:latin typeface="Comic Sans MS" pitchFamily="66" charset="0"/>
              </a:rPr>
              <a:t>Integer Quantum Hall Effect and band theory</a:t>
            </a:r>
            <a:endParaRPr kumimoji="1" lang="ja-JP" altLang="en-US" sz="4000" dirty="0">
              <a:latin typeface="Comic Sans MS" pitchFamily="66" charset="0"/>
            </a:endParaRPr>
          </a:p>
        </p:txBody>
      </p:sp>
      <p:sp>
        <p:nvSpPr>
          <p:cNvPr id="5" name="Rectangle 96"/>
          <p:cNvSpPr>
            <a:spLocks noChangeArrowheads="1"/>
          </p:cNvSpPr>
          <p:nvPr/>
        </p:nvSpPr>
        <p:spPr bwMode="auto">
          <a:xfrm>
            <a:off x="1883391" y="6488026"/>
            <a:ext cx="5813946" cy="3699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92075" tIns="46038" rIns="92075" bIns="46038">
            <a:spAutoFit/>
          </a:bodyPr>
          <a:lstStyle/>
          <a:p>
            <a:pPr algn="ctr" defTabSz="762000" eaLnBrk="0" hangingPunct="0"/>
            <a:r>
              <a:rPr lang="de-DE" sz="1800" b="0" i="1" dirty="0">
                <a:solidFill>
                  <a:srgbClr val="000099"/>
                </a:solidFill>
                <a:latin typeface="Arial" charset="0"/>
              </a:rPr>
              <a:t>KFU, 19.05.2017</a:t>
            </a:r>
          </a:p>
        </p:txBody>
      </p:sp>
    </p:spTree>
    <p:extLst>
      <p:ext uri="{BB962C8B-B14F-4D97-AF65-F5344CB8AC3E}">
        <p14:creationId xmlns:p14="http://schemas.microsoft.com/office/powerpoint/2010/main" val="3574219583"/>
      </p:ext>
    </p:extLst>
  </p:cSld>
  <p:clrMapOvr>
    <a:masterClrMapping/>
  </p:clrMapOvr>
  <p:transition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AutoShape 2"/>
          <p:cNvSpPr>
            <a:spLocks noChangeArrowheads="1"/>
          </p:cNvSpPr>
          <p:nvPr/>
        </p:nvSpPr>
        <p:spPr bwMode="auto">
          <a:xfrm>
            <a:off x="0" y="-11723"/>
            <a:ext cx="9144000" cy="6858000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de-DE" sz="2400"/>
              <a:t> </a:t>
            </a:r>
          </a:p>
        </p:txBody>
      </p:sp>
      <p:sp>
        <p:nvSpPr>
          <p:cNvPr id="156772" name="Text Box 100"/>
          <p:cNvSpPr txBox="1">
            <a:spLocks noChangeArrowheads="1"/>
          </p:cNvSpPr>
          <p:nvPr/>
        </p:nvSpPr>
        <p:spPr bwMode="auto">
          <a:xfrm>
            <a:off x="2614246" y="1428751"/>
            <a:ext cx="5002290" cy="4331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de-DE" altLang="en-US" sz="2215" dirty="0">
                <a:latin typeface="Arial" panose="020B0604020202020204" pitchFamily="34" charset="0"/>
              </a:rPr>
              <a:t>Lorentz-</a:t>
            </a:r>
            <a:r>
              <a:rPr lang="de-DE" altLang="en-US" sz="2215" dirty="0" err="1">
                <a:latin typeface="Arial" panose="020B0604020202020204" pitchFamily="34" charset="0"/>
              </a:rPr>
              <a:t>force</a:t>
            </a:r>
            <a:r>
              <a:rPr lang="de-DE" altLang="en-US" sz="2215" dirty="0">
                <a:latin typeface="Arial" panose="020B0604020202020204" pitchFamily="34" charset="0"/>
              </a:rPr>
              <a:t> on </a:t>
            </a:r>
            <a:r>
              <a:rPr lang="de-DE" altLang="en-US" sz="2215" dirty="0" err="1">
                <a:latin typeface="Arial" panose="020B0604020202020204" pitchFamily="34" charset="0"/>
              </a:rPr>
              <a:t>electron</a:t>
            </a:r>
            <a:r>
              <a:rPr lang="de-DE" altLang="en-US" sz="2215" dirty="0">
                <a:latin typeface="Arial" panose="020B0604020202020204" pitchFamily="34" charset="0"/>
              </a:rPr>
              <a:t>:</a:t>
            </a:r>
            <a:endParaRPr lang="en-US" altLang="en-US" sz="2215" dirty="0">
              <a:latin typeface="Arial" panose="020B0604020202020204" pitchFamily="34" charset="0"/>
            </a:endParaRPr>
          </a:p>
        </p:txBody>
      </p:sp>
      <p:pic>
        <p:nvPicPr>
          <p:cNvPr id="156773" name="Picture 101" descr="QH-sample-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0405" y="1866900"/>
            <a:ext cx="2118946" cy="167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6774" name="Oval 102"/>
          <p:cNvSpPr>
            <a:spLocks noChangeArrowheads="1"/>
          </p:cNvSpPr>
          <p:nvPr/>
        </p:nvSpPr>
        <p:spPr bwMode="auto">
          <a:xfrm>
            <a:off x="860181" y="2579077"/>
            <a:ext cx="74734" cy="71804"/>
          </a:xfrm>
          <a:prstGeom prst="ellipse">
            <a:avLst/>
          </a:prstGeom>
          <a:solidFill>
            <a:srgbClr val="002162"/>
          </a:solidFill>
          <a:ln w="9525">
            <a:solidFill>
              <a:schemeClr val="tx2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2215"/>
          </a:p>
        </p:txBody>
      </p:sp>
      <p:sp>
        <p:nvSpPr>
          <p:cNvPr id="156775" name="Line 103"/>
          <p:cNvSpPr>
            <a:spLocks noChangeShapeType="1"/>
          </p:cNvSpPr>
          <p:nvPr/>
        </p:nvSpPr>
        <p:spPr bwMode="auto">
          <a:xfrm flipV="1">
            <a:off x="949569" y="2549769"/>
            <a:ext cx="169985" cy="52754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sz="2215"/>
          </a:p>
        </p:txBody>
      </p:sp>
      <p:sp>
        <p:nvSpPr>
          <p:cNvPr id="156776" name="Line 104"/>
          <p:cNvSpPr>
            <a:spLocks noChangeShapeType="1"/>
          </p:cNvSpPr>
          <p:nvPr/>
        </p:nvSpPr>
        <p:spPr bwMode="auto">
          <a:xfrm flipH="1" flipV="1">
            <a:off x="679939" y="2414954"/>
            <a:ext cx="164123" cy="15240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sz="2215"/>
          </a:p>
        </p:txBody>
      </p:sp>
      <p:pic>
        <p:nvPicPr>
          <p:cNvPr id="156777" name="Picture 105" descr="FQH-eq1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22685" y="1932843"/>
            <a:ext cx="6022731" cy="4909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6778" name="Text Box 106"/>
          <p:cNvSpPr txBox="1">
            <a:spLocks noChangeArrowheads="1"/>
          </p:cNvSpPr>
          <p:nvPr/>
        </p:nvSpPr>
        <p:spPr bwMode="auto">
          <a:xfrm>
            <a:off x="2708031" y="2542443"/>
            <a:ext cx="3352800" cy="4331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de-DE" altLang="en-US" sz="2215" dirty="0" err="1">
                <a:latin typeface="Arial" panose="020B0604020202020204" pitchFamily="34" charset="0"/>
              </a:rPr>
              <a:t>stationary</a:t>
            </a:r>
            <a:r>
              <a:rPr lang="de-DE" altLang="en-US" sz="2215" dirty="0">
                <a:latin typeface="Arial" panose="020B0604020202020204" pitchFamily="34" charset="0"/>
              </a:rPr>
              <a:t> </a:t>
            </a:r>
            <a:r>
              <a:rPr lang="de-DE" altLang="en-US" sz="2215" dirty="0" err="1">
                <a:latin typeface="Arial" panose="020B0604020202020204" pitchFamily="34" charset="0"/>
              </a:rPr>
              <a:t>current</a:t>
            </a:r>
            <a:r>
              <a:rPr lang="de-DE" altLang="en-US" sz="2215" dirty="0">
                <a:latin typeface="Arial" panose="020B0604020202020204" pitchFamily="34" charset="0"/>
              </a:rPr>
              <a:t>:</a:t>
            </a:r>
            <a:endParaRPr lang="en-US" altLang="en-US" sz="2215" dirty="0">
              <a:latin typeface="Arial" panose="020B0604020202020204" pitchFamily="34" charset="0"/>
            </a:endParaRPr>
          </a:p>
        </p:txBody>
      </p:sp>
      <p:pic>
        <p:nvPicPr>
          <p:cNvPr id="156779" name="Picture 107" descr="FQH-eq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84735" y="2920512"/>
            <a:ext cx="1411165" cy="4440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6780" name="Picture 108" descr="FQH-eq3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53459" y="3417277"/>
            <a:ext cx="3858357" cy="5773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6781" name="Picture 109" descr="FQH-eq5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6599" y="5174037"/>
            <a:ext cx="4147435" cy="7092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6783" name="Picture 111" descr="FQH-eq4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1574" y="4198328"/>
            <a:ext cx="4397619" cy="6989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6784" name="Text Box 112"/>
          <p:cNvSpPr txBox="1">
            <a:spLocks noChangeArrowheads="1"/>
          </p:cNvSpPr>
          <p:nvPr/>
        </p:nvSpPr>
        <p:spPr bwMode="auto">
          <a:xfrm>
            <a:off x="131978" y="4331224"/>
            <a:ext cx="2517347" cy="4331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de-DE" altLang="en-US" sz="2215" dirty="0">
                <a:latin typeface="Arial" panose="020B0604020202020204" pitchFamily="34" charset="0"/>
              </a:rPr>
              <a:t>Hall </a:t>
            </a:r>
            <a:r>
              <a:rPr lang="de-DE" altLang="en-US" sz="2215" dirty="0" err="1">
                <a:latin typeface="Arial" panose="020B0604020202020204" pitchFamily="34" charset="0"/>
              </a:rPr>
              <a:t>resistance</a:t>
            </a:r>
            <a:r>
              <a:rPr lang="de-DE" altLang="en-US" sz="2215" dirty="0">
                <a:latin typeface="Arial" panose="020B0604020202020204" pitchFamily="34" charset="0"/>
              </a:rPr>
              <a:t>:</a:t>
            </a:r>
            <a:endParaRPr lang="en-US" altLang="en-US" sz="2215" dirty="0">
              <a:latin typeface="Arial" panose="020B0604020202020204" pitchFamily="34" charset="0"/>
            </a:endParaRPr>
          </a:p>
        </p:txBody>
      </p:sp>
      <p:sp>
        <p:nvSpPr>
          <p:cNvPr id="156785" name="Rectangle 113"/>
          <p:cNvSpPr>
            <a:spLocks noChangeArrowheads="1"/>
          </p:cNvSpPr>
          <p:nvPr/>
        </p:nvSpPr>
        <p:spPr bwMode="auto">
          <a:xfrm>
            <a:off x="2461846" y="4132385"/>
            <a:ext cx="4783015" cy="832338"/>
          </a:xfrm>
          <a:prstGeom prst="rect">
            <a:avLst/>
          </a:prstGeom>
          <a:noFill/>
          <a:ln w="38100">
            <a:solidFill>
              <a:srgbClr val="FF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2215"/>
          </a:p>
        </p:txBody>
      </p:sp>
      <p:sp>
        <p:nvSpPr>
          <p:cNvPr id="156786" name="Text Box 114"/>
          <p:cNvSpPr txBox="1">
            <a:spLocks noChangeArrowheads="1"/>
          </p:cNvSpPr>
          <p:nvPr/>
        </p:nvSpPr>
        <p:spPr bwMode="auto">
          <a:xfrm>
            <a:off x="6652761" y="5354605"/>
            <a:ext cx="2396177" cy="3481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de-DE" altLang="en-US" sz="1662" dirty="0">
                <a:latin typeface="Arial" panose="020B0604020202020204" pitchFamily="34" charset="0"/>
              </a:rPr>
              <a:t>Dirac </a:t>
            </a:r>
            <a:r>
              <a:rPr lang="de-DE" altLang="en-US" sz="1662" dirty="0" err="1">
                <a:latin typeface="Arial" panose="020B0604020202020204" pitchFamily="34" charset="0"/>
              </a:rPr>
              <a:t>flux</a:t>
            </a:r>
            <a:r>
              <a:rPr lang="de-DE" altLang="en-US" sz="1662" dirty="0">
                <a:latin typeface="Arial" panose="020B0604020202020204" pitchFamily="34" charset="0"/>
              </a:rPr>
              <a:t> </a:t>
            </a:r>
            <a:r>
              <a:rPr lang="de-DE" altLang="en-US" sz="1662" dirty="0" err="1">
                <a:latin typeface="Arial" panose="020B0604020202020204" pitchFamily="34" charset="0"/>
              </a:rPr>
              <a:t>quantum</a:t>
            </a:r>
            <a:endParaRPr lang="en-US" altLang="en-US" sz="1662" dirty="0">
              <a:latin typeface="Arial" panose="020B0604020202020204" pitchFamily="34" charset="0"/>
            </a:endParaRPr>
          </a:p>
        </p:txBody>
      </p:sp>
      <p:sp>
        <p:nvSpPr>
          <p:cNvPr id="156787" name="Text Box 115"/>
          <p:cNvSpPr txBox="1">
            <a:spLocks noChangeArrowheads="1"/>
          </p:cNvSpPr>
          <p:nvPr/>
        </p:nvSpPr>
        <p:spPr bwMode="auto">
          <a:xfrm>
            <a:off x="4744915" y="4529504"/>
            <a:ext cx="268022" cy="2911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de-DE" altLang="en-US" sz="1292"/>
              <a:t>2</a:t>
            </a:r>
            <a:endParaRPr lang="en-US" altLang="en-US" sz="1292"/>
          </a:p>
        </p:txBody>
      </p:sp>
      <p:sp>
        <p:nvSpPr>
          <p:cNvPr id="25" name="Text Box 5"/>
          <p:cNvSpPr txBox="1">
            <a:spLocks noChangeArrowheads="1"/>
          </p:cNvSpPr>
          <p:nvPr/>
        </p:nvSpPr>
        <p:spPr bwMode="auto">
          <a:xfrm>
            <a:off x="56202" y="33669"/>
            <a:ext cx="9045575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dirty="0">
                <a:solidFill>
                  <a:srgbClr val="000066"/>
                </a:solidFill>
                <a:latin typeface="Comic Sans MS" pitchFamily="66" charset="0"/>
              </a:rPr>
              <a:t>classical Hall effect  (1880 E.H. Hall)</a:t>
            </a:r>
          </a:p>
        </p:txBody>
      </p:sp>
      <p:grpSp>
        <p:nvGrpSpPr>
          <p:cNvPr id="26" name="グループ化 59"/>
          <p:cNvGrpSpPr/>
          <p:nvPr/>
        </p:nvGrpSpPr>
        <p:grpSpPr>
          <a:xfrm>
            <a:off x="2344556" y="5883283"/>
            <a:ext cx="3636095" cy="763587"/>
            <a:chOff x="2344556" y="5883283"/>
            <a:chExt cx="3636095" cy="763587"/>
          </a:xfrm>
        </p:grpSpPr>
        <p:sp>
          <p:nvSpPr>
            <p:cNvPr id="27" name="テキスト ボックス 52"/>
            <p:cNvSpPr txBox="1"/>
            <p:nvPr/>
          </p:nvSpPr>
          <p:spPr>
            <a:xfrm>
              <a:off x="2344556" y="6059581"/>
              <a:ext cx="2206053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ja-JP" sz="2000" b="0" dirty="0">
                  <a:latin typeface="Comic Sans MS" pitchFamily="66" charset="0"/>
                </a:rPr>
                <a:t>Hall </a:t>
              </a:r>
              <a:r>
                <a:rPr lang="en-US" altLang="ja-JP" sz="2000" b="0" dirty="0">
                  <a:latin typeface="Comic Sans MS" pitchFamily="66" charset="0"/>
                </a:rPr>
                <a:t>conduc</a:t>
              </a:r>
              <a:r>
                <a:rPr kumimoji="1" lang="en-US" altLang="ja-JP" sz="2000" b="0" dirty="0">
                  <a:latin typeface="Comic Sans MS" pitchFamily="66" charset="0"/>
                </a:rPr>
                <a:t>tance</a:t>
              </a:r>
              <a:endParaRPr kumimoji="1" lang="ja-JP" altLang="en-US" sz="2000" b="0" dirty="0">
                <a:latin typeface="Comic Sans MS" pitchFamily="66" charset="0"/>
              </a:endParaRPr>
            </a:p>
          </p:txBody>
        </p:sp>
        <p:graphicFrame>
          <p:nvGraphicFramePr>
            <p:cNvPr id="28" name="Object 14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2219452078"/>
                </p:ext>
              </p:extLst>
            </p:nvPr>
          </p:nvGraphicFramePr>
          <p:xfrm>
            <a:off x="4878926" y="5883283"/>
            <a:ext cx="1101725" cy="76358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136686" name="数式" r:id="rId9" imgW="622080" imgH="431640" progId="Equation.3">
                    <p:embed/>
                  </p:oleObj>
                </mc:Choice>
                <mc:Fallback>
                  <p:oleObj name="数式" r:id="rId9" imgW="622080" imgH="431640" progId="Equation.3">
                    <p:embed/>
                    <p:pic>
                      <p:nvPicPr>
                        <p:cNvPr id="22542" name="Object 14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0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878926" y="5883283"/>
                          <a:ext cx="1101725" cy="763587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pic>
        <p:nvPicPr>
          <p:cNvPr id="29" name="Picture 16" descr="classical_hall_effect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35386" y="4860406"/>
            <a:ext cx="2309170" cy="19761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129150609"/>
      </p:ext>
    </p:extLst>
  </p:cSld>
  <p:clrMapOvr>
    <a:masterClrMapping/>
  </p:clrMapOvr>
  <p:transition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AutoShape 2"/>
          <p:cNvSpPr>
            <a:spLocks noChangeArrowheads="1"/>
          </p:cNvSpPr>
          <p:nvPr/>
        </p:nvSpPr>
        <p:spPr bwMode="auto">
          <a:xfrm>
            <a:off x="0" y="-11723"/>
            <a:ext cx="9144000" cy="6858000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de-DE" sz="2400"/>
              <a:t> </a:t>
            </a:r>
          </a:p>
        </p:txBody>
      </p:sp>
      <p:pic>
        <p:nvPicPr>
          <p:cNvPr id="10247" name="Picture 7" descr="iqh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94634" y="2094788"/>
            <a:ext cx="4682566" cy="32590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243" name="Text Box 3"/>
          <p:cNvSpPr txBox="1">
            <a:spLocks noChangeArrowheads="1"/>
          </p:cNvSpPr>
          <p:nvPr/>
        </p:nvSpPr>
        <p:spPr bwMode="auto">
          <a:xfrm>
            <a:off x="1066800" y="1524000"/>
            <a:ext cx="9144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n-US" altLang="en-US" i="0"/>
          </a:p>
        </p:txBody>
      </p:sp>
      <p:sp>
        <p:nvSpPr>
          <p:cNvPr id="10244" name="Text Box 4"/>
          <p:cNvSpPr txBox="1">
            <a:spLocks noChangeArrowheads="1"/>
          </p:cNvSpPr>
          <p:nvPr/>
        </p:nvSpPr>
        <p:spPr bwMode="auto">
          <a:xfrm>
            <a:off x="62345" y="597069"/>
            <a:ext cx="8582891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b="0" dirty="0"/>
              <a:t>Discovered in 1980, Nobel Prize awarded to von Klitzing in 1985</a:t>
            </a:r>
          </a:p>
        </p:txBody>
      </p:sp>
      <p:sp>
        <p:nvSpPr>
          <p:cNvPr id="10251" name="Text Box 11"/>
          <p:cNvSpPr txBox="1">
            <a:spLocks noChangeArrowheads="1"/>
          </p:cNvSpPr>
          <p:nvPr/>
        </p:nvSpPr>
        <p:spPr bwMode="auto">
          <a:xfrm>
            <a:off x="685800" y="6248400"/>
            <a:ext cx="9144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n-US" altLang="en-US"/>
          </a:p>
        </p:txBody>
      </p:sp>
      <p:sp>
        <p:nvSpPr>
          <p:cNvPr id="10252" name="Text Box 12"/>
          <p:cNvSpPr txBox="1">
            <a:spLocks noChangeArrowheads="1"/>
          </p:cNvSpPr>
          <p:nvPr/>
        </p:nvSpPr>
        <p:spPr bwMode="auto">
          <a:xfrm>
            <a:off x="838200" y="6858000"/>
            <a:ext cx="9144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n-US" altLang="en-US"/>
          </a:p>
        </p:txBody>
      </p:sp>
      <p:sp>
        <p:nvSpPr>
          <p:cNvPr id="10253" name="Text Box 13"/>
          <p:cNvSpPr txBox="1">
            <a:spLocks noChangeArrowheads="1"/>
          </p:cNvSpPr>
          <p:nvPr/>
        </p:nvSpPr>
        <p:spPr bwMode="auto">
          <a:xfrm>
            <a:off x="381000" y="5867400"/>
            <a:ext cx="9144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n-US" altLang="en-US"/>
          </a:p>
        </p:txBody>
      </p:sp>
      <p:sp>
        <p:nvSpPr>
          <p:cNvPr id="10258" name="Text Box 18"/>
          <p:cNvSpPr txBox="1">
            <a:spLocks noChangeArrowheads="1"/>
          </p:cNvSpPr>
          <p:nvPr/>
        </p:nvSpPr>
        <p:spPr bwMode="auto">
          <a:xfrm>
            <a:off x="4114800" y="2971800"/>
            <a:ext cx="9144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n-US" altLang="en-US"/>
          </a:p>
        </p:txBody>
      </p:sp>
      <p:sp>
        <p:nvSpPr>
          <p:cNvPr id="17" name="Text Box 5"/>
          <p:cNvSpPr txBox="1">
            <a:spLocks noChangeArrowheads="1"/>
          </p:cNvSpPr>
          <p:nvPr/>
        </p:nvSpPr>
        <p:spPr bwMode="auto">
          <a:xfrm>
            <a:off x="56202" y="33669"/>
            <a:ext cx="9045575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dirty="0">
                <a:solidFill>
                  <a:srgbClr val="000066"/>
                </a:solidFill>
                <a:latin typeface="Comic Sans MS" pitchFamily="66" charset="0"/>
              </a:rPr>
              <a:t>Integer Quantum Hall effect  (1980 von Klitzing)</a:t>
            </a:r>
          </a:p>
        </p:txBody>
      </p:sp>
      <p:pic>
        <p:nvPicPr>
          <p:cNvPr id="18" name="Picture 28" descr="klitzi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3426" y="3391090"/>
            <a:ext cx="966747" cy="13548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Text Box 30"/>
          <p:cNvSpPr txBox="1">
            <a:spLocks noChangeArrowheads="1"/>
          </p:cNvSpPr>
          <p:nvPr/>
        </p:nvSpPr>
        <p:spPr bwMode="auto">
          <a:xfrm>
            <a:off x="356806" y="4804102"/>
            <a:ext cx="1879167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de-DE" altLang="en-US" sz="1800" b="1" dirty="0">
                <a:latin typeface="Arial" panose="020B0604020202020204" pitchFamily="34" charset="0"/>
              </a:rPr>
              <a:t>K. v. Klitzing</a:t>
            </a:r>
            <a:endParaRPr lang="en-US" altLang="en-US" sz="1800" b="1" dirty="0">
              <a:latin typeface="Arial" panose="020B0604020202020204" pitchFamily="34" charset="0"/>
            </a:endParaRPr>
          </a:p>
        </p:txBody>
      </p:sp>
      <p:graphicFrame>
        <p:nvGraphicFramePr>
          <p:cNvPr id="20" name="コンテンツ プレースホルダ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49171639"/>
              </p:ext>
            </p:extLst>
          </p:nvPr>
        </p:nvGraphicFramePr>
        <p:xfrm>
          <a:off x="7656167" y="1834937"/>
          <a:ext cx="1015172" cy="42862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37759" name="数式" r:id="rId5" imgW="571320" imgH="241200" progId="Equation.3">
                  <p:embed/>
                </p:oleObj>
              </mc:Choice>
              <mc:Fallback>
                <p:oleObj name="数式" r:id="rId5" imgW="571320" imgH="241200" progId="Equation.3">
                  <p:embed/>
                  <p:pic>
                    <p:nvPicPr>
                      <p:cNvPr id="24584" name="コンテンツ プレースホルダ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656167" y="1834937"/>
                        <a:ext cx="1015172" cy="42862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1" name="テキスト ボックス 13"/>
          <p:cNvSpPr txBox="1"/>
          <p:nvPr/>
        </p:nvSpPr>
        <p:spPr>
          <a:xfrm>
            <a:off x="3945894" y="5418236"/>
            <a:ext cx="417133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000" dirty="0">
                <a:latin typeface="Comic Sans MS" pitchFamily="66" charset="0"/>
              </a:rPr>
              <a:t>Quantization of Hall conductance</a:t>
            </a:r>
            <a:endParaRPr kumimoji="1" lang="ja-JP" altLang="en-US" sz="2000" dirty="0">
              <a:latin typeface="Comic Sans MS" pitchFamily="66" charset="0"/>
            </a:endParaRPr>
          </a:p>
        </p:txBody>
      </p:sp>
      <p:graphicFrame>
        <p:nvGraphicFramePr>
          <p:cNvPr id="22" name="オブジェクト 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61831948"/>
              </p:ext>
            </p:extLst>
          </p:nvPr>
        </p:nvGraphicFramePr>
        <p:xfrm>
          <a:off x="582642" y="5141217"/>
          <a:ext cx="1382720" cy="93122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37760" name="数式" r:id="rId7" imgW="622080" imgH="419040" progId="Equation.3">
                  <p:embed/>
                </p:oleObj>
              </mc:Choice>
              <mc:Fallback>
                <p:oleObj name="数式" r:id="rId7" imgW="622080" imgH="419040" progId="Equation.3">
                  <p:embed/>
                  <p:pic>
                    <p:nvPicPr>
                      <p:cNvPr id="15" name="オブジェクト 1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82642" y="5141217"/>
                        <a:ext cx="1382720" cy="93122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4" name="テキスト ボックス 16"/>
          <p:cNvSpPr txBox="1"/>
          <p:nvPr/>
        </p:nvSpPr>
        <p:spPr>
          <a:xfrm>
            <a:off x="56202" y="6209488"/>
            <a:ext cx="908779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2000" b="0" dirty="0">
                <a:latin typeface="Comic Sans MS" pitchFamily="66" charset="0"/>
              </a:rPr>
              <a:t>e</a:t>
            </a:r>
            <a:r>
              <a:rPr kumimoji="1" lang="en-US" altLang="ja-JP" sz="2000" b="0" dirty="0">
                <a:latin typeface="Comic Sans MS" pitchFamily="66" charset="0"/>
              </a:rPr>
              <a:t>xact,  robust against disorder and does not depend on the geometry</a:t>
            </a:r>
            <a:endParaRPr kumimoji="1" lang="ja-JP" altLang="en-US" sz="2000" b="0" dirty="0">
              <a:latin typeface="Comic Sans MS" pitchFamily="66" charset="0"/>
            </a:endParaRPr>
          </a:p>
        </p:txBody>
      </p:sp>
      <p:cxnSp>
        <p:nvCxnSpPr>
          <p:cNvPr id="23" name="直線コネクタ 8"/>
          <p:cNvCxnSpPr/>
          <p:nvPr/>
        </p:nvCxnSpPr>
        <p:spPr>
          <a:xfrm rot="5400000">
            <a:off x="641879" y="2047034"/>
            <a:ext cx="1714512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フリーフォーム 12"/>
          <p:cNvSpPr/>
          <p:nvPr/>
        </p:nvSpPr>
        <p:spPr>
          <a:xfrm>
            <a:off x="457951" y="1333059"/>
            <a:ext cx="1043188" cy="193183"/>
          </a:xfrm>
          <a:custGeom>
            <a:avLst/>
            <a:gdLst>
              <a:gd name="connsiteX0" fmla="*/ 0 w 1043188"/>
              <a:gd name="connsiteY0" fmla="*/ 193183 h 193183"/>
              <a:gd name="connsiteX1" fmla="*/ 283335 w 1043188"/>
              <a:gd name="connsiteY1" fmla="*/ 180304 h 193183"/>
              <a:gd name="connsiteX2" fmla="*/ 618185 w 1043188"/>
              <a:gd name="connsiteY2" fmla="*/ 128788 h 193183"/>
              <a:gd name="connsiteX3" fmla="*/ 914400 w 1043188"/>
              <a:gd name="connsiteY3" fmla="*/ 51515 h 193183"/>
              <a:gd name="connsiteX4" fmla="*/ 1043188 w 1043188"/>
              <a:gd name="connsiteY4" fmla="*/ 0 h 1931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43188" h="193183">
                <a:moveTo>
                  <a:pt x="0" y="193183"/>
                </a:moveTo>
                <a:cubicBezTo>
                  <a:pt x="90152" y="192110"/>
                  <a:pt x="180304" y="191037"/>
                  <a:pt x="283335" y="180304"/>
                </a:cubicBezTo>
                <a:cubicBezTo>
                  <a:pt x="386366" y="169571"/>
                  <a:pt x="513008" y="150253"/>
                  <a:pt x="618185" y="128788"/>
                </a:cubicBezTo>
                <a:cubicBezTo>
                  <a:pt x="723363" y="107323"/>
                  <a:pt x="843566" y="72980"/>
                  <a:pt x="914400" y="51515"/>
                </a:cubicBezTo>
                <a:cubicBezTo>
                  <a:pt x="985234" y="30050"/>
                  <a:pt x="1014211" y="15025"/>
                  <a:pt x="1043188" y="0"/>
                </a:cubicBezTo>
              </a:path>
            </a:pathLst>
          </a:cu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6" name="フリーフォーム 13"/>
          <p:cNvSpPr/>
          <p:nvPr/>
        </p:nvSpPr>
        <p:spPr>
          <a:xfrm>
            <a:off x="1514018" y="1165633"/>
            <a:ext cx="1635617" cy="528034"/>
          </a:xfrm>
          <a:custGeom>
            <a:avLst/>
            <a:gdLst>
              <a:gd name="connsiteX0" fmla="*/ 0 w 1635617"/>
              <a:gd name="connsiteY0" fmla="*/ 528034 h 528034"/>
              <a:gd name="connsiteX1" fmla="*/ 180304 w 1635617"/>
              <a:gd name="connsiteY1" fmla="*/ 425003 h 528034"/>
              <a:gd name="connsiteX2" fmla="*/ 476518 w 1635617"/>
              <a:gd name="connsiteY2" fmla="*/ 283335 h 528034"/>
              <a:gd name="connsiteX3" fmla="*/ 824248 w 1635617"/>
              <a:gd name="connsiteY3" fmla="*/ 154547 h 528034"/>
              <a:gd name="connsiteX4" fmla="*/ 1094704 w 1635617"/>
              <a:gd name="connsiteY4" fmla="*/ 77273 h 528034"/>
              <a:gd name="connsiteX5" fmla="*/ 1416676 w 1635617"/>
              <a:gd name="connsiteY5" fmla="*/ 25758 h 528034"/>
              <a:gd name="connsiteX6" fmla="*/ 1635617 w 1635617"/>
              <a:gd name="connsiteY6" fmla="*/ 0 h 5280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635617" h="528034">
                <a:moveTo>
                  <a:pt x="0" y="528034"/>
                </a:moveTo>
                <a:cubicBezTo>
                  <a:pt x="50442" y="496910"/>
                  <a:pt x="100884" y="465786"/>
                  <a:pt x="180304" y="425003"/>
                </a:cubicBezTo>
                <a:cubicBezTo>
                  <a:pt x="259724" y="384220"/>
                  <a:pt x="369194" y="328411"/>
                  <a:pt x="476518" y="283335"/>
                </a:cubicBezTo>
                <a:cubicBezTo>
                  <a:pt x="583842" y="238259"/>
                  <a:pt x="721217" y="188891"/>
                  <a:pt x="824248" y="154547"/>
                </a:cubicBezTo>
                <a:cubicBezTo>
                  <a:pt x="927279" y="120203"/>
                  <a:pt x="995966" y="98738"/>
                  <a:pt x="1094704" y="77273"/>
                </a:cubicBezTo>
                <a:cubicBezTo>
                  <a:pt x="1193442" y="55808"/>
                  <a:pt x="1326524" y="38637"/>
                  <a:pt x="1416676" y="25758"/>
                </a:cubicBezTo>
                <a:cubicBezTo>
                  <a:pt x="1506828" y="12879"/>
                  <a:pt x="1571222" y="6439"/>
                  <a:pt x="1635617" y="0"/>
                </a:cubicBezTo>
              </a:path>
            </a:pathLst>
          </a:cu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7" name="フリーフォーム 14"/>
          <p:cNvSpPr/>
          <p:nvPr/>
        </p:nvSpPr>
        <p:spPr>
          <a:xfrm>
            <a:off x="1498341" y="1805546"/>
            <a:ext cx="1635617" cy="528034"/>
          </a:xfrm>
          <a:custGeom>
            <a:avLst/>
            <a:gdLst>
              <a:gd name="connsiteX0" fmla="*/ 0 w 1635617"/>
              <a:gd name="connsiteY0" fmla="*/ 528034 h 528034"/>
              <a:gd name="connsiteX1" fmla="*/ 180304 w 1635617"/>
              <a:gd name="connsiteY1" fmla="*/ 425003 h 528034"/>
              <a:gd name="connsiteX2" fmla="*/ 476518 w 1635617"/>
              <a:gd name="connsiteY2" fmla="*/ 283335 h 528034"/>
              <a:gd name="connsiteX3" fmla="*/ 824248 w 1635617"/>
              <a:gd name="connsiteY3" fmla="*/ 154547 h 528034"/>
              <a:gd name="connsiteX4" fmla="*/ 1094704 w 1635617"/>
              <a:gd name="connsiteY4" fmla="*/ 77273 h 528034"/>
              <a:gd name="connsiteX5" fmla="*/ 1416676 w 1635617"/>
              <a:gd name="connsiteY5" fmla="*/ 25758 h 528034"/>
              <a:gd name="connsiteX6" fmla="*/ 1635617 w 1635617"/>
              <a:gd name="connsiteY6" fmla="*/ 0 h 5280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635617" h="528034">
                <a:moveTo>
                  <a:pt x="0" y="528034"/>
                </a:moveTo>
                <a:cubicBezTo>
                  <a:pt x="50442" y="496910"/>
                  <a:pt x="100884" y="465786"/>
                  <a:pt x="180304" y="425003"/>
                </a:cubicBezTo>
                <a:cubicBezTo>
                  <a:pt x="259724" y="384220"/>
                  <a:pt x="369194" y="328411"/>
                  <a:pt x="476518" y="283335"/>
                </a:cubicBezTo>
                <a:cubicBezTo>
                  <a:pt x="583842" y="238259"/>
                  <a:pt x="721217" y="188891"/>
                  <a:pt x="824248" y="154547"/>
                </a:cubicBezTo>
                <a:cubicBezTo>
                  <a:pt x="927279" y="120203"/>
                  <a:pt x="995966" y="98738"/>
                  <a:pt x="1094704" y="77273"/>
                </a:cubicBezTo>
                <a:cubicBezTo>
                  <a:pt x="1193442" y="55808"/>
                  <a:pt x="1326524" y="38637"/>
                  <a:pt x="1416676" y="25758"/>
                </a:cubicBezTo>
                <a:cubicBezTo>
                  <a:pt x="1506828" y="12879"/>
                  <a:pt x="1571222" y="6439"/>
                  <a:pt x="1635617" y="0"/>
                </a:cubicBezTo>
              </a:path>
            </a:pathLst>
          </a:cu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8" name="フリーフォーム 16"/>
          <p:cNvSpPr/>
          <p:nvPr/>
        </p:nvSpPr>
        <p:spPr>
          <a:xfrm>
            <a:off x="455153" y="2547894"/>
            <a:ext cx="1043188" cy="193183"/>
          </a:xfrm>
          <a:custGeom>
            <a:avLst/>
            <a:gdLst>
              <a:gd name="connsiteX0" fmla="*/ 0 w 1043188"/>
              <a:gd name="connsiteY0" fmla="*/ 193183 h 193183"/>
              <a:gd name="connsiteX1" fmla="*/ 283335 w 1043188"/>
              <a:gd name="connsiteY1" fmla="*/ 180304 h 193183"/>
              <a:gd name="connsiteX2" fmla="*/ 618185 w 1043188"/>
              <a:gd name="connsiteY2" fmla="*/ 128788 h 193183"/>
              <a:gd name="connsiteX3" fmla="*/ 914400 w 1043188"/>
              <a:gd name="connsiteY3" fmla="*/ 51515 h 193183"/>
              <a:gd name="connsiteX4" fmla="*/ 1043188 w 1043188"/>
              <a:gd name="connsiteY4" fmla="*/ 0 h 1931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43188" h="193183">
                <a:moveTo>
                  <a:pt x="0" y="193183"/>
                </a:moveTo>
                <a:cubicBezTo>
                  <a:pt x="90152" y="192110"/>
                  <a:pt x="180304" y="191037"/>
                  <a:pt x="283335" y="180304"/>
                </a:cubicBezTo>
                <a:cubicBezTo>
                  <a:pt x="386366" y="169571"/>
                  <a:pt x="513008" y="150253"/>
                  <a:pt x="618185" y="128788"/>
                </a:cubicBezTo>
                <a:cubicBezTo>
                  <a:pt x="723363" y="107323"/>
                  <a:pt x="843566" y="72980"/>
                  <a:pt x="914400" y="51515"/>
                </a:cubicBezTo>
                <a:cubicBezTo>
                  <a:pt x="985234" y="30050"/>
                  <a:pt x="1014211" y="15025"/>
                  <a:pt x="1043188" y="0"/>
                </a:cubicBezTo>
              </a:path>
            </a:pathLst>
          </a:cu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cxnSp>
        <p:nvCxnSpPr>
          <p:cNvPr id="29" name="直線コネクタ 19"/>
          <p:cNvCxnSpPr/>
          <p:nvPr/>
        </p:nvCxnSpPr>
        <p:spPr>
          <a:xfrm>
            <a:off x="283895" y="1619200"/>
            <a:ext cx="2786082" cy="1588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円/楕円 22"/>
          <p:cNvSpPr/>
          <p:nvPr/>
        </p:nvSpPr>
        <p:spPr>
          <a:xfrm>
            <a:off x="1498341" y="1619200"/>
            <a:ext cx="71438" cy="71438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1" name="円/楕円 23"/>
          <p:cNvSpPr/>
          <p:nvPr/>
        </p:nvSpPr>
        <p:spPr>
          <a:xfrm>
            <a:off x="498209" y="1619200"/>
            <a:ext cx="71438" cy="71438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2" name="テキスト ボックス 24"/>
          <p:cNvSpPr txBox="1"/>
          <p:nvPr/>
        </p:nvSpPr>
        <p:spPr>
          <a:xfrm>
            <a:off x="426771" y="2690770"/>
            <a:ext cx="8499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 err="1"/>
              <a:t>AlGaAs</a:t>
            </a:r>
            <a:endParaRPr kumimoji="1" lang="ja-JP" altLang="en-US" dirty="0"/>
          </a:p>
        </p:txBody>
      </p:sp>
      <p:sp>
        <p:nvSpPr>
          <p:cNvPr id="33" name="テキスト ボックス 25"/>
          <p:cNvSpPr txBox="1"/>
          <p:nvPr/>
        </p:nvSpPr>
        <p:spPr>
          <a:xfrm>
            <a:off x="1926969" y="2678628"/>
            <a:ext cx="6639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 err="1"/>
              <a:t>GaAs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219312477"/>
      </p:ext>
    </p:extLst>
  </p:cSld>
  <p:clrMapOvr>
    <a:masterClrMapping/>
  </p:clrMapOvr>
  <p:transition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AutoShape 2"/>
          <p:cNvSpPr>
            <a:spLocks noChangeArrowheads="1"/>
          </p:cNvSpPr>
          <p:nvPr/>
        </p:nvSpPr>
        <p:spPr bwMode="auto">
          <a:xfrm>
            <a:off x="0" y="-11723"/>
            <a:ext cx="9144000" cy="6858000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de-DE" sz="2400"/>
              <a:t> </a:t>
            </a:r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>
          <a:xfrm>
            <a:off x="464189" y="678637"/>
            <a:ext cx="8229600" cy="2428892"/>
          </a:xfrm>
        </p:spPr>
        <p:txBody>
          <a:bodyPr>
            <a:normAutofit/>
          </a:bodyPr>
          <a:lstStyle/>
          <a:p>
            <a:r>
              <a:rPr kumimoji="1" lang="en-US" altLang="ja-JP" sz="2400" dirty="0">
                <a:latin typeface="Comic Sans MS" pitchFamily="66" charset="0"/>
              </a:rPr>
              <a:t>Electrons are confined in a two-dimensional plane.</a:t>
            </a:r>
            <a:r>
              <a:rPr lang="en-US" altLang="ja-JP" sz="2400" dirty="0">
                <a:latin typeface="Comic Sans MS" pitchFamily="66" charset="0"/>
              </a:rPr>
              <a:t> </a:t>
            </a:r>
          </a:p>
          <a:p>
            <a:pPr>
              <a:buNone/>
            </a:pPr>
            <a:r>
              <a:rPr lang="en-US" altLang="ja-JP" sz="2400" dirty="0">
                <a:latin typeface="Comic Sans MS" pitchFamily="66" charset="0"/>
              </a:rPr>
              <a:t>    (ex. </a:t>
            </a:r>
            <a:r>
              <a:rPr lang="en-US" altLang="ja-JP" sz="2400" dirty="0" err="1">
                <a:latin typeface="Comic Sans MS" pitchFamily="66" charset="0"/>
              </a:rPr>
              <a:t>AlGaAs</a:t>
            </a:r>
            <a:r>
              <a:rPr lang="en-US" altLang="ja-JP" sz="2400" dirty="0">
                <a:latin typeface="Comic Sans MS" pitchFamily="66" charset="0"/>
              </a:rPr>
              <a:t>/</a:t>
            </a:r>
            <a:r>
              <a:rPr lang="en-US" altLang="ja-JP" sz="2400" dirty="0" err="1">
                <a:latin typeface="Comic Sans MS" pitchFamily="66" charset="0"/>
              </a:rPr>
              <a:t>GaAs</a:t>
            </a:r>
            <a:r>
              <a:rPr lang="en-US" altLang="ja-JP" sz="2400" dirty="0">
                <a:latin typeface="Comic Sans MS" pitchFamily="66" charset="0"/>
              </a:rPr>
              <a:t> interface)</a:t>
            </a:r>
            <a:endParaRPr kumimoji="1" lang="en-US" altLang="ja-JP" sz="2400" dirty="0">
              <a:latin typeface="Comic Sans MS" pitchFamily="66" charset="0"/>
            </a:endParaRPr>
          </a:p>
          <a:p>
            <a:endParaRPr lang="en-US" altLang="ja-JP" sz="2400" dirty="0">
              <a:latin typeface="Comic Sans MS" pitchFamily="66" charset="0"/>
            </a:endParaRPr>
          </a:p>
          <a:p>
            <a:r>
              <a:rPr kumimoji="1" lang="en-US" altLang="ja-JP" sz="2400" dirty="0">
                <a:latin typeface="Comic Sans MS" pitchFamily="66" charset="0"/>
              </a:rPr>
              <a:t>Strong magnetic field is applied</a:t>
            </a:r>
          </a:p>
          <a:p>
            <a:pPr>
              <a:buNone/>
            </a:pPr>
            <a:r>
              <a:rPr lang="en-US" altLang="ja-JP" sz="2400" dirty="0">
                <a:latin typeface="Comic Sans MS" pitchFamily="66" charset="0"/>
              </a:rPr>
              <a:t>   </a:t>
            </a:r>
            <a:r>
              <a:rPr kumimoji="1" lang="en-US" altLang="ja-JP" sz="2400" dirty="0">
                <a:latin typeface="Comic Sans MS" pitchFamily="66" charset="0"/>
              </a:rPr>
              <a:t> (perpendicular to the plane)</a:t>
            </a:r>
          </a:p>
          <a:p>
            <a:pPr>
              <a:buNone/>
            </a:pPr>
            <a:endParaRPr lang="en-US" altLang="ja-JP" sz="2400" dirty="0">
              <a:latin typeface="Comic Sans MS" pitchFamily="66" charset="0"/>
            </a:endParaRPr>
          </a:p>
          <a:p>
            <a:pPr>
              <a:buNone/>
            </a:pPr>
            <a:endParaRPr kumimoji="1" lang="ja-JP" altLang="en-US" sz="2400" dirty="0">
              <a:latin typeface="Comic Sans MS" pitchFamily="66" charset="0"/>
            </a:endParaRPr>
          </a:p>
        </p:txBody>
      </p:sp>
      <p:sp>
        <p:nvSpPr>
          <p:cNvPr id="43" name="Text Box 5"/>
          <p:cNvSpPr txBox="1">
            <a:spLocks noChangeArrowheads="1"/>
          </p:cNvSpPr>
          <p:nvPr/>
        </p:nvSpPr>
        <p:spPr bwMode="auto">
          <a:xfrm>
            <a:off x="56202" y="33669"/>
            <a:ext cx="9045575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dirty="0">
                <a:solidFill>
                  <a:srgbClr val="000066"/>
                </a:solidFill>
                <a:latin typeface="Comic Sans MS" pitchFamily="66" charset="0"/>
              </a:rPr>
              <a:t>Integer Quantum Hall effect: q-</a:t>
            </a:r>
            <a:r>
              <a:rPr lang="en-US" dirty="0" err="1">
                <a:solidFill>
                  <a:srgbClr val="000066"/>
                </a:solidFill>
                <a:latin typeface="Comic Sans MS" pitchFamily="66" charset="0"/>
              </a:rPr>
              <a:t>mech</a:t>
            </a:r>
            <a:r>
              <a:rPr lang="en-US" dirty="0">
                <a:solidFill>
                  <a:srgbClr val="000066"/>
                </a:solidFill>
                <a:latin typeface="Comic Sans MS" pitchFamily="66" charset="0"/>
              </a:rPr>
              <a:t> description</a:t>
            </a:r>
          </a:p>
        </p:txBody>
      </p:sp>
      <p:pic>
        <p:nvPicPr>
          <p:cNvPr id="48" name="Picture 9" descr="FQH-eq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189" y="3306608"/>
            <a:ext cx="4978400" cy="7635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7" name="Picture 10" descr="FQH-eq7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07535" y="4373661"/>
            <a:ext cx="4386254" cy="4102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1" name="Text Box 11"/>
          <p:cNvSpPr txBox="1">
            <a:spLocks noChangeArrowheads="1"/>
          </p:cNvSpPr>
          <p:nvPr/>
        </p:nvSpPr>
        <p:spPr bwMode="auto">
          <a:xfrm>
            <a:off x="353291" y="4353053"/>
            <a:ext cx="4457700" cy="430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de-DE" altLang="en-US" sz="2200" b="0" dirty="0" err="1">
                <a:latin typeface="Comic Sans MS" panose="030F0702030302020204" pitchFamily="66" charset="0"/>
              </a:rPr>
              <a:t>coordinate</a:t>
            </a:r>
            <a:r>
              <a:rPr lang="de-DE" altLang="en-US" sz="2200" b="0" dirty="0">
                <a:latin typeface="Comic Sans MS" panose="030F0702030302020204" pitchFamily="66" charset="0"/>
              </a:rPr>
              <a:t> </a:t>
            </a:r>
            <a:r>
              <a:rPr lang="de-DE" altLang="en-US" sz="2200" b="0" dirty="0" err="1">
                <a:latin typeface="Comic Sans MS" panose="030F0702030302020204" pitchFamily="66" charset="0"/>
              </a:rPr>
              <a:t>transformation</a:t>
            </a:r>
            <a:r>
              <a:rPr lang="de-DE" altLang="en-US" sz="2200" b="0" dirty="0">
                <a:latin typeface="Comic Sans MS" panose="030F0702030302020204" pitchFamily="66" charset="0"/>
              </a:rPr>
              <a:t>:</a:t>
            </a:r>
            <a:endParaRPr lang="en-US" altLang="en-US" sz="2200" b="0" dirty="0">
              <a:latin typeface="Comic Sans MS" panose="030F0702030302020204" pitchFamily="66" charset="0"/>
            </a:endParaRPr>
          </a:p>
        </p:txBody>
      </p:sp>
      <p:sp>
        <p:nvSpPr>
          <p:cNvPr id="62" name="Text Box 9"/>
          <p:cNvSpPr txBox="1">
            <a:spLocks noChangeArrowheads="1"/>
          </p:cNvSpPr>
          <p:nvPr/>
        </p:nvSpPr>
        <p:spPr bwMode="auto">
          <a:xfrm>
            <a:off x="392648" y="4870531"/>
            <a:ext cx="3340100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de-DE" altLang="en-US" b="0" dirty="0" err="1">
                <a:solidFill>
                  <a:srgbClr val="0033CC"/>
                </a:solidFill>
                <a:latin typeface="Arial" panose="020B0604020202020204" pitchFamily="34" charset="0"/>
              </a:rPr>
              <a:t>mapping</a:t>
            </a:r>
            <a:r>
              <a:rPr lang="de-DE" altLang="en-US" b="0" dirty="0">
                <a:solidFill>
                  <a:srgbClr val="0033CC"/>
                </a:solidFill>
                <a:latin typeface="Arial" panose="020B0604020202020204" pitchFamily="34" charset="0"/>
              </a:rPr>
              <a:t> </a:t>
            </a:r>
            <a:r>
              <a:rPr lang="de-DE" altLang="en-US" b="0" dirty="0" err="1">
                <a:solidFill>
                  <a:srgbClr val="0033CC"/>
                </a:solidFill>
                <a:latin typeface="Arial" panose="020B0604020202020204" pitchFamily="34" charset="0"/>
              </a:rPr>
              <a:t>to</a:t>
            </a:r>
            <a:r>
              <a:rPr lang="de-DE" altLang="en-US" b="0" dirty="0">
                <a:solidFill>
                  <a:srgbClr val="0033CC"/>
                </a:solidFill>
                <a:latin typeface="Arial" panose="020B0604020202020204" pitchFamily="34" charset="0"/>
              </a:rPr>
              <a:t> </a:t>
            </a:r>
            <a:r>
              <a:rPr lang="de-DE" altLang="en-US" b="0" dirty="0" err="1">
                <a:solidFill>
                  <a:srgbClr val="0033CC"/>
                </a:solidFill>
                <a:latin typeface="Arial" panose="020B0604020202020204" pitchFamily="34" charset="0"/>
              </a:rPr>
              <a:t>oscillator</a:t>
            </a:r>
            <a:r>
              <a:rPr lang="de-DE" altLang="en-US" b="0" dirty="0">
                <a:solidFill>
                  <a:srgbClr val="0033CC"/>
                </a:solidFill>
                <a:latin typeface="Arial" panose="020B0604020202020204" pitchFamily="34" charset="0"/>
              </a:rPr>
              <a:t>:</a:t>
            </a:r>
            <a:endParaRPr lang="en-US" altLang="en-US" b="0" dirty="0">
              <a:solidFill>
                <a:srgbClr val="0033CC"/>
              </a:solidFill>
              <a:latin typeface="Arial" panose="020B0604020202020204" pitchFamily="34" charset="0"/>
            </a:endParaRPr>
          </a:p>
        </p:txBody>
      </p:sp>
      <p:pic>
        <p:nvPicPr>
          <p:cNvPr id="67" name="Picture 10" descr="FQH-eq1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81247" y="4958565"/>
            <a:ext cx="4812542" cy="6521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1" name="Rectangle 20"/>
          <p:cNvSpPr>
            <a:spLocks noChangeArrowheads="1"/>
          </p:cNvSpPr>
          <p:nvPr/>
        </p:nvSpPr>
        <p:spPr bwMode="auto">
          <a:xfrm>
            <a:off x="675409" y="5784010"/>
            <a:ext cx="8262529" cy="889000"/>
          </a:xfrm>
          <a:prstGeom prst="rect">
            <a:avLst/>
          </a:prstGeom>
          <a:noFill/>
          <a:ln w="28575">
            <a:solidFill>
              <a:srgbClr val="FF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73" name="オブジェクト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44877927"/>
              </p:ext>
            </p:extLst>
          </p:nvPr>
        </p:nvGraphicFramePr>
        <p:xfrm>
          <a:off x="1556564" y="5761785"/>
          <a:ext cx="5908675" cy="9112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32610" name="数式" r:id="rId6" imgW="2552400" imgH="393480" progId="Equation.3">
                  <p:embed/>
                </p:oleObj>
              </mc:Choice>
              <mc:Fallback>
                <p:oleObj name="数式" r:id="rId6" imgW="2552400" imgH="393480" progId="Equation.3">
                  <p:embed/>
                  <p:pic>
                    <p:nvPicPr>
                      <p:cNvPr id="5" name="オブジェクト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56564" y="5761785"/>
                        <a:ext cx="5908675" cy="9112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699212339"/>
      </p:ext>
    </p:extLst>
  </p:cSld>
  <p:clrMapOvr>
    <a:masterClrMapping/>
  </p:clrMapOvr>
  <p:transition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AutoShape 2"/>
          <p:cNvSpPr>
            <a:spLocks noChangeArrowheads="1"/>
          </p:cNvSpPr>
          <p:nvPr/>
        </p:nvSpPr>
        <p:spPr bwMode="auto">
          <a:xfrm>
            <a:off x="0" y="-11723"/>
            <a:ext cx="9144000" cy="6858000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de-DE" sz="2400"/>
              <a:t> </a:t>
            </a:r>
          </a:p>
        </p:txBody>
      </p:sp>
      <p:sp>
        <p:nvSpPr>
          <p:cNvPr id="4" name="テキスト ボックス 3"/>
          <p:cNvSpPr txBox="1"/>
          <p:nvPr/>
        </p:nvSpPr>
        <p:spPr>
          <a:xfrm>
            <a:off x="4466277" y="3034928"/>
            <a:ext cx="192713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000" dirty="0">
                <a:latin typeface="Comic Sans MS" pitchFamily="66" charset="0"/>
              </a:rPr>
              <a:t>Landau levels:</a:t>
            </a:r>
            <a:endParaRPr kumimoji="1" lang="ja-JP" altLang="en-US" sz="2000" dirty="0">
              <a:latin typeface="Comic Sans MS" pitchFamily="66" charset="0"/>
            </a:endParaRPr>
          </a:p>
        </p:txBody>
      </p:sp>
      <p:graphicFrame>
        <p:nvGraphicFramePr>
          <p:cNvPr id="5" name="オブジェクト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78547725"/>
              </p:ext>
            </p:extLst>
          </p:nvPr>
        </p:nvGraphicFramePr>
        <p:xfrm>
          <a:off x="229239" y="2135220"/>
          <a:ext cx="4475163" cy="685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38826" name="Formel" r:id="rId3" imgW="2565360" imgH="393480" progId="Equation.3">
                  <p:embed/>
                </p:oleObj>
              </mc:Choice>
              <mc:Fallback>
                <p:oleObj name="Formel" r:id="rId3" imgW="2565360" imgH="393480" progId="Equation.3">
                  <p:embed/>
                  <p:pic>
                    <p:nvPicPr>
                      <p:cNvPr id="5" name="オブジェクト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9239" y="2135220"/>
                        <a:ext cx="4475163" cy="685800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52" name="テキスト ボックス 51"/>
          <p:cNvSpPr txBox="1"/>
          <p:nvPr/>
        </p:nvSpPr>
        <p:spPr>
          <a:xfrm>
            <a:off x="311717" y="524999"/>
            <a:ext cx="257153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b="0" dirty="0">
                <a:latin typeface="Comic Sans MS" pitchFamily="66" charset="0"/>
              </a:rPr>
              <a:t>cyclotron motion</a:t>
            </a:r>
            <a:endParaRPr kumimoji="1" lang="ja-JP" altLang="en-US" b="0" dirty="0">
              <a:latin typeface="Comic Sans MS" pitchFamily="66" charset="0"/>
            </a:endParaRPr>
          </a:p>
        </p:txBody>
      </p:sp>
      <p:sp>
        <p:nvSpPr>
          <p:cNvPr id="43" name="Text Box 5"/>
          <p:cNvSpPr txBox="1">
            <a:spLocks noChangeArrowheads="1"/>
          </p:cNvSpPr>
          <p:nvPr/>
        </p:nvSpPr>
        <p:spPr bwMode="auto">
          <a:xfrm>
            <a:off x="56202" y="33669"/>
            <a:ext cx="9045575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dirty="0">
                <a:solidFill>
                  <a:srgbClr val="000066"/>
                </a:solidFill>
                <a:latin typeface="Comic Sans MS" pitchFamily="66" charset="0"/>
              </a:rPr>
              <a:t>Integer Quantum Hall effect: q-</a:t>
            </a:r>
            <a:r>
              <a:rPr lang="en-US" dirty="0" err="1">
                <a:solidFill>
                  <a:srgbClr val="000066"/>
                </a:solidFill>
                <a:latin typeface="Comic Sans MS" pitchFamily="66" charset="0"/>
              </a:rPr>
              <a:t>mech</a:t>
            </a:r>
            <a:r>
              <a:rPr lang="en-US" dirty="0">
                <a:solidFill>
                  <a:srgbClr val="000066"/>
                </a:solidFill>
                <a:latin typeface="Comic Sans MS" pitchFamily="66" charset="0"/>
              </a:rPr>
              <a:t> description</a:t>
            </a:r>
          </a:p>
        </p:txBody>
      </p:sp>
      <p:sp>
        <p:nvSpPr>
          <p:cNvPr id="45" name="Rectangle 96"/>
          <p:cNvSpPr>
            <a:spLocks noChangeArrowheads="1"/>
          </p:cNvSpPr>
          <p:nvPr/>
        </p:nvSpPr>
        <p:spPr bwMode="auto">
          <a:xfrm>
            <a:off x="3866202" y="4527722"/>
            <a:ext cx="381000" cy="1524000"/>
          </a:xfrm>
          <a:prstGeom prst="rect">
            <a:avLst/>
          </a:prstGeom>
          <a:solidFill>
            <a:srgbClr val="FF0000">
              <a:alpha val="24001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6" name="Rectangle 97"/>
          <p:cNvSpPr>
            <a:spLocks noChangeArrowheads="1"/>
          </p:cNvSpPr>
          <p:nvPr/>
        </p:nvSpPr>
        <p:spPr bwMode="auto">
          <a:xfrm>
            <a:off x="4704402" y="4527722"/>
            <a:ext cx="914400" cy="1524000"/>
          </a:xfrm>
          <a:prstGeom prst="rect">
            <a:avLst/>
          </a:prstGeom>
          <a:solidFill>
            <a:srgbClr val="FF0000">
              <a:alpha val="24001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7" name="Rectangle 98"/>
          <p:cNvSpPr>
            <a:spLocks noChangeArrowheads="1"/>
          </p:cNvSpPr>
          <p:nvPr/>
        </p:nvSpPr>
        <p:spPr bwMode="auto">
          <a:xfrm>
            <a:off x="6076002" y="4527722"/>
            <a:ext cx="1905000" cy="1524000"/>
          </a:xfrm>
          <a:prstGeom prst="rect">
            <a:avLst/>
          </a:prstGeom>
          <a:solidFill>
            <a:srgbClr val="FF0000">
              <a:alpha val="24001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grpSp>
        <p:nvGrpSpPr>
          <p:cNvPr id="48" name="Group 14"/>
          <p:cNvGrpSpPr>
            <a:grpSpLocks/>
          </p:cNvGrpSpPr>
          <p:nvPr/>
        </p:nvGrpSpPr>
        <p:grpSpPr bwMode="auto">
          <a:xfrm>
            <a:off x="174364" y="5249053"/>
            <a:ext cx="2209800" cy="1219200"/>
            <a:chOff x="2208" y="1488"/>
            <a:chExt cx="1392" cy="768"/>
          </a:xfrm>
        </p:grpSpPr>
        <p:sp>
          <p:nvSpPr>
            <p:cNvPr id="50" name="Rectangle 13"/>
            <p:cNvSpPr>
              <a:spLocks noChangeArrowheads="1"/>
            </p:cNvSpPr>
            <p:nvPr/>
          </p:nvSpPr>
          <p:spPr bwMode="auto">
            <a:xfrm>
              <a:off x="2208" y="1488"/>
              <a:ext cx="1392" cy="768"/>
            </a:xfrm>
            <a:prstGeom prst="rect">
              <a:avLst/>
            </a:prstGeom>
            <a:solidFill>
              <a:schemeClr val="folHlink">
                <a:alpha val="57001"/>
              </a:schemeClr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graphicFrame>
          <p:nvGraphicFramePr>
            <p:cNvPr id="53" name="Object 12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2649800475"/>
                </p:ext>
              </p:extLst>
            </p:nvPr>
          </p:nvGraphicFramePr>
          <p:xfrm>
            <a:off x="2400" y="1593"/>
            <a:ext cx="1054" cy="519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138827" name="Formel" r:id="rId5" imgW="799920" imgH="393480" progId="Equation.3">
                    <p:embed/>
                  </p:oleObj>
                </mc:Choice>
                <mc:Fallback>
                  <p:oleObj name="Formel" r:id="rId5" imgW="799920" imgH="393480" progId="Equation.3">
                    <p:embed/>
                    <p:pic>
                      <p:nvPicPr>
                        <p:cNvPr id="6156" name="Object 12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400" y="1593"/>
                          <a:ext cx="1054" cy="519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57" name="Line 17"/>
          <p:cNvSpPr>
            <a:spLocks noChangeShapeType="1"/>
          </p:cNvSpPr>
          <p:nvPr/>
        </p:nvSpPr>
        <p:spPr bwMode="auto">
          <a:xfrm>
            <a:off x="3256602" y="4070522"/>
            <a:ext cx="0" cy="1981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1" name="Line 18"/>
          <p:cNvSpPr>
            <a:spLocks noChangeShapeType="1"/>
          </p:cNvSpPr>
          <p:nvPr/>
        </p:nvSpPr>
        <p:spPr bwMode="auto">
          <a:xfrm>
            <a:off x="3256602" y="6051722"/>
            <a:ext cx="4724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2" name="Text Box 19"/>
          <p:cNvSpPr txBox="1">
            <a:spLocks noChangeArrowheads="1"/>
          </p:cNvSpPr>
          <p:nvPr/>
        </p:nvSpPr>
        <p:spPr bwMode="auto">
          <a:xfrm>
            <a:off x="4094802" y="6127922"/>
            <a:ext cx="1747594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b="0" i="0" dirty="0"/>
              <a:t>Increasing B</a:t>
            </a:r>
          </a:p>
        </p:txBody>
      </p:sp>
      <p:sp>
        <p:nvSpPr>
          <p:cNvPr id="64" name="Rectangle 22"/>
          <p:cNvSpPr>
            <a:spLocks noChangeArrowheads="1"/>
          </p:cNvSpPr>
          <p:nvPr/>
        </p:nvSpPr>
        <p:spPr bwMode="auto">
          <a:xfrm>
            <a:off x="3256602" y="4527722"/>
            <a:ext cx="381000" cy="1524000"/>
          </a:xfrm>
          <a:prstGeom prst="rect">
            <a:avLst/>
          </a:prstGeom>
          <a:solidFill>
            <a:srgbClr val="FF0000">
              <a:alpha val="25000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7" name="Line 23"/>
          <p:cNvSpPr>
            <a:spLocks noChangeShapeType="1"/>
          </p:cNvSpPr>
          <p:nvPr/>
        </p:nvSpPr>
        <p:spPr bwMode="auto">
          <a:xfrm>
            <a:off x="3866202" y="4070522"/>
            <a:ext cx="0" cy="1981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9" name="Line 24"/>
          <p:cNvSpPr>
            <a:spLocks noChangeShapeType="1"/>
          </p:cNvSpPr>
          <p:nvPr/>
        </p:nvSpPr>
        <p:spPr bwMode="auto">
          <a:xfrm>
            <a:off x="4704402" y="4070522"/>
            <a:ext cx="0" cy="1981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0" name="Line 25"/>
          <p:cNvSpPr>
            <a:spLocks noChangeShapeType="1"/>
          </p:cNvSpPr>
          <p:nvPr/>
        </p:nvSpPr>
        <p:spPr bwMode="auto">
          <a:xfrm>
            <a:off x="6076002" y="4070522"/>
            <a:ext cx="0" cy="1981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grpSp>
        <p:nvGrpSpPr>
          <p:cNvPr id="71" name="Group 52"/>
          <p:cNvGrpSpPr>
            <a:grpSpLocks/>
          </p:cNvGrpSpPr>
          <p:nvPr/>
        </p:nvGrpSpPr>
        <p:grpSpPr bwMode="auto">
          <a:xfrm>
            <a:off x="3866202" y="4107035"/>
            <a:ext cx="381000" cy="1905000"/>
            <a:chOff x="3168" y="2663"/>
            <a:chExt cx="96" cy="1200"/>
          </a:xfrm>
        </p:grpSpPr>
        <p:sp>
          <p:nvSpPr>
            <p:cNvPr id="72" name="Line 26"/>
            <p:cNvSpPr>
              <a:spLocks noChangeShapeType="1"/>
            </p:cNvSpPr>
            <p:nvPr/>
          </p:nvSpPr>
          <p:spPr bwMode="auto">
            <a:xfrm>
              <a:off x="3168" y="3815"/>
              <a:ext cx="9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3" name="Line 27"/>
            <p:cNvSpPr>
              <a:spLocks noChangeShapeType="1"/>
            </p:cNvSpPr>
            <p:nvPr/>
          </p:nvSpPr>
          <p:spPr bwMode="auto">
            <a:xfrm>
              <a:off x="3168" y="3863"/>
              <a:ext cx="9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4" name="Line 28"/>
            <p:cNvSpPr>
              <a:spLocks noChangeShapeType="1"/>
            </p:cNvSpPr>
            <p:nvPr/>
          </p:nvSpPr>
          <p:spPr bwMode="auto">
            <a:xfrm>
              <a:off x="3168" y="3767"/>
              <a:ext cx="9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5" name="Line 29"/>
            <p:cNvSpPr>
              <a:spLocks noChangeShapeType="1"/>
            </p:cNvSpPr>
            <p:nvPr/>
          </p:nvSpPr>
          <p:spPr bwMode="auto">
            <a:xfrm>
              <a:off x="3168" y="3719"/>
              <a:ext cx="9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6" name="Line 30"/>
            <p:cNvSpPr>
              <a:spLocks noChangeShapeType="1"/>
            </p:cNvSpPr>
            <p:nvPr/>
          </p:nvSpPr>
          <p:spPr bwMode="auto">
            <a:xfrm>
              <a:off x="3168" y="3671"/>
              <a:ext cx="9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7" name="Line 31"/>
            <p:cNvSpPr>
              <a:spLocks noChangeShapeType="1"/>
            </p:cNvSpPr>
            <p:nvPr/>
          </p:nvSpPr>
          <p:spPr bwMode="auto">
            <a:xfrm>
              <a:off x="3168" y="3623"/>
              <a:ext cx="9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8" name="Line 32"/>
            <p:cNvSpPr>
              <a:spLocks noChangeShapeType="1"/>
            </p:cNvSpPr>
            <p:nvPr/>
          </p:nvSpPr>
          <p:spPr bwMode="auto">
            <a:xfrm>
              <a:off x="3168" y="3575"/>
              <a:ext cx="9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9" name="Line 33"/>
            <p:cNvSpPr>
              <a:spLocks noChangeShapeType="1"/>
            </p:cNvSpPr>
            <p:nvPr/>
          </p:nvSpPr>
          <p:spPr bwMode="auto">
            <a:xfrm>
              <a:off x="3168" y="3527"/>
              <a:ext cx="9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0" name="Line 34"/>
            <p:cNvSpPr>
              <a:spLocks noChangeShapeType="1"/>
            </p:cNvSpPr>
            <p:nvPr/>
          </p:nvSpPr>
          <p:spPr bwMode="auto">
            <a:xfrm>
              <a:off x="3168" y="3479"/>
              <a:ext cx="9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1" name="Line 35"/>
            <p:cNvSpPr>
              <a:spLocks noChangeShapeType="1"/>
            </p:cNvSpPr>
            <p:nvPr/>
          </p:nvSpPr>
          <p:spPr bwMode="auto">
            <a:xfrm>
              <a:off x="3168" y="3431"/>
              <a:ext cx="9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2" name="Line 36"/>
            <p:cNvSpPr>
              <a:spLocks noChangeShapeType="1"/>
            </p:cNvSpPr>
            <p:nvPr/>
          </p:nvSpPr>
          <p:spPr bwMode="auto">
            <a:xfrm>
              <a:off x="3168" y="3383"/>
              <a:ext cx="9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3" name="Line 37"/>
            <p:cNvSpPr>
              <a:spLocks noChangeShapeType="1"/>
            </p:cNvSpPr>
            <p:nvPr/>
          </p:nvSpPr>
          <p:spPr bwMode="auto">
            <a:xfrm>
              <a:off x="3168" y="3335"/>
              <a:ext cx="9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4" name="Line 38"/>
            <p:cNvSpPr>
              <a:spLocks noChangeShapeType="1"/>
            </p:cNvSpPr>
            <p:nvPr/>
          </p:nvSpPr>
          <p:spPr bwMode="auto">
            <a:xfrm>
              <a:off x="3168" y="3287"/>
              <a:ext cx="9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5" name="Line 39"/>
            <p:cNvSpPr>
              <a:spLocks noChangeShapeType="1"/>
            </p:cNvSpPr>
            <p:nvPr/>
          </p:nvSpPr>
          <p:spPr bwMode="auto">
            <a:xfrm>
              <a:off x="3168" y="3239"/>
              <a:ext cx="9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6" name="Line 40"/>
            <p:cNvSpPr>
              <a:spLocks noChangeShapeType="1"/>
            </p:cNvSpPr>
            <p:nvPr/>
          </p:nvSpPr>
          <p:spPr bwMode="auto">
            <a:xfrm>
              <a:off x="3168" y="3191"/>
              <a:ext cx="9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7" name="Line 41"/>
            <p:cNvSpPr>
              <a:spLocks noChangeShapeType="1"/>
            </p:cNvSpPr>
            <p:nvPr/>
          </p:nvSpPr>
          <p:spPr bwMode="auto">
            <a:xfrm>
              <a:off x="3168" y="3143"/>
              <a:ext cx="9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8" name="Line 42"/>
            <p:cNvSpPr>
              <a:spLocks noChangeShapeType="1"/>
            </p:cNvSpPr>
            <p:nvPr/>
          </p:nvSpPr>
          <p:spPr bwMode="auto">
            <a:xfrm>
              <a:off x="3168" y="3095"/>
              <a:ext cx="9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9" name="Line 43"/>
            <p:cNvSpPr>
              <a:spLocks noChangeShapeType="1"/>
            </p:cNvSpPr>
            <p:nvPr/>
          </p:nvSpPr>
          <p:spPr bwMode="auto">
            <a:xfrm>
              <a:off x="3168" y="3047"/>
              <a:ext cx="9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0" name="Line 44"/>
            <p:cNvSpPr>
              <a:spLocks noChangeShapeType="1"/>
            </p:cNvSpPr>
            <p:nvPr/>
          </p:nvSpPr>
          <p:spPr bwMode="auto">
            <a:xfrm>
              <a:off x="3168" y="2999"/>
              <a:ext cx="9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1" name="Line 45"/>
            <p:cNvSpPr>
              <a:spLocks noChangeShapeType="1"/>
            </p:cNvSpPr>
            <p:nvPr/>
          </p:nvSpPr>
          <p:spPr bwMode="auto">
            <a:xfrm>
              <a:off x="3168" y="2951"/>
              <a:ext cx="9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2" name="Line 46"/>
            <p:cNvSpPr>
              <a:spLocks noChangeShapeType="1"/>
            </p:cNvSpPr>
            <p:nvPr/>
          </p:nvSpPr>
          <p:spPr bwMode="auto">
            <a:xfrm>
              <a:off x="3168" y="2903"/>
              <a:ext cx="9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3" name="Line 47"/>
            <p:cNvSpPr>
              <a:spLocks noChangeShapeType="1"/>
            </p:cNvSpPr>
            <p:nvPr/>
          </p:nvSpPr>
          <p:spPr bwMode="auto">
            <a:xfrm>
              <a:off x="3168" y="2855"/>
              <a:ext cx="9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4" name="Line 48"/>
            <p:cNvSpPr>
              <a:spLocks noChangeShapeType="1"/>
            </p:cNvSpPr>
            <p:nvPr/>
          </p:nvSpPr>
          <p:spPr bwMode="auto">
            <a:xfrm>
              <a:off x="3168" y="2807"/>
              <a:ext cx="9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5" name="Line 49"/>
            <p:cNvSpPr>
              <a:spLocks noChangeShapeType="1"/>
            </p:cNvSpPr>
            <p:nvPr/>
          </p:nvSpPr>
          <p:spPr bwMode="auto">
            <a:xfrm>
              <a:off x="3168" y="2759"/>
              <a:ext cx="9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6" name="Line 50"/>
            <p:cNvSpPr>
              <a:spLocks noChangeShapeType="1"/>
            </p:cNvSpPr>
            <p:nvPr/>
          </p:nvSpPr>
          <p:spPr bwMode="auto">
            <a:xfrm>
              <a:off x="3168" y="2711"/>
              <a:ext cx="9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7" name="Line 51"/>
            <p:cNvSpPr>
              <a:spLocks noChangeShapeType="1"/>
            </p:cNvSpPr>
            <p:nvPr/>
          </p:nvSpPr>
          <p:spPr bwMode="auto">
            <a:xfrm>
              <a:off x="3168" y="2663"/>
              <a:ext cx="9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98" name="Line 55"/>
          <p:cNvSpPr>
            <a:spLocks noChangeShapeType="1"/>
          </p:cNvSpPr>
          <p:nvPr/>
        </p:nvSpPr>
        <p:spPr bwMode="auto">
          <a:xfrm>
            <a:off x="4704402" y="6051722"/>
            <a:ext cx="381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grpSp>
        <p:nvGrpSpPr>
          <p:cNvPr id="99" name="Group 80"/>
          <p:cNvGrpSpPr>
            <a:grpSpLocks/>
          </p:cNvGrpSpPr>
          <p:nvPr/>
        </p:nvGrpSpPr>
        <p:grpSpPr bwMode="auto">
          <a:xfrm>
            <a:off x="4704402" y="4146722"/>
            <a:ext cx="914400" cy="1828800"/>
            <a:chOff x="3696" y="2688"/>
            <a:chExt cx="240" cy="1152"/>
          </a:xfrm>
        </p:grpSpPr>
        <p:sp>
          <p:nvSpPr>
            <p:cNvPr id="100" name="Line 54"/>
            <p:cNvSpPr>
              <a:spLocks noChangeShapeType="1"/>
            </p:cNvSpPr>
            <p:nvPr/>
          </p:nvSpPr>
          <p:spPr bwMode="auto">
            <a:xfrm>
              <a:off x="3696" y="3840"/>
              <a:ext cx="24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1" name="Line 57"/>
            <p:cNvSpPr>
              <a:spLocks noChangeShapeType="1"/>
            </p:cNvSpPr>
            <p:nvPr/>
          </p:nvSpPr>
          <p:spPr bwMode="auto">
            <a:xfrm>
              <a:off x="3696" y="3744"/>
              <a:ext cx="24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2" name="Line 59"/>
            <p:cNvSpPr>
              <a:spLocks noChangeShapeType="1"/>
            </p:cNvSpPr>
            <p:nvPr/>
          </p:nvSpPr>
          <p:spPr bwMode="auto">
            <a:xfrm>
              <a:off x="3696" y="3648"/>
              <a:ext cx="24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3" name="Line 61"/>
            <p:cNvSpPr>
              <a:spLocks noChangeShapeType="1"/>
            </p:cNvSpPr>
            <p:nvPr/>
          </p:nvSpPr>
          <p:spPr bwMode="auto">
            <a:xfrm>
              <a:off x="3696" y="3552"/>
              <a:ext cx="24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4" name="Line 63"/>
            <p:cNvSpPr>
              <a:spLocks noChangeShapeType="1"/>
            </p:cNvSpPr>
            <p:nvPr/>
          </p:nvSpPr>
          <p:spPr bwMode="auto">
            <a:xfrm>
              <a:off x="3696" y="3456"/>
              <a:ext cx="24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5" name="Line 65"/>
            <p:cNvSpPr>
              <a:spLocks noChangeShapeType="1"/>
            </p:cNvSpPr>
            <p:nvPr/>
          </p:nvSpPr>
          <p:spPr bwMode="auto">
            <a:xfrm>
              <a:off x="3696" y="3360"/>
              <a:ext cx="24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6" name="Line 67"/>
            <p:cNvSpPr>
              <a:spLocks noChangeShapeType="1"/>
            </p:cNvSpPr>
            <p:nvPr/>
          </p:nvSpPr>
          <p:spPr bwMode="auto">
            <a:xfrm>
              <a:off x="3696" y="3264"/>
              <a:ext cx="24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7" name="Line 69"/>
            <p:cNvSpPr>
              <a:spLocks noChangeShapeType="1"/>
            </p:cNvSpPr>
            <p:nvPr/>
          </p:nvSpPr>
          <p:spPr bwMode="auto">
            <a:xfrm>
              <a:off x="3696" y="3168"/>
              <a:ext cx="24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8" name="Line 71"/>
            <p:cNvSpPr>
              <a:spLocks noChangeShapeType="1"/>
            </p:cNvSpPr>
            <p:nvPr/>
          </p:nvSpPr>
          <p:spPr bwMode="auto">
            <a:xfrm>
              <a:off x="3696" y="3072"/>
              <a:ext cx="24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9" name="Line 73"/>
            <p:cNvSpPr>
              <a:spLocks noChangeShapeType="1"/>
            </p:cNvSpPr>
            <p:nvPr/>
          </p:nvSpPr>
          <p:spPr bwMode="auto">
            <a:xfrm>
              <a:off x="3696" y="2976"/>
              <a:ext cx="24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0" name="Line 75"/>
            <p:cNvSpPr>
              <a:spLocks noChangeShapeType="1"/>
            </p:cNvSpPr>
            <p:nvPr/>
          </p:nvSpPr>
          <p:spPr bwMode="auto">
            <a:xfrm>
              <a:off x="3696" y="2880"/>
              <a:ext cx="24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1" name="Line 77"/>
            <p:cNvSpPr>
              <a:spLocks noChangeShapeType="1"/>
            </p:cNvSpPr>
            <p:nvPr/>
          </p:nvSpPr>
          <p:spPr bwMode="auto">
            <a:xfrm>
              <a:off x="3696" y="2784"/>
              <a:ext cx="24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2" name="Line 79"/>
            <p:cNvSpPr>
              <a:spLocks noChangeShapeType="1"/>
            </p:cNvSpPr>
            <p:nvPr/>
          </p:nvSpPr>
          <p:spPr bwMode="auto">
            <a:xfrm>
              <a:off x="3696" y="2688"/>
              <a:ext cx="24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13" name="Group 95"/>
          <p:cNvGrpSpPr>
            <a:grpSpLocks/>
          </p:cNvGrpSpPr>
          <p:nvPr/>
        </p:nvGrpSpPr>
        <p:grpSpPr bwMode="auto">
          <a:xfrm>
            <a:off x="6076002" y="4146722"/>
            <a:ext cx="1905000" cy="1828800"/>
            <a:chOff x="4368" y="2688"/>
            <a:chExt cx="576" cy="1152"/>
          </a:xfrm>
        </p:grpSpPr>
        <p:sp>
          <p:nvSpPr>
            <p:cNvPr id="114" name="Line 82"/>
            <p:cNvSpPr>
              <a:spLocks noChangeShapeType="1"/>
            </p:cNvSpPr>
            <p:nvPr/>
          </p:nvSpPr>
          <p:spPr bwMode="auto">
            <a:xfrm>
              <a:off x="4368" y="3840"/>
              <a:ext cx="57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5" name="Line 84"/>
            <p:cNvSpPr>
              <a:spLocks noChangeShapeType="1"/>
            </p:cNvSpPr>
            <p:nvPr/>
          </p:nvSpPr>
          <p:spPr bwMode="auto">
            <a:xfrm>
              <a:off x="4368" y="3648"/>
              <a:ext cx="57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6" name="Line 86"/>
            <p:cNvSpPr>
              <a:spLocks noChangeShapeType="1"/>
            </p:cNvSpPr>
            <p:nvPr/>
          </p:nvSpPr>
          <p:spPr bwMode="auto">
            <a:xfrm>
              <a:off x="4368" y="3456"/>
              <a:ext cx="57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7" name="Line 88"/>
            <p:cNvSpPr>
              <a:spLocks noChangeShapeType="1"/>
            </p:cNvSpPr>
            <p:nvPr/>
          </p:nvSpPr>
          <p:spPr bwMode="auto">
            <a:xfrm>
              <a:off x="4368" y="3264"/>
              <a:ext cx="57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8" name="Line 90"/>
            <p:cNvSpPr>
              <a:spLocks noChangeShapeType="1"/>
            </p:cNvSpPr>
            <p:nvPr/>
          </p:nvSpPr>
          <p:spPr bwMode="auto">
            <a:xfrm>
              <a:off x="4368" y="3072"/>
              <a:ext cx="57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9" name="Line 92"/>
            <p:cNvSpPr>
              <a:spLocks noChangeShapeType="1"/>
            </p:cNvSpPr>
            <p:nvPr/>
          </p:nvSpPr>
          <p:spPr bwMode="auto">
            <a:xfrm>
              <a:off x="4368" y="2880"/>
              <a:ext cx="57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20" name="Line 94"/>
            <p:cNvSpPr>
              <a:spLocks noChangeShapeType="1"/>
            </p:cNvSpPr>
            <p:nvPr/>
          </p:nvSpPr>
          <p:spPr bwMode="auto">
            <a:xfrm>
              <a:off x="4368" y="2688"/>
              <a:ext cx="57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21" name="Text Box 99"/>
          <p:cNvSpPr txBox="1">
            <a:spLocks noChangeArrowheads="1"/>
          </p:cNvSpPr>
          <p:nvPr/>
        </p:nvSpPr>
        <p:spPr bwMode="auto">
          <a:xfrm>
            <a:off x="3409002" y="6127922"/>
            <a:ext cx="886781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b="0" i="0" dirty="0"/>
              <a:t>DOS:</a:t>
            </a:r>
          </a:p>
        </p:txBody>
      </p:sp>
      <p:sp>
        <p:nvSpPr>
          <p:cNvPr id="123" name="Line 101"/>
          <p:cNvSpPr>
            <a:spLocks noChangeShapeType="1"/>
          </p:cNvSpPr>
          <p:nvPr/>
        </p:nvSpPr>
        <p:spPr bwMode="auto">
          <a:xfrm flipV="1">
            <a:off x="4275777" y="5843760"/>
            <a:ext cx="381000" cy="76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24" name="Line 102"/>
          <p:cNvSpPr>
            <a:spLocks noChangeShapeType="1"/>
          </p:cNvSpPr>
          <p:nvPr/>
        </p:nvSpPr>
        <p:spPr bwMode="auto">
          <a:xfrm flipV="1">
            <a:off x="5618802" y="5670722"/>
            <a:ext cx="457200" cy="152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25" name="Line 104"/>
          <p:cNvSpPr>
            <a:spLocks noChangeShapeType="1"/>
          </p:cNvSpPr>
          <p:nvPr/>
        </p:nvSpPr>
        <p:spPr bwMode="auto">
          <a:xfrm>
            <a:off x="3637602" y="4070522"/>
            <a:ext cx="0" cy="1981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26" name="Line 105"/>
          <p:cNvSpPr>
            <a:spLocks noChangeShapeType="1"/>
          </p:cNvSpPr>
          <p:nvPr/>
        </p:nvSpPr>
        <p:spPr bwMode="auto">
          <a:xfrm flipH="1">
            <a:off x="4247202" y="3460922"/>
            <a:ext cx="762000" cy="762000"/>
          </a:xfrm>
          <a:prstGeom prst="line">
            <a:avLst/>
          </a:prstGeom>
          <a:noFill/>
          <a:ln w="9525">
            <a:solidFill>
              <a:srgbClr val="0000FF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27" name="Line 106"/>
          <p:cNvSpPr>
            <a:spLocks noChangeShapeType="1"/>
          </p:cNvSpPr>
          <p:nvPr/>
        </p:nvSpPr>
        <p:spPr bwMode="auto">
          <a:xfrm flipH="1">
            <a:off x="5237802" y="3537122"/>
            <a:ext cx="76200" cy="533400"/>
          </a:xfrm>
          <a:prstGeom prst="line">
            <a:avLst/>
          </a:prstGeom>
          <a:noFill/>
          <a:ln w="9525">
            <a:solidFill>
              <a:srgbClr val="0000FF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28" name="Line 107"/>
          <p:cNvSpPr>
            <a:spLocks noChangeShapeType="1"/>
          </p:cNvSpPr>
          <p:nvPr/>
        </p:nvSpPr>
        <p:spPr bwMode="auto">
          <a:xfrm>
            <a:off x="5542602" y="3613322"/>
            <a:ext cx="457200" cy="762000"/>
          </a:xfrm>
          <a:prstGeom prst="line">
            <a:avLst/>
          </a:prstGeom>
          <a:noFill/>
          <a:ln w="9525">
            <a:solidFill>
              <a:srgbClr val="0000FF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29" name="Line 108"/>
          <p:cNvSpPr>
            <a:spLocks noChangeShapeType="1"/>
          </p:cNvSpPr>
          <p:nvPr/>
        </p:nvSpPr>
        <p:spPr bwMode="auto">
          <a:xfrm>
            <a:off x="5842396" y="6373407"/>
            <a:ext cx="533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30" name="Text Box 109"/>
          <p:cNvSpPr txBox="1">
            <a:spLocks noChangeArrowheads="1"/>
          </p:cNvSpPr>
          <p:nvPr/>
        </p:nvSpPr>
        <p:spPr bwMode="auto">
          <a:xfrm rot="16200000">
            <a:off x="2387220" y="4866542"/>
            <a:ext cx="1206500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b="0" dirty="0"/>
              <a:t>Energy</a:t>
            </a:r>
          </a:p>
        </p:txBody>
      </p:sp>
      <p:graphicFrame>
        <p:nvGraphicFramePr>
          <p:cNvPr id="131" name="Object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112086"/>
              </p:ext>
            </p:extLst>
          </p:nvPr>
        </p:nvGraphicFramePr>
        <p:xfrm>
          <a:off x="2035175" y="3132138"/>
          <a:ext cx="1263650" cy="7556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38828" name="Formel" r:id="rId7" imgW="787320" imgH="469800" progId="Equation.3">
                  <p:embed/>
                </p:oleObj>
              </mc:Choice>
              <mc:Fallback>
                <p:oleObj name="Formel" r:id="rId7" imgW="787320" imgH="469800" progId="Equation.3">
                  <p:embed/>
                  <p:pic>
                    <p:nvPicPr>
                      <p:cNvPr id="4108" name="Object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35175" y="3132138"/>
                        <a:ext cx="1263650" cy="7556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5" name="Line 9"/>
          <p:cNvSpPr>
            <a:spLocks noChangeShapeType="1"/>
          </p:cNvSpPr>
          <p:nvPr/>
        </p:nvSpPr>
        <p:spPr bwMode="auto">
          <a:xfrm>
            <a:off x="5410596" y="2234034"/>
            <a:ext cx="863600" cy="1588"/>
          </a:xfrm>
          <a:prstGeom prst="line">
            <a:avLst/>
          </a:prstGeom>
          <a:noFill/>
          <a:ln w="3175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pic>
        <p:nvPicPr>
          <p:cNvPr id="142" name="Picture 54" descr="Picture2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56702" y="498507"/>
            <a:ext cx="1658938" cy="15224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3" name="Picture 56" descr="Picture3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08293" y="407316"/>
            <a:ext cx="1714500" cy="15732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4" name="Text Box 57"/>
          <p:cNvSpPr txBox="1">
            <a:spLocks noChangeArrowheads="1"/>
          </p:cNvSpPr>
          <p:nvPr/>
        </p:nvSpPr>
        <p:spPr bwMode="auto">
          <a:xfrm>
            <a:off x="76672" y="3270695"/>
            <a:ext cx="1994457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de-DE" altLang="en-US" sz="2000" b="0" dirty="0" err="1">
                <a:solidFill>
                  <a:srgbClr val="FF0000"/>
                </a:solidFill>
                <a:latin typeface="Arial" panose="020B0604020202020204" pitchFamily="34" charset="0"/>
              </a:rPr>
              <a:t>magnetic</a:t>
            </a:r>
            <a:r>
              <a:rPr lang="de-DE" altLang="en-US" sz="2000" b="0" dirty="0">
                <a:solidFill>
                  <a:srgbClr val="FF0000"/>
                </a:solidFill>
                <a:latin typeface="Arial" panose="020B0604020202020204" pitchFamily="34" charset="0"/>
              </a:rPr>
              <a:t> </a:t>
            </a:r>
            <a:r>
              <a:rPr lang="de-DE" altLang="en-US" sz="2000" b="0" dirty="0" err="1">
                <a:solidFill>
                  <a:srgbClr val="FF0000"/>
                </a:solidFill>
                <a:latin typeface="Arial" panose="020B0604020202020204" pitchFamily="34" charset="0"/>
              </a:rPr>
              <a:t>length</a:t>
            </a:r>
            <a:endParaRPr lang="en-US" altLang="en-US" sz="2000" b="0" dirty="0">
              <a:solidFill>
                <a:srgbClr val="FF0000"/>
              </a:solidFill>
              <a:latin typeface="Arial" panose="020B0604020202020204" pitchFamily="34" charset="0"/>
            </a:endParaRPr>
          </a:p>
        </p:txBody>
      </p:sp>
      <p:sp>
        <p:nvSpPr>
          <p:cNvPr id="145" name="Text Box 58"/>
          <p:cNvSpPr txBox="1">
            <a:spLocks noChangeArrowheads="1"/>
          </p:cNvSpPr>
          <p:nvPr/>
        </p:nvSpPr>
        <p:spPr bwMode="auto">
          <a:xfrm>
            <a:off x="183134" y="1656569"/>
            <a:ext cx="1968500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de-DE" altLang="en-US" sz="2000" b="0" dirty="0" err="1">
                <a:latin typeface="Arial" panose="020B0604020202020204" pitchFamily="34" charset="0"/>
              </a:rPr>
              <a:t>energy</a:t>
            </a:r>
            <a:endParaRPr lang="en-US" altLang="en-US" sz="2000" b="0" dirty="0">
              <a:latin typeface="Arial" panose="020B0604020202020204" pitchFamily="34" charset="0"/>
            </a:endParaRPr>
          </a:p>
        </p:txBody>
      </p:sp>
      <p:pic>
        <p:nvPicPr>
          <p:cNvPr id="146" name="Picture 13" descr="FQH-eq16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87398" y="6130949"/>
            <a:ext cx="2011600" cy="4668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41092517"/>
      </p:ext>
    </p:extLst>
  </p:cSld>
  <p:clrMapOvr>
    <a:masterClrMapping/>
  </p:clrMapOvr>
  <p:transition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AutoShape 2"/>
          <p:cNvSpPr>
            <a:spLocks noChangeArrowheads="1"/>
          </p:cNvSpPr>
          <p:nvPr/>
        </p:nvSpPr>
        <p:spPr bwMode="auto">
          <a:xfrm>
            <a:off x="13277" y="0"/>
            <a:ext cx="9144000" cy="6858000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de-DE" sz="2400"/>
              <a:t> </a:t>
            </a:r>
          </a:p>
        </p:txBody>
      </p:sp>
      <p:sp>
        <p:nvSpPr>
          <p:cNvPr id="43" name="Text Box 5"/>
          <p:cNvSpPr txBox="1">
            <a:spLocks noChangeArrowheads="1"/>
          </p:cNvSpPr>
          <p:nvPr/>
        </p:nvSpPr>
        <p:spPr bwMode="auto">
          <a:xfrm>
            <a:off x="56202" y="33669"/>
            <a:ext cx="9045575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dirty="0">
                <a:solidFill>
                  <a:srgbClr val="000066"/>
                </a:solidFill>
                <a:latin typeface="Comic Sans MS" pitchFamily="66" charset="0"/>
              </a:rPr>
              <a:t>Integer Quantum Hall effect: “band structure”</a:t>
            </a:r>
          </a:p>
        </p:txBody>
      </p:sp>
      <p:pic>
        <p:nvPicPr>
          <p:cNvPr id="36" name="Picture 11" descr="Landau-levels-gap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8111" y="1096182"/>
            <a:ext cx="5484393" cy="19023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4" name="Text Box 10"/>
          <p:cNvSpPr txBox="1">
            <a:spLocks noChangeArrowheads="1"/>
          </p:cNvSpPr>
          <p:nvPr/>
        </p:nvSpPr>
        <p:spPr bwMode="auto">
          <a:xfrm>
            <a:off x="44450" y="565163"/>
            <a:ext cx="9055100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de-DE" altLang="en-US" sz="2000" b="0" dirty="0" err="1">
                <a:latin typeface="Arial" panose="020B0604020202020204" pitchFamily="34" charset="0"/>
              </a:rPr>
              <a:t>spinless</a:t>
            </a:r>
            <a:r>
              <a:rPr lang="de-DE" altLang="en-US" sz="2000" b="0" dirty="0">
                <a:latin typeface="Arial" panose="020B0604020202020204" pitchFamily="34" charset="0"/>
              </a:rPr>
              <a:t> (</a:t>
            </a:r>
            <a:r>
              <a:rPr lang="de-DE" altLang="en-US" sz="2000" b="0" dirty="0" err="1">
                <a:latin typeface="Arial" panose="020B0604020202020204" pitchFamily="34" charset="0"/>
              </a:rPr>
              <a:t>for</a:t>
            </a:r>
            <a:r>
              <a:rPr lang="de-DE" altLang="en-US" sz="2000" b="0" dirty="0">
                <a:latin typeface="Arial" panose="020B0604020202020204" pitchFamily="34" charset="0"/>
              </a:rPr>
              <a:t> </a:t>
            </a:r>
            <a:r>
              <a:rPr lang="de-DE" altLang="en-US" sz="2000" b="0" dirty="0" err="1">
                <a:latin typeface="Arial" panose="020B0604020202020204" pitchFamily="34" charset="0"/>
              </a:rPr>
              <a:t>simplicity</a:t>
            </a:r>
            <a:r>
              <a:rPr lang="de-DE" altLang="en-US" sz="2000" b="0" dirty="0">
                <a:latin typeface="Arial" panose="020B0604020202020204" pitchFamily="34" charset="0"/>
              </a:rPr>
              <a:t>) </a:t>
            </a:r>
            <a:r>
              <a:rPr lang="de-DE" altLang="en-US" sz="2000" b="0" dirty="0" err="1">
                <a:latin typeface="Arial" panose="020B0604020202020204" pitchFamily="34" charset="0"/>
              </a:rPr>
              <a:t>and</a:t>
            </a:r>
            <a:r>
              <a:rPr lang="de-DE" altLang="en-US" sz="2000" b="0" dirty="0">
                <a:latin typeface="Arial" panose="020B0604020202020204" pitchFamily="34" charset="0"/>
              </a:rPr>
              <a:t> </a:t>
            </a:r>
            <a:r>
              <a:rPr lang="de-DE" altLang="en-US" sz="2000" b="0" dirty="0" err="1">
                <a:latin typeface="Arial" panose="020B0604020202020204" pitchFamily="34" charset="0"/>
              </a:rPr>
              <a:t>noninteracting</a:t>
            </a:r>
            <a:r>
              <a:rPr lang="de-DE" altLang="en-US" sz="2000" b="0" dirty="0">
                <a:latin typeface="Arial" panose="020B0604020202020204" pitchFamily="34" charset="0"/>
              </a:rPr>
              <a:t> </a:t>
            </a:r>
            <a:r>
              <a:rPr lang="de-DE" altLang="en-US" sz="2000" b="0" dirty="0" err="1">
                <a:latin typeface="Arial" panose="020B0604020202020204" pitchFamily="34" charset="0"/>
              </a:rPr>
              <a:t>electrons</a:t>
            </a:r>
            <a:r>
              <a:rPr lang="de-DE" altLang="en-US" sz="2000" b="0" dirty="0">
                <a:latin typeface="Arial" panose="020B0604020202020204" pitchFamily="34" charset="0"/>
              </a:rPr>
              <a:t>:  </a:t>
            </a:r>
            <a:r>
              <a:rPr lang="de-DE" altLang="en-US" sz="2000" b="0" i="1" dirty="0" err="1">
                <a:solidFill>
                  <a:schemeClr val="accent2"/>
                </a:solidFill>
                <a:latin typeface="Arial" panose="020B0604020202020204" pitchFamily="34" charset="0"/>
              </a:rPr>
              <a:t>atomic</a:t>
            </a:r>
            <a:r>
              <a:rPr lang="de-DE" altLang="en-US" sz="2000" b="0" i="1" dirty="0">
                <a:solidFill>
                  <a:schemeClr val="accent2"/>
                </a:solidFill>
                <a:latin typeface="Arial" panose="020B0604020202020204" pitchFamily="34" charset="0"/>
              </a:rPr>
              <a:t> </a:t>
            </a:r>
            <a:r>
              <a:rPr lang="de-DE" altLang="en-US" sz="2000" b="0" i="1" dirty="0" err="1">
                <a:solidFill>
                  <a:schemeClr val="accent2"/>
                </a:solidFill>
                <a:latin typeface="Arial" panose="020B0604020202020204" pitchFamily="34" charset="0"/>
              </a:rPr>
              <a:t>insulator</a:t>
            </a:r>
            <a:endParaRPr lang="en-US" altLang="en-US" sz="2000" b="0" i="1" dirty="0">
              <a:solidFill>
                <a:schemeClr val="accent2"/>
              </a:solidFill>
              <a:latin typeface="Arial" panose="020B0604020202020204" pitchFamily="34" charset="0"/>
            </a:endParaRPr>
          </a:p>
        </p:txBody>
      </p:sp>
      <p:pic>
        <p:nvPicPr>
          <p:cNvPr id="47" name="Picture 15" descr="FQH-eq38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6608" y="3297743"/>
            <a:ext cx="3033361" cy="5831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8" name="Rectangle 16"/>
          <p:cNvSpPr>
            <a:spLocks noChangeArrowheads="1"/>
          </p:cNvSpPr>
          <p:nvPr/>
        </p:nvSpPr>
        <p:spPr bwMode="auto">
          <a:xfrm>
            <a:off x="990600" y="3213605"/>
            <a:ext cx="3165764" cy="736600"/>
          </a:xfrm>
          <a:prstGeom prst="rect">
            <a:avLst/>
          </a:prstGeom>
          <a:noFill/>
          <a:ln w="28575">
            <a:solidFill>
              <a:schemeClr val="tx2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0" name="Text Box 18"/>
          <p:cNvSpPr txBox="1">
            <a:spLocks noChangeArrowheads="1"/>
          </p:cNvSpPr>
          <p:nvPr/>
        </p:nvSpPr>
        <p:spPr bwMode="auto">
          <a:xfrm>
            <a:off x="948638" y="3980360"/>
            <a:ext cx="2301009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de-DE" altLang="en-US" sz="3200" b="0" dirty="0" err="1">
                <a:solidFill>
                  <a:srgbClr val="FF0000"/>
                </a:solidFill>
                <a:latin typeface="Monotype Corsiva" panose="03010101010201010101" pitchFamily="66" charset="0"/>
              </a:rPr>
              <a:t>no</a:t>
            </a:r>
            <a:r>
              <a:rPr lang="de-DE" altLang="en-US" sz="3200" b="0" dirty="0">
                <a:solidFill>
                  <a:srgbClr val="FF0000"/>
                </a:solidFill>
                <a:latin typeface="Monotype Corsiva" panose="03010101010201010101" pitchFamily="66" charset="0"/>
              </a:rPr>
              <a:t> </a:t>
            </a:r>
            <a:r>
              <a:rPr lang="de-DE" altLang="en-US" sz="3200" b="0" dirty="0" err="1">
                <a:solidFill>
                  <a:srgbClr val="FF0000"/>
                </a:solidFill>
                <a:latin typeface="Monotype Corsiva" panose="03010101010201010101" pitchFamily="66" charset="0"/>
              </a:rPr>
              <a:t>plateaus</a:t>
            </a:r>
            <a:r>
              <a:rPr lang="de-DE" altLang="en-US" sz="3200" b="0" dirty="0">
                <a:solidFill>
                  <a:srgbClr val="FF0000"/>
                </a:solidFill>
                <a:latin typeface="Monotype Corsiva" panose="03010101010201010101" pitchFamily="66" charset="0"/>
              </a:rPr>
              <a:t> ?!</a:t>
            </a:r>
            <a:endParaRPr lang="en-US" altLang="en-US" sz="3200" b="0" dirty="0">
              <a:solidFill>
                <a:srgbClr val="FF0000"/>
              </a:solidFill>
              <a:latin typeface="Monotype Corsiva" panose="03010101010201010101" pitchFamily="66" charset="0"/>
            </a:endParaRPr>
          </a:p>
        </p:txBody>
      </p:sp>
      <p:pic>
        <p:nvPicPr>
          <p:cNvPr id="53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 rot="5400000">
            <a:off x="5488111" y="2540419"/>
            <a:ext cx="2361086" cy="25103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pSp>
        <p:nvGrpSpPr>
          <p:cNvPr id="57" name="グループ化 67"/>
          <p:cNvGrpSpPr/>
          <p:nvPr/>
        </p:nvGrpSpPr>
        <p:grpSpPr>
          <a:xfrm>
            <a:off x="707896" y="2753115"/>
            <a:ext cx="1625015" cy="376347"/>
            <a:chOff x="-428568" y="6262132"/>
            <a:chExt cx="1928826" cy="428628"/>
          </a:xfrm>
        </p:grpSpPr>
        <p:cxnSp>
          <p:nvCxnSpPr>
            <p:cNvPr id="61" name="直線矢印コネクタ 53"/>
            <p:cNvCxnSpPr/>
            <p:nvPr/>
          </p:nvCxnSpPr>
          <p:spPr>
            <a:xfrm>
              <a:off x="-357130" y="6333570"/>
              <a:ext cx="1857388" cy="1588"/>
            </a:xfrm>
            <a:prstGeom prst="straightConnector1">
              <a:avLst/>
            </a:prstGeom>
            <a:ln w="1587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直線コネクタ 62"/>
            <p:cNvCxnSpPr/>
            <p:nvPr/>
          </p:nvCxnSpPr>
          <p:spPr>
            <a:xfrm rot="5400000" flipH="1" flipV="1">
              <a:off x="1213712" y="6333570"/>
              <a:ext cx="143670" cy="794"/>
            </a:xfrm>
            <a:prstGeom prst="line">
              <a:avLst/>
            </a:prstGeom>
            <a:ln w="158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直線コネクタ 64"/>
            <p:cNvCxnSpPr/>
            <p:nvPr/>
          </p:nvCxnSpPr>
          <p:spPr>
            <a:xfrm rot="5400000" flipH="1" flipV="1">
              <a:off x="-214254" y="6333570"/>
              <a:ext cx="143670" cy="794"/>
            </a:xfrm>
            <a:prstGeom prst="line">
              <a:avLst/>
            </a:prstGeom>
            <a:ln w="158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aphicFrame>
          <p:nvGraphicFramePr>
            <p:cNvPr id="74" name="オブジェクト 65"/>
            <p:cNvGraphicFramePr>
              <a:graphicFrameLocks noChangeAspect="1"/>
            </p:cNvGraphicFramePr>
            <p:nvPr/>
          </p:nvGraphicFramePr>
          <p:xfrm>
            <a:off x="1143068" y="6405008"/>
            <a:ext cx="285752" cy="28575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140882" name="数式" r:id="rId6" imgW="139680" imgH="139680" progId="Equation.3">
                    <p:embed/>
                  </p:oleObj>
                </mc:Choice>
                <mc:Fallback>
                  <p:oleObj name="数式" r:id="rId6" imgW="139680" imgH="139680" progId="Equation.3">
                    <p:embed/>
                    <p:pic>
                      <p:nvPicPr>
                        <p:cNvPr id="74" name="オブジェクト 65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143068" y="6405008"/>
                          <a:ext cx="285752" cy="285752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75" name="Object 8"/>
            <p:cNvGraphicFramePr>
              <a:graphicFrameLocks noChangeAspect="1"/>
            </p:cNvGraphicFramePr>
            <p:nvPr/>
          </p:nvGraphicFramePr>
          <p:xfrm>
            <a:off x="-428568" y="6404987"/>
            <a:ext cx="519113" cy="285749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140883" name="数式" r:id="rId8" imgW="253800" imgH="139680" progId="Equation.3">
                    <p:embed/>
                  </p:oleObj>
                </mc:Choice>
                <mc:Fallback>
                  <p:oleObj name="数式" r:id="rId8" imgW="253800" imgH="139680" progId="Equation.3">
                    <p:embed/>
                    <p:pic>
                      <p:nvPicPr>
                        <p:cNvPr id="75" name="Object 8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9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-428568" y="6404987"/>
                          <a:ext cx="519113" cy="285749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76" name="Text Box 18"/>
          <p:cNvSpPr txBox="1">
            <a:spLocks noChangeArrowheads="1"/>
          </p:cNvSpPr>
          <p:nvPr/>
        </p:nvSpPr>
        <p:spPr bwMode="auto">
          <a:xfrm>
            <a:off x="6056008" y="2595287"/>
            <a:ext cx="722229" cy="12003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de-DE" altLang="en-US" sz="7200" b="0" dirty="0">
                <a:solidFill>
                  <a:srgbClr val="FF0000"/>
                </a:solidFill>
                <a:latin typeface="Comic Sans MS" panose="030F0702030302020204" pitchFamily="66" charset="0"/>
              </a:rPr>
              <a:t>?</a:t>
            </a:r>
            <a:endParaRPr lang="en-US" altLang="en-US" sz="7200" b="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77" name="Text Box 18"/>
          <p:cNvSpPr txBox="1">
            <a:spLocks noChangeArrowheads="1"/>
          </p:cNvSpPr>
          <p:nvPr/>
        </p:nvSpPr>
        <p:spPr bwMode="auto">
          <a:xfrm>
            <a:off x="948638" y="4976159"/>
            <a:ext cx="7586209" cy="17543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de-DE" altLang="en-US" sz="5400" b="0" dirty="0">
                <a:solidFill>
                  <a:schemeClr val="accent6"/>
                </a:solidFill>
                <a:latin typeface="Comic Sans MS" panose="030F0702030302020204" pitchFamily="66" charset="0"/>
              </a:rPr>
              <a:t>Something </a:t>
            </a:r>
            <a:r>
              <a:rPr lang="de-DE" altLang="en-US" sz="5400" b="0" dirty="0" err="1">
                <a:solidFill>
                  <a:schemeClr val="accent6"/>
                </a:solidFill>
                <a:latin typeface="Comic Sans MS" panose="030F0702030302020204" pitchFamily="66" charset="0"/>
              </a:rPr>
              <a:t>is</a:t>
            </a:r>
            <a:r>
              <a:rPr lang="de-DE" altLang="en-US" sz="5400" b="0" dirty="0">
                <a:solidFill>
                  <a:schemeClr val="accent6"/>
                </a:solidFill>
                <a:latin typeface="Comic Sans MS" panose="030F0702030302020204" pitchFamily="66" charset="0"/>
              </a:rPr>
              <a:t> </a:t>
            </a:r>
            <a:r>
              <a:rPr lang="de-DE" altLang="en-US" sz="5400" b="0" dirty="0" err="1">
                <a:solidFill>
                  <a:schemeClr val="accent6"/>
                </a:solidFill>
                <a:latin typeface="Comic Sans MS" panose="030F0702030302020204" pitchFamily="66" charset="0"/>
              </a:rPr>
              <a:t>missing</a:t>
            </a:r>
            <a:r>
              <a:rPr lang="de-DE" altLang="en-US" sz="5400" b="0" dirty="0">
                <a:solidFill>
                  <a:schemeClr val="accent6"/>
                </a:solidFill>
                <a:latin typeface="Comic Sans MS" panose="030F0702030302020204" pitchFamily="66" charset="0"/>
              </a:rPr>
              <a:t>!</a:t>
            </a:r>
          </a:p>
          <a:p>
            <a:pPr algn="ctr"/>
            <a:r>
              <a:rPr lang="de-DE" altLang="en-US" sz="5400" b="0" dirty="0" err="1">
                <a:solidFill>
                  <a:schemeClr val="accent6"/>
                </a:solidFill>
                <a:latin typeface="Comic Sans MS" panose="030F0702030302020204" pitchFamily="66" charset="0"/>
              </a:rPr>
              <a:t>Topology</a:t>
            </a:r>
            <a:endParaRPr lang="en-US" altLang="en-US" sz="5400" b="0" dirty="0">
              <a:solidFill>
                <a:schemeClr val="accent6"/>
              </a:solidFill>
              <a:latin typeface="Comic Sans MS" panose="030F0702030302020204" pitchFamily="66" charset="0"/>
            </a:endParaRPr>
          </a:p>
        </p:txBody>
      </p:sp>
      <p:graphicFrame>
        <p:nvGraphicFramePr>
          <p:cNvPr id="78" name="オブジェクト 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95522404"/>
              </p:ext>
            </p:extLst>
          </p:nvPr>
        </p:nvGraphicFramePr>
        <p:xfrm>
          <a:off x="7572536" y="3174945"/>
          <a:ext cx="1382720" cy="93122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40884" name="Formel" r:id="rId10" imgW="622080" imgH="419040" progId="Equation.3">
                  <p:embed/>
                </p:oleObj>
              </mc:Choice>
              <mc:Fallback>
                <p:oleObj name="Formel" r:id="rId10" imgW="622080" imgH="419040" progId="Equation.3">
                  <p:embed/>
                  <p:pic>
                    <p:nvPicPr>
                      <p:cNvPr id="78" name="オブジェクト 1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572536" y="3174945"/>
                        <a:ext cx="1382720" cy="93122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724695004"/>
      </p:ext>
    </p:extLst>
  </p:cSld>
  <p:clrMapOvr>
    <a:masterClrMapping/>
  </p:clrMapOvr>
  <p:transition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AutoShape 2"/>
          <p:cNvSpPr>
            <a:spLocks noChangeArrowheads="1"/>
          </p:cNvSpPr>
          <p:nvPr/>
        </p:nvSpPr>
        <p:spPr bwMode="auto">
          <a:xfrm>
            <a:off x="13277" y="0"/>
            <a:ext cx="9144000" cy="6858000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de-DE" sz="2400"/>
              <a:t> </a:t>
            </a:r>
          </a:p>
        </p:txBody>
      </p:sp>
      <p:sp>
        <p:nvSpPr>
          <p:cNvPr id="43" name="Text Box 5"/>
          <p:cNvSpPr txBox="1">
            <a:spLocks noChangeArrowheads="1"/>
          </p:cNvSpPr>
          <p:nvPr/>
        </p:nvSpPr>
        <p:spPr bwMode="auto">
          <a:xfrm>
            <a:off x="56202" y="33669"/>
            <a:ext cx="9045575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dirty="0">
                <a:solidFill>
                  <a:srgbClr val="000066"/>
                </a:solidFill>
                <a:latin typeface="Comic Sans MS" pitchFamily="66" charset="0"/>
              </a:rPr>
              <a:t>Topology: superficial introduction</a:t>
            </a:r>
          </a:p>
        </p:txBody>
      </p:sp>
      <p:pic>
        <p:nvPicPr>
          <p:cNvPr id="3" name="Grafik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383" y="1475395"/>
            <a:ext cx="8385931" cy="2307266"/>
          </a:xfrm>
          <a:prstGeom prst="rect">
            <a:avLst/>
          </a:prstGeom>
        </p:spPr>
      </p:pic>
      <p:pic>
        <p:nvPicPr>
          <p:cNvPr id="23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91574" y="2402928"/>
            <a:ext cx="3429000" cy="1428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8495" y="2525361"/>
            <a:ext cx="3648075" cy="1257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Grafik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85709" y="4374806"/>
            <a:ext cx="7257120" cy="511316"/>
          </a:xfrm>
          <a:prstGeom prst="rect">
            <a:avLst/>
          </a:prstGeom>
        </p:spPr>
      </p:pic>
      <p:pic>
        <p:nvPicPr>
          <p:cNvPr id="6" name="Grafik 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81999" y="5183683"/>
            <a:ext cx="6864540" cy="1353475"/>
          </a:xfrm>
          <a:prstGeom prst="rect">
            <a:avLst/>
          </a:prstGeom>
        </p:spPr>
      </p:pic>
      <p:sp>
        <p:nvSpPr>
          <p:cNvPr id="5" name="Rechteck 4"/>
          <p:cNvSpPr/>
          <p:nvPr/>
        </p:nvSpPr>
        <p:spPr>
          <a:xfrm>
            <a:off x="42268" y="521555"/>
            <a:ext cx="8703045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0" dirty="0">
                <a:latin typeface="GillSans"/>
              </a:rPr>
              <a:t>Inequivalent objects cannot be continuously transformed into</a:t>
            </a:r>
          </a:p>
          <a:p>
            <a:pPr algn="ctr"/>
            <a:r>
              <a:rPr lang="en-US" b="0" dirty="0">
                <a:latin typeface="GillSans"/>
              </a:rPr>
              <a:t>each other</a:t>
            </a:r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228464" y="3764360"/>
            <a:ext cx="829211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0" dirty="0">
                <a:solidFill>
                  <a:srgbClr val="000000"/>
                </a:solidFill>
                <a:latin typeface="GillSans"/>
              </a:rPr>
              <a:t>topology (genus) is a </a:t>
            </a:r>
            <a:r>
              <a:rPr lang="en-US" dirty="0">
                <a:solidFill>
                  <a:srgbClr val="0000FF"/>
                </a:solidFill>
                <a:latin typeface="GillSans-Bold"/>
              </a:rPr>
              <a:t>global </a:t>
            </a:r>
            <a:r>
              <a:rPr lang="en-US" b="0" dirty="0">
                <a:solidFill>
                  <a:srgbClr val="000000"/>
                </a:solidFill>
                <a:latin typeface="GillSans"/>
              </a:rPr>
              <a:t>property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59958112"/>
      </p:ext>
    </p:extLst>
  </p:cSld>
  <p:clrMapOvr>
    <a:masterClrMapping/>
  </p:clrMapOvr>
  <p:transition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AutoShape 2"/>
          <p:cNvSpPr>
            <a:spLocks noChangeArrowheads="1"/>
          </p:cNvSpPr>
          <p:nvPr/>
        </p:nvSpPr>
        <p:spPr bwMode="auto">
          <a:xfrm>
            <a:off x="13277" y="0"/>
            <a:ext cx="9144000" cy="6858000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de-DE" sz="2400"/>
              <a:t> </a:t>
            </a:r>
          </a:p>
        </p:txBody>
      </p:sp>
      <p:sp>
        <p:nvSpPr>
          <p:cNvPr id="43" name="Text Box 5"/>
          <p:cNvSpPr txBox="1">
            <a:spLocks noChangeArrowheads="1"/>
          </p:cNvSpPr>
          <p:nvPr/>
        </p:nvSpPr>
        <p:spPr bwMode="auto">
          <a:xfrm>
            <a:off x="56202" y="33669"/>
            <a:ext cx="9045575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dirty="0">
                <a:solidFill>
                  <a:srgbClr val="000066"/>
                </a:solidFill>
                <a:latin typeface="Comic Sans MS" pitchFamily="66" charset="0"/>
              </a:rPr>
              <a:t>Topology: superficial introduction</a:t>
            </a:r>
          </a:p>
        </p:txBody>
      </p:sp>
      <p:pic>
        <p:nvPicPr>
          <p:cNvPr id="6" name="Grafik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2160" y="1064411"/>
            <a:ext cx="6864540" cy="1353475"/>
          </a:xfrm>
          <a:prstGeom prst="rect">
            <a:avLst/>
          </a:prstGeom>
        </p:spPr>
      </p:pic>
      <p:pic>
        <p:nvPicPr>
          <p:cNvPr id="5" name="Grafik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9275" y="3481832"/>
            <a:ext cx="8290310" cy="1021773"/>
          </a:xfrm>
          <a:prstGeom prst="rect">
            <a:avLst/>
          </a:prstGeom>
        </p:spPr>
      </p:pic>
      <p:pic>
        <p:nvPicPr>
          <p:cNvPr id="14" name="Grafik 1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5757" y="4871383"/>
            <a:ext cx="8202838" cy="636033"/>
          </a:xfrm>
          <a:prstGeom prst="rect">
            <a:avLst/>
          </a:prstGeom>
        </p:spPr>
      </p:pic>
      <p:pic>
        <p:nvPicPr>
          <p:cNvPr id="15" name="Grafik 1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5538455"/>
            <a:ext cx="9134224" cy="761560"/>
          </a:xfrm>
          <a:prstGeom prst="rect">
            <a:avLst/>
          </a:prstGeom>
        </p:spPr>
      </p:pic>
      <p:sp>
        <p:nvSpPr>
          <p:cNvPr id="3" name="Rechteck 2"/>
          <p:cNvSpPr/>
          <p:nvPr/>
        </p:nvSpPr>
        <p:spPr>
          <a:xfrm>
            <a:off x="133793" y="580589"/>
            <a:ext cx="896798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solidFill>
                  <a:srgbClr val="0000FF"/>
                </a:solidFill>
                <a:latin typeface="GillSans-Bold"/>
              </a:rPr>
              <a:t>geometric </a:t>
            </a:r>
            <a:r>
              <a:rPr lang="en-US" b="0" dirty="0">
                <a:solidFill>
                  <a:srgbClr val="000000"/>
                </a:solidFill>
                <a:latin typeface="GillSans"/>
              </a:rPr>
              <a:t>properties (such as curvature) are </a:t>
            </a:r>
            <a:r>
              <a:rPr lang="en-US" i="1" dirty="0">
                <a:solidFill>
                  <a:srgbClr val="0000FF"/>
                </a:solidFill>
                <a:latin typeface="GillSans-BoldItalic"/>
              </a:rPr>
              <a:t>local </a:t>
            </a:r>
            <a:r>
              <a:rPr lang="en-US" b="0" dirty="0">
                <a:solidFill>
                  <a:srgbClr val="000000"/>
                </a:solidFill>
                <a:latin typeface="GillSans"/>
              </a:rPr>
              <a:t>properties</a:t>
            </a:r>
            <a:endParaRPr lang="en-US" dirty="0"/>
          </a:p>
        </p:txBody>
      </p:sp>
      <p:sp>
        <p:nvSpPr>
          <p:cNvPr id="4" name="Rechteck 3"/>
          <p:cNvSpPr/>
          <p:nvPr/>
        </p:nvSpPr>
        <p:spPr>
          <a:xfrm>
            <a:off x="120213" y="2650835"/>
            <a:ext cx="899514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0" dirty="0">
                <a:solidFill>
                  <a:srgbClr val="FF0000"/>
                </a:solidFill>
                <a:latin typeface="GillSans"/>
              </a:rPr>
              <a:t>but integrals over local geometric properties may characterize global topology!</a:t>
            </a:r>
            <a:endParaRPr lang="en-US" dirty="0"/>
          </a:p>
        </p:txBody>
      </p:sp>
      <p:sp>
        <p:nvSpPr>
          <p:cNvPr id="10" name="Rectangle 96"/>
          <p:cNvSpPr>
            <a:spLocks noChangeArrowheads="1"/>
          </p:cNvSpPr>
          <p:nvPr/>
        </p:nvSpPr>
        <p:spPr bwMode="auto">
          <a:xfrm>
            <a:off x="1883391" y="6488026"/>
            <a:ext cx="5813946" cy="3699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92075" tIns="46038" rIns="92075" bIns="46038">
            <a:spAutoFit/>
          </a:bodyPr>
          <a:lstStyle/>
          <a:p>
            <a:pPr algn="ctr" defTabSz="762000" eaLnBrk="0" hangingPunct="0"/>
            <a:r>
              <a:rPr lang="de-DE" sz="1800" b="0" i="1" dirty="0">
                <a:solidFill>
                  <a:srgbClr val="000099"/>
                </a:solidFill>
                <a:latin typeface="Arial" charset="0"/>
              </a:rPr>
              <a:t>KFU, 19.05.2017</a:t>
            </a:r>
          </a:p>
        </p:txBody>
      </p:sp>
    </p:spTree>
    <p:extLst>
      <p:ext uri="{BB962C8B-B14F-4D97-AF65-F5344CB8AC3E}">
        <p14:creationId xmlns:p14="http://schemas.microsoft.com/office/powerpoint/2010/main" val="97988518"/>
      </p:ext>
    </p:extLst>
  </p:cSld>
  <p:clrMapOvr>
    <a:masterClrMapping/>
  </p:clrMapOvr>
  <p:transition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AutoShape 2"/>
          <p:cNvSpPr>
            <a:spLocks noChangeArrowheads="1"/>
          </p:cNvSpPr>
          <p:nvPr/>
        </p:nvSpPr>
        <p:spPr bwMode="auto">
          <a:xfrm>
            <a:off x="13277" y="0"/>
            <a:ext cx="9144000" cy="6858000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de-DE" sz="2400"/>
              <a:t> </a:t>
            </a:r>
          </a:p>
        </p:txBody>
      </p:sp>
      <p:sp>
        <p:nvSpPr>
          <p:cNvPr id="43" name="Text Box 5"/>
          <p:cNvSpPr txBox="1">
            <a:spLocks noChangeArrowheads="1"/>
          </p:cNvSpPr>
          <p:nvPr/>
        </p:nvSpPr>
        <p:spPr bwMode="auto">
          <a:xfrm>
            <a:off x="56202" y="33669"/>
            <a:ext cx="9045575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dirty="0">
                <a:solidFill>
                  <a:srgbClr val="000066"/>
                </a:solidFill>
                <a:latin typeface="Comic Sans MS" pitchFamily="66" charset="0"/>
              </a:rPr>
              <a:t>Topology and geometry in quantum mechanics</a:t>
            </a:r>
          </a:p>
        </p:txBody>
      </p:sp>
      <p:sp>
        <p:nvSpPr>
          <p:cNvPr id="2" name="Rechteck 1"/>
          <p:cNvSpPr/>
          <p:nvPr/>
        </p:nvSpPr>
        <p:spPr>
          <a:xfrm>
            <a:off x="56202" y="933501"/>
            <a:ext cx="9175173" cy="44627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600" b="0" dirty="0">
                <a:latin typeface="GillSans"/>
              </a:rPr>
              <a:t>In quantum mechanics:</a:t>
            </a:r>
          </a:p>
          <a:p>
            <a:endParaRPr lang="en-US" b="0" dirty="0">
              <a:latin typeface="GillSans"/>
            </a:endParaRPr>
          </a:p>
          <a:p>
            <a:r>
              <a:rPr lang="en-US" sz="3200" b="0" dirty="0">
                <a:solidFill>
                  <a:schemeClr val="accent2"/>
                </a:solidFill>
                <a:latin typeface="Comic Sans MS" panose="030F0702030302020204" pitchFamily="66" charset="0"/>
              </a:rPr>
              <a:t>“geometry” relates to energy </a:t>
            </a:r>
          </a:p>
          <a:p>
            <a:endParaRPr lang="en-US" sz="3200" b="0" dirty="0">
              <a:solidFill>
                <a:schemeClr val="accent2"/>
              </a:solidFill>
              <a:latin typeface="Comic Sans MS" panose="030F0702030302020204" pitchFamily="66" charset="0"/>
            </a:endParaRPr>
          </a:p>
          <a:p>
            <a:r>
              <a:rPr lang="en-US" sz="3200" b="0" dirty="0">
                <a:solidFill>
                  <a:schemeClr val="accent2"/>
                </a:solidFill>
                <a:latin typeface="Comic Sans MS" panose="030F0702030302020204" pitchFamily="66" charset="0"/>
              </a:rPr>
              <a:t>“local deformations” </a:t>
            </a:r>
            <a:r>
              <a:rPr lang="en-US" sz="3200" b="0" dirty="0">
                <a:solidFill>
                  <a:schemeClr val="accent2"/>
                </a:solidFill>
                <a:latin typeface="Comic Sans MS" panose="030F0702030302020204" pitchFamily="66" charset="0"/>
                <a:sym typeface="Symbol" panose="05050102010706020507" pitchFamily="18" charset="2"/>
              </a:rPr>
              <a:t> </a:t>
            </a:r>
            <a:r>
              <a:rPr lang="en-US" sz="3200" b="0" dirty="0">
                <a:solidFill>
                  <a:schemeClr val="accent2"/>
                </a:solidFill>
                <a:latin typeface="Comic Sans MS" panose="030F0702030302020204" pitchFamily="66" charset="0"/>
              </a:rPr>
              <a:t>adiabatic changes of the Hamiltonian</a:t>
            </a:r>
          </a:p>
          <a:p>
            <a:endParaRPr lang="en-US" sz="3200" b="0" dirty="0">
              <a:solidFill>
                <a:schemeClr val="accent2"/>
              </a:solidFill>
              <a:latin typeface="Comic Sans MS" panose="030F0702030302020204" pitchFamily="66" charset="0"/>
            </a:endParaRPr>
          </a:p>
          <a:p>
            <a:r>
              <a:rPr lang="en-US" sz="3200" b="0" dirty="0">
                <a:solidFill>
                  <a:schemeClr val="accent2"/>
                </a:solidFill>
                <a:latin typeface="Comic Sans MS" panose="030F0702030302020204" pitchFamily="66" charset="0"/>
              </a:rPr>
              <a:t>“smoothness” (short-distance regularization)</a:t>
            </a:r>
          </a:p>
          <a:p>
            <a:r>
              <a:rPr lang="en-US" sz="3200" b="0" dirty="0">
                <a:solidFill>
                  <a:schemeClr val="accent2"/>
                </a:solidFill>
                <a:latin typeface="Comic Sans MS" panose="030F0702030302020204" pitchFamily="66" charset="0"/>
              </a:rPr>
              <a:t>of the manifold derives from an energy gap</a:t>
            </a:r>
            <a:endParaRPr lang="en-US" sz="3200" dirty="0">
              <a:solidFill>
                <a:schemeClr val="accent2"/>
              </a:solidFill>
              <a:latin typeface="Comic Sans MS" panose="030F0702030302020204" pitchFamily="66" charset="0"/>
            </a:endParaRPr>
          </a:p>
        </p:txBody>
      </p:sp>
      <p:sp>
        <p:nvSpPr>
          <p:cNvPr id="7" name="Rechteck 6"/>
          <p:cNvSpPr/>
          <p:nvPr/>
        </p:nvSpPr>
        <p:spPr>
          <a:xfrm>
            <a:off x="1163782" y="5834428"/>
            <a:ext cx="7398327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>
                <a:latin typeface="GillSans"/>
              </a:rPr>
              <a:t>the topology of quantum states is conserved</a:t>
            </a:r>
          </a:p>
          <a:p>
            <a:pPr algn="ctr"/>
            <a:r>
              <a:rPr lang="en-US" dirty="0">
                <a:latin typeface="GillSans"/>
              </a:rPr>
              <a:t>so long as energy gaps do not close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86052910"/>
      </p:ext>
    </p:extLst>
  </p:cSld>
  <p:clrMapOvr>
    <a:masterClrMapping/>
  </p:clrMapOvr>
  <p:transition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AutoShape 2"/>
          <p:cNvSpPr>
            <a:spLocks noChangeArrowheads="1"/>
          </p:cNvSpPr>
          <p:nvPr/>
        </p:nvSpPr>
        <p:spPr bwMode="auto">
          <a:xfrm>
            <a:off x="0" y="-1478"/>
            <a:ext cx="9144000" cy="6858000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de-DE" sz="2400" dirty="0"/>
              <a:t> </a:t>
            </a:r>
          </a:p>
        </p:txBody>
      </p:sp>
      <p:sp>
        <p:nvSpPr>
          <p:cNvPr id="6" name="Text Box 5"/>
          <p:cNvSpPr txBox="1">
            <a:spLocks noChangeArrowheads="1"/>
          </p:cNvSpPr>
          <p:nvPr/>
        </p:nvSpPr>
        <p:spPr bwMode="auto">
          <a:xfrm>
            <a:off x="56202" y="33669"/>
            <a:ext cx="9045575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2400" dirty="0">
                <a:solidFill>
                  <a:srgbClr val="000066"/>
                </a:solidFill>
                <a:latin typeface="Comic Sans MS" pitchFamily="66" charset="0"/>
              </a:rPr>
              <a:t>Band structure: </a:t>
            </a:r>
            <a:r>
              <a:rPr lang="en-US" sz="2400" dirty="0" err="1">
                <a:solidFill>
                  <a:srgbClr val="000066"/>
                </a:solidFill>
                <a:latin typeface="Comic Sans MS" pitchFamily="66" charset="0"/>
              </a:rPr>
              <a:t>Chern</a:t>
            </a:r>
            <a:r>
              <a:rPr lang="en-US" sz="2400" dirty="0">
                <a:solidFill>
                  <a:srgbClr val="000066"/>
                </a:solidFill>
                <a:latin typeface="Comic Sans MS" pitchFamily="66" charset="0"/>
              </a:rPr>
              <a:t> number as analog of genus </a:t>
            </a:r>
            <a:endParaRPr lang="en-US" sz="2400" b="0" dirty="0">
              <a:solidFill>
                <a:srgbClr val="000066"/>
              </a:solidFill>
              <a:latin typeface="Comic Sans MS" pitchFamily="66" charset="0"/>
            </a:endParaRPr>
          </a:p>
        </p:txBody>
      </p:sp>
      <p:pic>
        <p:nvPicPr>
          <p:cNvPr id="109363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831" y="718871"/>
            <a:ext cx="3597442" cy="26521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93637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4252" y="1145778"/>
            <a:ext cx="507881" cy="6675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2" name="テキスト ボックス 67"/>
          <p:cNvSpPr txBox="1"/>
          <p:nvPr/>
        </p:nvSpPr>
        <p:spPr>
          <a:xfrm>
            <a:off x="4376569" y="1323843"/>
            <a:ext cx="467046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b="0" dirty="0">
                <a:latin typeface="CMSS12"/>
              </a:rPr>
              <a:t>defined only up to a global phase</a:t>
            </a:r>
            <a:endParaRPr kumimoji="1" lang="ja-JP" altLang="en-US" b="0" dirty="0">
              <a:solidFill>
                <a:prstClr val="black"/>
              </a:solidFill>
              <a:latin typeface="Comic Sans MS" pitchFamily="66" charset="0"/>
              <a:ea typeface="ＭＳ Ｐゴシック"/>
            </a:endParaRPr>
          </a:p>
        </p:txBody>
      </p:sp>
      <p:pic>
        <p:nvPicPr>
          <p:cNvPr id="1093638" name="Picture 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61879" y="2519239"/>
            <a:ext cx="800100" cy="33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93639" name="Picture 7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98729" y="2512752"/>
            <a:ext cx="685800" cy="371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93641" name="Picture 9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4252" y="2463723"/>
            <a:ext cx="1417902" cy="516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2" name="テキスト ボックス 67"/>
          <p:cNvSpPr txBox="1"/>
          <p:nvPr/>
        </p:nvSpPr>
        <p:spPr>
          <a:xfrm>
            <a:off x="56201" y="3494879"/>
            <a:ext cx="776396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kumimoji="1" lang="en-US" altLang="ja-JP" sz="2000" b="0" dirty="0">
                <a:solidFill>
                  <a:prstClr val="black"/>
                </a:solidFill>
                <a:latin typeface="Comic Sans MS" pitchFamily="66" charset="0"/>
                <a:ea typeface="ＭＳ Ｐゴシック"/>
              </a:rPr>
              <a:t>Equivalence class of Hilbert space states</a:t>
            </a:r>
            <a:endParaRPr kumimoji="1" lang="ja-JP" altLang="en-US" sz="2000" b="0" dirty="0">
              <a:solidFill>
                <a:prstClr val="black"/>
              </a:solidFill>
              <a:latin typeface="Comic Sans MS" pitchFamily="66" charset="0"/>
              <a:ea typeface="ＭＳ Ｐゴシック"/>
            </a:endParaRPr>
          </a:p>
        </p:txBody>
      </p:sp>
      <p:pic>
        <p:nvPicPr>
          <p:cNvPr id="1093644" name="Picture 12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27250" y="2900145"/>
            <a:ext cx="2160895" cy="20746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" name="Picture 6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967" y="4071555"/>
            <a:ext cx="3795358" cy="3842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hteck 1"/>
          <p:cNvSpPr/>
          <p:nvPr/>
        </p:nvSpPr>
        <p:spPr>
          <a:xfrm>
            <a:off x="1005174" y="603609"/>
            <a:ext cx="757038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0" dirty="0">
                <a:solidFill>
                  <a:srgbClr val="000000"/>
                </a:solidFill>
                <a:latin typeface="GillSans"/>
              </a:rPr>
              <a:t>Quantum states are </a:t>
            </a:r>
            <a:r>
              <a:rPr lang="en-US" dirty="0">
                <a:solidFill>
                  <a:srgbClr val="0000FF"/>
                </a:solidFill>
                <a:latin typeface="GillSans-Bold"/>
              </a:rPr>
              <a:t>ambiguous </a:t>
            </a:r>
            <a:r>
              <a:rPr lang="en-US" b="0" dirty="0">
                <a:solidFill>
                  <a:srgbClr val="000000"/>
                </a:solidFill>
                <a:latin typeface="GillSans"/>
              </a:rPr>
              <a:t>up to a phase</a:t>
            </a:r>
            <a:endParaRPr lang="en-US" dirty="0"/>
          </a:p>
        </p:txBody>
      </p:sp>
      <p:sp>
        <p:nvSpPr>
          <p:cNvPr id="3" name="Rechteck 2"/>
          <p:cNvSpPr/>
          <p:nvPr/>
        </p:nvSpPr>
        <p:spPr>
          <a:xfrm>
            <a:off x="100498" y="5144517"/>
            <a:ext cx="910177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0" dirty="0">
                <a:solidFill>
                  <a:srgbClr val="FF0000"/>
                </a:solidFill>
                <a:latin typeface="GillSans"/>
              </a:rPr>
              <a:t>M. Berry: “this has profound consequences for a family</a:t>
            </a:r>
          </a:p>
          <a:p>
            <a:pPr algn="ctr"/>
            <a:r>
              <a:rPr lang="en-US" b="0" dirty="0">
                <a:solidFill>
                  <a:srgbClr val="FF0000"/>
                </a:solidFill>
                <a:latin typeface="GillSans"/>
              </a:rPr>
              <a:t>of quantum states”</a:t>
            </a:r>
            <a:endParaRPr lang="en-US" dirty="0"/>
          </a:p>
        </p:txBody>
      </p:sp>
      <p:pic>
        <p:nvPicPr>
          <p:cNvPr id="1153026" name="Picture 2" descr="berry-photo1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4329" y="5092866"/>
            <a:ext cx="592718" cy="8802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Grafik 3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726331" y="5960545"/>
            <a:ext cx="5576624" cy="8424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662023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AutoShape 2"/>
          <p:cNvSpPr>
            <a:spLocks noChangeArrowheads="1"/>
          </p:cNvSpPr>
          <p:nvPr/>
        </p:nvSpPr>
        <p:spPr bwMode="auto">
          <a:xfrm>
            <a:off x="21940" y="-44558"/>
            <a:ext cx="9144000" cy="6858000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de-DE" sz="2400" dirty="0"/>
              <a:t> </a:t>
            </a:r>
          </a:p>
        </p:txBody>
      </p:sp>
      <p:sp>
        <p:nvSpPr>
          <p:cNvPr id="6" name="Text Box 5"/>
          <p:cNvSpPr txBox="1">
            <a:spLocks noChangeArrowheads="1"/>
          </p:cNvSpPr>
          <p:nvPr/>
        </p:nvSpPr>
        <p:spPr bwMode="auto">
          <a:xfrm>
            <a:off x="56202" y="33669"/>
            <a:ext cx="9045575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2400" dirty="0">
                <a:solidFill>
                  <a:srgbClr val="000066"/>
                </a:solidFill>
                <a:latin typeface="Comic Sans MS" pitchFamily="66" charset="0"/>
              </a:rPr>
              <a:t>Topological invariant: </a:t>
            </a:r>
            <a:r>
              <a:rPr lang="en-US" sz="2400" dirty="0" err="1">
                <a:solidFill>
                  <a:srgbClr val="000066"/>
                </a:solidFill>
                <a:latin typeface="Comic Sans MS" pitchFamily="66" charset="0"/>
              </a:rPr>
              <a:t>Chern</a:t>
            </a:r>
            <a:r>
              <a:rPr lang="en-US" sz="2400" dirty="0">
                <a:solidFill>
                  <a:srgbClr val="000066"/>
                </a:solidFill>
                <a:latin typeface="Comic Sans MS" pitchFamily="66" charset="0"/>
              </a:rPr>
              <a:t> number</a:t>
            </a:r>
            <a:endParaRPr lang="en-US" sz="2400" b="0" dirty="0">
              <a:solidFill>
                <a:srgbClr val="000066"/>
              </a:solidFill>
              <a:latin typeface="Comic Sans MS" pitchFamily="66" charset="0"/>
            </a:endParaRPr>
          </a:p>
        </p:txBody>
      </p:sp>
      <p:sp>
        <p:nvSpPr>
          <p:cNvPr id="92" name="テキスト ボックス 67"/>
          <p:cNvSpPr txBox="1"/>
          <p:nvPr/>
        </p:nvSpPr>
        <p:spPr>
          <a:xfrm>
            <a:off x="0" y="1037068"/>
            <a:ext cx="370314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kumimoji="1" lang="en-US" altLang="ja-JP" sz="2000" b="0" dirty="0">
                <a:solidFill>
                  <a:prstClr val="black"/>
                </a:solidFill>
                <a:latin typeface="Comic Sans MS" pitchFamily="66" charset="0"/>
                <a:ea typeface="ＭＳ Ｐゴシック"/>
              </a:rPr>
              <a:t>Berry (canonical) connection</a:t>
            </a:r>
            <a:endParaRPr kumimoji="1" lang="ja-JP" altLang="en-US" sz="2000" b="0" dirty="0">
              <a:solidFill>
                <a:prstClr val="black"/>
              </a:solidFill>
              <a:latin typeface="Comic Sans MS" pitchFamily="66" charset="0"/>
              <a:ea typeface="ＭＳ Ｐゴシック"/>
            </a:endParaRPr>
          </a:p>
        </p:txBody>
      </p:sp>
      <p:sp>
        <p:nvSpPr>
          <p:cNvPr id="25" name="テキスト ボックス 67"/>
          <p:cNvSpPr txBox="1"/>
          <p:nvPr/>
        </p:nvSpPr>
        <p:spPr>
          <a:xfrm>
            <a:off x="56202" y="2854963"/>
            <a:ext cx="262278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kumimoji="1" lang="en-US" altLang="ja-JP" sz="2000" dirty="0">
                <a:solidFill>
                  <a:prstClr val="black"/>
                </a:solidFill>
                <a:latin typeface="Comic Sans MS" pitchFamily="66" charset="0"/>
                <a:ea typeface="ＭＳ Ｐゴシック"/>
              </a:rPr>
              <a:t>first </a:t>
            </a:r>
            <a:r>
              <a:rPr kumimoji="1" lang="en-US" altLang="ja-JP" sz="2000" dirty="0" err="1">
                <a:solidFill>
                  <a:prstClr val="black"/>
                </a:solidFill>
                <a:latin typeface="Comic Sans MS" pitchFamily="66" charset="0"/>
                <a:ea typeface="ＭＳ Ｐゴシック"/>
              </a:rPr>
              <a:t>Chern</a:t>
            </a:r>
            <a:r>
              <a:rPr kumimoji="1" lang="en-US" altLang="ja-JP" sz="2000" dirty="0">
                <a:solidFill>
                  <a:prstClr val="black"/>
                </a:solidFill>
                <a:latin typeface="Comic Sans MS" pitchFamily="66" charset="0"/>
                <a:ea typeface="ＭＳ Ｐゴシック"/>
              </a:rPr>
              <a:t> number</a:t>
            </a:r>
            <a:endParaRPr kumimoji="1" lang="ja-JP" altLang="en-US" sz="2000" dirty="0">
              <a:solidFill>
                <a:prstClr val="black"/>
              </a:solidFill>
              <a:latin typeface="Comic Sans MS" pitchFamily="66" charset="0"/>
              <a:ea typeface="ＭＳ Ｐゴシック"/>
            </a:endParaRPr>
          </a:p>
        </p:txBody>
      </p:sp>
      <p:pic>
        <p:nvPicPr>
          <p:cNvPr id="7" name="Grafik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65154" y="3838873"/>
            <a:ext cx="6534837" cy="985186"/>
          </a:xfrm>
          <a:prstGeom prst="rect">
            <a:avLst/>
          </a:prstGeom>
        </p:spPr>
      </p:pic>
      <p:pic>
        <p:nvPicPr>
          <p:cNvPr id="9" name="Grafik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82438" y="6233724"/>
            <a:ext cx="8623004" cy="441394"/>
          </a:xfrm>
          <a:prstGeom prst="rect">
            <a:avLst/>
          </a:prstGeom>
        </p:spPr>
      </p:pic>
      <p:graphicFrame>
        <p:nvGraphicFramePr>
          <p:cNvPr id="28" name="オブジェクト 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72587204"/>
              </p:ext>
            </p:extLst>
          </p:nvPr>
        </p:nvGraphicFramePr>
        <p:xfrm>
          <a:off x="3863975" y="890588"/>
          <a:ext cx="2198688" cy="6207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49003" name="Formel" r:id="rId6" imgW="990360" imgH="279360" progId="Equation.3">
                  <p:embed/>
                </p:oleObj>
              </mc:Choice>
              <mc:Fallback>
                <p:oleObj name="Formel" r:id="rId6" imgW="990360" imgH="279360" progId="Equation.3">
                  <p:embed/>
                  <p:pic>
                    <p:nvPicPr>
                      <p:cNvPr id="78" name="オブジェクト 1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63975" y="890588"/>
                        <a:ext cx="2198688" cy="62071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0" name="オブジェクト 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25527641"/>
              </p:ext>
            </p:extLst>
          </p:nvPr>
        </p:nvGraphicFramePr>
        <p:xfrm>
          <a:off x="2970666" y="2371530"/>
          <a:ext cx="3997112" cy="136697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49004" name="Formel" r:id="rId8" imgW="1485720" imgH="507960" progId="Equation.3">
                  <p:embed/>
                </p:oleObj>
              </mc:Choice>
              <mc:Fallback>
                <p:oleObj name="Formel" r:id="rId8" imgW="1485720" imgH="507960" progId="Equation.3">
                  <p:embed/>
                  <p:pic>
                    <p:nvPicPr>
                      <p:cNvPr id="28" name="オブジェクト 1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70666" y="2371530"/>
                        <a:ext cx="3997112" cy="1366977"/>
                      </a:xfrm>
                      <a:prstGeom prst="rect">
                        <a:avLst/>
                      </a:prstGeom>
                      <a:noFill/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1" name="オブジェクト 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99413902"/>
              </p:ext>
            </p:extLst>
          </p:nvPr>
        </p:nvGraphicFramePr>
        <p:xfrm>
          <a:off x="2868613" y="4924425"/>
          <a:ext cx="3297479" cy="11709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49005" name="Formel" r:id="rId10" imgW="1180800" imgH="419040" progId="Equation.3">
                  <p:embed/>
                </p:oleObj>
              </mc:Choice>
              <mc:Fallback>
                <p:oleObj name="Formel" r:id="rId10" imgW="1180800" imgH="419040" progId="Equation.3">
                  <p:embed/>
                  <p:pic>
                    <p:nvPicPr>
                      <p:cNvPr id="78" name="オブジェクト 1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68613" y="4924425"/>
                        <a:ext cx="3297479" cy="1170975"/>
                      </a:xfrm>
                      <a:prstGeom prst="rect">
                        <a:avLst/>
                      </a:prstGeom>
                      <a:noFill/>
                      <a:extLst/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0" name="Grafik 9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138500" y="462168"/>
            <a:ext cx="4829278" cy="385347"/>
          </a:xfrm>
          <a:prstGeom prst="rect">
            <a:avLst/>
          </a:prstGeom>
        </p:spPr>
      </p:pic>
      <p:sp>
        <p:nvSpPr>
          <p:cNvPr id="12" name="Rechteck 11"/>
          <p:cNvSpPr/>
          <p:nvPr/>
        </p:nvSpPr>
        <p:spPr>
          <a:xfrm>
            <a:off x="282438" y="1584549"/>
            <a:ext cx="851068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b="0" dirty="0">
                <a:solidFill>
                  <a:srgbClr val="FF0000"/>
                </a:solidFill>
                <a:latin typeface="GillSans"/>
              </a:rPr>
              <a:t>an analog of the electromagnetic vector potential in the parameter space</a:t>
            </a:r>
            <a:endParaRPr lang="en-US" sz="2000" dirty="0"/>
          </a:p>
        </p:txBody>
      </p:sp>
      <p:sp>
        <p:nvSpPr>
          <p:cNvPr id="32" name="Rechteck 31"/>
          <p:cNvSpPr/>
          <p:nvPr/>
        </p:nvSpPr>
        <p:spPr>
          <a:xfrm>
            <a:off x="4833792" y="1931975"/>
            <a:ext cx="229347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b="0" dirty="0">
                <a:solidFill>
                  <a:schemeClr val="accent2"/>
                </a:solidFill>
                <a:latin typeface="GillSans"/>
              </a:rPr>
              <a:t>‘Berry curvature’</a:t>
            </a:r>
            <a:endParaRPr lang="en-US" sz="2000" dirty="0">
              <a:solidFill>
                <a:schemeClr val="accent2"/>
              </a:solidFill>
            </a:endParaRPr>
          </a:p>
        </p:txBody>
      </p:sp>
      <p:sp>
        <p:nvSpPr>
          <p:cNvPr id="13" name="Geschweifte Klammer links 12"/>
          <p:cNvSpPr/>
          <p:nvPr/>
        </p:nvSpPr>
        <p:spPr bwMode="auto">
          <a:xfrm rot="5400000">
            <a:off x="5733012" y="1606311"/>
            <a:ext cx="255181" cy="1556919"/>
          </a:xfrm>
          <a:prstGeom prst="leftBrace">
            <a:avLst/>
          </a:prstGeom>
          <a:noFill/>
          <a:ln w="53975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2862297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AutoShape 2"/>
          <p:cNvSpPr>
            <a:spLocks noChangeArrowheads="1"/>
          </p:cNvSpPr>
          <p:nvPr/>
        </p:nvSpPr>
        <p:spPr bwMode="auto">
          <a:xfrm>
            <a:off x="0" y="-1478"/>
            <a:ext cx="9144000" cy="6858000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de-DE" sz="2400" dirty="0"/>
              <a:t> </a:t>
            </a:r>
          </a:p>
        </p:txBody>
      </p:sp>
      <p:sp>
        <p:nvSpPr>
          <p:cNvPr id="6" name="Text Box 5"/>
          <p:cNvSpPr txBox="1">
            <a:spLocks noChangeArrowheads="1"/>
          </p:cNvSpPr>
          <p:nvPr/>
        </p:nvSpPr>
        <p:spPr bwMode="auto">
          <a:xfrm>
            <a:off x="56202" y="33669"/>
            <a:ext cx="9045575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2400" dirty="0">
                <a:solidFill>
                  <a:srgbClr val="000066"/>
                </a:solidFill>
                <a:latin typeface="Comic Sans MS" pitchFamily="66" charset="0"/>
              </a:rPr>
              <a:t>Topological invariant: Robust edge states at the interface of two ‘solids’ with different </a:t>
            </a:r>
            <a:r>
              <a:rPr lang="en-US" sz="2400" dirty="0" err="1">
                <a:solidFill>
                  <a:srgbClr val="000066"/>
                </a:solidFill>
                <a:latin typeface="Comic Sans MS" pitchFamily="66" charset="0"/>
              </a:rPr>
              <a:t>Chern</a:t>
            </a:r>
            <a:r>
              <a:rPr lang="en-US" sz="2400" dirty="0">
                <a:solidFill>
                  <a:srgbClr val="000066"/>
                </a:solidFill>
                <a:latin typeface="Comic Sans MS" pitchFamily="66" charset="0"/>
              </a:rPr>
              <a:t> classes</a:t>
            </a:r>
          </a:p>
        </p:txBody>
      </p:sp>
      <p:pic>
        <p:nvPicPr>
          <p:cNvPr id="1129475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4623" y="873718"/>
            <a:ext cx="7728883" cy="52111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6" name="コンテンツ プレースホルダ 2"/>
          <p:cNvSpPr txBox="1">
            <a:spLocks/>
          </p:cNvSpPr>
          <p:nvPr/>
        </p:nvSpPr>
        <p:spPr bwMode="auto">
          <a:xfrm>
            <a:off x="101143" y="6141304"/>
            <a:ext cx="8937673" cy="6474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>
            <a:lvl1pPr marL="342900" indent="-342900" algn="l" rtl="0" fontAlgn="base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fontAlgn="base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fontAlgn="base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fontAlgn="base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algn="ctr">
              <a:buFontTx/>
              <a:buNone/>
            </a:pPr>
            <a:r>
              <a:rPr lang="en-US" altLang="ja-JP" sz="2400" b="0" kern="0" dirty="0">
                <a:latin typeface="Comic Sans MS" pitchFamily="66" charset="0"/>
              </a:rPr>
              <a:t>Robustness of topological invariant n (edge states)	</a:t>
            </a:r>
          </a:p>
        </p:txBody>
      </p:sp>
      <p:graphicFrame>
        <p:nvGraphicFramePr>
          <p:cNvPr id="9" name="オブジェクト 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5666528"/>
              </p:ext>
            </p:extLst>
          </p:nvPr>
        </p:nvGraphicFramePr>
        <p:xfrm>
          <a:off x="6805687" y="1287425"/>
          <a:ext cx="1844675" cy="11715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49976" name="Formel" r:id="rId5" imgW="660240" imgH="419040" progId="Equation.3">
                  <p:embed/>
                </p:oleObj>
              </mc:Choice>
              <mc:Fallback>
                <p:oleObj name="Formel" r:id="rId5" imgW="660240" imgH="419040" progId="Equation.3">
                  <p:embed/>
                  <p:pic>
                    <p:nvPicPr>
                      <p:cNvPr id="31" name="オブジェクト 1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05687" y="1287425"/>
                        <a:ext cx="1844675" cy="1171575"/>
                      </a:xfrm>
                      <a:prstGeom prst="rect">
                        <a:avLst/>
                      </a:prstGeom>
                      <a:noFill/>
                      <a:extLst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04875571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AutoShape 2"/>
          <p:cNvSpPr>
            <a:spLocks noChangeArrowheads="1"/>
          </p:cNvSpPr>
          <p:nvPr/>
        </p:nvSpPr>
        <p:spPr bwMode="auto">
          <a:xfrm>
            <a:off x="13277" y="0"/>
            <a:ext cx="9144000" cy="6858000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de-DE" sz="2400"/>
              <a:t> </a:t>
            </a:r>
          </a:p>
        </p:txBody>
      </p:sp>
      <p:sp>
        <p:nvSpPr>
          <p:cNvPr id="43" name="Text Box 5"/>
          <p:cNvSpPr txBox="1">
            <a:spLocks noChangeArrowheads="1"/>
          </p:cNvSpPr>
          <p:nvPr/>
        </p:nvSpPr>
        <p:spPr bwMode="auto">
          <a:xfrm>
            <a:off x="56202" y="33669"/>
            <a:ext cx="9045575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dirty="0">
                <a:solidFill>
                  <a:srgbClr val="000066"/>
                </a:solidFill>
                <a:latin typeface="Comic Sans MS" pitchFamily="66" charset="0"/>
              </a:rPr>
              <a:t>Integer Quantum Hall effect: “band structure”</a:t>
            </a:r>
          </a:p>
        </p:txBody>
      </p:sp>
      <p:pic>
        <p:nvPicPr>
          <p:cNvPr id="19" name="Picture 7" descr="iqh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3897" y="925531"/>
            <a:ext cx="4384197" cy="30513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Text Box 36"/>
          <p:cNvSpPr txBox="1">
            <a:spLocks noChangeArrowheads="1"/>
          </p:cNvSpPr>
          <p:nvPr/>
        </p:nvSpPr>
        <p:spPr bwMode="auto">
          <a:xfrm>
            <a:off x="4384892" y="698717"/>
            <a:ext cx="4634344" cy="15696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sz="3200" i="0" dirty="0"/>
              <a:t>Only </a:t>
            </a:r>
            <a:r>
              <a:rPr lang="en-US" altLang="en-US" sz="3200" i="0" dirty="0">
                <a:solidFill>
                  <a:schemeClr val="accent6"/>
                </a:solidFill>
              </a:rPr>
              <a:t>topologically protected surface </a:t>
            </a:r>
          </a:p>
          <a:p>
            <a:pPr algn="ctr"/>
            <a:r>
              <a:rPr lang="en-US" altLang="en-US" sz="3200" i="0" dirty="0">
                <a:solidFill>
                  <a:schemeClr val="accent6"/>
                </a:solidFill>
              </a:rPr>
              <a:t>states</a:t>
            </a:r>
            <a:r>
              <a:rPr lang="en-US" altLang="en-US" sz="3200" i="0" dirty="0"/>
              <a:t> carry current!</a:t>
            </a:r>
          </a:p>
        </p:txBody>
      </p:sp>
      <p:sp>
        <p:nvSpPr>
          <p:cNvPr id="34" name="Text Box 26"/>
          <p:cNvSpPr txBox="1">
            <a:spLocks noChangeArrowheads="1"/>
          </p:cNvSpPr>
          <p:nvPr/>
        </p:nvSpPr>
        <p:spPr bwMode="auto">
          <a:xfrm>
            <a:off x="6904419" y="3976923"/>
            <a:ext cx="2156360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b="0" i="0" dirty="0"/>
              <a:t>Extended States</a:t>
            </a:r>
          </a:p>
        </p:txBody>
      </p:sp>
      <p:sp>
        <p:nvSpPr>
          <p:cNvPr id="35" name="Text Box 27"/>
          <p:cNvSpPr txBox="1">
            <a:spLocks noChangeArrowheads="1"/>
          </p:cNvSpPr>
          <p:nvPr/>
        </p:nvSpPr>
        <p:spPr bwMode="auto">
          <a:xfrm>
            <a:off x="6904419" y="5043723"/>
            <a:ext cx="2206053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b="0" i="0" dirty="0"/>
              <a:t>Localized States</a:t>
            </a:r>
          </a:p>
        </p:txBody>
      </p:sp>
      <p:grpSp>
        <p:nvGrpSpPr>
          <p:cNvPr id="37" name="Group 33"/>
          <p:cNvGrpSpPr>
            <a:grpSpLocks/>
          </p:cNvGrpSpPr>
          <p:nvPr/>
        </p:nvGrpSpPr>
        <p:grpSpPr bwMode="auto">
          <a:xfrm>
            <a:off x="4618419" y="3214923"/>
            <a:ext cx="2209800" cy="3200400"/>
            <a:chOff x="561" y="1872"/>
            <a:chExt cx="1594" cy="2304"/>
          </a:xfrm>
        </p:grpSpPr>
        <p:pic>
          <p:nvPicPr>
            <p:cNvPr id="38" name="Picture 21" descr="ext_local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61" y="1872"/>
              <a:ext cx="1248" cy="230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9" name="Line 22"/>
            <p:cNvSpPr>
              <a:spLocks noChangeShapeType="1"/>
            </p:cNvSpPr>
            <p:nvPr/>
          </p:nvSpPr>
          <p:spPr bwMode="auto">
            <a:xfrm>
              <a:off x="576" y="2160"/>
              <a:ext cx="1488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0" name="Line 23"/>
            <p:cNvSpPr>
              <a:spLocks noChangeShapeType="1"/>
            </p:cNvSpPr>
            <p:nvPr/>
          </p:nvSpPr>
          <p:spPr bwMode="auto">
            <a:xfrm>
              <a:off x="576" y="2736"/>
              <a:ext cx="1488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2" name="Line 24"/>
            <p:cNvSpPr>
              <a:spLocks noChangeShapeType="1"/>
            </p:cNvSpPr>
            <p:nvPr/>
          </p:nvSpPr>
          <p:spPr bwMode="auto">
            <a:xfrm>
              <a:off x="576" y="3297"/>
              <a:ext cx="1488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5" name="Line 25"/>
            <p:cNvSpPr>
              <a:spLocks noChangeShapeType="1"/>
            </p:cNvSpPr>
            <p:nvPr/>
          </p:nvSpPr>
          <p:spPr bwMode="auto">
            <a:xfrm>
              <a:off x="576" y="3860"/>
              <a:ext cx="1488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6" name="Line 30"/>
            <p:cNvSpPr>
              <a:spLocks noChangeShapeType="1"/>
            </p:cNvSpPr>
            <p:nvPr/>
          </p:nvSpPr>
          <p:spPr bwMode="auto">
            <a:xfrm>
              <a:off x="571" y="4148"/>
              <a:ext cx="158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49" name="Text Box 31"/>
          <p:cNvSpPr txBox="1">
            <a:spLocks noChangeArrowheads="1"/>
          </p:cNvSpPr>
          <p:nvPr/>
        </p:nvSpPr>
        <p:spPr bwMode="auto">
          <a:xfrm>
            <a:off x="4161219" y="4738923"/>
            <a:ext cx="3365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i="0"/>
              <a:t>E</a:t>
            </a:r>
          </a:p>
        </p:txBody>
      </p:sp>
      <p:sp>
        <p:nvSpPr>
          <p:cNvPr id="51" name="Text Box 32"/>
          <p:cNvSpPr txBox="1">
            <a:spLocks noChangeArrowheads="1"/>
          </p:cNvSpPr>
          <p:nvPr/>
        </p:nvSpPr>
        <p:spPr bwMode="auto">
          <a:xfrm>
            <a:off x="5380419" y="6491523"/>
            <a:ext cx="6794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i="0"/>
              <a:t>DOS</a:t>
            </a:r>
          </a:p>
        </p:txBody>
      </p:sp>
      <p:sp>
        <p:nvSpPr>
          <p:cNvPr id="52" name="Line 28"/>
          <p:cNvSpPr>
            <a:spLocks noChangeShapeType="1"/>
          </p:cNvSpPr>
          <p:nvPr/>
        </p:nvSpPr>
        <p:spPr bwMode="auto">
          <a:xfrm flipH="1" flipV="1">
            <a:off x="5151819" y="4738923"/>
            <a:ext cx="228600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4" name="Line 29"/>
          <p:cNvSpPr>
            <a:spLocks noChangeShapeType="1"/>
          </p:cNvSpPr>
          <p:nvPr/>
        </p:nvSpPr>
        <p:spPr bwMode="auto">
          <a:xfrm flipH="1" flipV="1">
            <a:off x="6218619" y="3748323"/>
            <a:ext cx="1219200" cy="152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3093999"/>
      </p:ext>
    </p:extLst>
  </p:cSld>
  <p:clrMapOvr>
    <a:masterClrMapping/>
  </p:clrMapOvr>
  <p:transition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AutoShape 2"/>
          <p:cNvSpPr>
            <a:spLocks noChangeArrowheads="1"/>
          </p:cNvSpPr>
          <p:nvPr/>
        </p:nvSpPr>
        <p:spPr bwMode="auto">
          <a:xfrm>
            <a:off x="0" y="-1478"/>
            <a:ext cx="9144000" cy="6858000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de-DE" sz="2400"/>
              <a:t> </a:t>
            </a:r>
          </a:p>
        </p:txBody>
      </p:sp>
      <p:sp>
        <p:nvSpPr>
          <p:cNvPr id="12" name="Rectangle 7"/>
          <p:cNvSpPr>
            <a:spLocks noChangeArrowheads="1"/>
          </p:cNvSpPr>
          <p:nvPr/>
        </p:nvSpPr>
        <p:spPr bwMode="auto">
          <a:xfrm>
            <a:off x="129039" y="353943"/>
            <a:ext cx="8731651" cy="29457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marL="342900" indent="-342900" algn="just">
              <a:spcBef>
                <a:spcPct val="20000"/>
              </a:spcBef>
              <a:buClr>
                <a:schemeClr val="folHlink"/>
              </a:buClr>
              <a:buFont typeface="Arial" pitchFamily="34" charset="0"/>
              <a:buChar char="•"/>
            </a:pPr>
            <a:r>
              <a:rPr lang="en-US" sz="2000" dirty="0">
                <a:latin typeface="Bookman Old Style" pitchFamily="18" charset="0"/>
              </a:rPr>
              <a:t>The band structure of some insulators encodes nontrivial topological structure</a:t>
            </a:r>
          </a:p>
          <a:p>
            <a:pPr marL="342900" indent="-342900" algn="just">
              <a:spcBef>
                <a:spcPct val="20000"/>
              </a:spcBef>
              <a:buClr>
                <a:schemeClr val="folHlink"/>
              </a:buClr>
              <a:buFont typeface="Arial" pitchFamily="34" charset="0"/>
              <a:buChar char="•"/>
            </a:pPr>
            <a:endParaRPr lang="en-US" sz="2000" dirty="0">
              <a:latin typeface="Bookman Old Style" pitchFamily="18" charset="0"/>
            </a:endParaRPr>
          </a:p>
          <a:p>
            <a:pPr marL="342900" indent="-342900" algn="just">
              <a:spcBef>
                <a:spcPct val="20000"/>
              </a:spcBef>
              <a:buClr>
                <a:schemeClr val="folHlink"/>
              </a:buClr>
              <a:buFont typeface="Arial" pitchFamily="34" charset="0"/>
              <a:buChar char="•"/>
            </a:pPr>
            <a:r>
              <a:rPr lang="en-US" sz="2000" dirty="0">
                <a:latin typeface="Bookman Old Style" pitchFamily="18" charset="0"/>
              </a:rPr>
              <a:t>in cases where the bulk topology of the system is non-trivial, the surface actually shows metallic behavior, and rather unusual metallic behavior at that</a:t>
            </a:r>
          </a:p>
        </p:txBody>
      </p:sp>
      <p:sp>
        <p:nvSpPr>
          <p:cNvPr id="13" name="Text Box 6"/>
          <p:cNvSpPr txBox="1">
            <a:spLocks noChangeArrowheads="1"/>
          </p:cNvSpPr>
          <p:nvPr/>
        </p:nvSpPr>
        <p:spPr bwMode="auto">
          <a:xfrm>
            <a:off x="0" y="0"/>
            <a:ext cx="9144000" cy="707886"/>
          </a:xfrm>
          <a:prstGeom prst="rect">
            <a:avLst/>
          </a:prstGeom>
          <a:solidFill>
            <a:srgbClr val="6699FF"/>
          </a:solidFill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495300" indent="-495300" algn="ctr"/>
            <a:r>
              <a:rPr lang="en-US" sz="4000" b="0" dirty="0">
                <a:latin typeface="Comic Sans MS" pitchFamily="66" charset="0"/>
              </a:rPr>
              <a:t>What is the topological insulator?</a:t>
            </a:r>
            <a:endParaRPr lang="de-DE" sz="4000" b="0" dirty="0">
              <a:latin typeface="Comic Sans MS" pitchFamily="66" charset="0"/>
            </a:endParaRPr>
          </a:p>
        </p:txBody>
      </p:sp>
      <p:sp>
        <p:nvSpPr>
          <p:cNvPr id="7" name="Rectangle 96"/>
          <p:cNvSpPr>
            <a:spLocks noChangeArrowheads="1"/>
          </p:cNvSpPr>
          <p:nvPr/>
        </p:nvSpPr>
        <p:spPr bwMode="auto">
          <a:xfrm>
            <a:off x="1883391" y="6488026"/>
            <a:ext cx="5813946" cy="3699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92075" tIns="46038" rIns="92075" bIns="46038">
            <a:spAutoFit/>
          </a:bodyPr>
          <a:lstStyle/>
          <a:p>
            <a:pPr algn="ctr" defTabSz="762000" eaLnBrk="0" hangingPunct="0"/>
            <a:r>
              <a:rPr lang="de-DE" sz="1800" b="0" i="1" dirty="0">
                <a:solidFill>
                  <a:srgbClr val="000099"/>
                </a:solidFill>
                <a:latin typeface="Arial" charset="0"/>
              </a:rPr>
              <a:t>Bochum, 14.11.2016</a:t>
            </a:r>
          </a:p>
        </p:txBody>
      </p:sp>
      <p:pic>
        <p:nvPicPr>
          <p:cNvPr id="3" name="Grafik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43779" y="3966477"/>
            <a:ext cx="5302170" cy="2807875"/>
          </a:xfrm>
          <a:prstGeom prst="rect">
            <a:avLst/>
          </a:prstGeom>
        </p:spPr>
      </p:pic>
      <p:pic>
        <p:nvPicPr>
          <p:cNvPr id="2" name="Grafik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2599" y="2970735"/>
            <a:ext cx="8778802" cy="9135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294784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AutoShape 2"/>
          <p:cNvSpPr>
            <a:spLocks noChangeArrowheads="1"/>
          </p:cNvSpPr>
          <p:nvPr/>
        </p:nvSpPr>
        <p:spPr bwMode="auto">
          <a:xfrm>
            <a:off x="0" y="-1478"/>
            <a:ext cx="9144000" cy="6858000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de-DE" sz="2400"/>
              <a:t> </a:t>
            </a:r>
          </a:p>
        </p:txBody>
      </p:sp>
      <p:sp>
        <p:nvSpPr>
          <p:cNvPr id="13" name="Text Box 6"/>
          <p:cNvSpPr txBox="1">
            <a:spLocks noChangeArrowheads="1"/>
          </p:cNvSpPr>
          <p:nvPr/>
        </p:nvSpPr>
        <p:spPr bwMode="auto">
          <a:xfrm>
            <a:off x="-23972" y="76473"/>
            <a:ext cx="9144000" cy="1323439"/>
          </a:xfrm>
          <a:prstGeom prst="rect">
            <a:avLst/>
          </a:prstGeom>
          <a:solidFill>
            <a:srgbClr val="6699FF"/>
          </a:solidFill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495300" indent="-495300" algn="ctr"/>
            <a:r>
              <a:rPr lang="en-US" sz="4000" b="0" dirty="0">
                <a:latin typeface="Comic Sans MS" pitchFamily="66" charset="0"/>
              </a:rPr>
              <a:t>Where to look for non-trivial topology?</a:t>
            </a:r>
            <a:endParaRPr lang="de-DE" sz="4000" b="0" dirty="0">
              <a:latin typeface="Comic Sans MS" pitchFamily="66" charset="0"/>
            </a:endParaRPr>
          </a:p>
        </p:txBody>
      </p:sp>
      <p:pic>
        <p:nvPicPr>
          <p:cNvPr id="4" name="Grafik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995" y="1600889"/>
            <a:ext cx="8950066" cy="3959461"/>
          </a:xfrm>
          <a:prstGeom prst="rect">
            <a:avLst/>
          </a:prstGeom>
        </p:spPr>
      </p:pic>
      <p:pic>
        <p:nvPicPr>
          <p:cNvPr id="5" name="Grafik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8363" y="5761328"/>
            <a:ext cx="8124001" cy="774700"/>
          </a:xfrm>
          <a:prstGeom prst="rect">
            <a:avLst/>
          </a:prstGeom>
        </p:spPr>
      </p:pic>
      <p:sp>
        <p:nvSpPr>
          <p:cNvPr id="8" name="Rectangle 96"/>
          <p:cNvSpPr>
            <a:spLocks noChangeArrowheads="1"/>
          </p:cNvSpPr>
          <p:nvPr/>
        </p:nvSpPr>
        <p:spPr bwMode="auto">
          <a:xfrm>
            <a:off x="1883391" y="6488026"/>
            <a:ext cx="5813946" cy="3699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92075" tIns="46038" rIns="92075" bIns="46038">
            <a:spAutoFit/>
          </a:bodyPr>
          <a:lstStyle/>
          <a:p>
            <a:pPr algn="ctr" defTabSz="762000" eaLnBrk="0" hangingPunct="0"/>
            <a:r>
              <a:rPr lang="de-DE" sz="1800" b="0" i="1" dirty="0">
                <a:solidFill>
                  <a:srgbClr val="000099"/>
                </a:solidFill>
                <a:latin typeface="Arial" charset="0"/>
              </a:rPr>
              <a:t>KFU, 19.05.2017</a:t>
            </a:r>
          </a:p>
        </p:txBody>
      </p:sp>
    </p:spTree>
    <p:extLst>
      <p:ext uri="{BB962C8B-B14F-4D97-AF65-F5344CB8AC3E}">
        <p14:creationId xmlns:p14="http://schemas.microsoft.com/office/powerpoint/2010/main" val="294856551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92" name="AutoShape 4"/>
          <p:cNvSpPr>
            <a:spLocks noChangeArrowheads="1"/>
          </p:cNvSpPr>
          <p:nvPr/>
        </p:nvSpPr>
        <p:spPr bwMode="auto">
          <a:xfrm>
            <a:off x="1" y="0"/>
            <a:ext cx="9144000" cy="6857999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de-DE" b="0" dirty="0"/>
              <a:t> </a:t>
            </a:r>
          </a:p>
        </p:txBody>
      </p:sp>
      <p:sp>
        <p:nvSpPr>
          <p:cNvPr id="9" name="Text Box 6"/>
          <p:cNvSpPr txBox="1">
            <a:spLocks noChangeArrowheads="1"/>
          </p:cNvSpPr>
          <p:nvPr/>
        </p:nvSpPr>
        <p:spPr bwMode="auto">
          <a:xfrm>
            <a:off x="0" y="13648"/>
            <a:ext cx="9144000" cy="1107996"/>
          </a:xfrm>
          <a:prstGeom prst="rect">
            <a:avLst/>
          </a:prstGeom>
          <a:solidFill>
            <a:srgbClr val="6699FF"/>
          </a:solidFill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495300" indent="-495300" algn="ctr"/>
            <a:r>
              <a:rPr lang="en-US" sz="6600" b="0" dirty="0">
                <a:latin typeface="Comic Sans MS" pitchFamily="66" charset="0"/>
              </a:rPr>
              <a:t>Outline</a:t>
            </a:r>
            <a:endParaRPr lang="de-DE" sz="6600" b="0" dirty="0">
              <a:latin typeface="Comic Sans MS" pitchFamily="66" charset="0"/>
            </a:endParaRPr>
          </a:p>
        </p:txBody>
      </p:sp>
      <p:sp>
        <p:nvSpPr>
          <p:cNvPr id="6" name="Text Box 15"/>
          <p:cNvSpPr txBox="1">
            <a:spLocks noChangeArrowheads="1"/>
          </p:cNvSpPr>
          <p:nvPr/>
        </p:nvSpPr>
        <p:spPr bwMode="auto">
          <a:xfrm>
            <a:off x="0" y="3061306"/>
            <a:ext cx="9144000" cy="2677656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495300" indent="-495300" algn="just">
              <a:buFontTx/>
              <a:buChar char="-"/>
            </a:pPr>
            <a:r>
              <a:rPr lang="en-US" sz="2800" dirty="0">
                <a:solidFill>
                  <a:schemeClr val="bg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Band theory of solids and Quantum Hall Effect</a:t>
            </a:r>
          </a:p>
          <a:p>
            <a:pPr marL="495300" indent="-495300" algn="just">
              <a:buFontTx/>
              <a:buChar char="-"/>
            </a:pPr>
            <a:endParaRPr lang="en-US" sz="2800" dirty="0">
              <a:latin typeface="Arial" pitchFamily="34" charset="0"/>
              <a:cs typeface="Arial" pitchFamily="34" charset="0"/>
            </a:endParaRPr>
          </a:p>
          <a:p>
            <a:pPr marL="495300" indent="-495300">
              <a:buFontTx/>
              <a:buChar char="-"/>
            </a:pPr>
            <a:r>
              <a:rPr lang="en-US" sz="2800" dirty="0" err="1">
                <a:latin typeface="Arial" pitchFamily="34" charset="0"/>
                <a:cs typeface="Arial" pitchFamily="34" charset="0"/>
              </a:rPr>
              <a:t>Berezinskii-Kosterlitz-Thouless</a:t>
            </a:r>
            <a:r>
              <a:rPr lang="en-US" sz="2800" dirty="0">
                <a:latin typeface="Arial" pitchFamily="34" charset="0"/>
                <a:cs typeface="Arial" pitchFamily="34" charset="0"/>
              </a:rPr>
              <a:t>  (BKT) phase transition</a:t>
            </a:r>
          </a:p>
          <a:p>
            <a:pPr marL="495300" indent="-495300">
              <a:buFontTx/>
              <a:buChar char="-"/>
            </a:pPr>
            <a:endParaRPr lang="en-US" sz="2800" dirty="0">
              <a:solidFill>
                <a:schemeClr val="bg1">
                  <a:lumMod val="6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marL="495300" indent="-495300">
              <a:buFontTx/>
              <a:buChar char="-"/>
            </a:pPr>
            <a:r>
              <a:rPr lang="en-US" sz="2800" dirty="0">
                <a:solidFill>
                  <a:schemeClr val="bg1">
                    <a:lumMod val="65000"/>
                  </a:schemeClr>
                </a:solidFill>
                <a:latin typeface="Arial" pitchFamily="34" charset="0"/>
                <a:cs typeface="Arial" pitchFamily="34" charset="0"/>
              </a:rPr>
              <a:t>Non-trivial topology of the </a:t>
            </a:r>
            <a:r>
              <a:rPr lang="en-US" sz="2800" dirty="0" err="1">
                <a:solidFill>
                  <a:schemeClr val="bg1">
                    <a:lumMod val="65000"/>
                  </a:schemeClr>
                </a:solidFill>
                <a:latin typeface="Arial" pitchFamily="34" charset="0"/>
                <a:cs typeface="Arial" pitchFamily="34" charset="0"/>
              </a:rPr>
              <a:t>Haldaene</a:t>
            </a:r>
            <a:r>
              <a:rPr lang="en-US" sz="2800" dirty="0">
                <a:solidFill>
                  <a:schemeClr val="bg1">
                    <a:lumMod val="65000"/>
                  </a:schemeClr>
                </a:solidFill>
                <a:latin typeface="Arial" pitchFamily="34" charset="0"/>
                <a:cs typeface="Arial" pitchFamily="34" charset="0"/>
              </a:rPr>
              <a:t> spin chain</a:t>
            </a:r>
          </a:p>
        </p:txBody>
      </p:sp>
      <p:sp>
        <p:nvSpPr>
          <p:cNvPr id="10" name="Text Box 15"/>
          <p:cNvSpPr txBox="1">
            <a:spLocks noChangeArrowheads="1"/>
          </p:cNvSpPr>
          <p:nvPr/>
        </p:nvSpPr>
        <p:spPr bwMode="auto">
          <a:xfrm>
            <a:off x="0" y="1189274"/>
            <a:ext cx="9144000" cy="156966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en-US" sz="3200" dirty="0">
                <a:solidFill>
                  <a:schemeClr val="accent6"/>
                </a:solidFill>
              </a:rPr>
              <a:t>Prize motivation: </a:t>
            </a:r>
          </a:p>
          <a:p>
            <a:pPr algn="ctr"/>
            <a:r>
              <a:rPr lang="en-US" sz="3200" dirty="0">
                <a:solidFill>
                  <a:schemeClr val="accent6"/>
                </a:solidFill>
              </a:rPr>
              <a:t>"for theoretical discoveries of topological phase transitions and topological phases of matter"</a:t>
            </a:r>
            <a:endParaRPr lang="en-US" sz="3200" dirty="0">
              <a:solidFill>
                <a:schemeClr val="accent6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Rectangle 96"/>
          <p:cNvSpPr>
            <a:spLocks noChangeArrowheads="1"/>
          </p:cNvSpPr>
          <p:nvPr/>
        </p:nvSpPr>
        <p:spPr bwMode="auto">
          <a:xfrm>
            <a:off x="1883391" y="6488026"/>
            <a:ext cx="5813946" cy="3699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92075" tIns="46038" rIns="92075" bIns="46038">
            <a:spAutoFit/>
          </a:bodyPr>
          <a:lstStyle/>
          <a:p>
            <a:pPr algn="ctr" defTabSz="762000" eaLnBrk="0" hangingPunct="0"/>
            <a:r>
              <a:rPr lang="de-DE" sz="1800" b="0" i="1" dirty="0">
                <a:solidFill>
                  <a:srgbClr val="000099"/>
                </a:solidFill>
                <a:latin typeface="Arial" charset="0"/>
              </a:rPr>
              <a:t>KFU, 19.05.2017</a:t>
            </a:r>
          </a:p>
        </p:txBody>
      </p:sp>
    </p:spTree>
    <p:extLst>
      <p:ext uri="{BB962C8B-B14F-4D97-AF65-F5344CB8AC3E}">
        <p14:creationId xmlns:p14="http://schemas.microsoft.com/office/powerpoint/2010/main" val="3567437257"/>
      </p:ext>
    </p:extLst>
  </p:cSld>
  <p:clrMapOvr>
    <a:masterClrMapping/>
  </p:clrMapOvr>
  <p:transition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AutoShape 2"/>
          <p:cNvSpPr>
            <a:spLocks noChangeArrowheads="1"/>
          </p:cNvSpPr>
          <p:nvPr/>
        </p:nvSpPr>
        <p:spPr bwMode="auto">
          <a:xfrm>
            <a:off x="0" y="14288"/>
            <a:ext cx="9144000" cy="6858000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de-DE" sz="2400"/>
              <a:t> </a:t>
            </a:r>
          </a:p>
        </p:txBody>
      </p:sp>
      <p:sp>
        <p:nvSpPr>
          <p:cNvPr id="8" name="Text Box 5"/>
          <p:cNvSpPr txBox="1">
            <a:spLocks noChangeArrowheads="1"/>
          </p:cNvSpPr>
          <p:nvPr/>
        </p:nvSpPr>
        <p:spPr bwMode="auto">
          <a:xfrm>
            <a:off x="56202" y="33669"/>
            <a:ext cx="9045575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3200" dirty="0">
                <a:solidFill>
                  <a:srgbClr val="000066"/>
                </a:solidFill>
                <a:latin typeface="Comic Sans MS" pitchFamily="66" charset="0"/>
              </a:rPr>
              <a:t>Phase transition and symmetry breaking</a:t>
            </a:r>
            <a:endParaRPr lang="en-US" sz="3200" b="0" dirty="0">
              <a:solidFill>
                <a:srgbClr val="000066"/>
              </a:solidFill>
              <a:latin typeface="Comic Sans MS" pitchFamily="66" charset="0"/>
            </a:endParaRPr>
          </a:p>
        </p:txBody>
      </p:sp>
      <p:sp>
        <p:nvSpPr>
          <p:cNvPr id="42" name="Text Box 36"/>
          <p:cNvSpPr txBox="1">
            <a:spLocks noChangeArrowheads="1"/>
          </p:cNvSpPr>
          <p:nvPr/>
        </p:nvSpPr>
        <p:spPr bwMode="auto">
          <a:xfrm>
            <a:off x="0" y="618444"/>
            <a:ext cx="8988208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dirty="0">
                <a:solidFill>
                  <a:schemeClr val="accent2"/>
                </a:solidFill>
              </a:rPr>
              <a:t>Ferromagnetism:</a:t>
            </a:r>
            <a:r>
              <a:rPr lang="en-US" altLang="en-US" b="0" dirty="0"/>
              <a:t> Ordered phase in low-temperature, and the spin rotational symmetry is broken.</a:t>
            </a:r>
            <a:endParaRPr lang="en-US" altLang="en-US" b="0" i="0" dirty="0"/>
          </a:p>
        </p:txBody>
      </p:sp>
      <p:pic>
        <p:nvPicPr>
          <p:cNvPr id="4" name="Grafik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30787" y="1449441"/>
            <a:ext cx="5303858" cy="3728696"/>
          </a:xfrm>
          <a:prstGeom prst="rect">
            <a:avLst/>
          </a:prstGeom>
        </p:spPr>
      </p:pic>
      <p:sp>
        <p:nvSpPr>
          <p:cNvPr id="45" name="テキスト ボックス 38"/>
          <p:cNvSpPr txBox="1"/>
          <p:nvPr/>
        </p:nvSpPr>
        <p:spPr>
          <a:xfrm>
            <a:off x="0" y="5288298"/>
            <a:ext cx="9144000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Tx/>
              <a:buChar char="-"/>
            </a:pPr>
            <a:r>
              <a:rPr kumimoji="1" lang="en-US" altLang="ja-JP" sz="2000" b="0" dirty="0">
                <a:latin typeface="Arial" panose="020B0604020202020204" pitchFamily="34" charset="0"/>
                <a:cs typeface="Arial" panose="020B0604020202020204" pitchFamily="34" charset="0"/>
              </a:rPr>
              <a:t>The phase transition are characterized by the ‘order parameter’</a:t>
            </a:r>
          </a:p>
          <a:p>
            <a:r>
              <a:rPr kumimoji="1" lang="en-US" altLang="ja-JP" sz="2000" b="0" dirty="0">
                <a:latin typeface="Arial" panose="020B0604020202020204" pitchFamily="34" charset="0"/>
                <a:cs typeface="Arial" panose="020B0604020202020204" pitchFamily="34" charset="0"/>
              </a:rPr>
              <a:t>     &lt;S&gt; = 0 for T &gt; T</a:t>
            </a:r>
            <a:r>
              <a:rPr kumimoji="1" lang="en-US" altLang="ja-JP" sz="2000" b="0" baseline="-25000" dirty="0"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kumimoji="1" lang="en-US" altLang="ja-JP" sz="2000" b="0" dirty="0">
                <a:latin typeface="Arial" panose="020B0604020202020204" pitchFamily="34" charset="0"/>
                <a:cs typeface="Arial" panose="020B0604020202020204" pitchFamily="34" charset="0"/>
              </a:rPr>
              <a:t>, and &lt;S&gt; </a:t>
            </a:r>
            <a:r>
              <a:rPr kumimoji="1" lang="en-US" altLang="ja-JP" sz="2000" b="0" dirty="0"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rPr>
              <a:t> </a:t>
            </a:r>
            <a:r>
              <a:rPr kumimoji="1" lang="en-US" altLang="ja-JP" sz="2000" b="0" dirty="0">
                <a:latin typeface="Arial" panose="020B0604020202020204" pitchFamily="34" charset="0"/>
                <a:cs typeface="Arial" panose="020B0604020202020204" pitchFamily="34" charset="0"/>
              </a:rPr>
              <a:t>0 for T &lt; T</a:t>
            </a:r>
            <a:r>
              <a:rPr kumimoji="1" lang="en-US" altLang="ja-JP" sz="2000" b="0" baseline="-25000" dirty="0"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</a:p>
          <a:p>
            <a:pPr marL="342900" indent="-342900">
              <a:buFontTx/>
              <a:buChar char="-"/>
            </a:pPr>
            <a:r>
              <a:rPr kumimoji="1" lang="en-US" altLang="ja-JP" sz="2000" b="0" dirty="0">
                <a:latin typeface="Arial" panose="020B0604020202020204" pitchFamily="34" charset="0"/>
                <a:cs typeface="Arial" panose="020B0604020202020204" pitchFamily="34" charset="0"/>
              </a:rPr>
              <a:t>T &gt; T</a:t>
            </a:r>
            <a:r>
              <a:rPr kumimoji="1" lang="en-US" altLang="ja-JP" sz="2000" b="0" baseline="-25000" dirty="0">
                <a:latin typeface="Arial" panose="020B0604020202020204" pitchFamily="34" charset="0"/>
                <a:cs typeface="Arial" panose="020B0604020202020204" pitchFamily="34" charset="0"/>
              </a:rPr>
              <a:t>c </a:t>
            </a:r>
            <a:r>
              <a:rPr kumimoji="1" lang="en-US" altLang="ja-JP" sz="2000" b="0" dirty="0">
                <a:latin typeface="Comic Sans MS" pitchFamily="66" charset="0"/>
              </a:rPr>
              <a:t>two spins far away from each other  are </a:t>
            </a:r>
            <a:r>
              <a:rPr kumimoji="1" lang="en-US" altLang="ja-JP" sz="2000" b="0" dirty="0">
                <a:solidFill>
                  <a:srgbClr val="FF0000"/>
                </a:solidFill>
                <a:latin typeface="Comic Sans MS" pitchFamily="66" charset="0"/>
              </a:rPr>
              <a:t>non-correlated</a:t>
            </a:r>
            <a:r>
              <a:rPr kumimoji="1" lang="en-US" altLang="ja-JP" sz="2000" b="0" dirty="0">
                <a:latin typeface="Comic Sans MS" pitchFamily="66" charset="0"/>
              </a:rPr>
              <a:t>, </a:t>
            </a:r>
            <a:r>
              <a:rPr kumimoji="1" lang="en-US" altLang="ja-JP" sz="2000" b="0" dirty="0">
                <a:latin typeface="Arial" panose="020B0604020202020204" pitchFamily="34" charset="0"/>
                <a:cs typeface="Arial" panose="020B0604020202020204" pitchFamily="34" charset="0"/>
              </a:rPr>
              <a:t>&lt;S</a:t>
            </a:r>
            <a:r>
              <a:rPr kumimoji="1" lang="en-US" altLang="ja-JP" sz="2000" b="0" baseline="-25000" dirty="0"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kumimoji="1" lang="en-US" altLang="ja-JP" sz="2000" b="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1" lang="en-US" altLang="ja-JP" sz="2000" b="0" dirty="0" err="1">
                <a:latin typeface="Arial" panose="020B0604020202020204" pitchFamily="34" charset="0"/>
                <a:cs typeface="Arial" panose="020B0604020202020204" pitchFamily="34" charset="0"/>
              </a:rPr>
              <a:t>S</a:t>
            </a:r>
            <a:r>
              <a:rPr kumimoji="1" lang="en-US" altLang="ja-JP" sz="2000" b="0" baseline="-25000" dirty="0" err="1">
                <a:latin typeface="Arial" panose="020B0604020202020204" pitchFamily="34" charset="0"/>
                <a:cs typeface="Arial" panose="020B0604020202020204" pitchFamily="34" charset="0"/>
              </a:rPr>
              <a:t>j</a:t>
            </a:r>
            <a:r>
              <a:rPr kumimoji="1" lang="en-US" altLang="ja-JP" sz="2000" b="0" dirty="0">
                <a:latin typeface="Arial" panose="020B0604020202020204" pitchFamily="34" charset="0"/>
                <a:cs typeface="Arial" panose="020B0604020202020204" pitchFamily="34" charset="0"/>
              </a:rPr>
              <a:t>&gt;=0</a:t>
            </a:r>
          </a:p>
          <a:p>
            <a:pPr marL="342900" indent="-342900">
              <a:buFontTx/>
              <a:buChar char="-"/>
            </a:pPr>
            <a:r>
              <a:rPr kumimoji="1" lang="en-US" altLang="ja-JP" sz="2000" b="0" dirty="0">
                <a:latin typeface="Arial" panose="020B0604020202020204" pitchFamily="34" charset="0"/>
                <a:cs typeface="Arial" panose="020B0604020202020204" pitchFamily="34" charset="0"/>
              </a:rPr>
              <a:t>T &lt;&lt; T</a:t>
            </a:r>
            <a:r>
              <a:rPr kumimoji="1" lang="en-US" altLang="ja-JP" sz="2000" b="0" baseline="-25000" dirty="0">
                <a:latin typeface="Arial" panose="020B0604020202020204" pitchFamily="34" charset="0"/>
                <a:cs typeface="Arial" panose="020B0604020202020204" pitchFamily="34" charset="0"/>
              </a:rPr>
              <a:t>c </a:t>
            </a:r>
            <a:r>
              <a:rPr kumimoji="1" lang="en-US" altLang="ja-JP" sz="2000" b="0" dirty="0">
                <a:latin typeface="Comic Sans MS" pitchFamily="66" charset="0"/>
              </a:rPr>
              <a:t>two spins far away from each other are </a:t>
            </a:r>
            <a:r>
              <a:rPr kumimoji="1" lang="en-US" altLang="ja-JP" sz="2000" b="0" dirty="0">
                <a:solidFill>
                  <a:schemeClr val="accent6"/>
                </a:solidFill>
                <a:latin typeface="Comic Sans MS" pitchFamily="66" charset="0"/>
              </a:rPr>
              <a:t>correlated independent of the distance</a:t>
            </a:r>
            <a:r>
              <a:rPr kumimoji="1" lang="en-US" altLang="ja-JP" sz="2000" b="0" dirty="0">
                <a:latin typeface="Comic Sans MS" pitchFamily="66" charset="0"/>
              </a:rPr>
              <a:t>, </a:t>
            </a:r>
            <a:r>
              <a:rPr kumimoji="1" lang="en-US" altLang="ja-JP" sz="2000" b="0" dirty="0">
                <a:latin typeface="Arial" panose="020B0604020202020204" pitchFamily="34" charset="0"/>
                <a:cs typeface="Arial" panose="020B0604020202020204" pitchFamily="34" charset="0"/>
              </a:rPr>
              <a:t>&lt;S</a:t>
            </a:r>
            <a:r>
              <a:rPr kumimoji="1" lang="en-US" altLang="ja-JP" sz="2000" b="0" baseline="-25000" dirty="0"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kumimoji="1" lang="en-US" altLang="ja-JP" sz="2000" b="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1" lang="en-US" altLang="ja-JP" sz="2000" b="0" dirty="0" err="1">
                <a:latin typeface="Arial" panose="020B0604020202020204" pitchFamily="34" charset="0"/>
                <a:cs typeface="Arial" panose="020B0604020202020204" pitchFamily="34" charset="0"/>
              </a:rPr>
              <a:t>S</a:t>
            </a:r>
            <a:r>
              <a:rPr kumimoji="1" lang="en-US" altLang="ja-JP" sz="2000" b="0" baseline="-25000" dirty="0" err="1">
                <a:latin typeface="Arial" panose="020B0604020202020204" pitchFamily="34" charset="0"/>
                <a:cs typeface="Arial" panose="020B0604020202020204" pitchFamily="34" charset="0"/>
              </a:rPr>
              <a:t>j</a:t>
            </a:r>
            <a:r>
              <a:rPr kumimoji="1" lang="en-US" altLang="ja-JP" sz="2000" b="0" dirty="0">
                <a:latin typeface="Arial" panose="020B0604020202020204" pitchFamily="34" charset="0"/>
                <a:cs typeface="Arial" panose="020B0604020202020204" pitchFamily="34" charset="0"/>
              </a:rPr>
              <a:t>&gt;</a:t>
            </a:r>
            <a:r>
              <a:rPr kumimoji="1" lang="en-US" altLang="ja-JP" sz="2000" b="0" dirty="0"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rPr>
              <a:t> = S(S+1)</a:t>
            </a:r>
            <a:endParaRPr kumimoji="1" lang="en-US" altLang="ja-JP" sz="2000" b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8524681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AutoShape 2"/>
          <p:cNvSpPr>
            <a:spLocks noChangeArrowheads="1"/>
          </p:cNvSpPr>
          <p:nvPr/>
        </p:nvSpPr>
        <p:spPr bwMode="auto">
          <a:xfrm>
            <a:off x="0" y="14288"/>
            <a:ext cx="9144000" cy="6858000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de-DE" sz="2400"/>
              <a:t> </a:t>
            </a:r>
          </a:p>
        </p:txBody>
      </p:sp>
      <p:sp>
        <p:nvSpPr>
          <p:cNvPr id="8" name="Text Box 5"/>
          <p:cNvSpPr txBox="1">
            <a:spLocks noChangeArrowheads="1"/>
          </p:cNvSpPr>
          <p:nvPr/>
        </p:nvSpPr>
        <p:spPr bwMode="auto">
          <a:xfrm>
            <a:off x="56202" y="33669"/>
            <a:ext cx="9045575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2800" dirty="0">
                <a:solidFill>
                  <a:srgbClr val="000066"/>
                </a:solidFill>
                <a:latin typeface="Comic Sans MS" pitchFamily="66" charset="0"/>
              </a:rPr>
              <a:t>Phase transition and </a:t>
            </a:r>
            <a:r>
              <a:rPr lang="en-US" sz="2800" dirty="0" err="1">
                <a:solidFill>
                  <a:srgbClr val="000066"/>
                </a:solidFill>
                <a:latin typeface="Comic Sans MS" pitchFamily="66" charset="0"/>
              </a:rPr>
              <a:t>Mermin</a:t>
            </a:r>
            <a:r>
              <a:rPr lang="en-US" sz="2800" dirty="0">
                <a:solidFill>
                  <a:srgbClr val="000066"/>
                </a:solidFill>
                <a:latin typeface="Comic Sans MS" pitchFamily="66" charset="0"/>
              </a:rPr>
              <a:t>-Wagner Theorem</a:t>
            </a:r>
            <a:endParaRPr lang="en-US" sz="2800" b="0" dirty="0">
              <a:solidFill>
                <a:srgbClr val="000066"/>
              </a:solidFill>
              <a:latin typeface="Comic Sans MS" pitchFamily="66" charset="0"/>
            </a:endParaRPr>
          </a:p>
        </p:txBody>
      </p:sp>
      <p:pic>
        <p:nvPicPr>
          <p:cNvPr id="3" name="Grafik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6254" y="685800"/>
            <a:ext cx="8728685" cy="1181100"/>
          </a:xfrm>
          <a:prstGeom prst="rect">
            <a:avLst/>
          </a:prstGeom>
        </p:spPr>
      </p:pic>
      <p:sp>
        <p:nvSpPr>
          <p:cNvPr id="11" name="Text Box 36"/>
          <p:cNvSpPr txBox="1">
            <a:spLocks noChangeArrowheads="1"/>
          </p:cNvSpPr>
          <p:nvPr/>
        </p:nvSpPr>
        <p:spPr bwMode="auto">
          <a:xfrm>
            <a:off x="0" y="3391423"/>
            <a:ext cx="8988208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sz="3600" dirty="0">
                <a:solidFill>
                  <a:schemeClr val="accent2"/>
                </a:solidFill>
              </a:rPr>
              <a:t>based on </a:t>
            </a:r>
            <a:r>
              <a:rPr lang="en-US" altLang="en-US" sz="3600" dirty="0" err="1">
                <a:solidFill>
                  <a:schemeClr val="accent2"/>
                </a:solidFill>
              </a:rPr>
              <a:t>Bogoliubov</a:t>
            </a:r>
            <a:r>
              <a:rPr lang="en-US" altLang="en-US" sz="3600" dirty="0">
                <a:solidFill>
                  <a:schemeClr val="accent2"/>
                </a:solidFill>
              </a:rPr>
              <a:t> inequality (Q-</a:t>
            </a:r>
            <a:r>
              <a:rPr lang="en-US" altLang="en-US" sz="3600" dirty="0" err="1">
                <a:solidFill>
                  <a:schemeClr val="accent2"/>
                </a:solidFill>
              </a:rPr>
              <a:t>Mech</a:t>
            </a:r>
            <a:r>
              <a:rPr lang="en-US" altLang="en-US" sz="3600" dirty="0">
                <a:solidFill>
                  <a:schemeClr val="accent2"/>
                </a:solidFill>
              </a:rPr>
              <a:t> 2)</a:t>
            </a:r>
            <a:endParaRPr lang="en-US" altLang="en-US" sz="3600" b="0" i="0" dirty="0"/>
          </a:p>
        </p:txBody>
      </p:sp>
      <p:sp>
        <p:nvSpPr>
          <p:cNvPr id="9" name="Rectangle 96"/>
          <p:cNvSpPr>
            <a:spLocks noChangeArrowheads="1"/>
          </p:cNvSpPr>
          <p:nvPr/>
        </p:nvSpPr>
        <p:spPr bwMode="auto">
          <a:xfrm>
            <a:off x="1883391" y="6488026"/>
            <a:ext cx="5813946" cy="3699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92075" tIns="46038" rIns="92075" bIns="46038">
            <a:spAutoFit/>
          </a:bodyPr>
          <a:lstStyle/>
          <a:p>
            <a:pPr algn="ctr" defTabSz="762000" eaLnBrk="0" hangingPunct="0"/>
            <a:r>
              <a:rPr lang="de-DE" sz="1800" b="0" i="1" dirty="0">
                <a:solidFill>
                  <a:srgbClr val="000099"/>
                </a:solidFill>
                <a:latin typeface="Arial" charset="0"/>
              </a:rPr>
              <a:t>KFU, 19.05.2017</a:t>
            </a:r>
          </a:p>
        </p:txBody>
      </p:sp>
    </p:spTree>
    <p:extLst>
      <p:ext uri="{BB962C8B-B14F-4D97-AF65-F5344CB8AC3E}">
        <p14:creationId xmlns:p14="http://schemas.microsoft.com/office/powerpoint/2010/main" val="65100126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AutoShape 2"/>
          <p:cNvSpPr>
            <a:spLocks noChangeArrowheads="1"/>
          </p:cNvSpPr>
          <p:nvPr/>
        </p:nvSpPr>
        <p:spPr bwMode="auto">
          <a:xfrm>
            <a:off x="0" y="14288"/>
            <a:ext cx="9144000" cy="6858000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de-DE" sz="2400"/>
              <a:t> </a:t>
            </a:r>
          </a:p>
        </p:txBody>
      </p:sp>
      <p:sp>
        <p:nvSpPr>
          <p:cNvPr id="8" name="Text Box 5"/>
          <p:cNvSpPr txBox="1">
            <a:spLocks noChangeArrowheads="1"/>
          </p:cNvSpPr>
          <p:nvPr/>
        </p:nvSpPr>
        <p:spPr bwMode="auto">
          <a:xfrm>
            <a:off x="56202" y="33669"/>
            <a:ext cx="9045575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2400" dirty="0">
                <a:solidFill>
                  <a:srgbClr val="000066"/>
                </a:solidFill>
                <a:latin typeface="Comic Sans MS" pitchFamily="66" charset="0"/>
              </a:rPr>
              <a:t>XY-Model on a 2D square lattice</a:t>
            </a:r>
            <a:endParaRPr lang="en-US" sz="2400" b="0" dirty="0">
              <a:solidFill>
                <a:srgbClr val="000066"/>
              </a:solidFill>
              <a:latin typeface="Comic Sans MS" pitchFamily="66" charset="0"/>
            </a:endParaRPr>
          </a:p>
        </p:txBody>
      </p:sp>
      <p:pic>
        <p:nvPicPr>
          <p:cNvPr id="2" name="Grafik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03427" y="889369"/>
            <a:ext cx="5930497" cy="4584913"/>
          </a:xfrm>
          <a:prstGeom prst="rect">
            <a:avLst/>
          </a:prstGeom>
        </p:spPr>
      </p:pic>
      <p:pic>
        <p:nvPicPr>
          <p:cNvPr id="3" name="Grafik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6366" y="5299686"/>
            <a:ext cx="6777454" cy="582399"/>
          </a:xfrm>
          <a:prstGeom prst="rect">
            <a:avLst/>
          </a:prstGeom>
        </p:spPr>
      </p:pic>
      <p:pic>
        <p:nvPicPr>
          <p:cNvPr id="4" name="Grafik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202" y="514715"/>
            <a:ext cx="3878223" cy="519660"/>
          </a:xfrm>
          <a:prstGeom prst="rect">
            <a:avLst/>
          </a:prstGeom>
        </p:spPr>
      </p:pic>
      <p:sp>
        <p:nvSpPr>
          <p:cNvPr id="23" name="Text Box 36"/>
          <p:cNvSpPr txBox="1">
            <a:spLocks noChangeArrowheads="1"/>
          </p:cNvSpPr>
          <p:nvPr/>
        </p:nvSpPr>
        <p:spPr bwMode="auto">
          <a:xfrm>
            <a:off x="56202" y="6084799"/>
            <a:ext cx="9019236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sz="3200" i="0" dirty="0" err="1"/>
              <a:t>Mermin</a:t>
            </a:r>
            <a:r>
              <a:rPr lang="en-US" altLang="en-US" sz="3200" i="0" dirty="0"/>
              <a:t>-Wagner forbids the mean-field transition</a:t>
            </a:r>
          </a:p>
        </p:txBody>
      </p:sp>
    </p:spTree>
    <p:extLst>
      <p:ext uri="{BB962C8B-B14F-4D97-AF65-F5344CB8AC3E}">
        <p14:creationId xmlns:p14="http://schemas.microsoft.com/office/powerpoint/2010/main" val="86963466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AutoShape 2"/>
          <p:cNvSpPr>
            <a:spLocks noChangeArrowheads="1"/>
          </p:cNvSpPr>
          <p:nvPr/>
        </p:nvSpPr>
        <p:spPr bwMode="auto">
          <a:xfrm>
            <a:off x="0" y="14288"/>
            <a:ext cx="9144000" cy="6858000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de-DE" sz="2400"/>
              <a:t> </a:t>
            </a:r>
          </a:p>
        </p:txBody>
      </p:sp>
      <p:sp>
        <p:nvSpPr>
          <p:cNvPr id="16" name="Text Box 5"/>
          <p:cNvSpPr txBox="1">
            <a:spLocks noChangeArrowheads="1"/>
          </p:cNvSpPr>
          <p:nvPr/>
        </p:nvSpPr>
        <p:spPr bwMode="auto">
          <a:xfrm>
            <a:off x="56202" y="33669"/>
            <a:ext cx="9045575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2400" dirty="0">
                <a:solidFill>
                  <a:srgbClr val="000066"/>
                </a:solidFill>
                <a:latin typeface="Comic Sans MS" pitchFamily="66" charset="0"/>
              </a:rPr>
              <a:t>XY-Model on a 2D square lattice</a:t>
            </a:r>
            <a:endParaRPr lang="en-US" sz="2400" b="0" dirty="0">
              <a:solidFill>
                <a:srgbClr val="000066"/>
              </a:solidFill>
              <a:latin typeface="Comic Sans MS" pitchFamily="66" charset="0"/>
            </a:endParaRPr>
          </a:p>
        </p:txBody>
      </p:sp>
      <p:pic>
        <p:nvPicPr>
          <p:cNvPr id="1141762" name="Picture 2" descr="PIC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94463" y="713830"/>
            <a:ext cx="5210923" cy="52109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Text Box 36"/>
          <p:cNvSpPr txBox="1">
            <a:spLocks noChangeArrowheads="1"/>
          </p:cNvSpPr>
          <p:nvPr/>
        </p:nvSpPr>
        <p:spPr bwMode="auto">
          <a:xfrm>
            <a:off x="13979" y="495334"/>
            <a:ext cx="9019236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en-US" altLang="en-US" b="0" i="0" dirty="0">
                <a:solidFill>
                  <a:schemeClr val="accent6"/>
                </a:solidFill>
              </a:rPr>
              <a:t>Numerical simulation: F-</a:t>
            </a:r>
            <a:r>
              <a:rPr lang="en-US" altLang="en-US" b="0" i="0" dirty="0" err="1">
                <a:solidFill>
                  <a:schemeClr val="accent6"/>
                </a:solidFill>
              </a:rPr>
              <a:t>Praktikum</a:t>
            </a:r>
            <a:endParaRPr lang="en-US" altLang="en-US" b="0" i="0" dirty="0">
              <a:solidFill>
                <a:schemeClr val="accent6"/>
              </a:solidFill>
            </a:endParaRPr>
          </a:p>
        </p:txBody>
      </p:sp>
      <p:sp>
        <p:nvSpPr>
          <p:cNvPr id="18" name="テキスト ボックス 38"/>
          <p:cNvSpPr txBox="1"/>
          <p:nvPr/>
        </p:nvSpPr>
        <p:spPr>
          <a:xfrm>
            <a:off x="0" y="5704160"/>
            <a:ext cx="9144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Tx/>
              <a:buChar char="-"/>
            </a:pPr>
            <a:r>
              <a:rPr kumimoji="1" lang="en-US" altLang="ja-JP" sz="1800" b="0" dirty="0">
                <a:latin typeface="Comic Sans MS" panose="030F0702030302020204" pitchFamily="66" charset="0"/>
                <a:cs typeface="Arial" panose="020B0604020202020204" pitchFamily="34" charset="0"/>
              </a:rPr>
              <a:t>small temperatures                          - power-law decay (</a:t>
            </a:r>
            <a:r>
              <a:rPr kumimoji="1" lang="en-US" altLang="ja-JP" sz="1800" b="0" dirty="0">
                <a:solidFill>
                  <a:schemeClr val="accent6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quasi-long range order</a:t>
            </a:r>
            <a:r>
              <a:rPr kumimoji="1" lang="en-US" altLang="ja-JP" sz="1800" b="0" dirty="0">
                <a:latin typeface="Comic Sans MS" panose="030F0702030302020204" pitchFamily="66" charset="0"/>
                <a:cs typeface="Arial" panose="020B0604020202020204" pitchFamily="34" charset="0"/>
              </a:rPr>
              <a:t>) </a:t>
            </a:r>
          </a:p>
          <a:p>
            <a:endParaRPr kumimoji="1" lang="en-US" altLang="ja-JP" sz="1800" b="0" dirty="0">
              <a:latin typeface="Comic Sans MS" panose="030F0702030302020204" pitchFamily="66" charset="0"/>
              <a:cs typeface="Arial" panose="020B0604020202020204" pitchFamily="34" charset="0"/>
            </a:endParaRPr>
          </a:p>
          <a:p>
            <a:r>
              <a:rPr kumimoji="1" lang="en-US" altLang="ja-JP" sz="1800" b="0" dirty="0">
                <a:latin typeface="Comic Sans MS" panose="030F0702030302020204" pitchFamily="66" charset="0"/>
                <a:cs typeface="Arial" panose="020B0604020202020204" pitchFamily="34" charset="0"/>
              </a:rPr>
              <a:t>-    high temperatures the decay is exponential (should be for non-ordered phase)</a:t>
            </a:r>
            <a:endParaRPr kumimoji="1" lang="en-US" altLang="ja-JP" sz="1800" b="0" baseline="-25000" dirty="0">
              <a:latin typeface="Comic Sans MS" panose="030F0702030302020204" pitchFamily="66" charset="0"/>
              <a:cs typeface="Arial" panose="020B0604020202020204" pitchFamily="34" charset="0"/>
            </a:endParaRPr>
          </a:p>
        </p:txBody>
      </p:sp>
      <p:pic>
        <p:nvPicPr>
          <p:cNvPr id="1141764" name="Picture 4" descr="&amp;LeftAngleBracket;      &amp;RightAngleBracket;&#10; ⃗   ⃗      - η&#10; Si ⋅ Sj ∝ r&#10;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95134" y="5662596"/>
            <a:ext cx="1537042" cy="4411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1043989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AutoShape 2"/>
          <p:cNvSpPr>
            <a:spLocks noChangeArrowheads="1"/>
          </p:cNvSpPr>
          <p:nvPr/>
        </p:nvSpPr>
        <p:spPr bwMode="auto">
          <a:xfrm>
            <a:off x="0" y="14288"/>
            <a:ext cx="9144000" cy="6858000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de-DE" sz="2400"/>
              <a:t> </a:t>
            </a:r>
          </a:p>
        </p:txBody>
      </p:sp>
      <p:sp>
        <p:nvSpPr>
          <p:cNvPr id="16" name="Text Box 5"/>
          <p:cNvSpPr txBox="1">
            <a:spLocks noChangeArrowheads="1"/>
          </p:cNvSpPr>
          <p:nvPr/>
        </p:nvSpPr>
        <p:spPr bwMode="auto">
          <a:xfrm>
            <a:off x="56202" y="33669"/>
            <a:ext cx="9045575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2400" dirty="0">
                <a:solidFill>
                  <a:srgbClr val="000066"/>
                </a:solidFill>
                <a:latin typeface="Comic Sans MS" pitchFamily="66" charset="0"/>
              </a:rPr>
              <a:t>XY-Model on a 2D square lattice: </a:t>
            </a:r>
            <a:r>
              <a:rPr lang="en-US" sz="2400" dirty="0" err="1">
                <a:solidFill>
                  <a:srgbClr val="000066"/>
                </a:solidFill>
                <a:latin typeface="Comic Sans MS" pitchFamily="66" charset="0"/>
              </a:rPr>
              <a:t>homotopy</a:t>
            </a:r>
            <a:endParaRPr lang="en-US" sz="2400" b="0" dirty="0">
              <a:solidFill>
                <a:srgbClr val="000066"/>
              </a:solidFill>
              <a:latin typeface="Comic Sans MS" pitchFamily="66" charset="0"/>
            </a:endParaRPr>
          </a:p>
        </p:txBody>
      </p:sp>
      <p:pic>
        <p:nvPicPr>
          <p:cNvPr id="2" name="Grafik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4938" y="2189799"/>
            <a:ext cx="3007930" cy="4038269"/>
          </a:xfrm>
          <a:prstGeom prst="rect">
            <a:avLst/>
          </a:prstGeom>
        </p:spPr>
      </p:pic>
      <p:pic>
        <p:nvPicPr>
          <p:cNvPr id="3" name="Grafik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45180" y="1800234"/>
            <a:ext cx="1605934" cy="1456094"/>
          </a:xfrm>
          <a:prstGeom prst="rect">
            <a:avLst/>
          </a:prstGeom>
        </p:spPr>
      </p:pic>
      <p:sp>
        <p:nvSpPr>
          <p:cNvPr id="10" name="Text Box 36"/>
          <p:cNvSpPr txBox="1">
            <a:spLocks noChangeArrowheads="1"/>
          </p:cNvSpPr>
          <p:nvPr/>
        </p:nvSpPr>
        <p:spPr bwMode="auto">
          <a:xfrm>
            <a:off x="2133986" y="2447418"/>
            <a:ext cx="890030" cy="46166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/>
        </p:spPr>
        <p:txBody>
          <a:bodyPr wrap="square">
            <a:spAutoFit/>
          </a:bodyPr>
          <a:lstStyle/>
          <a:p>
            <a:endParaRPr lang="en-US" altLang="en-US" b="0" i="0" dirty="0">
              <a:solidFill>
                <a:schemeClr val="accent6"/>
              </a:solidFill>
            </a:endParaRPr>
          </a:p>
        </p:txBody>
      </p:sp>
      <p:sp>
        <p:nvSpPr>
          <p:cNvPr id="11" name="Text Box 36"/>
          <p:cNvSpPr txBox="1">
            <a:spLocks noChangeArrowheads="1"/>
          </p:cNvSpPr>
          <p:nvPr/>
        </p:nvSpPr>
        <p:spPr bwMode="auto">
          <a:xfrm>
            <a:off x="1998903" y="4327352"/>
            <a:ext cx="890030" cy="46166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/>
        </p:spPr>
        <p:txBody>
          <a:bodyPr wrap="square">
            <a:spAutoFit/>
          </a:bodyPr>
          <a:lstStyle/>
          <a:p>
            <a:endParaRPr lang="en-US" altLang="en-US" b="0" i="0" dirty="0">
              <a:solidFill>
                <a:schemeClr val="accent6"/>
              </a:solidFill>
            </a:endParaRPr>
          </a:p>
        </p:txBody>
      </p:sp>
      <p:sp>
        <p:nvSpPr>
          <p:cNvPr id="12" name="Text Box 36"/>
          <p:cNvSpPr txBox="1">
            <a:spLocks noChangeArrowheads="1"/>
          </p:cNvSpPr>
          <p:nvPr/>
        </p:nvSpPr>
        <p:spPr bwMode="auto">
          <a:xfrm>
            <a:off x="1894993" y="6228068"/>
            <a:ext cx="890030" cy="46166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/>
        </p:spPr>
        <p:txBody>
          <a:bodyPr wrap="square">
            <a:spAutoFit/>
          </a:bodyPr>
          <a:lstStyle/>
          <a:p>
            <a:endParaRPr lang="en-US" altLang="en-US" b="0" i="0" dirty="0">
              <a:solidFill>
                <a:schemeClr val="accent6"/>
              </a:solidFill>
            </a:endParaRPr>
          </a:p>
        </p:txBody>
      </p:sp>
      <p:pic>
        <p:nvPicPr>
          <p:cNvPr id="13" name="Grafik 1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1789" y="546701"/>
            <a:ext cx="5461371" cy="469305"/>
          </a:xfrm>
          <a:prstGeom prst="rect">
            <a:avLst/>
          </a:prstGeom>
        </p:spPr>
      </p:pic>
      <p:sp>
        <p:nvSpPr>
          <p:cNvPr id="14" name="Text Box 36"/>
          <p:cNvSpPr txBox="1">
            <a:spLocks noChangeArrowheads="1"/>
          </p:cNvSpPr>
          <p:nvPr/>
        </p:nvSpPr>
        <p:spPr bwMode="auto">
          <a:xfrm>
            <a:off x="3801767" y="5073905"/>
            <a:ext cx="5440589" cy="13849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sz="2800" b="0" i="0" dirty="0"/>
              <a:t>two mappings are called </a:t>
            </a:r>
            <a:r>
              <a:rPr lang="en-US" altLang="en-US" sz="2800" i="0" dirty="0"/>
              <a:t>homotopic</a:t>
            </a:r>
            <a:r>
              <a:rPr lang="en-US" altLang="en-US" sz="2800" b="0" i="0" dirty="0"/>
              <a:t> if they can be continuously deformed into each other</a:t>
            </a:r>
          </a:p>
        </p:txBody>
      </p:sp>
      <p:sp>
        <p:nvSpPr>
          <p:cNvPr id="15" name="Text Box 36"/>
          <p:cNvSpPr txBox="1">
            <a:spLocks noChangeArrowheads="1"/>
          </p:cNvSpPr>
          <p:nvPr/>
        </p:nvSpPr>
        <p:spPr bwMode="auto">
          <a:xfrm>
            <a:off x="3502868" y="3202517"/>
            <a:ext cx="5440589" cy="9541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sz="2800" b="0" dirty="0">
                <a:sym typeface="Symbol" panose="05050102010706020507" pitchFamily="18" charset="2"/>
              </a:rPr>
              <a:t></a:t>
            </a:r>
            <a:r>
              <a:rPr lang="en-US" altLang="en-US" sz="2800" b="0" dirty="0"/>
              <a:t> angle must be an integral</a:t>
            </a:r>
          </a:p>
          <a:p>
            <a:pPr algn="ctr"/>
            <a:r>
              <a:rPr lang="en-US" altLang="en-US" sz="2800" b="0" dirty="0"/>
              <a:t>multiple of 2</a:t>
            </a:r>
            <a:r>
              <a:rPr lang="en-US" altLang="en-US" sz="2800" b="0" dirty="0">
                <a:sym typeface="Symbol" panose="05050102010706020507" pitchFamily="18" charset="2"/>
              </a:rPr>
              <a:t>n</a:t>
            </a:r>
            <a:endParaRPr lang="en-US" altLang="en-US" sz="2800" b="0" i="0" dirty="0"/>
          </a:p>
        </p:txBody>
      </p:sp>
      <p:sp>
        <p:nvSpPr>
          <p:cNvPr id="19" name="Text Box 36"/>
          <p:cNvSpPr txBox="1">
            <a:spLocks noChangeArrowheads="1"/>
          </p:cNvSpPr>
          <p:nvPr/>
        </p:nvSpPr>
        <p:spPr bwMode="auto">
          <a:xfrm>
            <a:off x="4791345" y="4346478"/>
            <a:ext cx="3309083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en-US" altLang="en-US" sz="2800" b="0" dirty="0">
                <a:sym typeface="Symbol" panose="05050102010706020507" pitchFamily="18" charset="2"/>
              </a:rPr>
              <a:t>n- winding number</a:t>
            </a:r>
            <a:endParaRPr lang="en-US" altLang="en-US" sz="2800" b="0" i="0" dirty="0"/>
          </a:p>
        </p:txBody>
      </p:sp>
      <p:sp>
        <p:nvSpPr>
          <p:cNvPr id="4" name="Rechteck 3"/>
          <p:cNvSpPr/>
          <p:nvPr/>
        </p:nvSpPr>
        <p:spPr>
          <a:xfrm>
            <a:off x="137620" y="1202293"/>
            <a:ext cx="8592312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000" b="0" dirty="0">
                <a:solidFill>
                  <a:schemeClr val="accent6"/>
                </a:solidFill>
                <a:latin typeface="Comic Sans MS" panose="030F0702030302020204" pitchFamily="66" charset="0"/>
              </a:rPr>
              <a:t>mapping from the base manifold (space) to the target space (order parameter space)</a:t>
            </a:r>
            <a:endParaRPr lang="en-US" sz="2000" dirty="0">
              <a:solidFill>
                <a:schemeClr val="accent6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7767732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AutoShape 2"/>
          <p:cNvSpPr>
            <a:spLocks noChangeArrowheads="1"/>
          </p:cNvSpPr>
          <p:nvPr/>
        </p:nvSpPr>
        <p:spPr bwMode="auto">
          <a:xfrm>
            <a:off x="0" y="14288"/>
            <a:ext cx="9144000" cy="6858000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de-DE" sz="2400"/>
              <a:t> </a:t>
            </a:r>
          </a:p>
        </p:txBody>
      </p:sp>
      <p:sp>
        <p:nvSpPr>
          <p:cNvPr id="15" name="Text Box 5"/>
          <p:cNvSpPr txBox="1">
            <a:spLocks noChangeArrowheads="1"/>
          </p:cNvSpPr>
          <p:nvPr/>
        </p:nvSpPr>
        <p:spPr bwMode="auto">
          <a:xfrm>
            <a:off x="56202" y="33669"/>
            <a:ext cx="8873007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US" sz="2400" dirty="0">
                <a:solidFill>
                  <a:srgbClr val="000066"/>
                </a:solidFill>
                <a:latin typeface="Comic Sans MS" pitchFamily="66" charset="0"/>
              </a:rPr>
              <a:t>XY-Model on a 2D square lattice: </a:t>
            </a:r>
          </a:p>
          <a:p>
            <a:pPr algn="ctr"/>
            <a:r>
              <a:rPr lang="en-US" dirty="0">
                <a:solidFill>
                  <a:srgbClr val="C00000"/>
                </a:solidFill>
                <a:latin typeface="Comic Sans MS" pitchFamily="66" charset="0"/>
              </a:rPr>
              <a:t>Topological defects (vortices) and </a:t>
            </a:r>
            <a:r>
              <a:rPr lang="en-US" dirty="0" err="1">
                <a:solidFill>
                  <a:srgbClr val="C00000"/>
                </a:solidFill>
                <a:latin typeface="Comic Sans MS" pitchFamily="66" charset="0"/>
              </a:rPr>
              <a:t>Homotopy</a:t>
            </a:r>
            <a:endParaRPr lang="en-US" sz="2400" b="0" dirty="0">
              <a:solidFill>
                <a:srgbClr val="C00000"/>
              </a:solidFill>
              <a:latin typeface="Comic Sans MS" pitchFamily="66" charset="0"/>
            </a:endParaRPr>
          </a:p>
        </p:txBody>
      </p:sp>
      <p:pic>
        <p:nvPicPr>
          <p:cNvPr id="1142786" name="Picture 2" descr="PIC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864666"/>
            <a:ext cx="9004671" cy="19575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42788" name="Picture 4" descr="PIC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65719" y="874948"/>
            <a:ext cx="4338952" cy="19722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Grafik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27363" y="3013363"/>
            <a:ext cx="2296391" cy="2159671"/>
          </a:xfrm>
          <a:prstGeom prst="rect">
            <a:avLst/>
          </a:prstGeom>
        </p:spPr>
      </p:pic>
      <p:pic>
        <p:nvPicPr>
          <p:cNvPr id="4" name="Grafik 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747072" y="3013363"/>
            <a:ext cx="2177964" cy="2190154"/>
          </a:xfrm>
          <a:prstGeom prst="rect">
            <a:avLst/>
          </a:prstGeom>
        </p:spPr>
      </p:pic>
      <p:sp>
        <p:nvSpPr>
          <p:cNvPr id="20" name="Text Box 36"/>
          <p:cNvSpPr txBox="1">
            <a:spLocks noChangeArrowheads="1"/>
          </p:cNvSpPr>
          <p:nvPr/>
        </p:nvSpPr>
        <p:spPr bwMode="auto">
          <a:xfrm>
            <a:off x="177419" y="6090706"/>
            <a:ext cx="8789161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sz="3200" b="0" dirty="0">
                <a:sym typeface="Symbol" panose="05050102010706020507" pitchFamily="18" charset="2"/>
              </a:rPr>
              <a:t>Defects with different n are topologically protected </a:t>
            </a:r>
            <a:endParaRPr lang="en-US" altLang="en-US" sz="3200" b="0" dirty="0"/>
          </a:p>
        </p:txBody>
      </p:sp>
    </p:spTree>
    <p:extLst>
      <p:ext uri="{BB962C8B-B14F-4D97-AF65-F5344CB8AC3E}">
        <p14:creationId xmlns:p14="http://schemas.microsoft.com/office/powerpoint/2010/main" val="95199952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AutoShape 2"/>
          <p:cNvSpPr>
            <a:spLocks noChangeArrowheads="1"/>
          </p:cNvSpPr>
          <p:nvPr/>
        </p:nvSpPr>
        <p:spPr bwMode="auto">
          <a:xfrm>
            <a:off x="0" y="14288"/>
            <a:ext cx="9144000" cy="6858000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de-DE" sz="2400"/>
              <a:t> </a:t>
            </a:r>
          </a:p>
        </p:txBody>
      </p:sp>
      <p:sp>
        <p:nvSpPr>
          <p:cNvPr id="38" name="Text Box 5"/>
          <p:cNvSpPr txBox="1">
            <a:spLocks noChangeArrowheads="1"/>
          </p:cNvSpPr>
          <p:nvPr/>
        </p:nvSpPr>
        <p:spPr bwMode="auto">
          <a:xfrm>
            <a:off x="56202" y="33669"/>
            <a:ext cx="8873007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US" sz="2400" dirty="0">
                <a:solidFill>
                  <a:srgbClr val="000066"/>
                </a:solidFill>
                <a:latin typeface="Comic Sans MS" pitchFamily="66" charset="0"/>
              </a:rPr>
              <a:t>Vortex-</a:t>
            </a:r>
            <a:r>
              <a:rPr lang="en-US" sz="2400" dirty="0" err="1">
                <a:solidFill>
                  <a:srgbClr val="000066"/>
                </a:solidFill>
                <a:latin typeface="Comic Sans MS" pitchFamily="66" charset="0"/>
              </a:rPr>
              <a:t>Antivortex</a:t>
            </a:r>
            <a:r>
              <a:rPr lang="en-US" sz="2400" dirty="0">
                <a:solidFill>
                  <a:srgbClr val="000066"/>
                </a:solidFill>
                <a:latin typeface="Comic Sans MS" pitchFamily="66" charset="0"/>
              </a:rPr>
              <a:t> pairs in X-Y model</a:t>
            </a:r>
            <a:endParaRPr lang="en-US" sz="2400" b="0" dirty="0">
              <a:solidFill>
                <a:srgbClr val="C00000"/>
              </a:solidFill>
              <a:latin typeface="Comic Sans MS" pitchFamily="66" charset="0"/>
            </a:endParaRPr>
          </a:p>
        </p:txBody>
      </p:sp>
      <p:pic>
        <p:nvPicPr>
          <p:cNvPr id="1114374" name="Picture 262" descr="PIC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00" y="732923"/>
            <a:ext cx="9092999" cy="37266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 Box 36"/>
          <p:cNvSpPr txBox="1">
            <a:spLocks noChangeArrowheads="1"/>
          </p:cNvSpPr>
          <p:nvPr/>
        </p:nvSpPr>
        <p:spPr bwMode="auto">
          <a:xfrm>
            <a:off x="98124" y="4885809"/>
            <a:ext cx="8789161" cy="10772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sz="3200" b="0" dirty="0">
                <a:sym typeface="Symbol" panose="05050102010706020507" pitchFamily="18" charset="2"/>
              </a:rPr>
              <a:t>The topological defects appear in vortex-</a:t>
            </a:r>
            <a:r>
              <a:rPr lang="en-US" altLang="en-US" sz="3200" b="0" dirty="0" err="1">
                <a:sym typeface="Symbol" panose="05050102010706020507" pitchFamily="18" charset="2"/>
              </a:rPr>
              <a:t>antivortex</a:t>
            </a:r>
            <a:r>
              <a:rPr lang="en-US" altLang="en-US" sz="3200" b="0" dirty="0">
                <a:sym typeface="Symbol" panose="05050102010706020507" pitchFamily="18" charset="2"/>
              </a:rPr>
              <a:t> pairs (n=1 and n= -1)</a:t>
            </a:r>
            <a:endParaRPr lang="en-US" altLang="en-US" sz="3200" b="0" dirty="0"/>
          </a:p>
        </p:txBody>
      </p:sp>
      <p:sp>
        <p:nvSpPr>
          <p:cNvPr id="6" name="Rectangle 96"/>
          <p:cNvSpPr>
            <a:spLocks noChangeArrowheads="1"/>
          </p:cNvSpPr>
          <p:nvPr/>
        </p:nvSpPr>
        <p:spPr bwMode="auto">
          <a:xfrm>
            <a:off x="1883391" y="6488026"/>
            <a:ext cx="5813946" cy="3699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92075" tIns="46038" rIns="92075" bIns="46038">
            <a:spAutoFit/>
          </a:bodyPr>
          <a:lstStyle/>
          <a:p>
            <a:pPr algn="ctr" defTabSz="762000" eaLnBrk="0" hangingPunct="0"/>
            <a:r>
              <a:rPr lang="de-DE" sz="1800" b="0" i="1" dirty="0">
                <a:solidFill>
                  <a:srgbClr val="000099"/>
                </a:solidFill>
                <a:latin typeface="Arial" charset="0"/>
              </a:rPr>
              <a:t>KFU, 19.05.2017</a:t>
            </a:r>
          </a:p>
        </p:txBody>
      </p:sp>
    </p:spTree>
    <p:extLst>
      <p:ext uri="{BB962C8B-B14F-4D97-AF65-F5344CB8AC3E}">
        <p14:creationId xmlns:p14="http://schemas.microsoft.com/office/powerpoint/2010/main" val="11357841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AutoShape 2"/>
          <p:cNvSpPr>
            <a:spLocks noChangeArrowheads="1"/>
          </p:cNvSpPr>
          <p:nvPr/>
        </p:nvSpPr>
        <p:spPr bwMode="auto">
          <a:xfrm>
            <a:off x="0" y="-1478"/>
            <a:ext cx="9144000" cy="6858000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de-DE" sz="2400"/>
              <a:t> </a:t>
            </a:r>
          </a:p>
        </p:txBody>
      </p:sp>
      <p:sp>
        <p:nvSpPr>
          <p:cNvPr id="6" name="Text Box 5"/>
          <p:cNvSpPr txBox="1">
            <a:spLocks noChangeArrowheads="1"/>
          </p:cNvSpPr>
          <p:nvPr/>
        </p:nvSpPr>
        <p:spPr bwMode="auto">
          <a:xfrm>
            <a:off x="56202" y="33669"/>
            <a:ext cx="9045575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2800" dirty="0">
                <a:solidFill>
                  <a:srgbClr val="000066"/>
                </a:solidFill>
                <a:latin typeface="Comic Sans MS" pitchFamily="66" charset="0"/>
              </a:rPr>
              <a:t>T</a:t>
            </a:r>
            <a:r>
              <a:rPr lang="en-US" sz="2800" baseline="-25000" dirty="0">
                <a:solidFill>
                  <a:srgbClr val="000066"/>
                </a:solidFill>
                <a:latin typeface="Comic Sans MS" pitchFamily="66" charset="0"/>
              </a:rPr>
              <a:t>BKT</a:t>
            </a:r>
            <a:r>
              <a:rPr lang="en-US" sz="2800" dirty="0">
                <a:solidFill>
                  <a:srgbClr val="000066"/>
                </a:solidFill>
                <a:latin typeface="Comic Sans MS" pitchFamily="66" charset="0"/>
              </a:rPr>
              <a:t> </a:t>
            </a:r>
            <a:r>
              <a:rPr lang="en-US" sz="2800" dirty="0">
                <a:solidFill>
                  <a:srgbClr val="000066"/>
                </a:solidFill>
                <a:latin typeface="Comic Sans MS" pitchFamily="66" charset="0"/>
                <a:sym typeface="Symbol" panose="05050102010706020507" pitchFamily="18" charset="2"/>
              </a:rPr>
              <a:t>  temperature, below which topological defects cannot exist</a:t>
            </a:r>
            <a:endParaRPr lang="en-US" sz="2800" b="0" dirty="0">
              <a:solidFill>
                <a:srgbClr val="000066"/>
              </a:solidFill>
              <a:latin typeface="Comic Sans MS" pitchFamily="66" charset="0"/>
            </a:endParaRPr>
          </a:p>
        </p:txBody>
      </p:sp>
      <p:graphicFrame>
        <p:nvGraphicFramePr>
          <p:cNvPr id="4" name="オブジェクト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17333426"/>
              </p:ext>
            </p:extLst>
          </p:nvPr>
        </p:nvGraphicFramePr>
        <p:xfrm>
          <a:off x="2916094" y="1023936"/>
          <a:ext cx="3382262" cy="81525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41942" name="Formel" r:id="rId4" imgW="736560" imgH="177480" progId="Equation.3">
                  <p:embed/>
                </p:oleObj>
              </mc:Choice>
              <mc:Fallback>
                <p:oleObj name="Formel" r:id="rId4" imgW="736560" imgH="177480" progId="Equation.3">
                  <p:embed/>
                  <p:pic>
                    <p:nvPicPr>
                      <p:cNvPr id="5" name="オブジェクト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16094" y="1023936"/>
                        <a:ext cx="3382262" cy="815253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オブジェクト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30615363"/>
              </p:ext>
            </p:extLst>
          </p:nvPr>
        </p:nvGraphicFramePr>
        <p:xfrm>
          <a:off x="150813" y="1763713"/>
          <a:ext cx="2641600" cy="13414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41943" name="Formel" r:id="rId6" imgW="774360" imgH="393480" progId="Equation.3">
                  <p:embed/>
                </p:oleObj>
              </mc:Choice>
              <mc:Fallback>
                <p:oleObj name="Formel" r:id="rId6" imgW="774360" imgH="393480" progId="Equation.3">
                  <p:embed/>
                  <p:pic>
                    <p:nvPicPr>
                      <p:cNvPr id="4" name="オブジェクト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0813" y="1763713"/>
                        <a:ext cx="2641600" cy="1341437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Text Box 36"/>
          <p:cNvSpPr txBox="1">
            <a:spLocks noChangeArrowheads="1"/>
          </p:cNvSpPr>
          <p:nvPr/>
        </p:nvSpPr>
        <p:spPr bwMode="auto">
          <a:xfrm>
            <a:off x="2960581" y="2080771"/>
            <a:ext cx="6183419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en-US" altLang="en-US" sz="4000" b="0" dirty="0">
                <a:sym typeface="Symbol" panose="05050102010706020507" pitchFamily="18" charset="2"/>
              </a:rPr>
              <a:t>- energy of the single vortex</a:t>
            </a:r>
            <a:endParaRPr lang="en-US" altLang="en-US" sz="4000" b="0" dirty="0"/>
          </a:p>
        </p:txBody>
      </p:sp>
      <p:graphicFrame>
        <p:nvGraphicFramePr>
          <p:cNvPr id="8" name="オブジェクト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44966978"/>
              </p:ext>
            </p:extLst>
          </p:nvPr>
        </p:nvGraphicFramePr>
        <p:xfrm>
          <a:off x="150091" y="3314232"/>
          <a:ext cx="2660399" cy="130607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41944" name="Formel" r:id="rId8" imgW="799920" imgH="393480" progId="Equation.3">
                  <p:embed/>
                </p:oleObj>
              </mc:Choice>
              <mc:Fallback>
                <p:oleObj name="Formel" r:id="rId8" imgW="799920" imgH="393480" progId="Equation.3">
                  <p:embed/>
                  <p:pic>
                    <p:nvPicPr>
                      <p:cNvPr id="5" name="オブジェクト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0091" y="3314232"/>
                        <a:ext cx="2660399" cy="1306077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Text Box 36"/>
          <p:cNvSpPr txBox="1">
            <a:spLocks noChangeArrowheads="1"/>
          </p:cNvSpPr>
          <p:nvPr/>
        </p:nvSpPr>
        <p:spPr bwMode="auto">
          <a:xfrm>
            <a:off x="2846280" y="3588579"/>
            <a:ext cx="6443192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en-US" altLang="en-US" sz="4000" b="0" dirty="0">
                <a:sym typeface="Symbol" panose="05050102010706020507" pitchFamily="18" charset="2"/>
              </a:rPr>
              <a:t>- entropy of the vortex system</a:t>
            </a:r>
            <a:endParaRPr lang="en-US" altLang="en-US" sz="4000" b="0" dirty="0"/>
          </a:p>
        </p:txBody>
      </p:sp>
      <p:graphicFrame>
        <p:nvGraphicFramePr>
          <p:cNvPr id="10" name="オブジェクト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76944769"/>
              </p:ext>
            </p:extLst>
          </p:nvPr>
        </p:nvGraphicFramePr>
        <p:xfrm>
          <a:off x="576209" y="4647424"/>
          <a:ext cx="1808162" cy="8143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41945" name="Formel" r:id="rId10" imgW="393480" imgH="177480" progId="Equation.3">
                  <p:embed/>
                </p:oleObj>
              </mc:Choice>
              <mc:Fallback>
                <p:oleObj name="Formel" r:id="rId10" imgW="393480" imgH="177480" progId="Equation.3">
                  <p:embed/>
                  <p:pic>
                    <p:nvPicPr>
                      <p:cNvPr id="4" name="オブジェクト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76209" y="4647424"/>
                        <a:ext cx="1808162" cy="814387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Pfeil nach rechts 1"/>
          <p:cNvSpPr/>
          <p:nvPr/>
        </p:nvSpPr>
        <p:spPr bwMode="auto">
          <a:xfrm>
            <a:off x="2960580" y="4870906"/>
            <a:ext cx="1485900" cy="409553"/>
          </a:xfrm>
          <a:prstGeom prst="right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graphicFrame>
        <p:nvGraphicFramePr>
          <p:cNvPr id="12" name="オブジェクト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40220893"/>
              </p:ext>
            </p:extLst>
          </p:nvPr>
        </p:nvGraphicFramePr>
        <p:xfrm>
          <a:off x="4804238" y="4365859"/>
          <a:ext cx="2346014" cy="141964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41946" name="Formel" r:id="rId12" imgW="711000" imgH="431640" progId="Equation.3">
                  <p:embed/>
                </p:oleObj>
              </mc:Choice>
              <mc:Fallback>
                <p:oleObj name="Formel" r:id="rId12" imgW="711000" imgH="431640" progId="Equation.3">
                  <p:embed/>
                  <p:pic>
                    <p:nvPicPr>
                      <p:cNvPr id="10" name="オブジェクト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804238" y="4365859"/>
                        <a:ext cx="2346014" cy="1419645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AutoShape 6" descr="T_{c}={\frac  {\kappa }{2k_{B}}}.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" name="Text Box 36"/>
          <p:cNvSpPr txBox="1">
            <a:spLocks noChangeArrowheads="1"/>
          </p:cNvSpPr>
          <p:nvPr/>
        </p:nvSpPr>
        <p:spPr bwMode="auto">
          <a:xfrm>
            <a:off x="49212" y="5634458"/>
            <a:ext cx="9045575" cy="17543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marL="571500" indent="-571500">
              <a:buFontTx/>
              <a:buChar char="-"/>
            </a:pPr>
            <a:r>
              <a:rPr lang="en-US" altLang="en-US" sz="3600" b="0" dirty="0">
                <a:sym typeface="Symbol" panose="05050102010706020507" pitchFamily="18" charset="2"/>
              </a:rPr>
              <a:t>two disordered phases with diff. correlations</a:t>
            </a:r>
          </a:p>
          <a:p>
            <a:pPr marL="571500" indent="-571500">
              <a:buFontTx/>
              <a:buChar char="-"/>
            </a:pPr>
            <a:r>
              <a:rPr lang="en-US" altLang="en-US" sz="3600" b="0" dirty="0">
                <a:sym typeface="Symbol" panose="05050102010706020507" pitchFamily="18" charset="2"/>
              </a:rPr>
              <a:t>phase transition of infinite order</a:t>
            </a:r>
          </a:p>
          <a:p>
            <a:pPr marL="571500" indent="-571500">
              <a:buFontTx/>
              <a:buChar char="-"/>
            </a:pPr>
            <a:endParaRPr lang="en-US" altLang="en-US" sz="3600" b="0" dirty="0"/>
          </a:p>
        </p:txBody>
      </p:sp>
    </p:spTree>
    <p:extLst>
      <p:ext uri="{BB962C8B-B14F-4D97-AF65-F5344CB8AC3E}">
        <p14:creationId xmlns:p14="http://schemas.microsoft.com/office/powerpoint/2010/main" val="152705170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AutoShape 2"/>
          <p:cNvSpPr>
            <a:spLocks noChangeArrowheads="1"/>
          </p:cNvSpPr>
          <p:nvPr/>
        </p:nvSpPr>
        <p:spPr bwMode="auto">
          <a:xfrm>
            <a:off x="0" y="-1478"/>
            <a:ext cx="9144000" cy="6858000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de-DE" sz="2400"/>
              <a:t> </a:t>
            </a:r>
          </a:p>
        </p:txBody>
      </p:sp>
      <p:sp>
        <p:nvSpPr>
          <p:cNvPr id="10" name="Text Box 5"/>
          <p:cNvSpPr txBox="1">
            <a:spLocks noChangeArrowheads="1"/>
          </p:cNvSpPr>
          <p:nvPr/>
        </p:nvSpPr>
        <p:spPr bwMode="auto">
          <a:xfrm>
            <a:off x="56202" y="33669"/>
            <a:ext cx="9045575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2800" dirty="0">
                <a:solidFill>
                  <a:srgbClr val="000066"/>
                </a:solidFill>
                <a:latin typeface="Comic Sans MS" pitchFamily="66" charset="0"/>
              </a:rPr>
              <a:t>T</a:t>
            </a:r>
            <a:r>
              <a:rPr lang="en-US" sz="2800" baseline="-25000" dirty="0">
                <a:solidFill>
                  <a:srgbClr val="000066"/>
                </a:solidFill>
                <a:latin typeface="Comic Sans MS" pitchFamily="66" charset="0"/>
              </a:rPr>
              <a:t>BKT</a:t>
            </a:r>
            <a:r>
              <a:rPr lang="en-US" sz="2800" dirty="0">
                <a:solidFill>
                  <a:srgbClr val="000066"/>
                </a:solidFill>
                <a:latin typeface="Comic Sans MS" pitchFamily="66" charset="0"/>
              </a:rPr>
              <a:t> </a:t>
            </a:r>
            <a:r>
              <a:rPr lang="en-US" sz="2800" dirty="0">
                <a:solidFill>
                  <a:srgbClr val="000066"/>
                </a:solidFill>
                <a:latin typeface="Comic Sans MS" pitchFamily="66" charset="0"/>
                <a:sym typeface="Symbol" panose="05050102010706020507" pitchFamily="18" charset="2"/>
              </a:rPr>
              <a:t>  vortex-</a:t>
            </a:r>
            <a:r>
              <a:rPr lang="en-US" sz="2800" dirty="0" err="1">
                <a:solidFill>
                  <a:srgbClr val="000066"/>
                </a:solidFill>
                <a:latin typeface="Comic Sans MS" pitchFamily="66" charset="0"/>
                <a:sym typeface="Symbol" panose="05050102010706020507" pitchFamily="18" charset="2"/>
              </a:rPr>
              <a:t>antivortex</a:t>
            </a:r>
            <a:r>
              <a:rPr lang="en-US" sz="2800" dirty="0">
                <a:solidFill>
                  <a:srgbClr val="000066"/>
                </a:solidFill>
                <a:latin typeface="Comic Sans MS" pitchFamily="66" charset="0"/>
                <a:sym typeface="Symbol" panose="05050102010706020507" pitchFamily="18" charset="2"/>
              </a:rPr>
              <a:t> binding transition</a:t>
            </a:r>
            <a:endParaRPr lang="en-US" sz="2800" b="0" dirty="0">
              <a:solidFill>
                <a:srgbClr val="000066"/>
              </a:solidFill>
              <a:latin typeface="Comic Sans MS" pitchFamily="66" charset="0"/>
            </a:endParaRPr>
          </a:p>
        </p:txBody>
      </p:sp>
      <p:sp>
        <p:nvSpPr>
          <p:cNvPr id="12" name="Text Box 36"/>
          <p:cNvSpPr txBox="1">
            <a:spLocks noChangeArrowheads="1"/>
          </p:cNvSpPr>
          <p:nvPr/>
        </p:nvSpPr>
        <p:spPr bwMode="auto">
          <a:xfrm>
            <a:off x="177419" y="592036"/>
            <a:ext cx="8789161" cy="10772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sz="3200" b="0" dirty="0">
                <a:sym typeface="Symbol" panose="05050102010706020507" pitchFamily="18" charset="2"/>
              </a:rPr>
              <a:t>Physical picture of XY model and Coulomb gas </a:t>
            </a:r>
          </a:p>
          <a:p>
            <a:pPr algn="ctr"/>
            <a:r>
              <a:rPr lang="en-US" altLang="en-US" sz="3200" b="0" dirty="0">
                <a:sym typeface="Symbol" panose="05050102010706020507" pitchFamily="18" charset="2"/>
              </a:rPr>
              <a:t>in 2 dimensions</a:t>
            </a:r>
            <a:endParaRPr lang="en-US" altLang="en-US" sz="3200" b="0" dirty="0"/>
          </a:p>
        </p:txBody>
      </p:sp>
      <p:pic>
        <p:nvPicPr>
          <p:cNvPr id="3" name="Grafik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83128" y="1810980"/>
            <a:ext cx="4631040" cy="3135966"/>
          </a:xfrm>
          <a:prstGeom prst="rect">
            <a:avLst/>
          </a:prstGeom>
        </p:spPr>
      </p:pic>
      <p:pic>
        <p:nvPicPr>
          <p:cNvPr id="4" name="Grafik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98446" y="1831762"/>
            <a:ext cx="4468134" cy="3017475"/>
          </a:xfrm>
          <a:prstGeom prst="rect">
            <a:avLst/>
          </a:prstGeom>
        </p:spPr>
      </p:pic>
      <p:graphicFrame>
        <p:nvGraphicFramePr>
          <p:cNvPr id="14" name="オブジェクト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17883233"/>
              </p:ext>
            </p:extLst>
          </p:nvPr>
        </p:nvGraphicFramePr>
        <p:xfrm>
          <a:off x="177419" y="4876828"/>
          <a:ext cx="2185987" cy="8620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42850" name="Formel" r:id="rId6" imgW="545760" imgH="215640" progId="Equation.3">
                  <p:embed/>
                </p:oleObj>
              </mc:Choice>
              <mc:Fallback>
                <p:oleObj name="Formel" r:id="rId6" imgW="545760" imgH="215640" progId="Equation.3">
                  <p:embed/>
                  <p:pic>
                    <p:nvPicPr>
                      <p:cNvPr id="12" name="オブジェクト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7419" y="4876828"/>
                        <a:ext cx="2185987" cy="862012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" name="Text Box 36"/>
          <p:cNvSpPr txBox="1">
            <a:spLocks noChangeArrowheads="1"/>
          </p:cNvSpPr>
          <p:nvPr/>
        </p:nvSpPr>
        <p:spPr bwMode="auto">
          <a:xfrm>
            <a:off x="2479025" y="4876828"/>
            <a:ext cx="6103215" cy="10772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en-US" altLang="en-US" sz="3200" b="0" dirty="0">
                <a:sym typeface="Symbol" panose="05050102010706020507" pitchFamily="18" charset="2"/>
              </a:rPr>
              <a:t>Positive and negative charges form a tight pair; dielectric material</a:t>
            </a:r>
            <a:endParaRPr lang="en-US" altLang="en-US" sz="3200" b="0" dirty="0"/>
          </a:p>
        </p:txBody>
      </p:sp>
      <p:graphicFrame>
        <p:nvGraphicFramePr>
          <p:cNvPr id="16" name="オブジェクト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51614144"/>
              </p:ext>
            </p:extLst>
          </p:nvPr>
        </p:nvGraphicFramePr>
        <p:xfrm>
          <a:off x="115619" y="5901348"/>
          <a:ext cx="2185987" cy="8620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42851" name="Formel" r:id="rId8" imgW="545760" imgH="215640" progId="Equation.3">
                  <p:embed/>
                </p:oleObj>
              </mc:Choice>
              <mc:Fallback>
                <p:oleObj name="Formel" r:id="rId8" imgW="545760" imgH="215640" progId="Equation.3">
                  <p:embed/>
                  <p:pic>
                    <p:nvPicPr>
                      <p:cNvPr id="14" name="オブジェクト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5619" y="5901348"/>
                        <a:ext cx="2185987" cy="862012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8" name="Text Box 36"/>
          <p:cNvSpPr txBox="1">
            <a:spLocks noChangeArrowheads="1"/>
          </p:cNvSpPr>
          <p:nvPr/>
        </p:nvSpPr>
        <p:spPr bwMode="auto">
          <a:xfrm>
            <a:off x="2671195" y="6039966"/>
            <a:ext cx="6103215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en-US" altLang="en-US" sz="3200" b="0" dirty="0">
                <a:sym typeface="Symbol" panose="05050102010706020507" pitchFamily="18" charset="2"/>
              </a:rPr>
              <a:t>Pair dissociation, metallic state</a:t>
            </a:r>
            <a:endParaRPr lang="en-US" altLang="en-US" sz="3200" b="0" dirty="0"/>
          </a:p>
        </p:txBody>
      </p:sp>
    </p:spTree>
    <p:extLst>
      <p:ext uri="{BB962C8B-B14F-4D97-AF65-F5344CB8AC3E}">
        <p14:creationId xmlns:p14="http://schemas.microsoft.com/office/powerpoint/2010/main" val="243907575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AutoShape 2"/>
          <p:cNvSpPr>
            <a:spLocks noChangeArrowheads="1"/>
          </p:cNvSpPr>
          <p:nvPr/>
        </p:nvSpPr>
        <p:spPr bwMode="auto">
          <a:xfrm>
            <a:off x="0" y="-1478"/>
            <a:ext cx="9144000" cy="6858000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de-DE" sz="2400" dirty="0"/>
              <a:t> </a:t>
            </a:r>
          </a:p>
        </p:txBody>
      </p:sp>
      <p:sp>
        <p:nvSpPr>
          <p:cNvPr id="10" name="Text Box 5"/>
          <p:cNvSpPr txBox="1">
            <a:spLocks noChangeArrowheads="1"/>
          </p:cNvSpPr>
          <p:nvPr/>
        </p:nvSpPr>
        <p:spPr bwMode="auto">
          <a:xfrm>
            <a:off x="56202" y="33669"/>
            <a:ext cx="9045575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2800" dirty="0">
                <a:solidFill>
                  <a:srgbClr val="000066"/>
                </a:solidFill>
                <a:latin typeface="Comic Sans MS" pitchFamily="66" charset="0"/>
              </a:rPr>
              <a:t>BKT transition: experimental realization</a:t>
            </a:r>
            <a:endParaRPr lang="en-US" sz="2800" b="0" dirty="0">
              <a:solidFill>
                <a:srgbClr val="000066"/>
              </a:solidFill>
              <a:latin typeface="Comic Sans MS" pitchFamily="66" charset="0"/>
            </a:endParaRPr>
          </a:p>
        </p:txBody>
      </p:sp>
      <p:pic>
        <p:nvPicPr>
          <p:cNvPr id="4" name="Grafik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3338" y="538015"/>
            <a:ext cx="7383689" cy="3558114"/>
          </a:xfrm>
          <a:prstGeom prst="rect">
            <a:avLst/>
          </a:prstGeom>
        </p:spPr>
      </p:pic>
      <p:pic>
        <p:nvPicPr>
          <p:cNvPr id="1143810" name="Picture 2" descr="jja picture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238" y="3845214"/>
            <a:ext cx="1932998" cy="22945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43814" name="Picture 6" descr="Fig. 1 : Josephson junction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46410" y="3710408"/>
            <a:ext cx="3309880" cy="21477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Text Box 36"/>
          <p:cNvSpPr txBox="1">
            <a:spLocks noChangeArrowheads="1"/>
          </p:cNvSpPr>
          <p:nvPr/>
        </p:nvSpPr>
        <p:spPr bwMode="auto">
          <a:xfrm>
            <a:off x="-359434" y="6076189"/>
            <a:ext cx="9503434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b="0" dirty="0">
                <a:sym typeface="Symbol" panose="05050102010706020507" pitchFamily="18" charset="2"/>
              </a:rPr>
              <a:t>Josephson junctions arrays: main platform for the quantum computer realization</a:t>
            </a:r>
            <a:endParaRPr lang="en-US" altLang="en-US" b="0" dirty="0"/>
          </a:p>
        </p:txBody>
      </p:sp>
    </p:spTree>
    <p:extLst>
      <p:ext uri="{BB962C8B-B14F-4D97-AF65-F5344CB8AC3E}">
        <p14:creationId xmlns:p14="http://schemas.microsoft.com/office/powerpoint/2010/main" val="172008547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AutoShape 2"/>
          <p:cNvSpPr>
            <a:spLocks noChangeArrowheads="1"/>
          </p:cNvSpPr>
          <p:nvPr/>
        </p:nvSpPr>
        <p:spPr bwMode="auto">
          <a:xfrm>
            <a:off x="0" y="-1478"/>
            <a:ext cx="9144000" cy="6858000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de-DE" sz="2400" dirty="0"/>
              <a:t> </a:t>
            </a:r>
          </a:p>
        </p:txBody>
      </p:sp>
      <p:sp>
        <p:nvSpPr>
          <p:cNvPr id="10" name="Text Box 5"/>
          <p:cNvSpPr txBox="1">
            <a:spLocks noChangeArrowheads="1"/>
          </p:cNvSpPr>
          <p:nvPr/>
        </p:nvSpPr>
        <p:spPr bwMode="auto">
          <a:xfrm>
            <a:off x="56202" y="33669"/>
            <a:ext cx="9045575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2800" dirty="0">
                <a:solidFill>
                  <a:srgbClr val="000066"/>
                </a:solidFill>
                <a:latin typeface="Comic Sans MS" pitchFamily="66" charset="0"/>
              </a:rPr>
              <a:t>Analogy: symmetry enhancement in Grand Unified Theory</a:t>
            </a:r>
            <a:endParaRPr lang="en-US" sz="2800" b="0" dirty="0">
              <a:solidFill>
                <a:srgbClr val="000066"/>
              </a:solidFill>
              <a:latin typeface="Comic Sans MS" pitchFamily="66" charset="0"/>
            </a:endParaRPr>
          </a:p>
        </p:txBody>
      </p:sp>
      <p:pic>
        <p:nvPicPr>
          <p:cNvPr id="6" name="Grafik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100" y="1820232"/>
            <a:ext cx="3369365" cy="2966501"/>
          </a:xfrm>
          <a:prstGeom prst="rect">
            <a:avLst/>
          </a:prstGeom>
        </p:spPr>
      </p:pic>
      <p:pic>
        <p:nvPicPr>
          <p:cNvPr id="7" name="Grafik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79419" y="1146640"/>
            <a:ext cx="5985162" cy="930584"/>
          </a:xfrm>
          <a:prstGeom prst="rect">
            <a:avLst/>
          </a:prstGeom>
        </p:spPr>
      </p:pic>
      <p:pic>
        <p:nvPicPr>
          <p:cNvPr id="2" name="Grafik 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179462" y="1916294"/>
            <a:ext cx="4640620" cy="3653233"/>
          </a:xfrm>
          <a:prstGeom prst="rect">
            <a:avLst/>
          </a:prstGeom>
        </p:spPr>
      </p:pic>
      <p:graphicFrame>
        <p:nvGraphicFramePr>
          <p:cNvPr id="9" name="オブジェクト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15535033"/>
              </p:ext>
            </p:extLst>
          </p:nvPr>
        </p:nvGraphicFramePr>
        <p:xfrm>
          <a:off x="3031916" y="4534977"/>
          <a:ext cx="444359" cy="44320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44860" name="Formel" r:id="rId7" imgW="152280" imgH="152280" progId="Equation.3">
                  <p:embed/>
                </p:oleObj>
              </mc:Choice>
              <mc:Fallback>
                <p:oleObj name="Formel" r:id="rId7" imgW="152280" imgH="152280" progId="Equation.3">
                  <p:embed/>
                  <p:pic>
                    <p:nvPicPr>
                      <p:cNvPr id="16" name="オブジェクト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31916" y="4534977"/>
                        <a:ext cx="444359" cy="443201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4" name="Grafik 3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80210" y="4984518"/>
            <a:ext cx="3620254" cy="1552302"/>
          </a:xfrm>
          <a:prstGeom prst="rect">
            <a:avLst/>
          </a:prstGeom>
        </p:spPr>
      </p:pic>
      <p:sp>
        <p:nvSpPr>
          <p:cNvPr id="13" name="Text Box 36"/>
          <p:cNvSpPr txBox="1">
            <a:spLocks noChangeArrowheads="1"/>
          </p:cNvSpPr>
          <p:nvPr/>
        </p:nvSpPr>
        <p:spPr bwMode="auto">
          <a:xfrm>
            <a:off x="2411516" y="3580732"/>
            <a:ext cx="842579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b="0" dirty="0">
                <a:sym typeface="Symbol" panose="05050102010706020507" pitchFamily="18" charset="2"/>
              </a:rPr>
              <a:t>Z</a:t>
            </a:r>
            <a:r>
              <a:rPr lang="en-US" altLang="en-US" b="0" baseline="-25000" dirty="0">
                <a:sym typeface="Symbol" panose="05050102010706020507" pitchFamily="18" charset="2"/>
              </a:rPr>
              <a:t>2</a:t>
            </a:r>
            <a:endParaRPr lang="en-US" altLang="en-US" b="0" baseline="-25000" dirty="0"/>
          </a:p>
        </p:txBody>
      </p:sp>
      <p:sp>
        <p:nvSpPr>
          <p:cNvPr id="14" name="Text Box 36"/>
          <p:cNvSpPr txBox="1">
            <a:spLocks noChangeArrowheads="1"/>
          </p:cNvSpPr>
          <p:nvPr/>
        </p:nvSpPr>
        <p:spPr bwMode="auto">
          <a:xfrm>
            <a:off x="2536595" y="2543777"/>
            <a:ext cx="842579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b="0" dirty="0">
                <a:sym typeface="Symbol" panose="05050102010706020507" pitchFamily="18" charset="2"/>
              </a:rPr>
              <a:t>U(1)</a:t>
            </a:r>
            <a:endParaRPr lang="en-US" altLang="en-US" b="0" baseline="-25000" dirty="0"/>
          </a:p>
        </p:txBody>
      </p:sp>
      <p:sp>
        <p:nvSpPr>
          <p:cNvPr id="15" name="Text Box 36"/>
          <p:cNvSpPr txBox="1">
            <a:spLocks noChangeArrowheads="1"/>
          </p:cNvSpPr>
          <p:nvPr/>
        </p:nvSpPr>
        <p:spPr bwMode="auto">
          <a:xfrm>
            <a:off x="6478506" y="4461184"/>
            <a:ext cx="1064809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b="0" dirty="0">
                <a:sym typeface="Symbol" panose="05050102010706020507" pitchFamily="18" charset="2"/>
              </a:rPr>
              <a:t>SU(2)</a:t>
            </a:r>
            <a:endParaRPr lang="en-US" altLang="en-US" b="0" baseline="-25000" dirty="0"/>
          </a:p>
        </p:txBody>
      </p:sp>
      <p:sp>
        <p:nvSpPr>
          <p:cNvPr id="16" name="Text Box 36"/>
          <p:cNvSpPr txBox="1">
            <a:spLocks noChangeArrowheads="1"/>
          </p:cNvSpPr>
          <p:nvPr/>
        </p:nvSpPr>
        <p:spPr bwMode="auto">
          <a:xfrm>
            <a:off x="5248476" y="3742910"/>
            <a:ext cx="1064809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b="0" dirty="0">
                <a:sym typeface="Symbol" panose="05050102010706020507" pitchFamily="18" charset="2"/>
              </a:rPr>
              <a:t>U(1)</a:t>
            </a:r>
            <a:endParaRPr lang="en-US" altLang="en-US" b="0" baseline="-25000" dirty="0"/>
          </a:p>
        </p:txBody>
      </p:sp>
      <p:sp>
        <p:nvSpPr>
          <p:cNvPr id="17" name="Text Box 36"/>
          <p:cNvSpPr txBox="1">
            <a:spLocks noChangeArrowheads="1"/>
          </p:cNvSpPr>
          <p:nvPr/>
        </p:nvSpPr>
        <p:spPr bwMode="auto">
          <a:xfrm>
            <a:off x="5373555" y="2629084"/>
            <a:ext cx="1064809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b="0" dirty="0">
                <a:sym typeface="Symbol" panose="05050102010706020507" pitchFamily="18" charset="2"/>
              </a:rPr>
              <a:t>SU(3)</a:t>
            </a:r>
            <a:endParaRPr lang="en-US" altLang="en-US" b="0" baseline="-25000" dirty="0"/>
          </a:p>
        </p:txBody>
      </p:sp>
      <p:sp>
        <p:nvSpPr>
          <p:cNvPr id="18" name="Text Box 36"/>
          <p:cNvSpPr txBox="1">
            <a:spLocks noChangeArrowheads="1"/>
          </p:cNvSpPr>
          <p:nvPr/>
        </p:nvSpPr>
        <p:spPr bwMode="auto">
          <a:xfrm>
            <a:off x="7574192" y="3701126"/>
            <a:ext cx="1064809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b="0" dirty="0">
                <a:sym typeface="Symbol" panose="05050102010706020507" pitchFamily="18" charset="2"/>
              </a:rPr>
              <a:t>SU(5)</a:t>
            </a:r>
            <a:endParaRPr lang="en-US" altLang="en-US" b="0" baseline="-25000" dirty="0"/>
          </a:p>
        </p:txBody>
      </p:sp>
      <p:sp>
        <p:nvSpPr>
          <p:cNvPr id="19" name="Text Box 36"/>
          <p:cNvSpPr txBox="1">
            <a:spLocks noChangeArrowheads="1"/>
          </p:cNvSpPr>
          <p:nvPr/>
        </p:nvSpPr>
        <p:spPr bwMode="auto">
          <a:xfrm>
            <a:off x="4308746" y="5569527"/>
            <a:ext cx="4420584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b="0" dirty="0">
                <a:sym typeface="Symbol" panose="05050102010706020507" pitchFamily="18" charset="2"/>
              </a:rPr>
              <a:t>Topological defects in 3+1: vortex loops, </a:t>
            </a:r>
            <a:r>
              <a:rPr lang="en-US" altLang="en-US" b="0" dirty="0" err="1">
                <a:sym typeface="Symbol" panose="05050102010706020507" pitchFamily="18" charset="2"/>
              </a:rPr>
              <a:t>skyrmions</a:t>
            </a:r>
            <a:r>
              <a:rPr lang="en-US" altLang="en-US" b="0" dirty="0">
                <a:sym typeface="Symbol" panose="05050102010706020507" pitchFamily="18" charset="2"/>
              </a:rPr>
              <a:t>, instantons, …</a:t>
            </a:r>
            <a:endParaRPr lang="en-US" altLang="en-US" b="0" baseline="-25000" dirty="0"/>
          </a:p>
        </p:txBody>
      </p:sp>
      <p:sp>
        <p:nvSpPr>
          <p:cNvPr id="20" name="Rectangle 96"/>
          <p:cNvSpPr>
            <a:spLocks noChangeArrowheads="1"/>
          </p:cNvSpPr>
          <p:nvPr/>
        </p:nvSpPr>
        <p:spPr bwMode="auto">
          <a:xfrm>
            <a:off x="1883391" y="6488026"/>
            <a:ext cx="5813946" cy="3699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92075" tIns="46038" rIns="92075" bIns="46038">
            <a:spAutoFit/>
          </a:bodyPr>
          <a:lstStyle/>
          <a:p>
            <a:pPr algn="ctr" defTabSz="762000" eaLnBrk="0" hangingPunct="0"/>
            <a:r>
              <a:rPr lang="de-DE" sz="1800" b="0" i="1" dirty="0">
                <a:solidFill>
                  <a:srgbClr val="000099"/>
                </a:solidFill>
                <a:latin typeface="Arial" charset="0"/>
              </a:rPr>
              <a:t>KFU, 19.05.2017</a:t>
            </a:r>
          </a:p>
        </p:txBody>
      </p:sp>
    </p:spTree>
    <p:extLst>
      <p:ext uri="{BB962C8B-B14F-4D97-AF65-F5344CB8AC3E}">
        <p14:creationId xmlns:p14="http://schemas.microsoft.com/office/powerpoint/2010/main" val="230641864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AutoShape 2"/>
          <p:cNvSpPr>
            <a:spLocks noChangeArrowheads="1"/>
          </p:cNvSpPr>
          <p:nvPr/>
        </p:nvSpPr>
        <p:spPr bwMode="auto">
          <a:xfrm>
            <a:off x="0" y="-1478"/>
            <a:ext cx="9144000" cy="6858000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de-DE" sz="2400" dirty="0"/>
              <a:t> </a:t>
            </a:r>
          </a:p>
        </p:txBody>
      </p:sp>
      <p:sp>
        <p:nvSpPr>
          <p:cNvPr id="10" name="Text Box 5"/>
          <p:cNvSpPr txBox="1">
            <a:spLocks noChangeArrowheads="1"/>
          </p:cNvSpPr>
          <p:nvPr/>
        </p:nvSpPr>
        <p:spPr bwMode="auto">
          <a:xfrm>
            <a:off x="56202" y="33669"/>
            <a:ext cx="9045575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2800" dirty="0">
                <a:solidFill>
                  <a:srgbClr val="000066"/>
                </a:solidFill>
                <a:latin typeface="Comic Sans MS" pitchFamily="66" charset="0"/>
              </a:rPr>
              <a:t>BKT transition: Bose </a:t>
            </a:r>
            <a:r>
              <a:rPr lang="en-US" sz="2800" dirty="0" err="1">
                <a:solidFill>
                  <a:srgbClr val="000066"/>
                </a:solidFill>
                <a:latin typeface="Comic Sans MS" pitchFamily="66" charset="0"/>
              </a:rPr>
              <a:t>superfluids</a:t>
            </a:r>
            <a:r>
              <a:rPr lang="en-US" sz="2800" dirty="0">
                <a:solidFill>
                  <a:srgbClr val="000066"/>
                </a:solidFill>
                <a:latin typeface="Comic Sans MS" pitchFamily="66" charset="0"/>
              </a:rPr>
              <a:t> with </a:t>
            </a:r>
            <a:r>
              <a:rPr lang="en-US" sz="2800" dirty="0" err="1">
                <a:solidFill>
                  <a:srgbClr val="000066"/>
                </a:solidFill>
                <a:latin typeface="Comic Sans MS" pitchFamily="66" charset="0"/>
              </a:rPr>
              <a:t>ultracold</a:t>
            </a:r>
            <a:r>
              <a:rPr lang="en-US" sz="2800" dirty="0">
                <a:solidFill>
                  <a:srgbClr val="000066"/>
                </a:solidFill>
                <a:latin typeface="Comic Sans MS" pitchFamily="66" charset="0"/>
              </a:rPr>
              <a:t> atomic gases</a:t>
            </a:r>
            <a:endParaRPr lang="en-US" sz="2800" b="0" dirty="0">
              <a:solidFill>
                <a:srgbClr val="000066"/>
              </a:solidFill>
              <a:latin typeface="Comic Sans MS" pitchFamily="66" charset="0"/>
            </a:endParaRPr>
          </a:p>
        </p:txBody>
      </p:sp>
      <p:pic>
        <p:nvPicPr>
          <p:cNvPr id="2" name="Grafik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8809" y="987776"/>
            <a:ext cx="8184158" cy="3117520"/>
          </a:xfrm>
          <a:prstGeom prst="rect">
            <a:avLst/>
          </a:prstGeom>
        </p:spPr>
      </p:pic>
      <p:pic>
        <p:nvPicPr>
          <p:cNvPr id="4" name="Grafik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37094" y="3774558"/>
            <a:ext cx="3376669" cy="2413094"/>
          </a:xfrm>
          <a:prstGeom prst="rect">
            <a:avLst/>
          </a:prstGeom>
        </p:spPr>
      </p:pic>
      <p:sp>
        <p:nvSpPr>
          <p:cNvPr id="12" name="Text Box 36"/>
          <p:cNvSpPr txBox="1">
            <a:spLocks noChangeArrowheads="1"/>
          </p:cNvSpPr>
          <p:nvPr/>
        </p:nvSpPr>
        <p:spPr bwMode="auto">
          <a:xfrm>
            <a:off x="0" y="6252654"/>
            <a:ext cx="9101777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en-US" altLang="en-US" sz="3200" b="0" dirty="0">
                <a:sym typeface="Symbol" panose="05050102010706020507" pitchFamily="18" charset="2"/>
              </a:rPr>
              <a:t>Vortices as dislocations in the interference patterns</a:t>
            </a:r>
            <a:endParaRPr lang="en-US" altLang="en-US" sz="3200" b="0" dirty="0"/>
          </a:p>
        </p:txBody>
      </p:sp>
      <p:sp>
        <p:nvSpPr>
          <p:cNvPr id="15" name="テキスト ボックス 67"/>
          <p:cNvSpPr txBox="1"/>
          <p:nvPr/>
        </p:nvSpPr>
        <p:spPr>
          <a:xfrm>
            <a:off x="-42222" y="6012533"/>
            <a:ext cx="91439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kumimoji="1" lang="en-US" altLang="ja-JP" sz="1800" b="0" dirty="0">
                <a:solidFill>
                  <a:prstClr val="black"/>
                </a:solidFill>
                <a:latin typeface="Comic Sans MS" pitchFamily="66" charset="0"/>
                <a:ea typeface="ＭＳ Ｐゴシック"/>
              </a:rPr>
              <a:t>Zoran </a:t>
            </a:r>
            <a:r>
              <a:rPr kumimoji="1" lang="en-US" altLang="ja-JP" sz="1800" b="0" dirty="0" err="1">
                <a:solidFill>
                  <a:prstClr val="black"/>
                </a:solidFill>
                <a:latin typeface="Comic Sans MS" pitchFamily="66" charset="0"/>
                <a:ea typeface="ＭＳ Ｐゴシック"/>
              </a:rPr>
              <a:t>Hadzibabic</a:t>
            </a:r>
            <a:r>
              <a:rPr kumimoji="1" lang="en-US" altLang="ja-JP" sz="1800" b="0" dirty="0">
                <a:solidFill>
                  <a:prstClr val="black"/>
                </a:solidFill>
                <a:latin typeface="Comic Sans MS" pitchFamily="66" charset="0"/>
                <a:ea typeface="ＭＳ Ｐゴシック"/>
              </a:rPr>
              <a:t> et al, Nature 441 (2006)</a:t>
            </a:r>
            <a:endParaRPr kumimoji="1" lang="ja-JP" altLang="en-US" sz="1800" b="0" dirty="0">
              <a:solidFill>
                <a:prstClr val="black"/>
              </a:solidFill>
              <a:latin typeface="Comic Sans MS" pitchFamily="66" charset="0"/>
              <a:ea typeface="ＭＳ Ｐゴシック"/>
            </a:endParaRPr>
          </a:p>
        </p:txBody>
      </p:sp>
    </p:spTree>
    <p:extLst>
      <p:ext uri="{BB962C8B-B14F-4D97-AF65-F5344CB8AC3E}">
        <p14:creationId xmlns:p14="http://schemas.microsoft.com/office/powerpoint/2010/main" val="399185073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92" name="AutoShape 4"/>
          <p:cNvSpPr>
            <a:spLocks noChangeArrowheads="1"/>
          </p:cNvSpPr>
          <p:nvPr/>
        </p:nvSpPr>
        <p:spPr bwMode="auto">
          <a:xfrm>
            <a:off x="1" y="0"/>
            <a:ext cx="9144000" cy="6857999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de-DE" b="0" dirty="0"/>
              <a:t> </a:t>
            </a:r>
          </a:p>
        </p:txBody>
      </p:sp>
      <p:sp>
        <p:nvSpPr>
          <p:cNvPr id="9" name="Text Box 6"/>
          <p:cNvSpPr txBox="1">
            <a:spLocks noChangeArrowheads="1"/>
          </p:cNvSpPr>
          <p:nvPr/>
        </p:nvSpPr>
        <p:spPr bwMode="auto">
          <a:xfrm>
            <a:off x="0" y="13648"/>
            <a:ext cx="9144000" cy="1107996"/>
          </a:xfrm>
          <a:prstGeom prst="rect">
            <a:avLst/>
          </a:prstGeom>
          <a:solidFill>
            <a:srgbClr val="6699FF"/>
          </a:solidFill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495300" indent="-495300" algn="ctr"/>
            <a:r>
              <a:rPr lang="en-US" sz="6600" b="0" dirty="0">
                <a:latin typeface="Comic Sans MS" pitchFamily="66" charset="0"/>
              </a:rPr>
              <a:t>Outline</a:t>
            </a:r>
            <a:endParaRPr lang="de-DE" sz="6600" b="0" dirty="0">
              <a:latin typeface="Comic Sans MS" pitchFamily="66" charset="0"/>
            </a:endParaRPr>
          </a:p>
        </p:txBody>
      </p:sp>
      <p:sp>
        <p:nvSpPr>
          <p:cNvPr id="6" name="Text Box 15"/>
          <p:cNvSpPr txBox="1">
            <a:spLocks noChangeArrowheads="1"/>
          </p:cNvSpPr>
          <p:nvPr/>
        </p:nvSpPr>
        <p:spPr bwMode="auto">
          <a:xfrm>
            <a:off x="0" y="3061306"/>
            <a:ext cx="9144000" cy="2677656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495300" indent="-495300" algn="just">
              <a:buFontTx/>
              <a:buChar char="-"/>
            </a:pPr>
            <a:r>
              <a:rPr lang="en-US" sz="2800" dirty="0">
                <a:solidFill>
                  <a:schemeClr val="bg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Band theory of solids and Quantum Hall Effect</a:t>
            </a:r>
          </a:p>
          <a:p>
            <a:pPr marL="495300" indent="-495300" algn="just">
              <a:buFontTx/>
              <a:buChar char="-"/>
            </a:pPr>
            <a:endParaRPr lang="en-US" sz="2800" dirty="0">
              <a:latin typeface="Arial" pitchFamily="34" charset="0"/>
              <a:cs typeface="Arial" pitchFamily="34" charset="0"/>
            </a:endParaRPr>
          </a:p>
          <a:p>
            <a:pPr marL="495300" indent="-495300">
              <a:buFontTx/>
              <a:buChar char="-"/>
            </a:pPr>
            <a:r>
              <a:rPr lang="en-US" sz="2800" dirty="0" err="1">
                <a:solidFill>
                  <a:schemeClr val="bg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Berezinskii-Kosterlitz-Thouless</a:t>
            </a:r>
            <a:r>
              <a:rPr lang="en-US" sz="2800" dirty="0">
                <a:solidFill>
                  <a:schemeClr val="bg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 (BKT) phase transition</a:t>
            </a:r>
          </a:p>
          <a:p>
            <a:pPr marL="495300" indent="-495300">
              <a:buFontTx/>
              <a:buChar char="-"/>
            </a:pPr>
            <a:endParaRPr lang="en-US" sz="2800" dirty="0">
              <a:solidFill>
                <a:schemeClr val="bg1">
                  <a:lumMod val="6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marL="495300" indent="-495300">
              <a:buFontTx/>
              <a:buChar char="-"/>
            </a:pPr>
            <a:r>
              <a:rPr lang="en-US" sz="2800" dirty="0">
                <a:latin typeface="Arial" pitchFamily="34" charset="0"/>
                <a:cs typeface="Arial" pitchFamily="34" charset="0"/>
              </a:rPr>
              <a:t>Non-trivial topology of the Haldane spin chain</a:t>
            </a:r>
          </a:p>
        </p:txBody>
      </p:sp>
      <p:sp>
        <p:nvSpPr>
          <p:cNvPr id="10" name="Text Box 15"/>
          <p:cNvSpPr txBox="1">
            <a:spLocks noChangeArrowheads="1"/>
          </p:cNvSpPr>
          <p:nvPr/>
        </p:nvSpPr>
        <p:spPr bwMode="auto">
          <a:xfrm>
            <a:off x="0" y="1189274"/>
            <a:ext cx="9144000" cy="156966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en-US" sz="3200" dirty="0">
                <a:solidFill>
                  <a:schemeClr val="accent6"/>
                </a:solidFill>
              </a:rPr>
              <a:t>Prize motivation: </a:t>
            </a:r>
          </a:p>
          <a:p>
            <a:pPr algn="ctr"/>
            <a:r>
              <a:rPr lang="en-US" sz="3200" dirty="0">
                <a:solidFill>
                  <a:schemeClr val="accent6"/>
                </a:solidFill>
              </a:rPr>
              <a:t>"for theoretical discoveries of topological phase transitions and topological phases of matter"</a:t>
            </a:r>
            <a:endParaRPr lang="en-US" sz="3200" dirty="0">
              <a:solidFill>
                <a:schemeClr val="accent6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Rectangle 96"/>
          <p:cNvSpPr>
            <a:spLocks noChangeArrowheads="1"/>
          </p:cNvSpPr>
          <p:nvPr/>
        </p:nvSpPr>
        <p:spPr bwMode="auto">
          <a:xfrm>
            <a:off x="1883391" y="6497858"/>
            <a:ext cx="5813946" cy="3699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92075" tIns="46038" rIns="92075" bIns="46038">
            <a:spAutoFit/>
          </a:bodyPr>
          <a:lstStyle/>
          <a:p>
            <a:pPr algn="ctr" defTabSz="762000" eaLnBrk="0" hangingPunct="0"/>
            <a:r>
              <a:rPr lang="de-DE" sz="1800" b="0" i="1" dirty="0">
                <a:solidFill>
                  <a:srgbClr val="000099"/>
                </a:solidFill>
                <a:latin typeface="Arial" charset="0"/>
              </a:rPr>
              <a:t>KFU, 19.05.2017</a:t>
            </a:r>
          </a:p>
        </p:txBody>
      </p:sp>
    </p:spTree>
    <p:extLst>
      <p:ext uri="{BB962C8B-B14F-4D97-AF65-F5344CB8AC3E}">
        <p14:creationId xmlns:p14="http://schemas.microsoft.com/office/powerpoint/2010/main" val="678335940"/>
      </p:ext>
    </p:extLst>
  </p:cSld>
  <p:clrMapOvr>
    <a:masterClrMapping/>
  </p:clrMapOvr>
  <p:transition/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AutoShape 2"/>
          <p:cNvSpPr>
            <a:spLocks noChangeArrowheads="1"/>
          </p:cNvSpPr>
          <p:nvPr/>
        </p:nvSpPr>
        <p:spPr bwMode="auto">
          <a:xfrm>
            <a:off x="0" y="-1478"/>
            <a:ext cx="9144000" cy="6858000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de-DE" sz="2400"/>
              <a:t> </a:t>
            </a:r>
            <a:endParaRPr lang="de-DE" sz="2400" dirty="0"/>
          </a:p>
        </p:txBody>
      </p:sp>
      <p:sp>
        <p:nvSpPr>
          <p:cNvPr id="10" name="Text Box 5"/>
          <p:cNvSpPr txBox="1">
            <a:spLocks noChangeArrowheads="1"/>
          </p:cNvSpPr>
          <p:nvPr/>
        </p:nvSpPr>
        <p:spPr bwMode="auto">
          <a:xfrm>
            <a:off x="56202" y="33669"/>
            <a:ext cx="9045575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2800" dirty="0">
                <a:solidFill>
                  <a:srgbClr val="000066"/>
                </a:solidFill>
                <a:latin typeface="Comic Sans MS" pitchFamily="66" charset="0"/>
              </a:rPr>
              <a:t>Topology for the spin chains</a:t>
            </a:r>
            <a:endParaRPr lang="en-US" sz="2800" b="0" dirty="0">
              <a:solidFill>
                <a:srgbClr val="000066"/>
              </a:solidFill>
              <a:latin typeface="Comic Sans MS" pitchFamily="66" charset="0"/>
            </a:endParaRPr>
          </a:p>
        </p:txBody>
      </p:sp>
      <p:sp>
        <p:nvSpPr>
          <p:cNvPr id="3" name="Rechteck 2"/>
          <p:cNvSpPr/>
          <p:nvPr/>
        </p:nvSpPr>
        <p:spPr>
          <a:xfrm>
            <a:off x="214324" y="458456"/>
            <a:ext cx="8729329" cy="6771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sz="1400" b="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r>
              <a:rPr lang="en-US" i="1" dirty="0">
                <a:solidFill>
                  <a:srgbClr val="001F5F"/>
                </a:solidFill>
                <a:latin typeface="Calibri" panose="020F0502020204030204" pitchFamily="34" charset="0"/>
              </a:rPr>
              <a:t>What corresponds to topological insulators in quantum magnets?... </a:t>
            </a:r>
            <a:endParaRPr lang="en-US" dirty="0"/>
          </a:p>
        </p:txBody>
      </p:sp>
      <p:sp>
        <p:nvSpPr>
          <p:cNvPr id="17" name="Rechteck 16"/>
          <p:cNvSpPr/>
          <p:nvPr/>
        </p:nvSpPr>
        <p:spPr>
          <a:xfrm>
            <a:off x="214324" y="1560351"/>
            <a:ext cx="862834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0" dirty="0">
                <a:solidFill>
                  <a:schemeClr val="accent2"/>
                </a:solidFill>
                <a:latin typeface="GillSans"/>
              </a:rPr>
              <a:t>Quantum geometry (Berry phase) of the coherent states of a quantum spin</a:t>
            </a:r>
            <a:endParaRPr lang="en-US" dirty="0">
              <a:solidFill>
                <a:schemeClr val="accent2"/>
              </a:solidFill>
            </a:endParaRPr>
          </a:p>
        </p:txBody>
      </p:sp>
      <p:sp>
        <p:nvSpPr>
          <p:cNvPr id="18" name="Rechteck 17"/>
          <p:cNvSpPr/>
          <p:nvPr/>
        </p:nvSpPr>
        <p:spPr>
          <a:xfrm>
            <a:off x="323710" y="2652655"/>
            <a:ext cx="856211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0" dirty="0">
                <a:latin typeface="GillSans"/>
              </a:rPr>
              <a:t>in one-spatial dimension, quantum fluctuations destroy long-range order, so GLOBAL (topological) structure becomes</a:t>
            </a:r>
          </a:p>
          <a:p>
            <a:pPr algn="ctr"/>
            <a:r>
              <a:rPr lang="en-US" b="0" dirty="0">
                <a:latin typeface="GillSans"/>
              </a:rPr>
              <a:t>important</a:t>
            </a:r>
            <a:endParaRPr lang="en-US" dirty="0"/>
          </a:p>
        </p:txBody>
      </p:sp>
      <p:pic>
        <p:nvPicPr>
          <p:cNvPr id="20" name="Grafik 1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4324" y="4215003"/>
            <a:ext cx="8377876" cy="2095500"/>
          </a:xfrm>
          <a:prstGeom prst="rect">
            <a:avLst/>
          </a:prstGeom>
        </p:spPr>
      </p:pic>
      <p:sp>
        <p:nvSpPr>
          <p:cNvPr id="8" name="Rectangle 96"/>
          <p:cNvSpPr>
            <a:spLocks noChangeArrowheads="1"/>
          </p:cNvSpPr>
          <p:nvPr/>
        </p:nvSpPr>
        <p:spPr bwMode="auto">
          <a:xfrm>
            <a:off x="1883391" y="6488026"/>
            <a:ext cx="5813946" cy="3699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92075" tIns="46038" rIns="92075" bIns="46038">
            <a:spAutoFit/>
          </a:bodyPr>
          <a:lstStyle/>
          <a:p>
            <a:pPr algn="ctr" defTabSz="762000" eaLnBrk="0" hangingPunct="0"/>
            <a:r>
              <a:rPr lang="de-DE" sz="1800" b="0" i="1" dirty="0">
                <a:solidFill>
                  <a:srgbClr val="000099"/>
                </a:solidFill>
                <a:latin typeface="Arial" charset="0"/>
              </a:rPr>
              <a:t>KFU, 19.05.2017</a:t>
            </a:r>
          </a:p>
        </p:txBody>
      </p:sp>
    </p:spTree>
    <p:extLst>
      <p:ext uri="{BB962C8B-B14F-4D97-AF65-F5344CB8AC3E}">
        <p14:creationId xmlns:p14="http://schemas.microsoft.com/office/powerpoint/2010/main" val="3252452858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AutoShape 2"/>
          <p:cNvSpPr>
            <a:spLocks noChangeArrowheads="1"/>
          </p:cNvSpPr>
          <p:nvPr/>
        </p:nvSpPr>
        <p:spPr bwMode="auto">
          <a:xfrm>
            <a:off x="0" y="-1478"/>
            <a:ext cx="9144000" cy="6858000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de-DE" sz="2400"/>
              <a:t> </a:t>
            </a:r>
            <a:endParaRPr lang="de-DE" sz="2400" dirty="0"/>
          </a:p>
        </p:txBody>
      </p:sp>
      <p:sp>
        <p:nvSpPr>
          <p:cNvPr id="3" name="Rechteck 2"/>
          <p:cNvSpPr/>
          <p:nvPr/>
        </p:nvSpPr>
        <p:spPr>
          <a:xfrm>
            <a:off x="214324" y="458456"/>
            <a:ext cx="8729329" cy="6771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sz="1400" b="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r>
              <a:rPr lang="en-US" i="1" dirty="0">
                <a:solidFill>
                  <a:srgbClr val="001F5F"/>
                </a:solidFill>
                <a:latin typeface="Calibri" panose="020F0502020204030204" pitchFamily="34" charset="0"/>
              </a:rPr>
              <a:t>What corresponds to topological insulators in quantum magnets?... </a:t>
            </a:r>
            <a:endParaRPr lang="en-US" dirty="0"/>
          </a:p>
        </p:txBody>
      </p:sp>
      <p:sp>
        <p:nvSpPr>
          <p:cNvPr id="2" name="Rechteck 1"/>
          <p:cNvSpPr/>
          <p:nvPr/>
        </p:nvSpPr>
        <p:spPr>
          <a:xfrm>
            <a:off x="214323" y="1606215"/>
            <a:ext cx="8887453" cy="36625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0" dirty="0">
                <a:latin typeface="Comic Sans MS" panose="030F0702030302020204" pitchFamily="66" charset="0"/>
              </a:rPr>
              <a:t>- The coherent state of the spin “lives” on a 2-manifold which is the unit sphere</a:t>
            </a:r>
          </a:p>
          <a:p>
            <a:endParaRPr lang="en-US" sz="4400" b="0" dirty="0">
              <a:latin typeface="Comic Sans MS" panose="030F0702030302020204" pitchFamily="66" charset="0"/>
            </a:endParaRPr>
          </a:p>
          <a:p>
            <a:pPr marL="342900" indent="-342900">
              <a:buFontTx/>
              <a:buChar char="-"/>
            </a:pPr>
            <a:r>
              <a:rPr lang="en-US" b="0" dirty="0">
                <a:latin typeface="Comic Sans MS" panose="030F0702030302020204" pitchFamily="66" charset="0"/>
              </a:rPr>
              <a:t>Its </a:t>
            </a:r>
            <a:r>
              <a:rPr lang="en-US" b="0" dirty="0" err="1">
                <a:latin typeface="Comic Sans MS" panose="030F0702030302020204" pitchFamily="66" charset="0"/>
              </a:rPr>
              <a:t>Chern</a:t>
            </a:r>
            <a:r>
              <a:rPr lang="en-US" b="0" dirty="0">
                <a:latin typeface="Comic Sans MS" panose="030F0702030302020204" pitchFamily="66" charset="0"/>
              </a:rPr>
              <a:t> number is 2S, which must be topologically-</a:t>
            </a:r>
          </a:p>
          <a:p>
            <a:r>
              <a:rPr lang="en-US" b="0" dirty="0">
                <a:latin typeface="Comic Sans MS" panose="030F0702030302020204" pitchFamily="66" charset="0"/>
              </a:rPr>
              <a:t>   quantized to be an integer</a:t>
            </a:r>
          </a:p>
          <a:p>
            <a:endParaRPr lang="en-US" sz="4400" b="0" dirty="0">
              <a:latin typeface="Comic Sans MS" panose="030F0702030302020204" pitchFamily="66" charset="0"/>
            </a:endParaRPr>
          </a:p>
          <a:p>
            <a:r>
              <a:rPr lang="en-US" b="0" dirty="0">
                <a:latin typeface="Comic Sans MS" panose="030F0702030302020204" pitchFamily="66" charset="0"/>
              </a:rPr>
              <a:t>- There is a further “Z</a:t>
            </a:r>
            <a:r>
              <a:rPr lang="en-US" sz="1800" b="0" dirty="0">
                <a:latin typeface="Comic Sans MS" panose="030F0702030302020204" pitchFamily="66" charset="0"/>
              </a:rPr>
              <a:t>2</a:t>
            </a:r>
            <a:r>
              <a:rPr lang="en-US" b="0" dirty="0">
                <a:latin typeface="Comic Sans MS" panose="030F0702030302020204" pitchFamily="66" charset="0"/>
              </a:rPr>
              <a:t>” classification by whether 2S is even or odd (integer or half odd-integer spins).</a:t>
            </a:r>
            <a:endParaRPr lang="en-US" dirty="0">
              <a:latin typeface="Comic Sans MS" panose="030F0702030302020204" pitchFamily="66" charset="0"/>
            </a:endParaRPr>
          </a:p>
        </p:txBody>
      </p:sp>
      <p:pic>
        <p:nvPicPr>
          <p:cNvPr id="4" name="Grafik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99872" y="5003864"/>
            <a:ext cx="2144128" cy="1852658"/>
          </a:xfrm>
          <a:prstGeom prst="rect">
            <a:avLst/>
          </a:prstGeom>
        </p:spPr>
      </p:pic>
      <p:sp>
        <p:nvSpPr>
          <p:cNvPr id="12" name="Text Box 5"/>
          <p:cNvSpPr txBox="1">
            <a:spLocks noChangeArrowheads="1"/>
          </p:cNvSpPr>
          <p:nvPr/>
        </p:nvSpPr>
        <p:spPr bwMode="auto">
          <a:xfrm>
            <a:off x="56202" y="33669"/>
            <a:ext cx="9045575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2800" dirty="0">
                <a:solidFill>
                  <a:srgbClr val="000066"/>
                </a:solidFill>
                <a:latin typeface="Comic Sans MS" pitchFamily="66" charset="0"/>
              </a:rPr>
              <a:t>Topology for the spin chains</a:t>
            </a:r>
            <a:endParaRPr lang="en-US" sz="2800" b="0" dirty="0">
              <a:solidFill>
                <a:srgbClr val="000066"/>
              </a:solidFill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04727983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AutoShape 2"/>
          <p:cNvSpPr>
            <a:spLocks noChangeArrowheads="1"/>
          </p:cNvSpPr>
          <p:nvPr/>
        </p:nvSpPr>
        <p:spPr bwMode="auto">
          <a:xfrm>
            <a:off x="0" y="-1478"/>
            <a:ext cx="9144000" cy="6858000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de-DE" sz="2400"/>
              <a:t> </a:t>
            </a:r>
            <a:endParaRPr lang="de-DE" sz="2400" dirty="0"/>
          </a:p>
        </p:txBody>
      </p:sp>
      <p:sp>
        <p:nvSpPr>
          <p:cNvPr id="10" name="Text Box 5"/>
          <p:cNvSpPr txBox="1">
            <a:spLocks noChangeArrowheads="1"/>
          </p:cNvSpPr>
          <p:nvPr/>
        </p:nvSpPr>
        <p:spPr bwMode="auto">
          <a:xfrm>
            <a:off x="56202" y="33669"/>
            <a:ext cx="9045575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2800" dirty="0">
                <a:solidFill>
                  <a:srgbClr val="000066"/>
                </a:solidFill>
                <a:latin typeface="Comic Sans MS" pitchFamily="66" charset="0"/>
              </a:rPr>
              <a:t>Haldane spin chain</a:t>
            </a:r>
            <a:endParaRPr lang="en-US" sz="2800" b="0" dirty="0">
              <a:solidFill>
                <a:srgbClr val="000066"/>
              </a:solidFill>
              <a:latin typeface="Comic Sans MS" pitchFamily="66" charset="0"/>
            </a:endParaRPr>
          </a:p>
        </p:txBody>
      </p:sp>
      <p:pic>
        <p:nvPicPr>
          <p:cNvPr id="5" name="Grafik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8157" y="592036"/>
            <a:ext cx="8046916" cy="58368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2895489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AutoShape 2"/>
          <p:cNvSpPr>
            <a:spLocks noChangeArrowheads="1"/>
          </p:cNvSpPr>
          <p:nvPr/>
        </p:nvSpPr>
        <p:spPr bwMode="auto">
          <a:xfrm>
            <a:off x="0" y="-1478"/>
            <a:ext cx="9144000" cy="6858000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de-DE" sz="2400"/>
              <a:t> </a:t>
            </a:r>
            <a:endParaRPr lang="de-DE" sz="2400" dirty="0"/>
          </a:p>
        </p:txBody>
      </p:sp>
      <p:sp>
        <p:nvSpPr>
          <p:cNvPr id="10" name="Text Box 5"/>
          <p:cNvSpPr txBox="1">
            <a:spLocks noChangeArrowheads="1"/>
          </p:cNvSpPr>
          <p:nvPr/>
        </p:nvSpPr>
        <p:spPr bwMode="auto">
          <a:xfrm>
            <a:off x="56202" y="33669"/>
            <a:ext cx="9045575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2800" dirty="0">
                <a:solidFill>
                  <a:srgbClr val="000066"/>
                </a:solidFill>
                <a:latin typeface="Comic Sans MS" pitchFamily="66" charset="0"/>
              </a:rPr>
              <a:t>Haldane spin S=1 chain</a:t>
            </a:r>
            <a:endParaRPr lang="en-US" sz="2800" b="0" dirty="0">
              <a:solidFill>
                <a:srgbClr val="000066"/>
              </a:solidFill>
              <a:latin typeface="Comic Sans MS" pitchFamily="66" charset="0"/>
            </a:endParaRPr>
          </a:p>
        </p:txBody>
      </p:sp>
      <p:sp>
        <p:nvSpPr>
          <p:cNvPr id="3" name="Rechteck 2"/>
          <p:cNvSpPr/>
          <p:nvPr/>
        </p:nvSpPr>
        <p:spPr>
          <a:xfrm>
            <a:off x="207335" y="679829"/>
            <a:ext cx="8729329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i="1" dirty="0">
                <a:solidFill>
                  <a:srgbClr val="001F5F"/>
                </a:solidFill>
                <a:latin typeface="Calibri" panose="020F0502020204030204" pitchFamily="34" charset="0"/>
              </a:rPr>
              <a:t>S=1 Heisenberg with gapped spectrum </a:t>
            </a:r>
            <a:endParaRPr lang="en-US" dirty="0"/>
          </a:p>
        </p:txBody>
      </p:sp>
      <p:pic>
        <p:nvPicPr>
          <p:cNvPr id="7" name="Grafik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88496" y="1141494"/>
            <a:ext cx="5874749" cy="4148922"/>
          </a:xfrm>
          <a:prstGeom prst="rect">
            <a:avLst/>
          </a:prstGeom>
        </p:spPr>
      </p:pic>
      <p:sp>
        <p:nvSpPr>
          <p:cNvPr id="2" name="Rechteck 1"/>
          <p:cNvSpPr/>
          <p:nvPr/>
        </p:nvSpPr>
        <p:spPr>
          <a:xfrm>
            <a:off x="207335" y="5380971"/>
            <a:ext cx="651142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0" dirty="0">
                <a:latin typeface="CMR9"/>
              </a:rPr>
              <a:t>M. </a:t>
            </a:r>
            <a:r>
              <a:rPr lang="en-US" b="0" dirty="0" err="1">
                <a:latin typeface="CMR9"/>
              </a:rPr>
              <a:t>Kenzelmann</a:t>
            </a:r>
            <a:r>
              <a:rPr lang="en-US" b="0" dirty="0">
                <a:latin typeface="CMR9"/>
              </a:rPr>
              <a:t> et al., </a:t>
            </a:r>
            <a:r>
              <a:rPr lang="en-US" b="0" i="1" dirty="0">
                <a:latin typeface="CMTI9"/>
              </a:rPr>
              <a:t>Phys. Rev. B </a:t>
            </a:r>
            <a:r>
              <a:rPr lang="en-US" dirty="0">
                <a:latin typeface="CMBX9"/>
              </a:rPr>
              <a:t>66 </a:t>
            </a:r>
            <a:r>
              <a:rPr lang="en-US" b="0" dirty="0">
                <a:latin typeface="CMR9"/>
              </a:rPr>
              <a:t>(2002)</a:t>
            </a:r>
            <a:endParaRPr lang="en-US" dirty="0"/>
          </a:p>
        </p:txBody>
      </p:sp>
      <p:sp>
        <p:nvSpPr>
          <p:cNvPr id="8" name="Rectangle 96"/>
          <p:cNvSpPr>
            <a:spLocks noChangeArrowheads="1"/>
          </p:cNvSpPr>
          <p:nvPr/>
        </p:nvSpPr>
        <p:spPr bwMode="auto">
          <a:xfrm>
            <a:off x="1883391" y="6488026"/>
            <a:ext cx="5813946" cy="3699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92075" tIns="46038" rIns="92075" bIns="46038">
            <a:spAutoFit/>
          </a:bodyPr>
          <a:lstStyle/>
          <a:p>
            <a:pPr algn="ctr" defTabSz="762000" eaLnBrk="0" hangingPunct="0"/>
            <a:r>
              <a:rPr lang="de-DE" sz="1800" b="0" i="1" dirty="0">
                <a:solidFill>
                  <a:srgbClr val="000099"/>
                </a:solidFill>
                <a:latin typeface="Arial" charset="0"/>
              </a:rPr>
              <a:t>KFU, 19.05.2017</a:t>
            </a:r>
          </a:p>
        </p:txBody>
      </p:sp>
    </p:spTree>
    <p:extLst>
      <p:ext uri="{BB962C8B-B14F-4D97-AF65-F5344CB8AC3E}">
        <p14:creationId xmlns:p14="http://schemas.microsoft.com/office/powerpoint/2010/main" val="3394656850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AutoShape 2"/>
          <p:cNvSpPr>
            <a:spLocks noChangeArrowheads="1"/>
          </p:cNvSpPr>
          <p:nvPr/>
        </p:nvSpPr>
        <p:spPr bwMode="auto">
          <a:xfrm>
            <a:off x="0" y="-1478"/>
            <a:ext cx="9144000" cy="6858000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de-DE" sz="2400"/>
              <a:t> </a:t>
            </a:r>
            <a:endParaRPr lang="de-DE" sz="2400" dirty="0"/>
          </a:p>
        </p:txBody>
      </p:sp>
      <p:sp>
        <p:nvSpPr>
          <p:cNvPr id="10" name="Text Box 5"/>
          <p:cNvSpPr txBox="1">
            <a:spLocks noChangeArrowheads="1"/>
          </p:cNvSpPr>
          <p:nvPr/>
        </p:nvSpPr>
        <p:spPr bwMode="auto">
          <a:xfrm>
            <a:off x="56202" y="33669"/>
            <a:ext cx="9045575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2800" dirty="0">
                <a:solidFill>
                  <a:srgbClr val="000066"/>
                </a:solidFill>
                <a:latin typeface="Comic Sans MS" pitchFamily="66" charset="0"/>
              </a:rPr>
              <a:t>Haldane spin S=1 chain</a:t>
            </a:r>
            <a:endParaRPr lang="en-US" sz="2800" b="0" dirty="0">
              <a:solidFill>
                <a:srgbClr val="000066"/>
              </a:solidFill>
              <a:latin typeface="Comic Sans MS" pitchFamily="66" charset="0"/>
            </a:endParaRPr>
          </a:p>
        </p:txBody>
      </p:sp>
      <p:sp>
        <p:nvSpPr>
          <p:cNvPr id="3" name="Rechteck 2"/>
          <p:cNvSpPr/>
          <p:nvPr/>
        </p:nvSpPr>
        <p:spPr>
          <a:xfrm>
            <a:off x="214324" y="458456"/>
            <a:ext cx="8729329" cy="6771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sz="1400" b="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r>
              <a:rPr lang="en-US" i="1" dirty="0">
                <a:solidFill>
                  <a:srgbClr val="001F5F"/>
                </a:solidFill>
                <a:latin typeface="Calibri" panose="020F0502020204030204" pitchFamily="34" charset="0"/>
              </a:rPr>
              <a:t>What corresponds to topological insulators in quantum magnets?... </a:t>
            </a:r>
            <a:endParaRPr lang="en-US" dirty="0"/>
          </a:p>
        </p:txBody>
      </p:sp>
      <p:pic>
        <p:nvPicPr>
          <p:cNvPr id="5" name="Grafik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202" y="1292332"/>
            <a:ext cx="8428389" cy="1703041"/>
          </a:xfrm>
          <a:prstGeom prst="rect">
            <a:avLst/>
          </a:prstGeom>
        </p:spPr>
      </p:pic>
      <p:pic>
        <p:nvPicPr>
          <p:cNvPr id="6" name="Grafik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202" y="3007489"/>
            <a:ext cx="8571135" cy="723327"/>
          </a:xfrm>
          <a:prstGeom prst="rect">
            <a:avLst/>
          </a:prstGeom>
        </p:spPr>
      </p:pic>
      <p:pic>
        <p:nvPicPr>
          <p:cNvPr id="7" name="Grafik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202" y="3970937"/>
            <a:ext cx="7070651" cy="571538"/>
          </a:xfrm>
          <a:prstGeom prst="rect">
            <a:avLst/>
          </a:prstGeom>
        </p:spPr>
      </p:pic>
      <p:pic>
        <p:nvPicPr>
          <p:cNvPr id="8" name="Grafik 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35268" y="4653553"/>
            <a:ext cx="7881681" cy="949188"/>
          </a:xfrm>
          <a:prstGeom prst="rect">
            <a:avLst/>
          </a:prstGeom>
        </p:spPr>
      </p:pic>
      <p:pic>
        <p:nvPicPr>
          <p:cNvPr id="9" name="Grafik 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6202" y="5888830"/>
            <a:ext cx="3774943" cy="952707"/>
          </a:xfrm>
          <a:prstGeom prst="rect">
            <a:avLst/>
          </a:prstGeom>
        </p:spPr>
      </p:pic>
      <p:sp>
        <p:nvSpPr>
          <p:cNvPr id="13" name="Rechteck 12"/>
          <p:cNvSpPr/>
          <p:nvPr/>
        </p:nvSpPr>
        <p:spPr>
          <a:xfrm>
            <a:off x="4055337" y="5476485"/>
            <a:ext cx="4572000" cy="1077218"/>
          </a:xfrm>
          <a:prstGeom prst="rect">
            <a:avLst/>
          </a:prstGeom>
        </p:spPr>
        <p:txBody>
          <a:bodyPr>
            <a:spAutoFit/>
          </a:bodyPr>
          <a:lstStyle/>
          <a:p>
            <a:endParaRPr lang="en-US" sz="1600" b="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r>
              <a:rPr lang="en-US" b="0" dirty="0">
                <a:solidFill>
                  <a:srgbClr val="2E2B1F"/>
                </a:solidFill>
                <a:latin typeface="Calibri" panose="020F0502020204030204" pitchFamily="34" charset="0"/>
              </a:rPr>
              <a:t>Haldane gap state is identified by non-local order parameter </a:t>
            </a:r>
            <a:endParaRPr lang="en-US" dirty="0"/>
          </a:p>
        </p:txBody>
      </p:sp>
      <p:sp>
        <p:nvSpPr>
          <p:cNvPr id="14" name="Rechteck 13"/>
          <p:cNvSpPr/>
          <p:nvPr/>
        </p:nvSpPr>
        <p:spPr>
          <a:xfrm>
            <a:off x="3142567" y="818329"/>
            <a:ext cx="639753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sz="1600" b="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r>
              <a:rPr lang="nn-NO" sz="2000" b="0" dirty="0">
                <a:solidFill>
                  <a:srgbClr val="2E2B1F"/>
                </a:solidFill>
                <a:latin typeface="Calibri" panose="020F0502020204030204" pitchFamily="34" charset="0"/>
              </a:rPr>
              <a:t>F. D. M. Haldane, Phys. Lett. A, 93, 464 (1983). 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1409379227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AutoShape 2"/>
          <p:cNvSpPr>
            <a:spLocks noChangeArrowheads="1"/>
          </p:cNvSpPr>
          <p:nvPr/>
        </p:nvSpPr>
        <p:spPr bwMode="auto">
          <a:xfrm>
            <a:off x="0" y="-1478"/>
            <a:ext cx="9144000" cy="6858000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de-DE" sz="2400"/>
              <a:t> </a:t>
            </a:r>
            <a:endParaRPr lang="de-DE" sz="2400" dirty="0"/>
          </a:p>
        </p:txBody>
      </p:sp>
      <p:sp>
        <p:nvSpPr>
          <p:cNvPr id="10" name="Text Box 5"/>
          <p:cNvSpPr txBox="1">
            <a:spLocks noChangeArrowheads="1"/>
          </p:cNvSpPr>
          <p:nvPr/>
        </p:nvSpPr>
        <p:spPr bwMode="auto">
          <a:xfrm>
            <a:off x="56202" y="33669"/>
            <a:ext cx="9045575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2800" dirty="0">
                <a:solidFill>
                  <a:srgbClr val="000066"/>
                </a:solidFill>
                <a:latin typeface="Comic Sans MS" pitchFamily="66" charset="0"/>
              </a:rPr>
              <a:t>Ground state of Haldane spin chain</a:t>
            </a:r>
            <a:endParaRPr lang="en-US" sz="2800" b="0" dirty="0">
              <a:solidFill>
                <a:srgbClr val="000066"/>
              </a:solidFill>
              <a:latin typeface="Comic Sans MS" pitchFamily="66" charset="0"/>
            </a:endParaRPr>
          </a:p>
        </p:txBody>
      </p:sp>
      <p:pic>
        <p:nvPicPr>
          <p:cNvPr id="2" name="Grafik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5268" y="667967"/>
            <a:ext cx="6753076" cy="698500"/>
          </a:xfrm>
          <a:prstGeom prst="rect">
            <a:avLst/>
          </a:prstGeom>
        </p:spPr>
      </p:pic>
      <p:pic>
        <p:nvPicPr>
          <p:cNvPr id="4" name="Grafik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5285" y="1379821"/>
            <a:ext cx="6651526" cy="2705100"/>
          </a:xfrm>
          <a:prstGeom prst="rect">
            <a:avLst/>
          </a:prstGeom>
        </p:spPr>
      </p:pic>
      <p:sp>
        <p:nvSpPr>
          <p:cNvPr id="13" name="Rechteck 12"/>
          <p:cNvSpPr/>
          <p:nvPr/>
        </p:nvSpPr>
        <p:spPr>
          <a:xfrm>
            <a:off x="6513054" y="2868971"/>
            <a:ext cx="750579" cy="584775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endParaRPr lang="en-US" sz="1600" b="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endParaRPr lang="en-US" sz="1600" b="0" dirty="0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  <p:sp>
        <p:nvSpPr>
          <p:cNvPr id="15" name="Rechteck 14"/>
          <p:cNvSpPr/>
          <p:nvPr/>
        </p:nvSpPr>
        <p:spPr>
          <a:xfrm>
            <a:off x="135268" y="4084921"/>
            <a:ext cx="8679123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sz="1200" b="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algn="ctr"/>
            <a:r>
              <a:rPr lang="en-US" sz="4400" i="1" dirty="0">
                <a:solidFill>
                  <a:srgbClr val="2E2B1F"/>
                </a:solidFill>
                <a:latin typeface="Calibri" panose="020F0502020204030204" pitchFamily="34" charset="0"/>
              </a:rPr>
              <a:t>Similarity to the </a:t>
            </a:r>
          </a:p>
          <a:p>
            <a:pPr algn="ctr"/>
            <a:r>
              <a:rPr lang="en-US" sz="4400" i="1" dirty="0">
                <a:solidFill>
                  <a:srgbClr val="2E2B1F"/>
                </a:solidFill>
                <a:latin typeface="Calibri" panose="020F0502020204030204" pitchFamily="34" charset="0"/>
              </a:rPr>
              <a:t>Topological Insulator </a:t>
            </a:r>
            <a:endParaRPr lang="en-US" sz="4400" dirty="0"/>
          </a:p>
        </p:txBody>
      </p:sp>
      <p:sp>
        <p:nvSpPr>
          <p:cNvPr id="8" name="Rectangle 96"/>
          <p:cNvSpPr>
            <a:spLocks noChangeArrowheads="1"/>
          </p:cNvSpPr>
          <p:nvPr/>
        </p:nvSpPr>
        <p:spPr bwMode="auto">
          <a:xfrm>
            <a:off x="1883391" y="6488026"/>
            <a:ext cx="5813946" cy="3699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92075" tIns="46038" rIns="92075" bIns="46038">
            <a:spAutoFit/>
          </a:bodyPr>
          <a:lstStyle/>
          <a:p>
            <a:pPr algn="ctr" defTabSz="762000" eaLnBrk="0" hangingPunct="0"/>
            <a:r>
              <a:rPr lang="de-DE" sz="1800" b="0" i="1" dirty="0">
                <a:solidFill>
                  <a:srgbClr val="000099"/>
                </a:solidFill>
                <a:latin typeface="Arial" charset="0"/>
              </a:rPr>
              <a:t>KFU, 19.05.2017</a:t>
            </a:r>
          </a:p>
        </p:txBody>
      </p:sp>
    </p:spTree>
    <p:extLst>
      <p:ext uri="{BB962C8B-B14F-4D97-AF65-F5344CB8AC3E}">
        <p14:creationId xmlns:p14="http://schemas.microsoft.com/office/powerpoint/2010/main" val="3164489394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92" name="AutoShape 4"/>
          <p:cNvSpPr>
            <a:spLocks noChangeArrowheads="1"/>
          </p:cNvSpPr>
          <p:nvPr/>
        </p:nvSpPr>
        <p:spPr bwMode="auto">
          <a:xfrm>
            <a:off x="1" y="0"/>
            <a:ext cx="9144000" cy="6857999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de-DE" b="0" dirty="0"/>
              <a:t> </a:t>
            </a:r>
          </a:p>
        </p:txBody>
      </p:sp>
      <p:sp>
        <p:nvSpPr>
          <p:cNvPr id="9" name="Text Box 6"/>
          <p:cNvSpPr txBox="1">
            <a:spLocks noChangeArrowheads="1"/>
          </p:cNvSpPr>
          <p:nvPr/>
        </p:nvSpPr>
        <p:spPr bwMode="auto">
          <a:xfrm>
            <a:off x="0" y="13648"/>
            <a:ext cx="9144000" cy="1107996"/>
          </a:xfrm>
          <a:prstGeom prst="rect">
            <a:avLst/>
          </a:prstGeom>
          <a:solidFill>
            <a:srgbClr val="6699FF"/>
          </a:solidFill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495300" indent="-495300" algn="ctr"/>
            <a:r>
              <a:rPr lang="en-US" sz="6600" b="0" dirty="0">
                <a:latin typeface="Comic Sans MS" pitchFamily="66" charset="0"/>
              </a:rPr>
              <a:t>Conclusions</a:t>
            </a:r>
            <a:endParaRPr lang="de-DE" sz="6600" b="0" dirty="0">
              <a:latin typeface="Comic Sans MS" pitchFamily="66" charset="0"/>
            </a:endParaRPr>
          </a:p>
        </p:txBody>
      </p:sp>
      <p:sp>
        <p:nvSpPr>
          <p:cNvPr id="6" name="Text Box 15"/>
          <p:cNvSpPr txBox="1">
            <a:spLocks noChangeArrowheads="1"/>
          </p:cNvSpPr>
          <p:nvPr/>
        </p:nvSpPr>
        <p:spPr bwMode="auto">
          <a:xfrm>
            <a:off x="-1" y="1888350"/>
            <a:ext cx="9144000" cy="440120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495300" indent="-495300" algn="just">
              <a:buFontTx/>
              <a:buChar char="-"/>
            </a:pPr>
            <a:r>
              <a:rPr lang="en-US" sz="2800" dirty="0">
                <a:latin typeface="Arial" pitchFamily="34" charset="0"/>
                <a:cs typeface="Arial" pitchFamily="34" charset="0"/>
              </a:rPr>
              <a:t>Stable single particle states with non-trivial topology (</a:t>
            </a:r>
            <a:r>
              <a:rPr lang="en-US" sz="2800" dirty="0" err="1">
                <a:latin typeface="Arial" pitchFamily="34" charset="0"/>
                <a:cs typeface="Arial" pitchFamily="34" charset="0"/>
              </a:rPr>
              <a:t>parafermions</a:t>
            </a:r>
            <a:r>
              <a:rPr lang="en-US" sz="2800" dirty="0">
                <a:latin typeface="Arial" pitchFamily="34" charset="0"/>
                <a:cs typeface="Arial" pitchFamily="34" charset="0"/>
              </a:rPr>
              <a:t>, Weyl and </a:t>
            </a:r>
            <a:r>
              <a:rPr lang="en-US" sz="2800" dirty="0" err="1">
                <a:latin typeface="Arial" pitchFamily="34" charset="0"/>
                <a:cs typeface="Arial" pitchFamily="34" charset="0"/>
              </a:rPr>
              <a:t>Majorana</a:t>
            </a:r>
            <a:r>
              <a:rPr lang="en-US" sz="2800" dirty="0">
                <a:latin typeface="Arial" pitchFamily="34" charset="0"/>
                <a:cs typeface="Arial" pitchFamily="34" charset="0"/>
              </a:rPr>
              <a:t> fermions)</a:t>
            </a:r>
          </a:p>
          <a:p>
            <a:pPr marL="495300" indent="-495300" algn="just">
              <a:buFontTx/>
              <a:buChar char="-"/>
            </a:pPr>
            <a:endParaRPr lang="en-US" sz="2800" dirty="0">
              <a:latin typeface="Arial" pitchFamily="34" charset="0"/>
              <a:cs typeface="Arial" pitchFamily="34" charset="0"/>
            </a:endParaRPr>
          </a:p>
          <a:p>
            <a:pPr marL="495300" indent="-495300">
              <a:buFontTx/>
              <a:buChar char="-"/>
            </a:pPr>
            <a:r>
              <a:rPr lang="en-US" sz="2800" dirty="0">
                <a:latin typeface="Arial" pitchFamily="34" charset="0"/>
                <a:cs typeface="Arial" pitchFamily="34" charset="0"/>
              </a:rPr>
              <a:t>Non-trivial topology of the spin systems: non-local order parameters, topological phase transitions</a:t>
            </a:r>
          </a:p>
          <a:p>
            <a:pPr marL="495300" indent="-495300">
              <a:buFontTx/>
              <a:buChar char="-"/>
            </a:pPr>
            <a:endParaRPr lang="en-US" sz="2800" dirty="0">
              <a:latin typeface="Arial" pitchFamily="34" charset="0"/>
              <a:cs typeface="Arial" pitchFamily="34" charset="0"/>
            </a:endParaRPr>
          </a:p>
          <a:p>
            <a:pPr marL="495300" indent="-495300">
              <a:buFontTx/>
              <a:buChar char="-"/>
            </a:pPr>
            <a:r>
              <a:rPr lang="en-US" sz="2800" dirty="0">
                <a:latin typeface="Arial" pitchFamily="34" charset="0"/>
                <a:cs typeface="Arial" pitchFamily="34" charset="0"/>
              </a:rPr>
              <a:t>Applications for </a:t>
            </a:r>
            <a:r>
              <a:rPr lang="en-US" sz="2800" dirty="0" err="1">
                <a:latin typeface="Arial" pitchFamily="34" charset="0"/>
                <a:cs typeface="Arial" pitchFamily="34" charset="0"/>
              </a:rPr>
              <a:t>spintronics</a:t>
            </a:r>
            <a:r>
              <a:rPr lang="en-US" sz="2800" dirty="0">
                <a:latin typeface="Arial" pitchFamily="34" charset="0"/>
                <a:cs typeface="Arial" pitchFamily="34" charset="0"/>
              </a:rPr>
              <a:t> and quantum computing</a:t>
            </a:r>
          </a:p>
        </p:txBody>
      </p:sp>
      <p:sp>
        <p:nvSpPr>
          <p:cNvPr id="10" name="Text Box 15"/>
          <p:cNvSpPr txBox="1">
            <a:spLocks noChangeArrowheads="1"/>
          </p:cNvSpPr>
          <p:nvPr/>
        </p:nvSpPr>
        <p:spPr bwMode="auto">
          <a:xfrm>
            <a:off x="0" y="1303575"/>
            <a:ext cx="9144000" cy="58477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en-US" sz="3200" dirty="0">
                <a:solidFill>
                  <a:schemeClr val="accent6"/>
                </a:solidFill>
              </a:rPr>
              <a:t>New directions in “topological phases of matter"</a:t>
            </a:r>
            <a:endParaRPr lang="en-US" sz="3200" dirty="0">
              <a:solidFill>
                <a:schemeClr val="accent6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Rectangle 96"/>
          <p:cNvSpPr>
            <a:spLocks noChangeArrowheads="1"/>
          </p:cNvSpPr>
          <p:nvPr/>
        </p:nvSpPr>
        <p:spPr bwMode="auto">
          <a:xfrm>
            <a:off x="1883391" y="6488026"/>
            <a:ext cx="5813946" cy="3699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92075" tIns="46038" rIns="92075" bIns="46038">
            <a:spAutoFit/>
          </a:bodyPr>
          <a:lstStyle/>
          <a:p>
            <a:pPr algn="ctr" defTabSz="762000" eaLnBrk="0" hangingPunct="0"/>
            <a:r>
              <a:rPr lang="de-DE" sz="1800" b="0" i="1" dirty="0">
                <a:solidFill>
                  <a:srgbClr val="000099"/>
                </a:solidFill>
                <a:latin typeface="Arial" charset="0"/>
              </a:rPr>
              <a:t>KFU, 19.05.2017</a:t>
            </a:r>
          </a:p>
        </p:txBody>
      </p:sp>
    </p:spTree>
    <p:extLst>
      <p:ext uri="{BB962C8B-B14F-4D97-AF65-F5344CB8AC3E}">
        <p14:creationId xmlns:p14="http://schemas.microsoft.com/office/powerpoint/2010/main" val="1326771347"/>
      </p:ext>
    </p:extLst>
  </p:cSld>
  <p:clrMapOvr>
    <a:masterClrMapping/>
  </p:clrMapOvr>
  <p:transition/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AutoShape 2"/>
          <p:cNvSpPr>
            <a:spLocks noChangeArrowheads="1"/>
          </p:cNvSpPr>
          <p:nvPr/>
        </p:nvSpPr>
        <p:spPr bwMode="auto">
          <a:xfrm>
            <a:off x="-2631" y="0"/>
            <a:ext cx="9144000" cy="6858000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de-DE" sz="2400"/>
              <a:t> </a:t>
            </a:r>
          </a:p>
        </p:txBody>
      </p:sp>
      <p:grpSp>
        <p:nvGrpSpPr>
          <p:cNvPr id="19" name="Gruppieren 18"/>
          <p:cNvGrpSpPr/>
          <p:nvPr/>
        </p:nvGrpSpPr>
        <p:grpSpPr>
          <a:xfrm>
            <a:off x="1233878" y="1244029"/>
            <a:ext cx="5816103" cy="5156874"/>
            <a:chOff x="1359877" y="1184030"/>
            <a:chExt cx="6529753" cy="5873262"/>
          </a:xfrm>
        </p:grpSpPr>
        <p:sp>
          <p:nvSpPr>
            <p:cNvPr id="3" name="Ellipse 2"/>
            <p:cNvSpPr/>
            <p:nvPr/>
          </p:nvSpPr>
          <p:spPr>
            <a:xfrm>
              <a:off x="1359877" y="1184030"/>
              <a:ext cx="6529753" cy="5873262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path path="rect">
                <a:fillToRect l="100000" t="100000"/>
              </a:path>
              <a:tileRect r="-100000" b="-100000"/>
            </a:gradFill>
            <a:ln w="4445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177"/>
            </a:p>
          </p:txBody>
        </p:sp>
        <p:cxnSp>
          <p:nvCxnSpPr>
            <p:cNvPr id="5" name="Gerader Verbinder 4"/>
            <p:cNvCxnSpPr>
              <a:stCxn id="3" idx="0"/>
            </p:cNvCxnSpPr>
            <p:nvPr/>
          </p:nvCxnSpPr>
          <p:spPr>
            <a:xfrm>
              <a:off x="4624754" y="1184030"/>
              <a:ext cx="0" cy="2907324"/>
            </a:xfrm>
            <a:prstGeom prst="line">
              <a:avLst/>
            </a:prstGeom>
            <a:ln w="4762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Gerader Verbinder 8"/>
            <p:cNvCxnSpPr/>
            <p:nvPr/>
          </p:nvCxnSpPr>
          <p:spPr>
            <a:xfrm flipH="1">
              <a:off x="2168769" y="4091354"/>
              <a:ext cx="2455985" cy="1946031"/>
            </a:xfrm>
            <a:prstGeom prst="line">
              <a:avLst/>
            </a:prstGeom>
            <a:ln w="412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Gerader Verbinder 11"/>
            <p:cNvCxnSpPr/>
            <p:nvPr/>
          </p:nvCxnSpPr>
          <p:spPr>
            <a:xfrm flipH="1" flipV="1">
              <a:off x="4624754" y="4091354"/>
              <a:ext cx="2455984" cy="1946031"/>
            </a:xfrm>
            <a:prstGeom prst="line">
              <a:avLst/>
            </a:prstGeom>
            <a:ln w="444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Rectangle 14"/>
            <p:cNvSpPr>
              <a:spLocks noChangeArrowheads="1"/>
            </p:cNvSpPr>
            <p:nvPr/>
          </p:nvSpPr>
          <p:spPr bwMode="auto">
            <a:xfrm>
              <a:off x="1371599" y="1965291"/>
              <a:ext cx="3264876" cy="23941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 algn="ctr"/>
              <a:r>
                <a:rPr lang="en-US" sz="3265" dirty="0">
                  <a:solidFill>
                    <a:schemeClr val="accent6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Novel materials, interfaces, and devices</a:t>
              </a:r>
            </a:p>
          </p:txBody>
        </p:sp>
        <p:sp>
          <p:nvSpPr>
            <p:cNvPr id="15" name="Rectangle 14"/>
            <p:cNvSpPr>
              <a:spLocks noChangeArrowheads="1"/>
            </p:cNvSpPr>
            <p:nvPr/>
          </p:nvSpPr>
          <p:spPr bwMode="auto">
            <a:xfrm>
              <a:off x="4636475" y="1953808"/>
              <a:ext cx="2995245" cy="23941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 algn="ctr"/>
              <a:r>
                <a:rPr lang="en-US" sz="3265" dirty="0">
                  <a:solidFill>
                    <a:schemeClr val="accent6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Surface </a:t>
              </a:r>
            </a:p>
            <a:p>
              <a:pPr algn="ctr"/>
              <a:r>
                <a:rPr lang="en-US" sz="3265" dirty="0">
                  <a:solidFill>
                    <a:schemeClr val="accent6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and  chemical physics</a:t>
              </a:r>
            </a:p>
          </p:txBody>
        </p:sp>
        <p:sp>
          <p:nvSpPr>
            <p:cNvPr id="16" name="Rectangle 14"/>
            <p:cNvSpPr>
              <a:spLocks noChangeArrowheads="1"/>
            </p:cNvSpPr>
            <p:nvPr/>
          </p:nvSpPr>
          <p:spPr bwMode="auto">
            <a:xfrm>
              <a:off x="2720483" y="5417070"/>
              <a:ext cx="3808537" cy="6774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 algn="ctr"/>
              <a:r>
                <a:rPr lang="en-US" sz="3265" dirty="0">
                  <a:solidFill>
                    <a:schemeClr val="accent6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Fundamentals</a:t>
              </a:r>
            </a:p>
          </p:txBody>
        </p:sp>
      </p:grpSp>
      <p:sp>
        <p:nvSpPr>
          <p:cNvPr id="22" name="Rectangle 14"/>
          <p:cNvSpPr>
            <a:spLocks noChangeArrowheads="1"/>
          </p:cNvSpPr>
          <p:nvPr/>
        </p:nvSpPr>
        <p:spPr bwMode="auto">
          <a:xfrm>
            <a:off x="1075126" y="136305"/>
            <a:ext cx="7537932" cy="6506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de-DE" sz="3628" dirty="0">
                <a:solidFill>
                  <a:srgbClr val="003560"/>
                </a:solidFill>
                <a:latin typeface="Arial" pitchFamily="34" charset="0"/>
                <a:cs typeface="Arial" pitchFamily="34" charset="0"/>
              </a:rPr>
              <a:t>Solid State </a:t>
            </a:r>
            <a:r>
              <a:rPr lang="de-DE" sz="3628" dirty="0" err="1">
                <a:solidFill>
                  <a:srgbClr val="003560"/>
                </a:solidFill>
                <a:latin typeface="Arial" pitchFamily="34" charset="0"/>
                <a:cs typeface="Arial" pitchFamily="34" charset="0"/>
              </a:rPr>
              <a:t>Physics</a:t>
            </a:r>
            <a:r>
              <a:rPr lang="de-DE" sz="3628" dirty="0">
                <a:solidFill>
                  <a:srgbClr val="003560"/>
                </a:solidFill>
                <a:latin typeface="Arial" pitchFamily="34" charset="0"/>
                <a:cs typeface="Arial" pitchFamily="34" charset="0"/>
              </a:rPr>
              <a:t> in Bochum</a:t>
            </a:r>
            <a:endParaRPr lang="en-US" sz="3628" dirty="0">
              <a:solidFill>
                <a:schemeClr val="accent6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99142418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AutoShape 2"/>
          <p:cNvSpPr>
            <a:spLocks noChangeArrowheads="1"/>
          </p:cNvSpPr>
          <p:nvPr/>
        </p:nvSpPr>
        <p:spPr bwMode="auto">
          <a:xfrm>
            <a:off x="-2631" y="0"/>
            <a:ext cx="9144000" cy="6858000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de-DE" sz="2400"/>
              <a:t> </a:t>
            </a:r>
          </a:p>
        </p:txBody>
      </p:sp>
      <p:sp>
        <p:nvSpPr>
          <p:cNvPr id="3" name="Rectangle 14"/>
          <p:cNvSpPr>
            <a:spLocks noChangeArrowheads="1"/>
          </p:cNvSpPr>
          <p:nvPr/>
        </p:nvSpPr>
        <p:spPr bwMode="auto">
          <a:xfrm>
            <a:off x="271160" y="691610"/>
            <a:ext cx="7374253" cy="8180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de-DE" sz="2358" dirty="0">
                <a:solidFill>
                  <a:srgbClr val="003560"/>
                </a:solidFill>
                <a:latin typeface="Arial" pitchFamily="34" charset="0"/>
                <a:cs typeface="Arial" pitchFamily="34" charset="0"/>
              </a:rPr>
              <a:t>Festkörperphysik: </a:t>
            </a:r>
          </a:p>
          <a:p>
            <a:r>
              <a:rPr lang="de-DE" sz="2358" dirty="0">
                <a:solidFill>
                  <a:srgbClr val="003560"/>
                </a:solidFill>
                <a:latin typeface="Arial" pitchFamily="34" charset="0"/>
                <a:cs typeface="Arial" pitchFamily="34" charset="0"/>
              </a:rPr>
              <a:t>Beteiligung an der Lehre</a:t>
            </a:r>
            <a:endParaRPr lang="en-US" sz="2358" dirty="0">
              <a:solidFill>
                <a:schemeClr val="accent6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Rechteck 3"/>
          <p:cNvSpPr/>
          <p:nvPr/>
        </p:nvSpPr>
        <p:spPr>
          <a:xfrm>
            <a:off x="271160" y="2441674"/>
            <a:ext cx="7654016" cy="4832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54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2013-2015: 76 </a:t>
            </a:r>
            <a:r>
              <a:rPr lang="en-US" sz="254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Absolventen</a:t>
            </a:r>
            <a:r>
              <a:rPr lang="en-US" sz="254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(Bachelor +Master)</a:t>
            </a:r>
            <a:endParaRPr lang="en-US" sz="2540" dirty="0"/>
          </a:p>
        </p:txBody>
      </p:sp>
      <p:sp>
        <p:nvSpPr>
          <p:cNvPr id="5" name="Rechteck 4"/>
          <p:cNvSpPr/>
          <p:nvPr/>
        </p:nvSpPr>
        <p:spPr>
          <a:xfrm>
            <a:off x="271161" y="3382201"/>
            <a:ext cx="7654016" cy="4832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54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2013-2015: 21 </a:t>
            </a:r>
            <a:r>
              <a:rPr lang="en-US" sz="254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Promotionen</a:t>
            </a:r>
            <a:endParaRPr lang="en-US" sz="2540" dirty="0"/>
          </a:p>
        </p:txBody>
      </p:sp>
    </p:spTree>
    <p:extLst>
      <p:ext uri="{BB962C8B-B14F-4D97-AF65-F5344CB8AC3E}">
        <p14:creationId xmlns:p14="http://schemas.microsoft.com/office/powerpoint/2010/main" val="2992936006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AutoShape 2"/>
          <p:cNvSpPr>
            <a:spLocks noChangeArrowheads="1"/>
          </p:cNvSpPr>
          <p:nvPr/>
        </p:nvSpPr>
        <p:spPr bwMode="auto">
          <a:xfrm>
            <a:off x="-2631" y="0"/>
            <a:ext cx="9144000" cy="6858000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de-DE" sz="2400"/>
              <a:t> </a:t>
            </a:r>
          </a:p>
        </p:txBody>
      </p:sp>
      <p:sp>
        <p:nvSpPr>
          <p:cNvPr id="4" name="Rectangle 14"/>
          <p:cNvSpPr>
            <a:spLocks noChangeArrowheads="1"/>
          </p:cNvSpPr>
          <p:nvPr/>
        </p:nvSpPr>
        <p:spPr bwMode="auto">
          <a:xfrm>
            <a:off x="260528" y="787304"/>
            <a:ext cx="6683125" cy="4551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de-DE" sz="2358" dirty="0">
                <a:solidFill>
                  <a:srgbClr val="003560"/>
                </a:solidFill>
                <a:latin typeface="Arial" pitchFamily="34" charset="0"/>
                <a:cs typeface="Arial" pitchFamily="34" charset="0"/>
              </a:rPr>
              <a:t>Festkörperphysik: Vernetzung innerhalb RUB</a:t>
            </a:r>
            <a:endParaRPr lang="en-US" sz="2358" dirty="0">
              <a:solidFill>
                <a:schemeClr val="accent6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26" name="Picture 2" descr="Image result for ICAMS bochum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8793" y="1977619"/>
            <a:ext cx="2049880" cy="8851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://www.mrd.rub.de/wp-content/themes/rubcoperate/images/headers/cropped-background950x230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7098" y="1743922"/>
            <a:ext cx="4621431" cy="11188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hteck 1"/>
          <p:cNvSpPr/>
          <p:nvPr/>
        </p:nvSpPr>
        <p:spPr>
          <a:xfrm>
            <a:off x="3503241" y="1725236"/>
            <a:ext cx="4647939" cy="48320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540" dirty="0">
                <a:solidFill>
                  <a:schemeClr val="accent3">
                    <a:lumMod val="50000"/>
                  </a:schemeClr>
                </a:solidFill>
              </a:rPr>
              <a:t>Materials Research Department</a:t>
            </a:r>
          </a:p>
        </p:txBody>
      </p:sp>
      <p:pic>
        <p:nvPicPr>
          <p:cNvPr id="3" name="Grafik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2667" y="3951528"/>
            <a:ext cx="2855255" cy="956060"/>
          </a:xfrm>
          <a:prstGeom prst="rect">
            <a:avLst/>
          </a:prstGeom>
        </p:spPr>
      </p:pic>
      <p:pic>
        <p:nvPicPr>
          <p:cNvPr id="1030" name="Picture 6" descr="http://www.rd.ruhr-uni-bochum.de/imperia/md/images/rd/ifsc/header_ifsc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34985" y="3651648"/>
            <a:ext cx="4005659" cy="12559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43756718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AutoShape 2"/>
          <p:cNvSpPr>
            <a:spLocks noChangeArrowheads="1"/>
          </p:cNvSpPr>
          <p:nvPr/>
        </p:nvSpPr>
        <p:spPr bwMode="auto">
          <a:xfrm>
            <a:off x="-2631" y="0"/>
            <a:ext cx="9144000" cy="6858000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de-DE" sz="2400"/>
              <a:t> </a:t>
            </a:r>
          </a:p>
        </p:txBody>
      </p:sp>
      <p:sp>
        <p:nvSpPr>
          <p:cNvPr id="4" name="Rectangle 14"/>
          <p:cNvSpPr>
            <a:spLocks noChangeArrowheads="1"/>
          </p:cNvSpPr>
          <p:nvPr/>
        </p:nvSpPr>
        <p:spPr bwMode="auto">
          <a:xfrm>
            <a:off x="271161" y="691610"/>
            <a:ext cx="6683125" cy="4551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de-DE" sz="2358" dirty="0">
                <a:solidFill>
                  <a:srgbClr val="003560"/>
                </a:solidFill>
                <a:latin typeface="Arial" pitchFamily="34" charset="0"/>
                <a:cs typeface="Arial" pitchFamily="34" charset="0"/>
              </a:rPr>
              <a:t>Festkörperphysik: Vernetzung innerhalb UAR</a:t>
            </a:r>
            <a:endParaRPr lang="en-US" sz="2358" dirty="0">
              <a:solidFill>
                <a:schemeClr val="accent6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052" name="Picture 4" descr="http://www.mpie.de/3259400/zoom-143282323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0923" y="1795072"/>
            <a:ext cx="3007418" cy="7549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TRR-160-Logo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4244" y="1219486"/>
            <a:ext cx="2030187" cy="11403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hteck 1"/>
          <p:cNvSpPr/>
          <p:nvPr/>
        </p:nvSpPr>
        <p:spPr>
          <a:xfrm>
            <a:off x="2999354" y="2549996"/>
            <a:ext cx="4082525" cy="7623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177" dirty="0">
                <a:solidFill>
                  <a:srgbClr val="649600"/>
                </a:solidFill>
              </a:rPr>
              <a:t>International Collaborative Research Centre TRR 160</a:t>
            </a:r>
            <a:endParaRPr lang="en-US" sz="2177" dirty="0"/>
          </a:p>
        </p:txBody>
      </p:sp>
      <p:pic>
        <p:nvPicPr>
          <p:cNvPr id="2058" name="Picture 10" descr="MatChainLogo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15154" y="3831231"/>
            <a:ext cx="1989372" cy="5704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0" name="Picture 12" descr="chain_mc_5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6405" y="4438318"/>
            <a:ext cx="2784459" cy="11855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transregio103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5824" y="4438319"/>
            <a:ext cx="2188462" cy="9036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88581662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AutoShape 2"/>
          <p:cNvSpPr>
            <a:spLocks noChangeArrowheads="1"/>
          </p:cNvSpPr>
          <p:nvPr/>
        </p:nvSpPr>
        <p:spPr bwMode="auto">
          <a:xfrm>
            <a:off x="-2631" y="0"/>
            <a:ext cx="9144000" cy="6858000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de-DE" sz="2400"/>
              <a:t> </a:t>
            </a:r>
          </a:p>
        </p:txBody>
      </p:sp>
      <p:sp>
        <p:nvSpPr>
          <p:cNvPr id="4" name="Rectangle 14"/>
          <p:cNvSpPr>
            <a:spLocks noChangeArrowheads="1"/>
          </p:cNvSpPr>
          <p:nvPr/>
        </p:nvSpPr>
        <p:spPr bwMode="auto">
          <a:xfrm>
            <a:off x="271161" y="691610"/>
            <a:ext cx="6683125" cy="4551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de-DE" sz="2358" dirty="0">
                <a:solidFill>
                  <a:srgbClr val="003560"/>
                </a:solidFill>
                <a:latin typeface="Arial" pitchFamily="34" charset="0"/>
                <a:cs typeface="Arial" pitchFamily="34" charset="0"/>
              </a:rPr>
              <a:t>Festkörperphysik: Vernetzung bundesweit</a:t>
            </a:r>
            <a:endParaRPr lang="en-US" sz="2358" dirty="0">
              <a:solidFill>
                <a:schemeClr val="accent6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Grafik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7071" y="2026296"/>
            <a:ext cx="1361385" cy="810864"/>
          </a:xfrm>
          <a:prstGeom prst="rect">
            <a:avLst/>
          </a:prstGeom>
        </p:spPr>
      </p:pic>
      <p:pic>
        <p:nvPicPr>
          <p:cNvPr id="6" name="Picture 4" descr="http://www.physik.uni-wuerzburg.de/typo3temp/pics/e404c0c600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98979" y="2018532"/>
            <a:ext cx="2000581" cy="8002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Picture 2" descr="Home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99560" y="1854811"/>
            <a:ext cx="2240626" cy="9352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hteck 1"/>
          <p:cNvSpPr/>
          <p:nvPr/>
        </p:nvSpPr>
        <p:spPr>
          <a:xfrm>
            <a:off x="6000141" y="2018532"/>
            <a:ext cx="2334338" cy="7623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177" dirty="0"/>
              <a:t>DFG SPP 1459 "Graphene"</a:t>
            </a:r>
          </a:p>
        </p:txBody>
      </p:sp>
      <p:pic>
        <p:nvPicPr>
          <p:cNvPr id="3076" name="Picture 4" descr="BMBF Logo.sv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99269" y="3638996"/>
            <a:ext cx="1727819" cy="8898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DFG Logo: back to Homepage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61280" y="1446599"/>
            <a:ext cx="2159773" cy="2678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hteck 2"/>
          <p:cNvSpPr/>
          <p:nvPr/>
        </p:nvSpPr>
        <p:spPr>
          <a:xfrm>
            <a:off x="523784" y="4467028"/>
            <a:ext cx="1857393" cy="15996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65" dirty="0"/>
              <a:t>Q.com-</a:t>
            </a:r>
            <a:r>
              <a:rPr lang="en-US" sz="3265" dirty="0" err="1"/>
              <a:t>Halbleiter</a:t>
            </a:r>
            <a:endParaRPr lang="en-US" sz="3265" dirty="0"/>
          </a:p>
        </p:txBody>
      </p:sp>
      <p:sp>
        <p:nvSpPr>
          <p:cNvPr id="7" name="Rechteck 6"/>
          <p:cNvSpPr/>
          <p:nvPr/>
        </p:nvSpPr>
        <p:spPr>
          <a:xfrm>
            <a:off x="3312860" y="4777642"/>
            <a:ext cx="2107628" cy="59477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65" dirty="0"/>
              <a:t>CO</a:t>
            </a:r>
            <a:r>
              <a:rPr lang="en-US" sz="3265" baseline="-25000" dirty="0"/>
              <a:t>2</a:t>
            </a:r>
            <a:r>
              <a:rPr lang="en-US" sz="3265" dirty="0"/>
              <a:t>EKAT</a:t>
            </a:r>
          </a:p>
        </p:txBody>
      </p:sp>
      <p:sp>
        <p:nvSpPr>
          <p:cNvPr id="8" name="Rechteck 7"/>
          <p:cNvSpPr/>
          <p:nvPr/>
        </p:nvSpPr>
        <p:spPr>
          <a:xfrm>
            <a:off x="5917354" y="4751956"/>
            <a:ext cx="1860638" cy="65062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628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eEthylen</a:t>
            </a:r>
            <a:endParaRPr lang="en-US" sz="3628" dirty="0"/>
          </a:p>
        </p:txBody>
      </p:sp>
      <p:sp>
        <p:nvSpPr>
          <p:cNvPr id="16" name="Rechteck 15"/>
          <p:cNvSpPr/>
          <p:nvPr/>
        </p:nvSpPr>
        <p:spPr>
          <a:xfrm>
            <a:off x="134496" y="5658104"/>
            <a:ext cx="8219814" cy="48320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54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+ </a:t>
            </a:r>
            <a:r>
              <a:rPr lang="en-US" sz="254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Kooperation</a:t>
            </a:r>
            <a:r>
              <a:rPr lang="en-US" sz="254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54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mit</a:t>
            </a:r>
            <a:r>
              <a:rPr lang="en-US" sz="254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54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Industrie</a:t>
            </a:r>
            <a:r>
              <a:rPr lang="en-US" sz="254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 Bosch, ThyssenKrupp, </a:t>
            </a:r>
            <a:r>
              <a:rPr lang="en-US" sz="254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Benteler</a:t>
            </a:r>
            <a:endParaRPr lang="en-US" sz="2540" dirty="0"/>
          </a:p>
        </p:txBody>
      </p:sp>
      <p:pic>
        <p:nvPicPr>
          <p:cNvPr id="13" name="Picture 4" descr="Logo: Research Group 1766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7072" y="2957824"/>
            <a:ext cx="1160714" cy="10376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Rechteck 14"/>
          <p:cNvSpPr/>
          <p:nvPr/>
        </p:nvSpPr>
        <p:spPr>
          <a:xfrm>
            <a:off x="-573396" y="3600748"/>
            <a:ext cx="2131181" cy="3155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451" dirty="0"/>
              <a:t>FOR 1766</a:t>
            </a:r>
          </a:p>
        </p:txBody>
      </p:sp>
    </p:spTree>
    <p:extLst>
      <p:ext uri="{BB962C8B-B14F-4D97-AF65-F5344CB8AC3E}">
        <p14:creationId xmlns:p14="http://schemas.microsoft.com/office/powerpoint/2010/main" val="1272485125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AutoShape 2"/>
          <p:cNvSpPr>
            <a:spLocks noChangeArrowheads="1"/>
          </p:cNvSpPr>
          <p:nvPr/>
        </p:nvSpPr>
        <p:spPr bwMode="auto">
          <a:xfrm>
            <a:off x="-2631" y="0"/>
            <a:ext cx="9144000" cy="6858000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de-DE" sz="2400"/>
              <a:t> </a:t>
            </a:r>
          </a:p>
        </p:txBody>
      </p:sp>
      <p:sp>
        <p:nvSpPr>
          <p:cNvPr id="3" name="Rectangle 14"/>
          <p:cNvSpPr>
            <a:spLocks noChangeArrowheads="1"/>
          </p:cNvSpPr>
          <p:nvPr/>
        </p:nvSpPr>
        <p:spPr bwMode="auto">
          <a:xfrm>
            <a:off x="271160" y="691610"/>
            <a:ext cx="7374253" cy="4551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de-DE" sz="2358" dirty="0">
                <a:solidFill>
                  <a:srgbClr val="003560"/>
                </a:solidFill>
                <a:latin typeface="Arial" pitchFamily="34" charset="0"/>
                <a:cs typeface="Arial" pitchFamily="34" charset="0"/>
              </a:rPr>
              <a:t>Festkörperphysik: internationale Kooperationen</a:t>
            </a:r>
            <a:endParaRPr lang="en-US" sz="2358" dirty="0">
              <a:solidFill>
                <a:schemeClr val="accent6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098" name="Picture 2" descr="Imag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7527" y="1611634"/>
            <a:ext cx="1382255" cy="13822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Image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28932" y="1573977"/>
            <a:ext cx="1244603" cy="12446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hteck 5"/>
          <p:cNvSpPr/>
          <p:nvPr/>
        </p:nvSpPr>
        <p:spPr>
          <a:xfrm>
            <a:off x="2879194" y="2956233"/>
            <a:ext cx="1881734" cy="76238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177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University of </a:t>
            </a:r>
          </a:p>
          <a:p>
            <a:r>
              <a:rPr lang="en-US" sz="2177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Central Florida</a:t>
            </a:r>
            <a:endParaRPr lang="en-US" sz="2177" dirty="0"/>
          </a:p>
        </p:txBody>
      </p:sp>
      <p:pic>
        <p:nvPicPr>
          <p:cNvPr id="4102" name="Picture 6" descr="Home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7070" y="1824510"/>
            <a:ext cx="3058239" cy="8811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4" name="Picture 8" descr="Logo of the CNRS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0527" y="3333086"/>
            <a:ext cx="1295864" cy="12958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6" name="Picture 10" descr="Image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28932" y="3771615"/>
            <a:ext cx="1382255" cy="13822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10" name="Picture 14" descr="Image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96772" y="4591044"/>
            <a:ext cx="1569069" cy="15690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Rechteck 11"/>
          <p:cNvSpPr/>
          <p:nvPr/>
        </p:nvSpPr>
        <p:spPr>
          <a:xfrm>
            <a:off x="2958862" y="5204030"/>
            <a:ext cx="1722396" cy="76238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177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University of </a:t>
            </a:r>
          </a:p>
          <a:p>
            <a:pPr algn="ctr"/>
            <a:r>
              <a:rPr lang="en-US" sz="2177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Minnesota</a:t>
            </a:r>
            <a:endParaRPr lang="en-US" sz="2177" dirty="0"/>
          </a:p>
        </p:txBody>
      </p:sp>
      <p:pic>
        <p:nvPicPr>
          <p:cNvPr id="4" name="Grafik 3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252188" y="3391956"/>
            <a:ext cx="2768003" cy="1007839"/>
          </a:xfrm>
          <a:prstGeom prst="rect">
            <a:avLst/>
          </a:prstGeom>
        </p:spPr>
      </p:pic>
      <p:pic>
        <p:nvPicPr>
          <p:cNvPr id="1026" name="Picture 2" descr="http://www.iip.ufrn.br/img/iip.png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1160" y="4993393"/>
            <a:ext cx="2125217" cy="8639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Rechteck 12"/>
          <p:cNvSpPr/>
          <p:nvPr/>
        </p:nvSpPr>
        <p:spPr>
          <a:xfrm>
            <a:off x="818259" y="5757894"/>
            <a:ext cx="1221874" cy="42736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177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IIP, Brazil</a:t>
            </a:r>
            <a:endParaRPr lang="en-US" sz="2177" dirty="0"/>
          </a:p>
        </p:txBody>
      </p:sp>
    </p:spTree>
    <p:extLst>
      <p:ext uri="{BB962C8B-B14F-4D97-AF65-F5344CB8AC3E}">
        <p14:creationId xmlns:p14="http://schemas.microsoft.com/office/powerpoint/2010/main" val="761999298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utoShape 2"/>
          <p:cNvSpPr>
            <a:spLocks noChangeArrowheads="1"/>
          </p:cNvSpPr>
          <p:nvPr/>
        </p:nvSpPr>
        <p:spPr bwMode="auto">
          <a:xfrm>
            <a:off x="-2631" y="0"/>
            <a:ext cx="9144000" cy="6858000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de-DE" sz="2400"/>
              <a:t> </a:t>
            </a:r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1" y="1424786"/>
            <a:ext cx="6634823" cy="49456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ctangle 14"/>
          <p:cNvSpPr>
            <a:spLocks noChangeArrowheads="1"/>
          </p:cNvSpPr>
          <p:nvPr/>
        </p:nvSpPr>
        <p:spPr bwMode="auto">
          <a:xfrm>
            <a:off x="481" y="734691"/>
            <a:ext cx="7374253" cy="4551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de-DE" sz="2358" dirty="0">
                <a:solidFill>
                  <a:srgbClr val="003560"/>
                </a:solidFill>
                <a:latin typeface="Arial" pitchFamily="34" charset="0"/>
                <a:cs typeface="Arial" pitchFamily="34" charset="0"/>
              </a:rPr>
              <a:t>Festkörperphysik: Forschung an Großgeräten</a:t>
            </a:r>
            <a:endParaRPr lang="en-US" sz="2358" dirty="0">
              <a:solidFill>
                <a:schemeClr val="accent6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3695606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utoShape 2"/>
          <p:cNvSpPr>
            <a:spLocks noChangeArrowheads="1"/>
          </p:cNvSpPr>
          <p:nvPr/>
        </p:nvSpPr>
        <p:spPr bwMode="auto">
          <a:xfrm>
            <a:off x="-2631" y="0"/>
            <a:ext cx="9144000" cy="6858000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de-DE" sz="2400"/>
              <a:t> </a:t>
            </a:r>
          </a:p>
        </p:txBody>
      </p:sp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082" y="1392888"/>
            <a:ext cx="6235277" cy="4778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ctangle 14"/>
          <p:cNvSpPr>
            <a:spLocks noChangeArrowheads="1"/>
          </p:cNvSpPr>
          <p:nvPr/>
        </p:nvSpPr>
        <p:spPr bwMode="auto">
          <a:xfrm>
            <a:off x="481" y="734691"/>
            <a:ext cx="7374253" cy="4551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de-DE" sz="2358" dirty="0">
                <a:solidFill>
                  <a:srgbClr val="003560"/>
                </a:solidFill>
                <a:latin typeface="Arial" pitchFamily="34" charset="0"/>
                <a:cs typeface="Arial" pitchFamily="34" charset="0"/>
              </a:rPr>
              <a:t>Festkörperphysik: Forschung an Großgeräten</a:t>
            </a:r>
            <a:endParaRPr lang="en-US" sz="2358" dirty="0">
              <a:solidFill>
                <a:schemeClr val="accent6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71240029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798213D-36D6-894E-BCE1-4BF5CFA73E94}" type="slidenum">
              <a:rPr kumimoji="0" lang="de-DE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50</a:t>
            </a:fld>
            <a:endParaRPr kumimoji="0" lang="de-DE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pic>
        <p:nvPicPr>
          <p:cNvPr id="3" name="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822825" y="30163"/>
            <a:ext cx="1857375" cy="1576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Picture 17" descr="dendrit_3d_schraeg"/>
          <p:cNvPicPr>
            <a:picLocks noChangeAspect="1" noChangeArrowheads="1"/>
          </p:cNvPicPr>
          <p:nvPr/>
        </p:nvPicPr>
        <p:blipFill>
          <a:blip r:embed="rId3" cstate="print"/>
          <a:srcRect l="6140" b="40703"/>
          <a:stretch>
            <a:fillRect/>
          </a:stretch>
        </p:blipFill>
        <p:spPr bwMode="auto">
          <a:xfrm>
            <a:off x="4714875" y="2881313"/>
            <a:ext cx="2185988" cy="1619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4" descr="interstitial"/>
          <p:cNvPicPr>
            <a:picLocks noChangeAspect="1" noChangeArrowheads="1"/>
          </p:cNvPicPr>
          <p:nvPr/>
        </p:nvPicPr>
        <p:blipFill>
          <a:blip r:embed="rId4" cstate="print"/>
          <a:srcRect l="12347" r="13570"/>
          <a:stretch>
            <a:fillRect/>
          </a:stretch>
        </p:blipFill>
        <p:spPr bwMode="auto">
          <a:xfrm>
            <a:off x="2938463" y="928688"/>
            <a:ext cx="1828800" cy="1738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2" descr="C:\Dokumente und Einstellungen\drautz\Desktop\slab.jpg"/>
          <p:cNvPicPr>
            <a:picLocks noChangeAspect="1" noChangeArrowheads="1"/>
          </p:cNvPicPr>
          <p:nvPr/>
        </p:nvPicPr>
        <p:blipFill>
          <a:blip r:embed="rId5" cstate="print"/>
          <a:srcRect l="32121" t="32867" r="17570" b="12206"/>
          <a:stretch>
            <a:fillRect/>
          </a:stretch>
        </p:blipFill>
        <p:spPr bwMode="auto">
          <a:xfrm>
            <a:off x="1341438" y="2235200"/>
            <a:ext cx="1574800" cy="1908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7" name="Gruppieren 48"/>
          <p:cNvGrpSpPr>
            <a:grpSpLocks/>
          </p:cNvGrpSpPr>
          <p:nvPr/>
        </p:nvGrpSpPr>
        <p:grpSpPr bwMode="auto">
          <a:xfrm>
            <a:off x="5972175" y="785813"/>
            <a:ext cx="2528888" cy="1039812"/>
            <a:chOff x="1416029" y="3423507"/>
            <a:chExt cx="2529651" cy="1040424"/>
          </a:xfrm>
        </p:grpSpPr>
        <p:sp>
          <p:nvSpPr>
            <p:cNvPr id="8" name="AutoShape 3"/>
            <p:cNvSpPr>
              <a:spLocks noChangeArrowheads="1"/>
            </p:cNvSpPr>
            <p:nvPr/>
          </p:nvSpPr>
          <p:spPr bwMode="auto">
            <a:xfrm rot="3460199">
              <a:off x="2494949" y="2760638"/>
              <a:ext cx="787863" cy="2113601"/>
            </a:xfrm>
            <a:prstGeom prst="upArrow">
              <a:avLst>
                <a:gd name="adj1" fmla="val 36657"/>
                <a:gd name="adj2" fmla="val 62478"/>
              </a:avLst>
            </a:prstGeom>
            <a:gradFill rotWithShape="1">
              <a:gsLst>
                <a:gs pos="0">
                  <a:srgbClr val="EAEAEA"/>
                </a:gs>
                <a:gs pos="100000">
                  <a:srgbClr val="000099"/>
                </a:gs>
              </a:gsLst>
              <a:path path="rect">
                <a:fillToRect l="50000" t="50000" r="50000" b="50000"/>
              </a:path>
            </a:gradFill>
            <a:ln w="9525">
              <a:solidFill>
                <a:srgbClr val="808080"/>
              </a:solidFill>
              <a:miter lim="800000"/>
              <a:headEnd/>
              <a:tailEnd/>
            </a:ln>
            <a:effectLst/>
          </p:spPr>
          <p:txBody>
            <a:bodyPr vert="eaVert"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9" name="AutoShape 3"/>
            <p:cNvSpPr>
              <a:spLocks noChangeArrowheads="1"/>
            </p:cNvSpPr>
            <p:nvPr/>
          </p:nvSpPr>
          <p:spPr bwMode="auto">
            <a:xfrm rot="14280000">
              <a:off x="2078898" y="3013199"/>
              <a:ext cx="787863" cy="2113601"/>
            </a:xfrm>
            <a:prstGeom prst="upArrow">
              <a:avLst>
                <a:gd name="adj1" fmla="val 36657"/>
                <a:gd name="adj2" fmla="val 62478"/>
              </a:avLst>
            </a:prstGeom>
            <a:gradFill rotWithShape="1">
              <a:gsLst>
                <a:gs pos="0">
                  <a:srgbClr val="EAEAEA"/>
                </a:gs>
                <a:gs pos="100000">
                  <a:srgbClr val="000099"/>
                </a:gs>
              </a:gsLst>
              <a:path path="rect">
                <a:fillToRect l="50000" t="50000" r="50000" b="50000"/>
              </a:path>
            </a:gradFill>
            <a:ln w="9525">
              <a:solidFill>
                <a:srgbClr val="808080"/>
              </a:solidFill>
              <a:miter lim="800000"/>
              <a:headEnd/>
              <a:tailEnd/>
            </a:ln>
            <a:effectLst/>
          </p:spPr>
          <p:txBody>
            <a:bodyPr vert="eaVert"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grpSp>
        <p:nvGrpSpPr>
          <p:cNvPr id="10" name="Gruppieren 42"/>
          <p:cNvGrpSpPr>
            <a:grpSpLocks/>
          </p:cNvGrpSpPr>
          <p:nvPr/>
        </p:nvGrpSpPr>
        <p:grpSpPr bwMode="auto">
          <a:xfrm>
            <a:off x="3614738" y="2246313"/>
            <a:ext cx="2528887" cy="1039812"/>
            <a:chOff x="1416029" y="3423507"/>
            <a:chExt cx="2529651" cy="1040424"/>
          </a:xfrm>
        </p:grpSpPr>
        <p:sp>
          <p:nvSpPr>
            <p:cNvPr id="11" name="AutoShape 3"/>
            <p:cNvSpPr>
              <a:spLocks noChangeArrowheads="1"/>
            </p:cNvSpPr>
            <p:nvPr/>
          </p:nvSpPr>
          <p:spPr bwMode="auto">
            <a:xfrm rot="3460199">
              <a:off x="2494948" y="2760639"/>
              <a:ext cx="787863" cy="2113600"/>
            </a:xfrm>
            <a:prstGeom prst="upArrow">
              <a:avLst>
                <a:gd name="adj1" fmla="val 36657"/>
                <a:gd name="adj2" fmla="val 62478"/>
              </a:avLst>
            </a:prstGeom>
            <a:gradFill rotWithShape="1">
              <a:gsLst>
                <a:gs pos="0">
                  <a:srgbClr val="EAEAEA"/>
                </a:gs>
                <a:gs pos="100000">
                  <a:srgbClr val="000099"/>
                </a:gs>
              </a:gsLst>
              <a:path path="rect">
                <a:fillToRect l="50000" t="50000" r="50000" b="50000"/>
              </a:path>
            </a:gradFill>
            <a:ln w="9525">
              <a:solidFill>
                <a:srgbClr val="808080"/>
              </a:solidFill>
              <a:miter lim="800000"/>
              <a:headEnd/>
              <a:tailEnd/>
            </a:ln>
            <a:effectLst/>
          </p:spPr>
          <p:txBody>
            <a:bodyPr vert="eaVert"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2" name="AutoShape 3"/>
            <p:cNvSpPr>
              <a:spLocks noChangeArrowheads="1"/>
            </p:cNvSpPr>
            <p:nvPr/>
          </p:nvSpPr>
          <p:spPr bwMode="auto">
            <a:xfrm rot="14280000">
              <a:off x="2078897" y="3013199"/>
              <a:ext cx="787863" cy="2113600"/>
            </a:xfrm>
            <a:prstGeom prst="upArrow">
              <a:avLst>
                <a:gd name="adj1" fmla="val 36657"/>
                <a:gd name="adj2" fmla="val 62478"/>
              </a:avLst>
            </a:prstGeom>
            <a:gradFill rotWithShape="1">
              <a:gsLst>
                <a:gs pos="0">
                  <a:srgbClr val="EAEAEA"/>
                </a:gs>
                <a:gs pos="100000">
                  <a:srgbClr val="000099"/>
                </a:gs>
              </a:gsLst>
              <a:path path="rect">
                <a:fillToRect l="50000" t="50000" r="50000" b="50000"/>
              </a:path>
            </a:gradFill>
            <a:ln w="9525">
              <a:solidFill>
                <a:srgbClr val="808080"/>
              </a:solidFill>
              <a:miter lim="800000"/>
              <a:headEnd/>
              <a:tailEnd/>
            </a:ln>
            <a:effectLst/>
          </p:spPr>
          <p:txBody>
            <a:bodyPr vert="eaVert"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grpSp>
        <p:nvGrpSpPr>
          <p:cNvPr id="13" name="Gruppieren 45"/>
          <p:cNvGrpSpPr>
            <a:grpSpLocks/>
          </p:cNvGrpSpPr>
          <p:nvPr/>
        </p:nvGrpSpPr>
        <p:grpSpPr bwMode="auto">
          <a:xfrm>
            <a:off x="1285875" y="3714750"/>
            <a:ext cx="2528888" cy="1039813"/>
            <a:chOff x="1416029" y="3423507"/>
            <a:chExt cx="2529651" cy="1040424"/>
          </a:xfrm>
        </p:grpSpPr>
        <p:sp>
          <p:nvSpPr>
            <p:cNvPr id="14" name="AutoShape 3"/>
            <p:cNvSpPr>
              <a:spLocks noChangeArrowheads="1"/>
            </p:cNvSpPr>
            <p:nvPr/>
          </p:nvSpPr>
          <p:spPr bwMode="auto">
            <a:xfrm rot="3460199">
              <a:off x="2494949" y="2760638"/>
              <a:ext cx="787863" cy="2113601"/>
            </a:xfrm>
            <a:prstGeom prst="upArrow">
              <a:avLst>
                <a:gd name="adj1" fmla="val 36657"/>
                <a:gd name="adj2" fmla="val 62478"/>
              </a:avLst>
            </a:prstGeom>
            <a:gradFill rotWithShape="1">
              <a:gsLst>
                <a:gs pos="0">
                  <a:srgbClr val="EAEAEA"/>
                </a:gs>
                <a:gs pos="100000">
                  <a:srgbClr val="000099"/>
                </a:gs>
              </a:gsLst>
              <a:path path="rect">
                <a:fillToRect l="50000" t="50000" r="50000" b="50000"/>
              </a:path>
            </a:gradFill>
            <a:ln w="9525">
              <a:solidFill>
                <a:srgbClr val="808080"/>
              </a:solidFill>
              <a:miter lim="800000"/>
              <a:headEnd/>
              <a:tailEnd/>
            </a:ln>
            <a:effectLst/>
          </p:spPr>
          <p:txBody>
            <a:bodyPr vert="eaVert"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5" name="AutoShape 3"/>
            <p:cNvSpPr>
              <a:spLocks noChangeArrowheads="1"/>
            </p:cNvSpPr>
            <p:nvPr/>
          </p:nvSpPr>
          <p:spPr bwMode="auto">
            <a:xfrm rot="14280000">
              <a:off x="2078898" y="3013199"/>
              <a:ext cx="787863" cy="2113601"/>
            </a:xfrm>
            <a:prstGeom prst="upArrow">
              <a:avLst>
                <a:gd name="adj1" fmla="val 36657"/>
                <a:gd name="adj2" fmla="val 62478"/>
              </a:avLst>
            </a:prstGeom>
            <a:gradFill rotWithShape="1">
              <a:gsLst>
                <a:gs pos="0">
                  <a:srgbClr val="EAEAEA"/>
                </a:gs>
                <a:gs pos="100000">
                  <a:srgbClr val="000099"/>
                </a:gs>
              </a:gsLst>
              <a:path path="rect">
                <a:fillToRect l="50000" t="50000" r="50000" b="50000"/>
              </a:path>
            </a:gradFill>
            <a:ln w="9525">
              <a:solidFill>
                <a:srgbClr val="808080"/>
              </a:solidFill>
              <a:miter lim="800000"/>
              <a:headEnd/>
              <a:tailEnd/>
            </a:ln>
            <a:effectLst/>
          </p:spPr>
          <p:txBody>
            <a:bodyPr vert="eaVert"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sp>
        <p:nvSpPr>
          <p:cNvPr id="16" name="Text Box 6"/>
          <p:cNvSpPr txBox="1">
            <a:spLocks noChangeArrowheads="1"/>
          </p:cNvSpPr>
          <p:nvPr/>
        </p:nvSpPr>
        <p:spPr bwMode="auto">
          <a:xfrm>
            <a:off x="1259632" y="5474089"/>
            <a:ext cx="7072308" cy="707886"/>
          </a:xfrm>
          <a:prstGeom prst="rect">
            <a:avLst/>
          </a:prstGeom>
          <a:noFill/>
          <a:ln w="0">
            <a:solidFill>
              <a:srgbClr val="FF0000"/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0" marR="0" lvl="0" indent="0" algn="ctr" defTabSz="914400" eaLnBrk="0" fontAlgn="auto" latinLnBrk="0" hangingPunct="0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0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</a:rPr>
              <a:t>ICAMS: materials modelling and design of technical materials as a scientific challenge</a:t>
            </a:r>
            <a:endParaRPr kumimoji="0" lang="en-US" sz="2000" b="0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  <a:uLnTx/>
              <a:uFillTx/>
            </a:endParaRPr>
          </a:p>
        </p:txBody>
      </p:sp>
      <p:sp>
        <p:nvSpPr>
          <p:cNvPr id="17" name="Rectangle 37"/>
          <p:cNvSpPr>
            <a:spLocks noChangeArrowheads="1"/>
          </p:cNvSpPr>
          <p:nvPr/>
        </p:nvSpPr>
        <p:spPr bwMode="auto">
          <a:xfrm>
            <a:off x="7108825" y="357188"/>
            <a:ext cx="1760538" cy="461962"/>
          </a:xfrm>
          <a:prstGeom prst="rect">
            <a:avLst/>
          </a:prstGeom>
          <a:solidFill>
            <a:srgbClr val="000066"/>
          </a:solidFill>
          <a:ln w="25400">
            <a:solidFill>
              <a:srgbClr val="000066"/>
            </a:solidFill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0" i="0" u="none" strike="noStrike" kern="0" cap="none" spc="0" normalizeH="0" baseline="0" noProof="0" dirty="0" err="1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LnTx/>
                <a:uFillTx/>
              </a:rPr>
              <a:t>macroscale</a:t>
            </a:r>
            <a:endParaRPr kumimoji="0" lang="en-GB" sz="2400" b="0" i="0" u="none" strike="noStrike" kern="0" cap="none" spc="0" normalizeH="0" baseline="0" noProof="0" dirty="0">
              <a:ln>
                <a:noFill/>
              </a:ln>
              <a:solidFill>
                <a:schemeClr val="bg1">
                  <a:lumMod val="75000"/>
                </a:schemeClr>
              </a:solidFill>
              <a:effectLst/>
              <a:uLnTx/>
              <a:uFillTx/>
            </a:endParaRPr>
          </a:p>
        </p:txBody>
      </p:sp>
      <p:sp>
        <p:nvSpPr>
          <p:cNvPr id="18" name="Rectangle 38"/>
          <p:cNvSpPr>
            <a:spLocks noChangeArrowheads="1"/>
          </p:cNvSpPr>
          <p:nvPr/>
        </p:nvSpPr>
        <p:spPr bwMode="auto">
          <a:xfrm>
            <a:off x="4714875" y="1643063"/>
            <a:ext cx="2135188" cy="461962"/>
          </a:xfrm>
          <a:prstGeom prst="rect">
            <a:avLst/>
          </a:prstGeom>
          <a:solidFill>
            <a:srgbClr val="000066"/>
          </a:solidFill>
          <a:ln w="25400">
            <a:solidFill>
              <a:srgbClr val="000066"/>
            </a:solidFill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0" i="0" u="none" strike="noStrike" kern="0" cap="none" spc="0" normalizeH="0" baseline="0" noProof="0" dirty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LnTx/>
                <a:uFillTx/>
              </a:rPr>
              <a:t>m</a:t>
            </a:r>
            <a:r>
              <a:rPr kumimoji="0" lang="en-GB" sz="2400" b="0" i="0" u="none" strike="noStrike" kern="0" cap="none" spc="0" normalizeH="0" baseline="0" noProof="0" dirty="0" err="1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LnTx/>
                <a:uFillTx/>
              </a:rPr>
              <a:t>icrostructure</a:t>
            </a:r>
            <a:endParaRPr kumimoji="0" lang="en-GB" sz="2400" b="0" i="0" u="none" strike="noStrike" kern="0" cap="none" spc="0" normalizeH="0" baseline="0" noProof="0" dirty="0">
              <a:ln>
                <a:noFill/>
              </a:ln>
              <a:solidFill>
                <a:schemeClr val="bg1">
                  <a:lumMod val="75000"/>
                </a:schemeClr>
              </a:solidFill>
              <a:effectLst/>
              <a:uLnTx/>
              <a:uFillTx/>
            </a:endParaRPr>
          </a:p>
        </p:txBody>
      </p:sp>
      <p:sp>
        <p:nvSpPr>
          <p:cNvPr id="19" name="Rectangle 39"/>
          <p:cNvSpPr>
            <a:spLocks noChangeArrowheads="1"/>
          </p:cNvSpPr>
          <p:nvPr/>
        </p:nvSpPr>
        <p:spPr bwMode="auto">
          <a:xfrm>
            <a:off x="3100388" y="3181350"/>
            <a:ext cx="1400175" cy="461963"/>
          </a:xfrm>
          <a:prstGeom prst="rect">
            <a:avLst/>
          </a:prstGeom>
          <a:solidFill>
            <a:srgbClr val="000066"/>
          </a:solidFill>
          <a:ln w="25400">
            <a:solidFill>
              <a:srgbClr val="000066"/>
            </a:solidFill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0" i="0" u="none" strike="noStrike" kern="0" cap="none" spc="0" normalizeH="0" baseline="0" noProof="0" dirty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LnTx/>
                <a:uFillTx/>
              </a:rPr>
              <a:t>atomistic</a:t>
            </a:r>
          </a:p>
        </p:txBody>
      </p:sp>
      <p:sp>
        <p:nvSpPr>
          <p:cNvPr id="20" name="Rectangle 40"/>
          <p:cNvSpPr>
            <a:spLocks noChangeArrowheads="1"/>
          </p:cNvSpPr>
          <p:nvPr/>
        </p:nvSpPr>
        <p:spPr bwMode="auto">
          <a:xfrm>
            <a:off x="1357313" y="4572000"/>
            <a:ext cx="1503362" cy="461963"/>
          </a:xfrm>
          <a:prstGeom prst="rect">
            <a:avLst/>
          </a:prstGeom>
          <a:solidFill>
            <a:srgbClr val="000066"/>
          </a:solidFill>
          <a:ln w="25400">
            <a:solidFill>
              <a:srgbClr val="000066"/>
            </a:solidFill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0" i="0" u="none" strike="noStrike" kern="0" cap="none" spc="0" normalizeH="0" baseline="0" noProof="0" dirty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LnTx/>
                <a:uFillTx/>
              </a:rPr>
              <a:t>electronic</a:t>
            </a:r>
          </a:p>
        </p:txBody>
      </p:sp>
      <p:sp>
        <p:nvSpPr>
          <p:cNvPr id="21" name="Text Box 40"/>
          <p:cNvSpPr txBox="1">
            <a:spLocks noChangeArrowheads="1"/>
          </p:cNvSpPr>
          <p:nvPr/>
        </p:nvSpPr>
        <p:spPr bwMode="auto">
          <a:xfrm rot="10800000">
            <a:off x="0" y="2297113"/>
            <a:ext cx="492125" cy="1301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eaVert" wrap="non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Discipline</a:t>
            </a:r>
          </a:p>
        </p:txBody>
      </p:sp>
      <p:sp>
        <p:nvSpPr>
          <p:cNvPr id="22" name="Text Box 41"/>
          <p:cNvSpPr txBox="1">
            <a:spLocks noChangeArrowheads="1"/>
          </p:cNvSpPr>
          <p:nvPr/>
        </p:nvSpPr>
        <p:spPr bwMode="auto">
          <a:xfrm rot="16200000">
            <a:off x="377032" y="3013868"/>
            <a:ext cx="12509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Chemistry</a:t>
            </a:r>
          </a:p>
        </p:txBody>
      </p:sp>
      <p:sp>
        <p:nvSpPr>
          <p:cNvPr id="23" name="Text Box 42"/>
          <p:cNvSpPr txBox="1">
            <a:spLocks noChangeArrowheads="1"/>
          </p:cNvSpPr>
          <p:nvPr/>
        </p:nvSpPr>
        <p:spPr bwMode="auto">
          <a:xfrm rot="16200000">
            <a:off x="186532" y="4163218"/>
            <a:ext cx="10223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Physics</a:t>
            </a:r>
          </a:p>
        </p:txBody>
      </p:sp>
      <p:sp>
        <p:nvSpPr>
          <p:cNvPr id="24" name="Text Box 43"/>
          <p:cNvSpPr txBox="1">
            <a:spLocks noChangeArrowheads="1"/>
          </p:cNvSpPr>
          <p:nvPr/>
        </p:nvSpPr>
        <p:spPr bwMode="auto">
          <a:xfrm rot="16200000">
            <a:off x="-489743" y="1918494"/>
            <a:ext cx="2349500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Materials Science</a:t>
            </a:r>
          </a:p>
        </p:txBody>
      </p:sp>
      <p:sp>
        <p:nvSpPr>
          <p:cNvPr id="25" name="Text Box 44"/>
          <p:cNvSpPr txBox="1">
            <a:spLocks noChangeArrowheads="1"/>
          </p:cNvSpPr>
          <p:nvPr/>
        </p:nvSpPr>
        <p:spPr bwMode="auto">
          <a:xfrm rot="16200000">
            <a:off x="236538" y="763588"/>
            <a:ext cx="1465262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Engineering</a:t>
            </a:r>
          </a:p>
        </p:txBody>
      </p:sp>
      <p:sp>
        <p:nvSpPr>
          <p:cNvPr id="26" name="Line 10"/>
          <p:cNvSpPr>
            <a:spLocks noChangeShapeType="1"/>
          </p:cNvSpPr>
          <p:nvPr/>
        </p:nvSpPr>
        <p:spPr bwMode="auto">
          <a:xfrm>
            <a:off x="1266825" y="5133975"/>
            <a:ext cx="7239000" cy="0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27" name="Text Box 14"/>
          <p:cNvSpPr txBox="1">
            <a:spLocks noChangeArrowheads="1"/>
          </p:cNvSpPr>
          <p:nvPr/>
        </p:nvSpPr>
        <p:spPr bwMode="auto">
          <a:xfrm>
            <a:off x="3171825" y="5133975"/>
            <a:ext cx="6096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nm</a:t>
            </a:r>
          </a:p>
        </p:txBody>
      </p:sp>
      <p:sp>
        <p:nvSpPr>
          <p:cNvPr id="28" name="Text Box 15"/>
          <p:cNvSpPr txBox="1">
            <a:spLocks noChangeArrowheads="1"/>
          </p:cNvSpPr>
          <p:nvPr/>
        </p:nvSpPr>
        <p:spPr bwMode="auto">
          <a:xfrm>
            <a:off x="4772025" y="5133975"/>
            <a:ext cx="6096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l-GR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μ</a:t>
            </a:r>
            <a:r>
              <a:rPr kumimoji="0" lang="en-GB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m</a:t>
            </a:r>
          </a:p>
        </p:txBody>
      </p:sp>
      <p:sp>
        <p:nvSpPr>
          <p:cNvPr id="29" name="Text Box 16"/>
          <p:cNvSpPr txBox="1">
            <a:spLocks noChangeArrowheads="1"/>
          </p:cNvSpPr>
          <p:nvPr/>
        </p:nvSpPr>
        <p:spPr bwMode="auto">
          <a:xfrm>
            <a:off x="6296025" y="5133975"/>
            <a:ext cx="6096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mm</a:t>
            </a:r>
          </a:p>
        </p:txBody>
      </p:sp>
      <p:sp>
        <p:nvSpPr>
          <p:cNvPr id="30" name="Text Box 17"/>
          <p:cNvSpPr txBox="1">
            <a:spLocks noChangeArrowheads="1"/>
          </p:cNvSpPr>
          <p:nvPr/>
        </p:nvSpPr>
        <p:spPr bwMode="auto">
          <a:xfrm>
            <a:off x="8034338" y="5116513"/>
            <a:ext cx="6096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m</a:t>
            </a:r>
          </a:p>
        </p:txBody>
      </p:sp>
      <p:sp>
        <p:nvSpPr>
          <p:cNvPr id="31" name="Line 18"/>
          <p:cNvSpPr>
            <a:spLocks noChangeShapeType="1"/>
          </p:cNvSpPr>
          <p:nvPr/>
        </p:nvSpPr>
        <p:spPr bwMode="auto">
          <a:xfrm flipV="1">
            <a:off x="3400425" y="5133975"/>
            <a:ext cx="0" cy="7620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32" name="Line 19"/>
          <p:cNvSpPr>
            <a:spLocks noChangeShapeType="1"/>
          </p:cNvSpPr>
          <p:nvPr/>
        </p:nvSpPr>
        <p:spPr bwMode="auto">
          <a:xfrm flipV="1">
            <a:off x="5000625" y="5133975"/>
            <a:ext cx="0" cy="7620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33" name="Line 20"/>
          <p:cNvSpPr>
            <a:spLocks noChangeShapeType="1"/>
          </p:cNvSpPr>
          <p:nvPr/>
        </p:nvSpPr>
        <p:spPr bwMode="auto">
          <a:xfrm flipV="1">
            <a:off x="3933825" y="5133975"/>
            <a:ext cx="0" cy="7620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34" name="Line 21"/>
          <p:cNvSpPr>
            <a:spLocks noChangeShapeType="1"/>
          </p:cNvSpPr>
          <p:nvPr/>
        </p:nvSpPr>
        <p:spPr bwMode="auto">
          <a:xfrm flipV="1">
            <a:off x="4467225" y="5133975"/>
            <a:ext cx="0" cy="7620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35" name="Line 22"/>
          <p:cNvSpPr>
            <a:spLocks noChangeShapeType="1"/>
          </p:cNvSpPr>
          <p:nvPr/>
        </p:nvSpPr>
        <p:spPr bwMode="auto">
          <a:xfrm flipV="1">
            <a:off x="2867025" y="5133975"/>
            <a:ext cx="0" cy="7620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36" name="Line 23"/>
          <p:cNvSpPr>
            <a:spLocks noChangeShapeType="1"/>
          </p:cNvSpPr>
          <p:nvPr/>
        </p:nvSpPr>
        <p:spPr bwMode="auto">
          <a:xfrm flipV="1">
            <a:off x="2333625" y="5133975"/>
            <a:ext cx="0" cy="7620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37" name="Line 24"/>
          <p:cNvSpPr>
            <a:spLocks noChangeShapeType="1"/>
          </p:cNvSpPr>
          <p:nvPr/>
        </p:nvSpPr>
        <p:spPr bwMode="auto">
          <a:xfrm flipV="1">
            <a:off x="1800225" y="5133975"/>
            <a:ext cx="0" cy="7620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38" name="Line 25"/>
          <p:cNvSpPr>
            <a:spLocks noChangeShapeType="1"/>
          </p:cNvSpPr>
          <p:nvPr/>
        </p:nvSpPr>
        <p:spPr bwMode="auto">
          <a:xfrm flipV="1">
            <a:off x="5534025" y="5133975"/>
            <a:ext cx="0" cy="7620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39" name="Line 26"/>
          <p:cNvSpPr>
            <a:spLocks noChangeShapeType="1"/>
          </p:cNvSpPr>
          <p:nvPr/>
        </p:nvSpPr>
        <p:spPr bwMode="auto">
          <a:xfrm flipV="1">
            <a:off x="6067425" y="5133975"/>
            <a:ext cx="0" cy="7620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40" name="Line 27"/>
          <p:cNvSpPr>
            <a:spLocks noChangeShapeType="1"/>
          </p:cNvSpPr>
          <p:nvPr/>
        </p:nvSpPr>
        <p:spPr bwMode="auto">
          <a:xfrm flipV="1">
            <a:off x="6600825" y="5133975"/>
            <a:ext cx="0" cy="7620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41" name="Line 28"/>
          <p:cNvSpPr>
            <a:spLocks noChangeShapeType="1"/>
          </p:cNvSpPr>
          <p:nvPr/>
        </p:nvSpPr>
        <p:spPr bwMode="auto">
          <a:xfrm flipV="1">
            <a:off x="7134225" y="5133975"/>
            <a:ext cx="0" cy="7620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42" name="Line 29"/>
          <p:cNvSpPr>
            <a:spLocks noChangeShapeType="1"/>
          </p:cNvSpPr>
          <p:nvPr/>
        </p:nvSpPr>
        <p:spPr bwMode="auto">
          <a:xfrm flipV="1">
            <a:off x="7667625" y="5133975"/>
            <a:ext cx="0" cy="7620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43" name="Line 30"/>
          <p:cNvSpPr>
            <a:spLocks noChangeShapeType="1"/>
          </p:cNvSpPr>
          <p:nvPr/>
        </p:nvSpPr>
        <p:spPr bwMode="auto">
          <a:xfrm flipV="1">
            <a:off x="8201025" y="5133975"/>
            <a:ext cx="0" cy="7620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cxnSp>
        <p:nvCxnSpPr>
          <p:cNvPr id="44" name="Gerade Verbindung 37"/>
          <p:cNvCxnSpPr>
            <a:cxnSpLocks noChangeShapeType="1"/>
          </p:cNvCxnSpPr>
          <p:nvPr/>
        </p:nvCxnSpPr>
        <p:spPr bwMode="auto">
          <a:xfrm rot="5400000">
            <a:off x="-1219200" y="2628900"/>
            <a:ext cx="4991100" cy="1905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</p:spPr>
      </p:cxnSp>
      <p:pic>
        <p:nvPicPr>
          <p:cNvPr id="45" name="Bild 46" descr="FEM-Bearing.jpg"/>
          <p:cNvPicPr>
            <a:picLocks noChangeAspect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005638" y="1808163"/>
            <a:ext cx="1952625" cy="184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996658348"/>
      </p:ext>
    </p:extLst>
  </p:cSld>
  <p:clrMapOvr>
    <a:masterClrMapping/>
  </p:clrMapOvr>
  <p:transition/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>
          <a:xfrm>
            <a:off x="7887791" y="6186488"/>
            <a:ext cx="428625" cy="457200"/>
          </a:xfrm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798213D-36D6-894E-BCE1-4BF5CFA73E94}" type="slidenum">
              <a:rPr kumimoji="0" lang="de-DE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51</a:t>
            </a:fld>
            <a:endParaRPr kumimoji="0" lang="de-DE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pic>
        <p:nvPicPr>
          <p:cNvPr id="7" name="Grafik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908720"/>
            <a:ext cx="1710435" cy="1321311"/>
          </a:xfrm>
          <a:prstGeom prst="rect">
            <a:avLst/>
          </a:prstGeom>
        </p:spPr>
      </p:pic>
      <p:sp>
        <p:nvSpPr>
          <p:cNvPr id="8" name="Textfeld 9"/>
          <p:cNvSpPr txBox="1"/>
          <p:nvPr/>
        </p:nvSpPr>
        <p:spPr>
          <a:xfrm>
            <a:off x="35496" y="2276872"/>
            <a:ext cx="3024336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marR="0" lvl="0" indent="-285750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de-DE" sz="16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Arial" charset="0"/>
                <a:cs typeface="Arial" charset="0"/>
              </a:rPr>
              <a:t>2 </a:t>
            </a:r>
            <a:r>
              <a:rPr kumimoji="0" lang="de-DE" sz="16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Arial" charset="0"/>
                <a:cs typeface="Arial" charset="0"/>
              </a:rPr>
              <a:t>year</a:t>
            </a:r>
            <a:r>
              <a:rPr kumimoji="0" lang="de-DE" sz="16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Arial" charset="0"/>
                <a:cs typeface="Arial" charset="0"/>
              </a:rPr>
              <a:t> Masters </a:t>
            </a:r>
            <a:r>
              <a:rPr kumimoji="0" lang="de-DE" sz="16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Arial" charset="0"/>
                <a:cs typeface="Arial" charset="0"/>
              </a:rPr>
              <a:t>programme</a:t>
            </a:r>
            <a:endParaRPr kumimoji="0" lang="de-DE" sz="16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Arial" charset="0"/>
              <a:cs typeface="Arial" charset="0"/>
            </a:endParaRPr>
          </a:p>
          <a:p>
            <a:pPr marL="285750" marR="0" lvl="0" indent="-285750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de-DE" sz="16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Arial" charset="0"/>
                <a:cs typeface="Arial" charset="0"/>
              </a:rPr>
              <a:t>all </a:t>
            </a:r>
            <a:r>
              <a:rPr kumimoji="0" lang="de-DE" sz="16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Arial" charset="0"/>
                <a:cs typeface="Arial" charset="0"/>
              </a:rPr>
              <a:t>courses</a:t>
            </a:r>
            <a:r>
              <a:rPr kumimoji="0" lang="de-DE" sz="16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Arial" charset="0"/>
                <a:cs typeface="Arial" charset="0"/>
              </a:rPr>
              <a:t> in English</a:t>
            </a:r>
          </a:p>
          <a:p>
            <a:pPr marL="285750" marR="0" lvl="0" indent="-285750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Arial" charset="0"/>
                <a:cs typeface="Arial" charset="0"/>
              </a:rPr>
              <a:t>opens pathways to careers in academia and industry</a:t>
            </a:r>
          </a:p>
          <a:p>
            <a:pPr marL="0" marR="0" lvl="0" indent="0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Arial" charset="0"/>
                <a:cs typeface="Arial" charset="0"/>
              </a:rPr>
              <a:t>see </a:t>
            </a: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Arial" charset="0"/>
                <a:cs typeface="Arial" charset="0"/>
                <a:hlinkClick r:id="rId3"/>
              </a:rPr>
              <a:t>www.icams.de/mss</a:t>
            </a:r>
            <a:endParaRPr kumimoji="0" lang="en-US" sz="16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Arial" charset="0"/>
              <a:cs typeface="Arial" charset="0"/>
            </a:endParaRPr>
          </a:p>
        </p:txBody>
      </p:sp>
      <p:sp>
        <p:nvSpPr>
          <p:cNvPr id="9" name="Titel 3"/>
          <p:cNvSpPr txBox="1">
            <a:spLocks/>
          </p:cNvSpPr>
          <p:nvPr/>
        </p:nvSpPr>
        <p:spPr bwMode="auto">
          <a:xfrm>
            <a:off x="179512" y="44624"/>
            <a:ext cx="8856984" cy="503237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marL="0" marR="0" lvl="0" indent="0" algn="ctr" defTabSz="91440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r>
              <a:rPr kumimoji="0" lang="en-GB" sz="3200" b="0" i="0" u="none" strike="noStrike" kern="0" cap="none" spc="0" normalizeH="0" baseline="0" noProof="0" dirty="0">
                <a:ln>
                  <a:noFill/>
                </a:ln>
                <a:solidFill>
                  <a:srgbClr val="1D2669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Teaching and Education at ICAMS</a:t>
            </a:r>
          </a:p>
          <a:p>
            <a:pPr marL="0" marR="0" lvl="0" indent="0" algn="ctr" defTabSz="91440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endParaRPr kumimoji="0" lang="en-GB" sz="3200" b="0" i="0" u="none" strike="noStrike" kern="0" cap="none" spc="0" normalizeH="0" baseline="0" noProof="0" dirty="0">
              <a:ln>
                <a:noFill/>
              </a:ln>
              <a:solidFill>
                <a:srgbClr val="1D2669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11" name="Inhaltsplatzhalter 7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15816" y="784242"/>
            <a:ext cx="6122505" cy="51658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9413678"/>
      </p:ext>
    </p:extLst>
  </p:cSld>
  <p:clrMapOvr>
    <a:masterClrMapping/>
  </p:clrMapOvr>
  <p:transition/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AutoShape 2"/>
          <p:cNvSpPr>
            <a:spLocks noChangeArrowheads="1"/>
          </p:cNvSpPr>
          <p:nvPr/>
        </p:nvSpPr>
        <p:spPr bwMode="auto">
          <a:xfrm>
            <a:off x="0" y="14288"/>
            <a:ext cx="9144000" cy="6858000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de-DE" sz="2400"/>
              <a:t> </a:t>
            </a:r>
          </a:p>
        </p:txBody>
      </p:sp>
      <p:sp>
        <p:nvSpPr>
          <p:cNvPr id="8" name="Text Box 5"/>
          <p:cNvSpPr txBox="1">
            <a:spLocks noChangeArrowheads="1"/>
          </p:cNvSpPr>
          <p:nvPr/>
        </p:nvSpPr>
        <p:spPr bwMode="auto">
          <a:xfrm>
            <a:off x="56202" y="33669"/>
            <a:ext cx="9045575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2400" dirty="0">
                <a:solidFill>
                  <a:srgbClr val="000066"/>
                </a:solidFill>
                <a:latin typeface="Comic Sans MS" pitchFamily="66" charset="0"/>
              </a:rPr>
              <a:t>Introduction: band theory of electrons in solids</a:t>
            </a:r>
            <a:endParaRPr lang="en-US" sz="2400" b="0" dirty="0">
              <a:solidFill>
                <a:srgbClr val="000066"/>
              </a:solidFill>
              <a:latin typeface="Comic Sans MS" pitchFamily="66" charset="0"/>
            </a:endParaRPr>
          </a:p>
        </p:txBody>
      </p:sp>
      <p:sp>
        <p:nvSpPr>
          <p:cNvPr id="43" name="テキスト ボックス 38"/>
          <p:cNvSpPr txBox="1"/>
          <p:nvPr/>
        </p:nvSpPr>
        <p:spPr>
          <a:xfrm>
            <a:off x="408002" y="620988"/>
            <a:ext cx="817563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en-US" altLang="ja-JP" sz="2000" b="0" dirty="0">
                <a:latin typeface="Comic Sans MS" pitchFamily="66" charset="0"/>
              </a:rPr>
              <a:t>For physical properties only a small number of bands really matter!</a:t>
            </a:r>
            <a:endParaRPr kumimoji="1" lang="ja-JP" altLang="en-US" sz="2000" b="0" dirty="0">
              <a:latin typeface="Comic Sans MS" pitchFamily="66" charset="0"/>
            </a:endParaRPr>
          </a:p>
        </p:txBody>
      </p:sp>
      <p:pic>
        <p:nvPicPr>
          <p:cNvPr id="1114114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7298" y="1142788"/>
            <a:ext cx="6143625" cy="314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テキスト ボックス 38"/>
          <p:cNvSpPr txBox="1"/>
          <p:nvPr/>
        </p:nvSpPr>
        <p:spPr>
          <a:xfrm>
            <a:off x="6434864" y="1099895"/>
            <a:ext cx="277832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000" b="0" dirty="0">
                <a:latin typeface="Comic Sans MS" pitchFamily="66" charset="0"/>
              </a:rPr>
              <a:t>(no double occupancy)</a:t>
            </a:r>
            <a:endParaRPr kumimoji="1" lang="ja-JP" altLang="en-US" sz="2000" b="0" dirty="0">
              <a:latin typeface="Comic Sans MS" pitchFamily="66" charset="0"/>
            </a:endParaRPr>
          </a:p>
        </p:txBody>
      </p:sp>
      <p:grpSp>
        <p:nvGrpSpPr>
          <p:cNvPr id="16" name="グループ化 26"/>
          <p:cNvGrpSpPr/>
          <p:nvPr/>
        </p:nvGrpSpPr>
        <p:grpSpPr>
          <a:xfrm>
            <a:off x="217298" y="1722038"/>
            <a:ext cx="3535385" cy="3154384"/>
            <a:chOff x="642910" y="785794"/>
            <a:chExt cx="3535385" cy="3154384"/>
          </a:xfrm>
        </p:grpSpPr>
        <p:cxnSp>
          <p:nvCxnSpPr>
            <p:cNvPr id="17" name="直線矢印コネクタ 4"/>
            <p:cNvCxnSpPr/>
            <p:nvPr/>
          </p:nvCxnSpPr>
          <p:spPr>
            <a:xfrm>
              <a:off x="714348" y="3440112"/>
              <a:ext cx="3071834" cy="1588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直線矢印コネクタ 5"/>
            <p:cNvCxnSpPr/>
            <p:nvPr/>
          </p:nvCxnSpPr>
          <p:spPr>
            <a:xfrm rot="5400000" flipH="1" flipV="1">
              <a:off x="1035819" y="2261385"/>
              <a:ext cx="2357454" cy="1588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直線コネクタ 10"/>
            <p:cNvCxnSpPr/>
            <p:nvPr/>
          </p:nvCxnSpPr>
          <p:spPr>
            <a:xfrm rot="5400000" flipH="1" flipV="1">
              <a:off x="2357422" y="2297104"/>
              <a:ext cx="2286016" cy="15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直線コネクタ 11"/>
            <p:cNvCxnSpPr/>
            <p:nvPr/>
          </p:nvCxnSpPr>
          <p:spPr>
            <a:xfrm rot="5400000" flipH="1" flipV="1">
              <a:off x="-213552" y="2296310"/>
              <a:ext cx="2286016" cy="15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aphicFrame>
          <p:nvGraphicFramePr>
            <p:cNvPr id="21" name="コンテンツ プレースホルダ 14"/>
            <p:cNvGraphicFramePr>
              <a:graphicFrameLocks noGrp="1" noChangeAspect="1"/>
            </p:cNvGraphicFramePr>
            <p:nvPr>
              <p:ph idx="1"/>
            </p:nvPr>
          </p:nvGraphicFramePr>
          <p:xfrm>
            <a:off x="3857620" y="3154360"/>
            <a:ext cx="320675" cy="44926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152128" name="数式" r:id="rId5" imgW="126720" imgH="177480" progId="Equation.3">
                    <p:embed/>
                  </p:oleObj>
                </mc:Choice>
                <mc:Fallback>
                  <p:oleObj name="数式" r:id="rId5" imgW="126720" imgH="177480" progId="Equation.3">
                    <p:embed/>
                    <p:pic>
                      <p:nvPicPr>
                        <p:cNvPr id="21" name="コンテンツ プレースホルダ 14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857620" y="3154360"/>
                          <a:ext cx="320675" cy="449263"/>
                        </a:xfrm>
                        <a:prstGeom prst="rect">
                          <a:avLst/>
                        </a:prstGeom>
                        <a:noFill/>
                        <a:extLst/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2" name="オブジェクト 15"/>
            <p:cNvGraphicFramePr>
              <a:graphicFrameLocks noChangeAspect="1"/>
            </p:cNvGraphicFramePr>
            <p:nvPr>
              <p:extLst/>
            </p:nvPr>
          </p:nvGraphicFramePr>
          <p:xfrm>
            <a:off x="1785918" y="785794"/>
            <a:ext cx="405914" cy="43974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152129" name="数式" r:id="rId7" imgW="152280" imgH="164880" progId="Equation.3">
                    <p:embed/>
                  </p:oleObj>
                </mc:Choice>
                <mc:Fallback>
                  <p:oleObj name="数式" r:id="rId7" imgW="152280" imgH="164880" progId="Equation.3">
                    <p:embed/>
                    <p:pic>
                      <p:nvPicPr>
                        <p:cNvPr id="22" name="オブジェクト 15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8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785918" y="785794"/>
                          <a:ext cx="405914" cy="439740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3" name="オブジェクト 16"/>
            <p:cNvGraphicFramePr>
              <a:graphicFrameLocks noChangeAspect="1"/>
            </p:cNvGraphicFramePr>
            <p:nvPr/>
          </p:nvGraphicFramePr>
          <p:xfrm>
            <a:off x="3301992" y="3444876"/>
            <a:ext cx="412752" cy="49530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152130" name="数式" r:id="rId9" imgW="253800" imgH="304560" progId="Equation.3">
                    <p:embed/>
                  </p:oleObj>
                </mc:Choice>
                <mc:Fallback>
                  <p:oleObj name="数式" r:id="rId9" imgW="253800" imgH="304560" progId="Equation.3">
                    <p:embed/>
                    <p:pic>
                      <p:nvPicPr>
                        <p:cNvPr id="23" name="オブジェクト 16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0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301992" y="3444876"/>
                          <a:ext cx="412752" cy="495302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4" name="Object 5"/>
            <p:cNvGraphicFramePr>
              <a:graphicFrameLocks noChangeAspect="1"/>
            </p:cNvGraphicFramePr>
            <p:nvPr/>
          </p:nvGraphicFramePr>
          <p:xfrm>
            <a:off x="642910" y="3440110"/>
            <a:ext cx="577850" cy="4953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152131" name="数式" r:id="rId11" imgW="355320" imgH="304560" progId="Equation.3">
                    <p:embed/>
                  </p:oleObj>
                </mc:Choice>
                <mc:Fallback>
                  <p:oleObj name="数式" r:id="rId11" imgW="355320" imgH="304560" progId="Equation.3">
                    <p:embed/>
                    <p:pic>
                      <p:nvPicPr>
                        <p:cNvPr id="24" name="Object 5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2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642910" y="3440110"/>
                          <a:ext cx="577850" cy="495300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5" name="Object 6"/>
            <p:cNvGraphicFramePr>
              <a:graphicFrameLocks noChangeAspect="1"/>
            </p:cNvGraphicFramePr>
            <p:nvPr/>
          </p:nvGraphicFramePr>
          <p:xfrm>
            <a:off x="2151047" y="3508377"/>
            <a:ext cx="206375" cy="28892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152132" name="数式" r:id="rId13" imgW="126720" imgH="177480" progId="Equation.3">
                    <p:embed/>
                  </p:oleObj>
                </mc:Choice>
                <mc:Fallback>
                  <p:oleObj name="数式" r:id="rId13" imgW="126720" imgH="177480" progId="Equation.3">
                    <p:embed/>
                    <p:pic>
                      <p:nvPicPr>
                        <p:cNvPr id="25" name="Object 6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151047" y="3508377"/>
                          <a:ext cx="206375" cy="288925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26" name="フリーフォーム 19"/>
            <p:cNvSpPr/>
            <p:nvPr/>
          </p:nvSpPr>
          <p:spPr>
            <a:xfrm>
              <a:off x="2230048" y="2564547"/>
              <a:ext cx="1262130" cy="716925"/>
            </a:xfrm>
            <a:custGeom>
              <a:avLst/>
              <a:gdLst>
                <a:gd name="connsiteX0" fmla="*/ 0 w 1262130"/>
                <a:gd name="connsiteY0" fmla="*/ 708338 h 716925"/>
                <a:gd name="connsiteX1" fmla="*/ 180305 w 1262130"/>
                <a:gd name="connsiteY1" fmla="*/ 695460 h 716925"/>
                <a:gd name="connsiteX2" fmla="*/ 476519 w 1262130"/>
                <a:gd name="connsiteY2" fmla="*/ 579550 h 716925"/>
                <a:gd name="connsiteX3" fmla="*/ 746975 w 1262130"/>
                <a:gd name="connsiteY3" fmla="*/ 373488 h 716925"/>
                <a:gd name="connsiteX4" fmla="*/ 940158 w 1262130"/>
                <a:gd name="connsiteY4" fmla="*/ 167426 h 716925"/>
                <a:gd name="connsiteX5" fmla="*/ 1146220 w 1262130"/>
                <a:gd name="connsiteY5" fmla="*/ 38637 h 716925"/>
                <a:gd name="connsiteX6" fmla="*/ 1262130 w 1262130"/>
                <a:gd name="connsiteY6" fmla="*/ 0 h 7169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2130" h="716925">
                  <a:moveTo>
                    <a:pt x="0" y="708338"/>
                  </a:moveTo>
                  <a:cubicBezTo>
                    <a:pt x="50442" y="712631"/>
                    <a:pt x="100885" y="716925"/>
                    <a:pt x="180305" y="695460"/>
                  </a:cubicBezTo>
                  <a:cubicBezTo>
                    <a:pt x="259725" y="673995"/>
                    <a:pt x="382074" y="633212"/>
                    <a:pt x="476519" y="579550"/>
                  </a:cubicBezTo>
                  <a:cubicBezTo>
                    <a:pt x="570964" y="525888"/>
                    <a:pt x="669702" y="442175"/>
                    <a:pt x="746975" y="373488"/>
                  </a:cubicBezTo>
                  <a:cubicBezTo>
                    <a:pt x="824248" y="304801"/>
                    <a:pt x="873617" y="223235"/>
                    <a:pt x="940158" y="167426"/>
                  </a:cubicBezTo>
                  <a:cubicBezTo>
                    <a:pt x="1006699" y="111618"/>
                    <a:pt x="1092558" y="66541"/>
                    <a:pt x="1146220" y="38637"/>
                  </a:cubicBezTo>
                  <a:cubicBezTo>
                    <a:pt x="1199882" y="10733"/>
                    <a:pt x="1231006" y="5366"/>
                    <a:pt x="1262130" y="0"/>
                  </a:cubicBezTo>
                </a:path>
              </a:pathLst>
            </a:cu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27" name="フリーフォーム 20"/>
            <p:cNvSpPr/>
            <p:nvPr/>
          </p:nvSpPr>
          <p:spPr>
            <a:xfrm flipH="1">
              <a:off x="952416" y="2580311"/>
              <a:ext cx="1262130" cy="716925"/>
            </a:xfrm>
            <a:custGeom>
              <a:avLst/>
              <a:gdLst>
                <a:gd name="connsiteX0" fmla="*/ 0 w 1262130"/>
                <a:gd name="connsiteY0" fmla="*/ 708338 h 716925"/>
                <a:gd name="connsiteX1" fmla="*/ 180305 w 1262130"/>
                <a:gd name="connsiteY1" fmla="*/ 695460 h 716925"/>
                <a:gd name="connsiteX2" fmla="*/ 476519 w 1262130"/>
                <a:gd name="connsiteY2" fmla="*/ 579550 h 716925"/>
                <a:gd name="connsiteX3" fmla="*/ 746975 w 1262130"/>
                <a:gd name="connsiteY3" fmla="*/ 373488 h 716925"/>
                <a:gd name="connsiteX4" fmla="*/ 940158 w 1262130"/>
                <a:gd name="connsiteY4" fmla="*/ 167426 h 716925"/>
                <a:gd name="connsiteX5" fmla="*/ 1146220 w 1262130"/>
                <a:gd name="connsiteY5" fmla="*/ 38637 h 716925"/>
                <a:gd name="connsiteX6" fmla="*/ 1262130 w 1262130"/>
                <a:gd name="connsiteY6" fmla="*/ 0 h 7169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2130" h="716925">
                  <a:moveTo>
                    <a:pt x="0" y="708338"/>
                  </a:moveTo>
                  <a:cubicBezTo>
                    <a:pt x="50442" y="712631"/>
                    <a:pt x="100885" y="716925"/>
                    <a:pt x="180305" y="695460"/>
                  </a:cubicBezTo>
                  <a:cubicBezTo>
                    <a:pt x="259725" y="673995"/>
                    <a:pt x="382074" y="633212"/>
                    <a:pt x="476519" y="579550"/>
                  </a:cubicBezTo>
                  <a:cubicBezTo>
                    <a:pt x="570964" y="525888"/>
                    <a:pt x="669702" y="442175"/>
                    <a:pt x="746975" y="373488"/>
                  </a:cubicBezTo>
                  <a:cubicBezTo>
                    <a:pt x="824248" y="304801"/>
                    <a:pt x="873617" y="223235"/>
                    <a:pt x="940158" y="167426"/>
                  </a:cubicBezTo>
                  <a:cubicBezTo>
                    <a:pt x="1006699" y="111618"/>
                    <a:pt x="1092558" y="66541"/>
                    <a:pt x="1146220" y="38637"/>
                  </a:cubicBezTo>
                  <a:cubicBezTo>
                    <a:pt x="1199882" y="10733"/>
                    <a:pt x="1231006" y="5366"/>
                    <a:pt x="1262130" y="0"/>
                  </a:cubicBezTo>
                </a:path>
              </a:pathLst>
            </a:cu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28" name="フリーフォーム 21"/>
            <p:cNvSpPr/>
            <p:nvPr/>
          </p:nvSpPr>
          <p:spPr>
            <a:xfrm>
              <a:off x="2217170" y="1357298"/>
              <a:ext cx="1287887" cy="925132"/>
            </a:xfrm>
            <a:custGeom>
              <a:avLst/>
              <a:gdLst>
                <a:gd name="connsiteX0" fmla="*/ 1287887 w 1287887"/>
                <a:gd name="connsiteY0" fmla="*/ 914400 h 925132"/>
                <a:gd name="connsiteX1" fmla="*/ 1159098 w 1287887"/>
                <a:gd name="connsiteY1" fmla="*/ 901521 h 925132"/>
                <a:gd name="connsiteX2" fmla="*/ 991673 w 1287887"/>
                <a:gd name="connsiteY2" fmla="*/ 772733 h 925132"/>
                <a:gd name="connsiteX3" fmla="*/ 824247 w 1287887"/>
                <a:gd name="connsiteY3" fmla="*/ 579550 h 925132"/>
                <a:gd name="connsiteX4" fmla="*/ 682580 w 1287887"/>
                <a:gd name="connsiteY4" fmla="*/ 373488 h 925132"/>
                <a:gd name="connsiteX5" fmla="*/ 476518 w 1287887"/>
                <a:gd name="connsiteY5" fmla="*/ 167426 h 925132"/>
                <a:gd name="connsiteX6" fmla="*/ 270456 w 1287887"/>
                <a:gd name="connsiteY6" fmla="*/ 51516 h 925132"/>
                <a:gd name="connsiteX7" fmla="*/ 103031 w 1287887"/>
                <a:gd name="connsiteY7" fmla="*/ 12879 h 925132"/>
                <a:gd name="connsiteX8" fmla="*/ 0 w 1287887"/>
                <a:gd name="connsiteY8" fmla="*/ 0 h 9251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287887" h="925132">
                  <a:moveTo>
                    <a:pt x="1287887" y="914400"/>
                  </a:moveTo>
                  <a:cubicBezTo>
                    <a:pt x="1248177" y="919766"/>
                    <a:pt x="1208467" y="925132"/>
                    <a:pt x="1159098" y="901521"/>
                  </a:cubicBezTo>
                  <a:cubicBezTo>
                    <a:pt x="1109729" y="877910"/>
                    <a:pt x="1047482" y="826395"/>
                    <a:pt x="991673" y="772733"/>
                  </a:cubicBezTo>
                  <a:cubicBezTo>
                    <a:pt x="935865" y="719071"/>
                    <a:pt x="875763" y="646091"/>
                    <a:pt x="824247" y="579550"/>
                  </a:cubicBezTo>
                  <a:cubicBezTo>
                    <a:pt x="772732" y="513009"/>
                    <a:pt x="740535" y="442175"/>
                    <a:pt x="682580" y="373488"/>
                  </a:cubicBezTo>
                  <a:cubicBezTo>
                    <a:pt x="624625" y="304801"/>
                    <a:pt x="545205" y="221088"/>
                    <a:pt x="476518" y="167426"/>
                  </a:cubicBezTo>
                  <a:cubicBezTo>
                    <a:pt x="407831" y="113764"/>
                    <a:pt x="332704" y="77274"/>
                    <a:pt x="270456" y="51516"/>
                  </a:cubicBezTo>
                  <a:cubicBezTo>
                    <a:pt x="208208" y="25758"/>
                    <a:pt x="148107" y="21465"/>
                    <a:pt x="103031" y="12879"/>
                  </a:cubicBezTo>
                  <a:cubicBezTo>
                    <a:pt x="57955" y="4293"/>
                    <a:pt x="28977" y="2146"/>
                    <a:pt x="0" y="0"/>
                  </a:cubicBezTo>
                </a:path>
              </a:pathLst>
            </a:custGeom>
            <a:ln w="22225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29" name="フリーフォーム 22"/>
            <p:cNvSpPr/>
            <p:nvPr/>
          </p:nvSpPr>
          <p:spPr>
            <a:xfrm flipH="1">
              <a:off x="928662" y="1357298"/>
              <a:ext cx="1287887" cy="925132"/>
            </a:xfrm>
            <a:custGeom>
              <a:avLst/>
              <a:gdLst>
                <a:gd name="connsiteX0" fmla="*/ 1287887 w 1287887"/>
                <a:gd name="connsiteY0" fmla="*/ 914400 h 925132"/>
                <a:gd name="connsiteX1" fmla="*/ 1159098 w 1287887"/>
                <a:gd name="connsiteY1" fmla="*/ 901521 h 925132"/>
                <a:gd name="connsiteX2" fmla="*/ 991673 w 1287887"/>
                <a:gd name="connsiteY2" fmla="*/ 772733 h 925132"/>
                <a:gd name="connsiteX3" fmla="*/ 824247 w 1287887"/>
                <a:gd name="connsiteY3" fmla="*/ 579550 h 925132"/>
                <a:gd name="connsiteX4" fmla="*/ 682580 w 1287887"/>
                <a:gd name="connsiteY4" fmla="*/ 373488 h 925132"/>
                <a:gd name="connsiteX5" fmla="*/ 476518 w 1287887"/>
                <a:gd name="connsiteY5" fmla="*/ 167426 h 925132"/>
                <a:gd name="connsiteX6" fmla="*/ 270456 w 1287887"/>
                <a:gd name="connsiteY6" fmla="*/ 51516 h 925132"/>
                <a:gd name="connsiteX7" fmla="*/ 103031 w 1287887"/>
                <a:gd name="connsiteY7" fmla="*/ 12879 h 925132"/>
                <a:gd name="connsiteX8" fmla="*/ 0 w 1287887"/>
                <a:gd name="connsiteY8" fmla="*/ 0 h 9251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287887" h="925132">
                  <a:moveTo>
                    <a:pt x="1287887" y="914400"/>
                  </a:moveTo>
                  <a:cubicBezTo>
                    <a:pt x="1248177" y="919766"/>
                    <a:pt x="1208467" y="925132"/>
                    <a:pt x="1159098" y="901521"/>
                  </a:cubicBezTo>
                  <a:cubicBezTo>
                    <a:pt x="1109729" y="877910"/>
                    <a:pt x="1047482" y="826395"/>
                    <a:pt x="991673" y="772733"/>
                  </a:cubicBezTo>
                  <a:cubicBezTo>
                    <a:pt x="935865" y="719071"/>
                    <a:pt x="875763" y="646091"/>
                    <a:pt x="824247" y="579550"/>
                  </a:cubicBezTo>
                  <a:cubicBezTo>
                    <a:pt x="772732" y="513009"/>
                    <a:pt x="740535" y="442175"/>
                    <a:pt x="682580" y="373488"/>
                  </a:cubicBezTo>
                  <a:cubicBezTo>
                    <a:pt x="624625" y="304801"/>
                    <a:pt x="545205" y="221088"/>
                    <a:pt x="476518" y="167426"/>
                  </a:cubicBezTo>
                  <a:cubicBezTo>
                    <a:pt x="407831" y="113764"/>
                    <a:pt x="332704" y="77274"/>
                    <a:pt x="270456" y="51516"/>
                  </a:cubicBezTo>
                  <a:cubicBezTo>
                    <a:pt x="208208" y="25758"/>
                    <a:pt x="148107" y="21465"/>
                    <a:pt x="103031" y="12879"/>
                  </a:cubicBezTo>
                  <a:cubicBezTo>
                    <a:pt x="57955" y="4293"/>
                    <a:pt x="28977" y="2146"/>
                    <a:pt x="0" y="0"/>
                  </a:cubicBezTo>
                </a:path>
              </a:pathLst>
            </a:custGeom>
            <a:ln w="22225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sp>
        <p:nvSpPr>
          <p:cNvPr id="31" name="テキスト ボックス 38"/>
          <p:cNvSpPr txBox="1"/>
          <p:nvPr/>
        </p:nvSpPr>
        <p:spPr>
          <a:xfrm>
            <a:off x="3479404" y="1760748"/>
            <a:ext cx="5575565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FontTx/>
              <a:buChar char="-"/>
            </a:pPr>
            <a:r>
              <a:rPr kumimoji="1" lang="en-US" altLang="ja-JP" sz="2000" b="0" dirty="0">
                <a:latin typeface="Comic Sans MS" pitchFamily="66" charset="0"/>
              </a:rPr>
              <a:t>The energy of the highest occupied state </a:t>
            </a:r>
          </a:p>
          <a:p>
            <a:r>
              <a:rPr kumimoji="1" lang="en-US" altLang="ja-JP" sz="2000" b="0" dirty="0">
                <a:latin typeface="Comic Sans MS" pitchFamily="66" charset="0"/>
              </a:rPr>
              <a:t>     is called </a:t>
            </a:r>
            <a:r>
              <a:rPr kumimoji="1" lang="en-US" altLang="ja-JP" sz="2000" dirty="0">
                <a:latin typeface="Comic Sans MS" pitchFamily="66" charset="0"/>
              </a:rPr>
              <a:t>the Fermi energy</a:t>
            </a:r>
          </a:p>
        </p:txBody>
      </p:sp>
      <p:cxnSp>
        <p:nvCxnSpPr>
          <p:cNvPr id="3" name="Straight Connector 2"/>
          <p:cNvCxnSpPr/>
          <p:nvPr/>
        </p:nvCxnSpPr>
        <p:spPr bwMode="auto">
          <a:xfrm>
            <a:off x="531934" y="3510790"/>
            <a:ext cx="2527906" cy="1342"/>
          </a:xfrm>
          <a:prstGeom prst="line">
            <a:avLst/>
          </a:prstGeom>
          <a:solidFill>
            <a:schemeClr val="accent1"/>
          </a:solidFill>
          <a:ln w="539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graphicFrame>
        <p:nvGraphicFramePr>
          <p:cNvPr id="36" name="オブジェクト 15"/>
          <p:cNvGraphicFramePr>
            <a:graphicFrameLocks noChangeAspect="1"/>
          </p:cNvGraphicFramePr>
          <p:nvPr>
            <p:extLst/>
          </p:nvPr>
        </p:nvGraphicFramePr>
        <p:xfrm>
          <a:off x="-53774" y="3538086"/>
          <a:ext cx="574675" cy="5762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52133" name="Equation" r:id="rId15" imgW="215640" imgH="215640" progId="Equation.3">
                  <p:embed/>
                </p:oleObj>
              </mc:Choice>
              <mc:Fallback>
                <p:oleObj name="Equation" r:id="rId15" imgW="215640" imgH="215640" progId="Equation.3">
                  <p:embed/>
                  <p:pic>
                    <p:nvPicPr>
                      <p:cNvPr id="36" name="オブジェクト 1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-53774" y="3538086"/>
                        <a:ext cx="574675" cy="5762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114120" name="Picture 8"/>
          <p:cNvPicPr>
            <a:picLocks noChangeAspect="1"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08135" y="3377086"/>
            <a:ext cx="361950" cy="371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14121" name="Picture 9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77652" y="4066792"/>
            <a:ext cx="333375" cy="33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39" name="Straight Connector 38"/>
          <p:cNvCxnSpPr/>
          <p:nvPr/>
        </p:nvCxnSpPr>
        <p:spPr bwMode="auto">
          <a:xfrm>
            <a:off x="520901" y="3819642"/>
            <a:ext cx="2527906" cy="1342"/>
          </a:xfrm>
          <a:prstGeom prst="line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40" name="Straight Connector 39"/>
          <p:cNvCxnSpPr/>
          <p:nvPr/>
        </p:nvCxnSpPr>
        <p:spPr bwMode="auto">
          <a:xfrm>
            <a:off x="551539" y="4216374"/>
            <a:ext cx="2527906" cy="1342"/>
          </a:xfrm>
          <a:prstGeom prst="line">
            <a:avLst/>
          </a:prstGeom>
          <a:solidFill>
            <a:schemeClr val="accent1"/>
          </a:solidFill>
          <a:ln w="539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pic>
        <p:nvPicPr>
          <p:cNvPr id="1114122" name="Picture 10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24022" y="2869797"/>
            <a:ext cx="1286327" cy="4324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14123" name="Picture 11"/>
          <p:cNvPicPr>
            <a:picLocks noChangeAspect="1" noChangeArrowheads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17249" y="2848010"/>
            <a:ext cx="1457325" cy="447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4" name="Picture 10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87901" y="4740732"/>
            <a:ext cx="1286327" cy="4324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14124" name="Picture 12"/>
          <p:cNvPicPr>
            <a:picLocks noChangeAspect="1" noChangeArrowheads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3049" y="4744579"/>
            <a:ext cx="4105275" cy="428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14131" name="Picture 19"/>
          <p:cNvPicPr>
            <a:picLocks noChangeAspect="1" noChangeArrowheads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1766" y="3859676"/>
            <a:ext cx="1009650" cy="390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7" name="テキスト ボックス 38"/>
          <p:cNvSpPr txBox="1"/>
          <p:nvPr/>
        </p:nvSpPr>
        <p:spPr>
          <a:xfrm>
            <a:off x="1467799" y="5635676"/>
            <a:ext cx="635622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en-US" altLang="ja-JP" sz="2000" b="0" dirty="0">
                <a:latin typeface="Comic Sans MS" pitchFamily="66" charset="0"/>
              </a:rPr>
              <a:t>The differences between the two is their behavior </a:t>
            </a:r>
          </a:p>
          <a:p>
            <a:pPr algn="ctr"/>
            <a:r>
              <a:rPr kumimoji="1" lang="en-US" altLang="ja-JP" sz="2000" b="0" dirty="0">
                <a:latin typeface="Comic Sans MS" pitchFamily="66" charset="0"/>
              </a:rPr>
              <a:t>with respect to the small perturbation</a:t>
            </a:r>
            <a:endParaRPr kumimoji="1" lang="ja-JP" altLang="en-US" sz="2000" b="0" dirty="0">
              <a:latin typeface="Comic Sans MS" pitchFamily="66" charset="0"/>
            </a:endParaRPr>
          </a:p>
        </p:txBody>
      </p:sp>
      <p:sp>
        <p:nvSpPr>
          <p:cNvPr id="48" name="上下矢印 23"/>
          <p:cNvSpPr/>
          <p:nvPr/>
        </p:nvSpPr>
        <p:spPr>
          <a:xfrm flipH="1">
            <a:off x="288736" y="3180896"/>
            <a:ext cx="214314" cy="357190"/>
          </a:xfrm>
          <a:prstGeom prst="upDownArrow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1114132" name="Picture 20"/>
          <p:cNvPicPr>
            <a:picLocks noChangeAspect="1" noChangeArrowheads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9402" y="3220493"/>
            <a:ext cx="596039" cy="2666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7" name="Rectangle 96"/>
          <p:cNvSpPr>
            <a:spLocks noChangeArrowheads="1"/>
          </p:cNvSpPr>
          <p:nvPr/>
        </p:nvSpPr>
        <p:spPr bwMode="auto">
          <a:xfrm>
            <a:off x="1883391" y="6488026"/>
            <a:ext cx="5813946" cy="3699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92075" tIns="46038" rIns="92075" bIns="46038">
            <a:spAutoFit/>
          </a:bodyPr>
          <a:lstStyle/>
          <a:p>
            <a:pPr algn="ctr" defTabSz="762000" eaLnBrk="0" hangingPunct="0"/>
            <a:r>
              <a:rPr lang="de-DE" sz="1800" b="0" i="1" dirty="0">
                <a:solidFill>
                  <a:srgbClr val="000099"/>
                </a:solidFill>
                <a:latin typeface="Arial" charset="0"/>
              </a:rPr>
              <a:t>Bochum, 14.11.2016</a:t>
            </a:r>
          </a:p>
        </p:txBody>
      </p:sp>
    </p:spTree>
    <p:extLst>
      <p:ext uri="{BB962C8B-B14F-4D97-AF65-F5344CB8AC3E}">
        <p14:creationId xmlns:p14="http://schemas.microsoft.com/office/powerpoint/2010/main" val="1996335915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AutoShape 2"/>
          <p:cNvSpPr>
            <a:spLocks noChangeArrowheads="1"/>
          </p:cNvSpPr>
          <p:nvPr/>
        </p:nvSpPr>
        <p:spPr bwMode="auto">
          <a:xfrm>
            <a:off x="0" y="14288"/>
            <a:ext cx="9144000" cy="6858000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de-DE" sz="2400"/>
              <a:t> </a:t>
            </a:r>
          </a:p>
        </p:txBody>
      </p:sp>
      <p:sp>
        <p:nvSpPr>
          <p:cNvPr id="8" name="Text Box 5"/>
          <p:cNvSpPr txBox="1">
            <a:spLocks noChangeArrowheads="1"/>
          </p:cNvSpPr>
          <p:nvPr/>
        </p:nvSpPr>
        <p:spPr bwMode="auto">
          <a:xfrm>
            <a:off x="56202" y="33669"/>
            <a:ext cx="9045575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2400" dirty="0">
                <a:solidFill>
                  <a:srgbClr val="000066"/>
                </a:solidFill>
                <a:latin typeface="Comic Sans MS" pitchFamily="66" charset="0"/>
              </a:rPr>
              <a:t>Introduction: band theory of electrons in solids</a:t>
            </a:r>
            <a:endParaRPr lang="en-US" sz="2400" b="0" dirty="0">
              <a:solidFill>
                <a:srgbClr val="000066"/>
              </a:solidFill>
              <a:latin typeface="Comic Sans MS" pitchFamily="66" charset="0"/>
            </a:endParaRPr>
          </a:p>
        </p:txBody>
      </p:sp>
      <p:sp>
        <p:nvSpPr>
          <p:cNvPr id="47" name="テキスト ボックス 38"/>
          <p:cNvSpPr txBox="1"/>
          <p:nvPr/>
        </p:nvSpPr>
        <p:spPr>
          <a:xfrm>
            <a:off x="288736" y="529347"/>
            <a:ext cx="770916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en-US" altLang="ja-JP" sz="2000" b="0" dirty="0">
                <a:latin typeface="Comic Sans MS" pitchFamily="66" charset="0"/>
              </a:rPr>
              <a:t>external perturbation: external electric field, heat source, etc.</a:t>
            </a:r>
            <a:endParaRPr kumimoji="1" lang="ja-JP" altLang="en-US" sz="2000" b="0" dirty="0">
              <a:latin typeface="Comic Sans MS" pitchFamily="66" charset="0"/>
            </a:endParaRPr>
          </a:p>
        </p:txBody>
      </p:sp>
      <p:pic>
        <p:nvPicPr>
          <p:cNvPr id="1115144" name="Picture 8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97898" y="488649"/>
            <a:ext cx="695325" cy="371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2" name="Object 1"/>
          <p:cNvGraphicFramePr>
            <a:graphicFrameLocks noChangeAspect="1"/>
          </p:cNvGraphicFramePr>
          <p:nvPr>
            <p:extLst/>
          </p:nvPr>
        </p:nvGraphicFramePr>
        <p:xfrm>
          <a:off x="551539" y="929457"/>
          <a:ext cx="1331913" cy="3508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45881" name="Equation" r:id="rId5" imgW="672840" imgH="177480" progId="Equation.3">
                  <p:embed/>
                </p:oleObj>
              </mc:Choice>
              <mc:Fallback>
                <p:oleObj name="Equation" r:id="rId5" imgW="672840" imgH="177480" progId="Equation.3">
                  <p:embed/>
                  <p:pic>
                    <p:nvPicPr>
                      <p:cNvPr id="2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51539" y="929457"/>
                        <a:ext cx="1331913" cy="3508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115146" name="Picture 10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1975" y="1649461"/>
            <a:ext cx="8020050" cy="3286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" name="Picture 19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3376" y="2051187"/>
            <a:ext cx="1009650" cy="390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2" name="Picture 11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1975" y="3417828"/>
            <a:ext cx="1457325" cy="447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5" name="テキスト ボックス 38"/>
          <p:cNvSpPr txBox="1"/>
          <p:nvPr/>
        </p:nvSpPr>
        <p:spPr>
          <a:xfrm>
            <a:off x="56203" y="5103622"/>
            <a:ext cx="885578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000" b="0" dirty="0">
                <a:latin typeface="Comic Sans MS" pitchFamily="66" charset="0"/>
              </a:rPr>
              <a:t>-   </a:t>
            </a:r>
            <a:r>
              <a:rPr kumimoji="1" lang="en-US" altLang="ja-JP" sz="2000" dirty="0">
                <a:latin typeface="Comic Sans MS" pitchFamily="66" charset="0"/>
              </a:rPr>
              <a:t>Metal:</a:t>
            </a:r>
            <a:r>
              <a:rPr kumimoji="1" lang="en-US" altLang="ja-JP" sz="2000" b="0" dirty="0">
                <a:latin typeface="Comic Sans MS" pitchFamily="66" charset="0"/>
              </a:rPr>
              <a:t> small amount of energy can be deposited in the system</a:t>
            </a:r>
          </a:p>
          <a:p>
            <a:pPr marL="342900" indent="-342900">
              <a:buFontTx/>
              <a:buChar char="-"/>
            </a:pPr>
            <a:r>
              <a:rPr kumimoji="1" lang="en-US" altLang="ja-JP" sz="2000" dirty="0">
                <a:latin typeface="Comic Sans MS" pitchFamily="66" charset="0"/>
              </a:rPr>
              <a:t>Insulator:</a:t>
            </a:r>
            <a:r>
              <a:rPr kumimoji="1" lang="en-US" altLang="ja-JP" sz="2000" b="0" dirty="0">
                <a:latin typeface="Comic Sans MS" pitchFamily="66" charset="0"/>
              </a:rPr>
              <a:t> the external energy is not enough to change the state of an insulator </a:t>
            </a:r>
            <a:endParaRPr kumimoji="1" lang="ja-JP" altLang="en-US" sz="2000" b="0" dirty="0">
              <a:latin typeface="Comic Sans MS" pitchFamily="66" charset="0"/>
            </a:endParaRPr>
          </a:p>
        </p:txBody>
      </p:sp>
      <p:sp>
        <p:nvSpPr>
          <p:cNvPr id="13" name="Rectangle 96"/>
          <p:cNvSpPr>
            <a:spLocks noChangeArrowheads="1"/>
          </p:cNvSpPr>
          <p:nvPr/>
        </p:nvSpPr>
        <p:spPr bwMode="auto">
          <a:xfrm>
            <a:off x="1883391" y="6488026"/>
            <a:ext cx="5813946" cy="3699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92075" tIns="46038" rIns="92075" bIns="46038">
            <a:spAutoFit/>
          </a:bodyPr>
          <a:lstStyle/>
          <a:p>
            <a:pPr algn="ctr" defTabSz="762000" eaLnBrk="0" hangingPunct="0"/>
            <a:r>
              <a:rPr lang="de-DE" sz="1800" b="0" i="1" dirty="0">
                <a:solidFill>
                  <a:srgbClr val="000099"/>
                </a:solidFill>
                <a:latin typeface="Arial" charset="0"/>
              </a:rPr>
              <a:t>Bochum, 14.11.2016</a:t>
            </a:r>
          </a:p>
        </p:txBody>
      </p:sp>
    </p:spTree>
    <p:extLst>
      <p:ext uri="{BB962C8B-B14F-4D97-AF65-F5344CB8AC3E}">
        <p14:creationId xmlns:p14="http://schemas.microsoft.com/office/powerpoint/2010/main" val="3826890186"/>
      </p:ext>
    </p:extLst>
  </p:cSld>
  <p:clrMapOvr>
    <a:masterClrMapping/>
  </p:clrMapOvr>
  <p:transition/>
</p:sld>
</file>

<file path=ppt/theme/theme1.xml><?xml version="1.0" encoding="utf-8"?>
<a:theme xmlns:a="http://schemas.openxmlformats.org/drawingml/2006/main" name="DPG2003">
  <a:themeElements>
    <a:clrScheme name="DPG2003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PG2003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de-DE" sz="24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de-DE" sz="24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DPG2003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PG2003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PG2003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PG2003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PG2003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PG2003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PG2003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C:\Dokumente und Einstellungen\eremina\Anwendungsdaten\Microsoft\Vorlagen\DPG2003.pot</Template>
  <TotalTime>4</TotalTime>
  <Words>1719</Words>
  <Application>Microsoft Office PowerPoint</Application>
  <PresentationFormat>Экран (4:3)</PresentationFormat>
  <Paragraphs>359</Paragraphs>
  <Slides>53</Slides>
  <Notes>36</Notes>
  <HiddenSlides>1</HiddenSlides>
  <MMClips>0</MMClips>
  <ScaleCrop>false</ScaleCrop>
  <HeadingPairs>
    <vt:vector size="8" baseType="variant">
      <vt:variant>
        <vt:lpstr>Использованные шрифты</vt:lpstr>
      </vt:variant>
      <vt:variant>
        <vt:i4>15</vt:i4>
      </vt:variant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3</vt:i4>
      </vt:variant>
      <vt:variant>
        <vt:lpstr>Заголовки слайдов</vt:lpstr>
      </vt:variant>
      <vt:variant>
        <vt:i4>53</vt:i4>
      </vt:variant>
    </vt:vector>
  </HeadingPairs>
  <TitlesOfParts>
    <vt:vector size="72" baseType="lpstr">
      <vt:lpstr>ＭＳ Ｐゴシック</vt:lpstr>
      <vt:lpstr>Arial</vt:lpstr>
      <vt:lpstr>Bookman Old Style</vt:lpstr>
      <vt:lpstr>Calibri</vt:lpstr>
      <vt:lpstr>CMBX9</vt:lpstr>
      <vt:lpstr>CMR9</vt:lpstr>
      <vt:lpstr>CMSS12</vt:lpstr>
      <vt:lpstr>CMTI9</vt:lpstr>
      <vt:lpstr>Comic Sans MS</vt:lpstr>
      <vt:lpstr>GillSans</vt:lpstr>
      <vt:lpstr>GillSans-Bold</vt:lpstr>
      <vt:lpstr>GillSans-BoldItalic</vt:lpstr>
      <vt:lpstr>Monotype Corsiva</vt:lpstr>
      <vt:lpstr>Symbol</vt:lpstr>
      <vt:lpstr>Times New Roman</vt:lpstr>
      <vt:lpstr>DPG2003</vt:lpstr>
      <vt:lpstr>数式</vt:lpstr>
      <vt:lpstr>Equation</vt:lpstr>
      <vt:lpstr>Formel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Integer Quantum Hall Effect and band theory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eremina</dc:creator>
  <cp:lastModifiedBy>Yurii Proshin</cp:lastModifiedBy>
  <cp:revision>1161</cp:revision>
  <cp:lastPrinted>2016-11-14T15:53:35Z</cp:lastPrinted>
  <dcterms:created xsi:type="dcterms:W3CDTF">2003-03-14T16:06:33Z</dcterms:created>
  <dcterms:modified xsi:type="dcterms:W3CDTF">2017-05-19T22:17:10Z</dcterms:modified>
</cp:coreProperties>
</file>