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78" r:id="rId3"/>
    <p:sldId id="316" r:id="rId4"/>
    <p:sldId id="280" r:id="rId5"/>
    <p:sldId id="315" r:id="rId6"/>
    <p:sldId id="317" r:id="rId7"/>
    <p:sldId id="318" r:id="rId8"/>
    <p:sldId id="309" r:id="rId9"/>
    <p:sldId id="310" r:id="rId10"/>
    <p:sldId id="311" r:id="rId11"/>
    <p:sldId id="312" r:id="rId12"/>
    <p:sldId id="313" r:id="rId13"/>
    <p:sldId id="314" r:id="rId14"/>
    <p:sldId id="305" r:id="rId15"/>
    <p:sldId id="279" r:id="rId16"/>
  </p:sldIdLst>
  <p:sldSz cx="9144000" cy="5143500" type="screen16x9"/>
  <p:notesSz cx="6858000" cy="9144000"/>
  <p:defaultTextStyle>
    <a:defPPr>
      <a:defRPr lang="ru-RU"/>
    </a:defPPr>
    <a:lvl1pPr marL="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75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A926-5C21-463A-B014-651000F59FA9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D8D0C-BFBA-4B8A-A7EB-29FCD92F8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107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12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500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042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305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746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641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6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641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98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70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13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950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769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F8E1-6B50-4F69-A2F4-434940BCED5E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27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001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6494" y="99251"/>
            <a:ext cx="5787593" cy="307777"/>
          </a:xfrm>
        </p:spPr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3895" y="865505"/>
            <a:ext cx="6607493" cy="215444"/>
          </a:xfrm>
        </p:spPr>
        <p:txBody>
          <a:bodyPr lIns="0" tIns="0" rIns="0" bIns="0"/>
          <a:lstStyle>
            <a:lvl1pPr>
              <a:defRPr sz="14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334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6494" y="99251"/>
            <a:ext cx="5787593" cy="307777"/>
          </a:xfrm>
        </p:spPr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58140" y="964883"/>
            <a:ext cx="373856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001F5F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834318" y="1015492"/>
            <a:ext cx="409924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001F5F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345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6781" y="1545657"/>
            <a:ext cx="5997219" cy="359784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0731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6494" y="99251"/>
            <a:ext cx="5787593" cy="307777"/>
          </a:xfrm>
        </p:spPr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7486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656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26" tIns="45712" rIns="91426" bIns="4571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91426" tIns="45712" rIns="91426" bIns="4571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26" tIns="45712" rIns="91426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6F8E1-6B50-4F69-A2F4-434940BCED5E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26" tIns="45712" rIns="91426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26" tIns="45712" rIns="91426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46A19-067A-40C1-85E4-7AE053E24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676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6494" y="99251"/>
            <a:ext cx="5787593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3895" y="865505"/>
            <a:ext cx="660749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 defTabSz="914400"/>
              <a:t>12/23/2025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1" y="4783455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336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28600">
        <a:defRPr>
          <a:latin typeface="+mn-lt"/>
          <a:ea typeface="+mn-ea"/>
          <a:cs typeface="+mn-cs"/>
        </a:defRPr>
      </a:lvl2pPr>
      <a:lvl3pPr marL="457200">
        <a:defRPr>
          <a:latin typeface="+mn-lt"/>
          <a:ea typeface="+mn-ea"/>
          <a:cs typeface="+mn-cs"/>
        </a:defRPr>
      </a:lvl3pPr>
      <a:lvl4pPr marL="685800">
        <a:defRPr>
          <a:latin typeface="+mn-lt"/>
          <a:ea typeface="+mn-ea"/>
          <a:cs typeface="+mn-cs"/>
        </a:defRPr>
      </a:lvl4pPr>
      <a:lvl5pPr marL="914400">
        <a:defRPr>
          <a:latin typeface="+mn-lt"/>
          <a:ea typeface="+mn-ea"/>
          <a:cs typeface="+mn-cs"/>
        </a:defRPr>
      </a:lvl5pPr>
      <a:lvl6pPr marL="1143000">
        <a:defRPr>
          <a:latin typeface="+mn-lt"/>
          <a:ea typeface="+mn-ea"/>
          <a:cs typeface="+mn-cs"/>
        </a:defRPr>
      </a:lvl6pPr>
      <a:lvl7pPr marL="1371600">
        <a:defRPr>
          <a:latin typeface="+mn-lt"/>
          <a:ea typeface="+mn-ea"/>
          <a:cs typeface="+mn-cs"/>
        </a:defRPr>
      </a:lvl7pPr>
      <a:lvl8pPr marL="1600200">
        <a:defRPr>
          <a:latin typeface="+mn-lt"/>
          <a:ea typeface="+mn-ea"/>
          <a:cs typeface="+mn-cs"/>
        </a:defRPr>
      </a:lvl8pPr>
      <a:lvl9pPr marL="18288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28600">
        <a:defRPr>
          <a:latin typeface="+mn-lt"/>
          <a:ea typeface="+mn-ea"/>
          <a:cs typeface="+mn-cs"/>
        </a:defRPr>
      </a:lvl2pPr>
      <a:lvl3pPr marL="457200">
        <a:defRPr>
          <a:latin typeface="+mn-lt"/>
          <a:ea typeface="+mn-ea"/>
          <a:cs typeface="+mn-cs"/>
        </a:defRPr>
      </a:lvl3pPr>
      <a:lvl4pPr marL="685800">
        <a:defRPr>
          <a:latin typeface="+mn-lt"/>
          <a:ea typeface="+mn-ea"/>
          <a:cs typeface="+mn-cs"/>
        </a:defRPr>
      </a:lvl4pPr>
      <a:lvl5pPr marL="914400">
        <a:defRPr>
          <a:latin typeface="+mn-lt"/>
          <a:ea typeface="+mn-ea"/>
          <a:cs typeface="+mn-cs"/>
        </a:defRPr>
      </a:lvl5pPr>
      <a:lvl6pPr marL="1143000">
        <a:defRPr>
          <a:latin typeface="+mn-lt"/>
          <a:ea typeface="+mn-ea"/>
          <a:cs typeface="+mn-cs"/>
        </a:defRPr>
      </a:lvl6pPr>
      <a:lvl7pPr marL="1371600">
        <a:defRPr>
          <a:latin typeface="+mn-lt"/>
          <a:ea typeface="+mn-ea"/>
          <a:cs typeface="+mn-cs"/>
        </a:defRPr>
      </a:lvl7pPr>
      <a:lvl8pPr marL="1600200">
        <a:defRPr>
          <a:latin typeface="+mn-lt"/>
          <a:ea typeface="+mn-ea"/>
          <a:cs typeface="+mn-cs"/>
        </a:defRPr>
      </a:lvl8pPr>
      <a:lvl9pPr marL="18288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618552"/>
            <a:ext cx="2511226" cy="57680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14845" y="549247"/>
            <a:ext cx="5305962" cy="900236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68571" bIns="34285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ВОСПИТАТЕЛЬНАЯ РАБОТА В ИНСТИТУТЕ: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СОСТОЯНИЕ И ПЕРСПЕКТИВЫ РАЗВИТИЯ.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ОТЧЕТ ЗА 2025 ГОД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85882" y="3165679"/>
            <a:ext cx="4645121" cy="66940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ru-RU" sz="1500" b="1" dirty="0">
                <a:solidFill>
                  <a:srgbClr val="00549F"/>
                </a:solidFill>
                <a:latin typeface="PT Sans" panose="020B0503020203020204" pitchFamily="34" charset="-52"/>
              </a:rPr>
              <a:t>Гусев Валерий Леонидович</a:t>
            </a: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Заместитель директора 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по воспитательной и социальной работе</a:t>
            </a:r>
          </a:p>
        </p:txBody>
      </p:sp>
      <p:pic>
        <p:nvPicPr>
          <p:cNvPr id="5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51" y="796030"/>
            <a:ext cx="1649320" cy="22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425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36077" y="808482"/>
            <a:ext cx="7008178" cy="4335145"/>
            <a:chOff x="4272153" y="1616963"/>
            <a:chExt cx="14016355" cy="86702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98123" y="1616963"/>
              <a:ext cx="7389876" cy="84109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72153" y="2618739"/>
              <a:ext cx="14015847" cy="766826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808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27585" y="345249"/>
            <a:ext cx="7779385" cy="19558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sz="1200" b="1" kern="0" spc="28" dirty="0">
                <a:solidFill>
                  <a:srgbClr val="FFFFFF"/>
                </a:solidFill>
                <a:latin typeface="Trebuchet MS"/>
                <a:cs typeface="Trebuchet MS"/>
              </a:rPr>
              <a:t>Основы,</a:t>
            </a:r>
            <a:r>
              <a:rPr sz="1200" b="1" kern="0" spc="-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kern="0" spc="38" dirty="0">
                <a:solidFill>
                  <a:srgbClr val="FFFFFF"/>
                </a:solidFill>
                <a:latin typeface="Trebuchet MS"/>
                <a:cs typeface="Trebuchet MS"/>
              </a:rPr>
              <a:t>объединяющие</a:t>
            </a:r>
            <a:r>
              <a:rPr sz="1200" b="1" kern="0" spc="-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kern="0" spc="40" dirty="0">
                <a:solidFill>
                  <a:srgbClr val="FFFFFF"/>
                </a:solidFill>
                <a:latin typeface="Trebuchet MS"/>
                <a:cs typeface="Trebuchet MS"/>
              </a:rPr>
              <a:t>Сообщество</a:t>
            </a:r>
            <a:r>
              <a:rPr sz="1200" b="1" kern="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Trebuchet MS"/>
                <a:cs typeface="Trebuchet MS"/>
              </a:rPr>
              <a:t>ответственных</a:t>
            </a:r>
            <a:r>
              <a:rPr sz="1200" b="1" kern="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kern="0" spc="65" dirty="0">
                <a:solidFill>
                  <a:srgbClr val="FFFFFF"/>
                </a:solidFill>
                <a:latin typeface="Trebuchet MS"/>
                <a:cs typeface="Trebuchet MS"/>
              </a:rPr>
              <a:t>за</a:t>
            </a:r>
            <a:r>
              <a:rPr sz="1200" b="1" kern="0" spc="-18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kern="0" spc="33" dirty="0">
                <a:solidFill>
                  <a:srgbClr val="FFFFFF"/>
                </a:solidFill>
                <a:latin typeface="Trebuchet MS"/>
                <a:cs typeface="Trebuchet MS"/>
              </a:rPr>
              <a:t>воспитание</a:t>
            </a:r>
            <a:r>
              <a:rPr sz="1200" b="1" kern="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kern="0" spc="38" dirty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sz="1200" b="1" kern="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Trebuchet MS"/>
                <a:cs typeface="Trebuchet MS"/>
              </a:rPr>
              <a:t>системе</a:t>
            </a:r>
            <a:r>
              <a:rPr sz="1200" b="1" kern="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kern="0" spc="35" dirty="0">
                <a:solidFill>
                  <a:srgbClr val="FFFFFF"/>
                </a:solidFill>
                <a:latin typeface="Trebuchet MS"/>
                <a:cs typeface="Trebuchet MS"/>
              </a:rPr>
              <a:t>высшего</a:t>
            </a:r>
            <a:r>
              <a:rPr sz="1200" b="1" kern="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kern="0" spc="45" dirty="0">
                <a:solidFill>
                  <a:srgbClr val="FFFFFF"/>
                </a:solidFill>
                <a:latin typeface="Trebuchet MS"/>
                <a:cs typeface="Trebuchet MS"/>
              </a:rPr>
              <a:t>образования</a:t>
            </a:r>
            <a:endParaRPr sz="12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715388" y="711482"/>
            <a:ext cx="4319206" cy="25327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6350">
              <a:spcBef>
                <a:spcPts val="55"/>
              </a:spcBef>
            </a:pP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1439" y="964756"/>
            <a:ext cx="7678103" cy="356235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14605" marR="2540" indent="-8573" defTabSz="457200">
              <a:spcBef>
                <a:spcPts val="53"/>
              </a:spcBef>
              <a:tabLst>
                <a:tab pos="1931035" algn="l"/>
                <a:tab pos="3154363" algn="l"/>
              </a:tabLst>
            </a:pPr>
            <a:r>
              <a:rPr sz="1100" b="1" kern="0" spc="48" dirty="0">
                <a:solidFill>
                  <a:srgbClr val="1F3378"/>
                </a:solidFill>
                <a:latin typeface="Trebuchet MS"/>
                <a:cs typeface="Trebuchet MS"/>
              </a:rPr>
              <a:t>(Указ</a:t>
            </a:r>
            <a:r>
              <a:rPr sz="1100" b="1" kern="0" spc="-53" dirty="0">
                <a:solidFill>
                  <a:srgbClr val="1F3378"/>
                </a:solidFill>
                <a:latin typeface="Trebuchet MS"/>
                <a:cs typeface="Trebuchet MS"/>
              </a:rPr>
              <a:t> </a:t>
            </a:r>
            <a:r>
              <a:rPr sz="1100" b="1" kern="0" spc="35" dirty="0">
                <a:solidFill>
                  <a:srgbClr val="22367A"/>
                </a:solidFill>
                <a:latin typeface="Trebuchet MS"/>
                <a:cs typeface="Trebuchet MS"/>
              </a:rPr>
              <a:t>Президента</a:t>
            </a:r>
            <a:r>
              <a:rPr sz="1100" b="1" kern="0" spc="-68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35" dirty="0">
                <a:solidFill>
                  <a:srgbClr val="22367A"/>
                </a:solidFill>
                <a:latin typeface="Trebuchet MS"/>
                <a:cs typeface="Trebuchet MS"/>
              </a:rPr>
              <a:t>Российской</a:t>
            </a:r>
            <a:r>
              <a:rPr sz="1100" b="1" kern="0" spc="-53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48" dirty="0">
                <a:solidFill>
                  <a:srgbClr val="22367A"/>
                </a:solidFill>
                <a:latin typeface="Trebuchet MS"/>
                <a:cs typeface="Trebuchet MS"/>
              </a:rPr>
              <a:t>Федерации</a:t>
            </a:r>
            <a:r>
              <a:rPr sz="1100" b="1" kern="0" dirty="0">
                <a:solidFill>
                  <a:srgbClr val="22367A"/>
                </a:solidFill>
                <a:latin typeface="Trebuchet MS"/>
                <a:cs typeface="Trebuchet MS"/>
              </a:rPr>
              <a:t>	от</a:t>
            </a:r>
            <a:r>
              <a:rPr sz="1100" b="1" kern="0" spc="-38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-40" dirty="0">
                <a:solidFill>
                  <a:srgbClr val="22367A"/>
                </a:solidFill>
                <a:latin typeface="Trebuchet MS"/>
                <a:cs typeface="Trebuchet MS"/>
              </a:rPr>
              <a:t>09.11.2022</a:t>
            </a:r>
            <a:r>
              <a:rPr sz="1100" b="1" kern="0" spc="-48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113" dirty="0">
                <a:solidFill>
                  <a:srgbClr val="22367A"/>
                </a:solidFill>
                <a:latin typeface="Trebuchet MS"/>
                <a:cs typeface="Trebuchet MS"/>
              </a:rPr>
              <a:t>N</a:t>
            </a:r>
            <a:r>
              <a:rPr sz="1100" b="1" kern="0" spc="-40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85" dirty="0">
                <a:solidFill>
                  <a:srgbClr val="22367A"/>
                </a:solidFill>
                <a:latin typeface="Trebuchet MS"/>
                <a:cs typeface="Trebuchet MS"/>
              </a:rPr>
              <a:t>809</a:t>
            </a:r>
            <a:r>
              <a:rPr sz="1100" b="1" kern="0" spc="-40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55" dirty="0">
                <a:solidFill>
                  <a:srgbClr val="22367A"/>
                </a:solidFill>
                <a:latin typeface="Trebuchet MS"/>
                <a:cs typeface="Trebuchet MS"/>
              </a:rPr>
              <a:t>«Об</a:t>
            </a:r>
            <a:r>
              <a:rPr sz="1100" b="1" kern="0" spc="-40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33" dirty="0">
                <a:solidFill>
                  <a:srgbClr val="22367A"/>
                </a:solidFill>
                <a:latin typeface="Trebuchet MS"/>
                <a:cs typeface="Trebuchet MS"/>
              </a:rPr>
              <a:t>утверждении</a:t>
            </a:r>
            <a:r>
              <a:rPr sz="1100" b="1" kern="0" spc="-63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55" dirty="0">
                <a:solidFill>
                  <a:srgbClr val="22367A"/>
                </a:solidFill>
                <a:latin typeface="Trebuchet MS"/>
                <a:cs typeface="Trebuchet MS"/>
              </a:rPr>
              <a:t>Основ</a:t>
            </a:r>
            <a:r>
              <a:rPr sz="1100" b="1" kern="0" spc="-43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28" dirty="0">
                <a:solidFill>
                  <a:srgbClr val="22367A"/>
                </a:solidFill>
                <a:latin typeface="Trebuchet MS"/>
                <a:cs typeface="Trebuchet MS"/>
              </a:rPr>
              <a:t>государственной </a:t>
            </a:r>
            <a:r>
              <a:rPr sz="1100" b="1" kern="0" spc="35" dirty="0">
                <a:solidFill>
                  <a:srgbClr val="22367A"/>
                </a:solidFill>
                <a:latin typeface="Trebuchet MS"/>
                <a:cs typeface="Trebuchet MS"/>
              </a:rPr>
              <a:t>политики</a:t>
            </a:r>
            <a:r>
              <a:rPr sz="1100" b="1" kern="0" spc="-65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45" dirty="0">
                <a:solidFill>
                  <a:srgbClr val="22367A"/>
                </a:solidFill>
                <a:latin typeface="Trebuchet MS"/>
                <a:cs typeface="Trebuchet MS"/>
              </a:rPr>
              <a:t>по</a:t>
            </a:r>
            <a:r>
              <a:rPr sz="1100" b="1" kern="0" spc="-45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35" dirty="0">
                <a:solidFill>
                  <a:srgbClr val="22367A"/>
                </a:solidFill>
                <a:latin typeface="Trebuchet MS"/>
                <a:cs typeface="Trebuchet MS"/>
              </a:rPr>
              <a:t>сохранению</a:t>
            </a:r>
            <a:r>
              <a:rPr sz="1100" b="1" kern="0" dirty="0">
                <a:solidFill>
                  <a:srgbClr val="22367A"/>
                </a:solidFill>
                <a:latin typeface="Trebuchet MS"/>
                <a:cs typeface="Trebuchet MS"/>
              </a:rPr>
              <a:t>	</a:t>
            </a:r>
            <a:r>
              <a:rPr sz="1100" b="1" kern="0" spc="40" dirty="0">
                <a:solidFill>
                  <a:srgbClr val="22367A"/>
                </a:solidFill>
                <a:latin typeface="Trebuchet MS"/>
                <a:cs typeface="Trebuchet MS"/>
              </a:rPr>
              <a:t>и</a:t>
            </a:r>
            <a:r>
              <a:rPr sz="1100" b="1" kern="0" spc="-48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35" dirty="0">
                <a:solidFill>
                  <a:srgbClr val="22367A"/>
                </a:solidFill>
                <a:latin typeface="Trebuchet MS"/>
                <a:cs typeface="Trebuchet MS"/>
              </a:rPr>
              <a:t>укреплению</a:t>
            </a:r>
            <a:r>
              <a:rPr sz="1100" b="1" kern="0" spc="-50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43" dirty="0">
                <a:solidFill>
                  <a:srgbClr val="22367A"/>
                </a:solidFill>
                <a:latin typeface="Trebuchet MS"/>
                <a:cs typeface="Trebuchet MS"/>
              </a:rPr>
              <a:t>традиционных</a:t>
            </a:r>
            <a:r>
              <a:rPr sz="1100" b="1" kern="0" spc="-60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30" dirty="0">
                <a:solidFill>
                  <a:srgbClr val="22367A"/>
                </a:solidFill>
                <a:latin typeface="Trebuchet MS"/>
                <a:cs typeface="Trebuchet MS"/>
              </a:rPr>
              <a:t>российских</a:t>
            </a:r>
            <a:r>
              <a:rPr sz="1100" b="1" kern="0" spc="-45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60" dirty="0">
                <a:solidFill>
                  <a:srgbClr val="22367A"/>
                </a:solidFill>
                <a:latin typeface="Trebuchet MS"/>
                <a:cs typeface="Trebuchet MS"/>
              </a:rPr>
              <a:t>духовно-</a:t>
            </a:r>
            <a:r>
              <a:rPr sz="1100" b="1" kern="0" spc="30" dirty="0">
                <a:solidFill>
                  <a:srgbClr val="22367A"/>
                </a:solidFill>
                <a:latin typeface="Trebuchet MS"/>
                <a:cs typeface="Trebuchet MS"/>
              </a:rPr>
              <a:t>нравственных</a:t>
            </a:r>
            <a:r>
              <a:rPr sz="1100" b="1" kern="0" spc="-57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-5" dirty="0">
                <a:solidFill>
                  <a:srgbClr val="22367A"/>
                </a:solidFill>
                <a:latin typeface="Trebuchet MS"/>
                <a:cs typeface="Trebuchet MS"/>
              </a:rPr>
              <a:t>ценностей»)</a:t>
            </a:r>
            <a:endParaRPr sz="11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3934" y="861061"/>
            <a:ext cx="299466" cy="265931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08186" y="1491361"/>
            <a:ext cx="1197610" cy="236220"/>
            <a:chOff x="571754" y="3007105"/>
            <a:chExt cx="2395220" cy="472440"/>
          </a:xfrm>
        </p:grpSpPr>
        <p:sp>
          <p:nvSpPr>
            <p:cNvPr id="11" name="object 11"/>
            <p:cNvSpPr/>
            <p:nvPr/>
          </p:nvSpPr>
          <p:spPr>
            <a:xfrm>
              <a:off x="584454" y="3019805"/>
              <a:ext cx="2369820" cy="447040"/>
            </a:xfrm>
            <a:custGeom>
              <a:avLst/>
              <a:gdLst/>
              <a:ahLst/>
              <a:cxnLst/>
              <a:rect l="l" t="t" r="r" b="b"/>
              <a:pathLst>
                <a:path w="2369820" h="447039">
                  <a:moveTo>
                    <a:pt x="2295397" y="0"/>
                  </a:moveTo>
                  <a:lnTo>
                    <a:pt x="74422" y="0"/>
                  </a:lnTo>
                  <a:lnTo>
                    <a:pt x="45455" y="5842"/>
                  </a:lnTo>
                  <a:lnTo>
                    <a:pt x="21799" y="21780"/>
                  </a:lnTo>
                  <a:lnTo>
                    <a:pt x="5849" y="45434"/>
                  </a:lnTo>
                  <a:lnTo>
                    <a:pt x="0" y="74422"/>
                  </a:lnTo>
                  <a:lnTo>
                    <a:pt x="0" y="372110"/>
                  </a:lnTo>
                  <a:lnTo>
                    <a:pt x="5849" y="401097"/>
                  </a:lnTo>
                  <a:lnTo>
                    <a:pt x="21799" y="424751"/>
                  </a:lnTo>
                  <a:lnTo>
                    <a:pt x="45455" y="440690"/>
                  </a:lnTo>
                  <a:lnTo>
                    <a:pt x="74422" y="446532"/>
                  </a:lnTo>
                  <a:lnTo>
                    <a:pt x="2295397" y="446532"/>
                  </a:lnTo>
                  <a:lnTo>
                    <a:pt x="2324385" y="440690"/>
                  </a:lnTo>
                  <a:lnTo>
                    <a:pt x="2348039" y="424751"/>
                  </a:lnTo>
                  <a:lnTo>
                    <a:pt x="2363978" y="401097"/>
                  </a:lnTo>
                  <a:lnTo>
                    <a:pt x="2369820" y="372110"/>
                  </a:lnTo>
                  <a:lnTo>
                    <a:pt x="2369820" y="74422"/>
                  </a:lnTo>
                  <a:lnTo>
                    <a:pt x="2363978" y="45434"/>
                  </a:lnTo>
                  <a:lnTo>
                    <a:pt x="2348039" y="21780"/>
                  </a:lnTo>
                  <a:lnTo>
                    <a:pt x="2324385" y="5842"/>
                  </a:lnTo>
                  <a:lnTo>
                    <a:pt x="2295397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84454" y="3019805"/>
              <a:ext cx="2369820" cy="447040"/>
            </a:xfrm>
            <a:custGeom>
              <a:avLst/>
              <a:gdLst/>
              <a:ahLst/>
              <a:cxnLst/>
              <a:rect l="l" t="t" r="r" b="b"/>
              <a:pathLst>
                <a:path w="2369820" h="447039">
                  <a:moveTo>
                    <a:pt x="0" y="74422"/>
                  </a:moveTo>
                  <a:lnTo>
                    <a:pt x="5849" y="45434"/>
                  </a:lnTo>
                  <a:lnTo>
                    <a:pt x="21799" y="21780"/>
                  </a:lnTo>
                  <a:lnTo>
                    <a:pt x="45455" y="5842"/>
                  </a:lnTo>
                  <a:lnTo>
                    <a:pt x="74422" y="0"/>
                  </a:lnTo>
                  <a:lnTo>
                    <a:pt x="2295397" y="0"/>
                  </a:lnTo>
                  <a:lnTo>
                    <a:pt x="2324385" y="5842"/>
                  </a:lnTo>
                  <a:lnTo>
                    <a:pt x="2348039" y="21780"/>
                  </a:lnTo>
                  <a:lnTo>
                    <a:pt x="2363978" y="45434"/>
                  </a:lnTo>
                  <a:lnTo>
                    <a:pt x="2369820" y="74422"/>
                  </a:lnTo>
                  <a:lnTo>
                    <a:pt x="2369820" y="372110"/>
                  </a:lnTo>
                  <a:lnTo>
                    <a:pt x="2363978" y="401097"/>
                  </a:lnTo>
                  <a:lnTo>
                    <a:pt x="2348039" y="424751"/>
                  </a:lnTo>
                  <a:lnTo>
                    <a:pt x="2324385" y="440690"/>
                  </a:lnTo>
                  <a:lnTo>
                    <a:pt x="2295397" y="446532"/>
                  </a:lnTo>
                  <a:lnTo>
                    <a:pt x="74422" y="446532"/>
                  </a:lnTo>
                  <a:lnTo>
                    <a:pt x="45455" y="440690"/>
                  </a:lnTo>
                  <a:lnTo>
                    <a:pt x="21799" y="424751"/>
                  </a:lnTo>
                  <a:lnTo>
                    <a:pt x="5849" y="401097"/>
                  </a:lnTo>
                  <a:lnTo>
                    <a:pt x="0" y="372110"/>
                  </a:lnTo>
                  <a:lnTo>
                    <a:pt x="0" y="74422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19403" y="1500582"/>
            <a:ext cx="662725" cy="20839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350" defTabSz="457200">
              <a:spcBef>
                <a:spcPts val="65"/>
              </a:spcBef>
            </a:pPr>
            <a:r>
              <a:rPr sz="1300" b="1" i="1" kern="0" spc="20" dirty="0" err="1">
                <a:solidFill>
                  <a:srgbClr val="FFFFFF"/>
                </a:solidFill>
                <a:latin typeface="Trebuchet MS"/>
                <a:cs typeface="Trebuchet MS"/>
              </a:rPr>
              <a:t>Жизнь</a:t>
            </a:r>
            <a:endParaRPr sz="13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607184" y="1482979"/>
            <a:ext cx="1410843" cy="236220"/>
            <a:chOff x="3214370" y="2965957"/>
            <a:chExt cx="2395220" cy="472440"/>
          </a:xfrm>
        </p:grpSpPr>
        <p:sp>
          <p:nvSpPr>
            <p:cNvPr id="15" name="object 15"/>
            <p:cNvSpPr/>
            <p:nvPr/>
          </p:nvSpPr>
          <p:spPr>
            <a:xfrm>
              <a:off x="3227070" y="2978657"/>
              <a:ext cx="2369820" cy="447040"/>
            </a:xfrm>
            <a:custGeom>
              <a:avLst/>
              <a:gdLst/>
              <a:ahLst/>
              <a:cxnLst/>
              <a:rect l="l" t="t" r="r" b="b"/>
              <a:pathLst>
                <a:path w="2369820" h="447039">
                  <a:moveTo>
                    <a:pt x="2295397" y="0"/>
                  </a:moveTo>
                  <a:lnTo>
                    <a:pt x="74421" y="0"/>
                  </a:lnTo>
                  <a:lnTo>
                    <a:pt x="45434" y="5842"/>
                  </a:lnTo>
                  <a:lnTo>
                    <a:pt x="21780" y="21780"/>
                  </a:lnTo>
                  <a:lnTo>
                    <a:pt x="5842" y="45434"/>
                  </a:lnTo>
                  <a:lnTo>
                    <a:pt x="0" y="74422"/>
                  </a:lnTo>
                  <a:lnTo>
                    <a:pt x="0" y="372110"/>
                  </a:lnTo>
                  <a:lnTo>
                    <a:pt x="5842" y="401097"/>
                  </a:lnTo>
                  <a:lnTo>
                    <a:pt x="21780" y="424751"/>
                  </a:lnTo>
                  <a:lnTo>
                    <a:pt x="45434" y="440690"/>
                  </a:lnTo>
                  <a:lnTo>
                    <a:pt x="74421" y="446532"/>
                  </a:lnTo>
                  <a:lnTo>
                    <a:pt x="2295397" y="446532"/>
                  </a:lnTo>
                  <a:lnTo>
                    <a:pt x="2324385" y="440690"/>
                  </a:lnTo>
                  <a:lnTo>
                    <a:pt x="2348039" y="424751"/>
                  </a:lnTo>
                  <a:lnTo>
                    <a:pt x="2363978" y="401097"/>
                  </a:lnTo>
                  <a:lnTo>
                    <a:pt x="2369820" y="372110"/>
                  </a:lnTo>
                  <a:lnTo>
                    <a:pt x="2369820" y="74422"/>
                  </a:lnTo>
                  <a:lnTo>
                    <a:pt x="2363978" y="45434"/>
                  </a:lnTo>
                  <a:lnTo>
                    <a:pt x="2348039" y="21780"/>
                  </a:lnTo>
                  <a:lnTo>
                    <a:pt x="2324385" y="5842"/>
                  </a:lnTo>
                  <a:lnTo>
                    <a:pt x="2295397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3227070" y="2978657"/>
              <a:ext cx="2369820" cy="447040"/>
            </a:xfrm>
            <a:custGeom>
              <a:avLst/>
              <a:gdLst/>
              <a:ahLst/>
              <a:cxnLst/>
              <a:rect l="l" t="t" r="r" b="b"/>
              <a:pathLst>
                <a:path w="2369820" h="447039">
                  <a:moveTo>
                    <a:pt x="0" y="74422"/>
                  </a:moveTo>
                  <a:lnTo>
                    <a:pt x="5842" y="45434"/>
                  </a:lnTo>
                  <a:lnTo>
                    <a:pt x="21780" y="21780"/>
                  </a:lnTo>
                  <a:lnTo>
                    <a:pt x="45434" y="5842"/>
                  </a:lnTo>
                  <a:lnTo>
                    <a:pt x="74421" y="0"/>
                  </a:lnTo>
                  <a:lnTo>
                    <a:pt x="2295397" y="0"/>
                  </a:lnTo>
                  <a:lnTo>
                    <a:pt x="2324385" y="5842"/>
                  </a:lnTo>
                  <a:lnTo>
                    <a:pt x="2348039" y="21780"/>
                  </a:lnTo>
                  <a:lnTo>
                    <a:pt x="2363978" y="45434"/>
                  </a:lnTo>
                  <a:lnTo>
                    <a:pt x="2369820" y="74422"/>
                  </a:lnTo>
                  <a:lnTo>
                    <a:pt x="2369820" y="372110"/>
                  </a:lnTo>
                  <a:lnTo>
                    <a:pt x="2363978" y="401097"/>
                  </a:lnTo>
                  <a:lnTo>
                    <a:pt x="2348039" y="424751"/>
                  </a:lnTo>
                  <a:lnTo>
                    <a:pt x="2324385" y="440690"/>
                  </a:lnTo>
                  <a:lnTo>
                    <a:pt x="2295397" y="446532"/>
                  </a:lnTo>
                  <a:lnTo>
                    <a:pt x="74421" y="446532"/>
                  </a:lnTo>
                  <a:lnTo>
                    <a:pt x="45434" y="440690"/>
                  </a:lnTo>
                  <a:lnTo>
                    <a:pt x="21780" y="424751"/>
                  </a:lnTo>
                  <a:lnTo>
                    <a:pt x="5842" y="401097"/>
                  </a:lnTo>
                  <a:lnTo>
                    <a:pt x="0" y="372110"/>
                  </a:lnTo>
                  <a:lnTo>
                    <a:pt x="0" y="74422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5467477" y="1492885"/>
            <a:ext cx="1365760" cy="236220"/>
            <a:chOff x="10934954" y="2985770"/>
            <a:chExt cx="2395220" cy="472440"/>
          </a:xfrm>
        </p:grpSpPr>
        <p:sp>
          <p:nvSpPr>
            <p:cNvPr id="18" name="object 18"/>
            <p:cNvSpPr/>
            <p:nvPr/>
          </p:nvSpPr>
          <p:spPr>
            <a:xfrm>
              <a:off x="10947654" y="2998470"/>
              <a:ext cx="2369820" cy="447040"/>
            </a:xfrm>
            <a:custGeom>
              <a:avLst/>
              <a:gdLst/>
              <a:ahLst/>
              <a:cxnLst/>
              <a:rect l="l" t="t" r="r" b="b"/>
              <a:pathLst>
                <a:path w="2369819" h="447039">
                  <a:moveTo>
                    <a:pt x="2295398" y="0"/>
                  </a:moveTo>
                  <a:lnTo>
                    <a:pt x="74422" y="0"/>
                  </a:lnTo>
                  <a:lnTo>
                    <a:pt x="45434" y="5842"/>
                  </a:lnTo>
                  <a:lnTo>
                    <a:pt x="21780" y="21780"/>
                  </a:lnTo>
                  <a:lnTo>
                    <a:pt x="5842" y="45434"/>
                  </a:lnTo>
                  <a:lnTo>
                    <a:pt x="0" y="74422"/>
                  </a:lnTo>
                  <a:lnTo>
                    <a:pt x="0" y="372109"/>
                  </a:lnTo>
                  <a:lnTo>
                    <a:pt x="5842" y="401097"/>
                  </a:lnTo>
                  <a:lnTo>
                    <a:pt x="21780" y="424751"/>
                  </a:lnTo>
                  <a:lnTo>
                    <a:pt x="45434" y="440689"/>
                  </a:lnTo>
                  <a:lnTo>
                    <a:pt x="74422" y="446531"/>
                  </a:lnTo>
                  <a:lnTo>
                    <a:pt x="2295398" y="446531"/>
                  </a:lnTo>
                  <a:lnTo>
                    <a:pt x="2324385" y="440689"/>
                  </a:lnTo>
                  <a:lnTo>
                    <a:pt x="2348039" y="424751"/>
                  </a:lnTo>
                  <a:lnTo>
                    <a:pt x="2363977" y="401097"/>
                  </a:lnTo>
                  <a:lnTo>
                    <a:pt x="2369819" y="372109"/>
                  </a:lnTo>
                  <a:lnTo>
                    <a:pt x="2369819" y="74422"/>
                  </a:lnTo>
                  <a:lnTo>
                    <a:pt x="2363977" y="45434"/>
                  </a:lnTo>
                  <a:lnTo>
                    <a:pt x="2348039" y="21780"/>
                  </a:lnTo>
                  <a:lnTo>
                    <a:pt x="2324385" y="5842"/>
                  </a:lnTo>
                  <a:lnTo>
                    <a:pt x="2295398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0947654" y="2998470"/>
              <a:ext cx="2369820" cy="447040"/>
            </a:xfrm>
            <a:custGeom>
              <a:avLst/>
              <a:gdLst/>
              <a:ahLst/>
              <a:cxnLst/>
              <a:rect l="l" t="t" r="r" b="b"/>
              <a:pathLst>
                <a:path w="2369819" h="447039">
                  <a:moveTo>
                    <a:pt x="0" y="74422"/>
                  </a:moveTo>
                  <a:lnTo>
                    <a:pt x="5842" y="45434"/>
                  </a:lnTo>
                  <a:lnTo>
                    <a:pt x="21780" y="21780"/>
                  </a:lnTo>
                  <a:lnTo>
                    <a:pt x="45434" y="5842"/>
                  </a:lnTo>
                  <a:lnTo>
                    <a:pt x="74422" y="0"/>
                  </a:lnTo>
                  <a:lnTo>
                    <a:pt x="2295398" y="0"/>
                  </a:lnTo>
                  <a:lnTo>
                    <a:pt x="2324385" y="5842"/>
                  </a:lnTo>
                  <a:lnTo>
                    <a:pt x="2348039" y="21780"/>
                  </a:lnTo>
                  <a:lnTo>
                    <a:pt x="2363977" y="45434"/>
                  </a:lnTo>
                  <a:lnTo>
                    <a:pt x="2369819" y="74422"/>
                  </a:lnTo>
                  <a:lnTo>
                    <a:pt x="2369819" y="372109"/>
                  </a:lnTo>
                  <a:lnTo>
                    <a:pt x="2363977" y="401097"/>
                  </a:lnTo>
                  <a:lnTo>
                    <a:pt x="2348039" y="424751"/>
                  </a:lnTo>
                  <a:lnTo>
                    <a:pt x="2324385" y="440689"/>
                  </a:lnTo>
                  <a:lnTo>
                    <a:pt x="2295398" y="446531"/>
                  </a:lnTo>
                  <a:lnTo>
                    <a:pt x="74422" y="446531"/>
                  </a:lnTo>
                  <a:lnTo>
                    <a:pt x="45434" y="440689"/>
                  </a:lnTo>
                  <a:lnTo>
                    <a:pt x="21780" y="424751"/>
                  </a:lnTo>
                  <a:lnTo>
                    <a:pt x="5842" y="401097"/>
                  </a:lnTo>
                  <a:lnTo>
                    <a:pt x="0" y="372109"/>
                  </a:lnTo>
                  <a:lnTo>
                    <a:pt x="0" y="74422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449063" y="1490486"/>
            <a:ext cx="1087566" cy="20839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350" defTabSz="457200">
              <a:spcBef>
                <a:spcPts val="65"/>
              </a:spcBef>
            </a:pPr>
            <a:r>
              <a:rPr lang="ru-RU" sz="1300" b="1" i="1" kern="0" spc="-83" dirty="0">
                <a:solidFill>
                  <a:srgbClr val="FFFFFF"/>
                </a:solidFill>
                <a:latin typeface="Trebuchet MS"/>
                <a:cs typeface="Trebuchet MS"/>
              </a:rPr>
              <a:t>  </a:t>
            </a:r>
            <a:r>
              <a:rPr sz="1300" b="1" i="1" kern="0" spc="-83" dirty="0" err="1">
                <a:solidFill>
                  <a:srgbClr val="FFFFFF"/>
                </a:solidFill>
                <a:latin typeface="Trebuchet MS"/>
                <a:cs typeface="Trebuchet MS"/>
              </a:rPr>
              <a:t>Патриотизм</a:t>
            </a:r>
            <a:endParaRPr sz="13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978279" y="2209927"/>
            <a:ext cx="1197610" cy="236220"/>
            <a:chOff x="3956558" y="4419853"/>
            <a:chExt cx="2395220" cy="472440"/>
          </a:xfrm>
        </p:grpSpPr>
        <p:sp>
          <p:nvSpPr>
            <p:cNvPr id="22" name="object 22"/>
            <p:cNvSpPr/>
            <p:nvPr/>
          </p:nvSpPr>
          <p:spPr>
            <a:xfrm>
              <a:off x="3969258" y="4432553"/>
              <a:ext cx="2369820" cy="447040"/>
            </a:xfrm>
            <a:custGeom>
              <a:avLst/>
              <a:gdLst/>
              <a:ahLst/>
              <a:cxnLst/>
              <a:rect l="l" t="t" r="r" b="b"/>
              <a:pathLst>
                <a:path w="2369820" h="447039">
                  <a:moveTo>
                    <a:pt x="2295397" y="0"/>
                  </a:moveTo>
                  <a:lnTo>
                    <a:pt x="74421" y="0"/>
                  </a:lnTo>
                  <a:lnTo>
                    <a:pt x="45434" y="5841"/>
                  </a:lnTo>
                  <a:lnTo>
                    <a:pt x="21780" y="21780"/>
                  </a:lnTo>
                  <a:lnTo>
                    <a:pt x="5841" y="45434"/>
                  </a:lnTo>
                  <a:lnTo>
                    <a:pt x="0" y="74422"/>
                  </a:lnTo>
                  <a:lnTo>
                    <a:pt x="0" y="372110"/>
                  </a:lnTo>
                  <a:lnTo>
                    <a:pt x="5841" y="401097"/>
                  </a:lnTo>
                  <a:lnTo>
                    <a:pt x="21780" y="424751"/>
                  </a:lnTo>
                  <a:lnTo>
                    <a:pt x="45434" y="440690"/>
                  </a:lnTo>
                  <a:lnTo>
                    <a:pt x="74421" y="446532"/>
                  </a:lnTo>
                  <a:lnTo>
                    <a:pt x="2295397" y="446532"/>
                  </a:lnTo>
                  <a:lnTo>
                    <a:pt x="2324385" y="440690"/>
                  </a:lnTo>
                  <a:lnTo>
                    <a:pt x="2348039" y="424751"/>
                  </a:lnTo>
                  <a:lnTo>
                    <a:pt x="2363978" y="401097"/>
                  </a:lnTo>
                  <a:lnTo>
                    <a:pt x="2369819" y="372110"/>
                  </a:lnTo>
                  <a:lnTo>
                    <a:pt x="2369819" y="74422"/>
                  </a:lnTo>
                  <a:lnTo>
                    <a:pt x="2363978" y="45434"/>
                  </a:lnTo>
                  <a:lnTo>
                    <a:pt x="2348039" y="21780"/>
                  </a:lnTo>
                  <a:lnTo>
                    <a:pt x="2324385" y="5841"/>
                  </a:lnTo>
                  <a:lnTo>
                    <a:pt x="2295397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969258" y="4432553"/>
              <a:ext cx="2369820" cy="447040"/>
            </a:xfrm>
            <a:custGeom>
              <a:avLst/>
              <a:gdLst/>
              <a:ahLst/>
              <a:cxnLst/>
              <a:rect l="l" t="t" r="r" b="b"/>
              <a:pathLst>
                <a:path w="2369820" h="447039">
                  <a:moveTo>
                    <a:pt x="0" y="74422"/>
                  </a:moveTo>
                  <a:lnTo>
                    <a:pt x="5841" y="45434"/>
                  </a:lnTo>
                  <a:lnTo>
                    <a:pt x="21780" y="21780"/>
                  </a:lnTo>
                  <a:lnTo>
                    <a:pt x="45434" y="5841"/>
                  </a:lnTo>
                  <a:lnTo>
                    <a:pt x="74421" y="0"/>
                  </a:lnTo>
                  <a:lnTo>
                    <a:pt x="2295397" y="0"/>
                  </a:lnTo>
                  <a:lnTo>
                    <a:pt x="2324385" y="5841"/>
                  </a:lnTo>
                  <a:lnTo>
                    <a:pt x="2348039" y="21780"/>
                  </a:lnTo>
                  <a:lnTo>
                    <a:pt x="2363978" y="45434"/>
                  </a:lnTo>
                  <a:lnTo>
                    <a:pt x="2369819" y="74422"/>
                  </a:lnTo>
                  <a:lnTo>
                    <a:pt x="2369819" y="372110"/>
                  </a:lnTo>
                  <a:lnTo>
                    <a:pt x="2363978" y="401097"/>
                  </a:lnTo>
                  <a:lnTo>
                    <a:pt x="2348039" y="424751"/>
                  </a:lnTo>
                  <a:lnTo>
                    <a:pt x="2324385" y="440690"/>
                  </a:lnTo>
                  <a:lnTo>
                    <a:pt x="2295397" y="446532"/>
                  </a:lnTo>
                  <a:lnTo>
                    <a:pt x="74421" y="446532"/>
                  </a:lnTo>
                  <a:lnTo>
                    <a:pt x="45434" y="440690"/>
                  </a:lnTo>
                  <a:lnTo>
                    <a:pt x="21780" y="424751"/>
                  </a:lnTo>
                  <a:lnTo>
                    <a:pt x="5841" y="401097"/>
                  </a:lnTo>
                  <a:lnTo>
                    <a:pt x="0" y="372110"/>
                  </a:lnTo>
                  <a:lnTo>
                    <a:pt x="0" y="74422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285877" y="2207641"/>
            <a:ext cx="1588770" cy="236220"/>
            <a:chOff x="571754" y="4415282"/>
            <a:chExt cx="3177540" cy="472440"/>
          </a:xfrm>
        </p:grpSpPr>
        <p:sp>
          <p:nvSpPr>
            <p:cNvPr id="25" name="object 25"/>
            <p:cNvSpPr/>
            <p:nvPr/>
          </p:nvSpPr>
          <p:spPr>
            <a:xfrm>
              <a:off x="584454" y="4427982"/>
              <a:ext cx="3152140" cy="447040"/>
            </a:xfrm>
            <a:custGeom>
              <a:avLst/>
              <a:gdLst/>
              <a:ahLst/>
              <a:cxnLst/>
              <a:rect l="l" t="t" r="r" b="b"/>
              <a:pathLst>
                <a:path w="3152140" h="447039">
                  <a:moveTo>
                    <a:pt x="3077210" y="0"/>
                  </a:moveTo>
                  <a:lnTo>
                    <a:pt x="74422" y="0"/>
                  </a:lnTo>
                  <a:lnTo>
                    <a:pt x="45455" y="5841"/>
                  </a:lnTo>
                  <a:lnTo>
                    <a:pt x="21799" y="21780"/>
                  </a:lnTo>
                  <a:lnTo>
                    <a:pt x="5849" y="45434"/>
                  </a:lnTo>
                  <a:lnTo>
                    <a:pt x="0" y="74421"/>
                  </a:lnTo>
                  <a:lnTo>
                    <a:pt x="0" y="372109"/>
                  </a:lnTo>
                  <a:lnTo>
                    <a:pt x="5849" y="401097"/>
                  </a:lnTo>
                  <a:lnTo>
                    <a:pt x="21799" y="424751"/>
                  </a:lnTo>
                  <a:lnTo>
                    <a:pt x="45455" y="440689"/>
                  </a:lnTo>
                  <a:lnTo>
                    <a:pt x="74422" y="446531"/>
                  </a:lnTo>
                  <a:lnTo>
                    <a:pt x="3077210" y="446531"/>
                  </a:lnTo>
                  <a:lnTo>
                    <a:pt x="3106197" y="440689"/>
                  </a:lnTo>
                  <a:lnTo>
                    <a:pt x="3129851" y="424751"/>
                  </a:lnTo>
                  <a:lnTo>
                    <a:pt x="3145790" y="401097"/>
                  </a:lnTo>
                  <a:lnTo>
                    <a:pt x="3151632" y="372109"/>
                  </a:lnTo>
                  <a:lnTo>
                    <a:pt x="3151632" y="74421"/>
                  </a:lnTo>
                  <a:lnTo>
                    <a:pt x="3145790" y="45434"/>
                  </a:lnTo>
                  <a:lnTo>
                    <a:pt x="3129851" y="21780"/>
                  </a:lnTo>
                  <a:lnTo>
                    <a:pt x="3106197" y="5841"/>
                  </a:lnTo>
                  <a:lnTo>
                    <a:pt x="3077210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584454" y="4427982"/>
              <a:ext cx="3152140" cy="447040"/>
            </a:xfrm>
            <a:custGeom>
              <a:avLst/>
              <a:gdLst/>
              <a:ahLst/>
              <a:cxnLst/>
              <a:rect l="l" t="t" r="r" b="b"/>
              <a:pathLst>
                <a:path w="3152140" h="447039">
                  <a:moveTo>
                    <a:pt x="0" y="74421"/>
                  </a:moveTo>
                  <a:lnTo>
                    <a:pt x="5849" y="45434"/>
                  </a:lnTo>
                  <a:lnTo>
                    <a:pt x="21799" y="21780"/>
                  </a:lnTo>
                  <a:lnTo>
                    <a:pt x="45455" y="5841"/>
                  </a:lnTo>
                  <a:lnTo>
                    <a:pt x="74422" y="0"/>
                  </a:lnTo>
                  <a:lnTo>
                    <a:pt x="3077210" y="0"/>
                  </a:lnTo>
                  <a:lnTo>
                    <a:pt x="3106197" y="5841"/>
                  </a:lnTo>
                  <a:lnTo>
                    <a:pt x="3129851" y="21780"/>
                  </a:lnTo>
                  <a:lnTo>
                    <a:pt x="3145790" y="45434"/>
                  </a:lnTo>
                  <a:lnTo>
                    <a:pt x="3151632" y="74421"/>
                  </a:lnTo>
                  <a:lnTo>
                    <a:pt x="3151632" y="372109"/>
                  </a:lnTo>
                  <a:lnTo>
                    <a:pt x="3145790" y="401097"/>
                  </a:lnTo>
                  <a:lnTo>
                    <a:pt x="3129851" y="424751"/>
                  </a:lnTo>
                  <a:lnTo>
                    <a:pt x="3106197" y="440689"/>
                  </a:lnTo>
                  <a:lnTo>
                    <a:pt x="3077210" y="446531"/>
                  </a:lnTo>
                  <a:lnTo>
                    <a:pt x="74422" y="446531"/>
                  </a:lnTo>
                  <a:lnTo>
                    <a:pt x="45455" y="440689"/>
                  </a:lnTo>
                  <a:lnTo>
                    <a:pt x="21799" y="424751"/>
                  </a:lnTo>
                  <a:lnTo>
                    <a:pt x="5849" y="401097"/>
                  </a:lnTo>
                  <a:lnTo>
                    <a:pt x="0" y="372109"/>
                  </a:lnTo>
                  <a:lnTo>
                    <a:pt x="0" y="74421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3066415" y="1876172"/>
            <a:ext cx="1396683" cy="235267"/>
            <a:chOff x="6132829" y="3752341"/>
            <a:chExt cx="2793365" cy="470534"/>
          </a:xfrm>
        </p:grpSpPr>
        <p:sp>
          <p:nvSpPr>
            <p:cNvPr id="28" name="object 28"/>
            <p:cNvSpPr/>
            <p:nvPr/>
          </p:nvSpPr>
          <p:spPr>
            <a:xfrm>
              <a:off x="6145529" y="3765041"/>
              <a:ext cx="2767965" cy="445134"/>
            </a:xfrm>
            <a:custGeom>
              <a:avLst/>
              <a:gdLst/>
              <a:ahLst/>
              <a:cxnLst/>
              <a:rect l="l" t="t" r="r" b="b"/>
              <a:pathLst>
                <a:path w="2767965" h="445135">
                  <a:moveTo>
                    <a:pt x="2693416" y="0"/>
                  </a:moveTo>
                  <a:lnTo>
                    <a:pt x="74168" y="0"/>
                  </a:lnTo>
                  <a:lnTo>
                    <a:pt x="45273" y="5820"/>
                  </a:lnTo>
                  <a:lnTo>
                    <a:pt x="21701" y="21701"/>
                  </a:lnTo>
                  <a:lnTo>
                    <a:pt x="5820" y="45273"/>
                  </a:lnTo>
                  <a:lnTo>
                    <a:pt x="0" y="74167"/>
                  </a:lnTo>
                  <a:lnTo>
                    <a:pt x="0" y="370839"/>
                  </a:lnTo>
                  <a:lnTo>
                    <a:pt x="5820" y="399734"/>
                  </a:lnTo>
                  <a:lnTo>
                    <a:pt x="21701" y="423306"/>
                  </a:lnTo>
                  <a:lnTo>
                    <a:pt x="45273" y="439187"/>
                  </a:lnTo>
                  <a:lnTo>
                    <a:pt x="74168" y="445007"/>
                  </a:lnTo>
                  <a:lnTo>
                    <a:pt x="2693416" y="445007"/>
                  </a:lnTo>
                  <a:lnTo>
                    <a:pt x="2722310" y="439187"/>
                  </a:lnTo>
                  <a:lnTo>
                    <a:pt x="2745882" y="423306"/>
                  </a:lnTo>
                  <a:lnTo>
                    <a:pt x="2761763" y="399734"/>
                  </a:lnTo>
                  <a:lnTo>
                    <a:pt x="2767584" y="370839"/>
                  </a:lnTo>
                  <a:lnTo>
                    <a:pt x="2767584" y="74167"/>
                  </a:lnTo>
                  <a:lnTo>
                    <a:pt x="2761763" y="45273"/>
                  </a:lnTo>
                  <a:lnTo>
                    <a:pt x="2745882" y="21701"/>
                  </a:lnTo>
                  <a:lnTo>
                    <a:pt x="2722310" y="5820"/>
                  </a:lnTo>
                  <a:lnTo>
                    <a:pt x="2693416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6145529" y="3765041"/>
              <a:ext cx="2767965" cy="445134"/>
            </a:xfrm>
            <a:custGeom>
              <a:avLst/>
              <a:gdLst/>
              <a:ahLst/>
              <a:cxnLst/>
              <a:rect l="l" t="t" r="r" b="b"/>
              <a:pathLst>
                <a:path w="2767965" h="445135">
                  <a:moveTo>
                    <a:pt x="0" y="74167"/>
                  </a:moveTo>
                  <a:lnTo>
                    <a:pt x="5820" y="45273"/>
                  </a:lnTo>
                  <a:lnTo>
                    <a:pt x="21701" y="21701"/>
                  </a:lnTo>
                  <a:lnTo>
                    <a:pt x="45273" y="5820"/>
                  </a:lnTo>
                  <a:lnTo>
                    <a:pt x="74168" y="0"/>
                  </a:lnTo>
                  <a:lnTo>
                    <a:pt x="2693416" y="0"/>
                  </a:lnTo>
                  <a:lnTo>
                    <a:pt x="2722310" y="5820"/>
                  </a:lnTo>
                  <a:lnTo>
                    <a:pt x="2745882" y="21701"/>
                  </a:lnTo>
                  <a:lnTo>
                    <a:pt x="2761763" y="45273"/>
                  </a:lnTo>
                  <a:lnTo>
                    <a:pt x="2767584" y="74167"/>
                  </a:lnTo>
                  <a:lnTo>
                    <a:pt x="2767584" y="370839"/>
                  </a:lnTo>
                  <a:lnTo>
                    <a:pt x="2761763" y="399734"/>
                  </a:lnTo>
                  <a:lnTo>
                    <a:pt x="2745882" y="423306"/>
                  </a:lnTo>
                  <a:lnTo>
                    <a:pt x="2722310" y="439187"/>
                  </a:lnTo>
                  <a:lnTo>
                    <a:pt x="2693416" y="445007"/>
                  </a:lnTo>
                  <a:lnTo>
                    <a:pt x="74168" y="445007"/>
                  </a:lnTo>
                  <a:lnTo>
                    <a:pt x="45273" y="439187"/>
                  </a:lnTo>
                  <a:lnTo>
                    <a:pt x="21701" y="423306"/>
                  </a:lnTo>
                  <a:lnTo>
                    <a:pt x="5820" y="399734"/>
                  </a:lnTo>
                  <a:lnTo>
                    <a:pt x="0" y="370839"/>
                  </a:lnTo>
                  <a:lnTo>
                    <a:pt x="0" y="74167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7953121" y="2209927"/>
            <a:ext cx="1027748" cy="236220"/>
            <a:chOff x="15906241" y="4419853"/>
            <a:chExt cx="2055495" cy="472440"/>
          </a:xfrm>
        </p:grpSpPr>
        <p:sp>
          <p:nvSpPr>
            <p:cNvPr id="31" name="object 31"/>
            <p:cNvSpPr/>
            <p:nvPr/>
          </p:nvSpPr>
          <p:spPr>
            <a:xfrm>
              <a:off x="15918941" y="4432553"/>
              <a:ext cx="2030095" cy="447040"/>
            </a:xfrm>
            <a:custGeom>
              <a:avLst/>
              <a:gdLst/>
              <a:ahLst/>
              <a:cxnLst/>
              <a:rect l="l" t="t" r="r" b="b"/>
              <a:pathLst>
                <a:path w="2030094" h="447039">
                  <a:moveTo>
                    <a:pt x="1955546" y="0"/>
                  </a:moveTo>
                  <a:lnTo>
                    <a:pt x="74421" y="0"/>
                  </a:lnTo>
                  <a:lnTo>
                    <a:pt x="45434" y="5841"/>
                  </a:lnTo>
                  <a:lnTo>
                    <a:pt x="21780" y="21780"/>
                  </a:lnTo>
                  <a:lnTo>
                    <a:pt x="5842" y="45434"/>
                  </a:lnTo>
                  <a:lnTo>
                    <a:pt x="0" y="74422"/>
                  </a:lnTo>
                  <a:lnTo>
                    <a:pt x="0" y="372110"/>
                  </a:lnTo>
                  <a:lnTo>
                    <a:pt x="5842" y="401097"/>
                  </a:lnTo>
                  <a:lnTo>
                    <a:pt x="21780" y="424751"/>
                  </a:lnTo>
                  <a:lnTo>
                    <a:pt x="45434" y="440690"/>
                  </a:lnTo>
                  <a:lnTo>
                    <a:pt x="74421" y="446532"/>
                  </a:lnTo>
                  <a:lnTo>
                    <a:pt x="1955546" y="446532"/>
                  </a:lnTo>
                  <a:lnTo>
                    <a:pt x="1984533" y="440690"/>
                  </a:lnTo>
                  <a:lnTo>
                    <a:pt x="2008187" y="424751"/>
                  </a:lnTo>
                  <a:lnTo>
                    <a:pt x="2024125" y="401097"/>
                  </a:lnTo>
                  <a:lnTo>
                    <a:pt x="2029967" y="372110"/>
                  </a:lnTo>
                  <a:lnTo>
                    <a:pt x="2029967" y="74422"/>
                  </a:lnTo>
                  <a:lnTo>
                    <a:pt x="2024125" y="45434"/>
                  </a:lnTo>
                  <a:lnTo>
                    <a:pt x="2008187" y="21780"/>
                  </a:lnTo>
                  <a:lnTo>
                    <a:pt x="1984533" y="5841"/>
                  </a:lnTo>
                  <a:lnTo>
                    <a:pt x="1955546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15918941" y="4432553"/>
              <a:ext cx="2030095" cy="447040"/>
            </a:xfrm>
            <a:custGeom>
              <a:avLst/>
              <a:gdLst/>
              <a:ahLst/>
              <a:cxnLst/>
              <a:rect l="l" t="t" r="r" b="b"/>
              <a:pathLst>
                <a:path w="2030094" h="447039">
                  <a:moveTo>
                    <a:pt x="0" y="74422"/>
                  </a:moveTo>
                  <a:lnTo>
                    <a:pt x="5842" y="45434"/>
                  </a:lnTo>
                  <a:lnTo>
                    <a:pt x="21780" y="21780"/>
                  </a:lnTo>
                  <a:lnTo>
                    <a:pt x="45434" y="5841"/>
                  </a:lnTo>
                  <a:lnTo>
                    <a:pt x="74421" y="0"/>
                  </a:lnTo>
                  <a:lnTo>
                    <a:pt x="1955546" y="0"/>
                  </a:lnTo>
                  <a:lnTo>
                    <a:pt x="1984533" y="5841"/>
                  </a:lnTo>
                  <a:lnTo>
                    <a:pt x="2008187" y="21780"/>
                  </a:lnTo>
                  <a:lnTo>
                    <a:pt x="2024125" y="45434"/>
                  </a:lnTo>
                  <a:lnTo>
                    <a:pt x="2029967" y="74422"/>
                  </a:lnTo>
                  <a:lnTo>
                    <a:pt x="2029967" y="372110"/>
                  </a:lnTo>
                  <a:lnTo>
                    <a:pt x="2024125" y="401097"/>
                  </a:lnTo>
                  <a:lnTo>
                    <a:pt x="2008187" y="424751"/>
                  </a:lnTo>
                  <a:lnTo>
                    <a:pt x="1984533" y="440690"/>
                  </a:lnTo>
                  <a:lnTo>
                    <a:pt x="1955546" y="446532"/>
                  </a:lnTo>
                  <a:lnTo>
                    <a:pt x="74421" y="446532"/>
                  </a:lnTo>
                  <a:lnTo>
                    <a:pt x="45434" y="440690"/>
                  </a:lnTo>
                  <a:lnTo>
                    <a:pt x="21780" y="424751"/>
                  </a:lnTo>
                  <a:lnTo>
                    <a:pt x="5842" y="401097"/>
                  </a:lnTo>
                  <a:lnTo>
                    <a:pt x="0" y="372110"/>
                  </a:lnTo>
                  <a:lnTo>
                    <a:pt x="0" y="74422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6826886" y="1491361"/>
            <a:ext cx="1795145" cy="236220"/>
            <a:chOff x="13653769" y="2982722"/>
            <a:chExt cx="3590290" cy="472440"/>
          </a:xfrm>
        </p:grpSpPr>
        <p:sp>
          <p:nvSpPr>
            <p:cNvPr id="34" name="object 34"/>
            <p:cNvSpPr/>
            <p:nvPr/>
          </p:nvSpPr>
          <p:spPr>
            <a:xfrm>
              <a:off x="13666469" y="2995422"/>
              <a:ext cx="3564890" cy="447040"/>
            </a:xfrm>
            <a:custGeom>
              <a:avLst/>
              <a:gdLst/>
              <a:ahLst/>
              <a:cxnLst/>
              <a:rect l="l" t="t" r="r" b="b"/>
              <a:pathLst>
                <a:path w="3564890" h="447039">
                  <a:moveTo>
                    <a:pt x="3490214" y="0"/>
                  </a:moveTo>
                  <a:lnTo>
                    <a:pt x="74422" y="0"/>
                  </a:lnTo>
                  <a:lnTo>
                    <a:pt x="45434" y="5842"/>
                  </a:lnTo>
                  <a:lnTo>
                    <a:pt x="21780" y="21780"/>
                  </a:lnTo>
                  <a:lnTo>
                    <a:pt x="5842" y="45434"/>
                  </a:lnTo>
                  <a:lnTo>
                    <a:pt x="0" y="74422"/>
                  </a:lnTo>
                  <a:lnTo>
                    <a:pt x="0" y="372109"/>
                  </a:lnTo>
                  <a:lnTo>
                    <a:pt x="5842" y="401097"/>
                  </a:lnTo>
                  <a:lnTo>
                    <a:pt x="21780" y="424751"/>
                  </a:lnTo>
                  <a:lnTo>
                    <a:pt x="45434" y="440689"/>
                  </a:lnTo>
                  <a:lnTo>
                    <a:pt x="74422" y="446531"/>
                  </a:lnTo>
                  <a:lnTo>
                    <a:pt x="3490214" y="446531"/>
                  </a:lnTo>
                  <a:lnTo>
                    <a:pt x="3519201" y="440689"/>
                  </a:lnTo>
                  <a:lnTo>
                    <a:pt x="3542855" y="424751"/>
                  </a:lnTo>
                  <a:lnTo>
                    <a:pt x="3558794" y="401097"/>
                  </a:lnTo>
                  <a:lnTo>
                    <a:pt x="3564636" y="372109"/>
                  </a:lnTo>
                  <a:lnTo>
                    <a:pt x="3564636" y="74422"/>
                  </a:lnTo>
                  <a:lnTo>
                    <a:pt x="3558794" y="45434"/>
                  </a:lnTo>
                  <a:lnTo>
                    <a:pt x="3542855" y="21780"/>
                  </a:lnTo>
                  <a:lnTo>
                    <a:pt x="3519201" y="5842"/>
                  </a:lnTo>
                  <a:lnTo>
                    <a:pt x="3490214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13666469" y="2995422"/>
              <a:ext cx="3564890" cy="447040"/>
            </a:xfrm>
            <a:custGeom>
              <a:avLst/>
              <a:gdLst/>
              <a:ahLst/>
              <a:cxnLst/>
              <a:rect l="l" t="t" r="r" b="b"/>
              <a:pathLst>
                <a:path w="3564890" h="447039">
                  <a:moveTo>
                    <a:pt x="0" y="74422"/>
                  </a:moveTo>
                  <a:lnTo>
                    <a:pt x="5842" y="45434"/>
                  </a:lnTo>
                  <a:lnTo>
                    <a:pt x="21780" y="21780"/>
                  </a:lnTo>
                  <a:lnTo>
                    <a:pt x="45434" y="5842"/>
                  </a:lnTo>
                  <a:lnTo>
                    <a:pt x="74422" y="0"/>
                  </a:lnTo>
                  <a:lnTo>
                    <a:pt x="3490214" y="0"/>
                  </a:lnTo>
                  <a:lnTo>
                    <a:pt x="3519201" y="5842"/>
                  </a:lnTo>
                  <a:lnTo>
                    <a:pt x="3542855" y="21780"/>
                  </a:lnTo>
                  <a:lnTo>
                    <a:pt x="3558794" y="45434"/>
                  </a:lnTo>
                  <a:lnTo>
                    <a:pt x="3564636" y="74422"/>
                  </a:lnTo>
                  <a:lnTo>
                    <a:pt x="3564636" y="372109"/>
                  </a:lnTo>
                  <a:lnTo>
                    <a:pt x="3558794" y="401097"/>
                  </a:lnTo>
                  <a:lnTo>
                    <a:pt x="3542855" y="424751"/>
                  </a:lnTo>
                  <a:lnTo>
                    <a:pt x="3519201" y="440689"/>
                  </a:lnTo>
                  <a:lnTo>
                    <a:pt x="3490214" y="446531"/>
                  </a:lnTo>
                  <a:lnTo>
                    <a:pt x="74422" y="446531"/>
                  </a:lnTo>
                  <a:lnTo>
                    <a:pt x="45434" y="440689"/>
                  </a:lnTo>
                  <a:lnTo>
                    <a:pt x="21780" y="424751"/>
                  </a:lnTo>
                  <a:lnTo>
                    <a:pt x="5842" y="401097"/>
                  </a:lnTo>
                  <a:lnTo>
                    <a:pt x="0" y="372109"/>
                  </a:lnTo>
                  <a:lnTo>
                    <a:pt x="0" y="74422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3333116" y="2212975"/>
            <a:ext cx="1545273" cy="236220"/>
            <a:chOff x="6666230" y="4425950"/>
            <a:chExt cx="3090545" cy="472440"/>
          </a:xfrm>
        </p:grpSpPr>
        <p:sp>
          <p:nvSpPr>
            <p:cNvPr id="37" name="object 37"/>
            <p:cNvSpPr/>
            <p:nvPr/>
          </p:nvSpPr>
          <p:spPr>
            <a:xfrm>
              <a:off x="6678930" y="4438650"/>
              <a:ext cx="3065145" cy="447040"/>
            </a:xfrm>
            <a:custGeom>
              <a:avLst/>
              <a:gdLst/>
              <a:ahLst/>
              <a:cxnLst/>
              <a:rect l="l" t="t" r="r" b="b"/>
              <a:pathLst>
                <a:path w="3065145" h="447039">
                  <a:moveTo>
                    <a:pt x="2990342" y="0"/>
                  </a:moveTo>
                  <a:lnTo>
                    <a:pt x="74422" y="0"/>
                  </a:lnTo>
                  <a:lnTo>
                    <a:pt x="45434" y="5841"/>
                  </a:lnTo>
                  <a:lnTo>
                    <a:pt x="21780" y="21780"/>
                  </a:lnTo>
                  <a:lnTo>
                    <a:pt x="5842" y="45434"/>
                  </a:lnTo>
                  <a:lnTo>
                    <a:pt x="0" y="74422"/>
                  </a:lnTo>
                  <a:lnTo>
                    <a:pt x="0" y="372110"/>
                  </a:lnTo>
                  <a:lnTo>
                    <a:pt x="5842" y="401097"/>
                  </a:lnTo>
                  <a:lnTo>
                    <a:pt x="21780" y="424751"/>
                  </a:lnTo>
                  <a:lnTo>
                    <a:pt x="45434" y="440690"/>
                  </a:lnTo>
                  <a:lnTo>
                    <a:pt x="74422" y="446532"/>
                  </a:lnTo>
                  <a:lnTo>
                    <a:pt x="2990342" y="446532"/>
                  </a:lnTo>
                  <a:lnTo>
                    <a:pt x="3019329" y="440690"/>
                  </a:lnTo>
                  <a:lnTo>
                    <a:pt x="3042983" y="424751"/>
                  </a:lnTo>
                  <a:lnTo>
                    <a:pt x="3058922" y="401097"/>
                  </a:lnTo>
                  <a:lnTo>
                    <a:pt x="3064764" y="372110"/>
                  </a:lnTo>
                  <a:lnTo>
                    <a:pt x="3064764" y="74422"/>
                  </a:lnTo>
                  <a:lnTo>
                    <a:pt x="3058922" y="45434"/>
                  </a:lnTo>
                  <a:lnTo>
                    <a:pt x="3042983" y="21780"/>
                  </a:lnTo>
                  <a:lnTo>
                    <a:pt x="3019329" y="5841"/>
                  </a:lnTo>
                  <a:lnTo>
                    <a:pt x="2990342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6678930" y="4438650"/>
              <a:ext cx="3065145" cy="447040"/>
            </a:xfrm>
            <a:custGeom>
              <a:avLst/>
              <a:gdLst/>
              <a:ahLst/>
              <a:cxnLst/>
              <a:rect l="l" t="t" r="r" b="b"/>
              <a:pathLst>
                <a:path w="3065145" h="447039">
                  <a:moveTo>
                    <a:pt x="0" y="74422"/>
                  </a:moveTo>
                  <a:lnTo>
                    <a:pt x="5842" y="45434"/>
                  </a:lnTo>
                  <a:lnTo>
                    <a:pt x="21780" y="21780"/>
                  </a:lnTo>
                  <a:lnTo>
                    <a:pt x="45434" y="5841"/>
                  </a:lnTo>
                  <a:lnTo>
                    <a:pt x="74422" y="0"/>
                  </a:lnTo>
                  <a:lnTo>
                    <a:pt x="2990342" y="0"/>
                  </a:lnTo>
                  <a:lnTo>
                    <a:pt x="3019329" y="5841"/>
                  </a:lnTo>
                  <a:lnTo>
                    <a:pt x="3042983" y="21780"/>
                  </a:lnTo>
                  <a:lnTo>
                    <a:pt x="3058922" y="45434"/>
                  </a:lnTo>
                  <a:lnTo>
                    <a:pt x="3064764" y="74422"/>
                  </a:lnTo>
                  <a:lnTo>
                    <a:pt x="3064764" y="372110"/>
                  </a:lnTo>
                  <a:lnTo>
                    <a:pt x="3058922" y="401097"/>
                  </a:lnTo>
                  <a:lnTo>
                    <a:pt x="3042983" y="424751"/>
                  </a:lnTo>
                  <a:lnTo>
                    <a:pt x="3019329" y="440690"/>
                  </a:lnTo>
                  <a:lnTo>
                    <a:pt x="2990342" y="446532"/>
                  </a:lnTo>
                  <a:lnTo>
                    <a:pt x="74422" y="446532"/>
                  </a:lnTo>
                  <a:lnTo>
                    <a:pt x="45434" y="440690"/>
                  </a:lnTo>
                  <a:lnTo>
                    <a:pt x="21780" y="424751"/>
                  </a:lnTo>
                  <a:lnTo>
                    <a:pt x="5842" y="401097"/>
                  </a:lnTo>
                  <a:lnTo>
                    <a:pt x="0" y="372110"/>
                  </a:lnTo>
                  <a:lnTo>
                    <a:pt x="0" y="74422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3181857" y="1873199"/>
            <a:ext cx="1676273" cy="562333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350" defTabSz="457200">
              <a:spcBef>
                <a:spcPts val="65"/>
              </a:spcBef>
            </a:pPr>
            <a:r>
              <a:rPr sz="1300" b="1" i="1" kern="0" dirty="0">
                <a:solidFill>
                  <a:srgbClr val="FFFFFF"/>
                </a:solidFill>
                <a:latin typeface="Trebuchet MS"/>
                <a:cs typeface="Trebuchet MS"/>
              </a:rPr>
              <a:t>Крепкая</a:t>
            </a:r>
            <a:r>
              <a:rPr sz="1300" b="1" i="1" kern="0" spc="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5" dirty="0">
                <a:solidFill>
                  <a:srgbClr val="FFFFFF"/>
                </a:solidFill>
                <a:latin typeface="Trebuchet MS"/>
                <a:cs typeface="Trebuchet MS"/>
              </a:rPr>
              <a:t>семья</a:t>
            </a:r>
            <a:endParaRPr sz="13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275590" algn="ctr" defTabSz="457200">
              <a:spcBef>
                <a:spcPts val="1158"/>
              </a:spcBef>
            </a:pPr>
            <a:r>
              <a:rPr sz="1300" b="1" i="1" kern="0" spc="-13" dirty="0">
                <a:solidFill>
                  <a:srgbClr val="FFFFFF"/>
                </a:solidFill>
                <a:latin typeface="Trebuchet MS"/>
                <a:cs typeface="Trebuchet MS"/>
              </a:rPr>
              <a:t>Справедливость</a:t>
            </a:r>
            <a:endParaRPr sz="13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5630546" y="2597024"/>
            <a:ext cx="2808605" cy="492125"/>
            <a:chOff x="11261090" y="5194046"/>
            <a:chExt cx="5617210" cy="984250"/>
          </a:xfrm>
        </p:grpSpPr>
        <p:sp>
          <p:nvSpPr>
            <p:cNvPr id="41" name="object 41"/>
            <p:cNvSpPr/>
            <p:nvPr/>
          </p:nvSpPr>
          <p:spPr>
            <a:xfrm>
              <a:off x="11273790" y="5206746"/>
              <a:ext cx="5591810" cy="958850"/>
            </a:xfrm>
            <a:custGeom>
              <a:avLst/>
              <a:gdLst/>
              <a:ahLst/>
              <a:cxnLst/>
              <a:rect l="l" t="t" r="r" b="b"/>
              <a:pathLst>
                <a:path w="5591809" h="958850">
                  <a:moveTo>
                    <a:pt x="5431790" y="0"/>
                  </a:moveTo>
                  <a:lnTo>
                    <a:pt x="159765" y="0"/>
                  </a:lnTo>
                  <a:lnTo>
                    <a:pt x="109256" y="8142"/>
                  </a:lnTo>
                  <a:lnTo>
                    <a:pt x="65397" y="30817"/>
                  </a:lnTo>
                  <a:lnTo>
                    <a:pt x="30817" y="65397"/>
                  </a:lnTo>
                  <a:lnTo>
                    <a:pt x="8142" y="109256"/>
                  </a:lnTo>
                  <a:lnTo>
                    <a:pt x="0" y="159765"/>
                  </a:lnTo>
                  <a:lnTo>
                    <a:pt x="0" y="798829"/>
                  </a:lnTo>
                  <a:lnTo>
                    <a:pt x="8142" y="849339"/>
                  </a:lnTo>
                  <a:lnTo>
                    <a:pt x="30817" y="893198"/>
                  </a:lnTo>
                  <a:lnTo>
                    <a:pt x="65397" y="927778"/>
                  </a:lnTo>
                  <a:lnTo>
                    <a:pt x="109256" y="950453"/>
                  </a:lnTo>
                  <a:lnTo>
                    <a:pt x="159765" y="958595"/>
                  </a:lnTo>
                  <a:lnTo>
                    <a:pt x="5431790" y="958595"/>
                  </a:lnTo>
                  <a:lnTo>
                    <a:pt x="5482299" y="950453"/>
                  </a:lnTo>
                  <a:lnTo>
                    <a:pt x="5526158" y="927778"/>
                  </a:lnTo>
                  <a:lnTo>
                    <a:pt x="5560738" y="893198"/>
                  </a:lnTo>
                  <a:lnTo>
                    <a:pt x="5583413" y="849339"/>
                  </a:lnTo>
                  <a:lnTo>
                    <a:pt x="5591556" y="798829"/>
                  </a:lnTo>
                  <a:lnTo>
                    <a:pt x="5591556" y="159765"/>
                  </a:lnTo>
                  <a:lnTo>
                    <a:pt x="5583413" y="109256"/>
                  </a:lnTo>
                  <a:lnTo>
                    <a:pt x="5560738" y="65397"/>
                  </a:lnTo>
                  <a:lnTo>
                    <a:pt x="5526158" y="30817"/>
                  </a:lnTo>
                  <a:lnTo>
                    <a:pt x="5482299" y="8142"/>
                  </a:lnTo>
                  <a:lnTo>
                    <a:pt x="5431790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11273790" y="5206746"/>
              <a:ext cx="5591810" cy="958850"/>
            </a:xfrm>
            <a:custGeom>
              <a:avLst/>
              <a:gdLst/>
              <a:ahLst/>
              <a:cxnLst/>
              <a:rect l="l" t="t" r="r" b="b"/>
              <a:pathLst>
                <a:path w="5591809" h="958850">
                  <a:moveTo>
                    <a:pt x="0" y="159765"/>
                  </a:moveTo>
                  <a:lnTo>
                    <a:pt x="8142" y="109256"/>
                  </a:lnTo>
                  <a:lnTo>
                    <a:pt x="30817" y="65397"/>
                  </a:lnTo>
                  <a:lnTo>
                    <a:pt x="65397" y="30817"/>
                  </a:lnTo>
                  <a:lnTo>
                    <a:pt x="109256" y="8142"/>
                  </a:lnTo>
                  <a:lnTo>
                    <a:pt x="159765" y="0"/>
                  </a:lnTo>
                  <a:lnTo>
                    <a:pt x="5431790" y="0"/>
                  </a:lnTo>
                  <a:lnTo>
                    <a:pt x="5482299" y="8142"/>
                  </a:lnTo>
                  <a:lnTo>
                    <a:pt x="5526158" y="30817"/>
                  </a:lnTo>
                  <a:lnTo>
                    <a:pt x="5560738" y="65397"/>
                  </a:lnTo>
                  <a:lnTo>
                    <a:pt x="5583413" y="109256"/>
                  </a:lnTo>
                  <a:lnTo>
                    <a:pt x="5591556" y="159765"/>
                  </a:lnTo>
                  <a:lnTo>
                    <a:pt x="5591556" y="798829"/>
                  </a:lnTo>
                  <a:lnTo>
                    <a:pt x="5583413" y="849339"/>
                  </a:lnTo>
                  <a:lnTo>
                    <a:pt x="5560738" y="893198"/>
                  </a:lnTo>
                  <a:lnTo>
                    <a:pt x="5526158" y="927778"/>
                  </a:lnTo>
                  <a:lnTo>
                    <a:pt x="5482299" y="950453"/>
                  </a:lnTo>
                  <a:lnTo>
                    <a:pt x="5431790" y="958595"/>
                  </a:lnTo>
                  <a:lnTo>
                    <a:pt x="159765" y="958595"/>
                  </a:lnTo>
                  <a:lnTo>
                    <a:pt x="109256" y="950453"/>
                  </a:lnTo>
                  <a:lnTo>
                    <a:pt x="65397" y="927778"/>
                  </a:lnTo>
                  <a:lnTo>
                    <a:pt x="30817" y="893198"/>
                  </a:lnTo>
                  <a:lnTo>
                    <a:pt x="8142" y="849339"/>
                  </a:lnTo>
                  <a:lnTo>
                    <a:pt x="0" y="798829"/>
                  </a:lnTo>
                  <a:lnTo>
                    <a:pt x="0" y="159765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851907" y="2630946"/>
            <a:ext cx="2365375" cy="585417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algn="ctr" defTabSz="457200">
              <a:lnSpc>
                <a:spcPts val="1470"/>
              </a:lnSpc>
              <a:spcBef>
                <a:spcPts val="65"/>
              </a:spcBef>
            </a:pPr>
            <a:r>
              <a:rPr sz="1300" b="1" i="1" kern="0" spc="-28" dirty="0">
                <a:solidFill>
                  <a:srgbClr val="FFFFFF"/>
                </a:solidFill>
                <a:latin typeface="Trebuchet MS"/>
                <a:cs typeface="Trebuchet MS"/>
              </a:rPr>
              <a:t>Историческая</a:t>
            </a:r>
            <a:r>
              <a:rPr sz="1300" b="1" i="1" kern="0" spc="-6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5" dirty="0">
                <a:solidFill>
                  <a:srgbClr val="FFFFFF"/>
                </a:solidFill>
                <a:latin typeface="Trebuchet MS"/>
                <a:cs typeface="Trebuchet MS"/>
              </a:rPr>
              <a:t>память</a:t>
            </a:r>
            <a:endParaRPr sz="13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algn="ctr" defTabSz="457200">
              <a:lnSpc>
                <a:spcPts val="1470"/>
              </a:lnSpc>
            </a:pPr>
            <a:r>
              <a:rPr sz="1300" b="1" i="1" kern="0" spc="35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1300" b="1" i="1" kern="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65" dirty="0">
                <a:solidFill>
                  <a:srgbClr val="FFFFFF"/>
                </a:solidFill>
                <a:latin typeface="Trebuchet MS"/>
                <a:cs typeface="Trebuchet MS"/>
              </a:rPr>
              <a:t>преемственность </a:t>
            </a:r>
            <a:r>
              <a:rPr sz="1300" b="1" i="1" kern="0" spc="-5" dirty="0">
                <a:solidFill>
                  <a:srgbClr val="FFFFFF"/>
                </a:solidFill>
                <a:latin typeface="Trebuchet MS"/>
                <a:cs typeface="Trebuchet MS"/>
              </a:rPr>
              <a:t>поколений</a:t>
            </a:r>
            <a:endParaRPr sz="13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2470532" y="2603120"/>
            <a:ext cx="2995295" cy="486093"/>
            <a:chOff x="4941061" y="5206238"/>
            <a:chExt cx="5990590" cy="972185"/>
          </a:xfrm>
        </p:grpSpPr>
        <p:sp>
          <p:nvSpPr>
            <p:cNvPr id="45" name="object 45"/>
            <p:cNvSpPr/>
            <p:nvPr/>
          </p:nvSpPr>
          <p:spPr>
            <a:xfrm>
              <a:off x="4953761" y="5218938"/>
              <a:ext cx="5965190" cy="946785"/>
            </a:xfrm>
            <a:custGeom>
              <a:avLst/>
              <a:gdLst/>
              <a:ahLst/>
              <a:cxnLst/>
              <a:rect l="l" t="t" r="r" b="b"/>
              <a:pathLst>
                <a:path w="5965190" h="946785">
                  <a:moveTo>
                    <a:pt x="5807202" y="0"/>
                  </a:moveTo>
                  <a:lnTo>
                    <a:pt x="157734" y="0"/>
                  </a:lnTo>
                  <a:lnTo>
                    <a:pt x="107874" y="8040"/>
                  </a:lnTo>
                  <a:lnTo>
                    <a:pt x="64574" y="30431"/>
                  </a:lnTo>
                  <a:lnTo>
                    <a:pt x="30431" y="64574"/>
                  </a:lnTo>
                  <a:lnTo>
                    <a:pt x="8040" y="107874"/>
                  </a:lnTo>
                  <a:lnTo>
                    <a:pt x="0" y="157734"/>
                  </a:lnTo>
                  <a:lnTo>
                    <a:pt x="0" y="788670"/>
                  </a:lnTo>
                  <a:lnTo>
                    <a:pt x="8040" y="838529"/>
                  </a:lnTo>
                  <a:lnTo>
                    <a:pt x="30431" y="881829"/>
                  </a:lnTo>
                  <a:lnTo>
                    <a:pt x="64574" y="915972"/>
                  </a:lnTo>
                  <a:lnTo>
                    <a:pt x="107874" y="938363"/>
                  </a:lnTo>
                  <a:lnTo>
                    <a:pt x="157734" y="946403"/>
                  </a:lnTo>
                  <a:lnTo>
                    <a:pt x="5807202" y="946403"/>
                  </a:lnTo>
                  <a:lnTo>
                    <a:pt x="5857061" y="938363"/>
                  </a:lnTo>
                  <a:lnTo>
                    <a:pt x="5900361" y="915972"/>
                  </a:lnTo>
                  <a:lnTo>
                    <a:pt x="5934504" y="881829"/>
                  </a:lnTo>
                  <a:lnTo>
                    <a:pt x="5956895" y="838529"/>
                  </a:lnTo>
                  <a:lnTo>
                    <a:pt x="5964936" y="788670"/>
                  </a:lnTo>
                  <a:lnTo>
                    <a:pt x="5964936" y="157734"/>
                  </a:lnTo>
                  <a:lnTo>
                    <a:pt x="5956895" y="107874"/>
                  </a:lnTo>
                  <a:lnTo>
                    <a:pt x="5934504" y="64574"/>
                  </a:lnTo>
                  <a:lnTo>
                    <a:pt x="5900361" y="30431"/>
                  </a:lnTo>
                  <a:lnTo>
                    <a:pt x="5857061" y="8040"/>
                  </a:lnTo>
                  <a:lnTo>
                    <a:pt x="5807202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4953761" y="5218938"/>
              <a:ext cx="5965190" cy="946785"/>
            </a:xfrm>
            <a:custGeom>
              <a:avLst/>
              <a:gdLst/>
              <a:ahLst/>
              <a:cxnLst/>
              <a:rect l="l" t="t" r="r" b="b"/>
              <a:pathLst>
                <a:path w="5965190" h="946785">
                  <a:moveTo>
                    <a:pt x="0" y="157734"/>
                  </a:moveTo>
                  <a:lnTo>
                    <a:pt x="8040" y="107874"/>
                  </a:lnTo>
                  <a:lnTo>
                    <a:pt x="30431" y="64574"/>
                  </a:lnTo>
                  <a:lnTo>
                    <a:pt x="64574" y="30431"/>
                  </a:lnTo>
                  <a:lnTo>
                    <a:pt x="107874" y="8040"/>
                  </a:lnTo>
                  <a:lnTo>
                    <a:pt x="157734" y="0"/>
                  </a:lnTo>
                  <a:lnTo>
                    <a:pt x="5807202" y="0"/>
                  </a:lnTo>
                  <a:lnTo>
                    <a:pt x="5857061" y="8040"/>
                  </a:lnTo>
                  <a:lnTo>
                    <a:pt x="5900361" y="30431"/>
                  </a:lnTo>
                  <a:lnTo>
                    <a:pt x="5934504" y="64574"/>
                  </a:lnTo>
                  <a:lnTo>
                    <a:pt x="5956895" y="107874"/>
                  </a:lnTo>
                  <a:lnTo>
                    <a:pt x="5964936" y="157734"/>
                  </a:lnTo>
                  <a:lnTo>
                    <a:pt x="5964936" y="788670"/>
                  </a:lnTo>
                  <a:lnTo>
                    <a:pt x="5956895" y="838529"/>
                  </a:lnTo>
                  <a:lnTo>
                    <a:pt x="5934504" y="881829"/>
                  </a:lnTo>
                  <a:lnTo>
                    <a:pt x="5900361" y="915972"/>
                  </a:lnTo>
                  <a:lnTo>
                    <a:pt x="5857061" y="938363"/>
                  </a:lnTo>
                  <a:lnTo>
                    <a:pt x="5807202" y="946403"/>
                  </a:lnTo>
                  <a:lnTo>
                    <a:pt x="157734" y="946403"/>
                  </a:lnTo>
                  <a:lnTo>
                    <a:pt x="107874" y="938363"/>
                  </a:lnTo>
                  <a:lnTo>
                    <a:pt x="64574" y="915972"/>
                  </a:lnTo>
                  <a:lnTo>
                    <a:pt x="30431" y="881829"/>
                  </a:lnTo>
                  <a:lnTo>
                    <a:pt x="8040" y="838529"/>
                  </a:lnTo>
                  <a:lnTo>
                    <a:pt x="0" y="788670"/>
                  </a:lnTo>
                  <a:lnTo>
                    <a:pt x="0" y="157734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2715388" y="2634121"/>
            <a:ext cx="2706326" cy="393056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algn="ctr" defTabSz="457200">
              <a:lnSpc>
                <a:spcPts val="1470"/>
              </a:lnSpc>
              <a:spcBef>
                <a:spcPts val="65"/>
              </a:spcBef>
            </a:pPr>
            <a:r>
              <a:rPr sz="1300" b="1" i="1" kern="0" dirty="0">
                <a:solidFill>
                  <a:srgbClr val="FFFFFF"/>
                </a:solidFill>
                <a:latin typeface="Trebuchet MS"/>
                <a:cs typeface="Trebuchet MS"/>
              </a:rPr>
              <a:t>Служение</a:t>
            </a:r>
            <a:r>
              <a:rPr sz="1300" b="1" i="1" kern="0" spc="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45" dirty="0">
                <a:solidFill>
                  <a:srgbClr val="FFFFFF"/>
                </a:solidFill>
                <a:latin typeface="Trebuchet MS"/>
                <a:cs typeface="Trebuchet MS"/>
              </a:rPr>
              <a:t>Отечеству</a:t>
            </a:r>
            <a:endParaRPr sz="13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algn="ctr" defTabSz="457200">
              <a:lnSpc>
                <a:spcPts val="1470"/>
              </a:lnSpc>
            </a:pPr>
            <a:r>
              <a:rPr sz="1300" b="1" i="1" kern="0" spc="35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1300" b="1" i="1" kern="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127" dirty="0">
                <a:solidFill>
                  <a:srgbClr val="FFFFFF"/>
                </a:solidFill>
                <a:latin typeface="Trebuchet MS"/>
                <a:cs typeface="Trebuchet MS"/>
              </a:rPr>
              <a:t>ответственность</a:t>
            </a:r>
            <a:r>
              <a:rPr sz="1300" b="1" i="1" kern="0" spc="-8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25" dirty="0">
                <a:solidFill>
                  <a:srgbClr val="FFFFFF"/>
                </a:solidFill>
                <a:latin typeface="Trebuchet MS"/>
                <a:cs typeface="Trebuchet MS"/>
              </a:rPr>
              <a:t>за</a:t>
            </a:r>
            <a:r>
              <a:rPr sz="1300" b="1" i="1" kern="0" spc="-7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dirty="0">
                <a:solidFill>
                  <a:srgbClr val="FFFFFF"/>
                </a:solidFill>
                <a:latin typeface="Trebuchet MS"/>
                <a:cs typeface="Trebuchet MS"/>
              </a:rPr>
              <a:t>его</a:t>
            </a:r>
            <a:r>
              <a:rPr sz="1300" b="1" i="1" kern="0" spc="-68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5" dirty="0">
                <a:solidFill>
                  <a:srgbClr val="FFFFFF"/>
                </a:solidFill>
                <a:latin typeface="Trebuchet MS"/>
                <a:cs typeface="Trebuchet MS"/>
              </a:rPr>
              <a:t>судьбу</a:t>
            </a:r>
            <a:endParaRPr sz="13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234062" y="2616074"/>
            <a:ext cx="2096135" cy="456247"/>
            <a:chOff x="468122" y="5232146"/>
            <a:chExt cx="4192270" cy="912494"/>
          </a:xfrm>
        </p:grpSpPr>
        <p:sp>
          <p:nvSpPr>
            <p:cNvPr id="49" name="object 49"/>
            <p:cNvSpPr/>
            <p:nvPr/>
          </p:nvSpPr>
          <p:spPr>
            <a:xfrm>
              <a:off x="480822" y="5244846"/>
              <a:ext cx="4166870" cy="887094"/>
            </a:xfrm>
            <a:custGeom>
              <a:avLst/>
              <a:gdLst/>
              <a:ahLst/>
              <a:cxnLst/>
              <a:rect l="l" t="t" r="r" b="b"/>
              <a:pathLst>
                <a:path w="4166870" h="887095">
                  <a:moveTo>
                    <a:pt x="4018788" y="0"/>
                  </a:moveTo>
                  <a:lnTo>
                    <a:pt x="147828" y="0"/>
                  </a:lnTo>
                  <a:lnTo>
                    <a:pt x="101105" y="7534"/>
                  </a:lnTo>
                  <a:lnTo>
                    <a:pt x="60525" y="28517"/>
                  </a:lnTo>
                  <a:lnTo>
                    <a:pt x="28524" y="60514"/>
                  </a:lnTo>
                  <a:lnTo>
                    <a:pt x="7537" y="101096"/>
                  </a:lnTo>
                  <a:lnTo>
                    <a:pt x="0" y="147827"/>
                  </a:lnTo>
                  <a:lnTo>
                    <a:pt x="0" y="739139"/>
                  </a:lnTo>
                  <a:lnTo>
                    <a:pt x="7537" y="785871"/>
                  </a:lnTo>
                  <a:lnTo>
                    <a:pt x="28524" y="826453"/>
                  </a:lnTo>
                  <a:lnTo>
                    <a:pt x="60525" y="858450"/>
                  </a:lnTo>
                  <a:lnTo>
                    <a:pt x="101105" y="879433"/>
                  </a:lnTo>
                  <a:lnTo>
                    <a:pt x="147828" y="886967"/>
                  </a:lnTo>
                  <a:lnTo>
                    <a:pt x="4018788" y="886967"/>
                  </a:lnTo>
                  <a:lnTo>
                    <a:pt x="4065519" y="879433"/>
                  </a:lnTo>
                  <a:lnTo>
                    <a:pt x="4106101" y="858450"/>
                  </a:lnTo>
                  <a:lnTo>
                    <a:pt x="4138098" y="826453"/>
                  </a:lnTo>
                  <a:lnTo>
                    <a:pt x="4159081" y="785871"/>
                  </a:lnTo>
                  <a:lnTo>
                    <a:pt x="4166616" y="739139"/>
                  </a:lnTo>
                  <a:lnTo>
                    <a:pt x="4166616" y="147827"/>
                  </a:lnTo>
                  <a:lnTo>
                    <a:pt x="4159081" y="101096"/>
                  </a:lnTo>
                  <a:lnTo>
                    <a:pt x="4138098" y="60514"/>
                  </a:lnTo>
                  <a:lnTo>
                    <a:pt x="4106101" y="28517"/>
                  </a:lnTo>
                  <a:lnTo>
                    <a:pt x="4065519" y="7534"/>
                  </a:lnTo>
                  <a:lnTo>
                    <a:pt x="4018788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480822" y="5244846"/>
              <a:ext cx="4166870" cy="887094"/>
            </a:xfrm>
            <a:custGeom>
              <a:avLst/>
              <a:gdLst/>
              <a:ahLst/>
              <a:cxnLst/>
              <a:rect l="l" t="t" r="r" b="b"/>
              <a:pathLst>
                <a:path w="4166870" h="887095">
                  <a:moveTo>
                    <a:pt x="0" y="147827"/>
                  </a:moveTo>
                  <a:lnTo>
                    <a:pt x="7537" y="101096"/>
                  </a:lnTo>
                  <a:lnTo>
                    <a:pt x="28524" y="60514"/>
                  </a:lnTo>
                  <a:lnTo>
                    <a:pt x="60525" y="28517"/>
                  </a:lnTo>
                  <a:lnTo>
                    <a:pt x="101105" y="7534"/>
                  </a:lnTo>
                  <a:lnTo>
                    <a:pt x="147828" y="0"/>
                  </a:lnTo>
                  <a:lnTo>
                    <a:pt x="4018788" y="0"/>
                  </a:lnTo>
                  <a:lnTo>
                    <a:pt x="4065519" y="7534"/>
                  </a:lnTo>
                  <a:lnTo>
                    <a:pt x="4106101" y="28517"/>
                  </a:lnTo>
                  <a:lnTo>
                    <a:pt x="4138098" y="60514"/>
                  </a:lnTo>
                  <a:lnTo>
                    <a:pt x="4159081" y="101096"/>
                  </a:lnTo>
                  <a:lnTo>
                    <a:pt x="4166616" y="147827"/>
                  </a:lnTo>
                  <a:lnTo>
                    <a:pt x="4166616" y="739139"/>
                  </a:lnTo>
                  <a:lnTo>
                    <a:pt x="4159081" y="785871"/>
                  </a:lnTo>
                  <a:lnTo>
                    <a:pt x="4138098" y="826453"/>
                  </a:lnTo>
                  <a:lnTo>
                    <a:pt x="4106101" y="858450"/>
                  </a:lnTo>
                  <a:lnTo>
                    <a:pt x="4065519" y="879433"/>
                  </a:lnTo>
                  <a:lnTo>
                    <a:pt x="4018788" y="886967"/>
                  </a:lnTo>
                  <a:lnTo>
                    <a:pt x="147828" y="886967"/>
                  </a:lnTo>
                  <a:lnTo>
                    <a:pt x="101105" y="879433"/>
                  </a:lnTo>
                  <a:lnTo>
                    <a:pt x="60525" y="858450"/>
                  </a:lnTo>
                  <a:lnTo>
                    <a:pt x="28524" y="826453"/>
                  </a:lnTo>
                  <a:lnTo>
                    <a:pt x="7537" y="785871"/>
                  </a:lnTo>
                  <a:lnTo>
                    <a:pt x="0" y="739139"/>
                  </a:lnTo>
                  <a:lnTo>
                    <a:pt x="0" y="147827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426160" y="2632278"/>
            <a:ext cx="1961979" cy="379912"/>
          </a:xfrm>
          <a:prstGeom prst="rect">
            <a:avLst/>
          </a:prstGeom>
        </p:spPr>
        <p:txBody>
          <a:bodyPr vert="horz" wrap="square" lIns="0" tIns="20638" rIns="0" bIns="0" rtlCol="0">
            <a:spAutoFit/>
          </a:bodyPr>
          <a:lstStyle/>
          <a:p>
            <a:pPr marL="114300" marR="2540" indent="-108268" defTabSz="457200">
              <a:lnSpc>
                <a:spcPts val="1440"/>
              </a:lnSpc>
              <a:spcBef>
                <a:spcPts val="163"/>
              </a:spcBef>
            </a:pPr>
            <a:r>
              <a:rPr sz="1300" b="1" i="1" kern="0" spc="-83" dirty="0">
                <a:solidFill>
                  <a:srgbClr val="FFFFFF"/>
                </a:solidFill>
                <a:latin typeface="Trebuchet MS"/>
                <a:cs typeface="Trebuchet MS"/>
              </a:rPr>
              <a:t>Приоритет</a:t>
            </a:r>
            <a:r>
              <a:rPr sz="1300" b="1" i="1" kern="0" spc="-68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5" dirty="0">
                <a:solidFill>
                  <a:srgbClr val="FFFFFF"/>
                </a:solidFill>
                <a:latin typeface="Trebuchet MS"/>
                <a:cs typeface="Trebuchet MS"/>
              </a:rPr>
              <a:t>духовного </a:t>
            </a:r>
            <a:r>
              <a:rPr sz="1300" b="1" i="1" kern="0" spc="28" dirty="0">
                <a:solidFill>
                  <a:srgbClr val="FFFFFF"/>
                </a:solidFill>
                <a:latin typeface="Trebuchet MS"/>
                <a:cs typeface="Trebuchet MS"/>
              </a:rPr>
              <a:t>над</a:t>
            </a:r>
            <a:r>
              <a:rPr sz="1300" b="1" i="1" kern="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5" dirty="0">
                <a:solidFill>
                  <a:srgbClr val="FFFFFF"/>
                </a:solidFill>
                <a:latin typeface="Trebuchet MS"/>
                <a:cs typeface="Trebuchet MS"/>
              </a:rPr>
              <a:t>материальным</a:t>
            </a:r>
            <a:endParaRPr sz="13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285878" y="1876172"/>
            <a:ext cx="2663825" cy="235267"/>
            <a:chOff x="571754" y="3752341"/>
            <a:chExt cx="5327650" cy="470534"/>
          </a:xfrm>
        </p:grpSpPr>
        <p:sp>
          <p:nvSpPr>
            <p:cNvPr id="53" name="object 53"/>
            <p:cNvSpPr/>
            <p:nvPr/>
          </p:nvSpPr>
          <p:spPr>
            <a:xfrm>
              <a:off x="584454" y="3765041"/>
              <a:ext cx="5302250" cy="445134"/>
            </a:xfrm>
            <a:custGeom>
              <a:avLst/>
              <a:gdLst/>
              <a:ahLst/>
              <a:cxnLst/>
              <a:rect l="l" t="t" r="r" b="b"/>
              <a:pathLst>
                <a:path w="5302250" h="445135">
                  <a:moveTo>
                    <a:pt x="5227828" y="0"/>
                  </a:moveTo>
                  <a:lnTo>
                    <a:pt x="74167" y="0"/>
                  </a:lnTo>
                  <a:lnTo>
                    <a:pt x="45300" y="5820"/>
                  </a:lnTo>
                  <a:lnTo>
                    <a:pt x="21724" y="21701"/>
                  </a:lnTo>
                  <a:lnTo>
                    <a:pt x="5829" y="45273"/>
                  </a:lnTo>
                  <a:lnTo>
                    <a:pt x="0" y="74167"/>
                  </a:lnTo>
                  <a:lnTo>
                    <a:pt x="0" y="370839"/>
                  </a:lnTo>
                  <a:lnTo>
                    <a:pt x="5829" y="399734"/>
                  </a:lnTo>
                  <a:lnTo>
                    <a:pt x="21724" y="423306"/>
                  </a:lnTo>
                  <a:lnTo>
                    <a:pt x="45300" y="439187"/>
                  </a:lnTo>
                  <a:lnTo>
                    <a:pt x="74167" y="445007"/>
                  </a:lnTo>
                  <a:lnTo>
                    <a:pt x="5227828" y="445007"/>
                  </a:lnTo>
                  <a:lnTo>
                    <a:pt x="5256722" y="439187"/>
                  </a:lnTo>
                  <a:lnTo>
                    <a:pt x="5280294" y="423306"/>
                  </a:lnTo>
                  <a:lnTo>
                    <a:pt x="5296175" y="399734"/>
                  </a:lnTo>
                  <a:lnTo>
                    <a:pt x="5301996" y="370839"/>
                  </a:lnTo>
                  <a:lnTo>
                    <a:pt x="5301996" y="74167"/>
                  </a:lnTo>
                  <a:lnTo>
                    <a:pt x="5296175" y="45273"/>
                  </a:lnTo>
                  <a:lnTo>
                    <a:pt x="5280294" y="21701"/>
                  </a:lnTo>
                  <a:lnTo>
                    <a:pt x="5256722" y="5820"/>
                  </a:lnTo>
                  <a:lnTo>
                    <a:pt x="5227828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584454" y="3765041"/>
              <a:ext cx="5302250" cy="445134"/>
            </a:xfrm>
            <a:custGeom>
              <a:avLst/>
              <a:gdLst/>
              <a:ahLst/>
              <a:cxnLst/>
              <a:rect l="l" t="t" r="r" b="b"/>
              <a:pathLst>
                <a:path w="5302250" h="445135">
                  <a:moveTo>
                    <a:pt x="0" y="74167"/>
                  </a:moveTo>
                  <a:lnTo>
                    <a:pt x="5829" y="45273"/>
                  </a:lnTo>
                  <a:lnTo>
                    <a:pt x="21724" y="21701"/>
                  </a:lnTo>
                  <a:lnTo>
                    <a:pt x="45300" y="5820"/>
                  </a:lnTo>
                  <a:lnTo>
                    <a:pt x="74167" y="0"/>
                  </a:lnTo>
                  <a:lnTo>
                    <a:pt x="5227828" y="0"/>
                  </a:lnTo>
                  <a:lnTo>
                    <a:pt x="5256722" y="5820"/>
                  </a:lnTo>
                  <a:lnTo>
                    <a:pt x="5280294" y="21701"/>
                  </a:lnTo>
                  <a:lnTo>
                    <a:pt x="5296175" y="45273"/>
                  </a:lnTo>
                  <a:lnTo>
                    <a:pt x="5301996" y="74167"/>
                  </a:lnTo>
                  <a:lnTo>
                    <a:pt x="5301996" y="370839"/>
                  </a:lnTo>
                  <a:lnTo>
                    <a:pt x="5296175" y="399734"/>
                  </a:lnTo>
                  <a:lnTo>
                    <a:pt x="5280294" y="423306"/>
                  </a:lnTo>
                  <a:lnTo>
                    <a:pt x="5256722" y="439187"/>
                  </a:lnTo>
                  <a:lnTo>
                    <a:pt x="5227828" y="445007"/>
                  </a:lnTo>
                  <a:lnTo>
                    <a:pt x="74167" y="445007"/>
                  </a:lnTo>
                  <a:lnTo>
                    <a:pt x="45300" y="439187"/>
                  </a:lnTo>
                  <a:lnTo>
                    <a:pt x="21724" y="423306"/>
                  </a:lnTo>
                  <a:lnTo>
                    <a:pt x="5829" y="399734"/>
                  </a:lnTo>
                  <a:lnTo>
                    <a:pt x="0" y="370839"/>
                  </a:lnTo>
                  <a:lnTo>
                    <a:pt x="0" y="74167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384709" y="1873200"/>
            <a:ext cx="2683193" cy="555922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350" defTabSz="457200">
              <a:spcBef>
                <a:spcPts val="65"/>
              </a:spcBef>
            </a:pPr>
            <a:r>
              <a:rPr sz="1300" b="1" i="1" kern="0" spc="28" dirty="0">
                <a:solidFill>
                  <a:srgbClr val="FFFFFF"/>
                </a:solidFill>
                <a:latin typeface="Trebuchet MS"/>
                <a:cs typeface="Trebuchet MS"/>
              </a:rPr>
              <a:t>Высокие</a:t>
            </a:r>
            <a:r>
              <a:rPr sz="1300" b="1" i="1" kern="0" spc="-5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38" dirty="0">
                <a:solidFill>
                  <a:srgbClr val="FFFFFF"/>
                </a:solidFill>
                <a:latin typeface="Trebuchet MS"/>
                <a:cs typeface="Trebuchet MS"/>
              </a:rPr>
              <a:t>нравственные</a:t>
            </a:r>
            <a:r>
              <a:rPr sz="1300" b="1" i="1" kern="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5" dirty="0">
                <a:solidFill>
                  <a:srgbClr val="FFFFFF"/>
                </a:solidFill>
                <a:latin typeface="Trebuchet MS"/>
                <a:cs typeface="Trebuchet MS"/>
              </a:rPr>
              <a:t>идеалы</a:t>
            </a:r>
            <a:endParaRPr sz="13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134938" defTabSz="457200">
              <a:spcBef>
                <a:spcPts val="1128"/>
              </a:spcBef>
              <a:tabLst>
                <a:tab pos="1707515" algn="l"/>
              </a:tabLst>
            </a:pPr>
            <a:r>
              <a:rPr sz="1900" b="1" i="1" kern="0" spc="-8" baseline="1111" dirty="0">
                <a:solidFill>
                  <a:srgbClr val="FFFFFF"/>
                </a:solidFill>
                <a:latin typeface="Trebuchet MS"/>
                <a:cs typeface="Trebuchet MS"/>
              </a:rPr>
              <a:t>Коллективизм</a:t>
            </a:r>
            <a:r>
              <a:rPr sz="1900" b="1" i="1" kern="0" baseline="1111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1300" b="1" i="1" kern="0" spc="-5" dirty="0">
                <a:solidFill>
                  <a:srgbClr val="FFFFFF"/>
                </a:solidFill>
                <a:latin typeface="Trebuchet MS"/>
                <a:cs typeface="Trebuchet MS"/>
              </a:rPr>
              <a:t>Милосердие</a:t>
            </a:r>
            <a:endParaRPr sz="13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3025541" y="1481455"/>
            <a:ext cx="2402523" cy="236220"/>
            <a:chOff x="5873750" y="2962910"/>
            <a:chExt cx="4805045" cy="472440"/>
          </a:xfrm>
        </p:grpSpPr>
        <p:sp>
          <p:nvSpPr>
            <p:cNvPr id="57" name="object 57"/>
            <p:cNvSpPr/>
            <p:nvPr/>
          </p:nvSpPr>
          <p:spPr>
            <a:xfrm>
              <a:off x="5886450" y="2975610"/>
              <a:ext cx="4779645" cy="447040"/>
            </a:xfrm>
            <a:custGeom>
              <a:avLst/>
              <a:gdLst/>
              <a:ahLst/>
              <a:cxnLst/>
              <a:rect l="l" t="t" r="r" b="b"/>
              <a:pathLst>
                <a:path w="4779645" h="447039">
                  <a:moveTo>
                    <a:pt x="4704842" y="0"/>
                  </a:moveTo>
                  <a:lnTo>
                    <a:pt x="74422" y="0"/>
                  </a:lnTo>
                  <a:lnTo>
                    <a:pt x="45434" y="5842"/>
                  </a:lnTo>
                  <a:lnTo>
                    <a:pt x="21780" y="21780"/>
                  </a:lnTo>
                  <a:lnTo>
                    <a:pt x="5841" y="45434"/>
                  </a:lnTo>
                  <a:lnTo>
                    <a:pt x="0" y="74422"/>
                  </a:lnTo>
                  <a:lnTo>
                    <a:pt x="0" y="372110"/>
                  </a:lnTo>
                  <a:lnTo>
                    <a:pt x="5841" y="401097"/>
                  </a:lnTo>
                  <a:lnTo>
                    <a:pt x="21780" y="424751"/>
                  </a:lnTo>
                  <a:lnTo>
                    <a:pt x="45434" y="440690"/>
                  </a:lnTo>
                  <a:lnTo>
                    <a:pt x="74422" y="446532"/>
                  </a:lnTo>
                  <a:lnTo>
                    <a:pt x="4704842" y="446532"/>
                  </a:lnTo>
                  <a:lnTo>
                    <a:pt x="4733829" y="440690"/>
                  </a:lnTo>
                  <a:lnTo>
                    <a:pt x="4757483" y="424751"/>
                  </a:lnTo>
                  <a:lnTo>
                    <a:pt x="4773422" y="401097"/>
                  </a:lnTo>
                  <a:lnTo>
                    <a:pt x="4779264" y="372110"/>
                  </a:lnTo>
                  <a:lnTo>
                    <a:pt x="4779264" y="74422"/>
                  </a:lnTo>
                  <a:lnTo>
                    <a:pt x="4773422" y="45434"/>
                  </a:lnTo>
                  <a:lnTo>
                    <a:pt x="4757483" y="21780"/>
                  </a:lnTo>
                  <a:lnTo>
                    <a:pt x="4733829" y="5842"/>
                  </a:lnTo>
                  <a:lnTo>
                    <a:pt x="4704842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5886450" y="2975610"/>
              <a:ext cx="4779645" cy="447040"/>
            </a:xfrm>
            <a:custGeom>
              <a:avLst/>
              <a:gdLst/>
              <a:ahLst/>
              <a:cxnLst/>
              <a:rect l="l" t="t" r="r" b="b"/>
              <a:pathLst>
                <a:path w="4779645" h="447039">
                  <a:moveTo>
                    <a:pt x="0" y="74422"/>
                  </a:moveTo>
                  <a:lnTo>
                    <a:pt x="5841" y="45434"/>
                  </a:lnTo>
                  <a:lnTo>
                    <a:pt x="21780" y="21780"/>
                  </a:lnTo>
                  <a:lnTo>
                    <a:pt x="45434" y="5842"/>
                  </a:lnTo>
                  <a:lnTo>
                    <a:pt x="74422" y="0"/>
                  </a:lnTo>
                  <a:lnTo>
                    <a:pt x="4704842" y="0"/>
                  </a:lnTo>
                  <a:lnTo>
                    <a:pt x="4733829" y="5842"/>
                  </a:lnTo>
                  <a:lnTo>
                    <a:pt x="4757483" y="21780"/>
                  </a:lnTo>
                  <a:lnTo>
                    <a:pt x="4773422" y="45434"/>
                  </a:lnTo>
                  <a:lnTo>
                    <a:pt x="4779264" y="74422"/>
                  </a:lnTo>
                  <a:lnTo>
                    <a:pt x="4779264" y="372110"/>
                  </a:lnTo>
                  <a:lnTo>
                    <a:pt x="4773422" y="401097"/>
                  </a:lnTo>
                  <a:lnTo>
                    <a:pt x="4757483" y="424751"/>
                  </a:lnTo>
                  <a:lnTo>
                    <a:pt x="4733829" y="440690"/>
                  </a:lnTo>
                  <a:lnTo>
                    <a:pt x="4704842" y="446532"/>
                  </a:lnTo>
                  <a:lnTo>
                    <a:pt x="74422" y="446532"/>
                  </a:lnTo>
                  <a:lnTo>
                    <a:pt x="45434" y="440690"/>
                  </a:lnTo>
                  <a:lnTo>
                    <a:pt x="21780" y="424751"/>
                  </a:lnTo>
                  <a:lnTo>
                    <a:pt x="5841" y="401097"/>
                  </a:lnTo>
                  <a:lnTo>
                    <a:pt x="0" y="372110"/>
                  </a:lnTo>
                  <a:lnTo>
                    <a:pt x="0" y="74422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1702498" y="1480452"/>
            <a:ext cx="3630550" cy="20839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350" defTabSz="457200">
              <a:spcBef>
                <a:spcPts val="65"/>
              </a:spcBef>
              <a:tabLst>
                <a:tab pos="1386205" algn="l"/>
              </a:tabLst>
            </a:pPr>
            <a:r>
              <a:rPr sz="1300" b="1" i="1" kern="0" spc="-5" dirty="0">
                <a:solidFill>
                  <a:srgbClr val="FFFFFF"/>
                </a:solidFill>
                <a:latin typeface="Trebuchet MS"/>
                <a:cs typeface="Trebuchet MS"/>
              </a:rPr>
              <a:t>Достоинство</a:t>
            </a:r>
            <a:r>
              <a:rPr sz="1300" b="1" i="1" kern="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1900" b="1" i="1" kern="0" spc="41" baseline="1111" dirty="0">
                <a:solidFill>
                  <a:srgbClr val="FFFFFF"/>
                </a:solidFill>
                <a:latin typeface="Trebuchet MS"/>
                <a:cs typeface="Trebuchet MS"/>
              </a:rPr>
              <a:t>Права</a:t>
            </a:r>
            <a:r>
              <a:rPr sz="1900" b="1" i="1" kern="0" spc="-56" baseline="111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b="1" i="1" kern="0" spc="52" baseline="1111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1900" b="1" i="1" kern="0" spc="-41" baseline="111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b="1" i="1" kern="0" baseline="1111" dirty="0">
                <a:solidFill>
                  <a:srgbClr val="FFFFFF"/>
                </a:solidFill>
                <a:latin typeface="Trebuchet MS"/>
                <a:cs typeface="Trebuchet MS"/>
              </a:rPr>
              <a:t>свободы</a:t>
            </a:r>
            <a:r>
              <a:rPr sz="1900" b="1" i="1" kern="0" spc="-49" baseline="111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b="1" i="1" kern="0" spc="-8" baseline="1111" dirty="0">
                <a:solidFill>
                  <a:srgbClr val="FFFFFF"/>
                </a:solidFill>
                <a:latin typeface="Trebuchet MS"/>
                <a:cs typeface="Trebuchet MS"/>
              </a:rPr>
              <a:t>человека</a:t>
            </a:r>
            <a:endParaRPr sz="1900" kern="0" baseline="1111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6730111" y="1828927"/>
            <a:ext cx="2250758" cy="250508"/>
            <a:chOff x="13460221" y="3657853"/>
            <a:chExt cx="4501515" cy="501015"/>
          </a:xfrm>
        </p:grpSpPr>
        <p:sp>
          <p:nvSpPr>
            <p:cNvPr id="61" name="object 61"/>
            <p:cNvSpPr/>
            <p:nvPr/>
          </p:nvSpPr>
          <p:spPr>
            <a:xfrm>
              <a:off x="13472921" y="3670553"/>
              <a:ext cx="4476115" cy="475615"/>
            </a:xfrm>
            <a:custGeom>
              <a:avLst/>
              <a:gdLst/>
              <a:ahLst/>
              <a:cxnLst/>
              <a:rect l="l" t="t" r="r" b="b"/>
              <a:pathLst>
                <a:path w="4476115" h="475614">
                  <a:moveTo>
                    <a:pt x="4396740" y="0"/>
                  </a:moveTo>
                  <a:lnTo>
                    <a:pt x="79248" y="0"/>
                  </a:lnTo>
                  <a:lnTo>
                    <a:pt x="48381" y="6221"/>
                  </a:lnTo>
                  <a:lnTo>
                    <a:pt x="23193" y="23193"/>
                  </a:lnTo>
                  <a:lnTo>
                    <a:pt x="6221" y="48381"/>
                  </a:lnTo>
                  <a:lnTo>
                    <a:pt x="0" y="79248"/>
                  </a:lnTo>
                  <a:lnTo>
                    <a:pt x="0" y="396240"/>
                  </a:lnTo>
                  <a:lnTo>
                    <a:pt x="6221" y="427106"/>
                  </a:lnTo>
                  <a:lnTo>
                    <a:pt x="23193" y="452294"/>
                  </a:lnTo>
                  <a:lnTo>
                    <a:pt x="48381" y="469266"/>
                  </a:lnTo>
                  <a:lnTo>
                    <a:pt x="79248" y="475488"/>
                  </a:lnTo>
                  <a:lnTo>
                    <a:pt x="4396740" y="475488"/>
                  </a:lnTo>
                  <a:lnTo>
                    <a:pt x="4427606" y="469266"/>
                  </a:lnTo>
                  <a:lnTo>
                    <a:pt x="4452794" y="452294"/>
                  </a:lnTo>
                  <a:lnTo>
                    <a:pt x="4469766" y="427106"/>
                  </a:lnTo>
                  <a:lnTo>
                    <a:pt x="4475988" y="396240"/>
                  </a:lnTo>
                  <a:lnTo>
                    <a:pt x="4475988" y="79248"/>
                  </a:lnTo>
                  <a:lnTo>
                    <a:pt x="4469766" y="48381"/>
                  </a:lnTo>
                  <a:lnTo>
                    <a:pt x="4452794" y="23193"/>
                  </a:lnTo>
                  <a:lnTo>
                    <a:pt x="4427606" y="6221"/>
                  </a:lnTo>
                  <a:lnTo>
                    <a:pt x="4396740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13472921" y="3670553"/>
              <a:ext cx="4476115" cy="475615"/>
            </a:xfrm>
            <a:custGeom>
              <a:avLst/>
              <a:gdLst/>
              <a:ahLst/>
              <a:cxnLst/>
              <a:rect l="l" t="t" r="r" b="b"/>
              <a:pathLst>
                <a:path w="4476115" h="475614">
                  <a:moveTo>
                    <a:pt x="0" y="79248"/>
                  </a:moveTo>
                  <a:lnTo>
                    <a:pt x="6221" y="48381"/>
                  </a:lnTo>
                  <a:lnTo>
                    <a:pt x="23193" y="23193"/>
                  </a:lnTo>
                  <a:lnTo>
                    <a:pt x="48381" y="6221"/>
                  </a:lnTo>
                  <a:lnTo>
                    <a:pt x="79248" y="0"/>
                  </a:lnTo>
                  <a:lnTo>
                    <a:pt x="4396740" y="0"/>
                  </a:lnTo>
                  <a:lnTo>
                    <a:pt x="4427606" y="6221"/>
                  </a:lnTo>
                  <a:lnTo>
                    <a:pt x="4452794" y="23193"/>
                  </a:lnTo>
                  <a:lnTo>
                    <a:pt x="4469766" y="48381"/>
                  </a:lnTo>
                  <a:lnTo>
                    <a:pt x="4475988" y="79248"/>
                  </a:lnTo>
                  <a:lnTo>
                    <a:pt x="4475988" y="396240"/>
                  </a:lnTo>
                  <a:lnTo>
                    <a:pt x="4469766" y="427106"/>
                  </a:lnTo>
                  <a:lnTo>
                    <a:pt x="4452794" y="452294"/>
                  </a:lnTo>
                  <a:lnTo>
                    <a:pt x="4427606" y="469266"/>
                  </a:lnTo>
                  <a:lnTo>
                    <a:pt x="4396740" y="475488"/>
                  </a:lnTo>
                  <a:lnTo>
                    <a:pt x="79248" y="475488"/>
                  </a:lnTo>
                  <a:lnTo>
                    <a:pt x="48381" y="469266"/>
                  </a:lnTo>
                  <a:lnTo>
                    <a:pt x="23193" y="452294"/>
                  </a:lnTo>
                  <a:lnTo>
                    <a:pt x="6221" y="427106"/>
                  </a:lnTo>
                  <a:lnTo>
                    <a:pt x="0" y="396240"/>
                  </a:lnTo>
                  <a:lnTo>
                    <a:pt x="0" y="79248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6838060" y="1488834"/>
            <a:ext cx="2198435" cy="562333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09220" defTabSz="457200">
              <a:spcBef>
                <a:spcPts val="65"/>
              </a:spcBef>
            </a:pPr>
            <a:r>
              <a:rPr sz="1300" b="1" i="1" kern="0" spc="-15" dirty="0">
                <a:solidFill>
                  <a:srgbClr val="FFFFFF"/>
                </a:solidFill>
                <a:latin typeface="Trebuchet MS"/>
                <a:cs typeface="Trebuchet MS"/>
              </a:rPr>
              <a:t>Гражданственность</a:t>
            </a:r>
            <a:endParaRPr sz="13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6350" defTabSz="457200">
              <a:spcBef>
                <a:spcPts val="1213"/>
              </a:spcBef>
            </a:pPr>
            <a:r>
              <a:rPr sz="1300" b="1" i="1" kern="0" spc="-43" dirty="0">
                <a:solidFill>
                  <a:srgbClr val="FFFFFF"/>
                </a:solidFill>
                <a:latin typeface="Trebuchet MS"/>
                <a:cs typeface="Trebuchet MS"/>
              </a:rPr>
              <a:t>Единство</a:t>
            </a:r>
            <a:r>
              <a:rPr sz="1300" b="1" i="1" kern="0" spc="3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dirty="0">
                <a:solidFill>
                  <a:srgbClr val="FFFFFF"/>
                </a:solidFill>
                <a:latin typeface="Trebuchet MS"/>
                <a:cs typeface="Trebuchet MS"/>
              </a:rPr>
              <a:t>народов</a:t>
            </a:r>
            <a:r>
              <a:rPr sz="1300" b="1" i="1" kern="0" spc="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23" dirty="0">
                <a:solidFill>
                  <a:srgbClr val="FFFFFF"/>
                </a:solidFill>
                <a:latin typeface="Trebuchet MS"/>
                <a:cs typeface="Trebuchet MS"/>
              </a:rPr>
              <a:t>России</a:t>
            </a:r>
            <a:endParaRPr sz="13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4569061" y="1858137"/>
            <a:ext cx="2091172" cy="223520"/>
            <a:chOff x="9134093" y="3716273"/>
            <a:chExt cx="4037331" cy="447040"/>
          </a:xfrm>
        </p:grpSpPr>
        <p:sp>
          <p:nvSpPr>
            <p:cNvPr id="65" name="object 65"/>
            <p:cNvSpPr/>
            <p:nvPr/>
          </p:nvSpPr>
          <p:spPr>
            <a:xfrm>
              <a:off x="9134095" y="3716273"/>
              <a:ext cx="4037329" cy="447040"/>
            </a:xfrm>
            <a:custGeom>
              <a:avLst/>
              <a:gdLst/>
              <a:ahLst/>
              <a:cxnLst/>
              <a:rect l="l" t="t" r="r" b="b"/>
              <a:pathLst>
                <a:path w="4037330" h="447039">
                  <a:moveTo>
                    <a:pt x="3962654" y="0"/>
                  </a:moveTo>
                  <a:lnTo>
                    <a:pt x="74422" y="0"/>
                  </a:lnTo>
                  <a:lnTo>
                    <a:pt x="45434" y="5842"/>
                  </a:lnTo>
                  <a:lnTo>
                    <a:pt x="21780" y="21780"/>
                  </a:lnTo>
                  <a:lnTo>
                    <a:pt x="5842" y="45434"/>
                  </a:lnTo>
                  <a:lnTo>
                    <a:pt x="0" y="74422"/>
                  </a:lnTo>
                  <a:lnTo>
                    <a:pt x="0" y="372110"/>
                  </a:lnTo>
                  <a:lnTo>
                    <a:pt x="5842" y="401097"/>
                  </a:lnTo>
                  <a:lnTo>
                    <a:pt x="21780" y="424751"/>
                  </a:lnTo>
                  <a:lnTo>
                    <a:pt x="45434" y="440689"/>
                  </a:lnTo>
                  <a:lnTo>
                    <a:pt x="74422" y="446531"/>
                  </a:lnTo>
                  <a:lnTo>
                    <a:pt x="3962654" y="446531"/>
                  </a:lnTo>
                  <a:lnTo>
                    <a:pt x="3991641" y="440689"/>
                  </a:lnTo>
                  <a:lnTo>
                    <a:pt x="4015295" y="424751"/>
                  </a:lnTo>
                  <a:lnTo>
                    <a:pt x="4031233" y="401097"/>
                  </a:lnTo>
                  <a:lnTo>
                    <a:pt x="4037075" y="372110"/>
                  </a:lnTo>
                  <a:lnTo>
                    <a:pt x="4037075" y="74422"/>
                  </a:lnTo>
                  <a:lnTo>
                    <a:pt x="4031233" y="45434"/>
                  </a:lnTo>
                  <a:lnTo>
                    <a:pt x="4015295" y="21780"/>
                  </a:lnTo>
                  <a:lnTo>
                    <a:pt x="3991641" y="5842"/>
                  </a:lnTo>
                  <a:lnTo>
                    <a:pt x="3962654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9134093" y="3716273"/>
              <a:ext cx="4037329" cy="447040"/>
            </a:xfrm>
            <a:custGeom>
              <a:avLst/>
              <a:gdLst/>
              <a:ahLst/>
              <a:cxnLst/>
              <a:rect l="l" t="t" r="r" b="b"/>
              <a:pathLst>
                <a:path w="4037330" h="447039">
                  <a:moveTo>
                    <a:pt x="0" y="74422"/>
                  </a:moveTo>
                  <a:lnTo>
                    <a:pt x="5842" y="45434"/>
                  </a:lnTo>
                  <a:lnTo>
                    <a:pt x="21780" y="21780"/>
                  </a:lnTo>
                  <a:lnTo>
                    <a:pt x="45434" y="5842"/>
                  </a:lnTo>
                  <a:lnTo>
                    <a:pt x="74422" y="0"/>
                  </a:lnTo>
                  <a:lnTo>
                    <a:pt x="3962654" y="0"/>
                  </a:lnTo>
                  <a:lnTo>
                    <a:pt x="3991641" y="5842"/>
                  </a:lnTo>
                  <a:lnTo>
                    <a:pt x="4015295" y="21780"/>
                  </a:lnTo>
                  <a:lnTo>
                    <a:pt x="4031233" y="45434"/>
                  </a:lnTo>
                  <a:lnTo>
                    <a:pt x="4037075" y="74422"/>
                  </a:lnTo>
                  <a:lnTo>
                    <a:pt x="4037075" y="372110"/>
                  </a:lnTo>
                  <a:lnTo>
                    <a:pt x="4031233" y="401097"/>
                  </a:lnTo>
                  <a:lnTo>
                    <a:pt x="4015295" y="424751"/>
                  </a:lnTo>
                  <a:lnTo>
                    <a:pt x="3991641" y="440689"/>
                  </a:lnTo>
                  <a:lnTo>
                    <a:pt x="3962654" y="446531"/>
                  </a:lnTo>
                  <a:lnTo>
                    <a:pt x="74422" y="446531"/>
                  </a:lnTo>
                  <a:lnTo>
                    <a:pt x="45434" y="440689"/>
                  </a:lnTo>
                  <a:lnTo>
                    <a:pt x="21780" y="424751"/>
                  </a:lnTo>
                  <a:lnTo>
                    <a:pt x="5842" y="401097"/>
                  </a:lnTo>
                  <a:lnTo>
                    <a:pt x="0" y="372110"/>
                  </a:lnTo>
                  <a:lnTo>
                    <a:pt x="0" y="74422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4754498" y="1849388"/>
            <a:ext cx="1905734" cy="20839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350" defTabSz="457200">
              <a:spcBef>
                <a:spcPts val="65"/>
              </a:spcBef>
            </a:pPr>
            <a:r>
              <a:rPr sz="1300" b="1" i="1" kern="0" spc="-20" dirty="0">
                <a:solidFill>
                  <a:srgbClr val="FFFFFF"/>
                </a:solidFill>
                <a:latin typeface="Trebuchet MS"/>
                <a:cs typeface="Trebuchet MS"/>
              </a:rPr>
              <a:t>Созидательный</a:t>
            </a:r>
            <a:r>
              <a:rPr sz="1300" b="1" i="1" kern="0" spc="-3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73" dirty="0">
                <a:solidFill>
                  <a:srgbClr val="FFFFFF"/>
                </a:solidFill>
                <a:latin typeface="Trebuchet MS"/>
                <a:cs typeface="Trebuchet MS"/>
              </a:rPr>
              <a:t>труд</a:t>
            </a:r>
            <a:endParaRPr sz="13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4987416" y="2209927"/>
            <a:ext cx="2876550" cy="236220"/>
            <a:chOff x="9974833" y="4419853"/>
            <a:chExt cx="5753100" cy="472440"/>
          </a:xfrm>
        </p:grpSpPr>
        <p:sp>
          <p:nvSpPr>
            <p:cNvPr id="69" name="object 69"/>
            <p:cNvSpPr/>
            <p:nvPr/>
          </p:nvSpPr>
          <p:spPr>
            <a:xfrm>
              <a:off x="9987533" y="4432553"/>
              <a:ext cx="5727700" cy="447040"/>
            </a:xfrm>
            <a:custGeom>
              <a:avLst/>
              <a:gdLst/>
              <a:ahLst/>
              <a:cxnLst/>
              <a:rect l="l" t="t" r="r" b="b"/>
              <a:pathLst>
                <a:path w="5727700" h="447039">
                  <a:moveTo>
                    <a:pt x="5652770" y="0"/>
                  </a:moveTo>
                  <a:lnTo>
                    <a:pt x="74422" y="0"/>
                  </a:lnTo>
                  <a:lnTo>
                    <a:pt x="45434" y="5841"/>
                  </a:lnTo>
                  <a:lnTo>
                    <a:pt x="21780" y="21780"/>
                  </a:lnTo>
                  <a:lnTo>
                    <a:pt x="5842" y="45434"/>
                  </a:lnTo>
                  <a:lnTo>
                    <a:pt x="0" y="74422"/>
                  </a:lnTo>
                  <a:lnTo>
                    <a:pt x="0" y="372110"/>
                  </a:lnTo>
                  <a:lnTo>
                    <a:pt x="5842" y="401097"/>
                  </a:lnTo>
                  <a:lnTo>
                    <a:pt x="21780" y="424751"/>
                  </a:lnTo>
                  <a:lnTo>
                    <a:pt x="45434" y="440690"/>
                  </a:lnTo>
                  <a:lnTo>
                    <a:pt x="74422" y="446532"/>
                  </a:lnTo>
                  <a:lnTo>
                    <a:pt x="5652770" y="446532"/>
                  </a:lnTo>
                  <a:lnTo>
                    <a:pt x="5681757" y="440690"/>
                  </a:lnTo>
                  <a:lnTo>
                    <a:pt x="5705411" y="424751"/>
                  </a:lnTo>
                  <a:lnTo>
                    <a:pt x="5721350" y="401097"/>
                  </a:lnTo>
                  <a:lnTo>
                    <a:pt x="5727192" y="372110"/>
                  </a:lnTo>
                  <a:lnTo>
                    <a:pt x="5727192" y="74422"/>
                  </a:lnTo>
                  <a:lnTo>
                    <a:pt x="5721350" y="45434"/>
                  </a:lnTo>
                  <a:lnTo>
                    <a:pt x="5705411" y="21780"/>
                  </a:lnTo>
                  <a:lnTo>
                    <a:pt x="5681757" y="5841"/>
                  </a:lnTo>
                  <a:lnTo>
                    <a:pt x="5652770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9987533" y="4432553"/>
              <a:ext cx="5727700" cy="447040"/>
            </a:xfrm>
            <a:custGeom>
              <a:avLst/>
              <a:gdLst/>
              <a:ahLst/>
              <a:cxnLst/>
              <a:rect l="l" t="t" r="r" b="b"/>
              <a:pathLst>
                <a:path w="5727700" h="447039">
                  <a:moveTo>
                    <a:pt x="0" y="74422"/>
                  </a:moveTo>
                  <a:lnTo>
                    <a:pt x="5842" y="45434"/>
                  </a:lnTo>
                  <a:lnTo>
                    <a:pt x="21780" y="21780"/>
                  </a:lnTo>
                  <a:lnTo>
                    <a:pt x="45434" y="5841"/>
                  </a:lnTo>
                  <a:lnTo>
                    <a:pt x="74422" y="0"/>
                  </a:lnTo>
                  <a:lnTo>
                    <a:pt x="5652770" y="0"/>
                  </a:lnTo>
                  <a:lnTo>
                    <a:pt x="5681757" y="5841"/>
                  </a:lnTo>
                  <a:lnTo>
                    <a:pt x="5705411" y="21780"/>
                  </a:lnTo>
                  <a:lnTo>
                    <a:pt x="5721350" y="45434"/>
                  </a:lnTo>
                  <a:lnTo>
                    <a:pt x="5727192" y="74422"/>
                  </a:lnTo>
                  <a:lnTo>
                    <a:pt x="5727192" y="372110"/>
                  </a:lnTo>
                  <a:lnTo>
                    <a:pt x="5721350" y="401097"/>
                  </a:lnTo>
                  <a:lnTo>
                    <a:pt x="5705411" y="424751"/>
                  </a:lnTo>
                  <a:lnTo>
                    <a:pt x="5681757" y="440690"/>
                  </a:lnTo>
                  <a:lnTo>
                    <a:pt x="5652770" y="446532"/>
                  </a:lnTo>
                  <a:lnTo>
                    <a:pt x="74422" y="446532"/>
                  </a:lnTo>
                  <a:lnTo>
                    <a:pt x="45434" y="440690"/>
                  </a:lnTo>
                  <a:lnTo>
                    <a:pt x="21780" y="424751"/>
                  </a:lnTo>
                  <a:lnTo>
                    <a:pt x="5842" y="401097"/>
                  </a:lnTo>
                  <a:lnTo>
                    <a:pt x="0" y="372110"/>
                  </a:lnTo>
                  <a:lnTo>
                    <a:pt x="0" y="74422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4568063" y="2207082"/>
            <a:ext cx="4468432" cy="20839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350" defTabSz="457200">
              <a:spcBef>
                <a:spcPts val="65"/>
              </a:spcBef>
              <a:tabLst>
                <a:tab pos="3042285" algn="l"/>
              </a:tabLst>
            </a:pPr>
            <a:r>
              <a:rPr lang="ru-RU" sz="1300" b="1" i="1" kern="0" dirty="0">
                <a:solidFill>
                  <a:srgbClr val="FFFFFF"/>
                </a:solidFill>
                <a:latin typeface="Trebuchet MS"/>
                <a:cs typeface="Trebuchet MS"/>
              </a:rPr>
              <a:t>         </a:t>
            </a:r>
            <a:r>
              <a:rPr sz="1300" b="1" i="1" kern="0" dirty="0" err="1">
                <a:solidFill>
                  <a:srgbClr val="FFFFFF"/>
                </a:solidFill>
                <a:latin typeface="Trebuchet MS"/>
                <a:cs typeface="Trebuchet MS"/>
              </a:rPr>
              <a:t>Взаимопомощь</a:t>
            </a:r>
            <a:r>
              <a:rPr sz="1300" b="1" i="1" kern="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35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1300" b="1" i="1" kern="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5" dirty="0" err="1">
                <a:solidFill>
                  <a:srgbClr val="FFFFFF"/>
                </a:solidFill>
                <a:latin typeface="Trebuchet MS"/>
                <a:cs typeface="Trebuchet MS"/>
              </a:rPr>
              <a:t>взаимоуважение</a:t>
            </a:r>
            <a:r>
              <a:rPr lang="ru-RU" sz="1300" b="1" i="1" kern="0" dirty="0">
                <a:solidFill>
                  <a:srgbClr val="FFFFFF"/>
                </a:solidFill>
                <a:latin typeface="Trebuchet MS"/>
                <a:cs typeface="Trebuchet MS"/>
              </a:rPr>
              <a:t>       </a:t>
            </a:r>
            <a:r>
              <a:rPr sz="1300" b="1" i="1" kern="0" spc="-5" dirty="0" err="1">
                <a:solidFill>
                  <a:srgbClr val="FFFFFF"/>
                </a:solidFill>
                <a:latin typeface="Trebuchet MS"/>
                <a:cs typeface="Trebuchet MS"/>
              </a:rPr>
              <a:t>Гуманизм</a:t>
            </a:r>
            <a:endParaRPr sz="13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pic>
        <p:nvPicPr>
          <p:cNvPr id="72" name="object 7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3350" y="3417570"/>
            <a:ext cx="300228" cy="265176"/>
          </a:xfrm>
          <a:prstGeom prst="rect">
            <a:avLst/>
          </a:prstGeom>
        </p:spPr>
      </p:pic>
      <p:grpSp>
        <p:nvGrpSpPr>
          <p:cNvPr id="73" name="object 73"/>
          <p:cNvGrpSpPr/>
          <p:nvPr/>
        </p:nvGrpSpPr>
        <p:grpSpPr>
          <a:xfrm>
            <a:off x="173101" y="3993008"/>
            <a:ext cx="4430078" cy="234633"/>
            <a:chOff x="346202" y="7986014"/>
            <a:chExt cx="8860155" cy="469265"/>
          </a:xfrm>
        </p:grpSpPr>
        <p:sp>
          <p:nvSpPr>
            <p:cNvPr id="74" name="object 74"/>
            <p:cNvSpPr/>
            <p:nvPr/>
          </p:nvSpPr>
          <p:spPr>
            <a:xfrm>
              <a:off x="358902" y="7998714"/>
              <a:ext cx="8834755" cy="443865"/>
            </a:xfrm>
            <a:custGeom>
              <a:avLst/>
              <a:gdLst/>
              <a:ahLst/>
              <a:cxnLst/>
              <a:rect l="l" t="t" r="r" b="b"/>
              <a:pathLst>
                <a:path w="8834755" h="443865">
                  <a:moveTo>
                    <a:pt x="8760714" y="0"/>
                  </a:moveTo>
                  <a:lnTo>
                    <a:pt x="73913" y="0"/>
                  </a:lnTo>
                  <a:lnTo>
                    <a:pt x="45144" y="5816"/>
                  </a:lnTo>
                  <a:lnTo>
                    <a:pt x="21650" y="21669"/>
                  </a:lnTo>
                  <a:lnTo>
                    <a:pt x="5809" y="45166"/>
                  </a:lnTo>
                  <a:lnTo>
                    <a:pt x="0" y="73914"/>
                  </a:lnTo>
                  <a:lnTo>
                    <a:pt x="0" y="369570"/>
                  </a:lnTo>
                  <a:lnTo>
                    <a:pt x="5809" y="398317"/>
                  </a:lnTo>
                  <a:lnTo>
                    <a:pt x="21650" y="421814"/>
                  </a:lnTo>
                  <a:lnTo>
                    <a:pt x="45144" y="437667"/>
                  </a:lnTo>
                  <a:lnTo>
                    <a:pt x="73913" y="443484"/>
                  </a:lnTo>
                  <a:lnTo>
                    <a:pt x="8760714" y="443484"/>
                  </a:lnTo>
                  <a:lnTo>
                    <a:pt x="8789461" y="437667"/>
                  </a:lnTo>
                  <a:lnTo>
                    <a:pt x="8812958" y="421814"/>
                  </a:lnTo>
                  <a:lnTo>
                    <a:pt x="8828811" y="398317"/>
                  </a:lnTo>
                  <a:lnTo>
                    <a:pt x="8834628" y="369570"/>
                  </a:lnTo>
                  <a:lnTo>
                    <a:pt x="8834628" y="73914"/>
                  </a:lnTo>
                  <a:lnTo>
                    <a:pt x="8828811" y="45166"/>
                  </a:lnTo>
                  <a:lnTo>
                    <a:pt x="8812958" y="21669"/>
                  </a:lnTo>
                  <a:lnTo>
                    <a:pt x="8789461" y="5816"/>
                  </a:lnTo>
                  <a:lnTo>
                    <a:pt x="8760714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358902" y="7998714"/>
              <a:ext cx="8834755" cy="443865"/>
            </a:xfrm>
            <a:custGeom>
              <a:avLst/>
              <a:gdLst/>
              <a:ahLst/>
              <a:cxnLst/>
              <a:rect l="l" t="t" r="r" b="b"/>
              <a:pathLst>
                <a:path w="8834755" h="443865">
                  <a:moveTo>
                    <a:pt x="0" y="73914"/>
                  </a:moveTo>
                  <a:lnTo>
                    <a:pt x="5809" y="45166"/>
                  </a:lnTo>
                  <a:lnTo>
                    <a:pt x="21650" y="21669"/>
                  </a:lnTo>
                  <a:lnTo>
                    <a:pt x="45144" y="5816"/>
                  </a:lnTo>
                  <a:lnTo>
                    <a:pt x="73913" y="0"/>
                  </a:lnTo>
                  <a:lnTo>
                    <a:pt x="8760714" y="0"/>
                  </a:lnTo>
                  <a:lnTo>
                    <a:pt x="8789461" y="5816"/>
                  </a:lnTo>
                  <a:lnTo>
                    <a:pt x="8812958" y="21669"/>
                  </a:lnTo>
                  <a:lnTo>
                    <a:pt x="8828811" y="45166"/>
                  </a:lnTo>
                  <a:lnTo>
                    <a:pt x="8834628" y="73914"/>
                  </a:lnTo>
                  <a:lnTo>
                    <a:pt x="8834628" y="369570"/>
                  </a:lnTo>
                  <a:lnTo>
                    <a:pt x="8828811" y="398317"/>
                  </a:lnTo>
                  <a:lnTo>
                    <a:pt x="8812958" y="421814"/>
                  </a:lnTo>
                  <a:lnTo>
                    <a:pt x="8789461" y="437667"/>
                  </a:lnTo>
                  <a:lnTo>
                    <a:pt x="8760714" y="443484"/>
                  </a:lnTo>
                  <a:lnTo>
                    <a:pt x="73913" y="443484"/>
                  </a:lnTo>
                  <a:lnTo>
                    <a:pt x="45144" y="437667"/>
                  </a:lnTo>
                  <a:lnTo>
                    <a:pt x="21650" y="421814"/>
                  </a:lnTo>
                  <a:lnTo>
                    <a:pt x="5809" y="398317"/>
                  </a:lnTo>
                  <a:lnTo>
                    <a:pt x="0" y="369570"/>
                  </a:lnTo>
                  <a:lnTo>
                    <a:pt x="0" y="73914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4851781" y="4000628"/>
            <a:ext cx="3558540" cy="227013"/>
            <a:chOff x="9703561" y="8001254"/>
            <a:chExt cx="7117080" cy="454025"/>
          </a:xfrm>
        </p:grpSpPr>
        <p:sp>
          <p:nvSpPr>
            <p:cNvPr id="77" name="object 77"/>
            <p:cNvSpPr/>
            <p:nvPr/>
          </p:nvSpPr>
          <p:spPr>
            <a:xfrm>
              <a:off x="9716261" y="8013954"/>
              <a:ext cx="7091680" cy="428625"/>
            </a:xfrm>
            <a:custGeom>
              <a:avLst/>
              <a:gdLst/>
              <a:ahLst/>
              <a:cxnLst/>
              <a:rect l="l" t="t" r="r" b="b"/>
              <a:pathLst>
                <a:path w="7091680" h="428625">
                  <a:moveTo>
                    <a:pt x="7019798" y="0"/>
                  </a:moveTo>
                  <a:lnTo>
                    <a:pt x="71374" y="0"/>
                  </a:lnTo>
                  <a:lnTo>
                    <a:pt x="43612" y="5615"/>
                  </a:lnTo>
                  <a:lnTo>
                    <a:pt x="20923" y="20923"/>
                  </a:lnTo>
                  <a:lnTo>
                    <a:pt x="5615" y="43612"/>
                  </a:lnTo>
                  <a:lnTo>
                    <a:pt x="0" y="71374"/>
                  </a:lnTo>
                  <a:lnTo>
                    <a:pt x="0" y="356870"/>
                  </a:lnTo>
                  <a:lnTo>
                    <a:pt x="5615" y="384631"/>
                  </a:lnTo>
                  <a:lnTo>
                    <a:pt x="20923" y="407320"/>
                  </a:lnTo>
                  <a:lnTo>
                    <a:pt x="43612" y="422628"/>
                  </a:lnTo>
                  <a:lnTo>
                    <a:pt x="71374" y="428244"/>
                  </a:lnTo>
                  <a:lnTo>
                    <a:pt x="7019798" y="428244"/>
                  </a:lnTo>
                  <a:lnTo>
                    <a:pt x="7047559" y="422628"/>
                  </a:lnTo>
                  <a:lnTo>
                    <a:pt x="7070248" y="407320"/>
                  </a:lnTo>
                  <a:lnTo>
                    <a:pt x="7085556" y="384631"/>
                  </a:lnTo>
                  <a:lnTo>
                    <a:pt x="7091172" y="356870"/>
                  </a:lnTo>
                  <a:lnTo>
                    <a:pt x="7091172" y="71374"/>
                  </a:lnTo>
                  <a:lnTo>
                    <a:pt x="7085556" y="43612"/>
                  </a:lnTo>
                  <a:lnTo>
                    <a:pt x="7070248" y="20923"/>
                  </a:lnTo>
                  <a:lnTo>
                    <a:pt x="7047559" y="5615"/>
                  </a:lnTo>
                  <a:lnTo>
                    <a:pt x="7019798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9716261" y="8013954"/>
              <a:ext cx="7091680" cy="428625"/>
            </a:xfrm>
            <a:custGeom>
              <a:avLst/>
              <a:gdLst/>
              <a:ahLst/>
              <a:cxnLst/>
              <a:rect l="l" t="t" r="r" b="b"/>
              <a:pathLst>
                <a:path w="7091680" h="428625">
                  <a:moveTo>
                    <a:pt x="0" y="71374"/>
                  </a:moveTo>
                  <a:lnTo>
                    <a:pt x="5615" y="43612"/>
                  </a:lnTo>
                  <a:lnTo>
                    <a:pt x="20923" y="20923"/>
                  </a:lnTo>
                  <a:lnTo>
                    <a:pt x="43612" y="5615"/>
                  </a:lnTo>
                  <a:lnTo>
                    <a:pt x="71374" y="0"/>
                  </a:lnTo>
                  <a:lnTo>
                    <a:pt x="7019798" y="0"/>
                  </a:lnTo>
                  <a:lnTo>
                    <a:pt x="7047559" y="5615"/>
                  </a:lnTo>
                  <a:lnTo>
                    <a:pt x="7070248" y="20923"/>
                  </a:lnTo>
                  <a:lnTo>
                    <a:pt x="7085556" y="43612"/>
                  </a:lnTo>
                  <a:lnTo>
                    <a:pt x="7091172" y="71374"/>
                  </a:lnTo>
                  <a:lnTo>
                    <a:pt x="7091172" y="356870"/>
                  </a:lnTo>
                  <a:lnTo>
                    <a:pt x="7085556" y="384631"/>
                  </a:lnTo>
                  <a:lnTo>
                    <a:pt x="7070248" y="407320"/>
                  </a:lnTo>
                  <a:lnTo>
                    <a:pt x="7047559" y="422628"/>
                  </a:lnTo>
                  <a:lnTo>
                    <a:pt x="7019798" y="428244"/>
                  </a:lnTo>
                  <a:lnTo>
                    <a:pt x="71374" y="428244"/>
                  </a:lnTo>
                  <a:lnTo>
                    <a:pt x="43612" y="422628"/>
                  </a:lnTo>
                  <a:lnTo>
                    <a:pt x="20923" y="407320"/>
                  </a:lnTo>
                  <a:lnTo>
                    <a:pt x="5615" y="384631"/>
                  </a:lnTo>
                  <a:lnTo>
                    <a:pt x="0" y="356870"/>
                  </a:lnTo>
                  <a:lnTo>
                    <a:pt x="0" y="71374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149479" y="4314571"/>
            <a:ext cx="3592830" cy="233680"/>
            <a:chOff x="298958" y="8629142"/>
            <a:chExt cx="7185659" cy="467359"/>
          </a:xfrm>
        </p:grpSpPr>
        <p:sp>
          <p:nvSpPr>
            <p:cNvPr id="80" name="object 80"/>
            <p:cNvSpPr/>
            <p:nvPr/>
          </p:nvSpPr>
          <p:spPr>
            <a:xfrm>
              <a:off x="311658" y="8641842"/>
              <a:ext cx="7160259" cy="441959"/>
            </a:xfrm>
            <a:custGeom>
              <a:avLst/>
              <a:gdLst/>
              <a:ahLst/>
              <a:cxnLst/>
              <a:rect l="l" t="t" r="r" b="b"/>
              <a:pathLst>
                <a:path w="7160259" h="441959">
                  <a:moveTo>
                    <a:pt x="7086092" y="0"/>
                  </a:moveTo>
                  <a:lnTo>
                    <a:pt x="73660" y="0"/>
                  </a:lnTo>
                  <a:lnTo>
                    <a:pt x="44989" y="5794"/>
                  </a:lnTo>
                  <a:lnTo>
                    <a:pt x="21575" y="21589"/>
                  </a:lnTo>
                  <a:lnTo>
                    <a:pt x="5789" y="45005"/>
                  </a:lnTo>
                  <a:lnTo>
                    <a:pt x="0" y="73659"/>
                  </a:lnTo>
                  <a:lnTo>
                    <a:pt x="0" y="368299"/>
                  </a:lnTo>
                  <a:lnTo>
                    <a:pt x="5789" y="396970"/>
                  </a:lnTo>
                  <a:lnTo>
                    <a:pt x="21575" y="420384"/>
                  </a:lnTo>
                  <a:lnTo>
                    <a:pt x="44989" y="436170"/>
                  </a:lnTo>
                  <a:lnTo>
                    <a:pt x="73660" y="441959"/>
                  </a:lnTo>
                  <a:lnTo>
                    <a:pt x="7086092" y="441959"/>
                  </a:lnTo>
                  <a:lnTo>
                    <a:pt x="7114746" y="436170"/>
                  </a:lnTo>
                  <a:lnTo>
                    <a:pt x="7138162" y="420384"/>
                  </a:lnTo>
                  <a:lnTo>
                    <a:pt x="7153957" y="396970"/>
                  </a:lnTo>
                  <a:lnTo>
                    <a:pt x="7159752" y="368299"/>
                  </a:lnTo>
                  <a:lnTo>
                    <a:pt x="7159752" y="73659"/>
                  </a:lnTo>
                  <a:lnTo>
                    <a:pt x="7153957" y="45005"/>
                  </a:lnTo>
                  <a:lnTo>
                    <a:pt x="7138162" y="21589"/>
                  </a:lnTo>
                  <a:lnTo>
                    <a:pt x="7114746" y="5794"/>
                  </a:lnTo>
                  <a:lnTo>
                    <a:pt x="7086092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311658" y="8641842"/>
              <a:ext cx="7160259" cy="441959"/>
            </a:xfrm>
            <a:custGeom>
              <a:avLst/>
              <a:gdLst/>
              <a:ahLst/>
              <a:cxnLst/>
              <a:rect l="l" t="t" r="r" b="b"/>
              <a:pathLst>
                <a:path w="7160259" h="441959">
                  <a:moveTo>
                    <a:pt x="0" y="73659"/>
                  </a:moveTo>
                  <a:lnTo>
                    <a:pt x="5789" y="45005"/>
                  </a:lnTo>
                  <a:lnTo>
                    <a:pt x="21575" y="21589"/>
                  </a:lnTo>
                  <a:lnTo>
                    <a:pt x="44989" y="5794"/>
                  </a:lnTo>
                  <a:lnTo>
                    <a:pt x="73660" y="0"/>
                  </a:lnTo>
                  <a:lnTo>
                    <a:pt x="7086092" y="0"/>
                  </a:lnTo>
                  <a:lnTo>
                    <a:pt x="7114746" y="5794"/>
                  </a:lnTo>
                  <a:lnTo>
                    <a:pt x="7138162" y="21589"/>
                  </a:lnTo>
                  <a:lnTo>
                    <a:pt x="7153957" y="45005"/>
                  </a:lnTo>
                  <a:lnTo>
                    <a:pt x="7159752" y="73659"/>
                  </a:lnTo>
                  <a:lnTo>
                    <a:pt x="7159752" y="368299"/>
                  </a:lnTo>
                  <a:lnTo>
                    <a:pt x="7153957" y="396970"/>
                  </a:lnTo>
                  <a:lnTo>
                    <a:pt x="7138162" y="420384"/>
                  </a:lnTo>
                  <a:lnTo>
                    <a:pt x="7114746" y="436170"/>
                  </a:lnTo>
                  <a:lnTo>
                    <a:pt x="7086092" y="441959"/>
                  </a:lnTo>
                  <a:lnTo>
                    <a:pt x="73660" y="441959"/>
                  </a:lnTo>
                  <a:lnTo>
                    <a:pt x="44989" y="436170"/>
                  </a:lnTo>
                  <a:lnTo>
                    <a:pt x="21575" y="420384"/>
                  </a:lnTo>
                  <a:lnTo>
                    <a:pt x="5789" y="396970"/>
                  </a:lnTo>
                  <a:lnTo>
                    <a:pt x="0" y="368299"/>
                  </a:lnTo>
                  <a:lnTo>
                    <a:pt x="0" y="73659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3811652" y="4308476"/>
            <a:ext cx="2492375" cy="234633"/>
            <a:chOff x="7623302" y="8616950"/>
            <a:chExt cx="4984750" cy="469265"/>
          </a:xfrm>
        </p:grpSpPr>
        <p:sp>
          <p:nvSpPr>
            <p:cNvPr id="83" name="object 83"/>
            <p:cNvSpPr/>
            <p:nvPr/>
          </p:nvSpPr>
          <p:spPr>
            <a:xfrm>
              <a:off x="7636002" y="8629650"/>
              <a:ext cx="4959350" cy="443865"/>
            </a:xfrm>
            <a:custGeom>
              <a:avLst/>
              <a:gdLst/>
              <a:ahLst/>
              <a:cxnLst/>
              <a:rect l="l" t="t" r="r" b="b"/>
              <a:pathLst>
                <a:path w="4959350" h="443865">
                  <a:moveTo>
                    <a:pt x="4885182" y="0"/>
                  </a:moveTo>
                  <a:lnTo>
                    <a:pt x="73914" y="0"/>
                  </a:lnTo>
                  <a:lnTo>
                    <a:pt x="45166" y="5816"/>
                  </a:lnTo>
                  <a:lnTo>
                    <a:pt x="21669" y="21669"/>
                  </a:lnTo>
                  <a:lnTo>
                    <a:pt x="5816" y="45166"/>
                  </a:lnTo>
                  <a:lnTo>
                    <a:pt x="0" y="73913"/>
                  </a:lnTo>
                  <a:lnTo>
                    <a:pt x="0" y="369569"/>
                  </a:lnTo>
                  <a:lnTo>
                    <a:pt x="5816" y="398339"/>
                  </a:lnTo>
                  <a:lnTo>
                    <a:pt x="21669" y="421833"/>
                  </a:lnTo>
                  <a:lnTo>
                    <a:pt x="45166" y="437674"/>
                  </a:lnTo>
                  <a:lnTo>
                    <a:pt x="73914" y="443484"/>
                  </a:lnTo>
                  <a:lnTo>
                    <a:pt x="4885182" y="443484"/>
                  </a:lnTo>
                  <a:lnTo>
                    <a:pt x="4913929" y="437674"/>
                  </a:lnTo>
                  <a:lnTo>
                    <a:pt x="4937426" y="421833"/>
                  </a:lnTo>
                  <a:lnTo>
                    <a:pt x="4953279" y="398339"/>
                  </a:lnTo>
                  <a:lnTo>
                    <a:pt x="4959096" y="369569"/>
                  </a:lnTo>
                  <a:lnTo>
                    <a:pt x="4959096" y="73913"/>
                  </a:lnTo>
                  <a:lnTo>
                    <a:pt x="4953279" y="45166"/>
                  </a:lnTo>
                  <a:lnTo>
                    <a:pt x="4937426" y="21669"/>
                  </a:lnTo>
                  <a:lnTo>
                    <a:pt x="4913929" y="5816"/>
                  </a:lnTo>
                  <a:lnTo>
                    <a:pt x="4885182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4" name="object 84"/>
            <p:cNvSpPr/>
            <p:nvPr/>
          </p:nvSpPr>
          <p:spPr>
            <a:xfrm>
              <a:off x="7636002" y="8629650"/>
              <a:ext cx="4959350" cy="443865"/>
            </a:xfrm>
            <a:custGeom>
              <a:avLst/>
              <a:gdLst/>
              <a:ahLst/>
              <a:cxnLst/>
              <a:rect l="l" t="t" r="r" b="b"/>
              <a:pathLst>
                <a:path w="4959350" h="443865">
                  <a:moveTo>
                    <a:pt x="0" y="73913"/>
                  </a:moveTo>
                  <a:lnTo>
                    <a:pt x="5816" y="45166"/>
                  </a:lnTo>
                  <a:lnTo>
                    <a:pt x="21669" y="21669"/>
                  </a:lnTo>
                  <a:lnTo>
                    <a:pt x="45166" y="5816"/>
                  </a:lnTo>
                  <a:lnTo>
                    <a:pt x="73914" y="0"/>
                  </a:lnTo>
                  <a:lnTo>
                    <a:pt x="4885182" y="0"/>
                  </a:lnTo>
                  <a:lnTo>
                    <a:pt x="4913929" y="5816"/>
                  </a:lnTo>
                  <a:lnTo>
                    <a:pt x="4937426" y="21669"/>
                  </a:lnTo>
                  <a:lnTo>
                    <a:pt x="4953279" y="45166"/>
                  </a:lnTo>
                  <a:lnTo>
                    <a:pt x="4959096" y="73913"/>
                  </a:lnTo>
                  <a:lnTo>
                    <a:pt x="4959096" y="369569"/>
                  </a:lnTo>
                  <a:lnTo>
                    <a:pt x="4953279" y="398339"/>
                  </a:lnTo>
                  <a:lnTo>
                    <a:pt x="4937426" y="421833"/>
                  </a:lnTo>
                  <a:lnTo>
                    <a:pt x="4913929" y="437674"/>
                  </a:lnTo>
                  <a:lnTo>
                    <a:pt x="4885182" y="443484"/>
                  </a:lnTo>
                  <a:lnTo>
                    <a:pt x="73914" y="443484"/>
                  </a:lnTo>
                  <a:lnTo>
                    <a:pt x="45166" y="437674"/>
                  </a:lnTo>
                  <a:lnTo>
                    <a:pt x="21669" y="421833"/>
                  </a:lnTo>
                  <a:lnTo>
                    <a:pt x="5816" y="398339"/>
                  </a:lnTo>
                  <a:lnTo>
                    <a:pt x="0" y="369569"/>
                  </a:lnTo>
                  <a:lnTo>
                    <a:pt x="0" y="73913"/>
                  </a:lnTo>
                  <a:close/>
                </a:path>
              </a:pathLst>
            </a:custGeom>
            <a:ln w="25399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1384977" y="4620663"/>
            <a:ext cx="3390137" cy="238422"/>
            <a:chOff x="2769953" y="9241324"/>
            <a:chExt cx="6780274" cy="476843"/>
          </a:xfrm>
        </p:grpSpPr>
        <p:sp>
          <p:nvSpPr>
            <p:cNvPr id="86" name="object 86"/>
            <p:cNvSpPr/>
            <p:nvPr/>
          </p:nvSpPr>
          <p:spPr>
            <a:xfrm>
              <a:off x="2769953" y="9241324"/>
              <a:ext cx="6780274" cy="443865"/>
            </a:xfrm>
            <a:custGeom>
              <a:avLst/>
              <a:gdLst/>
              <a:ahLst/>
              <a:cxnLst/>
              <a:rect l="l" t="t" r="r" b="b"/>
              <a:pathLst>
                <a:path w="6200140" h="443865">
                  <a:moveTo>
                    <a:pt x="6125718" y="0"/>
                  </a:moveTo>
                  <a:lnTo>
                    <a:pt x="73913" y="0"/>
                  </a:lnTo>
                  <a:lnTo>
                    <a:pt x="45166" y="5809"/>
                  </a:lnTo>
                  <a:lnTo>
                    <a:pt x="21669" y="21650"/>
                  </a:lnTo>
                  <a:lnTo>
                    <a:pt x="5816" y="45144"/>
                  </a:lnTo>
                  <a:lnTo>
                    <a:pt x="0" y="73914"/>
                  </a:lnTo>
                  <a:lnTo>
                    <a:pt x="0" y="369570"/>
                  </a:lnTo>
                  <a:lnTo>
                    <a:pt x="5816" y="398339"/>
                  </a:lnTo>
                  <a:lnTo>
                    <a:pt x="21669" y="421833"/>
                  </a:lnTo>
                  <a:lnTo>
                    <a:pt x="45166" y="437674"/>
                  </a:lnTo>
                  <a:lnTo>
                    <a:pt x="73913" y="443484"/>
                  </a:lnTo>
                  <a:lnTo>
                    <a:pt x="6125718" y="443484"/>
                  </a:lnTo>
                  <a:lnTo>
                    <a:pt x="6154465" y="437674"/>
                  </a:lnTo>
                  <a:lnTo>
                    <a:pt x="6177962" y="421833"/>
                  </a:lnTo>
                  <a:lnTo>
                    <a:pt x="6193815" y="398339"/>
                  </a:lnTo>
                  <a:lnTo>
                    <a:pt x="6199632" y="369570"/>
                  </a:lnTo>
                  <a:lnTo>
                    <a:pt x="6199632" y="73914"/>
                  </a:lnTo>
                  <a:lnTo>
                    <a:pt x="6193815" y="45144"/>
                  </a:lnTo>
                  <a:lnTo>
                    <a:pt x="6177962" y="21650"/>
                  </a:lnTo>
                  <a:lnTo>
                    <a:pt x="6154465" y="5809"/>
                  </a:lnTo>
                  <a:lnTo>
                    <a:pt x="6125718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7" name="object 87"/>
            <p:cNvSpPr/>
            <p:nvPr/>
          </p:nvSpPr>
          <p:spPr>
            <a:xfrm>
              <a:off x="2935985" y="9274302"/>
              <a:ext cx="6200140" cy="443865"/>
            </a:xfrm>
            <a:custGeom>
              <a:avLst/>
              <a:gdLst/>
              <a:ahLst/>
              <a:cxnLst/>
              <a:rect l="l" t="t" r="r" b="b"/>
              <a:pathLst>
                <a:path w="6200140" h="443865">
                  <a:moveTo>
                    <a:pt x="0" y="73914"/>
                  </a:moveTo>
                  <a:lnTo>
                    <a:pt x="5816" y="45144"/>
                  </a:lnTo>
                  <a:lnTo>
                    <a:pt x="21669" y="21650"/>
                  </a:lnTo>
                  <a:lnTo>
                    <a:pt x="45166" y="5809"/>
                  </a:lnTo>
                  <a:lnTo>
                    <a:pt x="73913" y="0"/>
                  </a:lnTo>
                  <a:lnTo>
                    <a:pt x="6125718" y="0"/>
                  </a:lnTo>
                  <a:lnTo>
                    <a:pt x="6154465" y="5809"/>
                  </a:lnTo>
                  <a:lnTo>
                    <a:pt x="6177962" y="21650"/>
                  </a:lnTo>
                  <a:lnTo>
                    <a:pt x="6193815" y="45144"/>
                  </a:lnTo>
                  <a:lnTo>
                    <a:pt x="6199632" y="73914"/>
                  </a:lnTo>
                  <a:lnTo>
                    <a:pt x="6199632" y="369570"/>
                  </a:lnTo>
                  <a:lnTo>
                    <a:pt x="6193815" y="398339"/>
                  </a:lnTo>
                  <a:lnTo>
                    <a:pt x="6177962" y="421833"/>
                  </a:lnTo>
                  <a:lnTo>
                    <a:pt x="6154465" y="437674"/>
                  </a:lnTo>
                  <a:lnTo>
                    <a:pt x="6125718" y="443484"/>
                  </a:lnTo>
                  <a:lnTo>
                    <a:pt x="73913" y="443484"/>
                  </a:lnTo>
                  <a:lnTo>
                    <a:pt x="45166" y="437674"/>
                  </a:lnTo>
                  <a:lnTo>
                    <a:pt x="21669" y="421833"/>
                  </a:lnTo>
                  <a:lnTo>
                    <a:pt x="5816" y="398339"/>
                  </a:lnTo>
                  <a:lnTo>
                    <a:pt x="0" y="369570"/>
                  </a:lnTo>
                  <a:lnTo>
                    <a:pt x="0" y="73914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518094" y="4627818"/>
            <a:ext cx="3257019" cy="20839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350" defTabSz="457200">
              <a:spcBef>
                <a:spcPts val="65"/>
              </a:spcBef>
            </a:pPr>
            <a:r>
              <a:rPr sz="1300" b="1" i="1" kern="0" spc="-38" dirty="0">
                <a:solidFill>
                  <a:srgbClr val="FFFFFF"/>
                </a:solidFill>
                <a:latin typeface="Trebuchet MS"/>
                <a:cs typeface="Trebuchet MS"/>
              </a:rPr>
              <a:t>Устойчивая</a:t>
            </a:r>
            <a:r>
              <a:rPr sz="1300" b="1" i="1" kern="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35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1300" b="1" i="1" kern="0" spc="-38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dirty="0" err="1">
                <a:solidFill>
                  <a:srgbClr val="FFFFFF"/>
                </a:solidFill>
                <a:latin typeface="Trebuchet MS"/>
                <a:cs typeface="Trebuchet MS"/>
              </a:rPr>
              <a:t>динамичная</a:t>
            </a:r>
            <a:r>
              <a:rPr sz="1300" b="1" i="1" kern="0" spc="-2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5" dirty="0" err="1">
                <a:solidFill>
                  <a:srgbClr val="FFFFFF"/>
                </a:solidFill>
                <a:latin typeface="Trebuchet MS"/>
                <a:cs typeface="Trebuchet MS"/>
              </a:rPr>
              <a:t>экономика</a:t>
            </a:r>
            <a:endParaRPr sz="13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5085714" y="4652137"/>
            <a:ext cx="2726645" cy="233680"/>
            <a:chOff x="10171430" y="9304273"/>
            <a:chExt cx="4815840" cy="467359"/>
          </a:xfrm>
        </p:grpSpPr>
        <p:sp>
          <p:nvSpPr>
            <p:cNvPr id="90" name="object 90"/>
            <p:cNvSpPr/>
            <p:nvPr/>
          </p:nvSpPr>
          <p:spPr>
            <a:xfrm>
              <a:off x="10184130" y="9316973"/>
              <a:ext cx="4790440" cy="441959"/>
            </a:xfrm>
            <a:custGeom>
              <a:avLst/>
              <a:gdLst/>
              <a:ahLst/>
              <a:cxnLst/>
              <a:rect l="l" t="t" r="r" b="b"/>
              <a:pathLst>
                <a:path w="4790440" h="441959">
                  <a:moveTo>
                    <a:pt x="4716272" y="0"/>
                  </a:moveTo>
                  <a:lnTo>
                    <a:pt x="73660" y="0"/>
                  </a:lnTo>
                  <a:lnTo>
                    <a:pt x="45005" y="5789"/>
                  </a:lnTo>
                  <a:lnTo>
                    <a:pt x="21589" y="21575"/>
                  </a:lnTo>
                  <a:lnTo>
                    <a:pt x="5794" y="44989"/>
                  </a:lnTo>
                  <a:lnTo>
                    <a:pt x="0" y="73659"/>
                  </a:lnTo>
                  <a:lnTo>
                    <a:pt x="0" y="368299"/>
                  </a:lnTo>
                  <a:lnTo>
                    <a:pt x="5794" y="396970"/>
                  </a:lnTo>
                  <a:lnTo>
                    <a:pt x="21590" y="420384"/>
                  </a:lnTo>
                  <a:lnTo>
                    <a:pt x="45005" y="436170"/>
                  </a:lnTo>
                  <a:lnTo>
                    <a:pt x="73660" y="441959"/>
                  </a:lnTo>
                  <a:lnTo>
                    <a:pt x="4716272" y="441959"/>
                  </a:lnTo>
                  <a:lnTo>
                    <a:pt x="4744926" y="436170"/>
                  </a:lnTo>
                  <a:lnTo>
                    <a:pt x="4768342" y="420384"/>
                  </a:lnTo>
                  <a:lnTo>
                    <a:pt x="4784137" y="396970"/>
                  </a:lnTo>
                  <a:lnTo>
                    <a:pt x="4789932" y="368299"/>
                  </a:lnTo>
                  <a:lnTo>
                    <a:pt x="4789932" y="73659"/>
                  </a:lnTo>
                  <a:lnTo>
                    <a:pt x="4784137" y="44989"/>
                  </a:lnTo>
                  <a:lnTo>
                    <a:pt x="4768341" y="21575"/>
                  </a:lnTo>
                  <a:lnTo>
                    <a:pt x="4744926" y="5789"/>
                  </a:lnTo>
                  <a:lnTo>
                    <a:pt x="4716272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object 91"/>
            <p:cNvSpPr/>
            <p:nvPr/>
          </p:nvSpPr>
          <p:spPr>
            <a:xfrm>
              <a:off x="10184130" y="9316973"/>
              <a:ext cx="4790440" cy="441959"/>
            </a:xfrm>
            <a:custGeom>
              <a:avLst/>
              <a:gdLst/>
              <a:ahLst/>
              <a:cxnLst/>
              <a:rect l="l" t="t" r="r" b="b"/>
              <a:pathLst>
                <a:path w="4790440" h="441959">
                  <a:moveTo>
                    <a:pt x="0" y="73659"/>
                  </a:moveTo>
                  <a:lnTo>
                    <a:pt x="5794" y="44989"/>
                  </a:lnTo>
                  <a:lnTo>
                    <a:pt x="21589" y="21575"/>
                  </a:lnTo>
                  <a:lnTo>
                    <a:pt x="45005" y="5789"/>
                  </a:lnTo>
                  <a:lnTo>
                    <a:pt x="73660" y="0"/>
                  </a:lnTo>
                  <a:lnTo>
                    <a:pt x="4716272" y="0"/>
                  </a:lnTo>
                  <a:lnTo>
                    <a:pt x="4744926" y="5789"/>
                  </a:lnTo>
                  <a:lnTo>
                    <a:pt x="4768341" y="21575"/>
                  </a:lnTo>
                  <a:lnTo>
                    <a:pt x="4784137" y="44989"/>
                  </a:lnTo>
                  <a:lnTo>
                    <a:pt x="4789932" y="73659"/>
                  </a:lnTo>
                  <a:lnTo>
                    <a:pt x="4789932" y="368299"/>
                  </a:lnTo>
                  <a:lnTo>
                    <a:pt x="4784137" y="396970"/>
                  </a:lnTo>
                  <a:lnTo>
                    <a:pt x="4768342" y="420384"/>
                  </a:lnTo>
                  <a:lnTo>
                    <a:pt x="4744926" y="436170"/>
                  </a:lnTo>
                  <a:lnTo>
                    <a:pt x="4716272" y="441959"/>
                  </a:lnTo>
                  <a:lnTo>
                    <a:pt x="73660" y="441959"/>
                  </a:lnTo>
                  <a:lnTo>
                    <a:pt x="45005" y="436170"/>
                  </a:lnTo>
                  <a:lnTo>
                    <a:pt x="21590" y="420384"/>
                  </a:lnTo>
                  <a:lnTo>
                    <a:pt x="5794" y="396970"/>
                  </a:lnTo>
                  <a:lnTo>
                    <a:pt x="0" y="368299"/>
                  </a:lnTo>
                  <a:lnTo>
                    <a:pt x="0" y="73659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5142485" y="4648696"/>
            <a:ext cx="2581973" cy="20839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350" defTabSz="457200">
              <a:spcBef>
                <a:spcPts val="65"/>
              </a:spcBef>
            </a:pPr>
            <a:r>
              <a:rPr sz="1300" b="1" i="1" kern="0" dirty="0">
                <a:solidFill>
                  <a:srgbClr val="FFFFFF"/>
                </a:solidFill>
                <a:latin typeface="Trebuchet MS"/>
                <a:cs typeface="Trebuchet MS"/>
              </a:rPr>
              <a:t>Технологическое</a:t>
            </a:r>
            <a:r>
              <a:rPr sz="1300" b="1" i="1" kern="0" spc="-1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28" dirty="0">
                <a:solidFill>
                  <a:srgbClr val="FFFFFF"/>
                </a:solidFill>
                <a:latin typeface="Trebuchet MS"/>
                <a:cs typeface="Trebuchet MS"/>
              </a:rPr>
              <a:t>лидерство</a:t>
            </a:r>
            <a:endParaRPr sz="13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6446648" y="4303141"/>
            <a:ext cx="2492375" cy="233680"/>
            <a:chOff x="12893293" y="8606281"/>
            <a:chExt cx="4984750" cy="467359"/>
          </a:xfrm>
        </p:grpSpPr>
        <p:sp>
          <p:nvSpPr>
            <p:cNvPr id="94" name="object 94"/>
            <p:cNvSpPr/>
            <p:nvPr/>
          </p:nvSpPr>
          <p:spPr>
            <a:xfrm>
              <a:off x="12905993" y="8618981"/>
              <a:ext cx="4959350" cy="441959"/>
            </a:xfrm>
            <a:custGeom>
              <a:avLst/>
              <a:gdLst/>
              <a:ahLst/>
              <a:cxnLst/>
              <a:rect l="l" t="t" r="r" b="b"/>
              <a:pathLst>
                <a:path w="4959350" h="441959">
                  <a:moveTo>
                    <a:pt x="4885436" y="0"/>
                  </a:moveTo>
                  <a:lnTo>
                    <a:pt x="73659" y="0"/>
                  </a:lnTo>
                  <a:lnTo>
                    <a:pt x="45005" y="5794"/>
                  </a:lnTo>
                  <a:lnTo>
                    <a:pt x="21589" y="21590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0" y="368300"/>
                  </a:lnTo>
                  <a:lnTo>
                    <a:pt x="5794" y="396970"/>
                  </a:lnTo>
                  <a:lnTo>
                    <a:pt x="21590" y="420384"/>
                  </a:lnTo>
                  <a:lnTo>
                    <a:pt x="45005" y="436170"/>
                  </a:lnTo>
                  <a:lnTo>
                    <a:pt x="73659" y="441960"/>
                  </a:lnTo>
                  <a:lnTo>
                    <a:pt x="4885436" y="441960"/>
                  </a:lnTo>
                  <a:lnTo>
                    <a:pt x="4914090" y="436170"/>
                  </a:lnTo>
                  <a:lnTo>
                    <a:pt x="4937506" y="420384"/>
                  </a:lnTo>
                  <a:lnTo>
                    <a:pt x="4953301" y="396970"/>
                  </a:lnTo>
                  <a:lnTo>
                    <a:pt x="4959096" y="368300"/>
                  </a:lnTo>
                  <a:lnTo>
                    <a:pt x="4959096" y="73660"/>
                  </a:lnTo>
                  <a:lnTo>
                    <a:pt x="4953301" y="45005"/>
                  </a:lnTo>
                  <a:lnTo>
                    <a:pt x="4937506" y="21590"/>
                  </a:lnTo>
                  <a:lnTo>
                    <a:pt x="4914090" y="5794"/>
                  </a:lnTo>
                  <a:lnTo>
                    <a:pt x="4885436" y="0"/>
                  </a:lnTo>
                  <a:close/>
                </a:path>
              </a:pathLst>
            </a:custGeom>
            <a:solidFill>
              <a:srgbClr val="1F3378"/>
            </a:solidFill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5" name="object 95"/>
            <p:cNvSpPr/>
            <p:nvPr/>
          </p:nvSpPr>
          <p:spPr>
            <a:xfrm>
              <a:off x="12905993" y="8618981"/>
              <a:ext cx="4959350" cy="441959"/>
            </a:xfrm>
            <a:custGeom>
              <a:avLst/>
              <a:gdLst/>
              <a:ahLst/>
              <a:cxnLst/>
              <a:rect l="l" t="t" r="r" b="b"/>
              <a:pathLst>
                <a:path w="4959350" h="441959">
                  <a:moveTo>
                    <a:pt x="0" y="73660"/>
                  </a:moveTo>
                  <a:lnTo>
                    <a:pt x="5794" y="45005"/>
                  </a:lnTo>
                  <a:lnTo>
                    <a:pt x="21589" y="21590"/>
                  </a:lnTo>
                  <a:lnTo>
                    <a:pt x="45005" y="5794"/>
                  </a:lnTo>
                  <a:lnTo>
                    <a:pt x="73659" y="0"/>
                  </a:lnTo>
                  <a:lnTo>
                    <a:pt x="4885436" y="0"/>
                  </a:lnTo>
                  <a:lnTo>
                    <a:pt x="4914090" y="5794"/>
                  </a:lnTo>
                  <a:lnTo>
                    <a:pt x="4937506" y="21590"/>
                  </a:lnTo>
                  <a:lnTo>
                    <a:pt x="4953301" y="45005"/>
                  </a:lnTo>
                  <a:lnTo>
                    <a:pt x="4959096" y="73660"/>
                  </a:lnTo>
                  <a:lnTo>
                    <a:pt x="4959096" y="368300"/>
                  </a:lnTo>
                  <a:lnTo>
                    <a:pt x="4953301" y="396970"/>
                  </a:lnTo>
                  <a:lnTo>
                    <a:pt x="4937506" y="420384"/>
                  </a:lnTo>
                  <a:lnTo>
                    <a:pt x="4914090" y="436170"/>
                  </a:lnTo>
                  <a:lnTo>
                    <a:pt x="4885436" y="441960"/>
                  </a:lnTo>
                  <a:lnTo>
                    <a:pt x="73659" y="441960"/>
                  </a:lnTo>
                  <a:lnTo>
                    <a:pt x="45005" y="436170"/>
                  </a:lnTo>
                  <a:lnTo>
                    <a:pt x="21590" y="420384"/>
                  </a:lnTo>
                  <a:lnTo>
                    <a:pt x="5794" y="396970"/>
                  </a:lnTo>
                  <a:lnTo>
                    <a:pt x="0" y="368300"/>
                  </a:lnTo>
                  <a:lnTo>
                    <a:pt x="0" y="73660"/>
                  </a:lnTo>
                  <a:close/>
                </a:path>
              </a:pathLst>
            </a:custGeom>
            <a:ln w="254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205486" y="3253979"/>
            <a:ext cx="8614986" cy="1285608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751205" algn="ctr" defTabSz="457200">
              <a:spcBef>
                <a:spcPts val="55"/>
              </a:spcBef>
            </a:pPr>
            <a:r>
              <a:rPr sz="1600" b="1" i="1" kern="0" spc="-65" dirty="0">
                <a:solidFill>
                  <a:srgbClr val="1F3378"/>
                </a:solidFill>
                <a:latin typeface="Arial"/>
                <a:cs typeface="Arial"/>
              </a:rPr>
              <a:t>Инструментарий</a:t>
            </a:r>
            <a:endParaRPr sz="16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570355" marR="229235" indent="-586105" defTabSz="457200">
              <a:spcBef>
                <a:spcPts val="25"/>
              </a:spcBef>
              <a:tabLst>
                <a:tab pos="5169853" algn="l"/>
              </a:tabLst>
            </a:pPr>
            <a:r>
              <a:rPr sz="1100" b="1" kern="0" spc="48" dirty="0">
                <a:solidFill>
                  <a:srgbClr val="22367A"/>
                </a:solidFill>
                <a:latin typeface="Trebuchet MS"/>
                <a:cs typeface="Trebuchet MS"/>
              </a:rPr>
              <a:t>(Указ</a:t>
            </a:r>
            <a:r>
              <a:rPr sz="1100" b="1" kern="0" spc="-40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35" dirty="0">
                <a:solidFill>
                  <a:srgbClr val="22367A"/>
                </a:solidFill>
                <a:latin typeface="Trebuchet MS"/>
                <a:cs typeface="Trebuchet MS"/>
              </a:rPr>
              <a:t>Президента</a:t>
            </a:r>
            <a:r>
              <a:rPr sz="1100" b="1" kern="0" spc="-50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35" dirty="0">
                <a:solidFill>
                  <a:srgbClr val="22367A"/>
                </a:solidFill>
                <a:latin typeface="Trebuchet MS"/>
                <a:cs typeface="Trebuchet MS"/>
              </a:rPr>
              <a:t>Российской</a:t>
            </a:r>
            <a:r>
              <a:rPr sz="1100" b="1" kern="0" spc="-40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53" dirty="0">
                <a:solidFill>
                  <a:srgbClr val="22367A"/>
                </a:solidFill>
                <a:latin typeface="Trebuchet MS"/>
                <a:cs typeface="Trebuchet MS"/>
              </a:rPr>
              <a:t>Федерации</a:t>
            </a:r>
            <a:r>
              <a:rPr sz="1100" b="1" kern="0" spc="-45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dirty="0">
                <a:solidFill>
                  <a:srgbClr val="22367A"/>
                </a:solidFill>
                <a:latin typeface="Trebuchet MS"/>
                <a:cs typeface="Trebuchet MS"/>
              </a:rPr>
              <a:t>от</a:t>
            </a:r>
            <a:r>
              <a:rPr sz="1100" b="1" kern="0" spc="-25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dirty="0">
                <a:solidFill>
                  <a:srgbClr val="22367A"/>
                </a:solidFill>
                <a:latin typeface="Trebuchet MS"/>
                <a:cs typeface="Trebuchet MS"/>
              </a:rPr>
              <a:t>07.05.2024</a:t>
            </a:r>
            <a:r>
              <a:rPr sz="1100" b="1" kern="0" spc="-53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205" dirty="0">
                <a:solidFill>
                  <a:srgbClr val="22367A"/>
                </a:solidFill>
                <a:latin typeface="Trebuchet MS"/>
                <a:cs typeface="Trebuchet MS"/>
              </a:rPr>
              <a:t>№</a:t>
            </a:r>
            <a:r>
              <a:rPr sz="1100" b="1" kern="0" spc="-23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65" dirty="0">
                <a:solidFill>
                  <a:srgbClr val="22367A"/>
                </a:solidFill>
                <a:latin typeface="Trebuchet MS"/>
                <a:cs typeface="Trebuchet MS"/>
              </a:rPr>
              <a:t>309</a:t>
            </a:r>
            <a:r>
              <a:rPr sz="1100" b="1" kern="0" spc="-30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73" dirty="0">
                <a:solidFill>
                  <a:srgbClr val="22367A"/>
                </a:solidFill>
                <a:latin typeface="Trebuchet MS"/>
                <a:cs typeface="Trebuchet MS"/>
              </a:rPr>
              <a:t>«О</a:t>
            </a:r>
            <a:r>
              <a:rPr sz="1100" b="1" kern="0" spc="-25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45" dirty="0">
                <a:solidFill>
                  <a:srgbClr val="22367A"/>
                </a:solidFill>
                <a:latin typeface="Trebuchet MS"/>
                <a:cs typeface="Trebuchet MS"/>
              </a:rPr>
              <a:t>национальных</a:t>
            </a:r>
            <a:r>
              <a:rPr sz="1100" b="1" kern="0" spc="-40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30" dirty="0">
                <a:solidFill>
                  <a:srgbClr val="22367A"/>
                </a:solidFill>
                <a:latin typeface="Trebuchet MS"/>
                <a:cs typeface="Trebuchet MS"/>
              </a:rPr>
              <a:t>целях</a:t>
            </a:r>
            <a:r>
              <a:rPr sz="1100" b="1" kern="0" spc="-28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38" dirty="0">
                <a:solidFill>
                  <a:srgbClr val="22367A"/>
                </a:solidFill>
                <a:latin typeface="Trebuchet MS"/>
                <a:cs typeface="Trebuchet MS"/>
              </a:rPr>
              <a:t>развития </a:t>
            </a:r>
            <a:r>
              <a:rPr sz="1100" b="1" kern="0" spc="35" dirty="0">
                <a:solidFill>
                  <a:srgbClr val="22367A"/>
                </a:solidFill>
                <a:latin typeface="Trebuchet MS"/>
                <a:cs typeface="Trebuchet MS"/>
              </a:rPr>
              <a:t>Российской</a:t>
            </a:r>
            <a:r>
              <a:rPr sz="1100" b="1" kern="0" spc="-60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53" dirty="0">
                <a:solidFill>
                  <a:srgbClr val="22367A"/>
                </a:solidFill>
                <a:latin typeface="Trebuchet MS"/>
                <a:cs typeface="Trebuchet MS"/>
              </a:rPr>
              <a:t>Федерации</a:t>
            </a:r>
            <a:r>
              <a:rPr sz="1100" b="1" kern="0" spc="-68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55" dirty="0">
                <a:solidFill>
                  <a:srgbClr val="22367A"/>
                </a:solidFill>
                <a:latin typeface="Trebuchet MS"/>
                <a:cs typeface="Trebuchet MS"/>
              </a:rPr>
              <a:t>на</a:t>
            </a:r>
            <a:r>
              <a:rPr sz="1100" b="1" kern="0" spc="-48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38" dirty="0">
                <a:solidFill>
                  <a:srgbClr val="22367A"/>
                </a:solidFill>
                <a:latin typeface="Trebuchet MS"/>
                <a:cs typeface="Trebuchet MS"/>
              </a:rPr>
              <a:t>период</a:t>
            </a:r>
            <a:r>
              <a:rPr sz="1100" b="1" kern="0" spc="-60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53" dirty="0">
                <a:solidFill>
                  <a:srgbClr val="22367A"/>
                </a:solidFill>
                <a:latin typeface="Trebuchet MS"/>
                <a:cs typeface="Trebuchet MS"/>
              </a:rPr>
              <a:t>до</a:t>
            </a:r>
            <a:r>
              <a:rPr sz="1100" b="1" kern="0" spc="-48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60" dirty="0">
                <a:solidFill>
                  <a:srgbClr val="22367A"/>
                </a:solidFill>
                <a:latin typeface="Trebuchet MS"/>
                <a:cs typeface="Trebuchet MS"/>
              </a:rPr>
              <a:t>2030</a:t>
            </a:r>
            <a:r>
              <a:rPr sz="1100" b="1" kern="0" spc="-55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45" dirty="0">
                <a:solidFill>
                  <a:srgbClr val="22367A"/>
                </a:solidFill>
                <a:latin typeface="Trebuchet MS"/>
                <a:cs typeface="Trebuchet MS"/>
              </a:rPr>
              <a:t>года</a:t>
            </a:r>
            <a:r>
              <a:rPr sz="1100" b="1" kern="0" dirty="0">
                <a:solidFill>
                  <a:srgbClr val="22367A"/>
                </a:solidFill>
                <a:latin typeface="Trebuchet MS"/>
                <a:cs typeface="Trebuchet MS"/>
              </a:rPr>
              <a:t>	</a:t>
            </a:r>
            <a:r>
              <a:rPr sz="1100" b="1" kern="0" spc="40" dirty="0">
                <a:solidFill>
                  <a:srgbClr val="22367A"/>
                </a:solidFill>
                <a:latin typeface="Trebuchet MS"/>
                <a:cs typeface="Trebuchet MS"/>
              </a:rPr>
              <a:t>и</a:t>
            </a:r>
            <a:r>
              <a:rPr sz="1100" b="1" kern="0" spc="-50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55" dirty="0">
                <a:solidFill>
                  <a:srgbClr val="22367A"/>
                </a:solidFill>
                <a:latin typeface="Trebuchet MS"/>
                <a:cs typeface="Trebuchet MS"/>
              </a:rPr>
              <a:t>на</a:t>
            </a:r>
            <a:r>
              <a:rPr sz="1100" b="1" kern="0" spc="-48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28" dirty="0">
                <a:solidFill>
                  <a:srgbClr val="22367A"/>
                </a:solidFill>
                <a:latin typeface="Trebuchet MS"/>
                <a:cs typeface="Trebuchet MS"/>
              </a:rPr>
              <a:t>перспективу</a:t>
            </a:r>
            <a:r>
              <a:rPr sz="1100" b="1" kern="0" spc="-73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53" dirty="0">
                <a:solidFill>
                  <a:srgbClr val="22367A"/>
                </a:solidFill>
                <a:latin typeface="Trebuchet MS"/>
                <a:cs typeface="Trebuchet MS"/>
              </a:rPr>
              <a:t>до</a:t>
            </a:r>
            <a:r>
              <a:rPr sz="1100" b="1" kern="0" spc="-48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48" dirty="0">
                <a:solidFill>
                  <a:srgbClr val="22367A"/>
                </a:solidFill>
                <a:latin typeface="Trebuchet MS"/>
                <a:cs typeface="Trebuchet MS"/>
              </a:rPr>
              <a:t>2036</a:t>
            </a:r>
            <a:r>
              <a:rPr sz="1100" b="1" kern="0" spc="-57" dirty="0">
                <a:solidFill>
                  <a:srgbClr val="22367A"/>
                </a:solidFill>
                <a:latin typeface="Trebuchet MS"/>
                <a:cs typeface="Trebuchet MS"/>
              </a:rPr>
              <a:t> </a:t>
            </a:r>
            <a:r>
              <a:rPr sz="1100" b="1" kern="0" spc="35" dirty="0">
                <a:solidFill>
                  <a:srgbClr val="22367A"/>
                </a:solidFill>
                <a:latin typeface="Trebuchet MS"/>
                <a:cs typeface="Trebuchet MS"/>
              </a:rPr>
              <a:t>года»)</a:t>
            </a:r>
            <a:endParaRPr sz="11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  <a:p>
            <a:pPr marL="6350" marR="2540" indent="23813" defTabSz="457200">
              <a:lnSpc>
                <a:spcPct val="166500"/>
              </a:lnSpc>
              <a:spcBef>
                <a:spcPts val="223"/>
              </a:spcBef>
              <a:tabLst>
                <a:tab pos="3668713" algn="l"/>
                <a:tab pos="4708525" algn="l"/>
                <a:tab pos="6303963" algn="l"/>
              </a:tabLst>
            </a:pPr>
            <a:r>
              <a:rPr sz="1900" b="1" i="1" kern="0" baseline="1111" dirty="0">
                <a:solidFill>
                  <a:srgbClr val="FFFFFF"/>
                </a:solidFill>
                <a:latin typeface="Trebuchet MS"/>
                <a:cs typeface="Trebuchet MS"/>
              </a:rPr>
              <a:t>Сохранение</a:t>
            </a:r>
            <a:r>
              <a:rPr sz="1900" b="1" i="1" kern="0" spc="-30" baseline="111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b="1" i="1" kern="0" spc="-8" baseline="1111" dirty="0">
                <a:solidFill>
                  <a:srgbClr val="FFFFFF"/>
                </a:solidFill>
                <a:latin typeface="Trebuchet MS"/>
                <a:cs typeface="Trebuchet MS"/>
              </a:rPr>
              <a:t>населения,</a:t>
            </a:r>
            <a:r>
              <a:rPr sz="1900" b="1" i="1" kern="0" spc="-22" baseline="111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b="1" i="1" kern="0" spc="38" baseline="1111" dirty="0">
                <a:solidFill>
                  <a:srgbClr val="FFFFFF"/>
                </a:solidFill>
                <a:latin typeface="Trebuchet MS"/>
                <a:cs typeface="Trebuchet MS"/>
              </a:rPr>
              <a:t>здоровье</a:t>
            </a:r>
            <a:r>
              <a:rPr sz="1900" b="1" i="1" kern="0" spc="-34" baseline="111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b="1" i="1" kern="0" spc="52" baseline="1111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1900" b="1" i="1" kern="0" spc="-22" baseline="111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b="1" i="1" kern="0" spc="41" baseline="1111" dirty="0">
                <a:solidFill>
                  <a:srgbClr val="FFFFFF"/>
                </a:solidFill>
                <a:latin typeface="Trebuchet MS"/>
                <a:cs typeface="Trebuchet MS"/>
              </a:rPr>
              <a:t>поддержка</a:t>
            </a:r>
            <a:r>
              <a:rPr sz="1900" b="1" i="1" kern="0" spc="-22" baseline="111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b="1" i="1" kern="0" spc="-8" baseline="1111" dirty="0">
                <a:solidFill>
                  <a:srgbClr val="FFFFFF"/>
                </a:solidFill>
                <a:latin typeface="Trebuchet MS"/>
                <a:cs typeface="Trebuchet MS"/>
              </a:rPr>
              <a:t>семьи</a:t>
            </a:r>
            <a:r>
              <a:rPr sz="1900" b="1" i="1" kern="0" baseline="1111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1300" b="1" i="1" kern="0" dirty="0">
                <a:solidFill>
                  <a:srgbClr val="FFFFFF"/>
                </a:solidFill>
                <a:latin typeface="Trebuchet MS"/>
                <a:cs typeface="Trebuchet MS"/>
              </a:rPr>
              <a:t>Реализация</a:t>
            </a:r>
            <a:r>
              <a:rPr sz="1300" b="1" i="1" kern="0" spc="2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33" dirty="0">
                <a:solidFill>
                  <a:srgbClr val="FFFFFF"/>
                </a:solidFill>
                <a:latin typeface="Trebuchet MS"/>
                <a:cs typeface="Trebuchet MS"/>
              </a:rPr>
              <a:t>потенциала</a:t>
            </a:r>
            <a:r>
              <a:rPr sz="1300" b="1" i="1" kern="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23" dirty="0">
                <a:solidFill>
                  <a:srgbClr val="FFFFFF"/>
                </a:solidFill>
                <a:latin typeface="Trebuchet MS"/>
                <a:cs typeface="Trebuchet MS"/>
              </a:rPr>
              <a:t>каждого</a:t>
            </a:r>
            <a:r>
              <a:rPr sz="1300" b="1" i="1" kern="0" spc="18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-5" dirty="0">
                <a:solidFill>
                  <a:srgbClr val="FFFFFF"/>
                </a:solidFill>
                <a:latin typeface="Trebuchet MS"/>
                <a:cs typeface="Trebuchet MS"/>
              </a:rPr>
              <a:t>человека </a:t>
            </a:r>
            <a:r>
              <a:rPr sz="1300" b="1" i="1" kern="0" spc="-53" dirty="0">
                <a:solidFill>
                  <a:srgbClr val="FFFFFF"/>
                </a:solidFill>
                <a:latin typeface="Trebuchet MS"/>
                <a:cs typeface="Trebuchet MS"/>
              </a:rPr>
              <a:t>Комфортная</a:t>
            </a:r>
            <a:r>
              <a:rPr sz="1300" b="1" i="1" kern="0" spc="8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spc="35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1300" b="1" i="1" kern="0" spc="-8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dirty="0">
                <a:solidFill>
                  <a:srgbClr val="FFFFFF"/>
                </a:solidFill>
                <a:latin typeface="Trebuchet MS"/>
                <a:cs typeface="Trebuchet MS"/>
              </a:rPr>
              <a:t>безопасная</a:t>
            </a:r>
            <a:r>
              <a:rPr sz="1300" b="1" i="1" kern="0" spc="-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dirty="0">
                <a:solidFill>
                  <a:srgbClr val="FFFFFF"/>
                </a:solidFill>
                <a:latin typeface="Trebuchet MS"/>
                <a:cs typeface="Trebuchet MS"/>
              </a:rPr>
              <a:t>среда</a:t>
            </a:r>
            <a:r>
              <a:rPr sz="1300" b="1" i="1" kern="0" spc="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i="1" kern="0" dirty="0">
                <a:solidFill>
                  <a:srgbClr val="FFFFFF"/>
                </a:solidFill>
                <a:latin typeface="Trebuchet MS"/>
                <a:cs typeface="Trebuchet MS"/>
              </a:rPr>
              <a:t>для</a:t>
            </a:r>
            <a:r>
              <a:rPr sz="1300" b="1" i="1" kern="0" spc="-5" dirty="0">
                <a:solidFill>
                  <a:srgbClr val="FFFFFF"/>
                </a:solidFill>
                <a:latin typeface="Trebuchet MS"/>
                <a:cs typeface="Trebuchet MS"/>
              </a:rPr>
              <a:t> жизни</a:t>
            </a:r>
            <a:r>
              <a:rPr sz="1300" b="1" i="1" kern="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1900" b="1" i="1" kern="0" baseline="2222" dirty="0">
                <a:solidFill>
                  <a:srgbClr val="FFFFFF"/>
                </a:solidFill>
                <a:latin typeface="Trebuchet MS"/>
                <a:cs typeface="Trebuchet MS"/>
              </a:rPr>
              <a:t>Экологическое</a:t>
            </a:r>
            <a:r>
              <a:rPr sz="1900" b="1" i="1" kern="0" spc="169" baseline="2222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b="1" i="1" kern="0" spc="-8" baseline="2222" dirty="0">
                <a:solidFill>
                  <a:srgbClr val="FFFFFF"/>
                </a:solidFill>
                <a:latin typeface="Trebuchet MS"/>
                <a:cs typeface="Trebuchet MS"/>
              </a:rPr>
              <a:t>благополучие</a:t>
            </a:r>
            <a:r>
              <a:rPr sz="1900" b="1" i="1" kern="0" baseline="2222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1900" b="1" i="1" kern="0" baseline="3333" dirty="0" err="1">
                <a:solidFill>
                  <a:srgbClr val="FFFFFF"/>
                </a:solidFill>
                <a:latin typeface="Trebuchet MS"/>
                <a:cs typeface="Trebuchet MS"/>
              </a:rPr>
              <a:t>Цифровая</a:t>
            </a:r>
            <a:r>
              <a:rPr sz="1900" b="1" i="1" kern="0" spc="90" baseline="333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ru-RU" sz="1900" b="1" i="1" kern="0" spc="90" baseline="3333" dirty="0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sz="1900" b="1" i="1" kern="0" spc="-49" baseline="3333" dirty="0" err="1">
                <a:solidFill>
                  <a:srgbClr val="FFFFFF"/>
                </a:solidFill>
                <a:latin typeface="Trebuchet MS"/>
                <a:cs typeface="Trebuchet MS"/>
              </a:rPr>
              <a:t>рансформация</a:t>
            </a:r>
            <a:endParaRPr sz="1900" kern="0" baseline="3333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pic>
        <p:nvPicPr>
          <p:cNvPr id="97" name="object 9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5013960"/>
            <a:ext cx="9144000" cy="12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59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just"/>
            <a:r>
              <a:rPr lang="ru-RU" sz="1400" b="1" u="sng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Образование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 - единый целенаправленный процесс </a:t>
            </a: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воспитания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 и обучения, являющийся общественно значимым благом и осуществляемый в интересах человека, семьи, общества и государства, а также совокупность приобретаемых знаний, умений, навыков, ценностных установок, опыта деятельности и компетенции определенных объема и сложности в целях интеллектуального, духовно-нравственного, творческого, физического и (или) профессионального развития человека, удовлетворения его образовательных потребностей и интересов (Федеральный закон «Об образовании» от 29 декабря 2012 г. N 273-ФЗ).</a:t>
            </a:r>
          </a:p>
          <a:p>
            <a:pPr algn="just"/>
            <a:endParaRPr lang="ru-RU" sz="1400" u="sng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just"/>
            <a:r>
              <a:rPr lang="ru-RU" sz="1400" u="sng" dirty="0">
                <a:solidFill>
                  <a:srgbClr val="00549F"/>
                </a:solidFill>
                <a:latin typeface="PT Sans" panose="020B0503020203020204" pitchFamily="34" charset="-52"/>
              </a:rPr>
              <a:t>Наша ключевая задача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 — создавать условия, где миссия студента </a:t>
            </a:r>
            <a:r>
              <a:rPr lang="ru-RU" sz="1400" dirty="0" err="1">
                <a:solidFill>
                  <a:srgbClr val="00549F"/>
                </a:solidFill>
                <a:latin typeface="PT Sans" panose="020B0503020203020204" pitchFamily="34" charset="-52"/>
              </a:rPr>
              <a:t>Набережночелнинского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 института КФУ как социально ответственного, профессионально ориентированного и гармонично развитого специалиста-лидера находит практическое воплощение через проекты, поддержку и сообщества.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400" u="sng" dirty="0">
                <a:solidFill>
                  <a:srgbClr val="00549F"/>
                </a:solidFill>
                <a:latin typeface="PT Sans" panose="020B0503020203020204" pitchFamily="34" charset="-52"/>
              </a:rPr>
              <a:t>Основные направления деятельности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и социальная работа.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Работа приёмной комиссии и </a:t>
            </a:r>
            <a:r>
              <a:rPr lang="ru-RU" sz="1400" dirty="0" err="1">
                <a:solidFill>
                  <a:srgbClr val="00549F"/>
                </a:solidFill>
                <a:latin typeface="PT Sans" panose="020B0503020203020204" pitchFamily="34" charset="-52"/>
              </a:rPr>
              <a:t>профориентационная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 деятельность (отчёт был предоставлен на Учёном совете в октябре 2025 года).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Информационно-библиотечная и издательская деятельность, связь с общественностью.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1491630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52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just"/>
            <a:r>
              <a:rPr lang="ru-RU" sz="1400" u="sng" dirty="0">
                <a:solidFill>
                  <a:srgbClr val="00549F"/>
                </a:solidFill>
                <a:latin typeface="PT Sans" panose="020B0503020203020204" pitchFamily="34" charset="-52"/>
              </a:rPr>
              <a:t>Ключевая цель государства в области воспитания сегодня 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 — выиграть идеологическую войну в умах граждан (Новиков Сергей Геннадьевич, Начальник управления президента РФ по общественным проектам в выступлении на  пленарном заседании «Всероссийского конгресса по молодёжной политике и воспитательной деятельности»  (г. Москва, 18.12.2025г.). </a:t>
            </a:r>
            <a:r>
              <a:rPr lang="ru-RU" sz="1400" i="1" u="sng" dirty="0">
                <a:solidFill>
                  <a:srgbClr val="00549F"/>
                </a:solidFill>
                <a:latin typeface="PT Sans" panose="020B0503020203020204" pitchFamily="34" charset="-52"/>
              </a:rPr>
              <a:t>Он же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: 1. Указы Президента РФ (№809) позволит построить систему воспитания таким образом, чтобы вовлечь в неё всех. 2. По результатам социологических исследований ППС в ВУЗах либо далёк от воспитания, либо считает это ненужным. 3. У нас складывается впечатление, что пчёлы бунтуют против мёда, хотя получают зарплату от государства!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400" u="sng" dirty="0">
                <a:solidFill>
                  <a:srgbClr val="00549F"/>
                </a:solidFill>
                <a:latin typeface="PT Sans" panose="020B0503020203020204" pitchFamily="34" charset="-52"/>
              </a:rPr>
              <a:t>Основные направления деятельности служб заместителя директора по ВСР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: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и социальная работа.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Работа приёмной комиссии и </a:t>
            </a:r>
            <a:r>
              <a:rPr lang="ru-RU" sz="1400" dirty="0" err="1">
                <a:solidFill>
                  <a:srgbClr val="00549F"/>
                </a:solidFill>
                <a:latin typeface="PT Sans" panose="020B0503020203020204" pitchFamily="34" charset="-52"/>
              </a:rPr>
              <a:t>профориентационная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 деятельность (отчёт был предоставлен на Учёном совете в октябре 2025 года).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Информационно-библиотечная и издательская деятельность, связь с общественностью.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1491630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097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just"/>
            <a:r>
              <a:rPr lang="ru-RU" sz="1400" u="sng" dirty="0">
                <a:solidFill>
                  <a:srgbClr val="00549F"/>
                </a:solidFill>
                <a:latin typeface="PT Sans" panose="020B0503020203020204" pitchFamily="34" charset="-52"/>
              </a:rPr>
              <a:t>Структура служб заместителя директора по ВСР:</a:t>
            </a:r>
          </a:p>
          <a:p>
            <a:pPr marL="342900" indent="-342900" algn="just">
              <a:buAutoNum type="arabicPeriod"/>
            </a:pP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Отдел по молодёжной политике, социальной работе и профориентации 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(</a:t>
            </a: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начальник отдела: Егоров Александр Николаевич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). </a:t>
            </a:r>
          </a:p>
          <a:p>
            <a:pPr marL="342900" indent="-342900" algn="just">
              <a:buAutoNum type="arabicPeriod"/>
            </a:pP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Основные направления деятельности отдела:</a:t>
            </a:r>
          </a:p>
          <a:p>
            <a:pPr algn="just"/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А) </a:t>
            </a:r>
            <a:r>
              <a:rPr lang="ru-RU" sz="1400" i="1" u="sng" dirty="0">
                <a:solidFill>
                  <a:srgbClr val="00549F"/>
                </a:solidFill>
                <a:latin typeface="PT Sans" panose="020B0503020203020204" pitchFamily="34" charset="-52"/>
              </a:rPr>
              <a:t>Организация воспитательного процесса и социальной поддержки:</a:t>
            </a: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• Координация и проведение воспитательных мероприятий в институте.</a:t>
            </a: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• Реализация программ социальной работы и поддержки обучающихся.</a:t>
            </a:r>
          </a:p>
          <a:p>
            <a:pPr algn="just"/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Б) </a:t>
            </a:r>
            <a:r>
              <a:rPr lang="ru-RU" sz="1400" i="1" u="sng" dirty="0">
                <a:solidFill>
                  <a:srgbClr val="00549F"/>
                </a:solidFill>
                <a:latin typeface="PT Sans" panose="020B0503020203020204" pitchFamily="34" charset="-52"/>
              </a:rPr>
              <a:t>Профориентация и работа с абитуриентами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:</a:t>
            </a: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• Координация деятельности приёмной комиссии.</a:t>
            </a: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• Организация </a:t>
            </a:r>
            <a:r>
              <a:rPr lang="ru-RU" sz="1400" dirty="0" err="1">
                <a:solidFill>
                  <a:srgbClr val="00549F"/>
                </a:solidFill>
                <a:latin typeface="PT Sans" panose="020B0503020203020204" pitchFamily="34" charset="-52"/>
              </a:rPr>
              <a:t>профориентационной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 работы, включая раннюю профориентацию через проекты «Детский университет» и школьные инженерные смены (в </a:t>
            </a:r>
            <a:r>
              <a:rPr lang="ru-RU" sz="1400" dirty="0" err="1">
                <a:solidFill>
                  <a:srgbClr val="00549F"/>
                </a:solidFill>
                <a:latin typeface="PT Sans" panose="020B0503020203020204" pitchFamily="34" charset="-52"/>
              </a:rPr>
              <a:t>межкампанийный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 период), фактическая реализация проекта «Школа будущего автомобильного инженера «FUTURАUTO».</a:t>
            </a:r>
          </a:p>
          <a:p>
            <a:pPr algn="just"/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1491630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107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just"/>
            <a:r>
              <a:rPr lang="ru-RU" sz="1400" u="sng" dirty="0">
                <a:solidFill>
                  <a:srgbClr val="00549F"/>
                </a:solidFill>
                <a:latin typeface="PT Sans" panose="020B0503020203020204" pitchFamily="34" charset="-52"/>
              </a:rPr>
              <a:t>Структура служб заместителя директора по ВСР:</a:t>
            </a: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2. </a:t>
            </a: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Отдел информации и связей с общественностью (начальник отдела: </a:t>
            </a:r>
            <a:r>
              <a:rPr lang="ru-RU" sz="14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Чиркова</a:t>
            </a: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 Светлана Владимировна).</a:t>
            </a:r>
          </a:p>
          <a:p>
            <a:pPr algn="just"/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 Основные направления деятельности отдела:</a:t>
            </a:r>
          </a:p>
          <a:p>
            <a:pPr algn="just"/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А) </a:t>
            </a:r>
            <a:r>
              <a:rPr lang="ru-RU" sz="1400" i="1" u="sng" dirty="0">
                <a:solidFill>
                  <a:srgbClr val="00549F"/>
                </a:solidFill>
                <a:latin typeface="PT Sans" panose="020B0503020203020204" pitchFamily="34" charset="-52"/>
              </a:rPr>
              <a:t>Коммуникации и </a:t>
            </a:r>
            <a:r>
              <a:rPr lang="ru-RU" sz="1400" i="1" u="sng" dirty="0" err="1">
                <a:solidFill>
                  <a:srgbClr val="00549F"/>
                </a:solidFill>
                <a:latin typeface="PT Sans" panose="020B0503020203020204" pitchFamily="34" charset="-52"/>
              </a:rPr>
              <a:t>медиапродвижение</a:t>
            </a:r>
            <a:r>
              <a:rPr lang="ru-RU" sz="1400" i="1" u="sng" dirty="0">
                <a:solidFill>
                  <a:srgbClr val="00549F"/>
                </a:solidFill>
                <a:latin typeface="PT Sans" panose="020B0503020203020204" pitchFamily="34" charset="-52"/>
              </a:rPr>
              <a:t>:</a:t>
            </a: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• Развитие связей с общественностью и деятельность пресс-службы.</a:t>
            </a: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• Ведение и развитие официального сайта института (в рамках его технических возможностей), а также аккаунтов в социальных сетях.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Производство </a:t>
            </a:r>
            <a:r>
              <a:rPr lang="ru-RU" sz="1400" dirty="0" err="1">
                <a:solidFill>
                  <a:srgbClr val="00549F"/>
                </a:solidFill>
                <a:latin typeface="PT Sans" panose="020B0503020203020204" pitchFamily="34" charset="-52"/>
              </a:rPr>
              <a:t>видеоконтента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, функционирование видеостудии «В Ракурсе»</a:t>
            </a: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• Разработка дизайна рекламно-информационных материалов, SMM-продвижение и </a:t>
            </a:r>
            <a:r>
              <a:rPr lang="ru-RU" sz="1400" dirty="0" err="1">
                <a:solidFill>
                  <a:srgbClr val="00549F"/>
                </a:solidFill>
                <a:latin typeface="PT Sans" panose="020B0503020203020204" pitchFamily="34" charset="-52"/>
              </a:rPr>
              <a:t>таргетированная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 реклама.</a:t>
            </a: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Б) </a:t>
            </a:r>
            <a:r>
              <a:rPr lang="ru-RU" sz="1400" i="1" u="sng" dirty="0">
                <a:solidFill>
                  <a:srgbClr val="00549F"/>
                </a:solidFill>
                <a:latin typeface="PT Sans" panose="020B0503020203020204" pitchFamily="34" charset="-52"/>
              </a:rPr>
              <a:t>Информационно-библиотечное обеспечение:</a:t>
            </a: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• Комплексное библиотечное сопровождение учебного процесса.</a:t>
            </a: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В) </a:t>
            </a:r>
            <a:r>
              <a:rPr lang="ru-RU" sz="1400" i="1" u="sng" dirty="0">
                <a:solidFill>
                  <a:srgbClr val="00549F"/>
                </a:solidFill>
                <a:latin typeface="PT Sans" panose="020B0503020203020204" pitchFamily="34" charset="-52"/>
              </a:rPr>
              <a:t>Издательская деятельность:</a:t>
            </a: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• Издательское обеспечение учебного процесса, которая включая редакторскую правку и корректуру печатных изданий (БЕЗ ФИЗИЧЕСКОЙ ПЕЧАТИ)</a:t>
            </a:r>
          </a:p>
          <a:p>
            <a:pPr algn="just"/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just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+ ССОК «Дубравушка».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1491630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30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pPr algn="ctr"/>
            <a:endParaRPr lang="ru-RU" sz="1400" u="sng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sz="1400" u="sng" dirty="0">
                <a:solidFill>
                  <a:srgbClr val="00549F"/>
                </a:solidFill>
                <a:latin typeface="PT Sans" panose="020B0503020203020204" pitchFamily="34" charset="-52"/>
              </a:rPr>
              <a:t>Ключевые показатели эффективности 2025 года</a:t>
            </a: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1491630"/>
            <a:ext cx="697491" cy="3549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557270"/>
              </p:ext>
            </p:extLst>
          </p:nvPr>
        </p:nvGraphicFramePr>
        <p:xfrm>
          <a:off x="1259632" y="1030545"/>
          <a:ext cx="7272807" cy="36982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6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5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5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5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9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Направление деятельности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3794" marT="64871" marB="648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План 2025 (из </a:t>
                      </a:r>
                      <a:r>
                        <a:rPr lang="ru-RU" sz="800" dirty="0" err="1">
                          <a:effectLst/>
                        </a:rPr>
                        <a:t>отч</a:t>
                      </a:r>
                      <a:r>
                        <a:rPr lang="ru-RU" sz="800" dirty="0">
                          <a:effectLst/>
                        </a:rPr>
                        <a:t>. 2024)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794" marR="103794" marT="64871" marB="648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Факт 2025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794" marR="103794" marT="64871" marB="648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Статус и комментарий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794" marR="103794" marT="64871" marB="6487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5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Охват </a:t>
                      </a:r>
                      <a:r>
                        <a:rPr lang="ru-RU" sz="800" dirty="0" err="1">
                          <a:effectLst/>
                        </a:rPr>
                        <a:t>внеучебной</a:t>
                      </a:r>
                      <a:r>
                        <a:rPr lang="ru-RU" sz="800" dirty="0">
                          <a:effectLst/>
                        </a:rPr>
                        <a:t> деятельностью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3794" marT="64871" marB="648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Рост показателя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794" marR="103794" marT="64871" marB="648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71%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794" marR="103794" marT="64871" marB="6487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Цель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b="1" dirty="0">
                          <a:effectLst/>
                        </a:rPr>
                        <a:t>достигнута</a:t>
                      </a:r>
                      <a:r>
                        <a:rPr lang="ru-RU" sz="800" dirty="0">
                          <a:effectLst/>
                        </a:rPr>
                        <a:t>. Рост на 4% к 2024 году за счет интеграции юбилейных мероприятий.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794" marR="0" marT="64871" marB="6487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1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Вовлеченность в студенческие объединения 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3794" marT="64871" marB="648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Рост показателя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794" marR="103794" marT="64871" marB="648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33%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794" marR="103794" marT="64871" marB="6487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Цель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b="1" dirty="0">
                          <a:effectLst/>
                        </a:rPr>
                        <a:t>достигнута</a:t>
                      </a:r>
                      <a:r>
                        <a:rPr lang="ru-RU" sz="800" dirty="0">
                          <a:effectLst/>
                        </a:rPr>
                        <a:t>. Рост на 5 % к 2024 году за счет проведение адаптационных мероприятий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794" marR="0" marT="64871" marB="6487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3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Вовлеченность в </a:t>
                      </a:r>
                      <a:r>
                        <a:rPr lang="ru-RU" sz="800" dirty="0" err="1">
                          <a:effectLst/>
                        </a:rPr>
                        <a:t>волонтерство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3794" marT="64871" marB="648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Рост показателя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794" marR="103794" marT="64871" marB="648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10%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794" marR="103794" marT="64871" marB="6487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Цель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b="1" dirty="0">
                          <a:effectLst/>
                        </a:rPr>
                        <a:t>выполнена</a:t>
                      </a:r>
                      <a:r>
                        <a:rPr lang="ru-RU" sz="800" dirty="0">
                          <a:effectLst/>
                        </a:rPr>
                        <a:t>. Укреплены партнерства с городскими волонтерскими объединениями, 12 декабря открыт: Добро-Центр НЧИ КФУ и идет его регистрация на федеральной площадке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794" marR="0" marT="64871" marB="6487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53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Проектная активность (гранты и конкурсы)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3794" marT="64871" marB="648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25+ проектов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794" marR="103794" marT="64871" marB="648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32 проекта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794" marR="103794" marT="64871" marB="6487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Цель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b="1" dirty="0">
                          <a:effectLst/>
                        </a:rPr>
                        <a:t>выполнена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b="1" dirty="0">
                          <a:effectLst/>
                        </a:rPr>
                        <a:t>частично</a:t>
                      </a:r>
                      <a:r>
                        <a:rPr lang="ru-RU" sz="800" dirty="0">
                          <a:effectLst/>
                        </a:rPr>
                        <a:t>. Вероника Зайцева победитель всероссийского конкурса «Твой ход» в номинации «Староста года»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794" marR="0" marT="64871" marB="6487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7915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pPr algn="ctr"/>
            <a:endParaRPr lang="ru-RU" sz="1400" u="sng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sz="1400" u="sng" dirty="0">
                <a:solidFill>
                  <a:srgbClr val="00549F"/>
                </a:solidFill>
                <a:latin typeface="PT Sans" panose="020B0503020203020204" pitchFamily="34" charset="-52"/>
              </a:rPr>
              <a:t>Ключевые показатели эффективности 2025 года</a:t>
            </a: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1491630"/>
            <a:ext cx="697491" cy="35490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545312"/>
              </p:ext>
            </p:extLst>
          </p:nvPr>
        </p:nvGraphicFramePr>
        <p:xfrm>
          <a:off x="1187624" y="1200150"/>
          <a:ext cx="7200800" cy="34598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57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5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5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50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84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Направление деятельности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7920" marT="67450" marB="67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План 2025 (из </a:t>
                      </a:r>
                      <a:r>
                        <a:rPr lang="ru-RU" sz="800" dirty="0" err="1">
                          <a:effectLst/>
                        </a:rPr>
                        <a:t>отч</a:t>
                      </a:r>
                      <a:r>
                        <a:rPr lang="ru-RU" sz="800" dirty="0">
                          <a:effectLst/>
                        </a:rPr>
                        <a:t>. 2024)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7920" marR="107920" marT="67450" marB="67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Факт 2025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7920" marR="107920" marT="67450" marB="67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Статус и комментарий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7920" marR="107920" marT="67450" marB="6745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1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Создание Студенческого и Спортивного клубов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7920" marT="67450" marB="67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Создание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7920" marR="107920" marT="67450" marB="67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Созданы 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7920" marR="107920" marT="67450" marB="67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Ключевой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b="1" dirty="0">
                          <a:effectLst/>
                        </a:rPr>
                        <a:t>итог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b="1" dirty="0">
                          <a:effectLst/>
                        </a:rPr>
                        <a:t>года</a:t>
                      </a:r>
                      <a:r>
                        <a:rPr lang="ru-RU" sz="800" dirty="0">
                          <a:effectLst/>
                        </a:rPr>
                        <a:t>. Созданы единые центры координации работы спортивных и общественных объединений института в УБК «Центр студенческой жизни» (руководители Петров В.М. и Ищенко А,П.)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7920" marR="0" marT="67450" marB="674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0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Создание студенческих трудовых отрядов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7920" marT="67450" marB="67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Создание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7920" marR="107920" marT="67450" marB="67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Создан 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7920" marR="107920" marT="67450" marB="67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Ключевой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b="1" dirty="0">
                          <a:effectLst/>
                        </a:rPr>
                        <a:t>итог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b="1" dirty="0">
                          <a:effectLst/>
                        </a:rPr>
                        <a:t>года</a:t>
                      </a:r>
                      <a:r>
                        <a:rPr lang="ru-RU" sz="800" dirty="0">
                          <a:effectLst/>
                        </a:rPr>
                        <a:t>. Создан единый центр студенческих трудовых отрядов, заключено соглашение с Татарстанским отделением РСО. (Руководитель Князев Э.О.)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7920" marR="0" marT="67450" marB="674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94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Филиал библиотеки в УЛК-1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7920" marT="67450" marB="67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Создание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7920" marR="107920" marT="67450" marB="67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Создан 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7920" marR="107920" marT="67450" marB="67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Ключевой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b="1" dirty="0">
                          <a:effectLst/>
                        </a:rPr>
                        <a:t>итог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b="1" dirty="0">
                          <a:effectLst/>
                        </a:rPr>
                        <a:t>года</a:t>
                      </a:r>
                      <a:r>
                        <a:rPr lang="ru-RU" sz="800" dirty="0">
                          <a:effectLst/>
                        </a:rPr>
                        <a:t>. На 1этаже УЛК-1 создан и функционирует филиал библиотеки для студентов ИЭК 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7920" marR="0" marT="67450" marB="674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642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158294"/>
            <a:ext cx="7344816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  <a:p>
            <a:pPr algn="ctr"/>
            <a:r>
              <a:rPr lang="ru-RU" sz="1400" u="sng" dirty="0">
                <a:solidFill>
                  <a:srgbClr val="00549F"/>
                </a:solidFill>
                <a:latin typeface="PT Sans" panose="020B0503020203020204" pitchFamily="34" charset="-52"/>
              </a:rPr>
              <a:t>Реализация стратегических задач 2025 года</a:t>
            </a:r>
          </a:p>
          <a:p>
            <a:pPr algn="ctr"/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just"/>
            <a:r>
              <a:rPr lang="ru-RU" sz="1300" dirty="0">
                <a:solidFill>
                  <a:srgbClr val="00549F"/>
                </a:solidFill>
                <a:latin typeface="PT Sans" panose="020B0503020203020204" pitchFamily="34" charset="-52"/>
              </a:rPr>
              <a:t>1. </a:t>
            </a: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45-летие НЧИ КФУ:</a:t>
            </a:r>
            <a:r>
              <a:rPr lang="ru-RU" sz="1300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ru-RU" sz="1300" dirty="0">
                <a:latin typeface="PT Sans" panose="020B0503020203020204" pitchFamily="34" charset="-52"/>
              </a:rPr>
              <a:t>Успешно реализован юбилейный план. Проведено 15+ крупных событий с участием ветеранов института, выпускников и студентов. Охват — более 3000 человек. </a:t>
            </a:r>
            <a:r>
              <a:rPr lang="ru-RU" sz="1300" b="1" dirty="0">
                <a:latin typeface="PT Sans" panose="020B0503020203020204" pitchFamily="34" charset="-52"/>
              </a:rPr>
              <a:t>Итог:</a:t>
            </a:r>
            <a:r>
              <a:rPr lang="ru-RU" sz="1300" dirty="0">
                <a:latin typeface="PT Sans" panose="020B0503020203020204" pitchFamily="34" charset="-52"/>
              </a:rPr>
              <a:t> Укрепление корпоративной идентичности и гордости за ВУЗ.</a:t>
            </a:r>
          </a:p>
          <a:p>
            <a:pPr algn="just"/>
            <a:r>
              <a:rPr lang="ru-RU" sz="1300" dirty="0">
                <a:solidFill>
                  <a:srgbClr val="00549F"/>
                </a:solidFill>
                <a:latin typeface="PT Sans" panose="020B0503020203020204" pitchFamily="34" charset="-52"/>
              </a:rPr>
              <a:t>2. </a:t>
            </a: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Студенческие трудовые отряды (СТО):</a:t>
            </a:r>
            <a:r>
              <a:rPr lang="ru-RU" sz="1300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ru-RU" sz="1300" dirty="0">
                <a:latin typeface="PT Sans" panose="020B0503020203020204" pitchFamily="34" charset="-52"/>
              </a:rPr>
              <a:t>Создан единый центр студенческих трудовых отрядов в УБК «Центр студенческой жизни» (Руководитель Князев Э.О.). В сентябре 2025г. заключено соглашение с Татарстанским отделением РСО. Создается система работы в целом и в частности по линии «НЧИ КФУ – КАМАЗ».</a:t>
            </a:r>
          </a:p>
          <a:p>
            <a:pPr algn="just"/>
            <a:r>
              <a:rPr lang="ru-RU" sz="1300" dirty="0">
                <a:solidFill>
                  <a:srgbClr val="00549F"/>
                </a:solidFill>
                <a:latin typeface="PT Sans" panose="020B0503020203020204" pitchFamily="34" charset="-52"/>
              </a:rPr>
              <a:t>3. </a:t>
            </a: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Развитие самоуправления в ИЭК:</a:t>
            </a:r>
            <a:r>
              <a:rPr lang="ru-RU" sz="1300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ru-RU" sz="1300" dirty="0">
                <a:latin typeface="PT Sans" panose="020B0503020203020204" pitchFamily="34" charset="-52"/>
              </a:rPr>
              <a:t>Проведена серия школ актива, разработаны положения. Совет студентов ИЭК стал полноправным участником общеинститутских процессов. Но продолжается работа по налаживанию работы и формированию актива. </a:t>
            </a:r>
          </a:p>
          <a:p>
            <a:pPr algn="just"/>
            <a:r>
              <a:rPr lang="ru-RU" sz="1300" dirty="0">
                <a:solidFill>
                  <a:srgbClr val="00549F"/>
                </a:solidFill>
                <a:latin typeface="PT Sans" panose="020B0503020203020204" pitchFamily="34" charset="-52"/>
              </a:rPr>
              <a:t>4. </a:t>
            </a: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Онлайн-курсы «Подготовка к ЕГЭ»:</a:t>
            </a:r>
            <a:r>
              <a:rPr lang="ru-RU" sz="1300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ru-RU" sz="1300" dirty="0">
                <a:latin typeface="PT Sans" panose="020B0503020203020204" pitchFamily="34" charset="-52"/>
              </a:rPr>
              <a:t>Видеостудия «В Ракурсе» запустила пилотный проект для одной школы </a:t>
            </a:r>
            <a:r>
              <a:rPr lang="ru-RU" sz="1300" dirty="0" err="1">
                <a:latin typeface="PT Sans" panose="020B0503020203020204" pitchFamily="34" charset="-52"/>
              </a:rPr>
              <a:t>Тукаевского</a:t>
            </a:r>
            <a:r>
              <a:rPr lang="ru-RU" sz="1300" dirty="0">
                <a:latin typeface="PT Sans" panose="020B0503020203020204" pitchFamily="34" charset="-52"/>
              </a:rPr>
              <a:t> района РТ (английский язык, было проведено 6 занятий). Охват: 20 учащихся 11 класса. Получена позитивная обратная связь от школы.</a:t>
            </a:r>
            <a:r>
              <a:rPr lang="ru-RU" sz="1300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</a:p>
          <a:p>
            <a:pPr algn="just"/>
            <a:r>
              <a:rPr lang="ru-RU" sz="1300" dirty="0">
                <a:solidFill>
                  <a:srgbClr val="00549F"/>
                </a:solidFill>
                <a:latin typeface="PT Sans" panose="020B0503020203020204" pitchFamily="34" charset="-52"/>
              </a:rPr>
              <a:t>5. </a:t>
            </a:r>
            <a:r>
              <a:rPr lang="ru-RU" sz="13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Таргетинг</a:t>
            </a: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 и SMM: </a:t>
            </a:r>
            <a:r>
              <a:rPr lang="ru-RU" sz="1300" dirty="0">
                <a:latin typeface="PT Sans" panose="020B0503020203020204" pitchFamily="34" charset="-52"/>
              </a:rPr>
              <a:t>Ведение аккаунтов переведено на системную основу. Рост охвата аудитории в </a:t>
            </a:r>
            <a:r>
              <a:rPr lang="ru-RU" sz="1300" dirty="0" err="1">
                <a:latin typeface="PT Sans" panose="020B0503020203020204" pitchFamily="34" charset="-52"/>
              </a:rPr>
              <a:t>соцсетях</a:t>
            </a:r>
            <a:r>
              <a:rPr lang="ru-RU" sz="1300" dirty="0">
                <a:latin typeface="PT Sans" panose="020B0503020203020204" pitchFamily="34" charset="-52"/>
              </a:rPr>
              <a:t> (ВК, Телеграмм (наиболее активен) с 01.01.25г. в среднем составил  30%, а количество просмотров на 40%. Увеличена узнаваемость студенческих достижений. Увеличивается доля контента связанного с СНК (но, к сожалению, незначительно)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1491630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050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  <a:endParaRPr lang="en-US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sz="1400" u="sng" dirty="0">
                <a:solidFill>
                  <a:srgbClr val="00549F"/>
                </a:solidFill>
                <a:latin typeface="PT Sans" panose="020B0503020203020204" pitchFamily="34" charset="-52"/>
              </a:rPr>
              <a:t>Развитие инфраструктуры и знаковые моменты 2025</a:t>
            </a:r>
          </a:p>
          <a:p>
            <a:pPr algn="ctr"/>
            <a:r>
              <a:rPr lang="ru-RU" sz="1400" u="sng" dirty="0">
                <a:solidFill>
                  <a:srgbClr val="00549F"/>
                </a:solidFill>
                <a:latin typeface="PT Sans" panose="020B0503020203020204" pitchFamily="34" charset="-52"/>
              </a:rPr>
              <a:t>(99% в УБК «Центра студенческой жизни»)</a:t>
            </a:r>
            <a:endParaRPr lang="en-US" sz="1400" u="sng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ctr"/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Организованы и проведены </a:t>
            </a:r>
            <a:r>
              <a:rPr lang="ru-RU" sz="1300" dirty="0">
                <a:latin typeface="PT Sans" panose="020B0503020203020204" pitchFamily="34" charset="-52"/>
              </a:rPr>
              <a:t>3 инженерные </a:t>
            </a:r>
            <a:r>
              <a:rPr lang="ru-RU" sz="1300" dirty="0" err="1">
                <a:latin typeface="PT Sans" panose="020B0503020203020204" pitchFamily="34" charset="-52"/>
              </a:rPr>
              <a:t>профориентационные</a:t>
            </a:r>
            <a:r>
              <a:rPr lang="ru-RU" sz="1300" dirty="0">
                <a:latin typeface="PT Sans" panose="020B0503020203020204" pitchFamily="34" charset="-52"/>
              </a:rPr>
              <a:t> смены в «Школе будущего автомобильного инженера «</a:t>
            </a:r>
            <a:r>
              <a:rPr lang="en-US" sz="1300" dirty="0">
                <a:latin typeface="PT Sans" panose="020B0503020203020204" pitchFamily="34" charset="-52"/>
              </a:rPr>
              <a:t>FUTURAUTO</a:t>
            </a:r>
            <a:r>
              <a:rPr lang="ru-RU" sz="1300" dirty="0">
                <a:latin typeface="PT Sans" panose="020B0503020203020204" pitchFamily="34" charset="-52"/>
              </a:rPr>
              <a:t>» (1 самостоятельно, две по гранту)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Оформление фойе центра: </a:t>
            </a:r>
            <a:r>
              <a:rPr lang="ru-RU" sz="1300" dirty="0">
                <a:latin typeface="PT Sans" panose="020B0503020203020204" pitchFamily="34" charset="-52"/>
              </a:rPr>
              <a:t>заменены все наглядные элементы фойе и создана выставка «</a:t>
            </a:r>
            <a:r>
              <a:rPr lang="ru-RU" sz="1300" dirty="0">
                <a:latin typeface="Roboto"/>
              </a:rPr>
              <a:t>Студенческая жизнь института».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300" dirty="0">
                <a:solidFill>
                  <a:srgbClr val="000000"/>
                </a:solidFill>
                <a:latin typeface="Roboto"/>
              </a:rPr>
              <a:t>Состоялось открытие т.н.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Roboto"/>
              </a:rPr>
              <a:t>«Доски Почёта» – «Лидеры студенчества НЧИ КФУ»</a:t>
            </a:r>
            <a:r>
              <a:rPr lang="ru-RU" sz="1300" b="1" dirty="0">
                <a:solidFill>
                  <a:srgbClr val="0070C0"/>
                </a:solidFill>
                <a:latin typeface="Roboto"/>
              </a:rPr>
              <a:t> </a:t>
            </a:r>
            <a:r>
              <a:rPr lang="ru-RU" sz="1300" dirty="0">
                <a:solidFill>
                  <a:srgbClr val="000000"/>
                </a:solidFill>
                <a:latin typeface="Roboto"/>
              </a:rPr>
              <a:t>в УЛК-5.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Музей «</a:t>
            </a:r>
            <a:r>
              <a:rPr lang="ru-RU" sz="13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Perpetuum</a:t>
            </a: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ru-RU" sz="13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Mobile</a:t>
            </a: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»</a:t>
            </a:r>
            <a:r>
              <a:rPr lang="ru-RU" sz="1300" dirty="0">
                <a:solidFill>
                  <a:srgbClr val="00549F"/>
                </a:solidFill>
                <a:latin typeface="PT Sans" panose="020B0503020203020204" pitchFamily="34" charset="-52"/>
              </a:rPr>
              <a:t>: </a:t>
            </a:r>
            <a:r>
              <a:rPr lang="ru-RU" sz="1300" dirty="0">
                <a:latin typeface="PT Sans" panose="020B0503020203020204" pitchFamily="34" charset="-52"/>
              </a:rPr>
              <a:t>Участие в 10 городских и республиканских выставках. Приобретено 3 новых интерактивных экспоната.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Видеостудия «В Ракурсе»: </a:t>
            </a:r>
            <a:r>
              <a:rPr lang="ru-RU" sz="1300" dirty="0">
                <a:latin typeface="PT Sans" panose="020B0503020203020204" pitchFamily="34" charset="-52"/>
              </a:rPr>
              <a:t>ведёт съёмку </a:t>
            </a:r>
            <a:r>
              <a:rPr lang="ru-RU" sz="1300" dirty="0" err="1">
                <a:latin typeface="PT Sans" panose="020B0503020203020204" pitchFamily="34" charset="-52"/>
              </a:rPr>
              <a:t>подкастов</a:t>
            </a:r>
            <a:r>
              <a:rPr lang="ru-RU" sz="1300" dirty="0">
                <a:latin typeface="PT Sans" panose="020B0503020203020204" pitchFamily="34" charset="-52"/>
              </a:rPr>
              <a:t> и интервью, </a:t>
            </a:r>
            <a:r>
              <a:rPr lang="ru-RU" sz="1300" dirty="0" err="1">
                <a:latin typeface="PT Sans" panose="020B0503020203020204" pitchFamily="34" charset="-52"/>
              </a:rPr>
              <a:t>видеолекций</a:t>
            </a:r>
            <a:r>
              <a:rPr lang="ru-RU" sz="1300" dirty="0">
                <a:latin typeface="PT Sans" panose="020B0503020203020204" pitchFamily="34" charset="-52"/>
              </a:rPr>
              <a:t>, проводит </a:t>
            </a:r>
            <a:r>
              <a:rPr lang="ru-RU" sz="1300" dirty="0" err="1">
                <a:latin typeface="PT Sans" panose="020B0503020203020204" pitchFamily="34" charset="-52"/>
              </a:rPr>
              <a:t>профориентационную</a:t>
            </a:r>
            <a:r>
              <a:rPr lang="ru-RU" sz="1300" dirty="0">
                <a:latin typeface="PT Sans" panose="020B0503020203020204" pitchFamily="34" charset="-52"/>
              </a:rPr>
              <a:t> работу и прямые эфиры через социальные сети.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3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Киберспортивный</a:t>
            </a: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 клуб:</a:t>
            </a:r>
            <a:r>
              <a:rPr lang="ru-RU" sz="1300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ru-RU" sz="1300" dirty="0">
                <a:latin typeface="PT Sans" panose="020B0503020203020204" pitchFamily="34" charset="-52"/>
              </a:rPr>
              <a:t>Команда НЧИ КФУ вошла в состав «Студенческой </a:t>
            </a:r>
            <a:r>
              <a:rPr lang="ru-RU" sz="1300" dirty="0" err="1">
                <a:latin typeface="PT Sans" panose="020B0503020203020204" pitchFamily="34" charset="-52"/>
              </a:rPr>
              <a:t>киберспортивной</a:t>
            </a:r>
            <a:r>
              <a:rPr lang="ru-RU" sz="1300" dirty="0">
                <a:latin typeface="PT Sans" panose="020B0503020203020204" pitchFamily="34" charset="-52"/>
              </a:rPr>
              <a:t> лиги РФ», а также участвует в межвузовских турнирах ПФО по </a:t>
            </a:r>
            <a:r>
              <a:rPr lang="ru-RU" sz="1300" dirty="0" err="1">
                <a:latin typeface="PT Sans" panose="020B0503020203020204" pitchFamily="34" charset="-52"/>
              </a:rPr>
              <a:t>фиджитал</a:t>
            </a:r>
            <a:r>
              <a:rPr lang="ru-RU" sz="1300" dirty="0">
                <a:latin typeface="PT Sans" panose="020B0503020203020204" pitchFamily="34" charset="-52"/>
              </a:rPr>
              <a:t>-спорту и в международных турнирах (например, 30 сентября 2025 в онлайн-турнире  </a:t>
            </a:r>
            <a:r>
              <a:rPr lang="en-US" sz="1300" dirty="0" err="1">
                <a:latin typeface="-apple-system"/>
              </a:rPr>
              <a:t>CyberBridge</a:t>
            </a:r>
            <a:r>
              <a:rPr lang="en-US" sz="1300" dirty="0">
                <a:latin typeface="-apple-system"/>
              </a:rPr>
              <a:t> Cup</a:t>
            </a:r>
            <a:r>
              <a:rPr lang="ru-RU" sz="1300" dirty="0">
                <a:latin typeface="-apple-system"/>
              </a:rPr>
              <a:t> была одержана победа над командой из Японии).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-apple-system"/>
              </a:rPr>
              <a:t>Перенесен и создан </a:t>
            </a:r>
            <a:r>
              <a:rPr lang="ru-RU" sz="1300" dirty="0">
                <a:solidFill>
                  <a:srgbClr val="000000"/>
                </a:solidFill>
                <a:latin typeface="-apple-system"/>
              </a:rPr>
              <a:t>тематический музей «</a:t>
            </a:r>
            <a:r>
              <a:rPr lang="ru-RU" sz="1300" dirty="0" err="1">
                <a:solidFill>
                  <a:srgbClr val="000000"/>
                </a:solidFill>
                <a:latin typeface="-apple-system"/>
              </a:rPr>
              <a:t>Набережночелнинский</a:t>
            </a:r>
            <a:r>
              <a:rPr lang="ru-RU" sz="1300" dirty="0">
                <a:solidFill>
                  <a:srgbClr val="000000"/>
                </a:solidFill>
                <a:latin typeface="-apple-system"/>
              </a:rPr>
              <a:t> институт КФУ».</a:t>
            </a:r>
            <a:endParaRPr lang="ru-RU" sz="13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12 декабря 2025 года открыт и укомплектован в соответствии с федеральными требованиями </a:t>
            </a:r>
            <a:r>
              <a:rPr lang="ru-RU" sz="1300" dirty="0">
                <a:latin typeface="PT Sans" panose="020B0503020203020204" pitchFamily="34" charset="-52"/>
              </a:rPr>
              <a:t>«Добро-Центр НЧИ КФУ», который объединил все волонтерские движения института. +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студии</a:t>
            </a:r>
            <a:r>
              <a:rPr lang="ru-RU" sz="1300" dirty="0">
                <a:latin typeface="PT Sans" panose="020B0503020203020204" pitchFamily="34" charset="-52"/>
              </a:rPr>
              <a:t> «Робототехника», «3</a:t>
            </a:r>
            <a:r>
              <a:rPr lang="en-US" sz="1300" dirty="0">
                <a:latin typeface="PT Sans" panose="020B0503020203020204" pitchFamily="34" charset="-52"/>
              </a:rPr>
              <a:t>D </a:t>
            </a:r>
            <a:r>
              <a:rPr lang="ru-RU" sz="1300" dirty="0">
                <a:latin typeface="PT Sans" panose="020B0503020203020204" pitchFamily="34" charset="-52"/>
              </a:rPr>
              <a:t>моделирование». «Футбол на </a:t>
            </a:r>
            <a:r>
              <a:rPr lang="ru-RU" sz="1300" dirty="0" err="1">
                <a:latin typeface="PT Sans" panose="020B0503020203020204" pitchFamily="34" charset="-52"/>
              </a:rPr>
              <a:t>дронах</a:t>
            </a:r>
            <a:r>
              <a:rPr lang="ru-RU" sz="1300" dirty="0">
                <a:latin typeface="PT Sans" panose="020B0503020203020204" pitchFamily="34" charset="-52"/>
              </a:rPr>
              <a:t> и </a:t>
            </a:r>
            <a:r>
              <a:rPr lang="ru-RU" sz="1300" dirty="0" err="1">
                <a:latin typeface="PT Sans" panose="020B0503020203020204" pitchFamily="34" charset="-52"/>
              </a:rPr>
              <a:t>рейсинг</a:t>
            </a:r>
            <a:r>
              <a:rPr lang="ru-RU" sz="1300" dirty="0">
                <a:latin typeface="PT Sans" panose="020B0503020203020204" pitchFamily="34" charset="-52"/>
              </a:rPr>
              <a:t> трасса» (проводятся заключительные работы).</a:t>
            </a: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1491630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028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  <a:endParaRPr lang="en-US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ctr"/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sz="1400" u="sng" dirty="0">
                <a:solidFill>
                  <a:srgbClr val="00549F"/>
                </a:solidFill>
                <a:latin typeface="PT Sans" panose="020B0503020203020204" pitchFamily="34" charset="-52"/>
              </a:rPr>
              <a:t>Системные вызовы, выявленные в 2025 году</a:t>
            </a:r>
          </a:p>
          <a:p>
            <a:pPr algn="ctr"/>
            <a:r>
              <a:rPr lang="ru-RU" sz="1400" u="sng" dirty="0">
                <a:solidFill>
                  <a:srgbClr val="00549F"/>
                </a:solidFill>
                <a:latin typeface="PT Sans" panose="020B0503020203020204" pitchFamily="34" charset="-52"/>
              </a:rPr>
              <a:t>(на чём сфокусироваться в 2026?)</a:t>
            </a:r>
          </a:p>
          <a:p>
            <a:pPr algn="just"/>
            <a:endParaRPr lang="ru-RU" sz="1400" u="sng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«Цифровой след» воспитания: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ru-RU" sz="1400" dirty="0">
                <a:latin typeface="PT Sans" panose="020B0503020203020204" pitchFamily="34" charset="-52"/>
              </a:rPr>
              <a:t>Недостаточно автоматизирован учет индивидуальной </a:t>
            </a:r>
            <a:r>
              <a:rPr lang="ru-RU" sz="1400" dirty="0" err="1">
                <a:latin typeface="PT Sans" panose="020B0503020203020204" pitchFamily="34" charset="-52"/>
              </a:rPr>
              <a:t>внеучебной</a:t>
            </a:r>
            <a:r>
              <a:rPr lang="ru-RU" sz="1400" dirty="0">
                <a:latin typeface="PT Sans" panose="020B0503020203020204" pitchFamily="34" charset="-52"/>
              </a:rPr>
              <a:t> активности студента для его портфолио и отсутствие постоянного учета (регистрации) участников мероприятия.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Глубина вовлечения ППС: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ru-RU" sz="1400" dirty="0">
                <a:latin typeface="PT Sans" panose="020B0503020203020204" pitchFamily="34" charset="-52"/>
              </a:rPr>
              <a:t>Несмотря на активную работу с РПВ, уровень личного наставничества и проектной работы с малыми группами студентов остается неравномерным, а также развитие системы «Обучение служением» </a:t>
            </a:r>
            <a:r>
              <a:rPr lang="ru-RU" sz="1400" i="1" dirty="0">
                <a:latin typeface="PT Sans" panose="020B0503020203020204" pitchFamily="34" charset="-52"/>
              </a:rPr>
              <a:t>(напомним, что «Обучение служением» — это уникальная образовательная программа, благодаря которой студенты и школьники реализуют проекты по решению реальных общественно значимых задач совместно с НКО, государством и бизнесом в рамках учебного процесса).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Ментальное здоровье:</a:t>
            </a:r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ru-RU" sz="1400" dirty="0">
                <a:latin typeface="PT Sans" panose="020B0503020203020204" pitchFamily="34" charset="-52"/>
              </a:rPr>
              <a:t>Резко вырос запрос на психологическую поддержку, работу со стрессом и целеполаганием у обучающихся ИЭК и института. К сожалению, ситуация обостряется и сил 2х психологов и 1 специалиста по РМ недостаточно (ставок не дали), что может отразиться на «отрицательных моментах» в поведении студентов.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Общежитие:</a:t>
            </a:r>
            <a:r>
              <a:rPr lang="ru-RU" sz="1400" dirty="0">
                <a:latin typeface="PT Sans" panose="020B0503020203020204" pitchFamily="34" charset="-52"/>
              </a:rPr>
              <a:t> отсутствие мусоропровода – бич общежитий.</a:t>
            </a:r>
          </a:p>
          <a:p>
            <a:pPr algn="ctr"/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1491630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31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  <a:endParaRPr lang="en-US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ctr"/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sz="1400" u="sng" dirty="0">
                <a:solidFill>
                  <a:srgbClr val="00549F"/>
                </a:solidFill>
                <a:latin typeface="PT Sans" panose="020B0503020203020204" pitchFamily="34" charset="-52"/>
              </a:rPr>
              <a:t>Инициативы на 2026 год: Воспитательная работа 2.0: Индивидуальная траектория»</a:t>
            </a:r>
          </a:p>
          <a:p>
            <a:pPr algn="ctr"/>
            <a:endParaRPr lang="ru-RU" sz="1400" u="sng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Запуск </a:t>
            </a:r>
            <a:r>
              <a:rPr lang="ru-RU" sz="1300" b="1" dirty="0" err="1">
                <a:solidFill>
                  <a:srgbClr val="00549F"/>
                </a:solidFill>
                <a:latin typeface="PT Sans" panose="020B0503020203020204" pitchFamily="34" charset="-52"/>
              </a:rPr>
              <a:t>полуцифровой</a:t>
            </a: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 платформы </a:t>
            </a:r>
            <a:r>
              <a:rPr lang="ru-RU" sz="1300" dirty="0">
                <a:latin typeface="PT Sans" panose="020B0503020203020204" pitchFamily="34" charset="-52"/>
              </a:rPr>
              <a:t>(с помощью возможностей Яндекса) «Карта развития студента НЧИ КФУ»: Личный лист учета активности (</a:t>
            </a:r>
            <a:r>
              <a:rPr lang="ru-RU" sz="1300" dirty="0" err="1">
                <a:latin typeface="PT Sans" panose="020B0503020203020204" pitchFamily="34" charset="-52"/>
              </a:rPr>
              <a:t>волонтерство</a:t>
            </a:r>
            <a:r>
              <a:rPr lang="ru-RU" sz="1300" dirty="0">
                <a:latin typeface="PT Sans" panose="020B0503020203020204" pitchFamily="34" charset="-52"/>
              </a:rPr>
              <a:t>, спорт, творчество, НИРС и т.д.), формирование цифрового портфолио, система рекомендаций мероприятий. (Ответ на вызов №1).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Программа «Преподаватель-наставник»: </a:t>
            </a:r>
            <a:r>
              <a:rPr lang="ru-RU" sz="1300" dirty="0">
                <a:latin typeface="PT Sans" panose="020B0503020203020204" pitchFamily="34" charset="-52"/>
              </a:rPr>
              <a:t>Разработать систему поощрения ППС, ведущих </a:t>
            </a:r>
            <a:r>
              <a:rPr lang="ru-RU" sz="1300" dirty="0" err="1">
                <a:latin typeface="PT Sans" panose="020B0503020203020204" pitchFamily="34" charset="-52"/>
              </a:rPr>
              <a:t>внеучебные</a:t>
            </a:r>
            <a:r>
              <a:rPr lang="ru-RU" sz="1300" dirty="0">
                <a:latin typeface="PT Sans" panose="020B0503020203020204" pitchFamily="34" charset="-52"/>
              </a:rPr>
              <a:t> проектные группы и индивидуальную работу со студентами через конкурс. Включение в критерии эффективности. (Ответ на вызов №2), а также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Проект «Лаборатория устойчивости»: </a:t>
            </a:r>
            <a:r>
              <a:rPr lang="ru-RU" sz="1300" dirty="0">
                <a:latin typeface="PT Sans" panose="020B0503020203020204" pitchFamily="34" charset="-52"/>
              </a:rPr>
              <a:t>Цикл программных мероприятий по развитию личных навыков, стрессоустойчивости, эмоциональному интеллекту и тайм-менеджменту. Партнерство с психологическими службами. (Ответ на вызов №3).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300" b="1" dirty="0">
                <a:solidFill>
                  <a:srgbClr val="00549F"/>
                </a:solidFill>
                <a:latin typeface="PT Sans" panose="020B0503020203020204" pitchFamily="34" charset="-52"/>
              </a:rPr>
              <a:t>Общежитие: </a:t>
            </a:r>
            <a:r>
              <a:rPr lang="ru-RU" sz="1300" dirty="0">
                <a:latin typeface="PT Sans" panose="020B0503020203020204" pitchFamily="34" charset="-52"/>
              </a:rPr>
              <a:t>Опрос</a:t>
            </a:r>
            <a:r>
              <a:rPr lang="ru-RU" sz="1300" dirty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ru-RU" sz="1300" dirty="0">
                <a:latin typeface="PT Sans" panose="020B0503020203020204" pitchFamily="34" charset="-52"/>
              </a:rPr>
              <a:t>«</a:t>
            </a:r>
            <a:r>
              <a:rPr lang="ru-RU" sz="1300" dirty="0">
                <a:solidFill>
                  <a:srgbClr val="0F1115"/>
                </a:solidFill>
                <a:latin typeface="quote-cjk-patch"/>
              </a:rPr>
              <a:t>Диагностика и вовлечение (Почему они этого не делают?)», «Устранить объективные препятствия (Сделать процесс удобным) выдать большие мешки на блок всем (желательно по цветам) + конкурс «Чистый блок» с призом ремонт блока, информационная кампания «Просто потому что мы здесь живем», а также включить в адаптацию первокурсников «Путь мусора» (Ответ на вызов №4)</a:t>
            </a:r>
          </a:p>
          <a:p>
            <a:pPr algn="just"/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algn="ctr"/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1491630"/>
            <a:ext cx="697491" cy="3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26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9592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</a:t>
            </a:r>
          </a:p>
        </p:txBody>
      </p:sp>
      <p:pic>
        <p:nvPicPr>
          <p:cNvPr id="1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2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051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051" y="4083918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9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9" y="343584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715068"/>
            <a:ext cx="434350" cy="6162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1435194"/>
            <a:ext cx="665880" cy="4693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" y="1999299"/>
            <a:ext cx="697491" cy="354900"/>
          </a:xfrm>
          <a:prstGeom prst="rect">
            <a:avLst/>
          </a:prstGeom>
        </p:spPr>
      </p:pic>
      <p:pic>
        <p:nvPicPr>
          <p:cNvPr id="1026" name="Picture 2" descr="C:\Users\Admin\Desktop\НАКЛЕЙКИ_ТГКАНАЛ (1)-изображения-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627534"/>
            <a:ext cx="3892723" cy="457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qrcod_9Ma3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56881"/>
            <a:ext cx="3665591" cy="366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252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411510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43707" y="740298"/>
            <a:ext cx="5256584" cy="1569644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lvl="0">
              <a:buClr>
                <a:srgbClr val="000000"/>
              </a:buClr>
              <a:buSzPts val="1100"/>
            </a:pPr>
            <a:r>
              <a:rPr lang="ru-RU" sz="2400" b="1" dirty="0">
                <a:solidFill>
                  <a:schemeClr val="lt1"/>
                </a:solidFill>
                <a:latin typeface="PT Sans" panose="020B0503020203020204" pitchFamily="34" charset="-52"/>
              </a:rPr>
              <a:t>Воспитательная работа в институте: состояние и перспективы развития. Отчёт за 2025 год.</a:t>
            </a: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1648973" y="2076779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0" tIns="60923" rIns="121880" bIns="60923" anchor="ctr" anchorCtr="0">
            <a:noAutofit/>
          </a:bodyPr>
          <a:lstStyle/>
          <a:p>
            <a:pPr>
              <a:buClr>
                <a:srgbClr val="000000"/>
              </a:buClr>
              <a:buSzPts val="5867"/>
            </a:pPr>
            <a:endParaRPr sz="48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1270" y="2806421"/>
            <a:ext cx="6552728" cy="707870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lvl="0">
              <a:buClr>
                <a:srgbClr val="000000"/>
              </a:buClr>
              <a:buSzPts val="5867"/>
            </a:pPr>
            <a:r>
              <a:rPr lang="ru-RU" sz="4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94666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1940</Words>
  <Application>Microsoft Office PowerPoint</Application>
  <PresentationFormat>Экран (16:9)</PresentationFormat>
  <Paragraphs>217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-apple-system</vt:lpstr>
      <vt:lpstr>Arial</vt:lpstr>
      <vt:lpstr>Calibri</vt:lpstr>
      <vt:lpstr>Lucida Sans Unicode</vt:lpstr>
      <vt:lpstr>PT Sans</vt:lpstr>
      <vt:lpstr>quote-cjk-patch</vt:lpstr>
      <vt:lpstr>Roboto</vt:lpstr>
      <vt:lpstr>Trebuchet MS</vt:lpstr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Aleksander</dc:creator>
  <cp:lastModifiedBy>Admin</cp:lastModifiedBy>
  <cp:revision>82</cp:revision>
  <dcterms:created xsi:type="dcterms:W3CDTF">2023-12-12T05:16:32Z</dcterms:created>
  <dcterms:modified xsi:type="dcterms:W3CDTF">2025-12-23T09:56:42Z</dcterms:modified>
</cp:coreProperties>
</file>