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50"/>
  </p:notesMasterIdLst>
  <p:handoutMasterIdLst>
    <p:handoutMasterId r:id="rId51"/>
  </p:handoutMasterIdLst>
  <p:sldIdLst>
    <p:sldId id="256" r:id="rId2"/>
    <p:sldId id="389" r:id="rId3"/>
    <p:sldId id="407" r:id="rId4"/>
    <p:sldId id="408" r:id="rId5"/>
    <p:sldId id="412" r:id="rId6"/>
    <p:sldId id="413" r:id="rId7"/>
    <p:sldId id="409" r:id="rId8"/>
    <p:sldId id="410" r:id="rId9"/>
    <p:sldId id="414" r:id="rId10"/>
    <p:sldId id="427" r:id="rId11"/>
    <p:sldId id="417" r:id="rId12"/>
    <p:sldId id="431" r:id="rId13"/>
    <p:sldId id="432" r:id="rId14"/>
    <p:sldId id="438" r:id="rId15"/>
    <p:sldId id="439" r:id="rId16"/>
    <p:sldId id="440" r:id="rId17"/>
    <p:sldId id="445" r:id="rId18"/>
    <p:sldId id="441" r:id="rId19"/>
    <p:sldId id="420" r:id="rId20"/>
    <p:sldId id="442" r:id="rId21"/>
    <p:sldId id="446" r:id="rId22"/>
    <p:sldId id="421" r:id="rId23"/>
    <p:sldId id="422" r:id="rId24"/>
    <p:sldId id="424" r:id="rId25"/>
    <p:sldId id="423" r:id="rId26"/>
    <p:sldId id="443" r:id="rId27"/>
    <p:sldId id="434" r:id="rId28"/>
    <p:sldId id="447" r:id="rId29"/>
    <p:sldId id="435" r:id="rId30"/>
    <p:sldId id="416" r:id="rId31"/>
    <p:sldId id="433" r:id="rId32"/>
    <p:sldId id="452" r:id="rId33"/>
    <p:sldId id="454" r:id="rId34"/>
    <p:sldId id="455" r:id="rId35"/>
    <p:sldId id="456" r:id="rId36"/>
    <p:sldId id="458" r:id="rId37"/>
    <p:sldId id="459" r:id="rId38"/>
    <p:sldId id="457" r:id="rId39"/>
    <p:sldId id="460" r:id="rId40"/>
    <p:sldId id="429" r:id="rId41"/>
    <p:sldId id="418" r:id="rId42"/>
    <p:sldId id="411" r:id="rId43"/>
    <p:sldId id="425" r:id="rId44"/>
    <p:sldId id="426" r:id="rId45"/>
    <p:sldId id="448" r:id="rId46"/>
    <p:sldId id="449" r:id="rId47"/>
    <p:sldId id="450" r:id="rId48"/>
    <p:sldId id="461" r:id="rId49"/>
  </p:sldIdLst>
  <p:sldSz cx="9144000" cy="6858000" type="screen4x3"/>
  <p:notesSz cx="6662738" cy="983297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99"/>
    <a:srgbClr val="800000"/>
    <a:srgbClr val="993300"/>
    <a:srgbClr val="333399"/>
    <a:srgbClr val="FFCC66"/>
    <a:srgbClr val="006666"/>
    <a:srgbClr val="FFFFFF"/>
    <a:srgbClr val="6666FF"/>
    <a:srgbClr val="71BFC5"/>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29" autoAdjust="0"/>
    <p:restoredTop sz="94333" autoAdjust="0"/>
  </p:normalViewPr>
  <p:slideViewPr>
    <p:cSldViewPr>
      <p:cViewPr varScale="1">
        <p:scale>
          <a:sx n="51" d="100"/>
          <a:sy n="51" d="100"/>
        </p:scale>
        <p:origin x="1680" y="78"/>
      </p:cViewPr>
      <p:guideLst>
        <p:guide orient="horz" pos="2160"/>
        <p:guide pos="2880"/>
      </p:guideLst>
    </p:cSldViewPr>
  </p:slideViewPr>
  <p:notesTextViewPr>
    <p:cViewPr>
      <p:scale>
        <a:sx n="75" d="100"/>
        <a:sy n="75" d="100"/>
      </p:scale>
      <p:origin x="0" y="0"/>
    </p:cViewPr>
  </p:notesTextViewPr>
  <p:sorterViewPr>
    <p:cViewPr>
      <p:scale>
        <a:sx n="75" d="100"/>
        <a:sy n="75" d="100"/>
      </p:scale>
      <p:origin x="0" y="14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887186" cy="491649"/>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774010" y="0"/>
            <a:ext cx="2887186" cy="491649"/>
          </a:xfrm>
          <a:prstGeom prst="rect">
            <a:avLst/>
          </a:prstGeom>
        </p:spPr>
        <p:txBody>
          <a:bodyPr vert="horz" lIns="91440" tIns="45720" rIns="91440" bIns="45720" rtlCol="0"/>
          <a:lstStyle>
            <a:lvl1pPr algn="r">
              <a:defRPr sz="1200"/>
            </a:lvl1pPr>
          </a:lstStyle>
          <a:p>
            <a:fld id="{F0A237F2-1515-4E08-89FA-47D350CB8094}" type="datetimeFigureOut">
              <a:rPr lang="ru-RU" smtClean="0"/>
              <a:pPr/>
              <a:t>23.10.2023</a:t>
            </a:fld>
            <a:endParaRPr lang="ru-RU"/>
          </a:p>
        </p:txBody>
      </p:sp>
      <p:sp>
        <p:nvSpPr>
          <p:cNvPr id="4" name="Нижний колонтитул 3"/>
          <p:cNvSpPr>
            <a:spLocks noGrp="1"/>
          </p:cNvSpPr>
          <p:nvPr>
            <p:ph type="ftr" sz="quarter" idx="2"/>
          </p:nvPr>
        </p:nvSpPr>
        <p:spPr>
          <a:xfrm>
            <a:off x="0" y="9339620"/>
            <a:ext cx="2887186" cy="491649"/>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774010" y="9339620"/>
            <a:ext cx="2887186" cy="491649"/>
          </a:xfrm>
          <a:prstGeom prst="rect">
            <a:avLst/>
          </a:prstGeom>
        </p:spPr>
        <p:txBody>
          <a:bodyPr vert="horz" lIns="91440" tIns="45720" rIns="91440" bIns="45720" rtlCol="0" anchor="b"/>
          <a:lstStyle>
            <a:lvl1pPr algn="r">
              <a:defRPr sz="1200"/>
            </a:lvl1pPr>
          </a:lstStyle>
          <a:p>
            <a:fld id="{00C22293-152C-4E7F-95F0-6DDA088EFDF5}" type="slidenum">
              <a:rPr lang="ru-RU" smtClean="0"/>
              <a:pPr/>
              <a:t>‹#›</a:t>
            </a:fld>
            <a:endParaRPr lang="ru-RU"/>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887186" cy="49164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ru-RU"/>
          </a:p>
        </p:txBody>
      </p:sp>
      <p:sp>
        <p:nvSpPr>
          <p:cNvPr id="11267" name="Rectangle 3"/>
          <p:cNvSpPr>
            <a:spLocks noGrp="1" noChangeArrowheads="1"/>
          </p:cNvSpPr>
          <p:nvPr>
            <p:ph type="dt" idx="1"/>
          </p:nvPr>
        </p:nvSpPr>
        <p:spPr bwMode="auto">
          <a:xfrm>
            <a:off x="3774010" y="0"/>
            <a:ext cx="2887186" cy="49164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ru-RU"/>
          </a:p>
        </p:txBody>
      </p:sp>
      <p:sp>
        <p:nvSpPr>
          <p:cNvPr id="25604" name="Rectangle 4"/>
          <p:cNvSpPr>
            <a:spLocks noGrp="1" noRot="1" noChangeAspect="1" noChangeArrowheads="1" noTextEdit="1"/>
          </p:cNvSpPr>
          <p:nvPr>
            <p:ph type="sldImg" idx="2"/>
          </p:nvPr>
        </p:nvSpPr>
        <p:spPr bwMode="auto">
          <a:xfrm>
            <a:off x="874713" y="738188"/>
            <a:ext cx="4914900" cy="3686175"/>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66274" y="4670663"/>
            <a:ext cx="5330190" cy="44248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11270" name="Rectangle 6"/>
          <p:cNvSpPr>
            <a:spLocks noGrp="1" noChangeArrowheads="1"/>
          </p:cNvSpPr>
          <p:nvPr>
            <p:ph type="ftr" sz="quarter" idx="4"/>
          </p:nvPr>
        </p:nvSpPr>
        <p:spPr bwMode="auto">
          <a:xfrm>
            <a:off x="0" y="9339620"/>
            <a:ext cx="2887186" cy="49164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ru-RU"/>
          </a:p>
        </p:txBody>
      </p:sp>
      <p:sp>
        <p:nvSpPr>
          <p:cNvPr id="11271" name="Rectangle 7"/>
          <p:cNvSpPr>
            <a:spLocks noGrp="1" noChangeArrowheads="1"/>
          </p:cNvSpPr>
          <p:nvPr>
            <p:ph type="sldNum" sz="quarter" idx="5"/>
          </p:nvPr>
        </p:nvSpPr>
        <p:spPr bwMode="auto">
          <a:xfrm>
            <a:off x="3774010" y="9339620"/>
            <a:ext cx="2887186" cy="49164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375454B2-F801-4D3D-B6F2-BDBBB2AECE3C}"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фотоумножители</a:t>
            </a:r>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dirty="0" err="1">
                <a:solidFill>
                  <a:schemeClr val="accent6">
                    <a:lumMod val="75000"/>
                  </a:schemeClr>
                </a:solidFill>
              </a:rPr>
              <a:t>Вакуумированный</a:t>
            </a:r>
            <a:r>
              <a:rPr lang="ru-RU" sz="1200" b="0" dirty="0">
                <a:solidFill>
                  <a:schemeClr val="accent6">
                    <a:lumMod val="75000"/>
                  </a:schemeClr>
                </a:solidFill>
              </a:rPr>
              <a:t> сосуд на тонкой серебряной нити подвешивались крутильные весы, к коромыслам которых были прикреплены тонкие диски из слюды и различных металлов. Главной сложностью было выделить световое давление на фоне радиометрических и конвективных сил (</a:t>
            </a:r>
            <a:r>
              <a:rPr lang="ru-RU" sz="1200" b="0" dirty="0" err="1">
                <a:solidFill>
                  <a:schemeClr val="accent6">
                    <a:lumMod val="75000"/>
                  </a:schemeClr>
                </a:solidFill>
              </a:rPr>
              <a:t>сил</a:t>
            </a:r>
            <a:r>
              <a:rPr lang="ru-RU" sz="1200" b="0" dirty="0">
                <a:solidFill>
                  <a:schemeClr val="accent6">
                    <a:lumMod val="75000"/>
                  </a:schemeClr>
                </a:solidFill>
              </a:rPr>
              <a:t>, обусловленных разностью температуры окружающего газа с освещённой и неосвещённой стороны). Кроме того поскольку в то время не были разработаны вакуумные насосы, отличные от простых механических, Лебедев не имел возможности проводить свои опыты в условиях даже среднего, по современной классификации, вакуума.</a:t>
            </a:r>
          </a:p>
          <a:p>
            <a:endParaRPr lang="ru-RU" sz="1200" b="1" dirty="0">
              <a:solidFill>
                <a:schemeClr val="accent6">
                  <a:lumMod val="75000"/>
                </a:schemeClr>
              </a:solidFill>
            </a:endParaRPr>
          </a:p>
          <a:p>
            <a:r>
              <a:rPr lang="ru-RU" sz="1200" b="1" dirty="0">
                <a:solidFill>
                  <a:schemeClr val="accent6">
                    <a:lumMod val="75000"/>
                  </a:schemeClr>
                </a:solidFill>
              </a:rPr>
              <a:t>Путем попеременного облучения разных сторон крылышек Лебедев нивелировал радиометрические силы и получил удовлетворительное (±20 %) совпадение с теорией Максвелла. Позднее, в 1907—1910 гг. Лебедев провёл более точные опыты по изучению давления света в газах и также получил приемлемое согласие с теорией</a:t>
            </a:r>
          </a:p>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19</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20</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21</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Правило Прево – до закона Кирхгофа</a:t>
            </a:r>
          </a:p>
          <a:p>
            <a:r>
              <a:rPr lang="ru-RU"/>
              <a:t>Сделать</a:t>
            </a:r>
            <a:r>
              <a:rPr lang="ru-RU" baseline="0"/>
              <a:t> логический переход к закону С-Б</a:t>
            </a:r>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22</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23</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24</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Логически от з-на Кирхгофа</a:t>
            </a:r>
          </a:p>
          <a:p>
            <a:r>
              <a:rPr lang="ru-RU"/>
              <a:t>Выведен из положений</a:t>
            </a:r>
            <a:r>
              <a:rPr lang="ru-RU" baseline="0"/>
              <a:t> термодинамики</a:t>
            </a:r>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25</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26</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a:t>Планк знал</a:t>
            </a:r>
            <a:r>
              <a:rPr lang="ru-RU" baseline="0"/>
              <a:t> о результатах Р-Дж, он подобрал формулу, описывающую функция Кирхгофа</a:t>
            </a:r>
          </a:p>
          <a:p>
            <a:r>
              <a:rPr lang="ru-RU" baseline="0"/>
              <a:t>Для объяснения этой формулы он выдвинул квантовую гипотезу</a:t>
            </a:r>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27</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28</a:t>
            </a:fld>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29</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30</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31</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32</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33</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34</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35</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36</a:t>
            </a:fld>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37</a:t>
            </a:fld>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38</a:t>
            </a:fld>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39</a:t>
            </a:fld>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40</a:t>
            </a:fld>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41</a:t>
            </a:fld>
            <a:endParaRPr 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42</a:t>
            </a:fld>
            <a:endParaRPr lang="ru-R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43</a:t>
            </a:fld>
            <a:endParaRPr lang="ru-R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44</a:t>
            </a:fld>
            <a:endParaRPr 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ru-RU" sz="1200" dirty="0"/>
              <a:t>Двоюродный брат </a:t>
            </a:r>
            <a:r>
              <a:rPr lang="ru-RU" sz="1200" dirty="0" err="1"/>
              <a:t>Вильгельса</a:t>
            </a:r>
            <a:r>
              <a:rPr lang="ru-RU" sz="1200" dirty="0"/>
              <a:t> Вина — Макс Вин (1866—1938) был одним из первопроходцев в области высокочастотной техники Вин Макс Карл (25.12.1866-24.02.1938) — немецкий физик. Родился в Кенигсберге. Был ассистентом у В. К. Рентгена в </a:t>
            </a:r>
            <a:r>
              <a:rPr lang="ru-RU" sz="1200" dirty="0" err="1"/>
              <a:t>Вюрцбургском</a:t>
            </a:r>
            <a:r>
              <a:rPr lang="ru-RU" sz="1200" dirty="0"/>
              <a:t> университете, профессором Высшей технической школы в </a:t>
            </a:r>
            <a:r>
              <a:rPr lang="ru-RU" sz="1200" dirty="0" err="1"/>
              <a:t>Ахене</a:t>
            </a:r>
            <a:r>
              <a:rPr lang="ru-RU" sz="1200" dirty="0"/>
              <a:t>, </a:t>
            </a:r>
            <a:r>
              <a:rPr lang="ru-RU" sz="1200" dirty="0" err="1"/>
              <a:t>в</a:t>
            </a:r>
            <a:r>
              <a:rPr lang="ru-RU" sz="1200" dirty="0"/>
              <a:t> 1904—11 — в Данциге, в 1911— 35 — </a:t>
            </a:r>
            <a:r>
              <a:rPr lang="ru-RU" sz="1200" dirty="0" err="1"/>
              <a:t>Йенского</a:t>
            </a:r>
            <a:r>
              <a:rPr lang="ru-RU" sz="1200" dirty="0"/>
              <a:t> университета. Работы посвящены электромагнетизму, физиологической акустике, изучению свойств электролитов, радиотехнике. Исследовал высокочастотные электромагнитные волны, искровые разряды, связанные колебания, поведение электролитов при высоких напряжениях. Усовершенствовал искровые передатчики. Построил ряд приборов для измерения слабых токов и силы звука. В 1906 предложил специальный разрядник, препятствующий возврату энергии из антенны в первичный колебательный контур.</a:t>
            </a:r>
          </a:p>
          <a:p>
            <a:endParaRPr lang="ru-RU" dirty="0"/>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45</a:t>
            </a:fld>
            <a:endParaRPr 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46</a:t>
            </a:fld>
            <a:endParaRPr 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375454B2-F801-4D3D-B6F2-BDBBB2AECE3C}" type="slidenum">
              <a:rPr lang="ru-RU" smtClean="0"/>
              <a:pPr>
                <a:defRPr/>
              </a:pPr>
              <a:t>47</a:t>
            </a:fld>
            <a:endParaRPr lang="ru-RU"/>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821A027B-AFB3-4F01-AC00-F1D17C53960D}" type="slidenum">
              <a:rPr lang="ru-RU" smtClean="0"/>
              <a:pPr>
                <a:defRPr/>
              </a:pPr>
              <a:t>48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a:noFill/>
        </p:spPr>
        <p:txBody>
          <a:bodyPr/>
          <a:lstStyle>
            <a:lvl1pPr>
              <a:defRPr>
                <a:solidFill>
                  <a:schemeClr val="accent6">
                    <a:lumMod val="75000"/>
                  </a:schemeClr>
                </a:solidFill>
              </a:defRPr>
            </a:lvl1p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accent6">
                    <a:lumMod val="50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65146DA-BF41-467F-9153-DCEA04B96C60}"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8200"/>
          </a:xfrm>
          <a:prstGeom prst="rect">
            <a:avLst/>
          </a:prstGeom>
          <a:noFill/>
        </p:spPr>
        <p:txBody>
          <a:bodyPr/>
          <a:lstStyle>
            <a:lvl1pPr algn="r">
              <a:lnSpc>
                <a:spcPct val="80000"/>
              </a:lnSpc>
              <a:defRPr sz="3600">
                <a:solidFill>
                  <a:schemeClr val="accent6">
                    <a:lumMod val="75000"/>
                  </a:schemeClr>
                </a:solidFill>
                <a:effectLst>
                  <a:outerShdw blurRad="38100" dist="38100" dir="2700000" algn="tl">
                    <a:srgbClr val="000000">
                      <a:alpha val="43137"/>
                    </a:srgbClr>
                  </a:outerShdw>
                </a:effectLst>
              </a:defRPr>
            </a:lvl1pPr>
          </a:lstStyle>
          <a:p>
            <a:r>
              <a:rPr lang="ru-RU" dirty="0"/>
              <a:t>Образец заголовка</a:t>
            </a:r>
          </a:p>
        </p:txBody>
      </p:sp>
      <p:sp>
        <p:nvSpPr>
          <p:cNvPr id="3" name="Содержимое 2"/>
          <p:cNvSpPr>
            <a:spLocks noGrp="1"/>
          </p:cNvSpPr>
          <p:nvPr>
            <p:ph idx="1"/>
          </p:nvPr>
        </p:nvSpPr>
        <p:spPr>
          <a:xfrm>
            <a:off x="152400" y="914400"/>
            <a:ext cx="8991600" cy="5943600"/>
          </a:xfrm>
        </p:spPr>
        <p:txBody>
          <a:bodyPr/>
          <a:lstStyle>
            <a:lvl1pPr>
              <a:defRPr>
                <a:solidFill>
                  <a:schemeClr val="accent6">
                    <a:lumMod val="75000"/>
                  </a:schemeClr>
                </a:solidFill>
              </a:defRPr>
            </a:lvl1pPr>
            <a:lvl2pPr>
              <a:defRPr>
                <a:solidFill>
                  <a:schemeClr val="accent6">
                    <a:lumMod val="75000"/>
                  </a:schemeClr>
                </a:solidFill>
              </a:defRPr>
            </a:lvl2pPr>
            <a:lvl3pPr>
              <a:defRPr>
                <a:solidFill>
                  <a:schemeClr val="accent6">
                    <a:lumMod val="75000"/>
                  </a:schemeClr>
                </a:solidFill>
              </a:defRPr>
            </a:lvl3pPr>
            <a:lvl4pPr>
              <a:defRPr>
                <a:solidFill>
                  <a:schemeClr val="accent6">
                    <a:lumMod val="75000"/>
                  </a:schemeClr>
                </a:solidFill>
              </a:defRPr>
            </a:lvl4pPr>
            <a:lvl5pPr>
              <a:defRPr>
                <a:solidFill>
                  <a:schemeClr val="accent6">
                    <a:lumMod val="75000"/>
                  </a:schemeClr>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Rectangle 4"/>
          <p:cNvSpPr>
            <a:spLocks noGrp="1" noChangeArrowheads="1"/>
          </p:cNvSpPr>
          <p:nvPr>
            <p:ph type="dt" sz="half" idx="10"/>
          </p:nvPr>
        </p:nvSpPr>
        <p:spPr>
          <a:xfrm>
            <a:off x="0" y="6553200"/>
            <a:ext cx="2133600" cy="304800"/>
          </a:xfrm>
          <a:ln/>
        </p:spPr>
        <p:txBody>
          <a:bodyPr/>
          <a:lstStyle>
            <a:lvl1pPr>
              <a:defRPr/>
            </a:lvl1pPr>
          </a:lstStyle>
          <a:p>
            <a:pPr>
              <a:defRPr/>
            </a:pPr>
            <a:endParaRPr lang="ru-RU"/>
          </a:p>
        </p:txBody>
      </p:sp>
      <p:sp>
        <p:nvSpPr>
          <p:cNvPr id="5" name="Rectangle 5"/>
          <p:cNvSpPr>
            <a:spLocks noGrp="1" noChangeArrowheads="1"/>
          </p:cNvSpPr>
          <p:nvPr>
            <p:ph type="ftr" sz="quarter" idx="11"/>
          </p:nvPr>
        </p:nvSpPr>
        <p:spPr>
          <a:xfrm>
            <a:off x="2133600" y="6553200"/>
            <a:ext cx="4876800" cy="304800"/>
          </a:xfrm>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xfrm>
            <a:off x="7010400" y="6553200"/>
            <a:ext cx="2133600" cy="304800"/>
          </a:xfrm>
          <a:ln/>
        </p:spPr>
        <p:txBody>
          <a:bodyPr/>
          <a:lstStyle>
            <a:lvl1pPr>
              <a:defRPr/>
            </a:lvl1pPr>
          </a:lstStyle>
          <a:p>
            <a:pPr>
              <a:defRPr/>
            </a:pPr>
            <a:fld id="{ED7159AA-3294-436A-953F-26383A0F0198}"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3EA88E4-90A5-4AC9-AA62-F51190C19444}"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14400"/>
          </a:xfrm>
          <a:prstGeom prst="rect">
            <a:avLst/>
          </a:prstGeom>
        </p:spPr>
        <p:txBody>
          <a:bodyPr/>
          <a:lstStyle/>
          <a:p>
            <a:r>
              <a:rPr lang="ru-RU"/>
              <a:t>Образец заголовка</a:t>
            </a:r>
          </a:p>
        </p:txBody>
      </p:sp>
      <p:sp>
        <p:nvSpPr>
          <p:cNvPr id="3" name="Содержимое 2"/>
          <p:cNvSpPr>
            <a:spLocks noGrp="1"/>
          </p:cNvSpPr>
          <p:nvPr>
            <p:ph sz="half" idx="1"/>
          </p:nvPr>
        </p:nvSpPr>
        <p:spPr>
          <a:xfrm>
            <a:off x="152400" y="1066800"/>
            <a:ext cx="43053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10100" y="1066800"/>
            <a:ext cx="43053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FC21BCB6-926C-48FF-89FE-E46B9AB6ED9B}"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13236091-ED4F-4904-A5FB-AD7BB193021F}"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14400"/>
          </a:xfrm>
          <a:prstGeom prst="rect">
            <a:avLst/>
          </a:prstGeom>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A0BF683B-679B-49DC-BCA2-CE3216E692C7}"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BA931739-688F-44E6-B595-10AB92CD5B15}"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D594A732-357F-4434-84CB-252EAC1B17E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AC3C27C-25C8-4A90-9803-E334904FDF15}"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14400"/>
          </a:xfrm>
          <a:prstGeom prst="rect">
            <a:avLst/>
          </a:prstGeom>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1039D89-A0F9-4FC2-A06F-8A850AE43CA5}"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0"/>
            <a:ext cx="2286000" cy="6705600"/>
          </a:xfrm>
          <a:prstGeom prst="rect">
            <a:avLst/>
          </a:prstGeo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0" y="0"/>
            <a:ext cx="6705600" cy="67056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05115F05-B1A4-4D60-8104-802C144FC28B}"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14400"/>
          </a:xfrm>
          <a:prstGeom prst="rect">
            <a:avLst/>
          </a:prstGeom>
        </p:spPr>
        <p:txBody>
          <a:bodyPr/>
          <a:lstStyle/>
          <a:p>
            <a:r>
              <a:rPr lang="ru-RU"/>
              <a:t>Образец заголовка</a:t>
            </a:r>
          </a:p>
        </p:txBody>
      </p:sp>
      <p:sp>
        <p:nvSpPr>
          <p:cNvPr id="3" name="Текст 2"/>
          <p:cNvSpPr>
            <a:spLocks noGrp="1"/>
          </p:cNvSpPr>
          <p:nvPr>
            <p:ph type="body" sz="half" idx="1"/>
          </p:nvPr>
        </p:nvSpPr>
        <p:spPr>
          <a:xfrm>
            <a:off x="152400" y="1066800"/>
            <a:ext cx="4305300" cy="5638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10100" y="1066800"/>
            <a:ext cx="4305300" cy="5638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A6EFCC93-D9BE-4BD6-9FC0-BC39CA4E837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bwMode="auto">
          <a:xfrm>
            <a:off x="152400" y="1066800"/>
            <a:ext cx="8763000" cy="563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0392DFDF-01AD-4D22-B977-D7FF9520E0BF}"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b="1">
          <a:solidFill>
            <a:srgbClr val="FFFF00"/>
          </a:solidFill>
          <a:latin typeface="+mj-lt"/>
          <a:ea typeface="+mj-ea"/>
          <a:cs typeface="+mj-cs"/>
        </a:defRPr>
      </a:lvl1pPr>
      <a:lvl2pPr algn="ctr" rtl="0" eaLnBrk="0" fontAlgn="base" hangingPunct="0">
        <a:spcBef>
          <a:spcPct val="0"/>
        </a:spcBef>
        <a:spcAft>
          <a:spcPct val="0"/>
        </a:spcAft>
        <a:defRPr sz="4400" b="1">
          <a:solidFill>
            <a:srgbClr val="FFFF00"/>
          </a:solidFill>
          <a:latin typeface="Verdana" pitchFamily="34" charset="0"/>
        </a:defRPr>
      </a:lvl2pPr>
      <a:lvl3pPr algn="ctr" rtl="0" eaLnBrk="0" fontAlgn="base" hangingPunct="0">
        <a:spcBef>
          <a:spcPct val="0"/>
        </a:spcBef>
        <a:spcAft>
          <a:spcPct val="0"/>
        </a:spcAft>
        <a:defRPr sz="4400" b="1">
          <a:solidFill>
            <a:srgbClr val="FFFF00"/>
          </a:solidFill>
          <a:latin typeface="Verdana" pitchFamily="34" charset="0"/>
        </a:defRPr>
      </a:lvl3pPr>
      <a:lvl4pPr algn="ctr" rtl="0" eaLnBrk="0" fontAlgn="base" hangingPunct="0">
        <a:spcBef>
          <a:spcPct val="0"/>
        </a:spcBef>
        <a:spcAft>
          <a:spcPct val="0"/>
        </a:spcAft>
        <a:defRPr sz="4400" b="1">
          <a:solidFill>
            <a:srgbClr val="FFFF00"/>
          </a:solidFill>
          <a:latin typeface="Verdana" pitchFamily="34" charset="0"/>
        </a:defRPr>
      </a:lvl4pPr>
      <a:lvl5pPr algn="ctr" rtl="0" eaLnBrk="0" fontAlgn="base" hangingPunct="0">
        <a:spcBef>
          <a:spcPct val="0"/>
        </a:spcBef>
        <a:spcAft>
          <a:spcPct val="0"/>
        </a:spcAft>
        <a:defRPr sz="4400" b="1">
          <a:solidFill>
            <a:srgbClr val="FFFF00"/>
          </a:solidFill>
          <a:latin typeface="Verdana" pitchFamily="34" charset="0"/>
        </a:defRPr>
      </a:lvl5pPr>
      <a:lvl6pPr marL="457200" algn="ctr" rtl="0" fontAlgn="base">
        <a:spcBef>
          <a:spcPct val="0"/>
        </a:spcBef>
        <a:spcAft>
          <a:spcPct val="0"/>
        </a:spcAft>
        <a:defRPr sz="4400" b="1">
          <a:solidFill>
            <a:srgbClr val="FFFF00"/>
          </a:solidFill>
          <a:latin typeface="Verdana" pitchFamily="34" charset="0"/>
        </a:defRPr>
      </a:lvl6pPr>
      <a:lvl7pPr marL="914400" algn="ctr" rtl="0" fontAlgn="base">
        <a:spcBef>
          <a:spcPct val="0"/>
        </a:spcBef>
        <a:spcAft>
          <a:spcPct val="0"/>
        </a:spcAft>
        <a:defRPr sz="4400" b="1">
          <a:solidFill>
            <a:srgbClr val="FFFF00"/>
          </a:solidFill>
          <a:latin typeface="Verdana" pitchFamily="34" charset="0"/>
        </a:defRPr>
      </a:lvl7pPr>
      <a:lvl8pPr marL="1371600" algn="ctr" rtl="0" fontAlgn="base">
        <a:spcBef>
          <a:spcPct val="0"/>
        </a:spcBef>
        <a:spcAft>
          <a:spcPct val="0"/>
        </a:spcAft>
        <a:defRPr sz="4400" b="1">
          <a:solidFill>
            <a:srgbClr val="FFFF00"/>
          </a:solidFill>
          <a:latin typeface="Verdana" pitchFamily="34" charset="0"/>
        </a:defRPr>
      </a:lvl8pPr>
      <a:lvl9pPr marL="1828800" algn="ctr" rtl="0" fontAlgn="base">
        <a:spcBef>
          <a:spcPct val="0"/>
        </a:spcBef>
        <a:spcAft>
          <a:spcPct val="0"/>
        </a:spcAft>
        <a:defRPr sz="4400" b="1">
          <a:solidFill>
            <a:srgbClr val="FFFF00"/>
          </a:solidFill>
          <a:latin typeface="Verdana" pitchFamily="34" charset="0"/>
        </a:defRPr>
      </a:lvl9pPr>
    </p:titleStyle>
    <p:bodyStyle>
      <a:lvl1pPr marL="342900" indent="-342900" algn="l" rtl="0" eaLnBrk="0" fontAlgn="base" hangingPunct="0">
        <a:spcBef>
          <a:spcPct val="20000"/>
        </a:spcBef>
        <a:spcAft>
          <a:spcPct val="0"/>
        </a:spcAft>
        <a:buChar char="•"/>
        <a:defRPr sz="3200" b="1">
          <a:solidFill>
            <a:schemeClr val="accent6">
              <a:lumMod val="75000"/>
            </a:schemeClr>
          </a:solidFill>
          <a:latin typeface="+mn-lt"/>
          <a:ea typeface="+mn-ea"/>
          <a:cs typeface="+mn-cs"/>
        </a:defRPr>
      </a:lvl1pPr>
      <a:lvl2pPr marL="742950" indent="-285750" algn="l" rtl="0" eaLnBrk="0" fontAlgn="base" hangingPunct="0">
        <a:spcBef>
          <a:spcPct val="20000"/>
        </a:spcBef>
        <a:spcAft>
          <a:spcPct val="0"/>
        </a:spcAft>
        <a:buChar char="–"/>
        <a:defRPr sz="2800" i="1">
          <a:solidFill>
            <a:schemeClr val="accent6">
              <a:lumMod val="75000"/>
            </a:schemeClr>
          </a:solidFill>
          <a:latin typeface="+mn-lt"/>
        </a:defRPr>
      </a:lvl2pPr>
      <a:lvl3pPr marL="1143000" indent="-228600" algn="l" rtl="0" eaLnBrk="0" fontAlgn="base" hangingPunct="0">
        <a:spcBef>
          <a:spcPct val="20000"/>
        </a:spcBef>
        <a:spcAft>
          <a:spcPct val="0"/>
        </a:spcAft>
        <a:buChar char="•"/>
        <a:defRPr sz="2400">
          <a:solidFill>
            <a:schemeClr val="accent6">
              <a:lumMod val="75000"/>
            </a:schemeClr>
          </a:solidFill>
          <a:latin typeface="+mn-lt"/>
        </a:defRPr>
      </a:lvl3pPr>
      <a:lvl4pPr marL="1600200" indent="-228600" algn="l" rtl="0" eaLnBrk="0" fontAlgn="base" hangingPunct="0">
        <a:spcBef>
          <a:spcPct val="20000"/>
        </a:spcBef>
        <a:spcAft>
          <a:spcPct val="0"/>
        </a:spcAft>
        <a:buChar char="–"/>
        <a:defRPr sz="2000">
          <a:solidFill>
            <a:schemeClr val="accent6">
              <a:lumMod val="75000"/>
            </a:schemeClr>
          </a:solidFill>
          <a:latin typeface="+mn-lt"/>
        </a:defRPr>
      </a:lvl4pPr>
      <a:lvl5pPr marL="2057400" indent="-228600" algn="l" rtl="0" eaLnBrk="0" fontAlgn="base" hangingPunct="0">
        <a:spcBef>
          <a:spcPct val="20000"/>
        </a:spcBef>
        <a:spcAft>
          <a:spcPct val="0"/>
        </a:spcAft>
        <a:buChar char="»"/>
        <a:defRPr sz="2000">
          <a:solidFill>
            <a:schemeClr val="accent6">
              <a:lumMod val="75000"/>
            </a:schemeClr>
          </a:solidFill>
          <a:latin typeface="+mn-lt"/>
        </a:defRPr>
      </a:lvl5pPr>
      <a:lvl6pPr marL="2514600" indent="-228600" algn="l" rtl="0" fontAlgn="base">
        <a:spcBef>
          <a:spcPct val="20000"/>
        </a:spcBef>
        <a:spcAft>
          <a:spcPct val="0"/>
        </a:spcAft>
        <a:buChar char="»"/>
        <a:defRPr sz="2000">
          <a:solidFill>
            <a:srgbClr val="FFFFCC"/>
          </a:solidFill>
          <a:latin typeface="+mn-lt"/>
        </a:defRPr>
      </a:lvl6pPr>
      <a:lvl7pPr marL="2971800" indent="-228600" algn="l" rtl="0" fontAlgn="base">
        <a:spcBef>
          <a:spcPct val="20000"/>
        </a:spcBef>
        <a:spcAft>
          <a:spcPct val="0"/>
        </a:spcAft>
        <a:buChar char="»"/>
        <a:defRPr sz="2000">
          <a:solidFill>
            <a:srgbClr val="FFFFCC"/>
          </a:solidFill>
          <a:latin typeface="+mn-lt"/>
        </a:defRPr>
      </a:lvl7pPr>
      <a:lvl8pPr marL="3429000" indent="-228600" algn="l" rtl="0" fontAlgn="base">
        <a:spcBef>
          <a:spcPct val="20000"/>
        </a:spcBef>
        <a:spcAft>
          <a:spcPct val="0"/>
        </a:spcAft>
        <a:buChar char="»"/>
        <a:defRPr sz="2000">
          <a:solidFill>
            <a:srgbClr val="FFFFCC"/>
          </a:solidFill>
          <a:latin typeface="+mn-lt"/>
        </a:defRPr>
      </a:lvl8pPr>
      <a:lvl9pPr marL="3886200" indent="-228600" algn="l" rtl="0" fontAlgn="base">
        <a:spcBef>
          <a:spcPct val="20000"/>
        </a:spcBef>
        <a:spcAft>
          <a:spcPct val="0"/>
        </a:spcAft>
        <a:buChar char="»"/>
        <a:defRPr sz="2000">
          <a:solidFill>
            <a:srgbClr val="FFFFCC"/>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3.bin"/><Relationship Id="rId4" Type="http://schemas.openxmlformats.org/officeDocument/2006/relationships/image" Target="../media/image2.wm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8.w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oleObject" Target="../embeddings/oleObject5.bin"/><Relationship Id="rId5" Type="http://schemas.openxmlformats.org/officeDocument/2006/relationships/image" Target="../media/image7.w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3-06-01_&#1048;_&#1060;&#1086;&#1090;&#1086;&#1101;&#1092;&#1092;&#1077;&#1082;&#1090;.swf" TargetMode="External"/><Relationship Id="rId5" Type="http://schemas.openxmlformats.org/officeDocument/2006/relationships/image" Target="../media/image10.wmf"/><Relationship Id="rId4"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w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oleObject" Target="../embeddings/oleObject8.bin"/><Relationship Id="rId5" Type="http://schemas.openxmlformats.org/officeDocument/2006/relationships/image" Target="../media/image15.wmf"/><Relationship Id="rId4" Type="http://schemas.openxmlformats.org/officeDocument/2006/relationships/oleObject" Target="../embeddings/oleObject7.bin"/></Relationships>
</file>

<file path=ppt/slides/_rels/slide13.xml.rels><?xml version="1.0" encoding="UTF-8" standalone="yes"?>
<Relationships xmlns="http://schemas.openxmlformats.org/package/2006/relationships"><Relationship Id="rId8" Type="http://schemas.openxmlformats.org/officeDocument/2006/relationships/image" Target="../media/image19.wmf"/><Relationship Id="rId13" Type="http://schemas.openxmlformats.org/officeDocument/2006/relationships/oleObject" Target="../embeddings/oleObject14.bin"/><Relationship Id="rId3" Type="http://schemas.openxmlformats.org/officeDocument/2006/relationships/oleObject" Target="../embeddings/oleObject9.bin"/><Relationship Id="rId7" Type="http://schemas.openxmlformats.org/officeDocument/2006/relationships/oleObject" Target="../embeddings/oleObject11.bin"/><Relationship Id="rId12" Type="http://schemas.openxmlformats.org/officeDocument/2006/relationships/image" Target="../media/image21.w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wmf"/><Relationship Id="rId11" Type="http://schemas.openxmlformats.org/officeDocument/2006/relationships/oleObject" Target="../embeddings/oleObject13.bin"/><Relationship Id="rId5" Type="http://schemas.openxmlformats.org/officeDocument/2006/relationships/oleObject" Target="../embeddings/oleObject10.bin"/><Relationship Id="rId10" Type="http://schemas.openxmlformats.org/officeDocument/2006/relationships/image" Target="../media/image20.wmf"/><Relationship Id="rId4" Type="http://schemas.openxmlformats.org/officeDocument/2006/relationships/image" Target="../media/image17.wmf"/><Relationship Id="rId9" Type="http://schemas.openxmlformats.org/officeDocument/2006/relationships/oleObject" Target="../embeddings/oleObject12.bin"/><Relationship Id="rId14" Type="http://schemas.openxmlformats.org/officeDocument/2006/relationships/image" Target="../media/image22.wmf"/></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oleObject" Target="../embeddings/oleObject20.bin"/><Relationship Id="rId3" Type="http://schemas.openxmlformats.org/officeDocument/2006/relationships/oleObject" Target="../embeddings/oleObject15.bin"/><Relationship Id="rId7" Type="http://schemas.openxmlformats.org/officeDocument/2006/relationships/oleObject" Target="../embeddings/oleObject17.bin"/><Relationship Id="rId12" Type="http://schemas.openxmlformats.org/officeDocument/2006/relationships/image" Target="../media/image28.wmf"/><Relationship Id="rId2" Type="http://schemas.openxmlformats.org/officeDocument/2006/relationships/notesSlide" Target="../notesSlides/notesSlide15.xml"/><Relationship Id="rId16"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5.wmf"/><Relationship Id="rId11" Type="http://schemas.openxmlformats.org/officeDocument/2006/relationships/oleObject" Target="../embeddings/oleObject19.bin"/><Relationship Id="rId5" Type="http://schemas.openxmlformats.org/officeDocument/2006/relationships/oleObject" Target="../embeddings/oleObject16.bin"/><Relationship Id="rId15" Type="http://schemas.openxmlformats.org/officeDocument/2006/relationships/image" Target="../media/image30.png"/><Relationship Id="rId10" Type="http://schemas.openxmlformats.org/officeDocument/2006/relationships/image" Target="../media/image27.wmf"/><Relationship Id="rId4" Type="http://schemas.openxmlformats.org/officeDocument/2006/relationships/image" Target="../media/image24.wmf"/><Relationship Id="rId9" Type="http://schemas.openxmlformats.org/officeDocument/2006/relationships/oleObject" Target="../embeddings/oleObject18.bin"/><Relationship Id="rId14" Type="http://schemas.openxmlformats.org/officeDocument/2006/relationships/image" Target="../media/image29.wmf"/></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40.wmf"/><Relationship Id="rId18" Type="http://schemas.openxmlformats.org/officeDocument/2006/relationships/oleObject" Target="../embeddings/oleObject28.bin"/><Relationship Id="rId3" Type="http://schemas.openxmlformats.org/officeDocument/2006/relationships/image" Target="../media/image35.png"/><Relationship Id="rId21" Type="http://schemas.openxmlformats.org/officeDocument/2006/relationships/image" Target="../media/image44.wmf"/><Relationship Id="rId7" Type="http://schemas.openxmlformats.org/officeDocument/2006/relationships/image" Target="../media/image37.wmf"/><Relationship Id="rId12" Type="http://schemas.openxmlformats.org/officeDocument/2006/relationships/oleObject" Target="../embeddings/oleObject25.bin"/><Relationship Id="rId17" Type="http://schemas.openxmlformats.org/officeDocument/2006/relationships/image" Target="../media/image42.wmf"/><Relationship Id="rId2" Type="http://schemas.openxmlformats.org/officeDocument/2006/relationships/notesSlide" Target="../notesSlides/notesSlide17.xml"/><Relationship Id="rId16" Type="http://schemas.openxmlformats.org/officeDocument/2006/relationships/oleObject" Target="../embeddings/oleObject27.bin"/><Relationship Id="rId20" Type="http://schemas.openxmlformats.org/officeDocument/2006/relationships/oleObject" Target="../embeddings/oleObject29.bin"/><Relationship Id="rId1" Type="http://schemas.openxmlformats.org/officeDocument/2006/relationships/slideLayout" Target="../slideLayouts/slideLayout2.xml"/><Relationship Id="rId6" Type="http://schemas.openxmlformats.org/officeDocument/2006/relationships/oleObject" Target="../embeddings/oleObject22.bin"/><Relationship Id="rId11" Type="http://schemas.openxmlformats.org/officeDocument/2006/relationships/image" Target="../media/image39.wmf"/><Relationship Id="rId5" Type="http://schemas.openxmlformats.org/officeDocument/2006/relationships/image" Target="../media/image36.wmf"/><Relationship Id="rId15" Type="http://schemas.openxmlformats.org/officeDocument/2006/relationships/image" Target="../media/image41.wmf"/><Relationship Id="rId10" Type="http://schemas.openxmlformats.org/officeDocument/2006/relationships/oleObject" Target="../embeddings/oleObject24.bin"/><Relationship Id="rId19" Type="http://schemas.openxmlformats.org/officeDocument/2006/relationships/image" Target="../media/image43.wmf"/><Relationship Id="rId4" Type="http://schemas.openxmlformats.org/officeDocument/2006/relationships/oleObject" Target="../embeddings/oleObject21.bin"/><Relationship Id="rId9" Type="http://schemas.openxmlformats.org/officeDocument/2006/relationships/image" Target="../media/image38.wmf"/><Relationship Id="rId14" Type="http://schemas.openxmlformats.org/officeDocument/2006/relationships/oleObject" Target="../embeddings/oleObject26.bin"/></Relationships>
</file>

<file path=ppt/slides/_rels/slide18.xml.rels><?xml version="1.0" encoding="UTF-8" standalone="yes"?>
<Relationships xmlns="http://schemas.openxmlformats.org/package/2006/relationships"><Relationship Id="rId8" Type="http://schemas.openxmlformats.org/officeDocument/2006/relationships/image" Target="../media/image48.wmf"/><Relationship Id="rId13" Type="http://schemas.openxmlformats.org/officeDocument/2006/relationships/oleObject" Target="../embeddings/oleObject34.bin"/><Relationship Id="rId3" Type="http://schemas.openxmlformats.org/officeDocument/2006/relationships/image" Target="../media/image45.png"/><Relationship Id="rId7" Type="http://schemas.openxmlformats.org/officeDocument/2006/relationships/oleObject" Target="../embeddings/oleObject31.bin"/><Relationship Id="rId12" Type="http://schemas.openxmlformats.org/officeDocument/2006/relationships/image" Target="../media/image50.wmf"/><Relationship Id="rId2" Type="http://schemas.openxmlformats.org/officeDocument/2006/relationships/notesSlide" Target="../notesSlides/notesSlide18.xml"/><Relationship Id="rId16" Type="http://schemas.openxmlformats.org/officeDocument/2006/relationships/image" Target="../media/image52.wmf"/><Relationship Id="rId1" Type="http://schemas.openxmlformats.org/officeDocument/2006/relationships/slideLayout" Target="../slideLayouts/slideLayout2.xml"/><Relationship Id="rId6" Type="http://schemas.openxmlformats.org/officeDocument/2006/relationships/image" Target="../media/image47.wmf"/><Relationship Id="rId11" Type="http://schemas.openxmlformats.org/officeDocument/2006/relationships/oleObject" Target="../embeddings/oleObject33.bin"/><Relationship Id="rId5" Type="http://schemas.openxmlformats.org/officeDocument/2006/relationships/oleObject" Target="../embeddings/oleObject30.bin"/><Relationship Id="rId15" Type="http://schemas.openxmlformats.org/officeDocument/2006/relationships/oleObject" Target="../embeddings/oleObject35.bin"/><Relationship Id="rId10" Type="http://schemas.openxmlformats.org/officeDocument/2006/relationships/image" Target="../media/image49.wmf"/><Relationship Id="rId4" Type="http://schemas.openxmlformats.org/officeDocument/2006/relationships/image" Target="../media/image46.png"/><Relationship Id="rId9" Type="http://schemas.openxmlformats.org/officeDocument/2006/relationships/oleObject" Target="../embeddings/oleObject32.bin"/><Relationship Id="rId14" Type="http://schemas.openxmlformats.org/officeDocument/2006/relationships/image" Target="../media/image51.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3.wmf"/></Relationships>
</file>

<file path=ppt/slides/_rels/slide20.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oleObject" Target="../embeddings/oleObject37.bin"/><Relationship Id="rId7" Type="http://schemas.openxmlformats.org/officeDocument/2006/relationships/oleObject" Target="../embeddings/oleObject39.bin"/><Relationship Id="rId12" Type="http://schemas.openxmlformats.org/officeDocument/2006/relationships/image" Target="../media/image58.w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5.wmf"/><Relationship Id="rId11" Type="http://schemas.openxmlformats.org/officeDocument/2006/relationships/oleObject" Target="../embeddings/oleObject41.bin"/><Relationship Id="rId5" Type="http://schemas.openxmlformats.org/officeDocument/2006/relationships/oleObject" Target="../embeddings/oleObject38.bin"/><Relationship Id="rId10" Type="http://schemas.openxmlformats.org/officeDocument/2006/relationships/image" Target="../media/image57.wmf"/><Relationship Id="rId4" Type="http://schemas.openxmlformats.org/officeDocument/2006/relationships/image" Target="../media/image54.wmf"/><Relationship Id="rId9" Type="http://schemas.openxmlformats.org/officeDocument/2006/relationships/oleObject" Target="../embeddings/oleObject40.bin"/></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image" Target="../media/image59.png"/><Relationship Id="rId7" Type="http://schemas.openxmlformats.org/officeDocument/2006/relationships/image" Target="../media/image61.w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oleObject" Target="../embeddings/oleObject43.bin"/><Relationship Id="rId5" Type="http://schemas.openxmlformats.org/officeDocument/2006/relationships/image" Target="../media/image60.wmf"/><Relationship Id="rId4" Type="http://schemas.openxmlformats.org/officeDocument/2006/relationships/oleObject" Target="../embeddings/oleObject42.bin"/><Relationship Id="rId9" Type="http://schemas.openxmlformats.org/officeDocument/2006/relationships/image" Target="../media/image62.wmf"/></Relationships>
</file>

<file path=ppt/slides/_rels/slide22.x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oleObject" Target="../embeddings/oleObject45.bin"/><Relationship Id="rId7" Type="http://schemas.openxmlformats.org/officeDocument/2006/relationships/oleObject" Target="../embeddings/oleObject47.bin"/><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4.wmf"/><Relationship Id="rId5" Type="http://schemas.openxmlformats.org/officeDocument/2006/relationships/oleObject" Target="../embeddings/oleObject46.bin"/><Relationship Id="rId4" Type="http://schemas.openxmlformats.org/officeDocument/2006/relationships/image" Target="../media/image63.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4.wmf"/><Relationship Id="rId5" Type="http://schemas.openxmlformats.org/officeDocument/2006/relationships/oleObject" Target="../embeddings/oleObject49.bin"/><Relationship Id="rId4" Type="http://schemas.openxmlformats.org/officeDocument/2006/relationships/image" Target="../media/image63.wmf"/></Relationships>
</file>

<file path=ppt/slides/_rels/slide24.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oleObject" Target="../embeddings/oleObject50.bin"/><Relationship Id="rId7" Type="http://schemas.openxmlformats.org/officeDocument/2006/relationships/oleObject" Target="../embeddings/oleObject52.bin"/><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6.wmf"/><Relationship Id="rId5" Type="http://schemas.openxmlformats.org/officeDocument/2006/relationships/oleObject" Target="../embeddings/oleObject51.bin"/><Relationship Id="rId10" Type="http://schemas.openxmlformats.org/officeDocument/2006/relationships/image" Target="../media/image68.wmf"/><Relationship Id="rId4" Type="http://schemas.openxmlformats.org/officeDocument/2006/relationships/image" Target="../media/image65.wmf"/><Relationship Id="rId9" Type="http://schemas.openxmlformats.org/officeDocument/2006/relationships/oleObject" Target="../embeddings/oleObject53.bin"/></Relationships>
</file>

<file path=ppt/slides/_rels/slide25.xml.rels><?xml version="1.0" encoding="UTF-8" standalone="yes"?>
<Relationships xmlns="http://schemas.openxmlformats.org/package/2006/relationships"><Relationship Id="rId8" Type="http://schemas.openxmlformats.org/officeDocument/2006/relationships/image" Target="../media/image72.wmf"/><Relationship Id="rId3" Type="http://schemas.openxmlformats.org/officeDocument/2006/relationships/image" Target="../media/image69.png"/><Relationship Id="rId7" Type="http://schemas.openxmlformats.org/officeDocument/2006/relationships/oleObject" Target="../embeddings/oleObject55.bin"/><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wmf"/><Relationship Id="rId4" Type="http://schemas.openxmlformats.org/officeDocument/2006/relationships/oleObject" Target="../embeddings/oleObject54.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image" Target="../media/image73.png"/><Relationship Id="rId7" Type="http://schemas.openxmlformats.org/officeDocument/2006/relationships/image" Target="../media/image75.wmf"/><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oleObject" Target="../embeddings/oleObject57.bin"/><Relationship Id="rId5" Type="http://schemas.openxmlformats.org/officeDocument/2006/relationships/image" Target="../media/image74.wmf"/><Relationship Id="rId4" Type="http://schemas.openxmlformats.org/officeDocument/2006/relationships/oleObject" Target="../embeddings/oleObject56.bin"/><Relationship Id="rId9" Type="http://schemas.openxmlformats.org/officeDocument/2006/relationships/image" Target="../media/image76.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8.wmf"/><Relationship Id="rId5" Type="http://schemas.openxmlformats.org/officeDocument/2006/relationships/oleObject" Target="../embeddings/oleObject60.bin"/><Relationship Id="rId4" Type="http://schemas.openxmlformats.org/officeDocument/2006/relationships/image" Target="../media/image77.wmf"/></Relationships>
</file>

<file path=ppt/slides/_rels/slide28.xml.rels><?xml version="1.0" encoding="UTF-8" standalone="yes"?>
<Relationships xmlns="http://schemas.openxmlformats.org/package/2006/relationships"><Relationship Id="rId8" Type="http://schemas.openxmlformats.org/officeDocument/2006/relationships/image" Target="../media/image81.wmf"/><Relationship Id="rId13" Type="http://schemas.openxmlformats.org/officeDocument/2006/relationships/oleObject" Target="../embeddings/oleObject66.bin"/><Relationship Id="rId3" Type="http://schemas.openxmlformats.org/officeDocument/2006/relationships/oleObject" Target="../embeddings/oleObject61.bin"/><Relationship Id="rId7" Type="http://schemas.openxmlformats.org/officeDocument/2006/relationships/oleObject" Target="../embeddings/oleObject63.bin"/><Relationship Id="rId12" Type="http://schemas.openxmlformats.org/officeDocument/2006/relationships/image" Target="../media/image83.wmf"/><Relationship Id="rId2" Type="http://schemas.openxmlformats.org/officeDocument/2006/relationships/notesSlide" Target="../notesSlides/notesSlide28.xml"/><Relationship Id="rId16" Type="http://schemas.openxmlformats.org/officeDocument/2006/relationships/image" Target="../media/image68.wmf"/><Relationship Id="rId1" Type="http://schemas.openxmlformats.org/officeDocument/2006/relationships/slideLayout" Target="../slideLayouts/slideLayout2.xml"/><Relationship Id="rId6" Type="http://schemas.openxmlformats.org/officeDocument/2006/relationships/image" Target="../media/image80.wmf"/><Relationship Id="rId11" Type="http://schemas.openxmlformats.org/officeDocument/2006/relationships/oleObject" Target="../embeddings/oleObject65.bin"/><Relationship Id="rId5" Type="http://schemas.openxmlformats.org/officeDocument/2006/relationships/oleObject" Target="../embeddings/oleObject62.bin"/><Relationship Id="rId15" Type="http://schemas.openxmlformats.org/officeDocument/2006/relationships/oleObject" Target="../embeddings/oleObject67.bin"/><Relationship Id="rId10" Type="http://schemas.openxmlformats.org/officeDocument/2006/relationships/image" Target="../media/image82.wmf"/><Relationship Id="rId4" Type="http://schemas.openxmlformats.org/officeDocument/2006/relationships/image" Target="../media/image79.wmf"/><Relationship Id="rId9" Type="http://schemas.openxmlformats.org/officeDocument/2006/relationships/oleObject" Target="../embeddings/oleObject64.bin"/><Relationship Id="rId14" Type="http://schemas.openxmlformats.org/officeDocument/2006/relationships/image" Target="../media/image75.wmf"/></Relationships>
</file>

<file path=ppt/slides/_rels/slide29.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0.png"/><Relationship Id="rId3" Type="http://schemas.openxmlformats.org/officeDocument/2006/relationships/hyperlink" Target="3-06-05_&#1048;_&#1054;&#1087;&#1099;&#1090;&#1056;&#1077;&#1079;&#1077;&#1088;&#1092;&#1086;&#1088;&#1076;&#1072;.swf" TargetMode="External"/><Relationship Id="rId7" Type="http://schemas.openxmlformats.org/officeDocument/2006/relationships/hyperlink" Target="3-06-06_&#1048;_&#1055;&#1083;&#1072;&#1085;&#1077;&#1090;&#1072;&#1088;&#1085;&#1072;&#1103;%20&#1084;&#1086;&#1076;&#1077;&#1083;&#1100;%20&#1072;&#1090;&#1086;&#1084;&#1072;.swf" TargetMode="External"/><Relationship Id="rId12" Type="http://schemas.openxmlformats.org/officeDocument/2006/relationships/image" Target="../media/image8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5.png"/><Relationship Id="rId11" Type="http://schemas.openxmlformats.org/officeDocument/2006/relationships/image" Target="../media/image88.png"/><Relationship Id="rId5" Type="http://schemas.openxmlformats.org/officeDocument/2006/relationships/hyperlink" Target="3-06-02_&#1044;_&#1052;&#1086;&#1076;&#1077;&#1083;&#1080;%20&#1072;&#1090;&#1086;&#1084;&#1072;.swf" TargetMode="External"/><Relationship Id="rId10" Type="http://schemas.openxmlformats.org/officeDocument/2006/relationships/image" Target="../media/image87.png"/><Relationship Id="rId4" Type="http://schemas.openxmlformats.org/officeDocument/2006/relationships/image" Target="../media/image84.png"/><Relationship Id="rId9" Type="http://schemas.openxmlformats.org/officeDocument/2006/relationships/hyperlink" Target="3-06-04_&#1044;_&#1054;&#1087;&#1099;&#1090;&#1056;&#1077;&#1092;&#1077;&#1088;&#1092;&#1086;&#1088;&#1076;&#1072;.swf" TargetMode="External"/><Relationship Id="rId14" Type="http://schemas.openxmlformats.org/officeDocument/2006/relationships/image" Target="../media/image91.png"/></Relationships>
</file>

<file path=ppt/slides/_rels/slide30.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hyperlink" Target="3-06-07_&#1048;_&#1055;&#1086;&#1089;&#1090;&#1091;&#1083;&#1072;&#1090;&#1099;&#1041;&#1086;&#1088;&#1072;.swf" TargetMode="External"/><Relationship Id="rId7" Type="http://schemas.openxmlformats.org/officeDocument/2006/relationships/hyperlink" Target="3-06-08_&#1048;_&#1055;&#1077;&#1088;&#1077;&#1093;&#1086;&#1076;&#1072;&#1069;&#1083;&#1077;&#1082;&#1090;&#1088;&#1086;&#1085;&#1072;&#1042;&#1040;&#1090;&#1086;&#1084;&#1077;.swf"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3.wmf"/><Relationship Id="rId5" Type="http://schemas.openxmlformats.org/officeDocument/2006/relationships/oleObject" Target="../embeddings/oleObject68.bin"/><Relationship Id="rId4" Type="http://schemas.openxmlformats.org/officeDocument/2006/relationships/image" Target="../media/image92.png"/></Relationships>
</file>

<file path=ppt/slides/_rels/slide31.xml.rels><?xml version="1.0" encoding="UTF-8" standalone="yes"?>
<Relationships xmlns="http://schemas.openxmlformats.org/package/2006/relationships"><Relationship Id="rId8" Type="http://schemas.openxmlformats.org/officeDocument/2006/relationships/image" Target="../media/image97.wmf"/><Relationship Id="rId3" Type="http://schemas.openxmlformats.org/officeDocument/2006/relationships/hyperlink" Target="3-06-10_&#1048;_&#1042;&#1086;&#1083;&#1085;&#1086;&#1074;&#1099;&#1077;&#1057;&#1074;&#1086;&#1081;&#1089;&#1090;&#1074;&#1072;&#1063;&#1072;&#1089;&#1090;&#1080;&#1094;.swf" TargetMode="External"/><Relationship Id="rId7" Type="http://schemas.openxmlformats.org/officeDocument/2006/relationships/oleObject" Target="../embeddings/oleObject69.bin"/><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hyperlink" Target="3-06-09_&#1044;_&#1044;&#1080;&#1092;&#1088;&#1072;&#1082;&#1094;&#1080;&#1103;&#1054;&#1076;&#1080;&#1085;&#1086;&#1095;&#1085;&#1099;&#1093;&#1060;&#1086;&#1090;&#1086;&#1085;&#1086;&#1074;.swf" TargetMode="External"/><Relationship Id="rId4" Type="http://schemas.openxmlformats.org/officeDocument/2006/relationships/image" Target="../media/image95.pn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99.wmf"/><Relationship Id="rId5" Type="http://schemas.openxmlformats.org/officeDocument/2006/relationships/oleObject" Target="../embeddings/oleObject71.bin"/><Relationship Id="rId4" Type="http://schemas.openxmlformats.org/officeDocument/2006/relationships/image" Target="../media/image98.w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0.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02.wmf"/><Relationship Id="rId5" Type="http://schemas.openxmlformats.org/officeDocument/2006/relationships/oleObject" Target="../embeddings/oleObject74.bin"/><Relationship Id="rId4" Type="http://schemas.openxmlformats.org/officeDocument/2006/relationships/image" Target="../media/image101.wmf"/></Relationships>
</file>

<file path=ppt/slides/_rels/slide35.xml.rels><?xml version="1.0" encoding="UTF-8" standalone="yes"?>
<Relationships xmlns="http://schemas.openxmlformats.org/package/2006/relationships"><Relationship Id="rId8" Type="http://schemas.openxmlformats.org/officeDocument/2006/relationships/image" Target="../media/image105.wmf"/><Relationship Id="rId3" Type="http://schemas.openxmlformats.org/officeDocument/2006/relationships/oleObject" Target="../embeddings/oleObject75.bin"/><Relationship Id="rId7" Type="http://schemas.openxmlformats.org/officeDocument/2006/relationships/oleObject" Target="../embeddings/oleObject77.bin"/><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04.wmf"/><Relationship Id="rId5" Type="http://schemas.openxmlformats.org/officeDocument/2006/relationships/oleObject" Target="../embeddings/oleObject76.bin"/><Relationship Id="rId10" Type="http://schemas.openxmlformats.org/officeDocument/2006/relationships/image" Target="../media/image106.wmf"/><Relationship Id="rId4" Type="http://schemas.openxmlformats.org/officeDocument/2006/relationships/image" Target="../media/image103.wmf"/><Relationship Id="rId9" Type="http://schemas.openxmlformats.org/officeDocument/2006/relationships/oleObject" Target="../embeddings/oleObject78.bin"/></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08.wmf"/><Relationship Id="rId5" Type="http://schemas.openxmlformats.org/officeDocument/2006/relationships/oleObject" Target="../embeddings/oleObject80.bin"/><Relationship Id="rId4" Type="http://schemas.openxmlformats.org/officeDocument/2006/relationships/image" Target="../media/image107.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10.wmf"/><Relationship Id="rId5" Type="http://schemas.openxmlformats.org/officeDocument/2006/relationships/oleObject" Target="../embeddings/oleObject82.bin"/><Relationship Id="rId4" Type="http://schemas.openxmlformats.org/officeDocument/2006/relationships/image" Target="../media/image109.wmf"/></Relationships>
</file>

<file path=ppt/slides/_rels/slide38.xml.rels><?xml version="1.0" encoding="UTF-8" standalone="yes"?>
<Relationships xmlns="http://schemas.openxmlformats.org/package/2006/relationships"><Relationship Id="rId8" Type="http://schemas.openxmlformats.org/officeDocument/2006/relationships/image" Target="../media/image112.wmf"/><Relationship Id="rId13" Type="http://schemas.openxmlformats.org/officeDocument/2006/relationships/oleObject" Target="../embeddings/oleObject88.bin"/><Relationship Id="rId3" Type="http://schemas.openxmlformats.org/officeDocument/2006/relationships/oleObject" Target="../embeddings/oleObject83.bin"/><Relationship Id="rId7" Type="http://schemas.openxmlformats.org/officeDocument/2006/relationships/oleObject" Target="../embeddings/oleObject85.bin"/><Relationship Id="rId12" Type="http://schemas.openxmlformats.org/officeDocument/2006/relationships/image" Target="../media/image114.wmf"/><Relationship Id="rId2" Type="http://schemas.openxmlformats.org/officeDocument/2006/relationships/notesSlide" Target="../notesSlides/notesSlide38.xml"/><Relationship Id="rId16" Type="http://schemas.openxmlformats.org/officeDocument/2006/relationships/image" Target="../media/image116.wmf"/><Relationship Id="rId1" Type="http://schemas.openxmlformats.org/officeDocument/2006/relationships/slideLayout" Target="../slideLayouts/slideLayout2.xml"/><Relationship Id="rId6" Type="http://schemas.openxmlformats.org/officeDocument/2006/relationships/image" Target="../media/image108.wmf"/><Relationship Id="rId11" Type="http://schemas.openxmlformats.org/officeDocument/2006/relationships/oleObject" Target="../embeddings/oleObject87.bin"/><Relationship Id="rId5" Type="http://schemas.openxmlformats.org/officeDocument/2006/relationships/oleObject" Target="../embeddings/oleObject84.bin"/><Relationship Id="rId15" Type="http://schemas.openxmlformats.org/officeDocument/2006/relationships/oleObject" Target="../embeddings/oleObject89.bin"/><Relationship Id="rId10" Type="http://schemas.openxmlformats.org/officeDocument/2006/relationships/image" Target="../media/image113.wmf"/><Relationship Id="rId4" Type="http://schemas.openxmlformats.org/officeDocument/2006/relationships/image" Target="../media/image111.wmf"/><Relationship Id="rId9" Type="http://schemas.openxmlformats.org/officeDocument/2006/relationships/oleObject" Target="../embeddings/oleObject86.bin"/><Relationship Id="rId14" Type="http://schemas.openxmlformats.org/officeDocument/2006/relationships/image" Target="../media/image115.wmf"/></Relationships>
</file>

<file path=ppt/slides/_rels/slide39.xml.rels><?xml version="1.0" encoding="UTF-8" standalone="yes"?>
<Relationships xmlns="http://schemas.openxmlformats.org/package/2006/relationships"><Relationship Id="rId8" Type="http://schemas.openxmlformats.org/officeDocument/2006/relationships/image" Target="../media/image118.wmf"/><Relationship Id="rId13" Type="http://schemas.openxmlformats.org/officeDocument/2006/relationships/oleObject" Target="../embeddings/oleObject95.bin"/><Relationship Id="rId3" Type="http://schemas.openxmlformats.org/officeDocument/2006/relationships/oleObject" Target="../embeddings/oleObject90.bin"/><Relationship Id="rId7" Type="http://schemas.openxmlformats.org/officeDocument/2006/relationships/oleObject" Target="../embeddings/oleObject92.bin"/><Relationship Id="rId12" Type="http://schemas.openxmlformats.org/officeDocument/2006/relationships/image" Target="../media/image120.wmf"/><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17.wmf"/><Relationship Id="rId11" Type="http://schemas.openxmlformats.org/officeDocument/2006/relationships/oleObject" Target="../embeddings/oleObject94.bin"/><Relationship Id="rId5" Type="http://schemas.openxmlformats.org/officeDocument/2006/relationships/oleObject" Target="../embeddings/oleObject91.bin"/><Relationship Id="rId10" Type="http://schemas.openxmlformats.org/officeDocument/2006/relationships/image" Target="../media/image119.wmf"/><Relationship Id="rId4" Type="http://schemas.openxmlformats.org/officeDocument/2006/relationships/image" Target="../media/image109.wmf"/><Relationship Id="rId9" Type="http://schemas.openxmlformats.org/officeDocument/2006/relationships/oleObject" Target="../embeddings/oleObject93.bin"/><Relationship Id="rId14" Type="http://schemas.openxmlformats.org/officeDocument/2006/relationships/image" Target="../media/image108.wmf"/></Relationships>
</file>

<file path=ppt/slides/_rels/slide4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4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hyperlink" Target="http://fn.bmstu.ru/phys/bib/physbook/tom6/content.htm" TargetMode="External"/><Relationship Id="rId13" Type="http://schemas.openxmlformats.org/officeDocument/2006/relationships/hyperlink" Target="http://stoom.ru/content" TargetMode="External"/><Relationship Id="rId18" Type="http://schemas.openxmlformats.org/officeDocument/2006/relationships/hyperlink" Target="http://www.fizika.kr.ua/index.php" TargetMode="External"/><Relationship Id="rId3" Type="http://schemas.openxmlformats.org/officeDocument/2006/relationships/hyperlink" Target="http://aco.ifmo.ru/el_books/basics_optics/" TargetMode="External"/><Relationship Id="rId21" Type="http://schemas.openxmlformats.org/officeDocument/2006/relationships/hyperlink" Target="http://www.krugosvet.ru/enc/nauka_i_tehnika/" TargetMode="External"/><Relationship Id="rId7" Type="http://schemas.openxmlformats.org/officeDocument/2006/relationships/hyperlink" Target="http://ens.tpu.ru/posobie.htm" TargetMode="External"/><Relationship Id="rId12" Type="http://schemas.openxmlformats.org/officeDocument/2006/relationships/hyperlink" Target="http://school-collection.edu.ru/" TargetMode="External"/><Relationship Id="rId17" Type="http://schemas.openxmlformats.org/officeDocument/2006/relationships/hyperlink" Target="http://www.epsilon.cc/" TargetMode="External"/><Relationship Id="rId25" Type="http://schemas.openxmlformats.org/officeDocument/2006/relationships/hyperlink" Target="http://www.varson.ru/" TargetMode="External"/><Relationship Id="rId2" Type="http://schemas.openxmlformats.org/officeDocument/2006/relationships/notesSlide" Target="../notesSlides/notesSlide48.xml"/><Relationship Id="rId16" Type="http://schemas.openxmlformats.org/officeDocument/2006/relationships/hyperlink" Target="http://www.allbiograf.ru/category/fizika/" TargetMode="External"/><Relationship Id="rId20" Type="http://schemas.openxmlformats.org/officeDocument/2006/relationships/hyperlink" Target="http://www.kit-e.ru/articles/displ/2007_7_22.php" TargetMode="External"/><Relationship Id="rId1" Type="http://schemas.openxmlformats.org/officeDocument/2006/relationships/slideLayout" Target="../slideLayouts/slideLayout2.xml"/><Relationship Id="rId6" Type="http://schemas.openxmlformats.org/officeDocument/2006/relationships/hyperlink" Target="http://elementy.ru/physics" TargetMode="External"/><Relationship Id="rId11" Type="http://schemas.openxmlformats.org/officeDocument/2006/relationships/hyperlink" Target="http://rutube.ru/tracks/1425275.html?v=0ccd9cf27c52d982fb958fea16fb3057" TargetMode="External"/><Relationship Id="rId24" Type="http://schemas.openxmlformats.org/officeDocument/2006/relationships/hyperlink" Target="http://www.seninvg07.narod.ru/s_portfolio_virt2.htm" TargetMode="External"/><Relationship Id="rId5" Type="http://schemas.openxmlformats.org/officeDocument/2006/relationships/hyperlink" Target="http://bse.sci-lib.com/" TargetMode="External"/><Relationship Id="rId15" Type="http://schemas.openxmlformats.org/officeDocument/2006/relationships/hyperlink" Target="http://web.mit.edu/newsoffice/science.html" TargetMode="External"/><Relationship Id="rId23" Type="http://schemas.openxmlformats.org/officeDocument/2006/relationships/hyperlink" Target="http://www.physbook.ru/index.php/" TargetMode="External"/><Relationship Id="rId10" Type="http://schemas.openxmlformats.org/officeDocument/2006/relationships/hyperlink" Target="http://ru.wikipedia.org/" TargetMode="External"/><Relationship Id="rId19" Type="http://schemas.openxmlformats.org/officeDocument/2006/relationships/hyperlink" Target="http://www.ido.rudn.ru/nfpk/fizika/" TargetMode="External"/><Relationship Id="rId4" Type="http://schemas.openxmlformats.org/officeDocument/2006/relationships/hyperlink" Target="http://all-fizika.com/" TargetMode="External"/><Relationship Id="rId9" Type="http://schemas.openxmlformats.org/officeDocument/2006/relationships/hyperlink" Target="http://physoptika.ru/" TargetMode="External"/><Relationship Id="rId14" Type="http://schemas.openxmlformats.org/officeDocument/2006/relationships/hyperlink" Target="http://tsput.ru/res/3.php" TargetMode="External"/><Relationship Id="rId22" Type="http://schemas.openxmlformats.org/officeDocument/2006/relationships/hyperlink" Target="http://www.osram-auto.ru/prof/page1970/page844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304800" y="2000250"/>
            <a:ext cx="8382000" cy="1447800"/>
          </a:xfrm>
        </p:spPr>
        <p:txBody>
          <a:bodyPr/>
          <a:lstStyle/>
          <a:p>
            <a:pPr eaLnBrk="1" hangingPunct="1"/>
            <a:r>
              <a:rPr lang="ru-RU" dirty="0"/>
              <a:t>Физика атомного ядра и элементарных частиц</a:t>
            </a:r>
          </a:p>
        </p:txBody>
      </p:sp>
      <p:sp>
        <p:nvSpPr>
          <p:cNvPr id="4" name="Rectangle 3"/>
          <p:cNvSpPr txBox="1">
            <a:spLocks noChangeArrowheads="1"/>
          </p:cNvSpPr>
          <p:nvPr/>
        </p:nvSpPr>
        <p:spPr bwMode="auto">
          <a:xfrm>
            <a:off x="0" y="0"/>
            <a:ext cx="91440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ru-RU" sz="2400" b="1" kern="0" dirty="0">
                <a:solidFill>
                  <a:schemeClr val="bg1">
                    <a:lumMod val="50000"/>
                  </a:schemeClr>
                </a:solidFill>
                <a:latin typeface="+mn-lt"/>
              </a:rPr>
              <a:t>Курс лекций по физике </a:t>
            </a:r>
            <a:br>
              <a:rPr lang="ru-RU" sz="2400" b="1" kern="0" dirty="0">
                <a:solidFill>
                  <a:schemeClr val="bg1">
                    <a:lumMod val="50000"/>
                  </a:schemeClr>
                </a:solidFill>
                <a:latin typeface="+mn-lt"/>
              </a:rPr>
            </a:br>
            <a:endParaRPr lang="ru-RU" sz="2400" b="1" kern="0" dirty="0">
              <a:solidFill>
                <a:schemeClr val="bg1">
                  <a:lumMod val="50000"/>
                </a:schemeClr>
              </a:solidFill>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lang="ru-RU" sz="2400" b="1" kern="0" dirty="0">
                <a:solidFill>
                  <a:schemeClr val="bg1">
                    <a:lumMod val="50000"/>
                  </a:schemeClr>
                </a:solidFill>
                <a:latin typeface="+mn-lt"/>
              </a:rPr>
              <a:t> </a:t>
            </a:r>
            <a:br>
              <a:rPr lang="ru-RU" sz="2400" b="1" kern="0" dirty="0">
                <a:solidFill>
                  <a:schemeClr val="bg1">
                    <a:lumMod val="50000"/>
                  </a:schemeClr>
                </a:solidFill>
                <a:latin typeface="+mn-lt"/>
              </a:rPr>
            </a:br>
            <a:r>
              <a:rPr lang="ru-RU" sz="2800" b="1" kern="0" dirty="0">
                <a:solidFill>
                  <a:schemeClr val="bg1">
                    <a:lumMod val="50000"/>
                  </a:schemeClr>
                </a:solidFill>
                <a:latin typeface="+mn-lt"/>
              </a:rPr>
              <a:t>Часть </a:t>
            </a:r>
            <a:r>
              <a:rPr lang="en-US" sz="2800" b="1" kern="0" dirty="0">
                <a:solidFill>
                  <a:schemeClr val="bg1">
                    <a:lumMod val="50000"/>
                  </a:schemeClr>
                </a:solidFill>
                <a:latin typeface="+mn-lt"/>
              </a:rPr>
              <a:t>III</a:t>
            </a:r>
            <a:r>
              <a:rPr lang="ru-RU" sz="2800" b="1" kern="0" dirty="0">
                <a:solidFill>
                  <a:schemeClr val="bg1">
                    <a:lumMod val="50000"/>
                  </a:schemeClr>
                </a:solidFill>
                <a:latin typeface="+mn-lt"/>
              </a:rPr>
              <a:t>. </a:t>
            </a:r>
            <a:endParaRPr kumimoji="0" lang="ru-RU" sz="2800" b="1" i="0" u="none" strike="noStrike" kern="0" cap="none" spc="0" normalizeH="0" baseline="0" noProof="0" dirty="0">
              <a:ln>
                <a:noFill/>
              </a:ln>
              <a:solidFill>
                <a:schemeClr val="bg1">
                  <a:lumMod val="50000"/>
                </a:schemeClr>
              </a:solidFill>
              <a:effectLst/>
              <a:uLnTx/>
              <a:uFillTx/>
              <a:latin typeface="+mn-lt"/>
              <a:ea typeface="+mn-ea"/>
              <a:cs typeface="+mn-cs"/>
            </a:endParaRPr>
          </a:p>
        </p:txBody>
      </p:sp>
      <p:sp>
        <p:nvSpPr>
          <p:cNvPr id="5" name="Rectangle 3"/>
          <p:cNvSpPr txBox="1">
            <a:spLocks noChangeArrowheads="1"/>
          </p:cNvSpPr>
          <p:nvPr/>
        </p:nvSpPr>
        <p:spPr bwMode="auto">
          <a:xfrm>
            <a:off x="6477000" y="6400800"/>
            <a:ext cx="2667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20000"/>
              </a:spcBef>
              <a:spcAft>
                <a:spcPct val="0"/>
              </a:spcAft>
              <a:buClrTx/>
              <a:buSzTx/>
              <a:buFontTx/>
              <a:buNone/>
              <a:tabLst/>
              <a:defRPr/>
            </a:pPr>
            <a:r>
              <a:rPr lang="ru-RU" sz="1200" b="1" kern="0" dirty="0">
                <a:solidFill>
                  <a:schemeClr val="bg1">
                    <a:lumMod val="50000"/>
                  </a:schemeClr>
                </a:solidFill>
                <a:latin typeface="+mn-lt"/>
              </a:rPr>
              <a:t>Бахтина Е.Ю., </a:t>
            </a:r>
            <a:r>
              <a:rPr kumimoji="0" lang="ru-RU" sz="1200" b="1" i="0" u="none" strike="noStrike" kern="0" cap="none" spc="0" normalizeH="0" baseline="0" noProof="0" dirty="0" err="1">
                <a:ln>
                  <a:noFill/>
                </a:ln>
                <a:solidFill>
                  <a:schemeClr val="bg1">
                    <a:lumMod val="50000"/>
                  </a:schemeClr>
                </a:solidFill>
                <a:effectLst/>
                <a:uLnTx/>
                <a:uFillTx/>
                <a:latin typeface="+mn-lt"/>
                <a:ea typeface="+mn-ea"/>
                <a:cs typeface="+mn-cs"/>
              </a:rPr>
              <a:t>к.ф.-м.н</a:t>
            </a:r>
            <a:r>
              <a:rPr kumimoji="0" lang="ru-RU" sz="1200" b="1" i="0" u="none" strike="noStrike" kern="0" cap="none" spc="0" normalizeH="0" baseline="0" noProof="0" dirty="0">
                <a:ln>
                  <a:noFill/>
                </a:ln>
                <a:solidFill>
                  <a:schemeClr val="bg1">
                    <a:lumMod val="50000"/>
                  </a:schemeClr>
                </a:solidFill>
                <a:effectLst/>
                <a:uLnTx/>
                <a:uFillTx/>
                <a:latin typeface="+mn-lt"/>
                <a:ea typeface="+mn-ea"/>
                <a:cs typeface="+mn-cs"/>
              </a:rPr>
              <a:t>., </a:t>
            </a:r>
          </a:p>
          <a:p>
            <a:pPr marL="0" marR="0" lvl="0" indent="0" defTabSz="914400" rtl="0" eaLnBrk="1" fontAlgn="base" latinLnBrk="0" hangingPunct="1">
              <a:lnSpc>
                <a:spcPct val="100000"/>
              </a:lnSpc>
              <a:spcBef>
                <a:spcPct val="20000"/>
              </a:spcBef>
              <a:spcAft>
                <a:spcPct val="0"/>
              </a:spcAft>
              <a:buClrTx/>
              <a:buSzTx/>
              <a:buFontTx/>
              <a:buNone/>
              <a:tabLst/>
              <a:defRPr/>
            </a:pPr>
            <a:r>
              <a:rPr kumimoji="0" lang="ru-RU" sz="1200" b="1" i="0" u="none" strike="noStrike" kern="0" cap="none" spc="0" normalizeH="0" baseline="0" noProof="0" dirty="0">
                <a:ln>
                  <a:noFill/>
                </a:ln>
                <a:solidFill>
                  <a:schemeClr val="bg1">
                    <a:lumMod val="50000"/>
                  </a:schemeClr>
                </a:solidFill>
                <a:effectLst/>
                <a:uLnTx/>
                <a:uFillTx/>
                <a:latin typeface="+mn-lt"/>
                <a:ea typeface="+mn-ea"/>
                <a:cs typeface="+mn-cs"/>
              </a:rPr>
              <a:t>доц.</a:t>
            </a:r>
            <a:r>
              <a:rPr kumimoji="0" lang="ru-RU" sz="1200" b="1" i="0" u="none" strike="noStrike" kern="0" cap="none" spc="0" normalizeH="0" noProof="0" dirty="0">
                <a:ln>
                  <a:noFill/>
                </a:ln>
                <a:solidFill>
                  <a:schemeClr val="bg1">
                    <a:lumMod val="50000"/>
                  </a:schemeClr>
                </a:solidFill>
                <a:effectLst/>
                <a:uLnTx/>
                <a:uFillTx/>
                <a:latin typeface="+mn-lt"/>
                <a:ea typeface="+mn-ea"/>
                <a:cs typeface="+mn-cs"/>
              </a:rPr>
              <a:t> каф. физики </a:t>
            </a:r>
            <a:r>
              <a:rPr kumimoji="0" lang="ru-RU" sz="1200" b="1" i="0" u="none" strike="noStrike" kern="0" cap="none" spc="0" normalizeH="0" noProof="0" dirty="0" err="1">
                <a:ln>
                  <a:noFill/>
                </a:ln>
                <a:solidFill>
                  <a:schemeClr val="bg1">
                    <a:lumMod val="50000"/>
                  </a:schemeClr>
                </a:solidFill>
                <a:effectLst/>
                <a:uLnTx/>
                <a:uFillTx/>
                <a:latin typeface="+mn-lt"/>
                <a:ea typeface="+mn-ea"/>
                <a:cs typeface="+mn-cs"/>
              </a:rPr>
              <a:t>МГАКХиС</a:t>
            </a:r>
            <a:endParaRPr kumimoji="0" lang="ru-RU" sz="1200" b="1" i="0" u="none" strike="noStrike" kern="0" cap="none" spc="0" normalizeH="0" baseline="0" noProof="0" dirty="0">
              <a:ln>
                <a:noFill/>
              </a:ln>
              <a:solidFill>
                <a:schemeClr val="bg1">
                  <a:lumMod val="50000"/>
                </a:schemeClr>
              </a:solidFill>
              <a:effectLst/>
              <a:uLnTx/>
              <a:uFillTx/>
              <a:latin typeface="+mn-lt"/>
              <a:ea typeface="+mn-ea"/>
              <a:cs typeface="+mn-cs"/>
            </a:endParaRPr>
          </a:p>
        </p:txBody>
      </p:sp>
      <p:sp>
        <p:nvSpPr>
          <p:cNvPr id="6" name="Подзаголовок 5"/>
          <p:cNvSpPr>
            <a:spLocks noGrp="1"/>
          </p:cNvSpPr>
          <p:nvPr>
            <p:ph type="subTitle" idx="1"/>
          </p:nvPr>
        </p:nvSpPr>
        <p:spPr>
          <a:xfrm>
            <a:off x="304800" y="3886200"/>
            <a:ext cx="8686800" cy="2286000"/>
          </a:xfrm>
        </p:spPr>
        <p:txBody>
          <a:bodyPr/>
          <a:lstStyle/>
          <a:p>
            <a:r>
              <a:rPr lang="ru-RU" sz="1600" b="1" dirty="0">
                <a:solidFill>
                  <a:srgbClr val="376092"/>
                </a:solidFill>
                <a:latin typeface="Verdana" pitchFamily="34" charset="0"/>
                <a:ea typeface="Verdana" pitchFamily="34" charset="0"/>
                <a:cs typeface="Verdana" pitchFamily="34" charset="0"/>
              </a:rPr>
              <a:t>Учебный материал по учебникам:</a:t>
            </a:r>
          </a:p>
          <a:p>
            <a:pPr marL="342900" indent="-342900" algn="l">
              <a:buAutoNum type="arabicPeriod"/>
            </a:pPr>
            <a:r>
              <a:rPr lang="ru-RU" sz="1600" b="1" dirty="0">
                <a:solidFill>
                  <a:srgbClr val="376092"/>
                </a:solidFill>
                <a:latin typeface="Verdana" pitchFamily="34" charset="0"/>
                <a:ea typeface="Verdana" pitchFamily="34" charset="0"/>
                <a:cs typeface="Verdana" pitchFamily="34" charset="0"/>
              </a:rPr>
              <a:t>Савельев И. В. Курс общей физики: учебное пособие. - Санкт-Петербург: Лань. - Том 3. Квантовая оптика. Атомная физика. Физика твердого тела. Физика атомного ядра и элементарных частиц . - 2022. §66-84 . </a:t>
            </a:r>
          </a:p>
          <a:p>
            <a:pPr algn="l"/>
            <a:r>
              <a:rPr lang="ru-RU" sz="1600" b="1" dirty="0">
                <a:solidFill>
                  <a:srgbClr val="376092"/>
                </a:solidFill>
                <a:latin typeface="Verdana" pitchFamily="34" charset="0"/>
                <a:ea typeface="Verdana" pitchFamily="34" charset="0"/>
                <a:cs typeface="Verdana" pitchFamily="34" charset="0"/>
              </a:rPr>
              <a:t>      URL: </a:t>
            </a:r>
            <a:r>
              <a:rPr lang="en-US" sz="1600" b="1" dirty="0">
                <a:solidFill>
                  <a:srgbClr val="376092"/>
                </a:solidFill>
                <a:latin typeface="Verdana" pitchFamily="34" charset="0"/>
                <a:ea typeface="Verdana" pitchFamily="34" charset="0"/>
                <a:cs typeface="Verdana" pitchFamily="34" charset="0"/>
              </a:rPr>
              <a:t>e.lanbook.com/book/302249 </a:t>
            </a:r>
            <a:endParaRPr lang="ru-RU" sz="1600" b="1" dirty="0">
              <a:solidFill>
                <a:srgbClr val="376092"/>
              </a:solidFill>
              <a:latin typeface="Verdana" pitchFamily="34" charset="0"/>
              <a:ea typeface="Verdana" pitchFamily="34" charset="0"/>
              <a:cs typeface="Verdana" pitchFamily="34" charset="0"/>
            </a:endParaRPr>
          </a:p>
          <a:p>
            <a:pPr algn="l"/>
            <a:r>
              <a:rPr lang="ru-RU" sz="1600" b="1" dirty="0">
                <a:solidFill>
                  <a:srgbClr val="376092"/>
                </a:solidFill>
                <a:latin typeface="Verdana" pitchFamily="34" charset="0"/>
                <a:ea typeface="Verdana" pitchFamily="34" charset="0"/>
                <a:cs typeface="Verdana" pitchFamily="34" charset="0"/>
              </a:rPr>
              <a:t>2. Трофимова Т.И. Курс физики. - Екатеринбург: АТП, 2016. § 250-274.</a:t>
            </a:r>
            <a:endParaRPr lang="ru-RU"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533400"/>
          </a:xfrm>
        </p:spPr>
        <p:txBody>
          <a:bodyPr/>
          <a:lstStyle/>
          <a:p>
            <a:r>
              <a:rPr lang="ru-RU" sz="3200" dirty="0"/>
              <a:t>Фотоэффект</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0" name="Прямоугольник 9"/>
          <p:cNvSpPr/>
          <p:nvPr/>
        </p:nvSpPr>
        <p:spPr>
          <a:xfrm>
            <a:off x="2286000" y="762000"/>
            <a:ext cx="6629400" cy="576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Вырывание электронов из металлов</a:t>
            </a:r>
            <a:br>
              <a:rPr lang="ru-RU" b="1" dirty="0">
                <a:solidFill>
                  <a:schemeClr val="accent6">
                    <a:lumMod val="75000"/>
                  </a:schemeClr>
                </a:solidFill>
              </a:rPr>
            </a:br>
            <a:r>
              <a:rPr lang="ru-RU" b="1" dirty="0">
                <a:solidFill>
                  <a:schemeClr val="accent6">
                    <a:lumMod val="75000"/>
                  </a:schemeClr>
                </a:solidFill>
              </a:rPr>
              <a:t>под действием света</a:t>
            </a:r>
          </a:p>
        </p:txBody>
      </p:sp>
      <p:sp>
        <p:nvSpPr>
          <p:cNvPr id="11" name="Прямоугольник 10"/>
          <p:cNvSpPr/>
          <p:nvPr/>
        </p:nvSpPr>
        <p:spPr>
          <a:xfrm>
            <a:off x="4953000" y="2133600"/>
            <a:ext cx="1768200" cy="990600"/>
          </a:xfrm>
          <a:prstGeom prst="rect">
            <a:avLst/>
          </a:prstGeom>
          <a:solidFill>
            <a:schemeClr val="accent2">
              <a:lumMod val="20000"/>
              <a:lumOff val="80000"/>
            </a:schemeClr>
          </a:solidFill>
          <a:ln>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accent6">
                    <a:lumMod val="75000"/>
                  </a:schemeClr>
                </a:solidFill>
              </a:rPr>
              <a:t>металлическая</a:t>
            </a:r>
            <a:r>
              <a:rPr lang="ru-RU" sz="1600" b="1" dirty="0">
                <a:solidFill>
                  <a:schemeClr val="accent6">
                    <a:lumMod val="75000"/>
                  </a:schemeClr>
                </a:solidFill>
              </a:rPr>
              <a:t> пластинка</a:t>
            </a:r>
          </a:p>
          <a:p>
            <a:pPr algn="ctr"/>
            <a:r>
              <a:rPr lang="en-US" sz="1600" b="1" dirty="0">
                <a:solidFill>
                  <a:schemeClr val="accent6">
                    <a:lumMod val="75000"/>
                  </a:schemeClr>
                </a:solidFill>
              </a:rPr>
              <a:t>q = 0</a:t>
            </a:r>
            <a:endParaRPr lang="ru-RU" sz="1600" b="1" dirty="0">
              <a:solidFill>
                <a:schemeClr val="accent6">
                  <a:lumMod val="75000"/>
                </a:schemeClr>
              </a:solidFill>
            </a:endParaRPr>
          </a:p>
        </p:txBody>
      </p:sp>
      <p:sp>
        <p:nvSpPr>
          <p:cNvPr id="12" name="Прямоугольник 11"/>
          <p:cNvSpPr/>
          <p:nvPr/>
        </p:nvSpPr>
        <p:spPr>
          <a:xfrm>
            <a:off x="304800" y="762000"/>
            <a:ext cx="1905000" cy="576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Фотоэффект</a:t>
            </a:r>
          </a:p>
        </p:txBody>
      </p:sp>
      <p:cxnSp>
        <p:nvCxnSpPr>
          <p:cNvPr id="18" name="Прямая со стрелкой 42"/>
          <p:cNvCxnSpPr>
            <a:stCxn id="11" idx="3"/>
            <a:endCxn id="35" idx="1"/>
          </p:cNvCxnSpPr>
          <p:nvPr/>
        </p:nvCxnSpPr>
        <p:spPr>
          <a:xfrm>
            <a:off x="6721200" y="2628900"/>
            <a:ext cx="365400" cy="158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3" name="Прямоугольник 22"/>
          <p:cNvSpPr/>
          <p:nvPr/>
        </p:nvSpPr>
        <p:spPr>
          <a:xfrm>
            <a:off x="3048000" y="1371600"/>
            <a:ext cx="58674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chemeClr val="accent6">
                    <a:lumMod val="75000"/>
                  </a:schemeClr>
                </a:solidFill>
              </a:rPr>
              <a:t>Впервые наблюдал явление фотоэффекта</a:t>
            </a:r>
            <a:endParaRPr lang="ru-RU" sz="1600" b="1" dirty="0">
              <a:solidFill>
                <a:schemeClr val="accent6">
                  <a:lumMod val="75000"/>
                </a:schemeClr>
              </a:solidFill>
            </a:endParaRPr>
          </a:p>
        </p:txBody>
      </p:sp>
      <p:sp>
        <p:nvSpPr>
          <p:cNvPr id="25" name="Прямоугольник 24"/>
          <p:cNvSpPr/>
          <p:nvPr/>
        </p:nvSpPr>
        <p:spPr>
          <a:xfrm>
            <a:off x="1295400" y="1371600"/>
            <a:ext cx="19050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chemeClr val="accent6">
                    <a:lumMod val="75000"/>
                  </a:schemeClr>
                </a:solidFill>
              </a:rPr>
              <a:t>Генрих Герц</a:t>
            </a:r>
            <a:endParaRPr lang="ru-RU" sz="1600" b="1" dirty="0">
              <a:solidFill>
                <a:schemeClr val="accent6">
                  <a:lumMod val="75000"/>
                </a:schemeClr>
              </a:solidFill>
            </a:endParaRPr>
          </a:p>
        </p:txBody>
      </p:sp>
      <p:sp>
        <p:nvSpPr>
          <p:cNvPr id="35" name="Прямоугольник 34"/>
          <p:cNvSpPr/>
          <p:nvPr/>
        </p:nvSpPr>
        <p:spPr>
          <a:xfrm>
            <a:off x="7086600" y="2133600"/>
            <a:ext cx="1768200" cy="990600"/>
          </a:xfrm>
          <a:prstGeom prst="rect">
            <a:avLst/>
          </a:prstGeom>
          <a:solidFill>
            <a:schemeClr val="accent2">
              <a:lumMod val="20000"/>
              <a:lumOff val="80000"/>
            </a:schemeClr>
          </a:solidFill>
          <a:ln>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accent6">
                    <a:lumMod val="75000"/>
                  </a:schemeClr>
                </a:solidFill>
              </a:rPr>
              <a:t>металлическая</a:t>
            </a:r>
            <a:r>
              <a:rPr lang="ru-RU" sz="1600" b="1" dirty="0">
                <a:solidFill>
                  <a:schemeClr val="accent6">
                    <a:lumMod val="75000"/>
                  </a:schemeClr>
                </a:solidFill>
              </a:rPr>
              <a:t> пластинка</a:t>
            </a:r>
          </a:p>
          <a:p>
            <a:pPr algn="ctr"/>
            <a:r>
              <a:rPr lang="en-US" sz="1600" b="1" dirty="0">
                <a:solidFill>
                  <a:schemeClr val="accent6">
                    <a:lumMod val="75000"/>
                  </a:schemeClr>
                </a:solidFill>
              </a:rPr>
              <a:t>q &gt; 0</a:t>
            </a:r>
            <a:endParaRPr lang="ru-RU" sz="1600" b="1" dirty="0">
              <a:solidFill>
                <a:schemeClr val="accent6">
                  <a:lumMod val="75000"/>
                </a:schemeClr>
              </a:solidFill>
            </a:endParaRPr>
          </a:p>
        </p:txBody>
      </p:sp>
      <p:sp>
        <p:nvSpPr>
          <p:cNvPr id="7" name="Стрелка вправо 6"/>
          <p:cNvSpPr/>
          <p:nvPr/>
        </p:nvSpPr>
        <p:spPr>
          <a:xfrm>
            <a:off x="2133600" y="2209800"/>
            <a:ext cx="1331381" cy="844800"/>
          </a:xfrm>
          <a:prstGeom prst="rightArrow">
            <a:avLst/>
          </a:prstGeom>
          <a:solidFill>
            <a:schemeClr val="accent6">
              <a:lumMod val="40000"/>
              <a:lumOff val="60000"/>
            </a:schemeClr>
          </a:solidFill>
          <a:ln>
            <a:solidFill>
              <a:schemeClr val="accent6">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УФ свет</a:t>
            </a:r>
          </a:p>
        </p:txBody>
      </p:sp>
      <p:sp>
        <p:nvSpPr>
          <p:cNvPr id="38" name="Прямоугольник 37"/>
          <p:cNvSpPr/>
          <p:nvPr/>
        </p:nvSpPr>
        <p:spPr>
          <a:xfrm>
            <a:off x="304800" y="1905000"/>
            <a:ext cx="14478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1888 г. </a:t>
            </a:r>
          </a:p>
        </p:txBody>
      </p:sp>
      <p:sp>
        <p:nvSpPr>
          <p:cNvPr id="39" name="Прямоугольник 38"/>
          <p:cNvSpPr/>
          <p:nvPr/>
        </p:nvSpPr>
        <p:spPr>
          <a:xfrm>
            <a:off x="1371600" y="1905000"/>
            <a:ext cx="15240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Столетов</a:t>
            </a:r>
          </a:p>
        </p:txBody>
      </p:sp>
      <p:sp>
        <p:nvSpPr>
          <p:cNvPr id="40" name="Прямоугольник 39"/>
          <p:cNvSpPr/>
          <p:nvPr/>
        </p:nvSpPr>
        <p:spPr>
          <a:xfrm>
            <a:off x="2743200" y="3581400"/>
            <a:ext cx="6172200" cy="32258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создание первого фотоэлемента</a:t>
            </a:r>
          </a:p>
        </p:txBody>
      </p:sp>
      <p:sp>
        <p:nvSpPr>
          <p:cNvPr id="42" name="Прямоугольник 41"/>
          <p:cNvSpPr/>
          <p:nvPr/>
        </p:nvSpPr>
        <p:spPr>
          <a:xfrm>
            <a:off x="2743200" y="3909645"/>
            <a:ext cx="6172200" cy="32258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применение фотоэлемента на практике</a:t>
            </a:r>
          </a:p>
        </p:txBody>
      </p:sp>
      <p:sp>
        <p:nvSpPr>
          <p:cNvPr id="43" name="Прямоугольник 42"/>
          <p:cNvSpPr/>
          <p:nvPr/>
        </p:nvSpPr>
        <p:spPr>
          <a:xfrm>
            <a:off x="2743200" y="4237890"/>
            <a:ext cx="6172200" cy="8382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установление прямой зависимости силы фототока от интенсивности падающего света</a:t>
            </a:r>
          </a:p>
        </p:txBody>
      </p:sp>
      <p:sp>
        <p:nvSpPr>
          <p:cNvPr id="44" name="Прямоугольник 43"/>
          <p:cNvSpPr/>
          <p:nvPr/>
        </p:nvSpPr>
        <p:spPr>
          <a:xfrm>
            <a:off x="304800" y="5410200"/>
            <a:ext cx="14478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1899 г. </a:t>
            </a:r>
          </a:p>
        </p:txBody>
      </p:sp>
      <p:sp>
        <p:nvSpPr>
          <p:cNvPr id="45" name="Прямоугольник 44"/>
          <p:cNvSpPr/>
          <p:nvPr/>
        </p:nvSpPr>
        <p:spPr>
          <a:xfrm>
            <a:off x="1371600" y="5410200"/>
            <a:ext cx="2209800" cy="762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Дж.Дж. Томпсон и Ф. </a:t>
            </a:r>
            <a:r>
              <a:rPr lang="ru-RU" sz="1600" b="1" dirty="0" err="1">
                <a:solidFill>
                  <a:schemeClr val="accent6">
                    <a:lumMod val="75000"/>
                  </a:schemeClr>
                </a:solidFill>
              </a:rPr>
              <a:t>Ленард</a:t>
            </a:r>
            <a:endParaRPr lang="ru-RU" sz="1600" b="1" dirty="0">
              <a:solidFill>
                <a:schemeClr val="accent6">
                  <a:lumMod val="75000"/>
                </a:schemeClr>
              </a:solidFill>
            </a:endParaRPr>
          </a:p>
        </p:txBody>
      </p:sp>
      <p:sp>
        <p:nvSpPr>
          <p:cNvPr id="46" name="Прямоугольник 45"/>
          <p:cNvSpPr/>
          <p:nvPr/>
        </p:nvSpPr>
        <p:spPr>
          <a:xfrm>
            <a:off x="3657600" y="5486400"/>
            <a:ext cx="5257800" cy="64516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доказали, что при фотоэффекте свет выбивает из вещества электроны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left)">
                                      <p:cBhvr>
                                        <p:cTn id="28" dur="500"/>
                                        <p:tgtEl>
                                          <p:spTgt spid="3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1"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500"/>
                            </p:stCondLst>
                            <p:childTnLst>
                              <p:par>
                                <p:cTn id="40" presetID="63" presetClass="path" presetSubtype="0" accel="50000" decel="50000" fill="hold" grpId="0" nodeType="afterEffect">
                                  <p:stCondLst>
                                    <p:cond delay="0"/>
                                  </p:stCondLst>
                                  <p:childTnLst>
                                    <p:animMotion origin="layout" path="M 2.77778E-7 -2.09991E-6 L 0.16753 -0.00092 " pathEditMode="relative" rAng="0" ptsTypes="AA">
                                      <p:cBhvr>
                                        <p:cTn id="41" dur="2000" fill="hold"/>
                                        <p:tgtEl>
                                          <p:spTgt spid="7"/>
                                        </p:tgtEl>
                                        <p:attrNameLst>
                                          <p:attrName>ppt_x</p:attrName>
                                          <p:attrName>ppt_y</p:attrName>
                                        </p:attrNameLst>
                                      </p:cBhvr>
                                      <p:rCtr x="84" y="0"/>
                                    </p:animMotion>
                                  </p:childTnLst>
                                </p:cTn>
                              </p:par>
                            </p:childTnLst>
                          </p:cTn>
                        </p:par>
                        <p:par>
                          <p:cTn id="42" fill="hold">
                            <p:stCondLst>
                              <p:cond delay="2500"/>
                            </p:stCondLst>
                            <p:childTnLst>
                              <p:par>
                                <p:cTn id="43" presetID="22" presetClass="entr" presetSubtype="8"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left)">
                                      <p:cBhvr>
                                        <p:cTn id="49" dur="500"/>
                                        <p:tgtEl>
                                          <p:spTgt spid="35"/>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left)">
                                      <p:cBhvr>
                                        <p:cTn id="58" dur="500"/>
                                        <p:tgtEl>
                                          <p:spTgt spid="4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left)">
                                      <p:cBhvr>
                                        <p:cTn id="63" dur="500"/>
                                        <p:tgtEl>
                                          <p:spTgt spid="43"/>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left)">
                                      <p:cBhvr>
                                        <p:cTn id="68" dur="500"/>
                                        <p:tgtEl>
                                          <p:spTgt spid="44"/>
                                        </p:tgtEl>
                                      </p:cBhvr>
                                    </p:animEffect>
                                  </p:childTnLst>
                                </p:cTn>
                              </p:par>
                            </p:childTnLst>
                          </p:cTn>
                        </p:par>
                        <p:par>
                          <p:cTn id="69" fill="hold">
                            <p:stCondLst>
                              <p:cond delay="500"/>
                            </p:stCondLst>
                            <p:childTnLst>
                              <p:par>
                                <p:cTn id="70" presetID="22" presetClass="entr" presetSubtype="8"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left)">
                                      <p:cBhvr>
                                        <p:cTn id="72" dur="500"/>
                                        <p:tgtEl>
                                          <p:spTgt spid="45"/>
                                        </p:tgtEl>
                                      </p:cBhvr>
                                    </p:animEffect>
                                  </p:childTnLst>
                                </p:cTn>
                              </p:par>
                            </p:childTnLst>
                          </p:cTn>
                        </p:par>
                        <p:par>
                          <p:cTn id="73" fill="hold">
                            <p:stCondLst>
                              <p:cond delay="1000"/>
                            </p:stCondLst>
                            <p:childTnLst>
                              <p:par>
                                <p:cTn id="74" presetID="22" presetClass="entr" presetSubtype="8" fill="hold" grpId="0" nodeType="after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wipe(left)">
                                      <p:cBhvr>
                                        <p:cTn id="7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23" grpId="0"/>
      <p:bldP spid="25" grpId="0"/>
      <p:bldP spid="35" grpId="0" animBg="1"/>
      <p:bldP spid="7" grpId="0" animBg="1"/>
      <p:bldP spid="7" grpId="1" animBg="1"/>
      <p:bldP spid="38" grpId="0"/>
      <p:bldP spid="39" grpId="0"/>
      <p:bldP spid="40" grpId="0" animBg="1"/>
      <p:bldP spid="42" grpId="0" animBg="1"/>
      <p:bldP spid="43" grpId="0" animBg="1"/>
      <p:bldP spid="44" grpId="0"/>
      <p:bldP spid="45" grpId="0"/>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533400"/>
          </a:xfrm>
        </p:spPr>
        <p:txBody>
          <a:bodyPr/>
          <a:lstStyle/>
          <a:p>
            <a:r>
              <a:rPr lang="ru-RU" dirty="0"/>
              <a:t>Виды фотоэффекта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4495800" y="838200"/>
            <a:ext cx="4428000" cy="648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вырывание электронов из металла, под действием света</a:t>
            </a:r>
          </a:p>
        </p:txBody>
      </p:sp>
      <p:sp>
        <p:nvSpPr>
          <p:cNvPr id="6" name="Прямоугольник 5"/>
          <p:cNvSpPr/>
          <p:nvPr/>
        </p:nvSpPr>
        <p:spPr>
          <a:xfrm>
            <a:off x="304800" y="838200"/>
            <a:ext cx="1692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Внешний </a:t>
            </a:r>
            <a:r>
              <a:rPr lang="ru-RU" sz="1600" b="1" dirty="0">
                <a:solidFill>
                  <a:schemeClr val="bg1"/>
                </a:solidFill>
              </a:rPr>
              <a:t>фотоэффект</a:t>
            </a:r>
            <a:endParaRPr lang="ru-RU" sz="1700" b="1" dirty="0">
              <a:solidFill>
                <a:schemeClr val="bg1"/>
              </a:solidFill>
            </a:endParaRPr>
          </a:p>
        </p:txBody>
      </p:sp>
      <p:sp>
        <p:nvSpPr>
          <p:cNvPr id="7" name="Прямоугольник 6"/>
          <p:cNvSpPr/>
          <p:nvPr/>
        </p:nvSpPr>
        <p:spPr>
          <a:xfrm>
            <a:off x="2133600" y="2737688"/>
            <a:ext cx="4876800" cy="648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увеличение проводимости вещества под действием света</a:t>
            </a:r>
          </a:p>
        </p:txBody>
      </p:sp>
      <p:sp>
        <p:nvSpPr>
          <p:cNvPr id="8" name="Прямоугольник 7"/>
          <p:cNvSpPr/>
          <p:nvPr/>
        </p:nvSpPr>
        <p:spPr>
          <a:xfrm>
            <a:off x="304800" y="2737688"/>
            <a:ext cx="1692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Внутренний фотоэффект</a:t>
            </a:r>
          </a:p>
        </p:txBody>
      </p:sp>
      <p:sp>
        <p:nvSpPr>
          <p:cNvPr id="9" name="Прямоугольник 8"/>
          <p:cNvSpPr/>
          <p:nvPr/>
        </p:nvSpPr>
        <p:spPr>
          <a:xfrm>
            <a:off x="4876800" y="4597200"/>
            <a:ext cx="4038600" cy="648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возникновение фото ЭДС под действием света</a:t>
            </a:r>
          </a:p>
        </p:txBody>
      </p:sp>
      <p:sp>
        <p:nvSpPr>
          <p:cNvPr id="10" name="Прямоугольник 9"/>
          <p:cNvSpPr/>
          <p:nvPr/>
        </p:nvSpPr>
        <p:spPr>
          <a:xfrm>
            <a:off x="304800" y="4597200"/>
            <a:ext cx="1692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Вентильный фотоэффект</a:t>
            </a:r>
          </a:p>
        </p:txBody>
      </p:sp>
      <p:sp>
        <p:nvSpPr>
          <p:cNvPr id="14" name="Стрелка вправо 13"/>
          <p:cNvSpPr/>
          <p:nvPr/>
        </p:nvSpPr>
        <p:spPr>
          <a:xfrm>
            <a:off x="2133600" y="1685460"/>
            <a:ext cx="1331381" cy="792000"/>
          </a:xfrm>
          <a:prstGeom prst="rightArrow">
            <a:avLst/>
          </a:prstGeom>
          <a:solidFill>
            <a:schemeClr val="accent6">
              <a:lumMod val="40000"/>
              <a:lumOff val="60000"/>
            </a:schemeClr>
          </a:solidFill>
          <a:ln>
            <a:solidFill>
              <a:schemeClr val="accent6">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Times New Roman" pitchFamily="18" charset="0"/>
                <a:cs typeface="Times New Roman" pitchFamily="18" charset="0"/>
              </a:rPr>
              <a:t>h</a:t>
            </a:r>
            <a:r>
              <a:rPr lang="en-US" sz="2000" b="1">
                <a:solidFill>
                  <a:schemeClr val="bg1"/>
                </a:solidFill>
                <a:latin typeface="Times New Roman" pitchFamily="18" charset="0"/>
                <a:cs typeface="Times New Roman" pitchFamily="18" charset="0"/>
                <a:sym typeface="Symbol"/>
              </a:rPr>
              <a:t></a:t>
            </a:r>
            <a:endParaRPr lang="ru-RU" b="1" dirty="0">
              <a:solidFill>
                <a:schemeClr val="bg1"/>
              </a:solidFill>
              <a:latin typeface="Times New Roman" pitchFamily="18" charset="0"/>
              <a:cs typeface="Times New Roman" pitchFamily="18" charset="0"/>
            </a:endParaRPr>
          </a:p>
        </p:txBody>
      </p:sp>
      <p:sp>
        <p:nvSpPr>
          <p:cNvPr id="18" name="Овал 17"/>
          <p:cNvSpPr/>
          <p:nvPr/>
        </p:nvSpPr>
        <p:spPr>
          <a:xfrm>
            <a:off x="6240440" y="1793544"/>
            <a:ext cx="685800" cy="533400"/>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6">
                    <a:lumMod val="75000"/>
                  </a:schemeClr>
                </a:solidFill>
              </a:rPr>
              <a:t>е</a:t>
            </a:r>
            <a:r>
              <a:rPr lang="ru-RU" b="1" baseline="30000" dirty="0">
                <a:solidFill>
                  <a:schemeClr val="accent6">
                    <a:lumMod val="75000"/>
                  </a:schemeClr>
                </a:solidFill>
              </a:rPr>
              <a:t>-</a:t>
            </a:r>
          </a:p>
        </p:txBody>
      </p:sp>
      <p:sp>
        <p:nvSpPr>
          <p:cNvPr id="24" name="Стрелка вправо 23"/>
          <p:cNvSpPr/>
          <p:nvPr/>
        </p:nvSpPr>
        <p:spPr>
          <a:xfrm>
            <a:off x="2133600" y="3581400"/>
            <a:ext cx="1331381" cy="792000"/>
          </a:xfrm>
          <a:prstGeom prst="rightArrow">
            <a:avLst/>
          </a:prstGeom>
          <a:solidFill>
            <a:schemeClr val="accent6">
              <a:lumMod val="40000"/>
              <a:lumOff val="60000"/>
            </a:schemeClr>
          </a:solidFill>
          <a:ln>
            <a:solidFill>
              <a:schemeClr val="accent6">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Times New Roman" pitchFamily="18" charset="0"/>
                <a:cs typeface="Times New Roman" pitchFamily="18" charset="0"/>
              </a:rPr>
              <a:t>h</a:t>
            </a:r>
            <a:r>
              <a:rPr lang="en-US" b="1">
                <a:solidFill>
                  <a:schemeClr val="bg1"/>
                </a:solidFill>
                <a:latin typeface="Times New Roman" pitchFamily="18" charset="0"/>
                <a:cs typeface="Times New Roman" pitchFamily="18" charset="0"/>
                <a:sym typeface="Symbol"/>
              </a:rPr>
              <a:t></a:t>
            </a:r>
            <a:endParaRPr lang="ru-RU" b="1" dirty="0">
              <a:solidFill>
                <a:schemeClr val="bg1"/>
              </a:solidFill>
            </a:endParaRPr>
          </a:p>
        </p:txBody>
      </p:sp>
      <p:sp>
        <p:nvSpPr>
          <p:cNvPr id="25" name="Прямоугольник 24"/>
          <p:cNvSpPr/>
          <p:nvPr/>
        </p:nvSpPr>
        <p:spPr>
          <a:xfrm>
            <a:off x="6172200" y="3622344"/>
            <a:ext cx="990600" cy="648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i="1" dirty="0">
                <a:solidFill>
                  <a:schemeClr val="accent6">
                    <a:lumMod val="75000"/>
                  </a:schemeClr>
                </a:solidFill>
                <a:sym typeface="Symbol"/>
              </a:rPr>
              <a:t> </a:t>
            </a:r>
            <a:r>
              <a:rPr lang="ru-RU" sz="3200" b="1" dirty="0">
                <a:solidFill>
                  <a:schemeClr val="accent6">
                    <a:lumMod val="75000"/>
                  </a:schemeClr>
                </a:solidFill>
                <a:latin typeface="Calibri"/>
                <a:sym typeface="Symbol"/>
              </a:rPr>
              <a:t>↑</a:t>
            </a:r>
            <a:endParaRPr lang="ru-RU" sz="1600" b="1" dirty="0">
              <a:solidFill>
                <a:schemeClr val="accent6">
                  <a:lumMod val="75000"/>
                </a:schemeClr>
              </a:solidFill>
            </a:endParaRPr>
          </a:p>
        </p:txBody>
      </p:sp>
      <p:sp>
        <p:nvSpPr>
          <p:cNvPr id="28" name="Стрелка вправо 27"/>
          <p:cNvSpPr/>
          <p:nvPr/>
        </p:nvSpPr>
        <p:spPr>
          <a:xfrm>
            <a:off x="2133600" y="5597856"/>
            <a:ext cx="1331381" cy="792000"/>
          </a:xfrm>
          <a:prstGeom prst="rightArrow">
            <a:avLst/>
          </a:prstGeom>
          <a:solidFill>
            <a:schemeClr val="accent6">
              <a:lumMod val="40000"/>
              <a:lumOff val="60000"/>
            </a:schemeClr>
          </a:solidFill>
          <a:ln>
            <a:solidFill>
              <a:schemeClr val="accent6">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Times New Roman" pitchFamily="18" charset="0"/>
                <a:cs typeface="Times New Roman" pitchFamily="18" charset="0"/>
              </a:rPr>
              <a:t>h</a:t>
            </a:r>
            <a:r>
              <a:rPr lang="en-US" b="1">
                <a:solidFill>
                  <a:schemeClr val="bg1"/>
                </a:solidFill>
                <a:latin typeface="Times New Roman" pitchFamily="18" charset="0"/>
                <a:cs typeface="Times New Roman" pitchFamily="18" charset="0"/>
                <a:sym typeface="Symbol"/>
              </a:rPr>
              <a:t></a:t>
            </a:r>
            <a:endParaRPr lang="ru-RU" b="1" dirty="0">
              <a:solidFill>
                <a:schemeClr val="bg1"/>
              </a:solidFill>
            </a:endParaRPr>
          </a:p>
        </p:txBody>
      </p:sp>
      <p:sp>
        <p:nvSpPr>
          <p:cNvPr id="29" name="Прямоугольник 28"/>
          <p:cNvSpPr/>
          <p:nvPr/>
        </p:nvSpPr>
        <p:spPr>
          <a:xfrm>
            <a:off x="6245940" y="5638800"/>
            <a:ext cx="1066800" cy="648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i="1" dirty="0">
                <a:solidFill>
                  <a:schemeClr val="accent6">
                    <a:lumMod val="75000"/>
                  </a:schemeClr>
                </a:solidFill>
                <a:sym typeface="Symbol"/>
              </a:rPr>
              <a:t> </a:t>
            </a:r>
            <a:r>
              <a:rPr lang="ru-RU" sz="3200" b="1" dirty="0">
                <a:solidFill>
                  <a:schemeClr val="accent6">
                    <a:lumMod val="75000"/>
                  </a:schemeClr>
                </a:solidFill>
                <a:latin typeface="Calibri"/>
                <a:sym typeface="Symbol"/>
              </a:rPr>
              <a:t>↑</a:t>
            </a:r>
            <a:endParaRPr lang="ru-RU" sz="1600" b="1" dirty="0">
              <a:solidFill>
                <a:schemeClr val="accent6">
                  <a:lumMod val="75000"/>
                </a:schemeClr>
              </a:solidFill>
            </a:endParaRPr>
          </a:p>
        </p:txBody>
      </p:sp>
      <p:cxnSp>
        <p:nvCxnSpPr>
          <p:cNvPr id="30" name="Прямая со стрелкой 42"/>
          <p:cNvCxnSpPr/>
          <p:nvPr/>
        </p:nvCxnSpPr>
        <p:spPr>
          <a:xfrm flipV="1">
            <a:off x="5770436" y="6019800"/>
            <a:ext cx="648000" cy="56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33" name="Прямоугольник 32"/>
          <p:cNvSpPr/>
          <p:nvPr/>
        </p:nvSpPr>
        <p:spPr>
          <a:xfrm>
            <a:off x="2121456" y="838200"/>
            <a:ext cx="2268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Фотоэлектронная эмиссия</a:t>
            </a:r>
          </a:p>
        </p:txBody>
      </p:sp>
      <p:sp>
        <p:nvSpPr>
          <p:cNvPr id="35" name="Прямоугольник 34"/>
          <p:cNvSpPr/>
          <p:nvPr/>
        </p:nvSpPr>
        <p:spPr>
          <a:xfrm>
            <a:off x="7056456" y="1751840"/>
            <a:ext cx="2133600" cy="6606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выход электронов</a:t>
            </a:r>
            <a:br>
              <a:rPr lang="ru-RU" sz="1600" b="1" dirty="0">
                <a:solidFill>
                  <a:schemeClr val="accent6">
                    <a:lumMod val="75000"/>
                  </a:schemeClr>
                </a:solidFill>
              </a:rPr>
            </a:br>
            <a:r>
              <a:rPr lang="ru-RU" sz="1600" b="1" dirty="0">
                <a:solidFill>
                  <a:schemeClr val="accent6">
                    <a:lumMod val="75000"/>
                  </a:schemeClr>
                </a:solidFill>
              </a:rPr>
              <a:t>за пределы металла</a:t>
            </a:r>
          </a:p>
        </p:txBody>
      </p:sp>
      <p:sp>
        <p:nvSpPr>
          <p:cNvPr id="37" name="Прямоугольник 36"/>
          <p:cNvSpPr/>
          <p:nvPr/>
        </p:nvSpPr>
        <p:spPr>
          <a:xfrm>
            <a:off x="7086600" y="3581400"/>
            <a:ext cx="2057400" cy="85829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latin typeface="Calibri" pitchFamily="34" charset="0"/>
              </a:rPr>
              <a:t>↑ </a:t>
            </a:r>
            <a:r>
              <a:rPr lang="ru-RU" sz="1600" b="1" dirty="0">
                <a:solidFill>
                  <a:schemeClr val="accent6">
                    <a:lumMod val="75000"/>
                  </a:schemeClr>
                </a:solidFill>
              </a:rPr>
              <a:t>концентрации свободных электронов</a:t>
            </a:r>
          </a:p>
        </p:txBody>
      </p:sp>
      <p:sp>
        <p:nvSpPr>
          <p:cNvPr id="38" name="Прямоугольник 37"/>
          <p:cNvSpPr/>
          <p:nvPr/>
        </p:nvSpPr>
        <p:spPr>
          <a:xfrm>
            <a:off x="2123552" y="4602144"/>
            <a:ext cx="2667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1"/>
                </a:solidFill>
              </a:rPr>
              <a:t>фотоэффект </a:t>
            </a:r>
            <a:br>
              <a:rPr lang="ru-RU" sz="1600" b="1" dirty="0">
                <a:solidFill>
                  <a:schemeClr val="bg1"/>
                </a:solidFill>
              </a:rPr>
            </a:br>
            <a:r>
              <a:rPr lang="ru-RU" sz="1600" b="1" dirty="0">
                <a:solidFill>
                  <a:schemeClr val="bg1"/>
                </a:solidFill>
              </a:rPr>
              <a:t>в запирающем слое</a:t>
            </a:r>
          </a:p>
        </p:txBody>
      </p:sp>
      <p:sp>
        <p:nvSpPr>
          <p:cNvPr id="31" name="Прямоугольник 30"/>
          <p:cNvSpPr/>
          <p:nvPr/>
        </p:nvSpPr>
        <p:spPr>
          <a:xfrm>
            <a:off x="304800" y="5257800"/>
            <a:ext cx="1752600" cy="9144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latin typeface="Calibri"/>
              </a:rPr>
              <a:t>частный случай внутреннего фотоэффекта</a:t>
            </a:r>
            <a:endParaRPr lang="ru-RU" b="1" dirty="0">
              <a:solidFill>
                <a:schemeClr val="accent6">
                  <a:lumMod val="75000"/>
                </a:schemeClr>
              </a:solidFill>
              <a:latin typeface="Calibri" pitchFamily="34" charset="0"/>
            </a:endParaRPr>
          </a:p>
        </p:txBody>
      </p:sp>
      <p:sp>
        <p:nvSpPr>
          <p:cNvPr id="32" name="Куб 31"/>
          <p:cNvSpPr/>
          <p:nvPr/>
        </p:nvSpPr>
        <p:spPr>
          <a:xfrm>
            <a:off x="4191000" y="1752600"/>
            <a:ext cx="1600200" cy="6858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accent6">
                    <a:lumMod val="50000"/>
                  </a:schemeClr>
                </a:solidFill>
              </a:rPr>
              <a:t>металл</a:t>
            </a:r>
          </a:p>
        </p:txBody>
      </p:sp>
      <p:sp>
        <p:nvSpPr>
          <p:cNvPr id="34" name="Куб 33"/>
          <p:cNvSpPr/>
          <p:nvPr/>
        </p:nvSpPr>
        <p:spPr>
          <a:xfrm>
            <a:off x="4191000" y="3581400"/>
            <a:ext cx="1600200" cy="8382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accent6">
                    <a:lumMod val="50000"/>
                  </a:schemeClr>
                </a:solidFill>
              </a:rPr>
              <a:t>полупроводник</a:t>
            </a:r>
          </a:p>
        </p:txBody>
      </p:sp>
      <p:sp>
        <p:nvSpPr>
          <p:cNvPr id="39" name="Куб 38"/>
          <p:cNvSpPr/>
          <p:nvPr/>
        </p:nvSpPr>
        <p:spPr>
          <a:xfrm>
            <a:off x="4191000" y="5638800"/>
            <a:ext cx="1600200" cy="8382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6">
                    <a:lumMod val="50000"/>
                  </a:schemeClr>
                </a:solidFill>
              </a:rPr>
              <a:t>p-n</a:t>
            </a:r>
            <a:r>
              <a:rPr lang="ru-RU" b="1">
                <a:solidFill>
                  <a:schemeClr val="accent6">
                    <a:lumMod val="50000"/>
                  </a:schemeClr>
                </a:solidFill>
              </a:rPr>
              <a:t> переход </a:t>
            </a:r>
          </a:p>
        </p:txBody>
      </p:sp>
      <p:cxnSp>
        <p:nvCxnSpPr>
          <p:cNvPr id="12" name="Прямая со стрелкой 42"/>
          <p:cNvCxnSpPr/>
          <p:nvPr/>
        </p:nvCxnSpPr>
        <p:spPr>
          <a:xfrm flipV="1">
            <a:off x="5701352" y="2060244"/>
            <a:ext cx="540000" cy="56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6" name="Прямая со стрелкой 42"/>
          <p:cNvCxnSpPr/>
          <p:nvPr/>
        </p:nvCxnSpPr>
        <p:spPr>
          <a:xfrm flipV="1">
            <a:off x="5708400" y="3992544"/>
            <a:ext cx="540000" cy="56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par>
                          <p:cTn id="22" fill="hold">
                            <p:stCondLst>
                              <p:cond delay="500"/>
                            </p:stCondLst>
                            <p:childTnLst>
                              <p:par>
                                <p:cTn id="23" presetID="22" presetClass="entr" presetSubtype="8" fill="hold" grpId="1"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1000"/>
                            </p:stCondLst>
                            <p:childTnLst>
                              <p:par>
                                <p:cTn id="27" presetID="63" presetClass="path" presetSubtype="0" accel="50000" decel="50000" fill="hold" grpId="0" nodeType="afterEffect">
                                  <p:stCondLst>
                                    <p:cond delay="0"/>
                                  </p:stCondLst>
                                  <p:childTnLst>
                                    <p:animMotion origin="layout" path="M -3.33333E-6 -4.91902E-6 L 0.14584 0.00116 " pathEditMode="relative" rAng="0" ptsTypes="AA">
                                      <p:cBhvr>
                                        <p:cTn id="28" dur="2000" fill="hold"/>
                                        <p:tgtEl>
                                          <p:spTgt spid="14"/>
                                        </p:tgtEl>
                                        <p:attrNameLst>
                                          <p:attrName>ppt_x</p:attrName>
                                          <p:attrName>ppt_y</p:attrName>
                                        </p:attrNameLst>
                                      </p:cBhvr>
                                      <p:rCtr x="73" y="0"/>
                                    </p:animMotion>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par>
                          <p:cTn id="56" fill="hold">
                            <p:stCondLst>
                              <p:cond delay="500"/>
                            </p:stCondLst>
                            <p:childTnLst>
                              <p:par>
                                <p:cTn id="57" presetID="22" presetClass="entr" presetSubtype="8" fill="hold" grpId="1"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1000"/>
                            </p:stCondLst>
                            <p:childTnLst>
                              <p:par>
                                <p:cTn id="61" presetID="63" presetClass="path" presetSubtype="0" accel="50000" decel="50000" fill="hold" grpId="0" nodeType="afterEffect">
                                  <p:stCondLst>
                                    <p:cond delay="0"/>
                                  </p:stCondLst>
                                  <p:childTnLst>
                                    <p:animMotion origin="layout" path="M 3.61111E-6 -2.78112E-6 L 0.14687 -0.00092 " pathEditMode="relative" rAng="0" ptsTypes="AA">
                                      <p:cBhvr>
                                        <p:cTn id="62" dur="2000" fill="hold"/>
                                        <p:tgtEl>
                                          <p:spTgt spid="24"/>
                                        </p:tgtEl>
                                        <p:attrNameLst>
                                          <p:attrName>ppt_x</p:attrName>
                                          <p:attrName>ppt_y</p:attrName>
                                        </p:attrNameLst>
                                      </p:cBhvr>
                                      <p:rCtr x="73" y="0"/>
                                    </p:animMotion>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left)">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left)">
                                      <p:cBhvr>
                                        <p:cTn id="75" dur="500"/>
                                        <p:tgtEl>
                                          <p:spTgt spid="37"/>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left)">
                                      <p:cBhvr>
                                        <p:cTn id="80" dur="500"/>
                                        <p:tgtEl>
                                          <p:spTgt spid="10"/>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ipe(left)">
                                      <p:cBhvr>
                                        <p:cTn id="84" dur="500"/>
                                        <p:tgtEl>
                                          <p:spTgt spid="31"/>
                                        </p:tgtEl>
                                      </p:cBhvr>
                                    </p:animEffect>
                                  </p:childTnLst>
                                </p:cTn>
                              </p:par>
                            </p:childTnLst>
                          </p:cTn>
                        </p:par>
                        <p:par>
                          <p:cTn id="85" fill="hold">
                            <p:stCondLst>
                              <p:cond delay="1000"/>
                            </p:stCondLst>
                            <p:childTnLst>
                              <p:par>
                                <p:cTn id="86" presetID="22" presetClass="entr" presetSubtype="8" fill="hold" grpId="0" nodeType="after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wipe(left)">
                                      <p:cBhvr>
                                        <p:cTn id="88" dur="500"/>
                                        <p:tgtEl>
                                          <p:spTgt spid="38"/>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39"/>
                                        </p:tgtEl>
                                        <p:attrNameLst>
                                          <p:attrName>style.visibility</p:attrName>
                                        </p:attrNameLst>
                                      </p:cBhvr>
                                      <p:to>
                                        <p:strVal val="visible"/>
                                      </p:to>
                                    </p:set>
                                    <p:animEffect transition="in" filter="fade">
                                      <p:cBhvr>
                                        <p:cTn id="98" dur="500"/>
                                        <p:tgtEl>
                                          <p:spTgt spid="39"/>
                                        </p:tgtEl>
                                      </p:cBhvr>
                                    </p:animEffect>
                                  </p:childTnLst>
                                </p:cTn>
                              </p:par>
                            </p:childTnLst>
                          </p:cTn>
                        </p:par>
                        <p:par>
                          <p:cTn id="99" fill="hold">
                            <p:stCondLst>
                              <p:cond delay="500"/>
                            </p:stCondLst>
                            <p:childTnLst>
                              <p:par>
                                <p:cTn id="100" presetID="22" presetClass="entr" presetSubtype="8" fill="hold" grpId="1" nodeType="after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par>
                          <p:cTn id="103" fill="hold">
                            <p:stCondLst>
                              <p:cond delay="1000"/>
                            </p:stCondLst>
                            <p:childTnLst>
                              <p:par>
                                <p:cTn id="104" presetID="63" presetClass="path" presetSubtype="0" accel="50000" decel="50000" fill="hold" grpId="0" nodeType="afterEffect">
                                  <p:stCondLst>
                                    <p:cond delay="0"/>
                                  </p:stCondLst>
                                  <p:childTnLst>
                                    <p:animMotion origin="layout" path="M 3.61111E-6 1.77696E-6 L 0.146 -0.00093 " pathEditMode="relative" rAng="0" ptsTypes="AA">
                                      <p:cBhvr>
                                        <p:cTn id="105" dur="2000" fill="hold"/>
                                        <p:tgtEl>
                                          <p:spTgt spid="28"/>
                                        </p:tgtEl>
                                        <p:attrNameLst>
                                          <p:attrName>ppt_x</p:attrName>
                                          <p:attrName>ppt_y</p:attrName>
                                        </p:attrNameLst>
                                      </p:cBhvr>
                                      <p:rCtr x="73" y="0"/>
                                    </p:animMotion>
                                  </p:childTnLst>
                                </p:cTn>
                              </p:par>
                            </p:childTnLst>
                          </p:cTn>
                        </p:par>
                        <p:par>
                          <p:cTn id="106" fill="hold">
                            <p:stCondLst>
                              <p:cond delay="3000"/>
                            </p:stCondLst>
                            <p:childTnLst>
                              <p:par>
                                <p:cTn id="107" presetID="22" presetClass="entr" presetSubtype="8" fill="hold"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wipe(left)">
                                      <p:cBhvr>
                                        <p:cTn id="109" dur="500"/>
                                        <p:tgtEl>
                                          <p:spTgt spid="30"/>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grpId="0" nodeType="click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wipe(left)">
                                      <p:cBhvr>
                                        <p:cTn id="11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4" grpId="0" animBg="1"/>
      <p:bldP spid="14" grpId="1" animBg="1"/>
      <p:bldP spid="18" grpId="0" animBg="1"/>
      <p:bldP spid="24" grpId="0" animBg="1"/>
      <p:bldP spid="24" grpId="1" animBg="1"/>
      <p:bldP spid="25" grpId="0"/>
      <p:bldP spid="28" grpId="0" animBg="1"/>
      <p:bldP spid="28" grpId="1" animBg="1"/>
      <p:bldP spid="29" grpId="0"/>
      <p:bldP spid="33" grpId="0" animBg="1"/>
      <p:bldP spid="35" grpId="0"/>
      <p:bldP spid="37" grpId="0"/>
      <p:bldP spid="38" grpId="0" animBg="1"/>
      <p:bldP spid="31" grpId="0"/>
      <p:bldP spid="32" grpId="0" animBg="1"/>
      <p:bldP spid="34" grpId="0" animBg="1"/>
      <p:bldP spid="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Законы фотоэффекта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2133600" y="838200"/>
            <a:ext cx="6840000" cy="12192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Максимальная кинетическая энергия вырываемых светом электронов линейно возрастает с частотой света и </a:t>
            </a:r>
            <a:br>
              <a:rPr lang="en-US" b="1" dirty="0">
                <a:solidFill>
                  <a:schemeClr val="accent6">
                    <a:lumMod val="75000"/>
                  </a:schemeClr>
                </a:solidFill>
              </a:rPr>
            </a:br>
            <a:r>
              <a:rPr lang="ru-RU" b="1" dirty="0">
                <a:solidFill>
                  <a:schemeClr val="accent6">
                    <a:lumMod val="75000"/>
                  </a:schemeClr>
                </a:solidFill>
              </a:rPr>
              <a:t>НЕ зависит от его интенсивности</a:t>
            </a:r>
          </a:p>
        </p:txBody>
      </p:sp>
      <p:sp>
        <p:nvSpPr>
          <p:cNvPr id="6" name="Прямоугольник 5"/>
          <p:cNvSpPr/>
          <p:nvPr/>
        </p:nvSpPr>
        <p:spPr>
          <a:xfrm>
            <a:off x="304800" y="838200"/>
            <a:ext cx="1676400" cy="12192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1-й закон (</a:t>
            </a:r>
            <a:r>
              <a:rPr lang="ru-RU" b="1" dirty="0" err="1">
                <a:solidFill>
                  <a:schemeClr val="bg1"/>
                </a:solidFill>
              </a:rPr>
              <a:t>закон</a:t>
            </a:r>
            <a:r>
              <a:rPr lang="ru-RU" b="1" dirty="0">
                <a:solidFill>
                  <a:schemeClr val="bg1"/>
                </a:solidFill>
              </a:rPr>
              <a:t> Столетова) </a:t>
            </a:r>
          </a:p>
        </p:txBody>
      </p:sp>
      <p:sp>
        <p:nvSpPr>
          <p:cNvPr id="8" name="Прямоугольник 7"/>
          <p:cNvSpPr/>
          <p:nvPr/>
        </p:nvSpPr>
        <p:spPr>
          <a:xfrm>
            <a:off x="2133600" y="4343400"/>
            <a:ext cx="6840000" cy="762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Фототок насыщения прямо пропорционален световому потоку</a:t>
            </a:r>
          </a:p>
        </p:txBody>
      </p:sp>
      <p:sp>
        <p:nvSpPr>
          <p:cNvPr id="13" name="Прямоугольник 12"/>
          <p:cNvSpPr/>
          <p:nvPr/>
        </p:nvSpPr>
        <p:spPr>
          <a:xfrm>
            <a:off x="2133600" y="2438400"/>
            <a:ext cx="6840000" cy="1524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accent6">
                    <a:lumMod val="75000"/>
                  </a:schemeClr>
                </a:solidFill>
              </a:rPr>
              <a:t>для каждого вещества существует </a:t>
            </a:r>
            <a:r>
              <a:rPr lang="ru-RU" b="1" dirty="0">
                <a:solidFill>
                  <a:schemeClr val="accent6">
                    <a:lumMod val="75000"/>
                  </a:schemeClr>
                </a:solidFill>
              </a:rPr>
              <a:t>красная граница фотоэффекта</a:t>
            </a:r>
            <a:r>
              <a:rPr lang="ru-RU" dirty="0">
                <a:solidFill>
                  <a:schemeClr val="accent6">
                    <a:lumMod val="75000"/>
                  </a:schemeClr>
                </a:solidFill>
              </a:rPr>
              <a:t>, т.е. </a:t>
            </a:r>
            <a:r>
              <a:rPr lang="ru-RU" b="1" dirty="0">
                <a:solidFill>
                  <a:schemeClr val="accent6">
                    <a:lumMod val="75000"/>
                  </a:schemeClr>
                </a:solidFill>
              </a:rPr>
              <a:t>минимальная частота света </a:t>
            </a:r>
            <a:r>
              <a:rPr lang="en-US" b="1" dirty="0">
                <a:solidFill>
                  <a:schemeClr val="accent6">
                    <a:lumMod val="75000"/>
                  </a:schemeClr>
                </a:solidFill>
                <a:sym typeface="Symbol"/>
              </a:rPr>
              <a:t></a:t>
            </a:r>
            <a:r>
              <a:rPr lang="ru-RU" b="1" baseline="-25000" dirty="0">
                <a:solidFill>
                  <a:schemeClr val="accent6">
                    <a:lumMod val="75000"/>
                  </a:schemeClr>
                </a:solidFill>
              </a:rPr>
              <a:t>0</a:t>
            </a:r>
            <a:br>
              <a:rPr lang="ru-RU" dirty="0">
                <a:solidFill>
                  <a:schemeClr val="accent6">
                    <a:lumMod val="75000"/>
                  </a:schemeClr>
                </a:solidFill>
              </a:rPr>
            </a:br>
            <a:r>
              <a:rPr lang="ru-RU" dirty="0">
                <a:solidFill>
                  <a:schemeClr val="accent6">
                    <a:lumMod val="75000"/>
                  </a:schemeClr>
                </a:solidFill>
              </a:rPr>
              <a:t>(или максимальная длина волны), </a:t>
            </a:r>
            <a:r>
              <a:rPr lang="ru-RU" b="1" dirty="0">
                <a:solidFill>
                  <a:schemeClr val="accent6">
                    <a:lumMod val="75000"/>
                  </a:schemeClr>
                </a:solidFill>
              </a:rPr>
              <a:t>при которой ещё возможен фотоэффект</a:t>
            </a:r>
            <a:r>
              <a:rPr lang="ru-RU" dirty="0">
                <a:solidFill>
                  <a:schemeClr val="accent6">
                    <a:lumMod val="75000"/>
                  </a:schemeClr>
                </a:solidFill>
              </a:rPr>
              <a:t>, </a:t>
            </a:r>
            <a:br>
              <a:rPr lang="en-US" dirty="0">
                <a:solidFill>
                  <a:schemeClr val="accent6">
                    <a:lumMod val="75000"/>
                  </a:schemeClr>
                </a:solidFill>
              </a:rPr>
            </a:br>
            <a:r>
              <a:rPr lang="ru-RU" dirty="0">
                <a:solidFill>
                  <a:schemeClr val="accent6">
                    <a:lumMod val="75000"/>
                  </a:schemeClr>
                </a:solidFill>
              </a:rPr>
              <a:t>и если </a:t>
            </a:r>
            <a:r>
              <a:rPr lang="en-US" dirty="0">
                <a:solidFill>
                  <a:schemeClr val="accent6">
                    <a:lumMod val="75000"/>
                  </a:schemeClr>
                </a:solidFill>
                <a:sym typeface="Symbol"/>
              </a:rPr>
              <a:t></a:t>
            </a:r>
            <a:r>
              <a:rPr lang="ru-RU" baseline="-25000" dirty="0">
                <a:solidFill>
                  <a:schemeClr val="accent6">
                    <a:lumMod val="75000"/>
                  </a:schemeClr>
                </a:solidFill>
              </a:rPr>
              <a:t>0 </a:t>
            </a:r>
            <a:r>
              <a:rPr lang="ru-RU" dirty="0">
                <a:solidFill>
                  <a:schemeClr val="accent6">
                    <a:lumMod val="75000"/>
                  </a:schemeClr>
                </a:solidFill>
              </a:rPr>
              <a:t>&lt; </a:t>
            </a:r>
            <a:r>
              <a:rPr lang="en-US" dirty="0">
                <a:solidFill>
                  <a:schemeClr val="accent6">
                    <a:lumMod val="75000"/>
                  </a:schemeClr>
                </a:solidFill>
                <a:sym typeface="Symbol"/>
              </a:rPr>
              <a:t></a:t>
            </a:r>
            <a:r>
              <a:rPr lang="ru-RU" baseline="-25000" dirty="0">
                <a:solidFill>
                  <a:schemeClr val="accent6">
                    <a:lumMod val="75000"/>
                  </a:schemeClr>
                </a:solidFill>
              </a:rPr>
              <a:t>0</a:t>
            </a:r>
            <a:r>
              <a:rPr lang="ru-RU" dirty="0">
                <a:solidFill>
                  <a:schemeClr val="accent6">
                    <a:lumMod val="75000"/>
                  </a:schemeClr>
                </a:solidFill>
              </a:rPr>
              <a:t>, то фотоэффект уже не происходит</a:t>
            </a:r>
            <a:endParaRPr lang="ru-RU" b="1" dirty="0">
              <a:solidFill>
                <a:schemeClr val="accent6">
                  <a:lumMod val="75000"/>
                </a:schemeClr>
              </a:solidFill>
            </a:endParaRPr>
          </a:p>
        </p:txBody>
      </p:sp>
      <p:sp>
        <p:nvSpPr>
          <p:cNvPr id="14" name="Прямоугольник 13"/>
          <p:cNvSpPr/>
          <p:nvPr/>
        </p:nvSpPr>
        <p:spPr>
          <a:xfrm>
            <a:off x="304800" y="2438400"/>
            <a:ext cx="1676400" cy="1524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2-й закон</a:t>
            </a:r>
          </a:p>
        </p:txBody>
      </p:sp>
      <p:sp>
        <p:nvSpPr>
          <p:cNvPr id="34406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6" name="Прямоугольник 25"/>
          <p:cNvSpPr/>
          <p:nvPr/>
        </p:nvSpPr>
        <p:spPr>
          <a:xfrm>
            <a:off x="304800" y="4343400"/>
            <a:ext cx="1676400" cy="20574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3-й закон</a:t>
            </a:r>
          </a:p>
        </p:txBody>
      </p:sp>
      <p:sp>
        <p:nvSpPr>
          <p:cNvPr id="30" name="Прямоугольник 29"/>
          <p:cNvSpPr/>
          <p:nvPr/>
        </p:nvSpPr>
        <p:spPr>
          <a:xfrm>
            <a:off x="2133600" y="5410200"/>
            <a:ext cx="6840000" cy="9906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Количество фотоэлектронов, выбиваемых </a:t>
            </a:r>
            <a:br>
              <a:rPr lang="en-US" b="1" dirty="0">
                <a:solidFill>
                  <a:schemeClr val="accent6">
                    <a:lumMod val="75000"/>
                  </a:schemeClr>
                </a:solidFill>
              </a:rPr>
            </a:br>
            <a:r>
              <a:rPr lang="ru-RU" b="1" dirty="0">
                <a:solidFill>
                  <a:schemeClr val="accent6">
                    <a:lumMod val="75000"/>
                  </a:schemeClr>
                </a:solidFill>
              </a:rPr>
              <a:t>из катода за 1 с,  прямо пропорционально интенсивности излучения</a:t>
            </a:r>
          </a:p>
        </p:txBody>
      </p:sp>
      <p:sp>
        <p:nvSpPr>
          <p:cNvPr id="16" name="Прямоугольник 15"/>
          <p:cNvSpPr/>
          <p:nvPr/>
        </p:nvSpPr>
        <p:spPr>
          <a:xfrm>
            <a:off x="2057400" y="5105400"/>
            <a:ext cx="838200" cy="324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latin typeface="Calibri"/>
              </a:rPr>
              <a:t>или</a:t>
            </a:r>
            <a:endParaRPr lang="ru-RU" b="1" dirty="0">
              <a:solidFill>
                <a:schemeClr val="accent6">
                  <a:lumMod val="75000"/>
                </a:schemeClr>
              </a:solidFill>
            </a:endParaRPr>
          </a:p>
        </p:txBody>
      </p:sp>
      <p:grpSp>
        <p:nvGrpSpPr>
          <p:cNvPr id="18" name="Группа 17"/>
          <p:cNvGrpSpPr/>
          <p:nvPr/>
        </p:nvGrpSpPr>
        <p:grpSpPr>
          <a:xfrm>
            <a:off x="6708510" y="1615830"/>
            <a:ext cx="2435490" cy="529395"/>
            <a:chOff x="6708510" y="1463430"/>
            <a:chExt cx="2435490" cy="529395"/>
          </a:xfrm>
        </p:grpSpPr>
        <p:sp>
          <p:nvSpPr>
            <p:cNvPr id="17" name="Прямоугольник 16"/>
            <p:cNvSpPr/>
            <p:nvPr/>
          </p:nvSpPr>
          <p:spPr>
            <a:xfrm>
              <a:off x="6782370" y="1488825"/>
              <a:ext cx="2268000" cy="504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6708510" y="1504455"/>
              <a:ext cx="576000" cy="463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6">
                      <a:lumMod val="75000"/>
                    </a:schemeClr>
                  </a:solidFill>
                  <a:latin typeface="Calibri"/>
                </a:rPr>
                <a:t>↑</a:t>
              </a:r>
              <a:r>
                <a:rPr lang="ru-RU" sz="2000" b="1" dirty="0">
                  <a:solidFill>
                    <a:schemeClr val="accent6">
                      <a:lumMod val="75000"/>
                    </a:schemeClr>
                  </a:solidFill>
                  <a:latin typeface="Calibri"/>
                  <a:sym typeface="Symbol"/>
                </a:rPr>
                <a:t></a:t>
              </a:r>
              <a:endParaRPr lang="ru-RU" sz="2000" b="1" dirty="0">
                <a:solidFill>
                  <a:schemeClr val="accent6">
                    <a:lumMod val="75000"/>
                  </a:schemeClr>
                </a:solidFill>
              </a:endParaRPr>
            </a:p>
          </p:txBody>
        </p:sp>
        <p:sp>
          <p:nvSpPr>
            <p:cNvPr id="11" name="Стрелка вправо 10"/>
            <p:cNvSpPr/>
            <p:nvPr/>
          </p:nvSpPr>
          <p:spPr>
            <a:xfrm>
              <a:off x="7231755" y="1549395"/>
              <a:ext cx="360000" cy="360000"/>
            </a:xfrm>
            <a:prstGeom prst="rightArrow">
              <a:avLst/>
            </a:prstGeom>
            <a:solidFill>
              <a:schemeClr val="accent6">
                <a:lumMod val="20000"/>
                <a:lumOff val="80000"/>
              </a:schemeClr>
            </a:solidFill>
            <a:ln>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7560000" y="1463430"/>
              <a:ext cx="1584000" cy="463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latin typeface="Calibri"/>
                </a:rPr>
                <a:t>↑</a:t>
              </a:r>
              <a:r>
                <a:rPr lang="ru-RU" b="1" dirty="0">
                  <a:solidFill>
                    <a:schemeClr val="accent6">
                      <a:lumMod val="75000"/>
                    </a:schemeClr>
                  </a:solidFill>
                  <a:latin typeface="Calibri"/>
                  <a:sym typeface="Symbol"/>
                </a:rPr>
                <a:t> </a:t>
              </a:r>
              <a:r>
                <a:rPr lang="ru-RU" b="1" dirty="0">
                  <a:solidFill>
                    <a:schemeClr val="accent6">
                      <a:lumMod val="75000"/>
                    </a:schemeClr>
                  </a:solidFill>
                </a:rPr>
                <a:t>(</a:t>
              </a:r>
              <a:r>
                <a:rPr lang="ru-RU" b="1" dirty="0" err="1">
                  <a:solidFill>
                    <a:schemeClr val="accent6">
                      <a:lumMod val="75000"/>
                    </a:schemeClr>
                  </a:solidFill>
                </a:rPr>
                <a:t>Е</a:t>
              </a:r>
              <a:r>
                <a:rPr lang="ru-RU" b="1" baseline="-25000" dirty="0" err="1">
                  <a:solidFill>
                    <a:schemeClr val="accent6">
                      <a:lumMod val="75000"/>
                    </a:schemeClr>
                  </a:solidFill>
                </a:rPr>
                <a:t>кин</a:t>
              </a:r>
              <a:r>
                <a:rPr lang="ru-RU" b="1" dirty="0">
                  <a:solidFill>
                    <a:schemeClr val="accent6">
                      <a:lumMod val="75000"/>
                    </a:schemeClr>
                  </a:solidFill>
                </a:rPr>
                <a:t>)</a:t>
              </a:r>
              <a:r>
                <a:rPr lang="en-US" b="1" baseline="-25000" dirty="0">
                  <a:solidFill>
                    <a:schemeClr val="accent6">
                      <a:lumMod val="75000"/>
                    </a:schemeClr>
                  </a:solidFill>
                </a:rPr>
                <a:t>max</a:t>
              </a:r>
              <a:endParaRPr lang="ru-RU" b="1" dirty="0">
                <a:solidFill>
                  <a:schemeClr val="accent6">
                    <a:lumMod val="75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3" grpId="0" animBg="1"/>
      <p:bldP spid="14" grpId="0" animBg="1"/>
      <p:bldP spid="26" grpId="0" animBg="1"/>
      <p:bldP spid="30"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533400"/>
          </a:xfrm>
        </p:spPr>
        <p:txBody>
          <a:bodyPr/>
          <a:lstStyle/>
          <a:p>
            <a:r>
              <a:rPr lang="ru-RU" sz="2950" dirty="0"/>
              <a:t>Уравнение Эйнштейна для фотоэффекта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457200" y="4267200"/>
            <a:ext cx="8077200" cy="1371600"/>
          </a:xfrm>
          <a:prstGeom prst="rect">
            <a:avLst/>
          </a:prstGeom>
          <a:solidFill>
            <a:schemeClr val="accent6">
              <a:lumMod val="20000"/>
              <a:lumOff val="80000"/>
            </a:schemeClr>
          </a:solidFill>
          <a:ln w="9525">
            <a:solidFill>
              <a:srgbClr val="3333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Энергия фотона расходуется на ионизацию атома вещества и на работу, необходимую для «вырывания» электрона, а остаток переходит в кинетическую энергию электрона</a:t>
            </a:r>
          </a:p>
        </p:txBody>
      </p:sp>
      <p:sp>
        <p:nvSpPr>
          <p:cNvPr id="6" name="Прямоугольник 5"/>
          <p:cNvSpPr/>
          <p:nvPr/>
        </p:nvSpPr>
        <p:spPr>
          <a:xfrm>
            <a:off x="4572000" y="1219200"/>
            <a:ext cx="1219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1905 г. </a:t>
            </a:r>
          </a:p>
        </p:txBody>
      </p:sp>
      <p:sp>
        <p:nvSpPr>
          <p:cNvPr id="8" name="Прямоугольник 7"/>
          <p:cNvSpPr/>
          <p:nvPr/>
        </p:nvSpPr>
        <p:spPr>
          <a:xfrm>
            <a:off x="5638800" y="1219200"/>
            <a:ext cx="21336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А.Эйнштейн</a:t>
            </a:r>
          </a:p>
        </p:txBody>
      </p:sp>
      <p:sp>
        <p:nvSpPr>
          <p:cNvPr id="9" name="Прямоугольник 8"/>
          <p:cNvSpPr/>
          <p:nvPr/>
        </p:nvSpPr>
        <p:spPr>
          <a:xfrm>
            <a:off x="4495800" y="1828800"/>
            <a:ext cx="4038600" cy="17526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Нобелевская премия 1921 г.</a:t>
            </a:r>
            <a:br>
              <a:rPr lang="ru-RU" b="1" dirty="0">
                <a:solidFill>
                  <a:schemeClr val="accent6">
                    <a:lumMod val="75000"/>
                  </a:schemeClr>
                </a:solidFill>
              </a:rPr>
            </a:br>
            <a:r>
              <a:rPr lang="ru-RU" b="1" dirty="0">
                <a:solidFill>
                  <a:schemeClr val="accent6">
                    <a:lumMod val="75000"/>
                  </a:schemeClr>
                </a:solidFill>
              </a:rPr>
              <a:t>«За заслуги перед теоретической физикой </a:t>
            </a:r>
            <a:br>
              <a:rPr lang="en-US" b="1" dirty="0">
                <a:solidFill>
                  <a:schemeClr val="accent6">
                    <a:lumMod val="75000"/>
                  </a:schemeClr>
                </a:solidFill>
              </a:rPr>
            </a:br>
            <a:r>
              <a:rPr lang="ru-RU" b="1" dirty="0">
                <a:solidFill>
                  <a:schemeClr val="accent6">
                    <a:lumMod val="75000"/>
                  </a:schemeClr>
                </a:solidFill>
              </a:rPr>
              <a:t>и особенно за объяснение закона фотоэлектрического эффекта» </a:t>
            </a:r>
          </a:p>
        </p:txBody>
      </p:sp>
      <p:graphicFrame>
        <p:nvGraphicFramePr>
          <p:cNvPr id="350210" name="Object 2"/>
          <p:cNvGraphicFramePr>
            <a:graphicFrameLocks noChangeAspect="1"/>
          </p:cNvGraphicFramePr>
          <p:nvPr/>
        </p:nvGraphicFramePr>
        <p:xfrm>
          <a:off x="457200" y="2286000"/>
          <a:ext cx="3656364" cy="1447800"/>
        </p:xfrm>
        <a:graphic>
          <a:graphicData uri="http://schemas.openxmlformats.org/presentationml/2006/ole">
            <mc:AlternateContent xmlns:mc="http://schemas.openxmlformats.org/markup-compatibility/2006">
              <mc:Choice xmlns:v="urn:schemas-microsoft-com:vml" Requires="v">
                <p:oleObj name="Формула" r:id="rId3" imgW="1511280" imgH="596880" progId="Equation.3">
                  <p:embed/>
                </p:oleObj>
              </mc:Choice>
              <mc:Fallback>
                <p:oleObj name="Формула" r:id="rId3" imgW="1511280" imgH="5968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86000"/>
                        <a:ext cx="3656364" cy="1447800"/>
                      </a:xfrm>
                      <a:prstGeom prst="rect">
                        <a:avLst/>
                      </a:prstGeom>
                      <a:solidFill>
                        <a:schemeClr val="bg1"/>
                      </a:solidFill>
                    </p:spPr>
                  </p:pic>
                </p:oleObj>
              </mc:Fallback>
            </mc:AlternateContent>
          </a:graphicData>
        </a:graphic>
      </p:graphicFrame>
      <p:sp>
        <p:nvSpPr>
          <p:cNvPr id="10" name="Прямоугольник 9"/>
          <p:cNvSpPr/>
          <p:nvPr/>
        </p:nvSpPr>
        <p:spPr>
          <a:xfrm>
            <a:off x="457200" y="1670535"/>
            <a:ext cx="3657600" cy="6096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accent6">
                    <a:lumMod val="75000"/>
                  </a:schemeClr>
                </a:solidFill>
              </a:rPr>
              <a:t>Закон сохранения энергии для фотоэффекта</a:t>
            </a:r>
          </a:p>
        </p:txBody>
      </p:sp>
      <p:sp>
        <p:nvSpPr>
          <p:cNvPr id="11" name="Овал 10"/>
          <p:cNvSpPr/>
          <p:nvPr/>
        </p:nvSpPr>
        <p:spPr>
          <a:xfrm>
            <a:off x="304800" y="2362200"/>
            <a:ext cx="990600" cy="121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3" name="Прямая со стрелкой 12"/>
          <p:cNvCxnSpPr>
            <a:stCxn id="11" idx="4"/>
          </p:cNvCxnSpPr>
          <p:nvPr/>
        </p:nvCxnSpPr>
        <p:spPr>
          <a:xfrm rot="5400000">
            <a:off x="438150" y="3905250"/>
            <a:ext cx="685800" cy="381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Овал 16"/>
          <p:cNvSpPr/>
          <p:nvPr/>
        </p:nvSpPr>
        <p:spPr>
          <a:xfrm>
            <a:off x="1600200" y="2362200"/>
            <a:ext cx="990600" cy="121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Овал 20"/>
          <p:cNvSpPr/>
          <p:nvPr/>
        </p:nvSpPr>
        <p:spPr>
          <a:xfrm>
            <a:off x="2887785" y="2168775"/>
            <a:ext cx="1219200" cy="16412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50210"/>
                                        </p:tgtEl>
                                        <p:attrNameLst>
                                          <p:attrName>style.visibility</p:attrName>
                                        </p:attrNameLst>
                                      </p:cBhvr>
                                      <p:to>
                                        <p:strVal val="visible"/>
                                      </p:to>
                                    </p:set>
                                    <p:animEffect transition="in" filter="fade">
                                      <p:cBhvr>
                                        <p:cTn id="20" dur="500"/>
                                        <p:tgtEl>
                                          <p:spTgt spid="350210"/>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p:stCondLst>
                              <p:cond delay="500"/>
                            </p:stCondLst>
                            <p:childTnLst>
                              <p:par>
                                <p:cTn id="31" presetID="22" presetClass="entr" presetSubtype="1"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down)">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p:bldP spid="9" grpId="0"/>
      <p:bldP spid="10" grpId="0" animBg="1"/>
      <p:bldP spid="11" grpId="0" animBg="1"/>
      <p:bldP spid="17"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Законы фотоэффекта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34406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44067" name="Object 3"/>
          <p:cNvGraphicFramePr>
            <a:graphicFrameLocks noChangeAspect="1"/>
          </p:cNvGraphicFramePr>
          <p:nvPr/>
        </p:nvGraphicFramePr>
        <p:xfrm>
          <a:off x="2743200" y="5389563"/>
          <a:ext cx="3463925" cy="1371600"/>
        </p:xfrm>
        <a:graphic>
          <a:graphicData uri="http://schemas.openxmlformats.org/presentationml/2006/ole">
            <mc:AlternateContent xmlns:mc="http://schemas.openxmlformats.org/markup-compatibility/2006">
              <mc:Choice xmlns:v="urn:schemas-microsoft-com:vml" Requires="v">
                <p:oleObj name="Формула" r:id="rId3" imgW="1511280" imgH="596880" progId="Equation.3">
                  <p:embed/>
                </p:oleObj>
              </mc:Choice>
              <mc:Fallback>
                <p:oleObj name="Формула" r:id="rId3" imgW="1511280" imgH="5968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5389563"/>
                        <a:ext cx="3463925" cy="1371600"/>
                      </a:xfrm>
                      <a:prstGeom prst="rect">
                        <a:avLst/>
                      </a:prstGeom>
                      <a:solidFill>
                        <a:schemeClr val="bg1"/>
                      </a:solidFill>
                    </p:spPr>
                  </p:pic>
                </p:oleObj>
              </mc:Fallback>
            </mc:AlternateContent>
          </a:graphicData>
        </a:graphic>
      </p:graphicFrame>
      <p:sp>
        <p:nvSpPr>
          <p:cNvPr id="21" name="Овал 20"/>
          <p:cNvSpPr/>
          <p:nvPr/>
        </p:nvSpPr>
        <p:spPr>
          <a:xfrm>
            <a:off x="3071649" y="5740512"/>
            <a:ext cx="381000" cy="720000"/>
          </a:xfrm>
          <a:prstGeom prst="ellipse">
            <a:avLst/>
          </a:prstGeom>
          <a:no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p:cNvSpPr/>
          <p:nvPr/>
        </p:nvSpPr>
        <p:spPr>
          <a:xfrm>
            <a:off x="0" y="5486400"/>
            <a:ext cx="2667000" cy="9906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b="1" dirty="0">
                <a:solidFill>
                  <a:schemeClr val="accent6">
                    <a:lumMod val="75000"/>
                  </a:schemeClr>
                </a:solidFill>
              </a:rPr>
              <a:t>Уравнение Эйнштейна</a:t>
            </a:r>
            <a:br>
              <a:rPr lang="ru-RU" b="1" dirty="0">
                <a:solidFill>
                  <a:schemeClr val="accent6">
                    <a:lumMod val="75000"/>
                  </a:schemeClr>
                </a:solidFill>
              </a:rPr>
            </a:br>
            <a:r>
              <a:rPr lang="ru-RU" b="1" dirty="0">
                <a:solidFill>
                  <a:schemeClr val="accent6">
                    <a:lumMod val="75000"/>
                  </a:schemeClr>
                </a:solidFill>
              </a:rPr>
              <a:t>для фотоэффекта</a:t>
            </a:r>
          </a:p>
        </p:txBody>
      </p:sp>
      <p:sp>
        <p:nvSpPr>
          <p:cNvPr id="23" name="Прямоугольник 22"/>
          <p:cNvSpPr/>
          <p:nvPr/>
        </p:nvSpPr>
        <p:spPr>
          <a:xfrm>
            <a:off x="2057400" y="609600"/>
            <a:ext cx="6840000" cy="12192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Максимальная кинетическая энергия вырываемых светом электронов линейно возрастает с частотой света и </a:t>
            </a:r>
            <a:br>
              <a:rPr lang="en-US" b="1" dirty="0">
                <a:solidFill>
                  <a:schemeClr val="accent6">
                    <a:lumMod val="75000"/>
                  </a:schemeClr>
                </a:solidFill>
              </a:rPr>
            </a:br>
            <a:r>
              <a:rPr lang="ru-RU" b="1" dirty="0">
                <a:solidFill>
                  <a:schemeClr val="accent6">
                    <a:lumMod val="75000"/>
                  </a:schemeClr>
                </a:solidFill>
              </a:rPr>
              <a:t>НЕ зависит от его интенсивности</a:t>
            </a:r>
          </a:p>
        </p:txBody>
      </p:sp>
      <p:sp>
        <p:nvSpPr>
          <p:cNvPr id="24" name="Прямоугольник 23"/>
          <p:cNvSpPr/>
          <p:nvPr/>
        </p:nvSpPr>
        <p:spPr>
          <a:xfrm>
            <a:off x="304800" y="609600"/>
            <a:ext cx="1676400" cy="12192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1-й закон (</a:t>
            </a:r>
            <a:r>
              <a:rPr lang="ru-RU" b="1" dirty="0" err="1">
                <a:solidFill>
                  <a:schemeClr val="bg1"/>
                </a:solidFill>
              </a:rPr>
              <a:t>закон</a:t>
            </a:r>
            <a:r>
              <a:rPr lang="ru-RU" b="1" dirty="0">
                <a:solidFill>
                  <a:schemeClr val="bg1"/>
                </a:solidFill>
              </a:rPr>
              <a:t> Столетова) </a:t>
            </a:r>
          </a:p>
        </p:txBody>
      </p:sp>
      <p:sp>
        <p:nvSpPr>
          <p:cNvPr id="25" name="Прямоугольник 24"/>
          <p:cNvSpPr/>
          <p:nvPr/>
        </p:nvSpPr>
        <p:spPr>
          <a:xfrm>
            <a:off x="2057400" y="3581400"/>
            <a:ext cx="6840000" cy="762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Фототок насыщения прямо пропорционален световому потоку</a:t>
            </a:r>
          </a:p>
        </p:txBody>
      </p:sp>
      <p:sp>
        <p:nvSpPr>
          <p:cNvPr id="27" name="Прямоугольник 26"/>
          <p:cNvSpPr/>
          <p:nvPr/>
        </p:nvSpPr>
        <p:spPr>
          <a:xfrm>
            <a:off x="2057400" y="1981200"/>
            <a:ext cx="6840000" cy="15240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accent6">
                    <a:lumMod val="75000"/>
                  </a:schemeClr>
                </a:solidFill>
              </a:rPr>
              <a:t>для каждого вещества существует </a:t>
            </a:r>
            <a:r>
              <a:rPr lang="ru-RU" b="1" dirty="0">
                <a:solidFill>
                  <a:schemeClr val="accent6">
                    <a:lumMod val="75000"/>
                  </a:schemeClr>
                </a:solidFill>
              </a:rPr>
              <a:t>красная граница фотоэффекта</a:t>
            </a:r>
            <a:r>
              <a:rPr lang="ru-RU" dirty="0">
                <a:solidFill>
                  <a:schemeClr val="accent6">
                    <a:lumMod val="75000"/>
                  </a:schemeClr>
                </a:solidFill>
              </a:rPr>
              <a:t>, т.е. </a:t>
            </a:r>
            <a:r>
              <a:rPr lang="ru-RU" b="1" dirty="0">
                <a:solidFill>
                  <a:schemeClr val="accent6">
                    <a:lumMod val="75000"/>
                  </a:schemeClr>
                </a:solidFill>
              </a:rPr>
              <a:t>минимальная частота света </a:t>
            </a:r>
            <a:r>
              <a:rPr lang="en-US" b="1" dirty="0">
                <a:solidFill>
                  <a:schemeClr val="accent6">
                    <a:lumMod val="75000"/>
                  </a:schemeClr>
                </a:solidFill>
                <a:sym typeface="Symbol"/>
              </a:rPr>
              <a:t></a:t>
            </a:r>
            <a:r>
              <a:rPr lang="ru-RU" b="1" baseline="-25000" dirty="0">
                <a:solidFill>
                  <a:schemeClr val="accent6">
                    <a:lumMod val="75000"/>
                  </a:schemeClr>
                </a:solidFill>
              </a:rPr>
              <a:t>0</a:t>
            </a:r>
            <a:br>
              <a:rPr lang="ru-RU" dirty="0">
                <a:solidFill>
                  <a:schemeClr val="accent6">
                    <a:lumMod val="75000"/>
                  </a:schemeClr>
                </a:solidFill>
              </a:rPr>
            </a:br>
            <a:r>
              <a:rPr lang="ru-RU" dirty="0">
                <a:solidFill>
                  <a:schemeClr val="accent6">
                    <a:lumMod val="75000"/>
                  </a:schemeClr>
                </a:solidFill>
              </a:rPr>
              <a:t>(или максимальная длина волны), </a:t>
            </a:r>
            <a:r>
              <a:rPr lang="ru-RU" b="1" dirty="0">
                <a:solidFill>
                  <a:schemeClr val="accent6">
                    <a:lumMod val="75000"/>
                  </a:schemeClr>
                </a:solidFill>
              </a:rPr>
              <a:t>при которой ещё возможен фотоэффект</a:t>
            </a:r>
            <a:r>
              <a:rPr lang="ru-RU" dirty="0">
                <a:solidFill>
                  <a:schemeClr val="accent6">
                    <a:lumMod val="75000"/>
                  </a:schemeClr>
                </a:solidFill>
              </a:rPr>
              <a:t>, </a:t>
            </a:r>
            <a:br>
              <a:rPr lang="en-US" dirty="0">
                <a:solidFill>
                  <a:schemeClr val="accent6">
                    <a:lumMod val="75000"/>
                  </a:schemeClr>
                </a:solidFill>
              </a:rPr>
            </a:br>
            <a:r>
              <a:rPr lang="ru-RU" dirty="0">
                <a:solidFill>
                  <a:schemeClr val="accent6">
                    <a:lumMod val="75000"/>
                  </a:schemeClr>
                </a:solidFill>
              </a:rPr>
              <a:t>и </a:t>
            </a:r>
            <a:r>
              <a:rPr lang="ru-RU">
                <a:solidFill>
                  <a:schemeClr val="accent6">
                    <a:lumMod val="75000"/>
                  </a:schemeClr>
                </a:solidFill>
              </a:rPr>
              <a:t>если </a:t>
            </a:r>
            <a:r>
              <a:rPr lang="en-US">
                <a:solidFill>
                  <a:schemeClr val="accent6">
                    <a:lumMod val="75000"/>
                  </a:schemeClr>
                </a:solidFill>
                <a:sym typeface="Symbol"/>
              </a:rPr>
              <a:t></a:t>
            </a:r>
            <a:r>
              <a:rPr lang="ru-RU" baseline="-25000">
                <a:solidFill>
                  <a:schemeClr val="accent6">
                    <a:lumMod val="75000"/>
                  </a:schemeClr>
                </a:solidFill>
              </a:rPr>
              <a:t> </a:t>
            </a:r>
            <a:r>
              <a:rPr lang="ru-RU">
                <a:solidFill>
                  <a:schemeClr val="accent6">
                    <a:lumMod val="75000"/>
                  </a:schemeClr>
                </a:solidFill>
              </a:rPr>
              <a:t>&lt; </a:t>
            </a:r>
            <a:r>
              <a:rPr lang="en-US">
                <a:solidFill>
                  <a:schemeClr val="accent6">
                    <a:lumMod val="75000"/>
                  </a:schemeClr>
                </a:solidFill>
                <a:sym typeface="Symbol"/>
              </a:rPr>
              <a:t></a:t>
            </a:r>
            <a:r>
              <a:rPr lang="ru-RU" baseline="-25000">
                <a:solidFill>
                  <a:schemeClr val="accent6">
                    <a:lumMod val="75000"/>
                  </a:schemeClr>
                </a:solidFill>
                <a:sym typeface="Symbol"/>
              </a:rPr>
              <a:t>кр</a:t>
            </a:r>
            <a:r>
              <a:rPr lang="ru-RU">
                <a:solidFill>
                  <a:schemeClr val="accent6">
                    <a:lumMod val="75000"/>
                  </a:schemeClr>
                </a:solidFill>
              </a:rPr>
              <a:t>, </a:t>
            </a:r>
            <a:r>
              <a:rPr lang="ru-RU" dirty="0">
                <a:solidFill>
                  <a:schemeClr val="accent6">
                    <a:lumMod val="75000"/>
                  </a:schemeClr>
                </a:solidFill>
              </a:rPr>
              <a:t>то фотоэффект уже не происходит</a:t>
            </a:r>
            <a:endParaRPr lang="ru-RU" b="1" dirty="0">
              <a:solidFill>
                <a:schemeClr val="accent6">
                  <a:lumMod val="75000"/>
                </a:schemeClr>
              </a:solidFill>
            </a:endParaRPr>
          </a:p>
        </p:txBody>
      </p:sp>
      <p:sp>
        <p:nvSpPr>
          <p:cNvPr id="29" name="Прямоугольник 28"/>
          <p:cNvSpPr/>
          <p:nvPr/>
        </p:nvSpPr>
        <p:spPr>
          <a:xfrm>
            <a:off x="304800" y="1981200"/>
            <a:ext cx="1676400" cy="1524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2-й закон</a:t>
            </a:r>
          </a:p>
        </p:txBody>
      </p:sp>
      <p:sp>
        <p:nvSpPr>
          <p:cNvPr id="31" name="Прямоугольник 30"/>
          <p:cNvSpPr/>
          <p:nvPr/>
        </p:nvSpPr>
        <p:spPr>
          <a:xfrm>
            <a:off x="304800" y="3581400"/>
            <a:ext cx="1676400" cy="17526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3-й закон</a:t>
            </a:r>
          </a:p>
        </p:txBody>
      </p:sp>
      <p:sp>
        <p:nvSpPr>
          <p:cNvPr id="32" name="Прямоугольник 31"/>
          <p:cNvSpPr/>
          <p:nvPr/>
        </p:nvSpPr>
        <p:spPr>
          <a:xfrm>
            <a:off x="2057400" y="4343400"/>
            <a:ext cx="6840000" cy="9906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Количество фотоэлектронов, выбиваемых </a:t>
            </a:r>
            <a:br>
              <a:rPr lang="en-US" b="1" dirty="0">
                <a:solidFill>
                  <a:schemeClr val="accent6">
                    <a:lumMod val="75000"/>
                  </a:schemeClr>
                </a:solidFill>
              </a:rPr>
            </a:br>
            <a:r>
              <a:rPr lang="ru-RU" b="1" dirty="0">
                <a:solidFill>
                  <a:schemeClr val="accent6">
                    <a:lumMod val="75000"/>
                  </a:schemeClr>
                </a:solidFill>
              </a:rPr>
              <a:t>из катода за 1 с,  прямо пропорционально интенсивности излучения</a:t>
            </a:r>
          </a:p>
        </p:txBody>
      </p:sp>
      <p:grpSp>
        <p:nvGrpSpPr>
          <p:cNvPr id="34" name="Группа 33"/>
          <p:cNvGrpSpPr/>
          <p:nvPr/>
        </p:nvGrpSpPr>
        <p:grpSpPr>
          <a:xfrm>
            <a:off x="6490648" y="1219200"/>
            <a:ext cx="2743200" cy="697425"/>
            <a:chOff x="6708510" y="1463430"/>
            <a:chExt cx="2435490" cy="529395"/>
          </a:xfrm>
        </p:grpSpPr>
        <p:sp>
          <p:nvSpPr>
            <p:cNvPr id="35" name="Прямоугольник 34"/>
            <p:cNvSpPr/>
            <p:nvPr/>
          </p:nvSpPr>
          <p:spPr>
            <a:xfrm>
              <a:off x="6782370" y="1488825"/>
              <a:ext cx="2268000" cy="504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a:p>
          </p:txBody>
        </p:sp>
        <p:sp>
          <p:nvSpPr>
            <p:cNvPr id="36" name="Прямоугольник 35"/>
            <p:cNvSpPr/>
            <p:nvPr/>
          </p:nvSpPr>
          <p:spPr>
            <a:xfrm>
              <a:off x="6708510" y="1504455"/>
              <a:ext cx="576000" cy="463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chemeClr val="accent6">
                      <a:lumMod val="75000"/>
                    </a:schemeClr>
                  </a:solidFill>
                  <a:latin typeface="Calibri"/>
                </a:rPr>
                <a:t>↑</a:t>
              </a:r>
              <a:r>
                <a:rPr lang="ru-RU" sz="2400" b="1" dirty="0">
                  <a:solidFill>
                    <a:schemeClr val="accent6">
                      <a:lumMod val="75000"/>
                    </a:schemeClr>
                  </a:solidFill>
                  <a:latin typeface="Calibri"/>
                  <a:sym typeface="Symbol"/>
                </a:rPr>
                <a:t></a:t>
              </a:r>
              <a:endParaRPr lang="ru-RU" sz="2400" b="1" dirty="0">
                <a:solidFill>
                  <a:schemeClr val="accent6">
                    <a:lumMod val="75000"/>
                  </a:schemeClr>
                </a:solidFill>
              </a:endParaRPr>
            </a:p>
          </p:txBody>
        </p:sp>
        <p:sp>
          <p:nvSpPr>
            <p:cNvPr id="37" name="Стрелка вправо 36"/>
            <p:cNvSpPr/>
            <p:nvPr/>
          </p:nvSpPr>
          <p:spPr>
            <a:xfrm>
              <a:off x="7231755" y="1549395"/>
              <a:ext cx="360000" cy="360000"/>
            </a:xfrm>
            <a:prstGeom prst="rightArrow">
              <a:avLst/>
            </a:prstGeom>
            <a:solidFill>
              <a:schemeClr val="accent6">
                <a:lumMod val="20000"/>
                <a:lumOff val="80000"/>
              </a:schemeClr>
            </a:solidFill>
            <a:ln>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a:p>
          </p:txBody>
        </p:sp>
        <p:sp>
          <p:nvSpPr>
            <p:cNvPr id="38" name="Прямоугольник 37"/>
            <p:cNvSpPr/>
            <p:nvPr/>
          </p:nvSpPr>
          <p:spPr>
            <a:xfrm>
              <a:off x="7560000" y="1463430"/>
              <a:ext cx="1584000" cy="463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6">
                      <a:lumMod val="75000"/>
                    </a:schemeClr>
                  </a:solidFill>
                  <a:latin typeface="Calibri"/>
                </a:rPr>
                <a:t>↑</a:t>
              </a:r>
              <a:r>
                <a:rPr lang="ru-RU" sz="2000" b="1" dirty="0">
                  <a:solidFill>
                    <a:schemeClr val="accent6">
                      <a:lumMod val="75000"/>
                    </a:schemeClr>
                  </a:solidFill>
                  <a:latin typeface="Calibri"/>
                  <a:sym typeface="Symbol"/>
                </a:rPr>
                <a:t> </a:t>
              </a:r>
              <a:r>
                <a:rPr lang="ru-RU" sz="2000" b="1" dirty="0">
                  <a:solidFill>
                    <a:schemeClr val="accent6">
                      <a:lumMod val="75000"/>
                    </a:schemeClr>
                  </a:solidFill>
                </a:rPr>
                <a:t>(</a:t>
              </a:r>
              <a:r>
                <a:rPr lang="ru-RU" sz="2000" b="1" dirty="0" err="1">
                  <a:solidFill>
                    <a:schemeClr val="accent6">
                      <a:lumMod val="75000"/>
                    </a:schemeClr>
                  </a:solidFill>
                </a:rPr>
                <a:t>Е</a:t>
              </a:r>
              <a:r>
                <a:rPr lang="ru-RU" sz="2000" b="1" baseline="-25000" dirty="0" err="1">
                  <a:solidFill>
                    <a:schemeClr val="accent6">
                      <a:lumMod val="75000"/>
                    </a:schemeClr>
                  </a:solidFill>
                </a:rPr>
                <a:t>кин</a:t>
              </a:r>
              <a:r>
                <a:rPr lang="ru-RU" sz="2000" b="1" dirty="0">
                  <a:solidFill>
                    <a:schemeClr val="accent6">
                      <a:lumMod val="75000"/>
                    </a:schemeClr>
                  </a:solidFill>
                </a:rPr>
                <a:t>)</a:t>
              </a:r>
              <a:r>
                <a:rPr lang="en-US" sz="2000" b="1" baseline="-25000" dirty="0">
                  <a:solidFill>
                    <a:schemeClr val="accent6">
                      <a:lumMod val="75000"/>
                    </a:schemeClr>
                  </a:solidFill>
                </a:rPr>
                <a:t>max</a:t>
              </a:r>
              <a:endParaRPr lang="ru-RU" sz="2000" b="1" dirty="0">
                <a:solidFill>
                  <a:schemeClr val="accent6">
                    <a:lumMod val="75000"/>
                  </a:schemeClr>
                </a:solidFill>
              </a:endParaRPr>
            </a:p>
          </p:txBody>
        </p:sp>
      </p:grpSp>
      <p:cxnSp>
        <p:nvCxnSpPr>
          <p:cNvPr id="22" name="Прямая со стрелкой 21"/>
          <p:cNvCxnSpPr>
            <a:endCxn id="21" idx="7"/>
          </p:cNvCxnSpPr>
          <p:nvPr/>
        </p:nvCxnSpPr>
        <p:spPr>
          <a:xfrm rot="5400000">
            <a:off x="3156951" y="1992503"/>
            <a:ext cx="4093353" cy="3613547"/>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Овал 16"/>
          <p:cNvSpPr/>
          <p:nvPr/>
        </p:nvSpPr>
        <p:spPr>
          <a:xfrm>
            <a:off x="5029200" y="5274000"/>
            <a:ext cx="1152000" cy="1584000"/>
          </a:xfrm>
          <a:prstGeom prst="ellipse">
            <a:avLst/>
          </a:prstGeom>
          <a:no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9" name="Прямая со стрелкой 38"/>
          <p:cNvCxnSpPr>
            <a:stCxn id="38" idx="2"/>
          </p:cNvCxnSpPr>
          <p:nvPr/>
        </p:nvCxnSpPr>
        <p:spPr>
          <a:xfrm rot="5400000">
            <a:off x="5370247" y="2341015"/>
            <a:ext cx="3482342" cy="2460732"/>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351235" name="Object 3"/>
          <p:cNvGraphicFramePr>
            <a:graphicFrameLocks noChangeAspect="1"/>
          </p:cNvGraphicFramePr>
          <p:nvPr/>
        </p:nvGraphicFramePr>
        <p:xfrm>
          <a:off x="6477000" y="5791200"/>
          <a:ext cx="2357438" cy="787400"/>
        </p:xfrm>
        <a:graphic>
          <a:graphicData uri="http://schemas.openxmlformats.org/presentationml/2006/ole">
            <mc:AlternateContent xmlns:mc="http://schemas.openxmlformats.org/markup-compatibility/2006">
              <mc:Choice xmlns:v="urn:schemas-microsoft-com:vml" Requires="v">
                <p:oleObj name="Формула" r:id="rId5" imgW="1028520" imgH="342720" progId="Equation.3">
                  <p:embed/>
                </p:oleObj>
              </mc:Choice>
              <mc:Fallback>
                <p:oleObj name="Формула" r:id="rId5" imgW="1028520" imgH="34272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5791200"/>
                        <a:ext cx="2357438" cy="787400"/>
                      </a:xfrm>
                      <a:prstGeom prst="rect">
                        <a:avLst/>
                      </a:prstGeom>
                      <a:solidFill>
                        <a:schemeClr val="bg1"/>
                      </a:solidFill>
                    </p:spPr>
                  </p:pic>
                </p:oleObj>
              </mc:Fallback>
            </mc:AlternateContent>
          </a:graphicData>
        </a:graphic>
      </p:graphicFrame>
      <p:cxnSp>
        <p:nvCxnSpPr>
          <p:cNvPr id="26" name="Прямая со стрелкой 25"/>
          <p:cNvCxnSpPr/>
          <p:nvPr/>
        </p:nvCxnSpPr>
        <p:spPr>
          <a:xfrm rot="5400000" flipH="1" flipV="1">
            <a:off x="6362700" y="4152900"/>
            <a:ext cx="2895600" cy="990600"/>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44067"/>
                                        </p:tgtEl>
                                        <p:attrNameLst>
                                          <p:attrName>style.visibility</p:attrName>
                                        </p:attrNameLst>
                                      </p:cBhvr>
                                      <p:to>
                                        <p:strVal val="visible"/>
                                      </p:to>
                                    </p:set>
                                    <p:animEffect transition="in" filter="fade">
                                      <p:cBhvr>
                                        <p:cTn id="11" dur="500"/>
                                        <p:tgtEl>
                                          <p:spTgt spid="34406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up)">
                                      <p:cBhvr>
                                        <p:cTn id="16" dur="500"/>
                                        <p:tgtEl>
                                          <p:spTgt spid="22"/>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down)">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up)">
                                      <p:cBhvr>
                                        <p:cTn id="25" dur="500"/>
                                        <p:tgtEl>
                                          <p:spTgt spid="39"/>
                                        </p:tgtEl>
                                      </p:cBhvr>
                                    </p:animEffect>
                                  </p:childTnLst>
                                </p:cTn>
                              </p:par>
                            </p:childTnLst>
                          </p:cTn>
                        </p:par>
                        <p:par>
                          <p:cTn id="26" fill="hold">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351235"/>
                                        </p:tgtEl>
                                        <p:attrNameLst>
                                          <p:attrName>style.visibility</p:attrName>
                                        </p:attrNameLst>
                                      </p:cBhvr>
                                      <p:to>
                                        <p:strVal val="visible"/>
                                      </p:to>
                                    </p:set>
                                    <p:animEffect transition="in" filter="fade">
                                      <p:cBhvr>
                                        <p:cTn id="33" dur="500"/>
                                        <p:tgtEl>
                                          <p:spTgt spid="35123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Объяснение явления</a:t>
            </a:r>
          </a:p>
        </p:txBody>
      </p:sp>
      <p:cxnSp>
        <p:nvCxnSpPr>
          <p:cNvPr id="7" name="Прямая соединительная линия 6"/>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84" name="Прямоугольник 83"/>
          <p:cNvSpPr/>
          <p:nvPr/>
        </p:nvSpPr>
        <p:spPr>
          <a:xfrm>
            <a:off x="4114800" y="4343400"/>
            <a:ext cx="4800600" cy="6858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Силы, возвращающие электроны вглубь металла:</a:t>
            </a:r>
          </a:p>
        </p:txBody>
      </p:sp>
      <p:sp>
        <p:nvSpPr>
          <p:cNvPr id="85" name="Прямоугольник 84"/>
          <p:cNvSpPr/>
          <p:nvPr/>
        </p:nvSpPr>
        <p:spPr>
          <a:xfrm>
            <a:off x="4114800" y="5257800"/>
            <a:ext cx="457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1. </a:t>
            </a:r>
          </a:p>
        </p:txBody>
      </p:sp>
      <p:sp>
        <p:nvSpPr>
          <p:cNvPr id="86" name="Прямоугольник 85"/>
          <p:cNvSpPr/>
          <p:nvPr/>
        </p:nvSpPr>
        <p:spPr>
          <a:xfrm>
            <a:off x="4648200" y="5257800"/>
            <a:ext cx="4191000" cy="4572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притяжение к + ионам</a:t>
            </a:r>
          </a:p>
        </p:txBody>
      </p:sp>
      <p:sp>
        <p:nvSpPr>
          <p:cNvPr id="87" name="Прямоугольник 86"/>
          <p:cNvSpPr/>
          <p:nvPr/>
        </p:nvSpPr>
        <p:spPr>
          <a:xfrm>
            <a:off x="4114800" y="5943600"/>
            <a:ext cx="457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2. </a:t>
            </a:r>
          </a:p>
        </p:txBody>
      </p:sp>
      <p:sp>
        <p:nvSpPr>
          <p:cNvPr id="88" name="Прямоугольник 87"/>
          <p:cNvSpPr/>
          <p:nvPr/>
        </p:nvSpPr>
        <p:spPr>
          <a:xfrm>
            <a:off x="4648200" y="5715000"/>
            <a:ext cx="4176000" cy="8382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отталкивание от е</a:t>
            </a:r>
            <a:r>
              <a:rPr lang="ru-RU" b="1" baseline="30000" dirty="0">
                <a:solidFill>
                  <a:schemeClr val="accent6">
                    <a:lumMod val="75000"/>
                  </a:schemeClr>
                </a:solidFill>
              </a:rPr>
              <a:t>-</a:t>
            </a:r>
            <a:r>
              <a:rPr lang="ru-RU" b="1" dirty="0">
                <a:solidFill>
                  <a:schemeClr val="accent6">
                    <a:lumMod val="75000"/>
                  </a:schemeClr>
                </a:solidFill>
              </a:rPr>
              <a:t>, находящихся в наружном электронном слое</a:t>
            </a:r>
          </a:p>
        </p:txBody>
      </p:sp>
      <p:pic>
        <p:nvPicPr>
          <p:cNvPr id="89" name="Picture 2"/>
          <p:cNvPicPr>
            <a:picLocks noChangeAspect="1" noChangeArrowheads="1"/>
          </p:cNvPicPr>
          <p:nvPr/>
        </p:nvPicPr>
        <p:blipFill>
          <a:blip r:embed="rId3" cstate="print"/>
          <a:srcRect/>
          <a:stretch>
            <a:fillRect/>
          </a:stretch>
        </p:blipFill>
        <p:spPr bwMode="auto">
          <a:xfrm>
            <a:off x="304800" y="2286000"/>
            <a:ext cx="3505200" cy="1752600"/>
          </a:xfrm>
          <a:prstGeom prst="rect">
            <a:avLst/>
          </a:prstGeom>
          <a:noFill/>
          <a:ln w="9525">
            <a:noFill/>
            <a:miter lim="800000"/>
            <a:headEnd/>
            <a:tailEnd/>
          </a:ln>
        </p:spPr>
      </p:pic>
      <p:sp>
        <p:nvSpPr>
          <p:cNvPr id="124" name="Прямоугольник 123"/>
          <p:cNvSpPr/>
          <p:nvPr/>
        </p:nvSpPr>
        <p:spPr>
          <a:xfrm>
            <a:off x="3962400" y="1132116"/>
            <a:ext cx="5029200" cy="762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Часть</a:t>
            </a:r>
            <a:r>
              <a:rPr lang="ru-RU" dirty="0">
                <a:solidFill>
                  <a:schemeClr val="accent6">
                    <a:lumMod val="75000"/>
                  </a:schemeClr>
                </a:solidFill>
              </a:rPr>
              <a:t> падающего ЭМ излучения </a:t>
            </a:r>
            <a:br>
              <a:rPr lang="ru-RU" dirty="0">
                <a:solidFill>
                  <a:schemeClr val="accent6">
                    <a:lumMod val="75000"/>
                  </a:schemeClr>
                </a:solidFill>
              </a:rPr>
            </a:br>
            <a:r>
              <a:rPr lang="ru-RU" dirty="0">
                <a:solidFill>
                  <a:schemeClr val="accent6">
                    <a:lumMod val="75000"/>
                  </a:schemeClr>
                </a:solidFill>
              </a:rPr>
              <a:t>от поверхности металла </a:t>
            </a:r>
            <a:r>
              <a:rPr lang="ru-RU" b="1" dirty="0">
                <a:solidFill>
                  <a:schemeClr val="accent6">
                    <a:lumMod val="75000"/>
                  </a:schemeClr>
                </a:solidFill>
              </a:rPr>
              <a:t>отражается</a:t>
            </a:r>
          </a:p>
        </p:txBody>
      </p:sp>
      <p:grpSp>
        <p:nvGrpSpPr>
          <p:cNvPr id="66" name="Группа 65"/>
          <p:cNvGrpSpPr/>
          <p:nvPr/>
        </p:nvGrpSpPr>
        <p:grpSpPr>
          <a:xfrm>
            <a:off x="304800" y="1133612"/>
            <a:ext cx="1752600" cy="762000"/>
            <a:chOff x="1087820" y="1133612"/>
            <a:chExt cx="1752600" cy="762000"/>
          </a:xfrm>
        </p:grpSpPr>
        <p:sp>
          <p:nvSpPr>
            <p:cNvPr id="125" name="Прямоугольник 124"/>
            <p:cNvSpPr/>
            <p:nvPr/>
          </p:nvSpPr>
          <p:spPr>
            <a:xfrm>
              <a:off x="1087820" y="1133612"/>
              <a:ext cx="1752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6" name="Овал 125"/>
            <p:cNvSpPr/>
            <p:nvPr/>
          </p:nvSpPr>
          <p:spPr>
            <a:xfrm>
              <a:off x="1219200" y="14599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7" name="Овал 126"/>
            <p:cNvSpPr/>
            <p:nvPr/>
          </p:nvSpPr>
          <p:spPr>
            <a:xfrm>
              <a:off x="1608600" y="14599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8" name="Овал 127"/>
            <p:cNvSpPr/>
            <p:nvPr/>
          </p:nvSpPr>
          <p:spPr>
            <a:xfrm>
              <a:off x="1989600" y="14599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9" name="Овал 128"/>
            <p:cNvSpPr/>
            <p:nvPr/>
          </p:nvSpPr>
          <p:spPr>
            <a:xfrm>
              <a:off x="2362200" y="14599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0" name="Овал 129"/>
            <p:cNvSpPr/>
            <p:nvPr/>
          </p:nvSpPr>
          <p:spPr>
            <a:xfrm>
              <a:off x="1371600" y="125711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1" name="Овал 130"/>
            <p:cNvSpPr/>
            <p:nvPr/>
          </p:nvSpPr>
          <p:spPr>
            <a:xfrm>
              <a:off x="1761000" y="125711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2" name="Овал 131"/>
            <p:cNvSpPr/>
            <p:nvPr/>
          </p:nvSpPr>
          <p:spPr>
            <a:xfrm>
              <a:off x="2142000" y="125711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3" name="Овал 132"/>
            <p:cNvSpPr/>
            <p:nvPr/>
          </p:nvSpPr>
          <p:spPr>
            <a:xfrm>
              <a:off x="2514600" y="125711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4" name="Овал 133"/>
            <p:cNvSpPr/>
            <p:nvPr/>
          </p:nvSpPr>
          <p:spPr>
            <a:xfrm>
              <a:off x="1371600" y="16885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5" name="Овал 134"/>
            <p:cNvSpPr/>
            <p:nvPr/>
          </p:nvSpPr>
          <p:spPr>
            <a:xfrm>
              <a:off x="1761000" y="16885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6" name="Овал 135"/>
            <p:cNvSpPr/>
            <p:nvPr/>
          </p:nvSpPr>
          <p:spPr>
            <a:xfrm>
              <a:off x="2142000" y="16885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7" name="Овал 136"/>
            <p:cNvSpPr/>
            <p:nvPr/>
          </p:nvSpPr>
          <p:spPr>
            <a:xfrm>
              <a:off x="2514600" y="1688552"/>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38" name="Стрелка вправо 137"/>
          <p:cNvSpPr/>
          <p:nvPr/>
        </p:nvSpPr>
        <p:spPr>
          <a:xfrm rot="2258282">
            <a:off x="367463" y="868181"/>
            <a:ext cx="720000" cy="360000"/>
          </a:xfrm>
          <a:prstGeom prst="rightArrow">
            <a:avLst/>
          </a:prstGeom>
          <a:solidFill>
            <a:srgbClr val="FFCC6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9" name="Стрелка вправо 138"/>
          <p:cNvSpPr/>
          <p:nvPr/>
        </p:nvSpPr>
        <p:spPr>
          <a:xfrm rot="19367334">
            <a:off x="1096669" y="885583"/>
            <a:ext cx="720000" cy="212985"/>
          </a:xfrm>
          <a:prstGeom prst="rightArrow">
            <a:avLst/>
          </a:prstGeom>
          <a:solidFill>
            <a:srgbClr val="FFCC6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0" name="Прямоугольник 139"/>
          <p:cNvSpPr/>
          <p:nvPr/>
        </p:nvSpPr>
        <p:spPr>
          <a:xfrm>
            <a:off x="3962400" y="2209800"/>
            <a:ext cx="5029200" cy="939798"/>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Часть</a:t>
            </a:r>
            <a:r>
              <a:rPr lang="ru-RU" dirty="0">
                <a:solidFill>
                  <a:schemeClr val="accent6">
                    <a:lumMod val="75000"/>
                  </a:schemeClr>
                </a:solidFill>
              </a:rPr>
              <a:t> проникает внутрь поверхностного слоя металла </a:t>
            </a:r>
            <a:br>
              <a:rPr lang="ru-RU" dirty="0">
                <a:solidFill>
                  <a:schemeClr val="accent6">
                    <a:lumMod val="75000"/>
                  </a:schemeClr>
                </a:solidFill>
              </a:rPr>
            </a:br>
            <a:r>
              <a:rPr lang="ru-RU" dirty="0">
                <a:solidFill>
                  <a:schemeClr val="accent6">
                    <a:lumMod val="75000"/>
                  </a:schemeClr>
                </a:solidFill>
              </a:rPr>
              <a:t>и там </a:t>
            </a:r>
            <a:r>
              <a:rPr lang="ru-RU" b="1" dirty="0">
                <a:solidFill>
                  <a:schemeClr val="accent6">
                    <a:lumMod val="75000"/>
                  </a:schemeClr>
                </a:solidFill>
              </a:rPr>
              <a:t>поглощается</a:t>
            </a:r>
          </a:p>
        </p:txBody>
      </p:sp>
      <p:sp>
        <p:nvSpPr>
          <p:cNvPr id="141" name="Прямоугольник 140"/>
          <p:cNvSpPr/>
          <p:nvPr/>
        </p:nvSpPr>
        <p:spPr>
          <a:xfrm>
            <a:off x="3962400" y="3147645"/>
            <a:ext cx="50292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Поглотив фотон, электрон получает от него энергию и, совершая работу выхода, покидает металл</a:t>
            </a:r>
          </a:p>
        </p:txBody>
      </p:sp>
      <p:grpSp>
        <p:nvGrpSpPr>
          <p:cNvPr id="69" name="Группа 68"/>
          <p:cNvGrpSpPr/>
          <p:nvPr/>
        </p:nvGrpSpPr>
        <p:grpSpPr>
          <a:xfrm>
            <a:off x="304800" y="4648200"/>
            <a:ext cx="3505200" cy="1905000"/>
            <a:chOff x="304800" y="4648200"/>
            <a:chExt cx="3505200" cy="1905000"/>
          </a:xfrm>
        </p:grpSpPr>
        <p:sp>
          <p:nvSpPr>
            <p:cNvPr id="17" name="Прямоугольник 16"/>
            <p:cNvSpPr/>
            <p:nvPr/>
          </p:nvSpPr>
          <p:spPr>
            <a:xfrm>
              <a:off x="304800" y="5486400"/>
              <a:ext cx="35052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457200" y="57150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Овал 19"/>
            <p:cNvSpPr/>
            <p:nvPr/>
          </p:nvSpPr>
          <p:spPr>
            <a:xfrm>
              <a:off x="762000" y="60198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10668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846600" y="5715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1151400" y="60198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Овал 26"/>
            <p:cNvSpPr/>
            <p:nvPr/>
          </p:nvSpPr>
          <p:spPr>
            <a:xfrm>
              <a:off x="14562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Овал 27"/>
            <p:cNvSpPr/>
            <p:nvPr/>
          </p:nvSpPr>
          <p:spPr>
            <a:xfrm>
              <a:off x="1261760" y="57234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Овал 29"/>
            <p:cNvSpPr/>
            <p:nvPr/>
          </p:nvSpPr>
          <p:spPr>
            <a:xfrm>
              <a:off x="1586566" y="60282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Овал 31"/>
            <p:cNvSpPr/>
            <p:nvPr/>
          </p:nvSpPr>
          <p:spPr>
            <a:xfrm>
              <a:off x="1891366" y="6333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Овал 32"/>
            <p:cNvSpPr/>
            <p:nvPr/>
          </p:nvSpPr>
          <p:spPr>
            <a:xfrm>
              <a:off x="1684800" y="5715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Овал 34"/>
            <p:cNvSpPr/>
            <p:nvPr/>
          </p:nvSpPr>
          <p:spPr>
            <a:xfrm>
              <a:off x="1989600" y="60198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Овал 36"/>
            <p:cNvSpPr/>
            <p:nvPr/>
          </p:nvSpPr>
          <p:spPr>
            <a:xfrm>
              <a:off x="22944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Овал 37"/>
            <p:cNvSpPr/>
            <p:nvPr/>
          </p:nvSpPr>
          <p:spPr>
            <a:xfrm>
              <a:off x="2065800" y="57150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Овал 39"/>
            <p:cNvSpPr/>
            <p:nvPr/>
          </p:nvSpPr>
          <p:spPr>
            <a:xfrm>
              <a:off x="2370600" y="60198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Овал 41"/>
            <p:cNvSpPr/>
            <p:nvPr/>
          </p:nvSpPr>
          <p:spPr>
            <a:xfrm>
              <a:off x="26754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Овал 42"/>
            <p:cNvSpPr/>
            <p:nvPr/>
          </p:nvSpPr>
          <p:spPr>
            <a:xfrm>
              <a:off x="2446800" y="5715000"/>
              <a:ext cx="144000" cy="1440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Овал 44"/>
            <p:cNvSpPr/>
            <p:nvPr/>
          </p:nvSpPr>
          <p:spPr>
            <a:xfrm>
              <a:off x="2751600" y="60198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7" name="Овал 46"/>
            <p:cNvSpPr/>
            <p:nvPr/>
          </p:nvSpPr>
          <p:spPr>
            <a:xfrm>
              <a:off x="30564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Овал 47"/>
            <p:cNvSpPr/>
            <p:nvPr/>
          </p:nvSpPr>
          <p:spPr>
            <a:xfrm>
              <a:off x="2819400" y="57150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Овал 49"/>
            <p:cNvSpPr/>
            <p:nvPr/>
          </p:nvSpPr>
          <p:spPr>
            <a:xfrm>
              <a:off x="3124200" y="6019800"/>
              <a:ext cx="144000" cy="144000"/>
            </a:xfrm>
            <a:prstGeom prst="ellipse">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Овал 52"/>
            <p:cNvSpPr/>
            <p:nvPr/>
          </p:nvSpPr>
          <p:spPr>
            <a:xfrm>
              <a:off x="3208800" y="5715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Овал 78"/>
            <p:cNvSpPr/>
            <p:nvPr/>
          </p:nvSpPr>
          <p:spPr>
            <a:xfrm>
              <a:off x="618000" y="6333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0" name="Овал 89"/>
            <p:cNvSpPr/>
            <p:nvPr/>
          </p:nvSpPr>
          <p:spPr>
            <a:xfrm>
              <a:off x="457200" y="5037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2" name="Овал 91"/>
            <p:cNvSpPr/>
            <p:nvPr/>
          </p:nvSpPr>
          <p:spPr>
            <a:xfrm>
              <a:off x="922800" y="5037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4" name="Овал 93"/>
            <p:cNvSpPr/>
            <p:nvPr/>
          </p:nvSpPr>
          <p:spPr>
            <a:xfrm>
              <a:off x="1380000" y="5037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6" name="Овал 95"/>
            <p:cNvSpPr/>
            <p:nvPr/>
          </p:nvSpPr>
          <p:spPr>
            <a:xfrm>
              <a:off x="1837200" y="50292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8" name="Овал 97"/>
            <p:cNvSpPr/>
            <p:nvPr/>
          </p:nvSpPr>
          <p:spPr>
            <a:xfrm>
              <a:off x="2294400" y="50292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0" name="Овал 99"/>
            <p:cNvSpPr/>
            <p:nvPr/>
          </p:nvSpPr>
          <p:spPr>
            <a:xfrm>
              <a:off x="2743200" y="50292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2" name="Овал 101"/>
            <p:cNvSpPr/>
            <p:nvPr/>
          </p:nvSpPr>
          <p:spPr>
            <a:xfrm>
              <a:off x="3208800" y="50292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1" name="Прямоугольник 110"/>
            <p:cNvSpPr/>
            <p:nvPr/>
          </p:nvSpPr>
          <p:spPr>
            <a:xfrm>
              <a:off x="2404240" y="4648200"/>
              <a:ext cx="457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е</a:t>
              </a:r>
              <a:r>
                <a:rPr lang="ru-RU" sz="1600" b="1" baseline="30000" dirty="0">
                  <a:solidFill>
                    <a:schemeClr val="accent6">
                      <a:lumMod val="75000"/>
                    </a:schemeClr>
                  </a:solidFill>
                </a:rPr>
                <a:t>-</a:t>
              </a:r>
              <a:r>
                <a:rPr lang="ru-RU" sz="1600" b="1" dirty="0">
                  <a:solidFill>
                    <a:schemeClr val="accent6">
                      <a:lumMod val="75000"/>
                    </a:schemeClr>
                  </a:solidFill>
                </a:rPr>
                <a:t> </a:t>
              </a:r>
            </a:p>
          </p:txBody>
        </p:sp>
        <p:sp>
          <p:nvSpPr>
            <p:cNvPr id="112" name="Прямоугольник 111"/>
            <p:cNvSpPr/>
            <p:nvPr/>
          </p:nvSpPr>
          <p:spPr>
            <a:xfrm>
              <a:off x="2895600" y="5410200"/>
              <a:ext cx="457200"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FF0000"/>
                  </a:solidFill>
                </a:rPr>
                <a:t>+</a:t>
              </a:r>
            </a:p>
          </p:txBody>
        </p:sp>
        <p:cxnSp>
          <p:nvCxnSpPr>
            <p:cNvPr id="116" name="Прямая со стрелкой 115"/>
            <p:cNvCxnSpPr>
              <a:stCxn id="43" idx="2"/>
              <a:endCxn id="38" idx="6"/>
            </p:cNvCxnSpPr>
            <p:nvPr/>
          </p:nvCxnSpPr>
          <p:spPr>
            <a:xfrm rot="10800000">
              <a:off x="2209800" y="5787000"/>
              <a:ext cx="2370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0" name="Прямая со стрелкой 119"/>
            <p:cNvCxnSpPr>
              <a:stCxn id="98" idx="4"/>
            </p:cNvCxnSpPr>
            <p:nvPr/>
          </p:nvCxnSpPr>
          <p:spPr>
            <a:xfrm rot="16200000" flipH="1">
              <a:off x="2169600" y="5370000"/>
              <a:ext cx="541800" cy="148200"/>
            </a:xfrm>
            <a:prstGeom prst="straightConnector1">
              <a:avLst/>
            </a:prstGeom>
            <a:ln w="38100">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48" name="Овал 147"/>
            <p:cNvSpPr/>
            <p:nvPr/>
          </p:nvSpPr>
          <p:spPr>
            <a:xfrm>
              <a:off x="3437400" y="63246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9" name="Овал 148"/>
            <p:cNvSpPr/>
            <p:nvPr/>
          </p:nvSpPr>
          <p:spPr>
            <a:xfrm>
              <a:off x="3513600" y="60198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0" name="Овал 149"/>
            <p:cNvSpPr/>
            <p:nvPr/>
          </p:nvSpPr>
          <p:spPr>
            <a:xfrm>
              <a:off x="3589800" y="5715000"/>
              <a:ext cx="144000" cy="144000"/>
            </a:xfrm>
            <a:prstGeom prst="ellipse">
              <a:avLst/>
            </a:prstGeom>
            <a:solidFill>
              <a:schemeClr val="accent2">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67" name="Рисунок 66" descr="30"/>
          <p:cNvPicPr>
            <a:picLocks noChangeAspect="1"/>
          </p:cNvPicPr>
          <p:nvPr/>
        </p:nvPicPr>
        <p:blipFill>
          <a:blip r:embed="rId4" cstate="print"/>
          <a:srcRect/>
          <a:stretch>
            <a:fillRect/>
          </a:stretch>
        </p:blipFill>
        <p:spPr bwMode="auto">
          <a:xfrm>
            <a:off x="2286000" y="729600"/>
            <a:ext cx="1505846" cy="1404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wipe(left)">
                                      <p:cBhvr>
                                        <p:cTn id="7" dur="500"/>
                                        <p:tgtEl>
                                          <p:spTgt spid="13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9"/>
                                        </p:tgtEl>
                                        <p:attrNameLst>
                                          <p:attrName>style.visibility</p:attrName>
                                        </p:attrNameLst>
                                      </p:cBhvr>
                                      <p:to>
                                        <p:strVal val="visible"/>
                                      </p:to>
                                    </p:set>
                                    <p:animEffect transition="in" filter="wipe(down)">
                                      <p:cBhvr>
                                        <p:cTn id="11" dur="500"/>
                                        <p:tgtEl>
                                          <p:spTgt spid="1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4"/>
                                        </p:tgtEl>
                                        <p:attrNameLst>
                                          <p:attrName>style.visibility</p:attrName>
                                        </p:attrNameLst>
                                      </p:cBhvr>
                                      <p:to>
                                        <p:strVal val="visible"/>
                                      </p:to>
                                    </p:set>
                                    <p:animEffect transition="in" filter="wipe(left)">
                                      <p:cBhvr>
                                        <p:cTn id="15" dur="500"/>
                                        <p:tgtEl>
                                          <p:spTgt spid="12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wipe(left)">
                                      <p:cBhvr>
                                        <p:cTn id="20" dur="500"/>
                                        <p:tgtEl>
                                          <p:spTgt spid="140"/>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89"/>
                                        </p:tgtEl>
                                        <p:attrNameLst>
                                          <p:attrName>style.visibility</p:attrName>
                                        </p:attrNameLst>
                                      </p:cBhvr>
                                      <p:to>
                                        <p:strVal val="visible"/>
                                      </p:to>
                                    </p:set>
                                    <p:animEffect transition="in" filter="fade">
                                      <p:cBhvr>
                                        <p:cTn id="24" dur="500"/>
                                        <p:tgtEl>
                                          <p:spTgt spid="8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41"/>
                                        </p:tgtEl>
                                        <p:attrNameLst>
                                          <p:attrName>style.visibility</p:attrName>
                                        </p:attrNameLst>
                                      </p:cBhvr>
                                      <p:to>
                                        <p:strVal val="visible"/>
                                      </p:to>
                                    </p:set>
                                    <p:animEffect transition="in" filter="wipe(left)">
                                      <p:cBhvr>
                                        <p:cTn id="29" dur="500"/>
                                        <p:tgtEl>
                                          <p:spTgt spid="14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ipe(left)">
                                      <p:cBhvr>
                                        <p:cTn id="43" dur="500"/>
                                        <p:tgtEl>
                                          <p:spTgt spid="85"/>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wipe(left)">
                                      <p:cBhvr>
                                        <p:cTn id="48" dur="500"/>
                                        <p:tgtEl>
                                          <p:spTgt spid="8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ipe(left)">
                                      <p:cBhvr>
                                        <p:cTn id="5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animBg="1"/>
      <p:bldP spid="87" grpId="0"/>
      <p:bldP spid="88" grpId="0" animBg="1"/>
      <p:bldP spid="124" grpId="0" animBg="1"/>
      <p:bldP spid="138" grpId="0" animBg="1"/>
      <p:bldP spid="139" grpId="0" animBg="1"/>
      <p:bldP spid="140" grpId="0" animBg="1"/>
      <p:bldP spid="1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Схема опыта</a:t>
            </a:r>
          </a:p>
        </p:txBody>
      </p:sp>
      <p:cxnSp>
        <p:nvCxnSpPr>
          <p:cNvPr id="7" name="Прямая соединительная линия 6"/>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9" name="Прямоугольник 8"/>
          <p:cNvSpPr/>
          <p:nvPr/>
        </p:nvSpPr>
        <p:spPr>
          <a:xfrm>
            <a:off x="3733800" y="762000"/>
            <a:ext cx="51816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Поглотив фотон, электрон получает </a:t>
            </a:r>
            <a:br>
              <a:rPr lang="ru-RU" b="1" dirty="0">
                <a:solidFill>
                  <a:schemeClr val="accent6">
                    <a:lumMod val="75000"/>
                  </a:schemeClr>
                </a:solidFill>
              </a:rPr>
            </a:br>
            <a:r>
              <a:rPr lang="ru-RU" b="1" dirty="0">
                <a:solidFill>
                  <a:schemeClr val="accent6">
                    <a:lumMod val="75000"/>
                  </a:schemeClr>
                </a:solidFill>
              </a:rPr>
              <a:t>от него энергию и</a:t>
            </a:r>
            <a:r>
              <a:rPr lang="ru-RU" b="1">
                <a:solidFill>
                  <a:schemeClr val="accent6">
                    <a:lumMod val="75000"/>
                  </a:schemeClr>
                </a:solidFill>
              </a:rPr>
              <a:t>, </a:t>
            </a:r>
            <a:br>
              <a:rPr lang="en-US" b="1">
                <a:solidFill>
                  <a:schemeClr val="accent6">
                    <a:lumMod val="75000"/>
                  </a:schemeClr>
                </a:solidFill>
              </a:rPr>
            </a:br>
            <a:r>
              <a:rPr lang="ru-RU" b="1">
                <a:solidFill>
                  <a:schemeClr val="accent6">
                    <a:lumMod val="75000"/>
                  </a:schemeClr>
                </a:solidFill>
              </a:rPr>
              <a:t>совершая </a:t>
            </a:r>
            <a:r>
              <a:rPr lang="ru-RU" b="1" dirty="0">
                <a:solidFill>
                  <a:schemeClr val="accent6">
                    <a:lumMod val="75000"/>
                  </a:schemeClr>
                </a:solidFill>
              </a:rPr>
              <a:t>работу выхода</a:t>
            </a:r>
            <a:r>
              <a:rPr lang="ru-RU" b="1">
                <a:solidFill>
                  <a:schemeClr val="accent6">
                    <a:lumMod val="75000"/>
                  </a:schemeClr>
                </a:solidFill>
              </a:rPr>
              <a:t>, </a:t>
            </a:r>
            <a:br>
              <a:rPr lang="en-US" b="1">
                <a:solidFill>
                  <a:schemeClr val="accent6">
                    <a:lumMod val="75000"/>
                  </a:schemeClr>
                </a:solidFill>
              </a:rPr>
            </a:br>
            <a:r>
              <a:rPr lang="ru-RU" b="1">
                <a:solidFill>
                  <a:schemeClr val="accent6">
                    <a:lumMod val="75000"/>
                  </a:schemeClr>
                </a:solidFill>
              </a:rPr>
              <a:t>покидает </a:t>
            </a:r>
            <a:r>
              <a:rPr lang="ru-RU" b="1" dirty="0">
                <a:solidFill>
                  <a:schemeClr val="accent6">
                    <a:lumMod val="75000"/>
                  </a:schemeClr>
                </a:solidFill>
              </a:rPr>
              <a:t>металл</a:t>
            </a:r>
          </a:p>
        </p:txBody>
      </p:sp>
      <p:pic>
        <p:nvPicPr>
          <p:cNvPr id="345094" name="Picture 6"/>
          <p:cNvPicPr>
            <a:picLocks noChangeAspect="1" noChangeArrowheads="1"/>
          </p:cNvPicPr>
          <p:nvPr/>
        </p:nvPicPr>
        <p:blipFill>
          <a:blip r:embed="rId3" cstate="print"/>
          <a:srcRect/>
          <a:stretch>
            <a:fillRect/>
          </a:stretch>
        </p:blipFill>
        <p:spPr bwMode="auto">
          <a:xfrm>
            <a:off x="276224" y="761999"/>
            <a:ext cx="3381375" cy="4903667"/>
          </a:xfrm>
          <a:prstGeom prst="rect">
            <a:avLst/>
          </a:prstGeom>
          <a:noFill/>
          <a:ln w="9525">
            <a:noFill/>
            <a:miter lim="800000"/>
            <a:headEnd/>
            <a:tailEnd/>
          </a:ln>
        </p:spPr>
      </p:pic>
      <p:sp>
        <p:nvSpPr>
          <p:cNvPr id="3461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 name="Прямоугольник 11"/>
          <p:cNvSpPr/>
          <p:nvPr/>
        </p:nvSpPr>
        <p:spPr>
          <a:xfrm>
            <a:off x="3733800" y="1905000"/>
            <a:ext cx="51816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Максимальная кинетическая энергия, которую может иметь электрон при вылете из металла</a:t>
            </a:r>
          </a:p>
        </p:txBody>
      </p:sp>
      <p:sp>
        <p:nvSpPr>
          <p:cNvPr id="13" name="Прямоугольник 12"/>
          <p:cNvSpPr/>
          <p:nvPr/>
        </p:nvSpPr>
        <p:spPr>
          <a:xfrm>
            <a:off x="3733800" y="2819400"/>
            <a:ext cx="5181600" cy="6858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Напряжение, при котором анодный ток прекращается</a:t>
            </a:r>
          </a:p>
        </p:txBody>
      </p:sp>
      <p:graphicFrame>
        <p:nvGraphicFramePr>
          <p:cNvPr id="346115" name="Object 3"/>
          <p:cNvGraphicFramePr>
            <a:graphicFrameLocks noChangeAspect="1"/>
          </p:cNvGraphicFramePr>
          <p:nvPr/>
        </p:nvGraphicFramePr>
        <p:xfrm>
          <a:off x="3778553" y="3826200"/>
          <a:ext cx="2241247" cy="1295400"/>
        </p:xfrm>
        <a:graphic>
          <a:graphicData uri="http://schemas.openxmlformats.org/presentationml/2006/ole">
            <mc:AlternateContent xmlns:mc="http://schemas.openxmlformats.org/markup-compatibility/2006">
              <mc:Choice xmlns:v="urn:schemas-microsoft-com:vml" Requires="v">
                <p:oleObj name="Формула" r:id="rId4" imgW="1041400" imgH="596900" progId="Equation.3">
                  <p:embed/>
                </p:oleObj>
              </mc:Choice>
              <mc:Fallback>
                <p:oleObj name="Формула" r:id="rId4" imgW="1041400" imgH="5969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8553" y="3826200"/>
                        <a:ext cx="2241247" cy="12954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346119" name="Object 7"/>
          <p:cNvGraphicFramePr>
            <a:graphicFrameLocks noChangeAspect="1"/>
          </p:cNvGraphicFramePr>
          <p:nvPr/>
        </p:nvGraphicFramePr>
        <p:xfrm>
          <a:off x="3775075" y="5356230"/>
          <a:ext cx="3463925" cy="1371600"/>
        </p:xfrm>
        <a:graphic>
          <a:graphicData uri="http://schemas.openxmlformats.org/presentationml/2006/ole">
            <mc:AlternateContent xmlns:mc="http://schemas.openxmlformats.org/markup-compatibility/2006">
              <mc:Choice xmlns:v="urn:schemas-microsoft-com:vml" Requires="v">
                <p:oleObj name="Формула" r:id="rId6" imgW="1511280" imgH="596880" progId="Equation.3">
                  <p:embed/>
                </p:oleObj>
              </mc:Choice>
              <mc:Fallback>
                <p:oleObj name="Формула" r:id="rId6" imgW="1511280" imgH="596880" progId="Equation.3">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5075" y="5356230"/>
                        <a:ext cx="3463925" cy="1371600"/>
                      </a:xfrm>
                      <a:prstGeom prst="rect">
                        <a:avLst/>
                      </a:prstGeom>
                      <a:solidFill>
                        <a:schemeClr val="bg1"/>
                      </a:solidFill>
                    </p:spPr>
                  </p:pic>
                </p:oleObj>
              </mc:Fallback>
            </mc:AlternateContent>
          </a:graphicData>
        </a:graphic>
      </p:graphicFrame>
      <p:sp>
        <p:nvSpPr>
          <p:cNvPr id="21" name="Овал 20"/>
          <p:cNvSpPr/>
          <p:nvPr/>
        </p:nvSpPr>
        <p:spPr>
          <a:xfrm>
            <a:off x="6061073" y="5197800"/>
            <a:ext cx="1152000" cy="158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702353" y="3673800"/>
            <a:ext cx="1152000" cy="158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Рисунок 13" descr="30"/>
          <p:cNvPicPr>
            <a:picLocks noChangeAspect="1"/>
          </p:cNvPicPr>
          <p:nvPr/>
        </p:nvPicPr>
        <p:blipFill>
          <a:blip r:embed="rId8" cstate="print"/>
          <a:srcRect/>
          <a:stretch>
            <a:fillRect/>
          </a:stretch>
        </p:blipFill>
        <p:spPr bwMode="auto">
          <a:xfrm>
            <a:off x="7293045" y="3581399"/>
            <a:ext cx="1774755" cy="1654724"/>
          </a:xfrm>
          <a:prstGeom prst="rect">
            <a:avLst/>
          </a:prstGeom>
          <a:noFill/>
          <a:ln w="9525">
            <a:noFill/>
            <a:miter lim="800000"/>
            <a:headEnd/>
            <a:tailEnd/>
          </a:ln>
        </p:spPr>
      </p:pic>
      <p:cxnSp>
        <p:nvCxnSpPr>
          <p:cNvPr id="15" name="Прямая со стрелкой 14"/>
          <p:cNvCxnSpPr/>
          <p:nvPr/>
        </p:nvCxnSpPr>
        <p:spPr>
          <a:xfrm flipV="1">
            <a:off x="5715000" y="3352800"/>
            <a:ext cx="990600" cy="838201"/>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rot="5400000" flipH="1" flipV="1">
            <a:off x="3551345" y="2941800"/>
            <a:ext cx="1464000" cy="0"/>
          </a:xfrm>
          <a:prstGeom prst="straightConnector1">
            <a:avLst/>
          </a:prstGeom>
          <a:ln w="28575">
            <a:solidFill>
              <a:srgbClr val="C0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6115"/>
                                        </p:tgtEl>
                                        <p:attrNameLst>
                                          <p:attrName>style.visibility</p:attrName>
                                        </p:attrNameLst>
                                      </p:cBhvr>
                                      <p:to>
                                        <p:strVal val="visible"/>
                                      </p:to>
                                    </p:set>
                                    <p:animEffect transition="in" filter="fade">
                                      <p:cBhvr>
                                        <p:cTn id="22" dur="500"/>
                                        <p:tgtEl>
                                          <p:spTgt spid="346115"/>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down)">
                                      <p:cBhvr>
                                        <p:cTn id="26" dur="500"/>
                                        <p:tgtEl>
                                          <p:spTgt spid="21"/>
                                        </p:tgtEl>
                                      </p:cBhvr>
                                    </p:animEffect>
                                  </p:childTnLst>
                                </p:cTn>
                              </p:par>
                            </p:childTnLst>
                          </p:cTn>
                        </p:par>
                        <p:par>
                          <p:cTn id="27" fill="hold">
                            <p:stCondLst>
                              <p:cond delay="1000"/>
                            </p:stCondLst>
                            <p:childTnLst>
                              <p:par>
                                <p:cTn id="28" presetID="2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down)">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3" grpId="0" animBg="1"/>
      <p:bldP spid="21"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Вольтамперная характеристика</a:t>
            </a:r>
          </a:p>
        </p:txBody>
      </p:sp>
      <p:cxnSp>
        <p:nvCxnSpPr>
          <p:cNvPr id="7" name="Прямая соединительная линия 6"/>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3461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 name="Прямоугольник 12"/>
          <p:cNvSpPr/>
          <p:nvPr/>
        </p:nvSpPr>
        <p:spPr>
          <a:xfrm>
            <a:off x="228600" y="3657600"/>
            <a:ext cx="41910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Напряжение, при котором анодный ток прекращается</a:t>
            </a:r>
          </a:p>
        </p:txBody>
      </p:sp>
      <p:pic>
        <p:nvPicPr>
          <p:cNvPr id="346118" name="Picture 6"/>
          <p:cNvPicPr>
            <a:picLocks noChangeAspect="1" noChangeArrowheads="1"/>
          </p:cNvPicPr>
          <p:nvPr/>
        </p:nvPicPr>
        <p:blipFill>
          <a:blip r:embed="rId3" cstate="print"/>
          <a:srcRect t="3665" r="7330" b="27225"/>
          <a:stretch>
            <a:fillRect/>
          </a:stretch>
        </p:blipFill>
        <p:spPr bwMode="auto">
          <a:xfrm>
            <a:off x="304800" y="762000"/>
            <a:ext cx="4632036" cy="2590800"/>
          </a:xfrm>
          <a:prstGeom prst="rect">
            <a:avLst/>
          </a:prstGeom>
          <a:noFill/>
          <a:ln w="9525">
            <a:noFill/>
            <a:miter lim="800000"/>
            <a:headEnd/>
            <a:tailEnd/>
          </a:ln>
        </p:spPr>
      </p:pic>
      <p:graphicFrame>
        <p:nvGraphicFramePr>
          <p:cNvPr id="346115" name="Object 3"/>
          <p:cNvGraphicFramePr>
            <a:graphicFrameLocks noChangeAspect="1"/>
          </p:cNvGraphicFramePr>
          <p:nvPr/>
        </p:nvGraphicFramePr>
        <p:xfrm>
          <a:off x="1143000" y="4572000"/>
          <a:ext cx="1828800" cy="1057013"/>
        </p:xfrm>
        <a:graphic>
          <a:graphicData uri="http://schemas.openxmlformats.org/presentationml/2006/ole">
            <mc:AlternateContent xmlns:mc="http://schemas.openxmlformats.org/markup-compatibility/2006">
              <mc:Choice xmlns:v="urn:schemas-microsoft-com:vml" Requires="v">
                <p:oleObj name="Формула" r:id="rId4" imgW="1041400" imgH="596900" progId="Equation.3">
                  <p:embed/>
                </p:oleObj>
              </mc:Choice>
              <mc:Fallback>
                <p:oleObj name="Формула" r:id="rId4" imgW="1041400" imgH="5969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4572000"/>
                        <a:ext cx="1828800" cy="105701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5" name="Овал 14"/>
          <p:cNvSpPr/>
          <p:nvPr/>
        </p:nvSpPr>
        <p:spPr>
          <a:xfrm>
            <a:off x="685800" y="2667000"/>
            <a:ext cx="324000" cy="50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1524000" y="1371600"/>
            <a:ext cx="324000" cy="32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a:off x="2362200" y="838200"/>
            <a:ext cx="2895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ток насыщения</a:t>
            </a:r>
          </a:p>
        </p:txBody>
      </p:sp>
      <p:sp>
        <p:nvSpPr>
          <p:cNvPr id="20" name="Овал 19"/>
          <p:cNvSpPr/>
          <p:nvPr/>
        </p:nvSpPr>
        <p:spPr>
          <a:xfrm>
            <a:off x="1524000" y="2209800"/>
            <a:ext cx="324000" cy="324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5029200" y="2209800"/>
            <a:ext cx="3962400" cy="9906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В результате хаотического теплового движения некоторые е</a:t>
            </a:r>
            <a:r>
              <a:rPr lang="ru-RU" b="1" baseline="30000" dirty="0">
                <a:solidFill>
                  <a:schemeClr val="accent6">
                    <a:lumMod val="75000"/>
                  </a:schemeClr>
                </a:solidFill>
              </a:rPr>
              <a:t>-</a:t>
            </a:r>
            <a:r>
              <a:rPr lang="ru-RU" b="1" dirty="0">
                <a:solidFill>
                  <a:schemeClr val="accent6">
                    <a:lumMod val="75000"/>
                  </a:schemeClr>
                </a:solidFill>
              </a:rPr>
              <a:t> достигают А</a:t>
            </a:r>
          </a:p>
        </p:txBody>
      </p:sp>
      <p:cxnSp>
        <p:nvCxnSpPr>
          <p:cNvPr id="22" name="Прямая со стрелкой 21"/>
          <p:cNvCxnSpPr>
            <a:stCxn id="21" idx="1"/>
            <a:endCxn id="20" idx="6"/>
          </p:cNvCxnSpPr>
          <p:nvPr/>
        </p:nvCxnSpPr>
        <p:spPr>
          <a:xfrm rot="10800000">
            <a:off x="1848000" y="2371800"/>
            <a:ext cx="3181200" cy="3333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rot="10800000" flipV="1">
            <a:off x="1905000" y="1219200"/>
            <a:ext cx="381000" cy="1524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Прямоугольник 30"/>
          <p:cNvSpPr/>
          <p:nvPr/>
        </p:nvSpPr>
        <p:spPr>
          <a:xfrm>
            <a:off x="5029200" y="762000"/>
            <a:ext cx="39624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Ток насыщения – все е</a:t>
            </a:r>
            <a:r>
              <a:rPr lang="ru-RU" b="1" baseline="30000" dirty="0">
                <a:solidFill>
                  <a:schemeClr val="accent6">
                    <a:lumMod val="75000"/>
                  </a:schemeClr>
                </a:solidFill>
              </a:rPr>
              <a:t>- </a:t>
            </a:r>
            <a:r>
              <a:rPr lang="ru-RU" b="1" dirty="0">
                <a:solidFill>
                  <a:srgbClr val="2D2D8A">
                    <a:lumMod val="75000"/>
                  </a:srgbClr>
                </a:solidFill>
              </a:rPr>
              <a:t>под действием приложенного </a:t>
            </a:r>
            <a:r>
              <a:rPr lang="en-US" b="1" dirty="0">
                <a:solidFill>
                  <a:srgbClr val="2D2D8A">
                    <a:lumMod val="75000"/>
                  </a:srgbClr>
                </a:solidFill>
              </a:rPr>
              <a:t>U </a:t>
            </a:r>
            <a:r>
              <a:rPr lang="ru-RU" b="1" dirty="0">
                <a:solidFill>
                  <a:srgbClr val="2D2D8A">
                    <a:lumMod val="75000"/>
                  </a:srgbClr>
                </a:solidFill>
              </a:rPr>
              <a:t>достигают анода </a:t>
            </a:r>
            <a:r>
              <a:rPr lang="ru-RU" b="1" baseline="30000" dirty="0">
                <a:solidFill>
                  <a:schemeClr val="accent6">
                    <a:lumMod val="75000"/>
                  </a:schemeClr>
                </a:solidFill>
              </a:rPr>
              <a:t> </a:t>
            </a:r>
            <a:r>
              <a:rPr lang="ru-RU" b="1" dirty="0">
                <a:solidFill>
                  <a:schemeClr val="accent6">
                    <a:lumMod val="75000"/>
                  </a:schemeClr>
                </a:solidFill>
              </a:rPr>
              <a:t> </a:t>
            </a:r>
          </a:p>
        </p:txBody>
      </p:sp>
      <p:sp>
        <p:nvSpPr>
          <p:cNvPr id="33" name="Прямоугольник 32"/>
          <p:cNvSpPr/>
          <p:nvPr/>
        </p:nvSpPr>
        <p:spPr>
          <a:xfrm>
            <a:off x="5029200" y="1676400"/>
            <a:ext cx="1905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accent6">
                    <a:lumMod val="75000"/>
                  </a:schemeClr>
                </a:solidFill>
              </a:rPr>
              <a:t>I</a:t>
            </a:r>
            <a:r>
              <a:rPr lang="en-US" b="1" dirty="0">
                <a:solidFill>
                  <a:schemeClr val="accent6">
                    <a:lumMod val="75000"/>
                  </a:schemeClr>
                </a:solidFill>
                <a:sym typeface="Symbol"/>
              </a:rPr>
              <a:t>0 </a:t>
            </a:r>
            <a:r>
              <a:rPr lang="ru-RU" b="1" dirty="0">
                <a:solidFill>
                  <a:schemeClr val="accent6">
                    <a:lumMod val="75000"/>
                  </a:schemeClr>
                </a:solidFill>
                <a:sym typeface="Symbol"/>
              </a:rPr>
              <a:t>при </a:t>
            </a:r>
            <a:r>
              <a:rPr lang="en-US" b="1" dirty="0">
                <a:solidFill>
                  <a:schemeClr val="accent6">
                    <a:lumMod val="75000"/>
                  </a:schemeClr>
                </a:solidFill>
                <a:sym typeface="Symbol"/>
              </a:rPr>
              <a:t>U=0</a:t>
            </a:r>
            <a:endParaRPr lang="ru-RU" b="1" dirty="0">
              <a:solidFill>
                <a:schemeClr val="accent6">
                  <a:lumMod val="75000"/>
                </a:schemeClr>
              </a:solidFill>
            </a:endParaRPr>
          </a:p>
        </p:txBody>
      </p:sp>
      <p:sp>
        <p:nvSpPr>
          <p:cNvPr id="39" name="Прямоугольник 38"/>
          <p:cNvSpPr/>
          <p:nvPr/>
        </p:nvSpPr>
        <p:spPr>
          <a:xfrm>
            <a:off x="4419600" y="1143000"/>
            <a:ext cx="6858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accent6">
                    <a:lumMod val="75000"/>
                  </a:schemeClr>
                </a:solidFill>
              </a:rPr>
              <a:t>I</a:t>
            </a:r>
            <a:r>
              <a:rPr lang="en-US" b="1" baseline="-25000" dirty="0">
                <a:solidFill>
                  <a:schemeClr val="accent6">
                    <a:lumMod val="75000"/>
                  </a:schemeClr>
                </a:solidFill>
              </a:rPr>
              <a:t>2</a:t>
            </a:r>
            <a:endParaRPr lang="ru-RU" b="1" baseline="-25000" dirty="0">
              <a:solidFill>
                <a:schemeClr val="accent6">
                  <a:lumMod val="75000"/>
                </a:schemeClr>
              </a:solidFill>
            </a:endParaRPr>
          </a:p>
        </p:txBody>
      </p:sp>
      <p:sp>
        <p:nvSpPr>
          <p:cNvPr id="40" name="Прямоугольник 39"/>
          <p:cNvSpPr/>
          <p:nvPr/>
        </p:nvSpPr>
        <p:spPr>
          <a:xfrm>
            <a:off x="4419600" y="1524000"/>
            <a:ext cx="6858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accent6">
                    <a:lumMod val="75000"/>
                  </a:schemeClr>
                </a:solidFill>
              </a:rPr>
              <a:t>I</a:t>
            </a:r>
            <a:r>
              <a:rPr lang="en-US" b="1" baseline="-25000" dirty="0">
                <a:solidFill>
                  <a:schemeClr val="accent6">
                    <a:lumMod val="75000"/>
                  </a:schemeClr>
                </a:solidFill>
              </a:rPr>
              <a:t>1</a:t>
            </a:r>
            <a:endParaRPr lang="ru-RU" b="1" baseline="-25000" dirty="0">
              <a:solidFill>
                <a:schemeClr val="accent6">
                  <a:lumMod val="75000"/>
                </a:schemeClr>
              </a:solidFill>
            </a:endParaRPr>
          </a:p>
        </p:txBody>
      </p:sp>
      <p:cxnSp>
        <p:nvCxnSpPr>
          <p:cNvPr id="47" name="Прямая со стрелкой 46"/>
          <p:cNvCxnSpPr>
            <a:endCxn id="15" idx="4"/>
          </p:cNvCxnSpPr>
          <p:nvPr/>
        </p:nvCxnSpPr>
        <p:spPr>
          <a:xfrm rot="5400000" flipH="1" flipV="1">
            <a:off x="599700" y="3409500"/>
            <a:ext cx="486600" cy="96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0" name="Прямоугольник 49"/>
          <p:cNvSpPr/>
          <p:nvPr/>
        </p:nvSpPr>
        <p:spPr>
          <a:xfrm>
            <a:off x="228600" y="5791200"/>
            <a:ext cx="51816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Максимальная кинетическая энергия, которую может иметь электрон при вылете из металла</a:t>
            </a:r>
          </a:p>
        </p:txBody>
      </p:sp>
      <p:pic>
        <p:nvPicPr>
          <p:cNvPr id="54" name="Picture 3">
            <a:hlinkClick r:id="rId6" action="ppaction://hlinkfile"/>
          </p:cNvPr>
          <p:cNvPicPr>
            <a:picLocks noChangeAspect="1" noChangeArrowheads="1"/>
          </p:cNvPicPr>
          <p:nvPr/>
        </p:nvPicPr>
        <p:blipFill>
          <a:blip r:embed="rId7" cstate="print"/>
          <a:srcRect/>
          <a:stretch>
            <a:fillRect/>
          </a:stretch>
        </p:blipFill>
        <p:spPr bwMode="auto">
          <a:xfrm>
            <a:off x="5562600" y="3810000"/>
            <a:ext cx="3051422" cy="2514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6118"/>
                                        </p:tgtEl>
                                        <p:attrNameLst>
                                          <p:attrName>style.visibility</p:attrName>
                                        </p:attrNameLst>
                                      </p:cBhvr>
                                      <p:to>
                                        <p:strVal val="visible"/>
                                      </p:to>
                                    </p:set>
                                    <p:animEffect transition="in" filter="fade">
                                      <p:cBhvr>
                                        <p:cTn id="7" dur="500"/>
                                        <p:tgtEl>
                                          <p:spTgt spid="3461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500"/>
                                        <p:tgtEl>
                                          <p:spTgt spid="5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500"/>
                                        <p:tgtEl>
                                          <p:spTgt spid="20"/>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up)">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childTnLst>
                          </p:cTn>
                        </p:par>
                        <p:par>
                          <p:cTn id="41" fill="hold">
                            <p:stCondLst>
                              <p:cond delay="500"/>
                            </p:stCondLst>
                            <p:childTnLst>
                              <p:par>
                                <p:cTn id="42" presetID="22" presetClass="entr" presetSubtype="2"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right)">
                                      <p:cBhvr>
                                        <p:cTn id="44" dur="5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left)">
                                      <p:cBhvr>
                                        <p:cTn id="54" dur="500"/>
                                        <p:tgtEl>
                                          <p:spTgt spid="40"/>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wipe(left)">
                                      <p:cBhvr>
                                        <p:cTn id="58" dur="500"/>
                                        <p:tgtEl>
                                          <p:spTgt spid="39"/>
                                        </p:tgtEl>
                                      </p:cBhvr>
                                    </p:animEffect>
                                  </p:childTnLst>
                                </p:cTn>
                              </p:par>
                            </p:childTnLst>
                          </p:cTn>
                        </p:par>
                        <p:par>
                          <p:cTn id="59" fill="hold">
                            <p:stCondLst>
                              <p:cond delay="1000"/>
                            </p:stCondLst>
                            <p:childTnLst>
                              <p:par>
                                <p:cTn id="60" presetID="2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down)">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500"/>
                            </p:stCondLst>
                            <p:childTnLst>
                              <p:par>
                                <p:cTn id="69" presetID="22" presetClass="entr" presetSubtype="4" fill="hold"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down)">
                                      <p:cBhvr>
                                        <p:cTn id="71" dur="500"/>
                                        <p:tgtEl>
                                          <p:spTgt spid="4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346115"/>
                                        </p:tgtEl>
                                        <p:attrNameLst>
                                          <p:attrName>style.visibility</p:attrName>
                                        </p:attrNameLst>
                                      </p:cBhvr>
                                      <p:to>
                                        <p:strVal val="visible"/>
                                      </p:to>
                                    </p:set>
                                    <p:animEffect transition="in" filter="fade">
                                      <p:cBhvr>
                                        <p:cTn id="76" dur="500"/>
                                        <p:tgtEl>
                                          <p:spTgt spid="346115"/>
                                        </p:tgtEl>
                                      </p:cBhvr>
                                    </p:animEffect>
                                  </p:childTnLst>
                                </p:cTn>
                              </p:par>
                            </p:childTnLst>
                          </p:cTn>
                        </p:par>
                        <p:par>
                          <p:cTn id="77" fill="hold">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wipe(left)">
                                      <p:cBhvr>
                                        <p:cTn id="8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7" grpId="0" animBg="1"/>
      <p:bldP spid="19" grpId="0"/>
      <p:bldP spid="20" grpId="0" animBg="1"/>
      <p:bldP spid="21" grpId="0" animBg="1"/>
      <p:bldP spid="31" grpId="0" animBg="1"/>
      <p:bldP spid="33" grpId="0"/>
      <p:bldP spid="39" grpId="0"/>
      <p:bldP spid="40"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Практическое применение фотоэффекта</a:t>
            </a:r>
          </a:p>
        </p:txBody>
      </p:sp>
      <p:cxnSp>
        <p:nvCxnSpPr>
          <p:cNvPr id="4" name="Прямая соединительная линия 3"/>
          <p:cNvCxnSpPr/>
          <p:nvPr/>
        </p:nvCxnSpPr>
        <p:spPr>
          <a:xfrm>
            <a:off x="304800" y="989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304800" y="1447800"/>
            <a:ext cx="5257800" cy="381000"/>
          </a:xfrm>
          <a:prstGeom prst="rect">
            <a:avLst/>
          </a:prstGeom>
          <a:solidFill>
            <a:schemeClr val="bg1">
              <a:lumMod val="95000"/>
            </a:schemeClr>
          </a:solid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Фотоэлементы разных типов</a:t>
            </a:r>
          </a:p>
        </p:txBody>
      </p:sp>
      <p:sp>
        <p:nvSpPr>
          <p:cNvPr id="6" name="Прямоугольник 5"/>
          <p:cNvSpPr/>
          <p:nvPr/>
        </p:nvSpPr>
        <p:spPr>
          <a:xfrm>
            <a:off x="304800" y="1828800"/>
            <a:ext cx="5257800" cy="2590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spcBef>
                <a:spcPts val="600"/>
              </a:spcBef>
              <a:buFont typeface="Arial" pitchFamily="34" charset="0"/>
              <a:buChar char="•"/>
            </a:pPr>
            <a:r>
              <a:rPr lang="ru-RU" b="1" dirty="0">
                <a:solidFill>
                  <a:srgbClr val="002060"/>
                </a:solidFill>
              </a:rPr>
              <a:t>Вакуумные фотоэлементы</a:t>
            </a:r>
          </a:p>
          <a:p>
            <a:pPr marL="180975" indent="-180975">
              <a:spcBef>
                <a:spcPts val="600"/>
              </a:spcBef>
              <a:buFont typeface="Arial" pitchFamily="34" charset="0"/>
              <a:buChar char="•"/>
            </a:pPr>
            <a:r>
              <a:rPr lang="ru-RU" b="1" dirty="0">
                <a:solidFill>
                  <a:srgbClr val="002060"/>
                </a:solidFill>
              </a:rPr>
              <a:t>Газонаполненные фотоэлементы </a:t>
            </a:r>
          </a:p>
          <a:p>
            <a:pPr marL="638175" lvl="1" indent="-180975">
              <a:spcBef>
                <a:spcPts val="600"/>
              </a:spcBef>
              <a:buFont typeface="Arial" pitchFamily="34" charset="0"/>
              <a:buChar char="•"/>
            </a:pPr>
            <a:r>
              <a:rPr lang="ru-RU" b="1" dirty="0">
                <a:solidFill>
                  <a:srgbClr val="002060"/>
                </a:solidFill>
              </a:rPr>
              <a:t>газ при низком давлении увеличивает силу тока за счет ударной ионизации</a:t>
            </a:r>
          </a:p>
          <a:p>
            <a:pPr marL="180975" indent="-180975">
              <a:spcBef>
                <a:spcPts val="600"/>
              </a:spcBef>
              <a:buFont typeface="Arial" pitchFamily="34" charset="0"/>
              <a:buChar char="•"/>
            </a:pPr>
            <a:r>
              <a:rPr lang="ru-RU" b="1" dirty="0">
                <a:solidFill>
                  <a:srgbClr val="002060"/>
                </a:solidFill>
              </a:rPr>
              <a:t>Фотосопротивления</a:t>
            </a:r>
          </a:p>
          <a:p>
            <a:pPr marL="180975" indent="-180975">
              <a:spcBef>
                <a:spcPts val="600"/>
              </a:spcBef>
              <a:buFont typeface="Arial" pitchFamily="34" charset="0"/>
              <a:buChar char="•"/>
            </a:pPr>
            <a:r>
              <a:rPr lang="ru-RU" b="1" dirty="0">
                <a:solidFill>
                  <a:srgbClr val="002060"/>
                </a:solidFill>
              </a:rPr>
              <a:t>Вентильные элементы – </a:t>
            </a:r>
            <a:br>
              <a:rPr lang="ru-RU" b="1" dirty="0">
                <a:solidFill>
                  <a:srgbClr val="002060"/>
                </a:solidFill>
              </a:rPr>
            </a:br>
            <a:r>
              <a:rPr lang="ru-RU" b="1" dirty="0">
                <a:solidFill>
                  <a:srgbClr val="002060"/>
                </a:solidFill>
              </a:rPr>
              <a:t>солнечные батареи (</a:t>
            </a:r>
            <a:r>
              <a:rPr lang="ru-RU" b="1" dirty="0">
                <a:solidFill>
                  <a:srgbClr val="002060"/>
                </a:solidFill>
                <a:sym typeface="Symbol"/>
              </a:rPr>
              <a:t>=10…20%)</a:t>
            </a:r>
            <a:endParaRPr lang="ru-RU" b="1" dirty="0">
              <a:solidFill>
                <a:srgbClr val="002060"/>
              </a:solidFill>
            </a:endParaRPr>
          </a:p>
        </p:txBody>
      </p:sp>
      <p:sp>
        <p:nvSpPr>
          <p:cNvPr id="7" name="Прямоугольник 6"/>
          <p:cNvSpPr/>
          <p:nvPr/>
        </p:nvSpPr>
        <p:spPr>
          <a:xfrm>
            <a:off x="457200" y="5029200"/>
            <a:ext cx="7924800" cy="1600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С.И.Вавилов:</a:t>
            </a:r>
          </a:p>
          <a:p>
            <a:pPr>
              <a:spcBef>
                <a:spcPts val="600"/>
              </a:spcBef>
            </a:pPr>
            <a:r>
              <a:rPr lang="ru-RU" b="1" dirty="0">
                <a:solidFill>
                  <a:srgbClr val="002060"/>
                </a:solidFill>
              </a:rPr>
              <a:t>в области наибольшей чувствительности (</a:t>
            </a:r>
            <a:r>
              <a:rPr lang="el-GR" b="1" dirty="0">
                <a:solidFill>
                  <a:srgbClr val="002060"/>
                </a:solidFill>
              </a:rPr>
              <a:t>λ</a:t>
            </a:r>
            <a:r>
              <a:rPr lang="ru-RU" b="1" dirty="0">
                <a:solidFill>
                  <a:srgbClr val="002060"/>
                </a:solidFill>
              </a:rPr>
              <a:t>=555 нм)</a:t>
            </a:r>
            <a:br>
              <a:rPr lang="ru-RU" b="1" dirty="0">
                <a:solidFill>
                  <a:srgbClr val="002060"/>
                </a:solidFill>
              </a:rPr>
            </a:br>
            <a:r>
              <a:rPr lang="ru-RU" b="1" dirty="0">
                <a:solidFill>
                  <a:srgbClr val="002060"/>
                </a:solidFill>
              </a:rPr>
              <a:t>глаз начинает реагировать на свет при попадании </a:t>
            </a:r>
            <a:br>
              <a:rPr lang="ru-RU" b="1" dirty="0">
                <a:solidFill>
                  <a:srgbClr val="002060"/>
                </a:solidFill>
              </a:rPr>
            </a:br>
            <a:r>
              <a:rPr lang="ru-RU" b="1" dirty="0">
                <a:solidFill>
                  <a:srgbClr val="002060"/>
                </a:solidFill>
              </a:rPr>
              <a:t>на зрачок примерно 100 фотонов в секунду</a:t>
            </a:r>
          </a:p>
        </p:txBody>
      </p:sp>
      <p:sp>
        <p:nvSpPr>
          <p:cNvPr id="389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up)">
                                      <p:cBhvr>
                                        <p:cTn id="12" dur="500"/>
                                        <p:tgtEl>
                                          <p:spTgt spid="6">
                                            <p:txEl>
                                              <p:pRg st="0" end="0"/>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wipe(up)">
                                      <p:cBhvr>
                                        <p:cTn id="16" dur="500"/>
                                        <p:tgtEl>
                                          <p:spTgt spid="6">
                                            <p:txEl>
                                              <p:pRg st="1" end="1"/>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wipe(up)">
                                      <p:cBhvr>
                                        <p:cTn id="20" dur="500"/>
                                        <p:tgtEl>
                                          <p:spTgt spid="6">
                                            <p:txEl>
                                              <p:pRg st="2" end="2"/>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wipe(up)">
                                      <p:cBhvr>
                                        <p:cTn id="24" dur="500"/>
                                        <p:tgtEl>
                                          <p:spTgt spid="6">
                                            <p:txEl>
                                              <p:pRg st="3" end="3"/>
                                            </p:txEl>
                                          </p:spTgt>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wipe(up)">
                                      <p:cBhvr>
                                        <p:cTn id="28" dur="500"/>
                                        <p:tgtEl>
                                          <p:spTgt spid="6">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Давление света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2286000" y="1066800"/>
            <a:ext cx="66294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давление, производимое светом </a:t>
            </a:r>
            <a:br>
              <a:rPr lang="ru-RU" b="1" dirty="0">
                <a:solidFill>
                  <a:schemeClr val="accent6">
                    <a:lumMod val="75000"/>
                  </a:schemeClr>
                </a:solidFill>
              </a:rPr>
            </a:br>
            <a:r>
              <a:rPr lang="ru-RU" b="1" dirty="0">
                <a:solidFill>
                  <a:schemeClr val="accent6">
                    <a:lumMod val="75000"/>
                  </a:schemeClr>
                </a:solidFill>
              </a:rPr>
              <a:t>на отражающие и поглощающие тела, </a:t>
            </a:r>
            <a:br>
              <a:rPr lang="ru-RU" b="1" dirty="0">
                <a:solidFill>
                  <a:schemeClr val="accent6">
                    <a:lumMod val="75000"/>
                  </a:schemeClr>
                </a:solidFill>
              </a:rPr>
            </a:br>
            <a:r>
              <a:rPr lang="ru-RU" b="1" dirty="0">
                <a:solidFill>
                  <a:schemeClr val="accent6">
                    <a:lumMod val="75000"/>
                  </a:schemeClr>
                </a:solidFill>
              </a:rPr>
              <a:t>частицы, отдельные молекулы и атомы</a:t>
            </a:r>
          </a:p>
        </p:txBody>
      </p:sp>
      <p:sp>
        <p:nvSpPr>
          <p:cNvPr id="7" name="Прямоугольник 6"/>
          <p:cNvSpPr/>
          <p:nvPr/>
        </p:nvSpPr>
        <p:spPr>
          <a:xfrm>
            <a:off x="304800" y="1066800"/>
            <a:ext cx="1905000" cy="9144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Давление света</a:t>
            </a:r>
          </a:p>
        </p:txBody>
      </p:sp>
      <p:sp>
        <p:nvSpPr>
          <p:cNvPr id="8" name="Прямоугольник 7"/>
          <p:cNvSpPr/>
          <p:nvPr/>
        </p:nvSpPr>
        <p:spPr>
          <a:xfrm>
            <a:off x="304800" y="2105025"/>
            <a:ext cx="31320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Впервые гипотеза светового давления</a:t>
            </a:r>
          </a:p>
        </p:txBody>
      </p:sp>
      <p:sp>
        <p:nvSpPr>
          <p:cNvPr id="14" name="Прямоугольник 13"/>
          <p:cNvSpPr/>
          <p:nvPr/>
        </p:nvSpPr>
        <p:spPr>
          <a:xfrm>
            <a:off x="3124200" y="2105025"/>
            <a:ext cx="5791200" cy="9144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И.Кеплер для объяснения отклонения хвоста комет, пролетающих вблизи Солнца</a:t>
            </a:r>
          </a:p>
        </p:txBody>
      </p:sp>
      <p:sp>
        <p:nvSpPr>
          <p:cNvPr id="3788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 name="Picture 2"/>
          <p:cNvPicPr>
            <a:picLocks noChangeAspect="1" noChangeArrowheads="1"/>
          </p:cNvPicPr>
          <p:nvPr/>
        </p:nvPicPr>
        <p:blipFill>
          <a:blip r:embed="rId3" cstate="print"/>
          <a:srcRect l="4167" t="16667" r="6250" b="8333"/>
          <a:stretch>
            <a:fillRect/>
          </a:stretch>
        </p:blipFill>
        <p:spPr bwMode="auto">
          <a:xfrm>
            <a:off x="2133600" y="3962400"/>
            <a:ext cx="3276600" cy="2743200"/>
          </a:xfrm>
          <a:prstGeom prst="rect">
            <a:avLst/>
          </a:prstGeom>
          <a:noFill/>
          <a:ln w="9525">
            <a:noFill/>
            <a:miter lim="800000"/>
            <a:headEnd/>
            <a:tailEnd/>
          </a:ln>
        </p:spPr>
      </p:pic>
      <p:sp>
        <p:nvSpPr>
          <p:cNvPr id="22" name="Прямоугольник 21"/>
          <p:cNvSpPr/>
          <p:nvPr/>
        </p:nvSpPr>
        <p:spPr>
          <a:xfrm>
            <a:off x="304800" y="2895600"/>
            <a:ext cx="49530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1899 г. – П.Н.Лебедев</a:t>
            </a:r>
          </a:p>
          <a:p>
            <a:r>
              <a:rPr lang="ru-RU" b="1" dirty="0">
                <a:solidFill>
                  <a:schemeClr val="accent6">
                    <a:lumMod val="75000"/>
                  </a:schemeClr>
                </a:solidFill>
              </a:rPr>
              <a:t>первые опыты по исследованию светового давления</a:t>
            </a:r>
          </a:p>
        </p:txBody>
      </p:sp>
      <p:sp>
        <p:nvSpPr>
          <p:cNvPr id="25" name="Прямоугольник 24"/>
          <p:cNvSpPr/>
          <p:nvPr/>
        </p:nvSpPr>
        <p:spPr>
          <a:xfrm>
            <a:off x="5486400" y="2971800"/>
            <a:ext cx="3657600" cy="1676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r>
              <a:rPr lang="ru-RU" sz="1600" b="1" dirty="0">
                <a:solidFill>
                  <a:schemeClr val="accent6">
                    <a:lumMod val="75000"/>
                  </a:schemeClr>
                </a:solidFill>
              </a:rPr>
              <a:t>Крутильные весы</a:t>
            </a:r>
          </a:p>
          <a:p>
            <a:pPr marL="180975" indent="-180975"/>
            <a:endParaRPr lang="en-US" sz="1600" b="1" dirty="0">
              <a:solidFill>
                <a:schemeClr val="accent6">
                  <a:lumMod val="75000"/>
                </a:schemeClr>
              </a:solidFill>
            </a:endParaRPr>
          </a:p>
          <a:p>
            <a:pPr marL="180975" indent="-180975">
              <a:buFont typeface="Arial" pitchFamily="34" charset="0"/>
              <a:buChar char="•"/>
            </a:pPr>
            <a:r>
              <a:rPr lang="ru-RU" sz="1600" b="1" dirty="0" err="1">
                <a:solidFill>
                  <a:schemeClr val="accent6">
                    <a:lumMod val="75000"/>
                  </a:schemeClr>
                </a:solidFill>
              </a:rPr>
              <a:t>Вакуумированный</a:t>
            </a:r>
            <a:r>
              <a:rPr lang="ru-RU" sz="1600" b="1" dirty="0">
                <a:solidFill>
                  <a:schemeClr val="accent6">
                    <a:lumMod val="75000"/>
                  </a:schemeClr>
                </a:solidFill>
              </a:rPr>
              <a:t> сосуд</a:t>
            </a:r>
          </a:p>
          <a:p>
            <a:pPr marL="180975" indent="-180975">
              <a:buFont typeface="Arial" pitchFamily="34" charset="0"/>
              <a:buChar char="•"/>
            </a:pPr>
            <a:r>
              <a:rPr lang="ru-RU" sz="1600" b="1" dirty="0">
                <a:solidFill>
                  <a:schemeClr val="accent6">
                    <a:lumMod val="75000"/>
                  </a:schemeClr>
                </a:solidFill>
              </a:rPr>
              <a:t>Тонкие диски из слюды </a:t>
            </a:r>
            <a:br>
              <a:rPr lang="ru-RU" sz="1600" b="1" dirty="0">
                <a:solidFill>
                  <a:schemeClr val="accent6">
                    <a:lumMod val="75000"/>
                  </a:schemeClr>
                </a:solidFill>
              </a:rPr>
            </a:br>
            <a:r>
              <a:rPr lang="ru-RU" sz="1600" b="1" dirty="0">
                <a:solidFill>
                  <a:schemeClr val="accent6">
                    <a:lumMod val="75000"/>
                  </a:schemeClr>
                </a:solidFill>
              </a:rPr>
              <a:t>и различных металлов </a:t>
            </a:r>
            <a:br>
              <a:rPr lang="ru-RU" sz="1600" b="1" dirty="0">
                <a:solidFill>
                  <a:schemeClr val="accent6">
                    <a:lumMod val="75000"/>
                  </a:schemeClr>
                </a:solidFill>
              </a:rPr>
            </a:br>
            <a:r>
              <a:rPr lang="ru-RU" sz="1600" b="1" dirty="0">
                <a:solidFill>
                  <a:schemeClr val="accent6">
                    <a:lumMod val="75000"/>
                  </a:schemeClr>
                </a:solidFill>
              </a:rPr>
              <a:t>на тонкой проволоке</a:t>
            </a:r>
          </a:p>
        </p:txBody>
      </p:sp>
      <p:pic>
        <p:nvPicPr>
          <p:cNvPr id="378885" name="Picture 5"/>
          <p:cNvPicPr>
            <a:picLocks noChangeAspect="1" noChangeArrowheads="1"/>
          </p:cNvPicPr>
          <p:nvPr/>
        </p:nvPicPr>
        <p:blipFill>
          <a:blip r:embed="rId4" cstate="print"/>
          <a:srcRect l="10850" r="9585"/>
          <a:stretch>
            <a:fillRect/>
          </a:stretch>
        </p:blipFill>
        <p:spPr bwMode="auto">
          <a:xfrm>
            <a:off x="381000" y="3962400"/>
            <a:ext cx="1676400" cy="2743200"/>
          </a:xfrm>
          <a:prstGeom prst="rect">
            <a:avLst/>
          </a:prstGeom>
          <a:noFill/>
          <a:ln w="9525">
            <a:noFill/>
            <a:miter lim="800000"/>
            <a:headEnd/>
            <a:tailEnd/>
          </a:ln>
        </p:spPr>
      </p:pic>
      <p:sp>
        <p:nvSpPr>
          <p:cNvPr id="27" name="Прямоугольник 26"/>
          <p:cNvSpPr/>
          <p:nvPr/>
        </p:nvSpPr>
        <p:spPr>
          <a:xfrm>
            <a:off x="5638800" y="4572000"/>
            <a:ext cx="3657600" cy="2209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Попеременное облучение разных сторон крылышек – нивелирование радиометрических сил </a:t>
            </a:r>
          </a:p>
          <a:p>
            <a:endParaRPr lang="ru-RU" sz="1600" b="1" dirty="0">
              <a:solidFill>
                <a:schemeClr val="accent6">
                  <a:lumMod val="75000"/>
                </a:schemeClr>
              </a:solidFill>
            </a:endParaRPr>
          </a:p>
          <a:p>
            <a:r>
              <a:rPr lang="ru-RU" sz="1600" b="1" dirty="0">
                <a:solidFill>
                  <a:schemeClr val="accent6">
                    <a:lumMod val="75000"/>
                  </a:schemeClr>
                </a:solidFill>
              </a:rPr>
              <a:t>Удовлетворительное (±20%) совпадение</a:t>
            </a:r>
            <a:br>
              <a:rPr lang="ru-RU" sz="1600" b="1" dirty="0">
                <a:solidFill>
                  <a:schemeClr val="accent6">
                    <a:lumMod val="75000"/>
                  </a:schemeClr>
                </a:solidFill>
              </a:rPr>
            </a:br>
            <a:r>
              <a:rPr lang="ru-RU" sz="1600" b="1" dirty="0">
                <a:solidFill>
                  <a:schemeClr val="accent6">
                    <a:lumMod val="75000"/>
                  </a:schemeClr>
                </a:solidFill>
              </a:rPr>
              <a:t>с теорией Максвелла</a:t>
            </a:r>
          </a:p>
        </p:txBody>
      </p:sp>
      <p:sp>
        <p:nvSpPr>
          <p:cNvPr id="15" name="Прямоугольник 14"/>
          <p:cNvSpPr/>
          <p:nvPr/>
        </p:nvSpPr>
        <p:spPr>
          <a:xfrm>
            <a:off x="228600" y="609600"/>
            <a:ext cx="8610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Одно из явлений, подтверждающих теорию Максвелла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78885"/>
                                        </p:tgtEl>
                                        <p:attrNameLst>
                                          <p:attrName>style.visibility</p:attrName>
                                        </p:attrNameLst>
                                      </p:cBhvr>
                                      <p:to>
                                        <p:strVal val="visible"/>
                                      </p:to>
                                    </p:set>
                                    <p:animEffect transition="in" filter="fade">
                                      <p:cBhvr>
                                        <p:cTn id="31" dur="500"/>
                                        <p:tgtEl>
                                          <p:spTgt spid="37888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7">
                                            <p:txEl>
                                              <p:pRg st="0" end="0"/>
                                            </p:txEl>
                                          </p:spTgt>
                                        </p:tgtEl>
                                        <p:attrNameLst>
                                          <p:attrName>style.visibility</p:attrName>
                                        </p:attrNameLst>
                                      </p:cBhvr>
                                      <p:to>
                                        <p:strVal val="visible"/>
                                      </p:to>
                                    </p:set>
                                    <p:animEffect transition="in" filter="fade">
                                      <p:cBhvr>
                                        <p:cTn id="41" dur="500"/>
                                        <p:tgtEl>
                                          <p:spTgt spid="27">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7">
                                            <p:txEl>
                                              <p:pRg st="2" end="2"/>
                                            </p:txEl>
                                          </p:spTgt>
                                        </p:tgtEl>
                                        <p:attrNameLst>
                                          <p:attrName>style.visibility</p:attrName>
                                        </p:attrNameLst>
                                      </p:cBhvr>
                                      <p:to>
                                        <p:strVal val="visible"/>
                                      </p:to>
                                    </p:set>
                                    <p:animEffect transition="in" filter="fade">
                                      <p:cBhvr>
                                        <p:cTn id="46" dur="500"/>
                                        <p:tgtEl>
                                          <p:spTgt spid="27">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4" grpId="0" animBg="1"/>
      <p:bldP spid="22" grpId="0"/>
      <p:bldP spid="25"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Объяснение давления света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5" name="Picture 2" descr="42"/>
          <p:cNvPicPr>
            <a:picLocks noChangeAspect="1" noChangeArrowheads="1"/>
          </p:cNvPicPr>
          <p:nvPr/>
        </p:nvPicPr>
        <p:blipFill>
          <a:blip r:embed="rId3" cstate="print"/>
          <a:srcRect/>
          <a:stretch>
            <a:fillRect/>
          </a:stretch>
        </p:blipFill>
        <p:spPr bwMode="auto">
          <a:xfrm>
            <a:off x="381000" y="1905000"/>
            <a:ext cx="6249749" cy="2438400"/>
          </a:xfrm>
          <a:prstGeom prst="rect">
            <a:avLst/>
          </a:prstGeom>
          <a:noFill/>
          <a:ln w="9525">
            <a:noFill/>
            <a:miter lim="800000"/>
            <a:headEnd/>
            <a:tailEnd/>
          </a:ln>
        </p:spPr>
      </p:pic>
      <p:graphicFrame>
        <p:nvGraphicFramePr>
          <p:cNvPr id="6" name="Object 3"/>
          <p:cNvGraphicFramePr>
            <a:graphicFrameLocks noChangeAspect="1"/>
          </p:cNvGraphicFramePr>
          <p:nvPr/>
        </p:nvGraphicFramePr>
        <p:xfrm>
          <a:off x="7086600" y="2590800"/>
          <a:ext cx="1354015" cy="685800"/>
        </p:xfrm>
        <a:graphic>
          <a:graphicData uri="http://schemas.openxmlformats.org/presentationml/2006/ole">
            <mc:AlternateContent xmlns:mc="http://schemas.openxmlformats.org/markup-compatibility/2006">
              <mc:Choice xmlns:v="urn:schemas-microsoft-com:vml" Requires="v">
                <p:oleObj name="Формула" r:id="rId4" imgW="736600" imgH="368300" progId="Equation.3">
                  <p:embed/>
                </p:oleObj>
              </mc:Choice>
              <mc:Fallback>
                <p:oleObj name="Формула" r:id="rId4" imgW="736600" imgH="3683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2590800"/>
                        <a:ext cx="1354015" cy="6858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7" name="Прямоугольник 6"/>
          <p:cNvSpPr/>
          <p:nvPr/>
        </p:nvSpPr>
        <p:spPr>
          <a:xfrm>
            <a:off x="304800" y="609600"/>
            <a:ext cx="73152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Давление света можно объяснить как с точки зрения электромагнитной так и фотонной тории</a:t>
            </a:r>
          </a:p>
        </p:txBody>
      </p:sp>
      <p:sp>
        <p:nvSpPr>
          <p:cNvPr id="8" name="Прямоугольник 7"/>
          <p:cNvSpPr/>
          <p:nvPr/>
        </p:nvSpPr>
        <p:spPr>
          <a:xfrm>
            <a:off x="7620000" y="609600"/>
            <a:ext cx="3810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400" b="1" dirty="0">
                <a:solidFill>
                  <a:srgbClr val="002060"/>
                </a:solidFill>
              </a:rPr>
              <a:t>!</a:t>
            </a:r>
          </a:p>
        </p:txBody>
      </p:sp>
      <p:sp>
        <p:nvSpPr>
          <p:cNvPr id="9" name="Прямоугольник 8"/>
          <p:cNvSpPr/>
          <p:nvPr/>
        </p:nvSpPr>
        <p:spPr>
          <a:xfrm>
            <a:off x="6400800" y="4419600"/>
            <a:ext cx="2484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заряды приходят в движение</a:t>
            </a:r>
          </a:p>
        </p:txBody>
      </p:sp>
      <p:sp>
        <p:nvSpPr>
          <p:cNvPr id="39322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3219" name="Object 3"/>
          <p:cNvGraphicFramePr>
            <a:graphicFrameLocks noChangeAspect="1"/>
          </p:cNvGraphicFramePr>
          <p:nvPr/>
        </p:nvGraphicFramePr>
        <p:xfrm>
          <a:off x="3851605" y="5334000"/>
          <a:ext cx="1973263" cy="762000"/>
        </p:xfrm>
        <a:graphic>
          <a:graphicData uri="http://schemas.openxmlformats.org/presentationml/2006/ole">
            <mc:AlternateContent xmlns:mc="http://schemas.openxmlformats.org/markup-compatibility/2006">
              <mc:Choice xmlns:v="urn:schemas-microsoft-com:vml" Requires="v">
                <p:oleObj name="Формула" r:id="rId6" imgW="965160" imgH="368280" progId="Equation.3">
                  <p:embed/>
                </p:oleObj>
              </mc:Choice>
              <mc:Fallback>
                <p:oleObj name="Формула" r:id="rId6" imgW="965160" imgH="36828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1605" y="5334000"/>
                        <a:ext cx="1973263" cy="762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2" name="Прямоугольник 11"/>
          <p:cNvSpPr/>
          <p:nvPr/>
        </p:nvSpPr>
        <p:spPr>
          <a:xfrm>
            <a:off x="304800" y="1447800"/>
            <a:ext cx="8640000" cy="360000"/>
          </a:xfrm>
          <a:prstGeom prst="rect">
            <a:avLst/>
          </a:prstGeom>
          <a:solidFill>
            <a:schemeClr val="bg1">
              <a:lumMod val="9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 </a:t>
            </a:r>
            <a:r>
              <a:rPr lang="ru-RU" b="1" dirty="0" err="1">
                <a:solidFill>
                  <a:srgbClr val="002060"/>
                </a:solidFill>
              </a:rPr>
              <a:t>т.з</a:t>
            </a:r>
            <a:r>
              <a:rPr lang="ru-RU" b="1" dirty="0">
                <a:solidFill>
                  <a:srgbClr val="002060"/>
                </a:solidFill>
              </a:rPr>
              <a:t>. электромагнитной теории</a:t>
            </a:r>
          </a:p>
        </p:txBody>
      </p:sp>
      <p:sp>
        <p:nvSpPr>
          <p:cNvPr id="14" name="Стрелка вправо 13"/>
          <p:cNvSpPr/>
          <p:nvPr/>
        </p:nvSpPr>
        <p:spPr>
          <a:xfrm>
            <a:off x="5932701" y="4593266"/>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5" name="Прямоугольник 14"/>
          <p:cNvSpPr/>
          <p:nvPr/>
        </p:nvSpPr>
        <p:spPr>
          <a:xfrm>
            <a:off x="1524000" y="4419600"/>
            <a:ext cx="4284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Со стороны ЭМ волны на заряды действуют силы </a:t>
            </a:r>
            <a:r>
              <a:rPr lang="en-US" b="1" dirty="0">
                <a:solidFill>
                  <a:srgbClr val="002060"/>
                </a:solidFill>
              </a:rPr>
              <a:t>F</a:t>
            </a:r>
            <a:r>
              <a:rPr lang="en-US" b="1" baseline="-25000" dirty="0">
                <a:solidFill>
                  <a:srgbClr val="002060"/>
                </a:solidFill>
              </a:rPr>
              <a:t>+</a:t>
            </a:r>
            <a:r>
              <a:rPr lang="en-US" b="1" dirty="0">
                <a:solidFill>
                  <a:srgbClr val="002060"/>
                </a:solidFill>
              </a:rPr>
              <a:t> </a:t>
            </a:r>
            <a:r>
              <a:rPr lang="ru-RU" b="1" dirty="0">
                <a:solidFill>
                  <a:srgbClr val="002060"/>
                </a:solidFill>
              </a:rPr>
              <a:t>и</a:t>
            </a:r>
            <a:r>
              <a:rPr lang="en-US" b="1" dirty="0">
                <a:solidFill>
                  <a:srgbClr val="002060"/>
                </a:solidFill>
              </a:rPr>
              <a:t> F</a:t>
            </a:r>
            <a:r>
              <a:rPr lang="en-US" b="1" baseline="-25000" dirty="0">
                <a:solidFill>
                  <a:srgbClr val="002060"/>
                </a:solidFill>
              </a:rPr>
              <a:t>-</a:t>
            </a:r>
            <a:r>
              <a:rPr lang="ru-RU" b="1" dirty="0">
                <a:solidFill>
                  <a:srgbClr val="002060"/>
                </a:solidFill>
              </a:rPr>
              <a:t> </a:t>
            </a:r>
          </a:p>
        </p:txBody>
      </p:sp>
      <p:sp>
        <p:nvSpPr>
          <p:cNvPr id="16" name="Прямоугольник 15"/>
          <p:cNvSpPr/>
          <p:nvPr/>
        </p:nvSpPr>
        <p:spPr>
          <a:xfrm>
            <a:off x="6400800" y="5410200"/>
            <a:ext cx="2484000" cy="10668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заряды вдавливаются </a:t>
            </a:r>
            <a:br>
              <a:rPr lang="ru-RU" b="1" dirty="0">
                <a:solidFill>
                  <a:srgbClr val="002060"/>
                </a:solidFill>
              </a:rPr>
            </a:br>
            <a:r>
              <a:rPr lang="ru-RU" b="1" dirty="0">
                <a:solidFill>
                  <a:srgbClr val="002060"/>
                </a:solidFill>
              </a:rPr>
              <a:t>в вещество</a:t>
            </a:r>
          </a:p>
        </p:txBody>
      </p:sp>
      <p:sp>
        <p:nvSpPr>
          <p:cNvPr id="17" name="Стрелка вправо 16"/>
          <p:cNvSpPr/>
          <p:nvPr/>
        </p:nvSpPr>
        <p:spPr>
          <a:xfrm>
            <a:off x="5943600" y="5562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8" name="Прямоугольник 17"/>
          <p:cNvSpPr/>
          <p:nvPr/>
        </p:nvSpPr>
        <p:spPr>
          <a:xfrm>
            <a:off x="381000" y="5334000"/>
            <a:ext cx="3456000" cy="762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На движущиеся заряды действует сила Лоренца</a:t>
            </a:r>
          </a:p>
        </p:txBody>
      </p:sp>
      <p:sp>
        <p:nvSpPr>
          <p:cNvPr id="19" name="Прямоугольник 18"/>
          <p:cNvSpPr/>
          <p:nvPr/>
        </p:nvSpPr>
        <p:spPr>
          <a:xfrm>
            <a:off x="381000" y="6172200"/>
            <a:ext cx="5410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Сила, создающая давление света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93219"/>
                                        </p:tgtEl>
                                        <p:attrNameLst>
                                          <p:attrName>style.visibility</p:attrName>
                                        </p:attrNameLst>
                                      </p:cBhvr>
                                      <p:to>
                                        <p:strVal val="visible"/>
                                      </p:to>
                                    </p:set>
                                    <p:animEffect transition="in" filter="fade">
                                      <p:cBhvr>
                                        <p:cTn id="49" dur="500"/>
                                        <p:tgtEl>
                                          <p:spTgt spid="393219"/>
                                        </p:tgtEl>
                                      </p:cBhvr>
                                    </p:animEffect>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left)">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2" grpId="0" animBg="1"/>
      <p:bldP spid="14" grpId="0" animBg="1"/>
      <p:bldP spid="15" grpId="0" animBg="1"/>
      <p:bldP spid="16" grpId="0" animBg="1"/>
      <p:bldP spid="17" grpId="0" animBg="1"/>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Объяснение давления света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7" name="Прямоугольник 6"/>
          <p:cNvSpPr/>
          <p:nvPr/>
        </p:nvSpPr>
        <p:spPr>
          <a:xfrm>
            <a:off x="304800" y="609600"/>
            <a:ext cx="73152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Давление света можно объяснить как с точки зрения электромагнитной так и фотонной тории</a:t>
            </a:r>
          </a:p>
        </p:txBody>
      </p:sp>
      <p:sp>
        <p:nvSpPr>
          <p:cNvPr id="8" name="Прямоугольник 7"/>
          <p:cNvSpPr/>
          <p:nvPr/>
        </p:nvSpPr>
        <p:spPr>
          <a:xfrm>
            <a:off x="7620000" y="609600"/>
            <a:ext cx="3810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400" b="1" dirty="0">
                <a:solidFill>
                  <a:srgbClr val="002060"/>
                </a:solidFill>
              </a:rPr>
              <a:t>!</a:t>
            </a:r>
          </a:p>
        </p:txBody>
      </p:sp>
      <p:sp>
        <p:nvSpPr>
          <p:cNvPr id="39322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 name="Прямоугольник 11"/>
          <p:cNvSpPr/>
          <p:nvPr/>
        </p:nvSpPr>
        <p:spPr>
          <a:xfrm>
            <a:off x="304800" y="1447800"/>
            <a:ext cx="8640000" cy="360000"/>
          </a:xfrm>
          <a:prstGeom prst="rect">
            <a:avLst/>
          </a:prstGeom>
          <a:solidFill>
            <a:schemeClr val="bg1">
              <a:lumMod val="9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 </a:t>
            </a:r>
            <a:r>
              <a:rPr lang="ru-RU" b="1" dirty="0" err="1">
                <a:solidFill>
                  <a:srgbClr val="002060"/>
                </a:solidFill>
              </a:rPr>
              <a:t>т.з</a:t>
            </a:r>
            <a:r>
              <a:rPr lang="ru-RU" b="1" dirty="0">
                <a:solidFill>
                  <a:srgbClr val="002060"/>
                </a:solidFill>
              </a:rPr>
              <a:t>. фотонной теории</a:t>
            </a:r>
          </a:p>
        </p:txBody>
      </p:sp>
      <p:sp>
        <p:nvSpPr>
          <p:cNvPr id="14" name="Стрелка вправо 13"/>
          <p:cNvSpPr/>
          <p:nvPr/>
        </p:nvSpPr>
        <p:spPr>
          <a:xfrm>
            <a:off x="3581400" y="2133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5" name="Прямоугольник 14"/>
          <p:cNvSpPr/>
          <p:nvPr/>
        </p:nvSpPr>
        <p:spPr>
          <a:xfrm>
            <a:off x="304800" y="1905000"/>
            <a:ext cx="32004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Фотон как частица попадает на вещество</a:t>
            </a:r>
          </a:p>
        </p:txBody>
      </p:sp>
      <p:sp>
        <p:nvSpPr>
          <p:cNvPr id="16" name="Прямоугольник 15"/>
          <p:cNvSpPr/>
          <p:nvPr/>
        </p:nvSpPr>
        <p:spPr>
          <a:xfrm>
            <a:off x="4038600" y="1905000"/>
            <a:ext cx="3810000" cy="7200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фотон передает веществу соответствующий импульс</a:t>
            </a:r>
          </a:p>
        </p:txBody>
      </p:sp>
      <p:sp>
        <p:nvSpPr>
          <p:cNvPr id="17" name="Прямоугольник 16"/>
          <p:cNvSpPr/>
          <p:nvPr/>
        </p:nvSpPr>
        <p:spPr>
          <a:xfrm>
            <a:off x="304800" y="2743200"/>
            <a:ext cx="4038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Импульс, передаваемый ПОГЛОЩЕННЫМ фотоном</a:t>
            </a:r>
          </a:p>
        </p:txBody>
      </p:sp>
      <p:sp>
        <p:nvSpPr>
          <p:cNvPr id="39526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68" name="Object 4"/>
          <p:cNvGraphicFramePr>
            <a:graphicFrameLocks noChangeAspect="1"/>
          </p:cNvGraphicFramePr>
          <p:nvPr/>
        </p:nvGraphicFramePr>
        <p:xfrm>
          <a:off x="3985735" y="2743200"/>
          <a:ext cx="1792001" cy="576000"/>
        </p:xfrm>
        <a:graphic>
          <a:graphicData uri="http://schemas.openxmlformats.org/presentationml/2006/ole">
            <mc:AlternateContent xmlns:mc="http://schemas.openxmlformats.org/markup-compatibility/2006">
              <mc:Choice xmlns:v="urn:schemas-microsoft-com:vml" Requires="v">
                <p:oleObj name="Формула" r:id="rId3" imgW="1066800" imgH="342900" progId="Equation.3">
                  <p:embed/>
                </p:oleObj>
              </mc:Choice>
              <mc:Fallback>
                <p:oleObj name="Формула" r:id="rId3" imgW="1066800" imgH="3429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5735" y="2743200"/>
                        <a:ext cx="1792001" cy="576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9527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1" name="Object 7"/>
          <p:cNvGraphicFramePr>
            <a:graphicFrameLocks noChangeAspect="1"/>
          </p:cNvGraphicFramePr>
          <p:nvPr/>
        </p:nvGraphicFramePr>
        <p:xfrm>
          <a:off x="3994200" y="3505200"/>
          <a:ext cx="1936000" cy="576000"/>
        </p:xfrm>
        <a:graphic>
          <a:graphicData uri="http://schemas.openxmlformats.org/presentationml/2006/ole">
            <mc:AlternateContent xmlns:mc="http://schemas.openxmlformats.org/markup-compatibility/2006">
              <mc:Choice xmlns:v="urn:schemas-microsoft-com:vml" Requires="v">
                <p:oleObj name="Формула" r:id="rId5" imgW="1155700" imgH="342900" progId="Equation.3">
                  <p:embed/>
                </p:oleObj>
              </mc:Choice>
              <mc:Fallback>
                <p:oleObj name="Формула" r:id="rId5" imgW="1155700" imgH="342900" progId="Equation.3">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4200" y="3505200"/>
                        <a:ext cx="1936000" cy="576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9527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3" name="Object 9"/>
          <p:cNvGraphicFramePr>
            <a:graphicFrameLocks noChangeAspect="1"/>
          </p:cNvGraphicFramePr>
          <p:nvPr/>
        </p:nvGraphicFramePr>
        <p:xfrm>
          <a:off x="3962400" y="4267200"/>
          <a:ext cx="1307024" cy="838200"/>
        </p:xfrm>
        <a:graphic>
          <a:graphicData uri="http://schemas.openxmlformats.org/presentationml/2006/ole">
            <mc:AlternateContent xmlns:mc="http://schemas.openxmlformats.org/markup-compatibility/2006">
              <mc:Choice xmlns:v="urn:schemas-microsoft-com:vml" Requires="v">
                <p:oleObj name="Формула" r:id="rId7" imgW="876300" imgH="558800" progId="Equation.3">
                  <p:embed/>
                </p:oleObj>
              </mc:Choice>
              <mc:Fallback>
                <p:oleObj name="Формула" r:id="rId7" imgW="876300" imgH="558800" progId="Equation.3">
                  <p:embed/>
                  <p:pic>
                    <p:nvPicPr>
                      <p:cNvPr id="0"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62400" y="4267200"/>
                        <a:ext cx="1307024" cy="838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9527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5" name="Object 11"/>
          <p:cNvGraphicFramePr>
            <a:graphicFrameLocks noChangeAspect="1"/>
          </p:cNvGraphicFramePr>
          <p:nvPr/>
        </p:nvGraphicFramePr>
        <p:xfrm>
          <a:off x="5715000" y="4419600"/>
          <a:ext cx="3060246" cy="495300"/>
        </p:xfrm>
        <a:graphic>
          <a:graphicData uri="http://schemas.openxmlformats.org/presentationml/2006/ole">
            <mc:AlternateContent xmlns:mc="http://schemas.openxmlformats.org/markup-compatibility/2006">
              <mc:Choice xmlns:v="urn:schemas-microsoft-com:vml" Requires="v">
                <p:oleObj name="Формула" r:id="rId9" imgW="1651000" imgH="266700" progId="Equation.3">
                  <p:embed/>
                </p:oleObj>
              </mc:Choice>
              <mc:Fallback>
                <p:oleObj name="Формула" r:id="rId9" imgW="1651000" imgH="266700" progId="Equation.3">
                  <p:embed/>
                  <p:pic>
                    <p:nvPicPr>
                      <p:cNvPr id="0"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15000" y="4419600"/>
                        <a:ext cx="3060246" cy="4953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7" name="Прямоугольник 26"/>
          <p:cNvSpPr/>
          <p:nvPr/>
        </p:nvSpPr>
        <p:spPr>
          <a:xfrm>
            <a:off x="228600" y="4343400"/>
            <a:ext cx="39624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По </a:t>
            </a:r>
            <a:r>
              <a:rPr lang="en-US" b="1" dirty="0">
                <a:solidFill>
                  <a:srgbClr val="002060"/>
                </a:solidFill>
              </a:rPr>
              <a:t>II</a:t>
            </a:r>
            <a:r>
              <a:rPr lang="ru-RU" b="1" dirty="0">
                <a:solidFill>
                  <a:srgbClr val="002060"/>
                </a:solidFill>
              </a:rPr>
              <a:t> закону Ньютона</a:t>
            </a:r>
          </a:p>
        </p:txBody>
      </p:sp>
      <p:sp>
        <p:nvSpPr>
          <p:cNvPr id="28" name="Прямоугольник 27"/>
          <p:cNvSpPr/>
          <p:nvPr/>
        </p:nvSpPr>
        <p:spPr>
          <a:xfrm>
            <a:off x="6934200" y="3581400"/>
            <a:ext cx="19812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spcBef>
                <a:spcPts val="600"/>
              </a:spcBef>
            </a:pPr>
            <a:r>
              <a:rPr lang="ru-RU" sz="1600" b="1" dirty="0">
                <a:solidFill>
                  <a:srgbClr val="002060"/>
                </a:solidFill>
              </a:rPr>
              <a:t>импульс силы</a:t>
            </a:r>
          </a:p>
        </p:txBody>
      </p:sp>
      <p:sp>
        <p:nvSpPr>
          <p:cNvPr id="29" name="Овал 28"/>
          <p:cNvSpPr/>
          <p:nvPr/>
        </p:nvSpPr>
        <p:spPr>
          <a:xfrm>
            <a:off x="7848600" y="4343400"/>
            <a:ext cx="990600" cy="762000"/>
          </a:xfrm>
          <a:prstGeom prst="ellipse">
            <a:avLst/>
          </a:prstGeom>
          <a:no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0" name="Прямая со стрелкой 29"/>
          <p:cNvCxnSpPr>
            <a:stCxn id="29" idx="1"/>
          </p:cNvCxnSpPr>
          <p:nvPr/>
        </p:nvCxnSpPr>
        <p:spPr>
          <a:xfrm rot="16200000" flipV="1">
            <a:off x="7598639" y="4059961"/>
            <a:ext cx="492592" cy="29747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Прямоугольник 32"/>
          <p:cNvSpPr/>
          <p:nvPr/>
        </p:nvSpPr>
        <p:spPr>
          <a:xfrm>
            <a:off x="304800" y="3429000"/>
            <a:ext cx="40386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Импульс, передаваемый ОТРАЖЕННЫМ фотоном</a:t>
            </a:r>
          </a:p>
        </p:txBody>
      </p:sp>
      <p:sp>
        <p:nvSpPr>
          <p:cNvPr id="34" name="Прямоугольник 33"/>
          <p:cNvSpPr/>
          <p:nvPr/>
        </p:nvSpPr>
        <p:spPr>
          <a:xfrm>
            <a:off x="304800" y="4953000"/>
            <a:ext cx="2590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a:t>
            </a:r>
          </a:p>
        </p:txBody>
      </p:sp>
      <p:sp>
        <p:nvSpPr>
          <p:cNvPr id="395278"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7" name="Object 13"/>
          <p:cNvGraphicFramePr>
            <a:graphicFrameLocks noChangeAspect="1"/>
          </p:cNvGraphicFramePr>
          <p:nvPr/>
        </p:nvGraphicFramePr>
        <p:xfrm>
          <a:off x="304799" y="5457825"/>
          <a:ext cx="2227881" cy="1095375"/>
        </p:xfrm>
        <a:graphic>
          <a:graphicData uri="http://schemas.openxmlformats.org/presentationml/2006/ole">
            <mc:AlternateContent xmlns:mc="http://schemas.openxmlformats.org/markup-compatibility/2006">
              <mc:Choice xmlns:v="urn:schemas-microsoft-com:vml" Requires="v">
                <p:oleObj name="Формула" r:id="rId11" imgW="1143000" imgH="558800" progId="Equation.3">
                  <p:embed/>
                </p:oleObj>
              </mc:Choice>
              <mc:Fallback>
                <p:oleObj name="Формула" r:id="rId11" imgW="1143000" imgH="558800" progId="Equation.3">
                  <p:embed/>
                  <p:pic>
                    <p:nvPicPr>
                      <p:cNvPr id="0"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4799" y="5457825"/>
                        <a:ext cx="2227881" cy="109537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7" name="Прямоугольник 36"/>
          <p:cNvSpPr/>
          <p:nvPr/>
        </p:nvSpPr>
        <p:spPr>
          <a:xfrm>
            <a:off x="2590800" y="5486400"/>
            <a:ext cx="41910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Е – энергетическая освещенность</a:t>
            </a:r>
          </a:p>
          <a:p>
            <a:pPr>
              <a:spcBef>
                <a:spcPts val="600"/>
              </a:spcBef>
            </a:pPr>
            <a:r>
              <a:rPr lang="ru-RU" b="1" dirty="0">
                <a:solidFill>
                  <a:srgbClr val="002060"/>
                </a:solidFill>
                <a:sym typeface="Symbol"/>
              </a:rPr>
              <a:t> </a:t>
            </a:r>
            <a:r>
              <a:rPr lang="ru-RU" b="1" dirty="0">
                <a:solidFill>
                  <a:srgbClr val="002060"/>
                </a:solidFill>
              </a:rPr>
              <a:t>-коэффициент отражения</a:t>
            </a:r>
          </a:p>
        </p:txBody>
      </p:sp>
      <p:sp>
        <p:nvSpPr>
          <p:cNvPr id="395280"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5279" name="Object 15"/>
          <p:cNvGraphicFramePr>
            <a:graphicFrameLocks noChangeAspect="1"/>
          </p:cNvGraphicFramePr>
          <p:nvPr/>
        </p:nvGraphicFramePr>
        <p:xfrm>
          <a:off x="6553200" y="5638800"/>
          <a:ext cx="1221074" cy="809625"/>
        </p:xfrm>
        <a:graphic>
          <a:graphicData uri="http://schemas.openxmlformats.org/presentationml/2006/ole">
            <mc:AlternateContent xmlns:mc="http://schemas.openxmlformats.org/markup-compatibility/2006">
              <mc:Choice xmlns:v="urn:schemas-microsoft-com:vml" Requires="v">
                <p:oleObj name="Формула" r:id="rId13" imgW="875920" imgH="583947" progId="Equation.3">
                  <p:embed/>
                </p:oleObj>
              </mc:Choice>
              <mc:Fallback>
                <p:oleObj name="Формула" r:id="rId13" imgW="875920" imgH="583947" progId="Equation.3">
                  <p:embed/>
                  <p:pic>
                    <p:nvPicPr>
                      <p:cNvPr id="0" name="Picture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53200" y="5638800"/>
                        <a:ext cx="1221074" cy="8096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2" name="Прямоугольник 41"/>
          <p:cNvSpPr/>
          <p:nvPr/>
        </p:nvSpPr>
        <p:spPr>
          <a:xfrm>
            <a:off x="7772400" y="5768165"/>
            <a:ext cx="13716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sz="1600" b="1" dirty="0">
                <a:solidFill>
                  <a:srgbClr val="002060"/>
                </a:solidFill>
              </a:rPr>
              <a:t>кол-во фотонов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395268"/>
                                        </p:tgtEl>
                                        <p:attrNameLst>
                                          <p:attrName>style.visibility</p:attrName>
                                        </p:attrNameLst>
                                      </p:cBhvr>
                                      <p:to>
                                        <p:strVal val="visible"/>
                                      </p:to>
                                    </p:set>
                                    <p:animEffect transition="in" filter="fade">
                                      <p:cBhvr>
                                        <p:cTn id="38" dur="500"/>
                                        <p:tgtEl>
                                          <p:spTgt spid="39526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395271"/>
                                        </p:tgtEl>
                                        <p:attrNameLst>
                                          <p:attrName>style.visibility</p:attrName>
                                        </p:attrNameLst>
                                      </p:cBhvr>
                                      <p:to>
                                        <p:strVal val="visible"/>
                                      </p:to>
                                    </p:set>
                                    <p:animEffect transition="in" filter="fade">
                                      <p:cBhvr>
                                        <p:cTn id="47" dur="500"/>
                                        <p:tgtEl>
                                          <p:spTgt spid="39527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childTnLst>
                          </p:cTn>
                        </p:par>
                        <p:par>
                          <p:cTn id="53" fill="hold">
                            <p:stCondLst>
                              <p:cond delay="500"/>
                            </p:stCondLst>
                            <p:childTnLst>
                              <p:par>
                                <p:cTn id="54" presetID="10" presetClass="entr" presetSubtype="0" fill="hold" nodeType="afterEffect">
                                  <p:stCondLst>
                                    <p:cond delay="0"/>
                                  </p:stCondLst>
                                  <p:childTnLst>
                                    <p:set>
                                      <p:cBhvr>
                                        <p:cTn id="55" dur="1" fill="hold">
                                          <p:stCondLst>
                                            <p:cond delay="0"/>
                                          </p:stCondLst>
                                        </p:cTn>
                                        <p:tgtEl>
                                          <p:spTgt spid="395273"/>
                                        </p:tgtEl>
                                        <p:attrNameLst>
                                          <p:attrName>style.visibility</p:attrName>
                                        </p:attrNameLst>
                                      </p:cBhvr>
                                      <p:to>
                                        <p:strVal val="visible"/>
                                      </p:to>
                                    </p:set>
                                    <p:animEffect transition="in" filter="fade">
                                      <p:cBhvr>
                                        <p:cTn id="56" dur="500"/>
                                        <p:tgtEl>
                                          <p:spTgt spid="395273"/>
                                        </p:tgtEl>
                                      </p:cBhvr>
                                    </p:animEffect>
                                  </p:childTnLst>
                                </p:cTn>
                              </p:par>
                            </p:childTnLst>
                          </p:cTn>
                        </p:par>
                        <p:par>
                          <p:cTn id="57" fill="hold">
                            <p:stCondLst>
                              <p:cond delay="1000"/>
                            </p:stCondLst>
                            <p:childTnLst>
                              <p:par>
                                <p:cTn id="58" presetID="10" presetClass="entr" presetSubtype="0" fill="hold" nodeType="afterEffect">
                                  <p:stCondLst>
                                    <p:cond delay="0"/>
                                  </p:stCondLst>
                                  <p:childTnLst>
                                    <p:set>
                                      <p:cBhvr>
                                        <p:cTn id="59" dur="1" fill="hold">
                                          <p:stCondLst>
                                            <p:cond delay="0"/>
                                          </p:stCondLst>
                                        </p:cTn>
                                        <p:tgtEl>
                                          <p:spTgt spid="395275"/>
                                        </p:tgtEl>
                                        <p:attrNameLst>
                                          <p:attrName>style.visibility</p:attrName>
                                        </p:attrNameLst>
                                      </p:cBhvr>
                                      <p:to>
                                        <p:strVal val="visible"/>
                                      </p:to>
                                    </p:set>
                                    <p:animEffect transition="in" filter="fade">
                                      <p:cBhvr>
                                        <p:cTn id="60" dur="500"/>
                                        <p:tgtEl>
                                          <p:spTgt spid="39527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left)">
                                      <p:cBhvr>
                                        <p:cTn id="65" dur="500"/>
                                        <p:tgtEl>
                                          <p:spTgt spid="29"/>
                                        </p:tgtEl>
                                      </p:cBhvr>
                                    </p:animEffect>
                                  </p:childTnLst>
                                </p:cTn>
                              </p:par>
                            </p:childTnLst>
                          </p:cTn>
                        </p:par>
                        <p:par>
                          <p:cTn id="66" fill="hold">
                            <p:stCondLst>
                              <p:cond delay="500"/>
                            </p:stCondLst>
                            <p:childTnLst>
                              <p:par>
                                <p:cTn id="67" presetID="22" presetClass="entr" presetSubtype="4"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wipe(left)">
                                      <p:cBhvr>
                                        <p:cTn id="73" dur="500"/>
                                        <p:tgtEl>
                                          <p:spTgt spid="28"/>
                                        </p:tgtEl>
                                      </p:cBhvr>
                                    </p:animEffect>
                                  </p:childTnLst>
                                </p:cTn>
                              </p:par>
                            </p:childTnLst>
                          </p:cTn>
                        </p:par>
                        <p:par>
                          <p:cTn id="74" fill="hold">
                            <p:stCondLst>
                              <p:cond delay="1500"/>
                            </p:stCondLst>
                            <p:childTnLst>
                              <p:par>
                                <p:cTn id="75" presetID="22" presetClass="entr" presetSubtype="8"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wipe(left)">
                                      <p:cBhvr>
                                        <p:cTn id="77" dur="500"/>
                                        <p:tgtEl>
                                          <p:spTgt spid="3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395277"/>
                                        </p:tgtEl>
                                        <p:attrNameLst>
                                          <p:attrName>style.visibility</p:attrName>
                                        </p:attrNameLst>
                                      </p:cBhvr>
                                      <p:to>
                                        <p:strVal val="visible"/>
                                      </p:to>
                                    </p:set>
                                    <p:animEffect transition="in" filter="fade">
                                      <p:cBhvr>
                                        <p:cTn id="82" dur="500"/>
                                        <p:tgtEl>
                                          <p:spTgt spid="395277"/>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fade">
                                      <p:cBhvr>
                                        <p:cTn id="87" dur="500"/>
                                        <p:tgtEl>
                                          <p:spTgt spid="37"/>
                                        </p:tgtEl>
                                      </p:cBhvr>
                                    </p:animEffect>
                                  </p:childTnLst>
                                </p:cTn>
                              </p:par>
                            </p:childTnLst>
                          </p:cTn>
                        </p:par>
                        <p:par>
                          <p:cTn id="88" fill="hold">
                            <p:stCondLst>
                              <p:cond delay="500"/>
                            </p:stCondLst>
                            <p:childTnLst>
                              <p:par>
                                <p:cTn id="89" presetID="10" presetClass="entr" presetSubtype="0" fill="hold" nodeType="afterEffect">
                                  <p:stCondLst>
                                    <p:cond delay="0"/>
                                  </p:stCondLst>
                                  <p:childTnLst>
                                    <p:set>
                                      <p:cBhvr>
                                        <p:cTn id="90" dur="1" fill="hold">
                                          <p:stCondLst>
                                            <p:cond delay="0"/>
                                          </p:stCondLst>
                                        </p:cTn>
                                        <p:tgtEl>
                                          <p:spTgt spid="395279"/>
                                        </p:tgtEl>
                                        <p:attrNameLst>
                                          <p:attrName>style.visibility</p:attrName>
                                        </p:attrNameLst>
                                      </p:cBhvr>
                                      <p:to>
                                        <p:strVal val="visible"/>
                                      </p:to>
                                    </p:set>
                                    <p:animEffect transition="in" filter="fade">
                                      <p:cBhvr>
                                        <p:cTn id="91" dur="500"/>
                                        <p:tgtEl>
                                          <p:spTgt spid="395279"/>
                                        </p:tgtEl>
                                      </p:cBhvr>
                                    </p:animEffect>
                                  </p:childTnLst>
                                </p:cTn>
                              </p:par>
                            </p:childTnLst>
                          </p:cTn>
                        </p:par>
                        <p:par>
                          <p:cTn id="92" fill="hold">
                            <p:stCondLst>
                              <p:cond delay="1000"/>
                            </p:stCondLst>
                            <p:childTnLst>
                              <p:par>
                                <p:cTn id="93" presetID="10" presetClass="entr" presetSubtype="0"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animBg="1"/>
      <p:bldP spid="14" grpId="0" animBg="1"/>
      <p:bldP spid="15" grpId="0" animBg="1"/>
      <p:bldP spid="16" grpId="0" animBg="1"/>
      <p:bldP spid="17" grpId="0"/>
      <p:bldP spid="27" grpId="0"/>
      <p:bldP spid="28" grpId="0"/>
      <p:bldP spid="29" grpId="0" animBg="1"/>
      <p:bldP spid="33" grpId="0"/>
      <p:bldP spid="34" grpId="0"/>
      <p:bldP spid="37"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Рентгеновское излучение</a:t>
            </a:r>
            <a:br>
              <a:rPr lang="ru-RU"/>
            </a:br>
            <a:endParaRPr lang="ru-RU"/>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pSp>
        <p:nvGrpSpPr>
          <p:cNvPr id="9" name="Группа 8"/>
          <p:cNvGrpSpPr/>
          <p:nvPr/>
        </p:nvGrpSpPr>
        <p:grpSpPr>
          <a:xfrm>
            <a:off x="3200400" y="767688"/>
            <a:ext cx="5791200" cy="2737512"/>
            <a:chOff x="3518848" y="767688"/>
            <a:chExt cx="5472752" cy="2438400"/>
          </a:xfrm>
        </p:grpSpPr>
        <p:sp>
          <p:nvSpPr>
            <p:cNvPr id="8" name="Прямоугольник 7"/>
            <p:cNvSpPr/>
            <p:nvPr/>
          </p:nvSpPr>
          <p:spPr>
            <a:xfrm>
              <a:off x="3518848" y="767688"/>
              <a:ext cx="5472752" cy="2438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descr="43"/>
            <p:cNvPicPr>
              <a:picLocks noChangeAspect="1"/>
            </p:cNvPicPr>
            <p:nvPr/>
          </p:nvPicPr>
          <p:blipFill>
            <a:blip r:embed="rId3" cstate="print"/>
            <a:srcRect/>
            <a:stretch>
              <a:fillRect/>
            </a:stretch>
          </p:blipFill>
          <p:spPr bwMode="auto">
            <a:xfrm>
              <a:off x="3657600" y="990600"/>
              <a:ext cx="5210903" cy="2114845"/>
            </a:xfrm>
            <a:prstGeom prst="rect">
              <a:avLst/>
            </a:prstGeom>
            <a:noFill/>
            <a:ln w="9525">
              <a:noFill/>
              <a:miter lim="800000"/>
              <a:headEnd/>
              <a:tailEnd/>
            </a:ln>
          </p:spPr>
        </p:pic>
      </p:grpSp>
      <p:sp>
        <p:nvSpPr>
          <p:cNvPr id="6" name="Прямоугольник 5"/>
          <p:cNvSpPr/>
          <p:nvPr/>
        </p:nvSpPr>
        <p:spPr>
          <a:xfrm>
            <a:off x="228600" y="0"/>
            <a:ext cx="16002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1895 г.</a:t>
            </a:r>
            <a:endParaRPr lang="ru-RU" b="1" dirty="0">
              <a:solidFill>
                <a:srgbClr val="002060"/>
              </a:solidFill>
            </a:endParaRPr>
          </a:p>
        </p:txBody>
      </p:sp>
      <p:sp>
        <p:nvSpPr>
          <p:cNvPr id="7" name="Прямоугольник 6"/>
          <p:cNvSpPr/>
          <p:nvPr/>
        </p:nvSpPr>
        <p:spPr>
          <a:xfrm>
            <a:off x="228600" y="1066800"/>
            <a:ext cx="3352800" cy="1905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Свойства рентгеновского излучения</a:t>
            </a:r>
            <a:endParaRPr lang="ru-RU" b="1" dirty="0">
              <a:solidFill>
                <a:srgbClr val="002060"/>
              </a:solidFill>
            </a:endParaRPr>
          </a:p>
        </p:txBody>
      </p:sp>
      <p:sp>
        <p:nvSpPr>
          <p:cNvPr id="10" name="Прямоугольник 9"/>
          <p:cNvSpPr/>
          <p:nvPr/>
        </p:nvSpPr>
        <p:spPr>
          <a:xfrm>
            <a:off x="228600" y="3505200"/>
            <a:ext cx="8915400" cy="3352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ts val="1200"/>
              </a:spcBef>
              <a:buFont typeface="+mj-lt"/>
              <a:buAutoNum type="arabicPeriod"/>
            </a:pPr>
            <a:r>
              <a:rPr lang="ru-RU" b="1">
                <a:solidFill>
                  <a:srgbClr val="002060"/>
                </a:solidFill>
              </a:rPr>
              <a:t>Большая проникающая способность – </a:t>
            </a:r>
            <a:br>
              <a:rPr lang="ru-RU" b="1">
                <a:solidFill>
                  <a:srgbClr val="002060"/>
                </a:solidFill>
              </a:rPr>
            </a:br>
            <a:r>
              <a:rPr lang="ru-RU" b="1">
                <a:solidFill>
                  <a:srgbClr val="002060"/>
                </a:solidFill>
              </a:rPr>
              <a:t>свободно проходит через ткани, дерево, металлы</a:t>
            </a:r>
          </a:p>
          <a:p>
            <a:pPr marL="342900" indent="-342900">
              <a:spcBef>
                <a:spcPts val="1200"/>
              </a:spcBef>
              <a:buFont typeface="+mj-lt"/>
              <a:buAutoNum type="arabicPeriod"/>
            </a:pPr>
            <a:r>
              <a:rPr lang="ru-RU" b="1">
                <a:solidFill>
                  <a:srgbClr val="002060"/>
                </a:solidFill>
              </a:rPr>
              <a:t>Малая поглощательная способность – поглощается </a:t>
            </a:r>
            <a:br>
              <a:rPr lang="ru-RU" b="1">
                <a:solidFill>
                  <a:srgbClr val="002060"/>
                </a:solidFill>
              </a:rPr>
            </a:br>
            <a:r>
              <a:rPr lang="ru-RU" b="1">
                <a:solidFill>
                  <a:srgbClr val="002060"/>
                </a:solidFill>
              </a:rPr>
              <a:t>в большей степени тяжелыми металлами, </a:t>
            </a:r>
            <a:r>
              <a:rPr lang="ru-RU">
                <a:solidFill>
                  <a:srgbClr val="002060"/>
                </a:solidFill>
              </a:rPr>
              <a:t>например</a:t>
            </a:r>
            <a:r>
              <a:rPr lang="ru-RU" b="1">
                <a:solidFill>
                  <a:srgbClr val="002060"/>
                </a:solidFill>
              </a:rPr>
              <a:t>, свинцом</a:t>
            </a:r>
          </a:p>
          <a:p>
            <a:pPr marL="342900" indent="-342900">
              <a:spcBef>
                <a:spcPts val="1200"/>
              </a:spcBef>
              <a:buFont typeface="+mj-lt"/>
              <a:buAutoNum type="arabicPeriod"/>
            </a:pPr>
            <a:r>
              <a:rPr lang="ru-RU" b="1">
                <a:solidFill>
                  <a:srgbClr val="002060"/>
                </a:solidFill>
              </a:rPr>
              <a:t>Фотохимическое действие – </a:t>
            </a:r>
            <a:br>
              <a:rPr lang="ru-RU" b="1">
                <a:solidFill>
                  <a:srgbClr val="002060"/>
                </a:solidFill>
              </a:rPr>
            </a:br>
            <a:r>
              <a:rPr lang="ru-RU" b="1">
                <a:solidFill>
                  <a:srgbClr val="002060"/>
                </a:solidFill>
              </a:rPr>
              <a:t>способно воздействовать на фотоэмульсии</a:t>
            </a:r>
          </a:p>
          <a:p>
            <a:pPr marL="342900" indent="-342900">
              <a:spcBef>
                <a:spcPts val="1200"/>
              </a:spcBef>
              <a:buFont typeface="+mj-lt"/>
              <a:buAutoNum type="arabicPeriod"/>
            </a:pPr>
            <a:r>
              <a:rPr lang="ru-RU" b="1">
                <a:solidFill>
                  <a:srgbClr val="002060"/>
                </a:solidFill>
              </a:rPr>
              <a:t>Ионизирующая способность </a:t>
            </a:r>
          </a:p>
          <a:p>
            <a:pPr marL="342900" indent="-342900">
              <a:spcBef>
                <a:spcPts val="1200"/>
              </a:spcBef>
              <a:buFont typeface="+mj-lt"/>
              <a:buAutoNum type="arabicPeriod"/>
            </a:pPr>
            <a:r>
              <a:rPr lang="ru-RU" b="1">
                <a:solidFill>
                  <a:srgbClr val="002060"/>
                </a:solidFill>
              </a:rPr>
              <a:t>Биологическая активность – </a:t>
            </a:r>
            <a:br>
              <a:rPr lang="ru-RU" b="1">
                <a:solidFill>
                  <a:srgbClr val="002060"/>
                </a:solidFill>
              </a:rPr>
            </a:br>
            <a:r>
              <a:rPr lang="ru-RU" b="1">
                <a:solidFill>
                  <a:srgbClr val="002060"/>
                </a:solidFill>
              </a:rPr>
              <a:t>губительно действует на живые клетки</a:t>
            </a:r>
            <a:endParaRPr lang="ru-RU"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a:t>Тормозное рентгеновское излучение</a:t>
            </a:r>
            <a:br>
              <a:rPr lang="ru-RU" sz="3200"/>
            </a:br>
            <a:endParaRPr lang="ru-RU" sz="3200"/>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304800" y="685800"/>
            <a:ext cx="2232000" cy="1008000"/>
          </a:xfrm>
          <a:prstGeom prst="rect">
            <a:avLst/>
          </a:prstGeom>
          <a:solidFill>
            <a:srgbClr val="666699"/>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bg1"/>
                </a:solidFill>
              </a:rPr>
              <a:t>Тормозное рентгеновское излучение</a:t>
            </a:r>
            <a:endParaRPr lang="ru-RU" b="1" dirty="0">
              <a:solidFill>
                <a:schemeClr val="bg1"/>
              </a:solidFill>
            </a:endParaRPr>
          </a:p>
        </p:txBody>
      </p:sp>
      <p:sp>
        <p:nvSpPr>
          <p:cNvPr id="7" name="Прямоугольник 6"/>
          <p:cNvSpPr/>
          <p:nvPr/>
        </p:nvSpPr>
        <p:spPr>
          <a:xfrm>
            <a:off x="2590800" y="685800"/>
            <a:ext cx="34290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имеет сплошной спектр</a:t>
            </a:r>
            <a:endParaRPr lang="ru-RU" b="1" dirty="0">
              <a:solidFill>
                <a:srgbClr val="002060"/>
              </a:solidFill>
            </a:endParaRPr>
          </a:p>
        </p:txBody>
      </p:sp>
      <p:sp>
        <p:nvSpPr>
          <p:cNvPr id="8" name="Прямоугольник 7"/>
          <p:cNvSpPr/>
          <p:nvPr/>
        </p:nvSpPr>
        <p:spPr>
          <a:xfrm>
            <a:off x="2590800" y="1047464"/>
            <a:ext cx="3429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возникает в результате торможения е</a:t>
            </a:r>
            <a:r>
              <a:rPr lang="ru-RU" b="1" baseline="30000">
                <a:solidFill>
                  <a:srgbClr val="002060"/>
                </a:solidFill>
              </a:rPr>
              <a:t>-</a:t>
            </a:r>
            <a:r>
              <a:rPr lang="ru-RU" b="1">
                <a:solidFill>
                  <a:srgbClr val="002060"/>
                </a:solidFill>
              </a:rPr>
              <a:t> анодом</a:t>
            </a:r>
            <a:endParaRPr lang="ru-RU" b="1" dirty="0">
              <a:solidFill>
                <a:srgbClr val="002060"/>
              </a:solidFill>
            </a:endParaRPr>
          </a:p>
        </p:txBody>
      </p:sp>
      <p:sp>
        <p:nvSpPr>
          <p:cNvPr id="438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73" name="Object 1"/>
          <p:cNvGraphicFramePr>
            <a:graphicFrameLocks noChangeAspect="1"/>
          </p:cNvGraphicFramePr>
          <p:nvPr/>
        </p:nvGraphicFramePr>
        <p:xfrm>
          <a:off x="6553200" y="914400"/>
          <a:ext cx="1374543" cy="540000"/>
        </p:xfrm>
        <a:graphic>
          <a:graphicData uri="http://schemas.openxmlformats.org/presentationml/2006/ole">
            <mc:AlternateContent xmlns:mc="http://schemas.openxmlformats.org/markup-compatibility/2006">
              <mc:Choice xmlns:v="urn:schemas-microsoft-com:vml" Requires="v">
                <p:oleObj name="Формула" r:id="rId3" imgW="799753" imgH="317362" progId="Equation.3">
                  <p:embed/>
                </p:oleObj>
              </mc:Choice>
              <mc:Fallback>
                <p:oleObj name="Формула" r:id="rId3" imgW="799753" imgH="317362"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914400"/>
                        <a:ext cx="1374543" cy="54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1" name="Прямоугольник 10"/>
          <p:cNvSpPr/>
          <p:nvPr/>
        </p:nvSpPr>
        <p:spPr>
          <a:xfrm>
            <a:off x="228600" y="1828800"/>
            <a:ext cx="8915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Энергия ускоренного электрона передается аноду или в виде тепла, </a:t>
            </a:r>
            <a:br>
              <a:rPr lang="ru-RU" sz="1600" b="1">
                <a:solidFill>
                  <a:srgbClr val="002060"/>
                </a:solidFill>
              </a:rPr>
            </a:br>
            <a:r>
              <a:rPr lang="ru-RU" sz="1600" b="1">
                <a:solidFill>
                  <a:srgbClr val="002060"/>
                </a:solidFill>
              </a:rPr>
              <a:t>или излучается в виде кванта тормозного рентгеновского излучения</a:t>
            </a:r>
            <a:endParaRPr lang="ru-RU" sz="1600" b="1" dirty="0">
              <a:solidFill>
                <a:srgbClr val="002060"/>
              </a:solidFill>
            </a:endParaRPr>
          </a:p>
        </p:txBody>
      </p:sp>
      <p:sp>
        <p:nvSpPr>
          <p:cNvPr id="4382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75" name="Object 3"/>
          <p:cNvGraphicFramePr>
            <a:graphicFrameLocks noChangeAspect="1"/>
          </p:cNvGraphicFramePr>
          <p:nvPr/>
        </p:nvGraphicFramePr>
        <p:xfrm>
          <a:off x="7639050" y="3962400"/>
          <a:ext cx="1219200" cy="888059"/>
        </p:xfrm>
        <a:graphic>
          <a:graphicData uri="http://schemas.openxmlformats.org/presentationml/2006/ole">
            <mc:AlternateContent xmlns:mc="http://schemas.openxmlformats.org/markup-compatibility/2006">
              <mc:Choice xmlns:v="urn:schemas-microsoft-com:vml" Requires="v">
                <p:oleObj name="Формула" r:id="rId5" imgW="774364" imgH="558558" progId="Equation.3">
                  <p:embed/>
                </p:oleObj>
              </mc:Choice>
              <mc:Fallback>
                <p:oleObj name="Формула" r:id="rId5" imgW="774364" imgH="558558"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39050" y="3962400"/>
                        <a:ext cx="1219200" cy="888059"/>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382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77" name="Object 5"/>
          <p:cNvGraphicFramePr>
            <a:graphicFrameLocks noChangeAspect="1"/>
          </p:cNvGraphicFramePr>
          <p:nvPr/>
        </p:nvGraphicFramePr>
        <p:xfrm>
          <a:off x="381000" y="2631600"/>
          <a:ext cx="1188000" cy="536915"/>
        </p:xfrm>
        <a:graphic>
          <a:graphicData uri="http://schemas.openxmlformats.org/presentationml/2006/ole">
            <mc:AlternateContent xmlns:mc="http://schemas.openxmlformats.org/markup-compatibility/2006">
              <mc:Choice xmlns:v="urn:schemas-microsoft-com:vml" Requires="v">
                <p:oleObj name="Формула" r:id="rId7" imgW="761760" imgH="342720" progId="Equation.3">
                  <p:embed/>
                </p:oleObj>
              </mc:Choice>
              <mc:Fallback>
                <p:oleObj name="Формула" r:id="rId7" imgW="761760" imgH="34272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2631600"/>
                        <a:ext cx="1188000" cy="53691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3" name="Прямоугольник 22"/>
          <p:cNvSpPr/>
          <p:nvPr/>
        </p:nvSpPr>
        <p:spPr>
          <a:xfrm>
            <a:off x="2438400" y="2784000"/>
            <a:ext cx="16002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По закону сохранения энергии</a:t>
            </a:r>
            <a:endParaRPr lang="ru-RU" sz="1600" b="1" dirty="0">
              <a:solidFill>
                <a:srgbClr val="002060"/>
              </a:solidFill>
            </a:endParaRPr>
          </a:p>
        </p:txBody>
      </p:sp>
      <p:graphicFrame>
        <p:nvGraphicFramePr>
          <p:cNvPr id="438283" name="Object 11"/>
          <p:cNvGraphicFramePr>
            <a:graphicFrameLocks noChangeAspect="1"/>
          </p:cNvGraphicFramePr>
          <p:nvPr/>
        </p:nvGraphicFramePr>
        <p:xfrm>
          <a:off x="381000" y="3276600"/>
          <a:ext cx="1188000" cy="480041"/>
        </p:xfrm>
        <a:graphic>
          <a:graphicData uri="http://schemas.openxmlformats.org/presentationml/2006/ole">
            <mc:AlternateContent xmlns:mc="http://schemas.openxmlformats.org/markup-compatibility/2006">
              <mc:Choice xmlns:v="urn:schemas-microsoft-com:vml" Requires="v">
                <p:oleObj name="Формула" r:id="rId9" imgW="787320" imgH="317160" progId="Equation.3">
                  <p:embed/>
                </p:oleObj>
              </mc:Choice>
              <mc:Fallback>
                <p:oleObj name="Формула" r:id="rId9" imgW="787320" imgH="317160" progId="Equation.3">
                  <p:embed/>
                  <p:pic>
                    <p:nvPicPr>
                      <p:cNvPr id="0"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3276600"/>
                        <a:ext cx="1188000" cy="480041"/>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26" name="Прямая соединительная линия 25"/>
          <p:cNvCxnSpPr/>
          <p:nvPr/>
        </p:nvCxnSpPr>
        <p:spPr>
          <a:xfrm rot="5400000">
            <a:off x="1252800" y="3166006"/>
            <a:ext cx="1152000" cy="1588"/>
          </a:xfrm>
          <a:prstGeom prst="line">
            <a:avLst/>
          </a:prstGeom>
        </p:spPr>
        <p:style>
          <a:lnRef idx="3">
            <a:schemeClr val="accent2"/>
          </a:lnRef>
          <a:fillRef idx="0">
            <a:schemeClr val="accent2"/>
          </a:fillRef>
          <a:effectRef idx="2">
            <a:schemeClr val="accent2"/>
          </a:effectRef>
          <a:fontRef idx="minor">
            <a:schemeClr val="tx1"/>
          </a:fontRef>
        </p:style>
      </p:cxnSp>
      <p:sp>
        <p:nvSpPr>
          <p:cNvPr id="27" name="Стрелка вправо 26"/>
          <p:cNvSpPr/>
          <p:nvPr/>
        </p:nvSpPr>
        <p:spPr>
          <a:xfrm>
            <a:off x="2002200" y="3033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3828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84" name="Object 12"/>
          <p:cNvGraphicFramePr>
            <a:graphicFrameLocks noChangeAspect="1"/>
          </p:cNvGraphicFramePr>
          <p:nvPr/>
        </p:nvGraphicFramePr>
        <p:xfrm>
          <a:off x="4384675" y="3076575"/>
          <a:ext cx="1393825" cy="404813"/>
        </p:xfrm>
        <a:graphic>
          <a:graphicData uri="http://schemas.openxmlformats.org/presentationml/2006/ole">
            <mc:AlternateContent xmlns:mc="http://schemas.openxmlformats.org/markup-compatibility/2006">
              <mc:Choice xmlns:v="urn:schemas-microsoft-com:vml" Requires="v">
                <p:oleObj name="Формула" r:id="rId11" imgW="787320" imgH="228600" progId="Equation.3">
                  <p:embed/>
                </p:oleObj>
              </mc:Choice>
              <mc:Fallback>
                <p:oleObj name="Формула" r:id="rId11" imgW="787320" imgH="228600" progId="Equation.3">
                  <p:embed/>
                  <p:pic>
                    <p:nvPicPr>
                      <p:cNvPr id="0" name="Picture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84675" y="3076575"/>
                        <a:ext cx="1393825" cy="40481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0" name="Стрелка вправо 29"/>
          <p:cNvSpPr/>
          <p:nvPr/>
        </p:nvSpPr>
        <p:spPr>
          <a:xfrm>
            <a:off x="4038600" y="30888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38288"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38287" name="Object 15"/>
          <p:cNvGraphicFramePr>
            <a:graphicFrameLocks noChangeAspect="1"/>
          </p:cNvGraphicFramePr>
          <p:nvPr/>
        </p:nvGraphicFramePr>
        <p:xfrm>
          <a:off x="7620000" y="2784000"/>
          <a:ext cx="1273444" cy="939165"/>
        </p:xfrm>
        <a:graphic>
          <a:graphicData uri="http://schemas.openxmlformats.org/presentationml/2006/ole">
            <mc:AlternateContent xmlns:mc="http://schemas.openxmlformats.org/markup-compatibility/2006">
              <mc:Choice xmlns:v="urn:schemas-microsoft-com:vml" Requires="v">
                <p:oleObj name="Формула" r:id="rId13" imgW="761669" imgH="558558" progId="Equation.3">
                  <p:embed/>
                </p:oleObj>
              </mc:Choice>
              <mc:Fallback>
                <p:oleObj name="Формула" r:id="rId13" imgW="761669" imgH="558558" progId="Equation.3">
                  <p:embed/>
                  <p:pic>
                    <p:nvPicPr>
                      <p:cNvPr id="0" name="Picture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20000" y="2784000"/>
                        <a:ext cx="1273444" cy="93916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8" name="Прямоугольник 37"/>
          <p:cNvSpPr/>
          <p:nvPr/>
        </p:nvSpPr>
        <p:spPr>
          <a:xfrm>
            <a:off x="5867400" y="2707800"/>
            <a:ext cx="18288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Т.е. существует </a:t>
            </a:r>
            <a:r>
              <a:rPr lang="en-US" sz="1600" b="1">
                <a:solidFill>
                  <a:srgbClr val="002060"/>
                </a:solidFill>
              </a:rPr>
              <a:t>max</a:t>
            </a:r>
            <a:r>
              <a:rPr lang="ru-RU" sz="1600" b="1">
                <a:solidFill>
                  <a:srgbClr val="002060"/>
                </a:solidFill>
              </a:rPr>
              <a:t> частота излучения</a:t>
            </a:r>
            <a:endParaRPr lang="ru-RU" sz="1600" b="1" dirty="0">
              <a:solidFill>
                <a:srgbClr val="002060"/>
              </a:solidFill>
            </a:endParaRPr>
          </a:p>
        </p:txBody>
      </p:sp>
      <p:sp>
        <p:nvSpPr>
          <p:cNvPr id="40" name="Прямоугольник 39"/>
          <p:cNvSpPr/>
          <p:nvPr/>
        </p:nvSpPr>
        <p:spPr>
          <a:xfrm>
            <a:off x="5867400" y="4648200"/>
            <a:ext cx="3352800" cy="1371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sym typeface="Symbol"/>
              </a:rPr>
              <a:t> </a:t>
            </a:r>
            <a:r>
              <a:rPr lang="ru-RU" sz="1600" b="1" dirty="0">
                <a:solidFill>
                  <a:srgbClr val="002060"/>
                </a:solidFill>
              </a:rPr>
              <a:t>тормозного рентгеновского излучения </a:t>
            </a:r>
            <a:br>
              <a:rPr lang="ru-RU" sz="1600" b="1" dirty="0">
                <a:solidFill>
                  <a:srgbClr val="002060"/>
                </a:solidFill>
              </a:rPr>
            </a:br>
            <a:r>
              <a:rPr lang="ru-RU" sz="1600" b="1" dirty="0">
                <a:solidFill>
                  <a:srgbClr val="002060"/>
                </a:solidFill>
              </a:rPr>
              <a:t>ограничена в области </a:t>
            </a:r>
            <a:br>
              <a:rPr lang="ru-RU" sz="1600" b="1" dirty="0">
                <a:solidFill>
                  <a:srgbClr val="002060"/>
                </a:solidFill>
              </a:rPr>
            </a:br>
            <a:r>
              <a:rPr lang="ru-RU" sz="1600" b="1" dirty="0">
                <a:solidFill>
                  <a:srgbClr val="002060"/>
                </a:solidFill>
              </a:rPr>
              <a:t>коротких длин волн </a:t>
            </a:r>
          </a:p>
        </p:txBody>
      </p:sp>
      <p:pic>
        <p:nvPicPr>
          <p:cNvPr id="41" name="Picture 9"/>
          <p:cNvPicPr>
            <a:picLocks noChangeAspect="1" noChangeArrowheads="1"/>
          </p:cNvPicPr>
          <p:nvPr/>
        </p:nvPicPr>
        <p:blipFill>
          <a:blip r:embed="rId15" cstate="print"/>
          <a:srcRect/>
          <a:stretch>
            <a:fillRect/>
          </a:stretch>
        </p:blipFill>
        <p:spPr bwMode="auto">
          <a:xfrm>
            <a:off x="381000" y="4038599"/>
            <a:ext cx="2442244" cy="2700000"/>
          </a:xfrm>
          <a:prstGeom prst="rect">
            <a:avLst/>
          </a:prstGeom>
          <a:noFill/>
          <a:ln w="9525">
            <a:noFill/>
            <a:miter lim="800000"/>
            <a:headEnd/>
            <a:tailEnd/>
          </a:ln>
          <a:effectLst/>
        </p:spPr>
      </p:pic>
      <p:sp>
        <p:nvSpPr>
          <p:cNvPr id="44" name="Прямоугольник 43"/>
          <p:cNvSpPr/>
          <p:nvPr/>
        </p:nvSpPr>
        <p:spPr>
          <a:xfrm>
            <a:off x="5867400" y="3810000"/>
            <a:ext cx="18288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rgbClr val="002060"/>
                </a:solidFill>
                <a:sym typeface="Symbol"/>
              </a:rPr>
              <a:t>Вычисление постоянной Планка </a:t>
            </a:r>
            <a:r>
              <a:rPr lang="en-US" b="1" i="1" dirty="0">
                <a:solidFill>
                  <a:srgbClr val="002060"/>
                </a:solidFill>
                <a:sym typeface="Symbol"/>
              </a:rPr>
              <a:t>h</a:t>
            </a:r>
            <a:endParaRPr lang="ru-RU" sz="1600" b="1" i="1" dirty="0">
              <a:solidFill>
                <a:srgbClr val="002060"/>
              </a:solidFill>
            </a:endParaRPr>
          </a:p>
        </p:txBody>
      </p:sp>
      <p:cxnSp>
        <p:nvCxnSpPr>
          <p:cNvPr id="45" name="Прямая со стрелкой 44"/>
          <p:cNvCxnSpPr>
            <a:stCxn id="33" idx="2"/>
          </p:cNvCxnSpPr>
          <p:nvPr/>
        </p:nvCxnSpPr>
        <p:spPr>
          <a:xfrm rot="10800000" flipV="1">
            <a:off x="7239001" y="4177350"/>
            <a:ext cx="1021125" cy="1365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p:cNvCxnSpPr/>
          <p:nvPr/>
        </p:nvCxnSpPr>
        <p:spPr>
          <a:xfrm rot="10800000" flipV="1">
            <a:off x="7315200" y="3505200"/>
            <a:ext cx="1143000" cy="457198"/>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1" name="Picture 7"/>
          <p:cNvPicPr>
            <a:picLocks noChangeAspect="1" noChangeArrowheads="1"/>
          </p:cNvPicPr>
          <p:nvPr/>
        </p:nvPicPr>
        <p:blipFill>
          <a:blip r:embed="rId16" cstate="print"/>
          <a:srcRect/>
          <a:stretch>
            <a:fillRect/>
          </a:stretch>
        </p:blipFill>
        <p:spPr bwMode="auto">
          <a:xfrm>
            <a:off x="3048000" y="4038600"/>
            <a:ext cx="2095500" cy="2571750"/>
          </a:xfrm>
          <a:prstGeom prst="rect">
            <a:avLst/>
          </a:prstGeom>
          <a:noFill/>
          <a:ln w="9525">
            <a:noFill/>
            <a:miter lim="800000"/>
            <a:headEnd/>
            <a:tailEnd/>
          </a:ln>
          <a:effectLst/>
        </p:spPr>
      </p:pic>
      <p:sp>
        <p:nvSpPr>
          <p:cNvPr id="33" name="Овал 32"/>
          <p:cNvSpPr/>
          <p:nvPr/>
        </p:nvSpPr>
        <p:spPr>
          <a:xfrm>
            <a:off x="8260125" y="3943350"/>
            <a:ext cx="360000" cy="468000"/>
          </a:xfrm>
          <a:prstGeom prst="ellipse">
            <a:avLst/>
          </a:prstGeom>
          <a:no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Овал 33"/>
          <p:cNvSpPr/>
          <p:nvPr/>
        </p:nvSpPr>
        <p:spPr>
          <a:xfrm>
            <a:off x="8441100" y="3284850"/>
            <a:ext cx="360000" cy="468000"/>
          </a:xfrm>
          <a:prstGeom prst="ellipse">
            <a:avLst/>
          </a:prstGeom>
          <a:no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 name="Прямоугольник 50"/>
          <p:cNvSpPr/>
          <p:nvPr/>
        </p:nvSpPr>
        <p:spPr>
          <a:xfrm>
            <a:off x="5257800" y="6019800"/>
            <a:ext cx="38862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rgbClr val="002060"/>
                </a:solidFill>
                <a:sym typeface="Symbol"/>
              </a:rPr>
              <a:t>Тормозные излучение электронов высоких энергий отклоняющихся в электрическом поле атомного ядра</a:t>
            </a:r>
            <a:r>
              <a:rPr lang="ru-RU" sz="1400" b="1" dirty="0">
                <a:solidFill>
                  <a:srgbClr val="002060"/>
                </a:solidFill>
              </a:rPr>
              <a:t> </a:t>
            </a:r>
          </a:p>
        </p:txBody>
      </p:sp>
      <p:cxnSp>
        <p:nvCxnSpPr>
          <p:cNvPr id="52" name="Прямая со стрелкой 51"/>
          <p:cNvCxnSpPr/>
          <p:nvPr/>
        </p:nvCxnSpPr>
        <p:spPr>
          <a:xfrm rot="10800000">
            <a:off x="4648202" y="4966650"/>
            <a:ext cx="1066799" cy="105315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Прямоугольник 15"/>
          <p:cNvSpPr/>
          <p:nvPr/>
        </p:nvSpPr>
        <p:spPr>
          <a:xfrm>
            <a:off x="38100" y="3962400"/>
            <a:ext cx="3352800" cy="2514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lstStyle/>
          <a:p>
            <a:r>
              <a:rPr lang="ru-RU"/>
              <a:t>Характеристическое рентгеновское излучение</a:t>
            </a:r>
            <a:br>
              <a:rPr lang="ru-RU"/>
            </a:br>
            <a:endParaRPr lang="ru-RU"/>
          </a:p>
        </p:txBody>
      </p:sp>
      <p:cxnSp>
        <p:nvCxnSpPr>
          <p:cNvPr id="4" name="Прямая соединительная линия 3"/>
          <p:cNvCxnSpPr/>
          <p:nvPr/>
        </p:nvCxnSpPr>
        <p:spPr>
          <a:xfrm>
            <a:off x="304800" y="989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436227" name="Picture 3"/>
          <p:cNvPicPr>
            <a:picLocks noChangeAspect="1" noChangeArrowheads="1"/>
          </p:cNvPicPr>
          <p:nvPr/>
        </p:nvPicPr>
        <p:blipFill>
          <a:blip r:embed="rId3" cstate="print"/>
          <a:srcRect/>
          <a:stretch>
            <a:fillRect/>
          </a:stretch>
        </p:blipFill>
        <p:spPr bwMode="auto">
          <a:xfrm>
            <a:off x="6511279" y="3962400"/>
            <a:ext cx="2556521" cy="2520000"/>
          </a:xfrm>
          <a:prstGeom prst="rect">
            <a:avLst/>
          </a:prstGeom>
          <a:noFill/>
          <a:ln w="9525">
            <a:noFill/>
            <a:miter lim="800000"/>
            <a:headEnd/>
            <a:tailEnd/>
          </a:ln>
          <a:effectLst/>
        </p:spPr>
      </p:pic>
      <p:pic>
        <p:nvPicPr>
          <p:cNvPr id="9" name="Рисунок 8" descr="44"/>
          <p:cNvPicPr>
            <a:picLocks noChangeAspect="1"/>
          </p:cNvPicPr>
          <p:nvPr/>
        </p:nvPicPr>
        <p:blipFill>
          <a:blip r:embed="rId4" cstate="print"/>
          <a:srcRect/>
          <a:stretch>
            <a:fillRect/>
          </a:stretch>
        </p:blipFill>
        <p:spPr bwMode="auto">
          <a:xfrm>
            <a:off x="152400" y="4097925"/>
            <a:ext cx="3200400" cy="2160000"/>
          </a:xfrm>
          <a:prstGeom prst="rect">
            <a:avLst/>
          </a:prstGeom>
          <a:noFill/>
          <a:ln w="9525">
            <a:noFill/>
            <a:miter lim="800000"/>
            <a:headEnd/>
            <a:tailEnd/>
          </a:ln>
        </p:spPr>
      </p:pic>
      <p:pic>
        <p:nvPicPr>
          <p:cNvPr id="11" name="Picture 10"/>
          <p:cNvPicPr>
            <a:picLocks noChangeAspect="1" noChangeArrowheads="1"/>
          </p:cNvPicPr>
          <p:nvPr/>
        </p:nvPicPr>
        <p:blipFill>
          <a:blip r:embed="rId5" cstate="print"/>
          <a:srcRect t="15106"/>
          <a:stretch>
            <a:fillRect/>
          </a:stretch>
        </p:blipFill>
        <p:spPr bwMode="auto">
          <a:xfrm>
            <a:off x="3455104" y="3962400"/>
            <a:ext cx="2993321" cy="2520000"/>
          </a:xfrm>
          <a:prstGeom prst="rect">
            <a:avLst/>
          </a:prstGeom>
          <a:noFill/>
          <a:ln w="9525">
            <a:noFill/>
            <a:miter lim="800000"/>
            <a:headEnd/>
            <a:tailEnd/>
          </a:ln>
          <a:effectLst/>
        </p:spPr>
      </p:pic>
      <p:sp>
        <p:nvSpPr>
          <p:cNvPr id="13" name="Прямоугольник 12"/>
          <p:cNvSpPr/>
          <p:nvPr/>
        </p:nvSpPr>
        <p:spPr>
          <a:xfrm>
            <a:off x="304800" y="1066800"/>
            <a:ext cx="70104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ru-RU" b="1" dirty="0">
                <a:solidFill>
                  <a:srgbClr val="002060"/>
                </a:solidFill>
                <a:sym typeface="Symbol"/>
              </a:rPr>
              <a:t>возникает при достаточно больших </a:t>
            </a:r>
            <a:r>
              <a:rPr lang="en-US" b="1" i="1" dirty="0">
                <a:solidFill>
                  <a:srgbClr val="002060"/>
                </a:solidFill>
                <a:sym typeface="Symbol"/>
              </a:rPr>
              <a:t>U</a:t>
            </a:r>
            <a:r>
              <a:rPr lang="en-US" b="1" dirty="0">
                <a:solidFill>
                  <a:srgbClr val="002060"/>
                </a:solidFill>
                <a:sym typeface="Symbol"/>
              </a:rPr>
              <a:t> </a:t>
            </a:r>
            <a:r>
              <a:rPr lang="ru-RU" b="1" dirty="0">
                <a:solidFill>
                  <a:srgbClr val="002060"/>
                </a:solidFill>
                <a:sym typeface="Symbol"/>
              </a:rPr>
              <a:t>на аноде</a:t>
            </a:r>
          </a:p>
          <a:p>
            <a:pPr marL="177800" indent="-177800">
              <a:buFont typeface="Arial" pitchFamily="34" charset="0"/>
              <a:buChar char="•"/>
            </a:pPr>
            <a:r>
              <a:rPr lang="ru-RU" b="1" dirty="0">
                <a:solidFill>
                  <a:srgbClr val="002060"/>
                </a:solidFill>
                <a:sym typeface="Symbol"/>
              </a:rPr>
              <a:t>характеризует материал анода</a:t>
            </a:r>
          </a:p>
          <a:p>
            <a:pPr marL="177800" indent="-177800">
              <a:buFont typeface="Arial" pitchFamily="34" charset="0"/>
              <a:buChar char="•"/>
            </a:pPr>
            <a:r>
              <a:rPr lang="ru-RU" b="1" dirty="0">
                <a:solidFill>
                  <a:srgbClr val="002060"/>
                </a:solidFill>
                <a:sym typeface="Symbol"/>
              </a:rPr>
              <a:t>имеет линейчатый спектр</a:t>
            </a:r>
          </a:p>
        </p:txBody>
      </p:sp>
      <p:sp>
        <p:nvSpPr>
          <p:cNvPr id="15" name="Прямоугольник 14"/>
          <p:cNvSpPr/>
          <p:nvPr/>
        </p:nvSpPr>
        <p:spPr>
          <a:xfrm>
            <a:off x="4495800" y="1981200"/>
            <a:ext cx="3962400" cy="1143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sym typeface="Symbol"/>
              </a:rPr>
              <a:t>Линии характеристического рентгеновского излучения</a:t>
            </a:r>
          </a:p>
        </p:txBody>
      </p:sp>
      <p:cxnSp>
        <p:nvCxnSpPr>
          <p:cNvPr id="17" name="Прямая со стрелкой 16"/>
          <p:cNvCxnSpPr/>
          <p:nvPr/>
        </p:nvCxnSpPr>
        <p:spPr>
          <a:xfrm rot="16200000" flipH="1">
            <a:off x="4838700" y="3467100"/>
            <a:ext cx="990600" cy="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rot="5400000">
            <a:off x="0" y="3886200"/>
            <a:ext cx="1524000" cy="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rot="16200000" flipH="1">
            <a:off x="7124699" y="3009901"/>
            <a:ext cx="1676400" cy="1447798"/>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rot="10800000" flipV="1">
            <a:off x="2438400" y="2895600"/>
            <a:ext cx="2362200" cy="213360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rot="10800000" flipV="1">
            <a:off x="1981200" y="2895600"/>
            <a:ext cx="2743200" cy="167640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rot="10800000" flipV="1">
            <a:off x="1447800" y="2862264"/>
            <a:ext cx="3200400" cy="1404936"/>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8" name="Прямоугольник 37"/>
          <p:cNvSpPr/>
          <p:nvPr/>
        </p:nvSpPr>
        <p:spPr>
          <a:xfrm>
            <a:off x="304800" y="1981200"/>
            <a:ext cx="4114800" cy="1295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Обычно характеристическое и тормозное излучения существуют одновременно</a:t>
            </a:r>
            <a:endParaRPr lang="ru-RU" b="1" dirty="0">
              <a:solidFill>
                <a:schemeClr val="accent6">
                  <a:lumMod val="75000"/>
                </a:schemeClr>
              </a:solidFill>
              <a:sym typeface="Symbol"/>
            </a:endParaRPr>
          </a:p>
        </p:txBody>
      </p:sp>
      <p:cxnSp>
        <p:nvCxnSpPr>
          <p:cNvPr id="57" name="Прямая со стрелкой 56"/>
          <p:cNvCxnSpPr/>
          <p:nvPr/>
        </p:nvCxnSpPr>
        <p:spPr>
          <a:xfrm rot="16200000" flipH="1">
            <a:off x="4133850" y="3962400"/>
            <a:ext cx="2057400" cy="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2" name="Прямая со стрелкой 61"/>
          <p:cNvCxnSpPr/>
          <p:nvPr/>
        </p:nvCxnSpPr>
        <p:spPr>
          <a:xfrm rot="16200000" flipH="1">
            <a:off x="6667500" y="3314700"/>
            <a:ext cx="1371600" cy="533400"/>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par>
                                <p:cTn id="26" presetID="22" presetClass="entr" presetSubtype="1"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500"/>
                                        <p:tgtEl>
                                          <p:spTgt spid="21"/>
                                        </p:tgtEl>
                                      </p:cBhvr>
                                    </p:animEffect>
                                  </p:childTnLst>
                                </p:cTn>
                              </p:par>
                              <p:par>
                                <p:cTn id="29" presetID="22" presetClass="entr" presetSubtype="1"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par>
                                <p:cTn id="32" presetID="22" presetClass="entr" presetSubtype="1"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up)">
                                      <p:cBhvr>
                                        <p:cTn id="34" dur="500"/>
                                        <p:tgtEl>
                                          <p:spTgt spid="23"/>
                                        </p:tgtEl>
                                      </p:cBhvr>
                                    </p:animEffect>
                                  </p:childTnLst>
                                </p:cTn>
                              </p:par>
                              <p:par>
                                <p:cTn id="35" presetID="22" presetClass="entr" presetSubtype="1"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up)">
                                      <p:cBhvr>
                                        <p:cTn id="37" dur="500"/>
                                        <p:tgtEl>
                                          <p:spTgt spid="33"/>
                                        </p:tgtEl>
                                      </p:cBhvr>
                                    </p:animEffect>
                                  </p:childTnLst>
                                </p:cTn>
                              </p:par>
                              <p:par>
                                <p:cTn id="38" presetID="22" presetClass="entr" presetSubtype="1"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up)">
                                      <p:cBhvr>
                                        <p:cTn id="40" dur="500"/>
                                        <p:tgtEl>
                                          <p:spTgt spid="57"/>
                                        </p:tgtEl>
                                      </p:cBhvr>
                                    </p:animEffect>
                                  </p:childTnLst>
                                </p:cTn>
                              </p:par>
                              <p:par>
                                <p:cTn id="41" presetID="22" presetClass="entr" presetSubtype="1" fill="hold" nodeType="with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wipe(up)">
                                      <p:cBhvr>
                                        <p:cTn id="4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381000" y="1295400"/>
            <a:ext cx="3200400" cy="2590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lstStyle/>
          <a:p>
            <a:r>
              <a:rPr lang="ru-RU" sz="3000"/>
              <a:t>Возникновение </a:t>
            </a:r>
            <a:r>
              <a:rPr lang="ru-RU" sz="2200"/>
              <a:t>характеристического </a:t>
            </a:r>
            <a:r>
              <a:rPr lang="ru-RU" sz="2200" dirty="0"/>
              <a:t>излучения</a:t>
            </a:r>
          </a:p>
        </p:txBody>
      </p:sp>
      <p:sp>
        <p:nvSpPr>
          <p:cNvPr id="5" name="Прямоугольник 4"/>
          <p:cNvSpPr/>
          <p:nvPr/>
        </p:nvSpPr>
        <p:spPr>
          <a:xfrm>
            <a:off x="304800" y="609600"/>
            <a:ext cx="8610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Объяснение возникновения характеристического </a:t>
            </a:r>
            <a:r>
              <a:rPr lang="ru-RU" b="1">
                <a:solidFill>
                  <a:schemeClr val="accent6">
                    <a:lumMod val="75000"/>
                  </a:schemeClr>
                </a:solidFill>
              </a:rPr>
              <a:t>излучения  </a:t>
            </a:r>
            <a:r>
              <a:rPr lang="ru-RU" b="1" dirty="0">
                <a:solidFill>
                  <a:schemeClr val="accent6">
                    <a:lumMod val="75000"/>
                  </a:schemeClr>
                </a:solidFill>
              </a:rPr>
              <a:t>по теории Бора</a:t>
            </a:r>
            <a:endParaRPr lang="ru-RU" b="1" dirty="0">
              <a:solidFill>
                <a:schemeClr val="accent6">
                  <a:lumMod val="75000"/>
                </a:schemeClr>
              </a:solidFill>
              <a:sym typeface="Symbol"/>
            </a:endParaRPr>
          </a:p>
        </p:txBody>
      </p:sp>
      <p:pic>
        <p:nvPicPr>
          <p:cNvPr id="6" name="Рисунок 5" descr="46"/>
          <p:cNvPicPr>
            <a:picLocks noChangeAspect="1"/>
          </p:cNvPicPr>
          <p:nvPr/>
        </p:nvPicPr>
        <p:blipFill>
          <a:blip r:embed="rId3" cstate="print"/>
          <a:srcRect/>
          <a:stretch>
            <a:fillRect/>
          </a:stretch>
        </p:blipFill>
        <p:spPr bwMode="auto">
          <a:xfrm>
            <a:off x="512388" y="1371600"/>
            <a:ext cx="2964237" cy="2376000"/>
          </a:xfrm>
          <a:prstGeom prst="rect">
            <a:avLst/>
          </a:prstGeom>
          <a:noFill/>
          <a:ln w="9525">
            <a:noFill/>
            <a:miter lim="800000"/>
            <a:headEnd/>
            <a:tailEnd/>
          </a:ln>
        </p:spPr>
      </p:pic>
      <p:sp>
        <p:nvSpPr>
          <p:cNvPr id="7" name="Прямоугольник 6"/>
          <p:cNvSpPr/>
          <p:nvPr/>
        </p:nvSpPr>
        <p:spPr>
          <a:xfrm>
            <a:off x="381000" y="3886200"/>
            <a:ext cx="3276600" cy="13716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chemeClr val="accent6">
                    <a:lumMod val="75000"/>
                  </a:schemeClr>
                </a:solidFill>
              </a:rPr>
              <a:t>Внешний ускоренный е</a:t>
            </a:r>
            <a:r>
              <a:rPr lang="ru-RU" sz="1600" b="1" baseline="30000">
                <a:solidFill>
                  <a:schemeClr val="accent6">
                    <a:lumMod val="75000"/>
                  </a:schemeClr>
                </a:solidFill>
              </a:rPr>
              <a:t>-</a:t>
            </a:r>
            <a:r>
              <a:rPr lang="ru-RU" sz="1600" b="1">
                <a:solidFill>
                  <a:schemeClr val="accent6">
                    <a:lumMod val="75000"/>
                  </a:schemeClr>
                </a:solidFill>
              </a:rPr>
              <a:t> выбивает е</a:t>
            </a:r>
            <a:r>
              <a:rPr lang="ru-RU" sz="1600" b="1" baseline="30000">
                <a:solidFill>
                  <a:schemeClr val="accent6">
                    <a:lumMod val="75000"/>
                  </a:schemeClr>
                </a:solidFill>
              </a:rPr>
              <a:t>-</a:t>
            </a:r>
            <a:r>
              <a:rPr lang="ru-RU" sz="1600" b="1">
                <a:solidFill>
                  <a:schemeClr val="accent6">
                    <a:lumMod val="75000"/>
                  </a:schemeClr>
                </a:solidFill>
              </a:rPr>
              <a:t> с одной </a:t>
            </a:r>
            <a:br>
              <a:rPr lang="ru-RU" sz="1600" b="1">
                <a:solidFill>
                  <a:schemeClr val="accent6">
                    <a:lumMod val="75000"/>
                  </a:schemeClr>
                </a:solidFill>
              </a:rPr>
            </a:br>
            <a:r>
              <a:rPr lang="ru-RU" sz="1600" b="1">
                <a:solidFill>
                  <a:schemeClr val="accent6">
                    <a:lumMod val="75000"/>
                  </a:schemeClr>
                </a:solidFill>
              </a:rPr>
              <a:t>из внутренних электронных оболочек атома</a:t>
            </a:r>
            <a:endParaRPr lang="ru-RU" sz="1600" b="1" dirty="0">
              <a:solidFill>
                <a:schemeClr val="accent6">
                  <a:lumMod val="75000"/>
                </a:schemeClr>
              </a:solidFill>
              <a:sym typeface="Symbol"/>
            </a:endParaRPr>
          </a:p>
        </p:txBody>
      </p:sp>
      <p:cxnSp>
        <p:nvCxnSpPr>
          <p:cNvPr id="9" name="Прямая соединительная линия 8"/>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0" name="Прямоугольник 9"/>
          <p:cNvSpPr/>
          <p:nvPr/>
        </p:nvSpPr>
        <p:spPr>
          <a:xfrm>
            <a:off x="381000" y="3590925"/>
            <a:ext cx="32004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i="1" dirty="0">
                <a:solidFill>
                  <a:schemeClr val="accent6">
                    <a:lumMod val="75000"/>
                  </a:schemeClr>
                </a:solidFill>
                <a:latin typeface="Calibri" pitchFamily="34" charset="0"/>
              </a:rPr>
              <a:t>n</a:t>
            </a:r>
            <a:r>
              <a:rPr lang="en-US" sz="1400" b="1" dirty="0">
                <a:solidFill>
                  <a:schemeClr val="accent6">
                    <a:lumMod val="75000"/>
                  </a:schemeClr>
                </a:solidFill>
                <a:latin typeface="Calibri" pitchFamily="34" charset="0"/>
              </a:rPr>
              <a:t> – </a:t>
            </a:r>
            <a:r>
              <a:rPr lang="ru-RU" sz="1400" b="1" dirty="0">
                <a:solidFill>
                  <a:schemeClr val="accent6">
                    <a:lumMod val="75000"/>
                  </a:schemeClr>
                </a:solidFill>
                <a:latin typeface="Calibri" pitchFamily="34" charset="0"/>
              </a:rPr>
              <a:t>номер энергетического уровня</a:t>
            </a:r>
            <a:endParaRPr lang="ru-RU" sz="1400" b="1" dirty="0">
              <a:solidFill>
                <a:schemeClr val="accent6">
                  <a:lumMod val="75000"/>
                </a:schemeClr>
              </a:solidFill>
              <a:latin typeface="Calibri" pitchFamily="34" charset="0"/>
              <a:sym typeface="Symbol"/>
            </a:endParaRPr>
          </a:p>
        </p:txBody>
      </p:sp>
      <p:sp>
        <p:nvSpPr>
          <p:cNvPr id="11" name="Прямоугольник 10"/>
          <p:cNvSpPr/>
          <p:nvPr/>
        </p:nvSpPr>
        <p:spPr>
          <a:xfrm>
            <a:off x="3733800" y="990600"/>
            <a:ext cx="5105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на каждом энергетическом уровне – </a:t>
            </a:r>
            <a:r>
              <a:rPr lang="en-US" sz="1600" b="1" dirty="0">
                <a:solidFill>
                  <a:schemeClr val="accent6">
                    <a:lumMod val="75000"/>
                  </a:schemeClr>
                </a:solidFill>
                <a:sym typeface="Symbol"/>
              </a:rPr>
              <a:t>z=2n</a:t>
            </a:r>
            <a:r>
              <a:rPr lang="en-US" sz="1600" b="1" baseline="30000" dirty="0">
                <a:solidFill>
                  <a:schemeClr val="accent6">
                    <a:lumMod val="75000"/>
                  </a:schemeClr>
                </a:solidFill>
                <a:sym typeface="Symbol"/>
              </a:rPr>
              <a:t>2</a:t>
            </a:r>
            <a:r>
              <a:rPr lang="ru-RU" sz="1600" b="1" dirty="0">
                <a:solidFill>
                  <a:schemeClr val="accent6">
                    <a:lumMod val="75000"/>
                  </a:schemeClr>
                </a:solidFill>
                <a:sym typeface="Symbol"/>
              </a:rPr>
              <a:t> электронов</a:t>
            </a:r>
          </a:p>
        </p:txBody>
      </p:sp>
      <p:sp>
        <p:nvSpPr>
          <p:cNvPr id="4679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6797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67971" name="Object 3"/>
          <p:cNvGraphicFramePr>
            <a:graphicFrameLocks noChangeAspect="1"/>
          </p:cNvGraphicFramePr>
          <p:nvPr/>
        </p:nvGraphicFramePr>
        <p:xfrm>
          <a:off x="3809999" y="1676400"/>
          <a:ext cx="1518750" cy="360000"/>
        </p:xfrm>
        <a:graphic>
          <a:graphicData uri="http://schemas.openxmlformats.org/presentationml/2006/ole">
            <mc:AlternateContent xmlns:mc="http://schemas.openxmlformats.org/markup-compatibility/2006">
              <mc:Choice xmlns:v="urn:schemas-microsoft-com:vml" Requires="v">
                <p:oleObj name="Формула" r:id="rId4" imgW="1282700" imgH="304800" progId="Equation.3">
                  <p:embed/>
                </p:oleObj>
              </mc:Choice>
              <mc:Fallback>
                <p:oleObj name="Формула" r:id="rId4" imgW="1282700" imgH="3048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9999" y="1676400"/>
                        <a:ext cx="1518750" cy="3600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67973" name="Object 5"/>
          <p:cNvGraphicFramePr>
            <a:graphicFrameLocks noChangeAspect="1"/>
          </p:cNvGraphicFramePr>
          <p:nvPr/>
        </p:nvGraphicFramePr>
        <p:xfrm>
          <a:off x="7696200" y="1676400"/>
          <a:ext cx="303750" cy="360000"/>
        </p:xfrm>
        <a:graphic>
          <a:graphicData uri="http://schemas.openxmlformats.org/presentationml/2006/ole">
            <mc:AlternateContent xmlns:mc="http://schemas.openxmlformats.org/markup-compatibility/2006">
              <mc:Choice xmlns:v="urn:schemas-microsoft-com:vml" Requires="v">
                <p:oleObj name="Формула" r:id="rId6" imgW="253780" imgH="317225" progId="Equation.3">
                  <p:embed/>
                </p:oleObj>
              </mc:Choice>
              <mc:Fallback>
                <p:oleObj name="Формула" r:id="rId6" imgW="253780" imgH="317225"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96200" y="1676400"/>
                        <a:ext cx="303750" cy="36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1" name="Прямоугольник 20"/>
          <p:cNvSpPr/>
          <p:nvPr/>
        </p:nvSpPr>
        <p:spPr>
          <a:xfrm>
            <a:off x="5486400" y="1600200"/>
            <a:ext cx="22098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sym typeface="Symbol"/>
              </a:rPr>
              <a:t>излучается линия</a:t>
            </a:r>
          </a:p>
        </p:txBody>
      </p:sp>
      <p:graphicFrame>
        <p:nvGraphicFramePr>
          <p:cNvPr id="22" name="Object 3"/>
          <p:cNvGraphicFramePr>
            <a:graphicFrameLocks noChangeAspect="1"/>
          </p:cNvGraphicFramePr>
          <p:nvPr/>
        </p:nvGraphicFramePr>
        <p:xfrm>
          <a:off x="3846513" y="2127250"/>
          <a:ext cx="1444625" cy="374650"/>
        </p:xfrm>
        <a:graphic>
          <a:graphicData uri="http://schemas.openxmlformats.org/presentationml/2006/ole">
            <mc:AlternateContent xmlns:mc="http://schemas.openxmlformats.org/markup-compatibility/2006">
              <mc:Choice xmlns:v="urn:schemas-microsoft-com:vml" Requires="v">
                <p:oleObj name="Формула" r:id="rId8" imgW="1218960" imgH="317160" progId="Equation.3">
                  <p:embed/>
                </p:oleObj>
              </mc:Choice>
              <mc:Fallback>
                <p:oleObj name="Формула" r:id="rId8" imgW="1218960" imgH="317160" progId="Equation.3">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46513" y="2127250"/>
                        <a:ext cx="1444625" cy="37465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23" name="Object 5"/>
          <p:cNvGraphicFramePr>
            <a:graphicFrameLocks noChangeAspect="1"/>
          </p:cNvGraphicFramePr>
          <p:nvPr/>
        </p:nvGraphicFramePr>
        <p:xfrm>
          <a:off x="7696200" y="2119313"/>
          <a:ext cx="303213" cy="390525"/>
        </p:xfrm>
        <a:graphic>
          <a:graphicData uri="http://schemas.openxmlformats.org/presentationml/2006/ole">
            <mc:AlternateContent xmlns:mc="http://schemas.openxmlformats.org/markup-compatibility/2006">
              <mc:Choice xmlns:v="urn:schemas-microsoft-com:vml" Requires="v">
                <p:oleObj name="Формула" r:id="rId10" imgW="253800" imgH="342720" progId="Equation.3">
                  <p:embed/>
                </p:oleObj>
              </mc:Choice>
              <mc:Fallback>
                <p:oleObj name="Формула" r:id="rId10" imgW="253800" imgH="34272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96200" y="2119313"/>
                        <a:ext cx="303213" cy="3905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4" name="Прямоугольник 23"/>
          <p:cNvSpPr/>
          <p:nvPr/>
        </p:nvSpPr>
        <p:spPr>
          <a:xfrm>
            <a:off x="5486400" y="2057400"/>
            <a:ext cx="22098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sym typeface="Symbol"/>
              </a:rPr>
              <a:t>излучается линия</a:t>
            </a:r>
          </a:p>
        </p:txBody>
      </p:sp>
      <p:graphicFrame>
        <p:nvGraphicFramePr>
          <p:cNvPr id="25" name="Object 3"/>
          <p:cNvGraphicFramePr>
            <a:graphicFrameLocks noChangeAspect="1"/>
          </p:cNvGraphicFramePr>
          <p:nvPr/>
        </p:nvGraphicFramePr>
        <p:xfrm>
          <a:off x="3832225" y="2590800"/>
          <a:ext cx="1473200" cy="360363"/>
        </p:xfrm>
        <a:graphic>
          <a:graphicData uri="http://schemas.openxmlformats.org/presentationml/2006/ole">
            <mc:AlternateContent xmlns:mc="http://schemas.openxmlformats.org/markup-compatibility/2006">
              <mc:Choice xmlns:v="urn:schemas-microsoft-com:vml" Requires="v">
                <p:oleObj name="Формула" r:id="rId12" imgW="1244520" imgH="304560" progId="Equation.3">
                  <p:embed/>
                </p:oleObj>
              </mc:Choice>
              <mc:Fallback>
                <p:oleObj name="Формула" r:id="rId12" imgW="1244520" imgH="304560" progId="Equation.3">
                  <p:embed/>
                  <p:pic>
                    <p:nvPicPr>
                      <p:cNvPr id="0" name="Picture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32225" y="2590800"/>
                        <a:ext cx="1473200" cy="360363"/>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26" name="Object 5"/>
          <p:cNvGraphicFramePr>
            <a:graphicFrameLocks noChangeAspect="1"/>
          </p:cNvGraphicFramePr>
          <p:nvPr/>
        </p:nvGraphicFramePr>
        <p:xfrm>
          <a:off x="7710488" y="2576513"/>
          <a:ext cx="273050" cy="388937"/>
        </p:xfrm>
        <a:graphic>
          <a:graphicData uri="http://schemas.openxmlformats.org/presentationml/2006/ole">
            <mc:AlternateContent xmlns:mc="http://schemas.openxmlformats.org/markup-compatibility/2006">
              <mc:Choice xmlns:v="urn:schemas-microsoft-com:vml" Requires="v">
                <p:oleObj name="Формула" r:id="rId14" imgW="228600" imgH="342720" progId="Equation.3">
                  <p:embed/>
                </p:oleObj>
              </mc:Choice>
              <mc:Fallback>
                <p:oleObj name="Формула" r:id="rId14" imgW="228600" imgH="342720" progId="Equation.3">
                  <p:embed/>
                  <p:pic>
                    <p:nvPicPr>
                      <p:cNvPr id="0"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10488" y="2576513"/>
                        <a:ext cx="273050" cy="388937"/>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7" name="Прямоугольник 26"/>
          <p:cNvSpPr/>
          <p:nvPr/>
        </p:nvSpPr>
        <p:spPr>
          <a:xfrm>
            <a:off x="5486400" y="2514600"/>
            <a:ext cx="22098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sym typeface="Symbol"/>
              </a:rPr>
              <a:t>излучается линия</a:t>
            </a:r>
          </a:p>
        </p:txBody>
      </p:sp>
      <p:sp>
        <p:nvSpPr>
          <p:cNvPr id="30" name="Прямоугольник 29"/>
          <p:cNvSpPr/>
          <p:nvPr/>
        </p:nvSpPr>
        <p:spPr>
          <a:xfrm>
            <a:off x="3810000" y="2971800"/>
            <a:ext cx="5105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в общем случае длина волны характеристического излучения</a:t>
            </a:r>
          </a:p>
        </p:txBody>
      </p:sp>
      <p:sp>
        <p:nvSpPr>
          <p:cNvPr id="467980"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67979" name="Object 11"/>
          <p:cNvGraphicFramePr>
            <a:graphicFrameLocks noChangeAspect="1"/>
          </p:cNvGraphicFramePr>
          <p:nvPr/>
        </p:nvGraphicFramePr>
        <p:xfrm>
          <a:off x="3733800" y="3657600"/>
          <a:ext cx="2895600" cy="919070"/>
        </p:xfrm>
        <a:graphic>
          <a:graphicData uri="http://schemas.openxmlformats.org/presentationml/2006/ole">
            <mc:AlternateContent xmlns:mc="http://schemas.openxmlformats.org/markup-compatibility/2006">
              <mc:Choice xmlns:v="urn:schemas-microsoft-com:vml" Requires="v">
                <p:oleObj name="Формула" r:id="rId16" imgW="2070000" imgH="660240" progId="Equation.3">
                  <p:embed/>
                </p:oleObj>
              </mc:Choice>
              <mc:Fallback>
                <p:oleObj name="Формула" r:id="rId16" imgW="2070000" imgH="660240" progId="Equation.3">
                  <p:embed/>
                  <p:pic>
                    <p:nvPicPr>
                      <p:cNvPr id="0" name="Picture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733800" y="3657600"/>
                        <a:ext cx="2895600" cy="91907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3" name="Прямоугольник 32"/>
          <p:cNvSpPr/>
          <p:nvPr/>
        </p:nvSpPr>
        <p:spPr>
          <a:xfrm>
            <a:off x="6696075" y="3657600"/>
            <a:ext cx="2447925"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z</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заряд ядра</a:t>
            </a:r>
          </a:p>
        </p:txBody>
      </p:sp>
      <p:sp>
        <p:nvSpPr>
          <p:cNvPr id="34" name="Прямоугольник 33"/>
          <p:cNvSpPr/>
          <p:nvPr/>
        </p:nvSpPr>
        <p:spPr>
          <a:xfrm>
            <a:off x="6696075" y="3914775"/>
            <a:ext cx="2447925"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m</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номер оболочки, НА которую переходит е</a:t>
            </a:r>
            <a:r>
              <a:rPr lang="ru-RU" sz="1600" b="1" baseline="30000" dirty="0">
                <a:solidFill>
                  <a:schemeClr val="accent6">
                    <a:lumMod val="75000"/>
                  </a:schemeClr>
                </a:solidFill>
                <a:latin typeface="Calibri" pitchFamily="34" charset="0"/>
                <a:sym typeface="Symbol"/>
              </a:rPr>
              <a:t>-</a:t>
            </a:r>
          </a:p>
        </p:txBody>
      </p:sp>
      <p:sp>
        <p:nvSpPr>
          <p:cNvPr id="35" name="Прямоугольник 34"/>
          <p:cNvSpPr/>
          <p:nvPr/>
        </p:nvSpPr>
        <p:spPr>
          <a:xfrm>
            <a:off x="6705600" y="4381500"/>
            <a:ext cx="2447925"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n</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a:t>
            </a:r>
            <a:r>
              <a:rPr lang="en-US" sz="1600" b="1" dirty="0">
                <a:solidFill>
                  <a:schemeClr val="accent6">
                    <a:lumMod val="75000"/>
                  </a:schemeClr>
                </a:solidFill>
                <a:latin typeface="Calibri" pitchFamily="34" charset="0"/>
                <a:sym typeface="Symbol"/>
              </a:rPr>
              <a:t> </a:t>
            </a:r>
            <a:r>
              <a:rPr lang="ru-RU" sz="1600" b="1" dirty="0">
                <a:solidFill>
                  <a:schemeClr val="accent6">
                    <a:lumMod val="75000"/>
                  </a:schemeClr>
                </a:solidFill>
                <a:latin typeface="Calibri" pitchFamily="34" charset="0"/>
                <a:sym typeface="Symbol"/>
              </a:rPr>
              <a:t>С которой…</a:t>
            </a:r>
          </a:p>
        </p:txBody>
      </p:sp>
      <p:sp>
        <p:nvSpPr>
          <p:cNvPr id="36" name="Прямоугольник 35"/>
          <p:cNvSpPr/>
          <p:nvPr/>
        </p:nvSpPr>
        <p:spPr>
          <a:xfrm>
            <a:off x="6696075" y="4762500"/>
            <a:ext cx="2447925"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 </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постоянная экранирования (серии)</a:t>
            </a:r>
          </a:p>
        </p:txBody>
      </p:sp>
      <p:sp>
        <p:nvSpPr>
          <p:cNvPr id="37" name="Прямоугольник 36"/>
          <p:cNvSpPr/>
          <p:nvPr/>
        </p:nvSpPr>
        <p:spPr>
          <a:xfrm>
            <a:off x="6696075" y="5257800"/>
            <a:ext cx="2447925"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a:solidFill>
                  <a:schemeClr val="accent6">
                    <a:lumMod val="75000"/>
                  </a:schemeClr>
                </a:solidFill>
                <a:latin typeface="Calibri" pitchFamily="34" charset="0"/>
                <a:sym typeface="Symbol"/>
              </a:rPr>
              <a:t>R</a:t>
            </a:r>
            <a:r>
              <a:rPr lang="ru-RU" sz="1600" b="1" dirty="0">
                <a:solidFill>
                  <a:schemeClr val="accent6">
                    <a:lumMod val="75000"/>
                  </a:schemeClr>
                </a:solidFill>
                <a:latin typeface="Calibri" pitchFamily="34" charset="0"/>
                <a:sym typeface="Symbol"/>
              </a:rPr>
              <a:t>=1,097</a:t>
            </a:r>
            <a:r>
              <a:rPr lang="ru-RU" sz="1600" b="1" dirty="0">
                <a:solidFill>
                  <a:schemeClr val="accent6">
                    <a:lumMod val="75000"/>
                  </a:schemeClr>
                </a:solidFill>
                <a:latin typeface="Calibri"/>
                <a:sym typeface="Symbol"/>
              </a:rPr>
              <a:t>∙</a:t>
            </a:r>
            <a:r>
              <a:rPr lang="ru-RU" sz="1600" b="1" dirty="0">
                <a:solidFill>
                  <a:schemeClr val="accent6">
                    <a:lumMod val="75000"/>
                  </a:schemeClr>
                </a:solidFill>
                <a:latin typeface="Calibri" pitchFamily="34" charset="0"/>
                <a:sym typeface="Symbol"/>
              </a:rPr>
              <a:t>10</a:t>
            </a:r>
            <a:r>
              <a:rPr lang="ru-RU" sz="1600" b="1" baseline="30000" dirty="0">
                <a:solidFill>
                  <a:schemeClr val="accent6">
                    <a:lumMod val="75000"/>
                  </a:schemeClr>
                </a:solidFill>
                <a:latin typeface="Calibri" pitchFamily="34" charset="0"/>
                <a:sym typeface="Symbol"/>
              </a:rPr>
              <a:t>7</a:t>
            </a:r>
            <a:r>
              <a:rPr lang="ru-RU" sz="1600" b="1" dirty="0">
                <a:solidFill>
                  <a:schemeClr val="accent6">
                    <a:lumMod val="75000"/>
                  </a:schemeClr>
                </a:solidFill>
                <a:latin typeface="Calibri" pitchFamily="34" charset="0"/>
                <a:sym typeface="Symbol"/>
              </a:rPr>
              <a:t> м</a:t>
            </a:r>
            <a:r>
              <a:rPr lang="ru-RU" sz="1600" b="1" baseline="30000" dirty="0">
                <a:solidFill>
                  <a:schemeClr val="accent6">
                    <a:lumMod val="75000"/>
                  </a:schemeClr>
                </a:solidFill>
                <a:latin typeface="Calibri" pitchFamily="34" charset="0"/>
                <a:sym typeface="Symbol"/>
              </a:rPr>
              <a:t>-1</a:t>
            </a:r>
            <a:r>
              <a:rPr lang="en-US" sz="1600" b="1" i="1" dirty="0">
                <a:solidFill>
                  <a:schemeClr val="accent6">
                    <a:lumMod val="75000"/>
                  </a:schemeClr>
                </a:solidFill>
                <a:latin typeface="Calibri" pitchFamily="34" charset="0"/>
                <a:sym typeface="Symbol"/>
              </a:rPr>
              <a:t> </a:t>
            </a:r>
            <a:r>
              <a:rPr lang="en-US" sz="1600" b="1" dirty="0">
                <a:solidFill>
                  <a:schemeClr val="accent6">
                    <a:lumMod val="75000"/>
                  </a:schemeClr>
                </a:solidFill>
                <a:latin typeface="Calibri" pitchFamily="34" charset="0"/>
                <a:sym typeface="Symbol"/>
              </a:rPr>
              <a:t> – </a:t>
            </a:r>
            <a:r>
              <a:rPr lang="ru-RU" sz="1600" b="1" dirty="0">
                <a:solidFill>
                  <a:schemeClr val="accent6">
                    <a:lumMod val="75000"/>
                  </a:schemeClr>
                </a:solidFill>
                <a:latin typeface="Calibri" pitchFamily="34" charset="0"/>
                <a:sym typeface="Symbol"/>
              </a:rPr>
              <a:t>постоянная Ридберга</a:t>
            </a:r>
          </a:p>
        </p:txBody>
      </p:sp>
      <p:sp>
        <p:nvSpPr>
          <p:cNvPr id="38" name="Прямоугольник 37"/>
          <p:cNvSpPr/>
          <p:nvPr/>
        </p:nvSpPr>
        <p:spPr>
          <a:xfrm>
            <a:off x="3810000" y="4648200"/>
            <a:ext cx="30480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закон </a:t>
            </a:r>
            <a:r>
              <a:rPr lang="ru-RU" sz="1600" b="1" dirty="0" err="1">
                <a:solidFill>
                  <a:schemeClr val="accent6">
                    <a:lumMod val="75000"/>
                  </a:schemeClr>
                </a:solidFill>
              </a:rPr>
              <a:t>Мозли</a:t>
            </a:r>
            <a:r>
              <a:rPr lang="ru-RU" sz="1600" b="1" dirty="0">
                <a:solidFill>
                  <a:schemeClr val="accent6">
                    <a:lumMod val="75000"/>
                  </a:schemeClr>
                </a:solidFill>
              </a:rPr>
              <a:t> (1913)</a:t>
            </a:r>
            <a:endParaRPr lang="ru-RU" sz="1600" b="1" dirty="0">
              <a:solidFill>
                <a:schemeClr val="accent6">
                  <a:lumMod val="75000"/>
                </a:schemeClr>
              </a:solidFill>
              <a:sym typeface="Symbol"/>
            </a:endParaRPr>
          </a:p>
        </p:txBody>
      </p:sp>
      <p:sp>
        <p:nvSpPr>
          <p:cNvPr id="39" name="Прямоугольник 38"/>
          <p:cNvSpPr/>
          <p:nvPr/>
        </p:nvSpPr>
        <p:spPr>
          <a:xfrm>
            <a:off x="4343400" y="5715000"/>
            <a:ext cx="27432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rPr>
              <a:t>определение заряда химического элемента</a:t>
            </a:r>
            <a:endParaRPr lang="ru-RU" sz="1400" b="1" dirty="0">
              <a:solidFill>
                <a:schemeClr val="accent6">
                  <a:lumMod val="75000"/>
                </a:schemeClr>
              </a:solidFill>
              <a:sym typeface="Symbol"/>
            </a:endParaRPr>
          </a:p>
        </p:txBody>
      </p:sp>
      <p:graphicFrame>
        <p:nvGraphicFramePr>
          <p:cNvPr id="467982" name="Object 14"/>
          <p:cNvGraphicFramePr>
            <a:graphicFrameLocks noChangeAspect="1"/>
          </p:cNvGraphicFramePr>
          <p:nvPr/>
        </p:nvGraphicFramePr>
        <p:xfrm>
          <a:off x="3733800" y="5029200"/>
          <a:ext cx="1325908" cy="648000"/>
        </p:xfrm>
        <a:graphic>
          <a:graphicData uri="http://schemas.openxmlformats.org/presentationml/2006/ole">
            <mc:AlternateContent xmlns:mc="http://schemas.openxmlformats.org/markup-compatibility/2006">
              <mc:Choice xmlns:v="urn:schemas-microsoft-com:vml" Requires="v">
                <p:oleObj name="Формула" r:id="rId18" imgW="1269449" imgH="622030" progId="Equation.3">
                  <p:embed/>
                </p:oleObj>
              </mc:Choice>
              <mc:Fallback>
                <p:oleObj name="Формула" r:id="rId18" imgW="1269449" imgH="622030" progId="Equation.3">
                  <p:embed/>
                  <p:pic>
                    <p:nvPicPr>
                      <p:cNvPr id="0" name="Picture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733800" y="5029200"/>
                        <a:ext cx="1325908" cy="6480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67981" name="Object 13"/>
          <p:cNvGraphicFramePr>
            <a:graphicFrameLocks noChangeAspect="1"/>
          </p:cNvGraphicFramePr>
          <p:nvPr/>
        </p:nvGraphicFramePr>
        <p:xfrm>
          <a:off x="5029201" y="5038725"/>
          <a:ext cx="1547463" cy="648000"/>
        </p:xfrm>
        <a:graphic>
          <a:graphicData uri="http://schemas.openxmlformats.org/presentationml/2006/ole">
            <mc:AlternateContent xmlns:mc="http://schemas.openxmlformats.org/markup-compatibility/2006">
              <mc:Choice xmlns:v="urn:schemas-microsoft-com:vml" Requires="v">
                <p:oleObj name="Формула" r:id="rId20" imgW="1511300" imgH="635000" progId="Equation.3">
                  <p:embed/>
                </p:oleObj>
              </mc:Choice>
              <mc:Fallback>
                <p:oleObj name="Формула" r:id="rId20" imgW="1511300" imgH="635000" progId="Equation.3">
                  <p:embed/>
                  <p:pic>
                    <p:nvPicPr>
                      <p:cNvPr id="0" name="Picture 1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029201" y="5038725"/>
                        <a:ext cx="1547463" cy="648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67983" name="Rectangle 1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67984" name="Rectangle 16"/>
          <p:cNvSpPr>
            <a:spLocks noChangeArrowheads="1"/>
          </p:cNvSpPr>
          <p:nvPr/>
        </p:nvSpPr>
        <p:spPr bwMode="auto">
          <a:xfrm>
            <a:off x="0"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r>
              <a:rPr kumimoji="0" lang="ru-RU" sz="1200" b="0" i="0" u="none" strike="noStrike" cap="none" normalizeH="0" baseline="0">
                <a:ln>
                  <a:noFill/>
                </a:ln>
                <a:solidFill>
                  <a:srgbClr val="000000"/>
                </a:solidFill>
                <a:effectLst/>
                <a:latin typeface="Arial" pitchFamily="34" charset="0"/>
                <a:ea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467985" name="Rectangle 17"/>
          <p:cNvSpPr>
            <a:spLocks noChangeArrowheads="1"/>
          </p:cNvSpPr>
          <p:nvPr/>
        </p:nvSpPr>
        <p:spPr bwMode="auto">
          <a:xfrm>
            <a:off x="0" y="1714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46" name="Стрелка вправо 45"/>
          <p:cNvSpPr/>
          <p:nvPr/>
        </p:nvSpPr>
        <p:spPr>
          <a:xfrm>
            <a:off x="3886200" y="5791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7" name="Прямоугольник 46"/>
          <p:cNvSpPr/>
          <p:nvPr/>
        </p:nvSpPr>
        <p:spPr>
          <a:xfrm>
            <a:off x="4343400" y="6248400"/>
            <a:ext cx="48006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rPr>
              <a:t>совпадение с порядковым номером </a:t>
            </a:r>
            <a:br>
              <a:rPr lang="ru-RU" sz="1400" b="1" dirty="0">
                <a:solidFill>
                  <a:schemeClr val="accent6">
                    <a:lumMod val="75000"/>
                  </a:schemeClr>
                </a:solidFill>
              </a:rPr>
            </a:br>
            <a:r>
              <a:rPr lang="ru-RU" sz="1400" b="1" dirty="0">
                <a:solidFill>
                  <a:schemeClr val="accent6">
                    <a:lumMod val="75000"/>
                  </a:schemeClr>
                </a:solidFill>
              </a:rPr>
              <a:t>по табл. Д.И.Менделеева </a:t>
            </a:r>
            <a:endParaRPr lang="ru-RU" sz="1400" b="1" dirty="0">
              <a:solidFill>
                <a:schemeClr val="accent6">
                  <a:lumMod val="75000"/>
                </a:schemeClr>
              </a:solidFill>
              <a:sym typeface="Symbol"/>
            </a:endParaRPr>
          </a:p>
        </p:txBody>
      </p:sp>
      <p:sp>
        <p:nvSpPr>
          <p:cNvPr id="40" name="Прямоугольник 39"/>
          <p:cNvSpPr/>
          <p:nvPr/>
        </p:nvSpPr>
        <p:spPr>
          <a:xfrm>
            <a:off x="381000" y="5334000"/>
            <a:ext cx="3276600" cy="13716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chemeClr val="accent6">
                    <a:lumMod val="75000"/>
                  </a:schemeClr>
                </a:solidFill>
              </a:rPr>
              <a:t>Характеристическое излучение вознкает при переходе вышележащих е- на освободившееся место</a:t>
            </a:r>
            <a:endParaRPr lang="ru-RU" sz="1600" b="1" dirty="0">
              <a:solidFill>
                <a:schemeClr val="accent6">
                  <a:lumMod val="75000"/>
                </a:schemeClr>
              </a:solidFill>
              <a:sym typeface="Symbo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Эффект Комптона</a:t>
            </a:r>
            <a:br>
              <a:rPr lang="ru-RU"/>
            </a:br>
            <a:endParaRPr lang="ru-RU"/>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pSp>
        <p:nvGrpSpPr>
          <p:cNvPr id="11" name="Группа 10"/>
          <p:cNvGrpSpPr/>
          <p:nvPr/>
        </p:nvGrpSpPr>
        <p:grpSpPr>
          <a:xfrm>
            <a:off x="304800" y="1285875"/>
            <a:ext cx="2514600" cy="1524000"/>
            <a:chOff x="381000" y="1447800"/>
            <a:chExt cx="2514600" cy="1524000"/>
          </a:xfrm>
        </p:grpSpPr>
        <p:sp>
          <p:nvSpPr>
            <p:cNvPr id="10" name="Прямоугольник 9"/>
            <p:cNvSpPr/>
            <p:nvPr/>
          </p:nvSpPr>
          <p:spPr>
            <a:xfrm>
              <a:off x="381000" y="1447800"/>
              <a:ext cx="2514600" cy="152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descr="47"/>
            <p:cNvPicPr/>
            <p:nvPr/>
          </p:nvPicPr>
          <p:blipFill>
            <a:blip r:embed="rId3" cstate="print"/>
            <a:srcRect/>
            <a:stretch>
              <a:fillRect/>
            </a:stretch>
          </p:blipFill>
          <p:spPr bwMode="auto">
            <a:xfrm>
              <a:off x="457200" y="1600200"/>
              <a:ext cx="2266950" cy="1276350"/>
            </a:xfrm>
            <a:prstGeom prst="rect">
              <a:avLst/>
            </a:prstGeom>
            <a:noFill/>
            <a:ln w="9525">
              <a:noFill/>
              <a:miter lim="800000"/>
              <a:headEnd/>
              <a:tailEnd/>
            </a:ln>
          </p:spPr>
        </p:pic>
      </p:grpSp>
      <p:grpSp>
        <p:nvGrpSpPr>
          <p:cNvPr id="21" name="Группа 20"/>
          <p:cNvGrpSpPr/>
          <p:nvPr/>
        </p:nvGrpSpPr>
        <p:grpSpPr>
          <a:xfrm>
            <a:off x="304800" y="3657600"/>
            <a:ext cx="3505200" cy="1752600"/>
            <a:chOff x="304800" y="3962400"/>
            <a:chExt cx="3505200" cy="1752600"/>
          </a:xfrm>
        </p:grpSpPr>
        <p:sp>
          <p:nvSpPr>
            <p:cNvPr id="20" name="Прямоугольник 19"/>
            <p:cNvSpPr/>
            <p:nvPr/>
          </p:nvSpPr>
          <p:spPr>
            <a:xfrm>
              <a:off x="304800" y="3962400"/>
              <a:ext cx="3505200" cy="1752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descr="48"/>
            <p:cNvPicPr>
              <a:picLocks noChangeAspect="1"/>
            </p:cNvPicPr>
            <p:nvPr/>
          </p:nvPicPr>
          <p:blipFill>
            <a:blip r:embed="rId4" cstate="print"/>
            <a:srcRect/>
            <a:stretch>
              <a:fillRect/>
            </a:stretch>
          </p:blipFill>
          <p:spPr bwMode="auto">
            <a:xfrm>
              <a:off x="384807" y="4038598"/>
              <a:ext cx="3348993" cy="1600201"/>
            </a:xfrm>
            <a:prstGeom prst="rect">
              <a:avLst/>
            </a:prstGeom>
            <a:noFill/>
            <a:ln w="9525">
              <a:noFill/>
              <a:miter lim="800000"/>
              <a:headEnd/>
              <a:tailEnd/>
            </a:ln>
          </p:spPr>
        </p:pic>
      </p:grpSp>
      <p:sp>
        <p:nvSpPr>
          <p:cNvPr id="7" name="Прямоугольник 6"/>
          <p:cNvSpPr/>
          <p:nvPr/>
        </p:nvSpPr>
        <p:spPr>
          <a:xfrm>
            <a:off x="4953000" y="1257300"/>
            <a:ext cx="40386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не зависит от природы рассеивающего вещества</a:t>
            </a:r>
          </a:p>
        </p:txBody>
      </p:sp>
      <p:sp>
        <p:nvSpPr>
          <p:cNvPr id="8" name="Прямоугольник 7"/>
          <p:cNvSpPr/>
          <p:nvPr/>
        </p:nvSpPr>
        <p:spPr>
          <a:xfrm>
            <a:off x="228600" y="0"/>
            <a:ext cx="19050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sym typeface="Symbol"/>
              </a:rPr>
              <a:t>1923 г.</a:t>
            </a:r>
          </a:p>
        </p:txBody>
      </p:sp>
      <p:sp>
        <p:nvSpPr>
          <p:cNvPr id="9" name="Прямоугольник 8"/>
          <p:cNvSpPr/>
          <p:nvPr/>
        </p:nvSpPr>
        <p:spPr>
          <a:xfrm>
            <a:off x="228600" y="609600"/>
            <a:ext cx="8763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sym typeface="Symbol"/>
              </a:rPr>
              <a:t>В рассеянных лучах, наряду с излучением первоначальной длины волны </a:t>
            </a:r>
            <a:r>
              <a:rPr lang="el-GR" b="1" dirty="0">
                <a:solidFill>
                  <a:schemeClr val="accent6">
                    <a:lumMod val="75000"/>
                  </a:schemeClr>
                </a:solidFill>
                <a:sym typeface="Symbol"/>
              </a:rPr>
              <a:t>λ</a:t>
            </a:r>
            <a:r>
              <a:rPr lang="ru-RU" b="1" dirty="0">
                <a:solidFill>
                  <a:schemeClr val="accent6">
                    <a:lumMod val="75000"/>
                  </a:schemeClr>
                </a:solidFill>
                <a:sym typeface="Symbol"/>
              </a:rPr>
              <a:t>, содержатся лучи большей длины волны </a:t>
            </a:r>
            <a:r>
              <a:rPr lang="el-GR" b="1" dirty="0">
                <a:solidFill>
                  <a:schemeClr val="accent6">
                    <a:lumMod val="75000"/>
                  </a:schemeClr>
                </a:solidFill>
                <a:sym typeface="Symbol"/>
              </a:rPr>
              <a:t>λ</a:t>
            </a:r>
            <a:r>
              <a:rPr lang="en-US" b="1" dirty="0">
                <a:solidFill>
                  <a:schemeClr val="accent6">
                    <a:lumMod val="75000"/>
                  </a:schemeClr>
                </a:solidFill>
                <a:sym typeface="Symbol"/>
              </a:rPr>
              <a:t>’</a:t>
            </a:r>
            <a:r>
              <a:rPr lang="ru-RU" b="1" dirty="0">
                <a:solidFill>
                  <a:schemeClr val="accent6">
                    <a:lumMod val="75000"/>
                  </a:schemeClr>
                </a:solidFill>
                <a:sym typeface="Symbol"/>
              </a:rPr>
              <a:t> </a:t>
            </a:r>
          </a:p>
        </p:txBody>
      </p:sp>
      <p:sp>
        <p:nvSpPr>
          <p:cNvPr id="45875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53" name="Object 1"/>
          <p:cNvGraphicFramePr>
            <a:graphicFrameLocks noChangeAspect="1"/>
          </p:cNvGraphicFramePr>
          <p:nvPr/>
        </p:nvGraphicFramePr>
        <p:xfrm>
          <a:off x="3048000" y="1285875"/>
          <a:ext cx="1778000" cy="457200"/>
        </p:xfrm>
        <a:graphic>
          <a:graphicData uri="http://schemas.openxmlformats.org/presentationml/2006/ole">
            <mc:AlternateContent xmlns:mc="http://schemas.openxmlformats.org/markup-compatibility/2006">
              <mc:Choice xmlns:v="urn:schemas-microsoft-com:vml" Requires="v">
                <p:oleObj name="Формула" r:id="rId5" imgW="1002865" imgH="253890" progId="Equation.3">
                  <p:embed/>
                </p:oleObj>
              </mc:Choice>
              <mc:Fallback>
                <p:oleObj name="Формула" r:id="rId5" imgW="1002865" imgH="253890" progId="Equation.3">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1285875"/>
                        <a:ext cx="1778000" cy="457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5875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55" name="Object 3"/>
          <p:cNvGraphicFramePr>
            <a:graphicFrameLocks noChangeAspect="1"/>
          </p:cNvGraphicFramePr>
          <p:nvPr/>
        </p:nvGraphicFramePr>
        <p:xfrm>
          <a:off x="3048000" y="2068875"/>
          <a:ext cx="1752600" cy="698672"/>
        </p:xfrm>
        <a:graphic>
          <a:graphicData uri="http://schemas.openxmlformats.org/presentationml/2006/ole">
            <mc:AlternateContent xmlns:mc="http://schemas.openxmlformats.org/markup-compatibility/2006">
              <mc:Choice xmlns:v="urn:schemas-microsoft-com:vml" Requires="v">
                <p:oleObj name="Формула" r:id="rId7" imgW="1409700" imgH="558800" progId="Equation.3">
                  <p:embed/>
                </p:oleObj>
              </mc:Choice>
              <mc:Fallback>
                <p:oleObj name="Формула" r:id="rId7" imgW="1409700" imgH="55880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0" y="2068875"/>
                        <a:ext cx="1752600" cy="69867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5" name="Прямоугольник 14"/>
          <p:cNvSpPr/>
          <p:nvPr/>
        </p:nvSpPr>
        <p:spPr>
          <a:xfrm>
            <a:off x="4953000" y="2089875"/>
            <a:ext cx="40386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b="1" dirty="0">
                <a:solidFill>
                  <a:schemeClr val="accent6">
                    <a:lumMod val="75000"/>
                  </a:schemeClr>
                </a:solidFill>
                <a:sym typeface="Symbol"/>
              </a:rPr>
              <a:t>λ</a:t>
            </a:r>
            <a:r>
              <a:rPr lang="ru-RU" sz="1600" b="1" baseline="-25000" dirty="0">
                <a:solidFill>
                  <a:schemeClr val="accent6">
                    <a:lumMod val="75000"/>
                  </a:schemeClr>
                </a:solidFill>
                <a:sym typeface="Symbol"/>
              </a:rPr>
              <a:t>к</a:t>
            </a:r>
            <a:r>
              <a:rPr lang="ru-RU" sz="1600" b="1" dirty="0">
                <a:solidFill>
                  <a:schemeClr val="accent6">
                    <a:lumMod val="75000"/>
                  </a:schemeClr>
                </a:solidFill>
                <a:sym typeface="Symbol"/>
              </a:rPr>
              <a:t>=2,426</a:t>
            </a:r>
            <a:r>
              <a:rPr lang="ru-RU" sz="1600" b="1" dirty="0">
                <a:solidFill>
                  <a:schemeClr val="accent6">
                    <a:lumMod val="75000"/>
                  </a:schemeClr>
                </a:solidFill>
                <a:latin typeface="Calibri"/>
                <a:sym typeface="Symbol"/>
              </a:rPr>
              <a:t>∙</a:t>
            </a:r>
            <a:r>
              <a:rPr lang="ru-RU" sz="1600" b="1" dirty="0">
                <a:solidFill>
                  <a:schemeClr val="accent6">
                    <a:lumMod val="75000"/>
                  </a:schemeClr>
                </a:solidFill>
                <a:sym typeface="Symbol"/>
              </a:rPr>
              <a:t>10</a:t>
            </a:r>
            <a:r>
              <a:rPr lang="ru-RU" sz="1600" b="1" baseline="30000" dirty="0">
                <a:solidFill>
                  <a:schemeClr val="accent6">
                    <a:lumMod val="75000"/>
                  </a:schemeClr>
                </a:solidFill>
                <a:sym typeface="Symbol"/>
              </a:rPr>
              <a:t>-12</a:t>
            </a:r>
            <a:r>
              <a:rPr lang="ru-RU" sz="1600" b="1" dirty="0">
                <a:solidFill>
                  <a:schemeClr val="accent6">
                    <a:lumMod val="75000"/>
                  </a:schemeClr>
                </a:solidFill>
                <a:sym typeface="Symbol"/>
              </a:rPr>
              <a:t> м</a:t>
            </a:r>
          </a:p>
        </p:txBody>
      </p:sp>
      <p:sp>
        <p:nvSpPr>
          <p:cNvPr id="16" name="Прямоугольник 15"/>
          <p:cNvSpPr/>
          <p:nvPr/>
        </p:nvSpPr>
        <p:spPr>
          <a:xfrm>
            <a:off x="4953000" y="2449875"/>
            <a:ext cx="40386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комптоновская длина волны</a:t>
            </a:r>
          </a:p>
        </p:txBody>
      </p:sp>
      <p:cxnSp>
        <p:nvCxnSpPr>
          <p:cNvPr id="18" name="Прямая соединительная линия 17"/>
          <p:cNvCxnSpPr/>
          <p:nvPr/>
        </p:nvCxnSpPr>
        <p:spPr>
          <a:xfrm>
            <a:off x="304800" y="2971800"/>
            <a:ext cx="8640000" cy="0"/>
          </a:xfrm>
          <a:prstGeom prst="line">
            <a:avLst/>
          </a:prstGeom>
          <a:ln>
            <a:solidFill>
              <a:srgbClr val="666699"/>
            </a:solidFill>
          </a:ln>
        </p:spPr>
        <p:style>
          <a:lnRef idx="3">
            <a:schemeClr val="accent1"/>
          </a:lnRef>
          <a:fillRef idx="0">
            <a:schemeClr val="accent1"/>
          </a:fillRef>
          <a:effectRef idx="2">
            <a:schemeClr val="accent1"/>
          </a:effectRef>
          <a:fontRef idx="minor">
            <a:schemeClr val="tx1"/>
          </a:fontRef>
        </p:style>
      </p:cxnSp>
      <p:sp>
        <p:nvSpPr>
          <p:cNvPr id="19" name="Прямоугольник 18"/>
          <p:cNvSpPr/>
          <p:nvPr/>
        </p:nvSpPr>
        <p:spPr>
          <a:xfrm>
            <a:off x="228600" y="3069000"/>
            <a:ext cx="76962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sym typeface="Symbol"/>
              </a:rPr>
              <a:t>Объяснение по </a:t>
            </a:r>
            <a:r>
              <a:rPr lang="ru-RU" b="1" dirty="0">
                <a:solidFill>
                  <a:schemeClr val="accent6">
                    <a:lumMod val="75000"/>
                  </a:schemeClr>
                </a:solidFill>
                <a:sym typeface="Symbol"/>
              </a:rPr>
              <a:t>фотонной теории</a:t>
            </a:r>
          </a:p>
        </p:txBody>
      </p:sp>
      <p:sp>
        <p:nvSpPr>
          <p:cNvPr id="22" name="Прямоугольник 21"/>
          <p:cNvSpPr/>
          <p:nvPr/>
        </p:nvSpPr>
        <p:spPr>
          <a:xfrm>
            <a:off x="6719637" y="3429000"/>
            <a:ext cx="2362200" cy="588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закон сохранения импульса</a:t>
            </a:r>
          </a:p>
        </p:txBody>
      </p:sp>
      <p:sp>
        <p:nvSpPr>
          <p:cNvPr id="45875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57" name="Object 5"/>
          <p:cNvGraphicFramePr>
            <a:graphicFrameLocks noChangeAspect="1"/>
          </p:cNvGraphicFramePr>
          <p:nvPr/>
        </p:nvGraphicFramePr>
        <p:xfrm>
          <a:off x="4038599" y="3606600"/>
          <a:ext cx="1473230" cy="432000"/>
        </p:xfrm>
        <a:graphic>
          <a:graphicData uri="http://schemas.openxmlformats.org/presentationml/2006/ole">
            <mc:AlternateContent xmlns:mc="http://schemas.openxmlformats.org/markup-compatibility/2006">
              <mc:Choice xmlns:v="urn:schemas-microsoft-com:vml" Requires="v">
                <p:oleObj name="Формула" r:id="rId9" imgW="1270000" imgH="368300" progId="Equation.3">
                  <p:embed/>
                </p:oleObj>
              </mc:Choice>
              <mc:Fallback>
                <p:oleObj name="Формула" r:id="rId9" imgW="1270000" imgH="36830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38599" y="3606600"/>
                        <a:ext cx="1473230" cy="432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5876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59" name="Object 7"/>
          <p:cNvGraphicFramePr>
            <a:graphicFrameLocks noChangeAspect="1"/>
          </p:cNvGraphicFramePr>
          <p:nvPr/>
        </p:nvGraphicFramePr>
        <p:xfrm>
          <a:off x="4038600" y="4216200"/>
          <a:ext cx="2520000" cy="432000"/>
        </p:xfrm>
        <a:graphic>
          <a:graphicData uri="http://schemas.openxmlformats.org/presentationml/2006/ole">
            <mc:AlternateContent xmlns:mc="http://schemas.openxmlformats.org/markup-compatibility/2006">
              <mc:Choice xmlns:v="urn:schemas-microsoft-com:vml" Requires="v">
                <p:oleObj name="Формула" r:id="rId11" imgW="1993900" imgH="342900" progId="Equation.3">
                  <p:embed/>
                </p:oleObj>
              </mc:Choice>
              <mc:Fallback>
                <p:oleObj name="Формула" r:id="rId11" imgW="1993900" imgH="342900" progId="Equation.3">
                  <p:embed/>
                  <p:pic>
                    <p:nvPicPr>
                      <p:cNvPr id="0" name="Picture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8600" y="4216200"/>
                        <a:ext cx="2520000" cy="432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7" name="Прямоугольник 26"/>
          <p:cNvSpPr/>
          <p:nvPr/>
        </p:nvSpPr>
        <p:spPr>
          <a:xfrm>
            <a:off x="6719637" y="4135800"/>
            <a:ext cx="2424363" cy="588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sym typeface="Symbol"/>
              </a:rPr>
              <a:t>закон сохранения энергии</a:t>
            </a:r>
          </a:p>
        </p:txBody>
      </p:sp>
      <p:sp>
        <p:nvSpPr>
          <p:cNvPr id="45876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61" name="Object 9"/>
          <p:cNvGraphicFramePr>
            <a:graphicFrameLocks noChangeAspect="1"/>
          </p:cNvGraphicFramePr>
          <p:nvPr/>
        </p:nvGraphicFramePr>
        <p:xfrm>
          <a:off x="4495800" y="4953000"/>
          <a:ext cx="2073046" cy="684000"/>
        </p:xfrm>
        <a:graphic>
          <a:graphicData uri="http://schemas.openxmlformats.org/presentationml/2006/ole">
            <mc:AlternateContent xmlns:mc="http://schemas.openxmlformats.org/markup-compatibility/2006">
              <mc:Choice xmlns:v="urn:schemas-microsoft-com:vml" Requires="v">
                <p:oleObj name="Формула" r:id="rId13" imgW="1879600" imgH="622300" progId="Equation.3">
                  <p:embed/>
                </p:oleObj>
              </mc:Choice>
              <mc:Fallback>
                <p:oleObj name="Формула" r:id="rId13" imgW="1879600" imgH="622300" progId="Equation.3">
                  <p:embed/>
                  <p:pic>
                    <p:nvPicPr>
                      <p:cNvPr id="0"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95800" y="4953000"/>
                        <a:ext cx="2073046" cy="684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5876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8763" name="Object 11"/>
          <p:cNvGraphicFramePr>
            <a:graphicFrameLocks noChangeAspect="1"/>
          </p:cNvGraphicFramePr>
          <p:nvPr/>
        </p:nvGraphicFramePr>
        <p:xfrm>
          <a:off x="7010400" y="4898697"/>
          <a:ext cx="990600" cy="740103"/>
        </p:xfrm>
        <a:graphic>
          <a:graphicData uri="http://schemas.openxmlformats.org/presentationml/2006/ole">
            <mc:AlternateContent xmlns:mc="http://schemas.openxmlformats.org/markup-compatibility/2006">
              <mc:Choice xmlns:v="urn:schemas-microsoft-com:vml" Requires="v">
                <p:oleObj name="Формула" r:id="rId15" imgW="825500" imgH="622300" progId="Equation.3">
                  <p:embed/>
                </p:oleObj>
              </mc:Choice>
              <mc:Fallback>
                <p:oleObj name="Формула" r:id="rId15" imgW="825500" imgH="622300" progId="Equation.3">
                  <p:embed/>
                  <p:pic>
                    <p:nvPicPr>
                      <p:cNvPr id="0"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10400" y="4898697"/>
                        <a:ext cx="990600" cy="74010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58766"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4" name="Прямоугольник 33"/>
          <p:cNvSpPr/>
          <p:nvPr/>
        </p:nvSpPr>
        <p:spPr>
          <a:xfrm>
            <a:off x="228600" y="5943600"/>
            <a:ext cx="76962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sym typeface="Symbol"/>
              </a:rPr>
              <a:t>Значение комптоновского эффекта</a:t>
            </a:r>
          </a:p>
        </p:txBody>
      </p:sp>
      <p:cxnSp>
        <p:nvCxnSpPr>
          <p:cNvPr id="35" name="Прямая соединительная линия 34"/>
          <p:cNvCxnSpPr/>
          <p:nvPr/>
        </p:nvCxnSpPr>
        <p:spPr>
          <a:xfrm>
            <a:off x="304800" y="5867400"/>
            <a:ext cx="8640000" cy="0"/>
          </a:xfrm>
          <a:prstGeom prst="line">
            <a:avLst/>
          </a:prstGeom>
          <a:ln>
            <a:solidFill>
              <a:srgbClr val="666699"/>
            </a:solidFill>
          </a:ln>
        </p:spPr>
        <p:style>
          <a:lnRef idx="3">
            <a:schemeClr val="accent1"/>
          </a:lnRef>
          <a:fillRef idx="0">
            <a:schemeClr val="accent1"/>
          </a:fillRef>
          <a:effectRef idx="2">
            <a:schemeClr val="accent1"/>
          </a:effectRef>
          <a:fontRef idx="minor">
            <a:schemeClr val="tx1"/>
          </a:fontRef>
        </p:style>
      </p:cxnSp>
      <p:sp>
        <p:nvSpPr>
          <p:cNvPr id="36" name="Прямоугольник 35"/>
          <p:cNvSpPr/>
          <p:nvPr/>
        </p:nvSpPr>
        <p:spPr>
          <a:xfrm>
            <a:off x="457200" y="6248400"/>
            <a:ext cx="8763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itchFamily="34" charset="0"/>
              <a:buChar char="•"/>
            </a:pPr>
            <a:r>
              <a:rPr lang="ru-RU" sz="1600" b="1" dirty="0">
                <a:solidFill>
                  <a:schemeClr val="accent6">
                    <a:lumMod val="75000"/>
                  </a:schemeClr>
                </a:solidFill>
                <a:sym typeface="Symbol"/>
              </a:rPr>
              <a:t>подтверждает квантовую фотонную природу рентген</a:t>
            </a:r>
            <a:r>
              <a:rPr lang="ru-RU" sz="1600" b="1">
                <a:solidFill>
                  <a:schemeClr val="accent6">
                    <a:lumMod val="75000"/>
                  </a:schemeClr>
                </a:solidFill>
                <a:sym typeface="Symbol"/>
              </a:rPr>
              <a:t>. излучения</a:t>
            </a:r>
          </a:p>
          <a:p>
            <a:pPr marL="177800" indent="-177800">
              <a:buFont typeface="Arial" pitchFamily="34" charset="0"/>
              <a:buChar char="•"/>
            </a:pPr>
            <a:r>
              <a:rPr lang="ru-RU" sz="1600" b="1">
                <a:solidFill>
                  <a:schemeClr val="accent6">
                    <a:lumMod val="75000"/>
                  </a:schemeClr>
                </a:solidFill>
                <a:sym typeface="Symbol"/>
              </a:rPr>
              <a:t>подтверждает применимость законов сохранения в микромире</a:t>
            </a:r>
            <a:endParaRPr lang="ru-RU" sz="1600" b="1" dirty="0">
              <a:solidFill>
                <a:schemeClr val="accent6">
                  <a:lumMod val="75000"/>
                </a:schemeClr>
              </a:solidFill>
              <a:sym typeface="Symbol"/>
            </a:endParaRPr>
          </a:p>
        </p:txBody>
      </p:sp>
      <p:sp>
        <p:nvSpPr>
          <p:cNvPr id="39" name="Стрелка вправо 38"/>
          <p:cNvSpPr/>
          <p:nvPr/>
        </p:nvSpPr>
        <p:spPr>
          <a:xfrm>
            <a:off x="4059600" y="51054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cxnSp>
        <p:nvCxnSpPr>
          <p:cNvPr id="41" name="Прямая соединительная линия 40"/>
          <p:cNvCxnSpPr/>
          <p:nvPr/>
        </p:nvCxnSpPr>
        <p:spPr>
          <a:xfrm rot="16200000" flipH="1">
            <a:off x="6089400" y="4108200"/>
            <a:ext cx="1080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42" name="Прямая со стрелкой 41"/>
          <p:cNvCxnSpPr>
            <a:stCxn id="43" idx="7"/>
          </p:cNvCxnSpPr>
          <p:nvPr/>
        </p:nvCxnSpPr>
        <p:spPr>
          <a:xfrm rot="5400000" flipH="1" flipV="1">
            <a:off x="6367858" y="4222026"/>
            <a:ext cx="63969" cy="1525915"/>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3" name="Овал 42"/>
          <p:cNvSpPr/>
          <p:nvPr/>
        </p:nvSpPr>
        <p:spPr>
          <a:xfrm>
            <a:off x="5181600" y="4905375"/>
            <a:ext cx="533400" cy="762000"/>
          </a:xfrm>
          <a:prstGeom prst="ellipse">
            <a:avLst/>
          </a:prstGeom>
          <a:no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5" name="Прямая со стрелкой 44"/>
          <p:cNvCxnSpPr>
            <a:stCxn id="43" idx="0"/>
          </p:cNvCxnSpPr>
          <p:nvPr/>
        </p:nvCxnSpPr>
        <p:spPr>
          <a:xfrm rot="16200000" flipV="1">
            <a:off x="3624264" y="3081339"/>
            <a:ext cx="2238375" cy="1409698"/>
          </a:xfrm>
          <a:prstGeom prst="straightConnector1">
            <a:avLst/>
          </a:prstGeom>
          <a:ln w="28575">
            <a:solidFill>
              <a:srgbClr val="FF0000"/>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Тепловое излучение</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2" name="Прямоугольник 11"/>
          <p:cNvSpPr/>
          <p:nvPr/>
        </p:nvSpPr>
        <p:spPr>
          <a:xfrm>
            <a:off x="2286000" y="762000"/>
            <a:ext cx="6705600" cy="360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Излучение тел, вызванное их нагреванием</a:t>
            </a:r>
          </a:p>
        </p:txBody>
      </p:sp>
      <p:sp>
        <p:nvSpPr>
          <p:cNvPr id="13" name="Прямоугольник 12"/>
          <p:cNvSpPr/>
          <p:nvPr/>
        </p:nvSpPr>
        <p:spPr>
          <a:xfrm>
            <a:off x="304800" y="762000"/>
            <a:ext cx="1905000" cy="17526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Тепловое излучение</a:t>
            </a:r>
          </a:p>
        </p:txBody>
      </p:sp>
      <p:sp>
        <p:nvSpPr>
          <p:cNvPr id="14" name="Прямоугольник 13"/>
          <p:cNvSpPr/>
          <p:nvPr/>
        </p:nvSpPr>
        <p:spPr>
          <a:xfrm>
            <a:off x="2286000" y="3581400"/>
            <a:ext cx="6705600" cy="648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Ускоренно движущиеся </a:t>
            </a:r>
            <a:r>
              <a:rPr lang="ru-RU" b="1" dirty="0">
                <a:solidFill>
                  <a:srgbClr val="002060"/>
                </a:solidFill>
              </a:rPr>
              <a:t>заряженные частицы</a:t>
            </a:r>
            <a:endParaRPr lang="ru-RU" sz="1600" b="1" dirty="0">
              <a:solidFill>
                <a:srgbClr val="002060"/>
              </a:solidFill>
            </a:endParaRPr>
          </a:p>
        </p:txBody>
      </p:sp>
      <p:sp>
        <p:nvSpPr>
          <p:cNvPr id="15" name="Прямоугольник 14"/>
          <p:cNvSpPr/>
          <p:nvPr/>
        </p:nvSpPr>
        <p:spPr>
          <a:xfrm>
            <a:off x="304800" y="3581400"/>
            <a:ext cx="1905000" cy="648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bg1"/>
                </a:solidFill>
              </a:rPr>
              <a:t>Источник излучения</a:t>
            </a:r>
            <a:endParaRPr lang="ru-RU" b="1" dirty="0">
              <a:solidFill>
                <a:schemeClr val="bg1"/>
              </a:solidFill>
            </a:endParaRPr>
          </a:p>
        </p:txBody>
      </p:sp>
      <p:sp>
        <p:nvSpPr>
          <p:cNvPr id="16" name="Прямоугольник 15"/>
          <p:cNvSpPr/>
          <p:nvPr/>
        </p:nvSpPr>
        <p:spPr>
          <a:xfrm>
            <a:off x="2286000" y="5236200"/>
            <a:ext cx="6705600" cy="576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Свечение тел, вызванное ВНЕШНИМ воздействием</a:t>
            </a:r>
          </a:p>
        </p:txBody>
      </p:sp>
      <p:sp>
        <p:nvSpPr>
          <p:cNvPr id="17" name="Прямоугольник 16"/>
          <p:cNvSpPr/>
          <p:nvPr/>
        </p:nvSpPr>
        <p:spPr>
          <a:xfrm>
            <a:off x="304800" y="5236200"/>
            <a:ext cx="1905000" cy="936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bg1"/>
                </a:solidFill>
              </a:rPr>
              <a:t>Люминес-ценция</a:t>
            </a:r>
            <a:endParaRPr lang="ru-RU" b="1" dirty="0">
              <a:solidFill>
                <a:schemeClr val="bg1"/>
              </a:solidFill>
            </a:endParaRPr>
          </a:p>
        </p:txBody>
      </p:sp>
      <p:sp>
        <p:nvSpPr>
          <p:cNvPr id="18" name="Прямоугольник 17"/>
          <p:cNvSpPr/>
          <p:nvPr/>
        </p:nvSpPr>
        <p:spPr>
          <a:xfrm>
            <a:off x="304800" y="4440600"/>
            <a:ext cx="8153400" cy="432000"/>
          </a:xfrm>
          <a:prstGeom prst="rect">
            <a:avLst/>
          </a:prstGeom>
          <a:solidFill>
            <a:schemeClr val="accent2">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Следует отличать тепловое излучение от люминесценции</a:t>
            </a:r>
            <a:endParaRPr lang="ru-RU" sz="1600" b="1" dirty="0">
              <a:solidFill>
                <a:srgbClr val="002060"/>
              </a:solidFill>
            </a:endParaRPr>
          </a:p>
        </p:txBody>
      </p:sp>
      <p:sp>
        <p:nvSpPr>
          <p:cNvPr id="19" name="Прямоугольник 18"/>
          <p:cNvSpPr/>
          <p:nvPr/>
        </p:nvSpPr>
        <p:spPr>
          <a:xfrm>
            <a:off x="8458200" y="4267200"/>
            <a:ext cx="533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b="1" dirty="0">
                <a:solidFill>
                  <a:srgbClr val="002060"/>
                </a:solidFill>
              </a:rPr>
              <a:t>!</a:t>
            </a:r>
          </a:p>
        </p:txBody>
      </p:sp>
      <p:sp>
        <p:nvSpPr>
          <p:cNvPr id="21" name="Прямоугольник 20"/>
          <p:cNvSpPr/>
          <p:nvPr/>
        </p:nvSpPr>
        <p:spPr>
          <a:xfrm>
            <a:off x="2286000" y="1123950"/>
            <a:ext cx="6705600" cy="792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r>
              <a:rPr lang="ru-RU" b="1" dirty="0">
                <a:solidFill>
                  <a:srgbClr val="002060"/>
                </a:solidFill>
              </a:rPr>
              <a:t>Существует при любой температуре</a:t>
            </a:r>
          </a:p>
          <a:p>
            <a:pPr marL="179388" indent="-179388">
              <a:buFont typeface="Arial" pitchFamily="34" charset="0"/>
              <a:buChar char="•"/>
            </a:pPr>
            <a:r>
              <a:rPr lang="ru-RU" sz="1600" b="1" dirty="0">
                <a:solidFill>
                  <a:srgbClr val="002060"/>
                </a:solidFill>
              </a:rPr>
              <a:t>при низких Т – длинноволновые (ИК) ЭМ волны</a:t>
            </a:r>
          </a:p>
          <a:p>
            <a:pPr marL="179388" indent="-179388">
              <a:buFont typeface="Arial" pitchFamily="34" charset="0"/>
              <a:buChar char="•"/>
            </a:pPr>
            <a:r>
              <a:rPr lang="ru-RU" sz="1600" b="1" dirty="0">
                <a:solidFill>
                  <a:srgbClr val="002060"/>
                </a:solidFill>
              </a:rPr>
              <a:t>при высоких Т– короткие (УФ) ЭМ волны</a:t>
            </a:r>
          </a:p>
        </p:txBody>
      </p:sp>
      <p:sp>
        <p:nvSpPr>
          <p:cNvPr id="22" name="Прямоугольник 21"/>
          <p:cNvSpPr/>
          <p:nvPr/>
        </p:nvSpPr>
        <p:spPr>
          <a:xfrm>
            <a:off x="2286000" y="1914525"/>
            <a:ext cx="6705600" cy="576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Может находиться в равновесии с излучаемым его телом</a:t>
            </a:r>
          </a:p>
        </p:txBody>
      </p:sp>
      <p:sp>
        <p:nvSpPr>
          <p:cNvPr id="23" name="Прямоугольник 22"/>
          <p:cNvSpPr/>
          <p:nvPr/>
        </p:nvSpPr>
        <p:spPr>
          <a:xfrm>
            <a:off x="2286000" y="5807700"/>
            <a:ext cx="6705600" cy="360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r>
              <a:rPr lang="ru-RU" b="1" dirty="0">
                <a:solidFill>
                  <a:srgbClr val="002060"/>
                </a:solidFill>
              </a:rPr>
              <a:t>Существует, пока есть внешнее воздействие</a:t>
            </a:r>
            <a:endParaRPr lang="ru-RU" sz="1600" b="1" dirty="0">
              <a:solidFill>
                <a:srgbClr val="002060"/>
              </a:solidFill>
            </a:endParaRPr>
          </a:p>
        </p:txBody>
      </p:sp>
      <p:sp>
        <p:nvSpPr>
          <p:cNvPr id="24" name="Прямоугольник 23"/>
          <p:cNvSpPr/>
          <p:nvPr/>
        </p:nvSpPr>
        <p:spPr>
          <a:xfrm>
            <a:off x="304800" y="2667000"/>
            <a:ext cx="19050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Тепловое равновесие</a:t>
            </a:r>
          </a:p>
        </p:txBody>
      </p:sp>
      <p:sp>
        <p:nvSpPr>
          <p:cNvPr id="4454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45441" name="Object 1"/>
          <p:cNvGraphicFramePr>
            <a:graphicFrameLocks noChangeAspect="1"/>
          </p:cNvGraphicFramePr>
          <p:nvPr/>
        </p:nvGraphicFramePr>
        <p:xfrm>
          <a:off x="2286000" y="2819400"/>
          <a:ext cx="2286000" cy="449705"/>
        </p:xfrm>
        <a:graphic>
          <a:graphicData uri="http://schemas.openxmlformats.org/presentationml/2006/ole">
            <mc:AlternateContent xmlns:mc="http://schemas.openxmlformats.org/markup-compatibility/2006">
              <mc:Choice xmlns:v="urn:schemas-microsoft-com:vml" Requires="v">
                <p:oleObj name="Формула" r:id="rId3" imgW="1739900" imgH="342900" progId="Equation.3">
                  <p:embed/>
                </p:oleObj>
              </mc:Choice>
              <mc:Fallback>
                <p:oleObj name="Формула" r:id="rId3" imgW="1739900" imgH="3429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819400"/>
                        <a:ext cx="2286000" cy="44970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6" name="Прямоугольник 25"/>
          <p:cNvSpPr/>
          <p:nvPr/>
        </p:nvSpPr>
        <p:spPr>
          <a:xfrm>
            <a:off x="4800600" y="2667000"/>
            <a:ext cx="1404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тело излучает</a:t>
            </a:r>
          </a:p>
        </p:txBody>
      </p:sp>
      <p:sp>
        <p:nvSpPr>
          <p:cNvPr id="27" name="Стрелка вправо 26"/>
          <p:cNvSpPr/>
          <p:nvPr/>
        </p:nvSpPr>
        <p:spPr>
          <a:xfrm>
            <a:off x="6400800" y="28194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8" name="Прямоугольник 27"/>
          <p:cNvSpPr/>
          <p:nvPr/>
        </p:nvSpPr>
        <p:spPr>
          <a:xfrm>
            <a:off x="6934200" y="2657175"/>
            <a:ext cx="1905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температура тела </a:t>
            </a:r>
            <a:r>
              <a:rPr lang="ru-RU" b="1" dirty="0" err="1">
                <a:solidFill>
                  <a:srgbClr val="002060"/>
                </a:solidFill>
                <a:latin typeface="Calibri"/>
              </a:rPr>
              <a:t>↓</a:t>
            </a:r>
            <a:endParaRPr lang="ru-RU" b="1" dirty="0">
              <a:solidFill>
                <a:srgbClr val="00206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Характеристики </a:t>
            </a:r>
            <a:r>
              <a:rPr lang="ru-RU" sz="2800" dirty="0"/>
              <a:t>теплового излучения</a:t>
            </a:r>
            <a:endParaRPr lang="ru-RU" dirty="0"/>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2895600" y="685800"/>
            <a:ext cx="5029200" cy="1152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rgbClr val="002060"/>
                </a:solidFill>
              </a:rPr>
              <a:t>физическая величина, численно равная </a:t>
            </a:r>
            <a:r>
              <a:rPr lang="ru-RU" b="1" dirty="0">
                <a:solidFill>
                  <a:srgbClr val="002060"/>
                </a:solidFill>
              </a:rPr>
              <a:t>энергии излучения с единицы поверхности за единицу времени </a:t>
            </a:r>
            <a:br>
              <a:rPr lang="ru-RU" b="1" dirty="0">
                <a:solidFill>
                  <a:srgbClr val="002060"/>
                </a:solidFill>
              </a:rPr>
            </a:br>
            <a:r>
              <a:rPr lang="ru-RU" b="1" dirty="0">
                <a:solidFill>
                  <a:srgbClr val="002060"/>
                </a:solidFill>
              </a:rPr>
              <a:t>в единичном интервале частот</a:t>
            </a:r>
          </a:p>
        </p:txBody>
      </p:sp>
      <p:sp>
        <p:nvSpPr>
          <p:cNvPr id="6" name="Прямоугольник 5"/>
          <p:cNvSpPr/>
          <p:nvPr/>
        </p:nvSpPr>
        <p:spPr>
          <a:xfrm>
            <a:off x="304800" y="685800"/>
            <a:ext cx="2590800" cy="1152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Спектральная плотность энергетической светимости</a:t>
            </a:r>
          </a:p>
        </p:txBody>
      </p:sp>
      <p:sp>
        <p:nvSpPr>
          <p:cNvPr id="4433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43393" name="Object 1"/>
          <p:cNvGraphicFramePr>
            <a:graphicFrameLocks noChangeAspect="1"/>
          </p:cNvGraphicFramePr>
          <p:nvPr/>
        </p:nvGraphicFramePr>
        <p:xfrm>
          <a:off x="7320366" y="1600200"/>
          <a:ext cx="1747434" cy="838200"/>
        </p:xfrm>
        <a:graphic>
          <a:graphicData uri="http://schemas.openxmlformats.org/presentationml/2006/ole">
            <mc:AlternateContent xmlns:mc="http://schemas.openxmlformats.org/markup-compatibility/2006">
              <mc:Choice xmlns:v="urn:schemas-microsoft-com:vml" Requires="v">
                <p:oleObj name="Формула" r:id="rId3" imgW="1168400" imgH="558800" progId="Equation.3">
                  <p:embed/>
                </p:oleObj>
              </mc:Choice>
              <mc:Fallback>
                <p:oleObj name="Формула" r:id="rId3" imgW="1168400" imgH="5588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0366" y="1600200"/>
                        <a:ext cx="1747434" cy="838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9" name="Прямоугольник 8"/>
          <p:cNvSpPr/>
          <p:nvPr/>
        </p:nvSpPr>
        <p:spPr>
          <a:xfrm>
            <a:off x="2895600" y="2590800"/>
            <a:ext cx="5029200" cy="936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энергия излучения с единицы поверхности за единицу времени </a:t>
            </a:r>
            <a:br>
              <a:rPr lang="ru-RU" b="1" dirty="0">
                <a:solidFill>
                  <a:srgbClr val="002060"/>
                </a:solidFill>
              </a:rPr>
            </a:br>
            <a:r>
              <a:rPr lang="ru-RU" b="1" dirty="0">
                <a:solidFill>
                  <a:srgbClr val="002060"/>
                </a:solidFill>
              </a:rPr>
              <a:t>в интервале частот от 0 до ∞</a:t>
            </a:r>
          </a:p>
        </p:txBody>
      </p:sp>
      <p:sp>
        <p:nvSpPr>
          <p:cNvPr id="10" name="Прямоугольник 9"/>
          <p:cNvSpPr/>
          <p:nvPr/>
        </p:nvSpPr>
        <p:spPr>
          <a:xfrm>
            <a:off x="304800" y="2590800"/>
            <a:ext cx="2590800" cy="936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Энергетическая светимость</a:t>
            </a:r>
          </a:p>
        </p:txBody>
      </p:sp>
      <p:graphicFrame>
        <p:nvGraphicFramePr>
          <p:cNvPr id="443397" name="Object 5"/>
          <p:cNvGraphicFramePr>
            <a:graphicFrameLocks noChangeAspect="1"/>
          </p:cNvGraphicFramePr>
          <p:nvPr/>
        </p:nvGraphicFramePr>
        <p:xfrm>
          <a:off x="6835800" y="3200403"/>
          <a:ext cx="2232000" cy="486980"/>
        </p:xfrm>
        <a:graphic>
          <a:graphicData uri="http://schemas.openxmlformats.org/presentationml/2006/ole">
            <mc:AlternateContent xmlns:mc="http://schemas.openxmlformats.org/markup-compatibility/2006">
              <mc:Choice xmlns:v="urn:schemas-microsoft-com:vml" Requires="v">
                <p:oleObj name="Формула" r:id="rId5" imgW="1562100" imgH="342900" progId="Equation.3">
                  <p:embed/>
                </p:oleObj>
              </mc:Choice>
              <mc:Fallback>
                <p:oleObj name="Формула" r:id="rId5" imgW="1562100" imgH="34290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5800" y="3200403"/>
                        <a:ext cx="2232000" cy="48698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43396" name="Object 4"/>
          <p:cNvGraphicFramePr>
            <a:graphicFrameLocks noChangeAspect="1"/>
          </p:cNvGraphicFramePr>
          <p:nvPr/>
        </p:nvGraphicFramePr>
        <p:xfrm>
          <a:off x="2971800" y="3581399"/>
          <a:ext cx="1828800" cy="758613"/>
        </p:xfrm>
        <a:graphic>
          <a:graphicData uri="http://schemas.openxmlformats.org/presentationml/2006/ole">
            <mc:AlternateContent xmlns:mc="http://schemas.openxmlformats.org/markup-compatibility/2006">
              <mc:Choice xmlns:v="urn:schemas-microsoft-com:vml" Requires="v">
                <p:oleObj name="Формула" r:id="rId7" imgW="1282700" imgH="533400" progId="Equation.3">
                  <p:embed/>
                </p:oleObj>
              </mc:Choice>
              <mc:Fallback>
                <p:oleObj name="Формула" r:id="rId7" imgW="1282700" imgH="5334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3581399"/>
                        <a:ext cx="1828800" cy="75861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43398"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43399" name="Rectangle 7"/>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443400" name="Rectangle 8"/>
          <p:cNvSpPr>
            <a:spLocks noChangeArrowheads="1"/>
          </p:cNvSpPr>
          <p:nvPr/>
        </p:nvSpPr>
        <p:spPr bwMode="auto">
          <a:xfrm>
            <a:off x="0" y="1333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17" name="Прямоугольник 16"/>
          <p:cNvSpPr/>
          <p:nvPr/>
        </p:nvSpPr>
        <p:spPr>
          <a:xfrm>
            <a:off x="2895600" y="4738800"/>
            <a:ext cx="5029200" cy="900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отношение поглощенной энергии </a:t>
            </a:r>
            <a:br>
              <a:rPr lang="ru-RU" b="1" dirty="0">
                <a:solidFill>
                  <a:srgbClr val="002060"/>
                </a:solidFill>
              </a:rPr>
            </a:br>
            <a:r>
              <a:rPr lang="ru-RU" b="1" dirty="0">
                <a:solidFill>
                  <a:srgbClr val="002060"/>
                </a:solidFill>
              </a:rPr>
              <a:t>к той энергии, которая подходит </a:t>
            </a:r>
            <a:br>
              <a:rPr lang="ru-RU" b="1" dirty="0">
                <a:solidFill>
                  <a:srgbClr val="002060"/>
                </a:solidFill>
              </a:rPr>
            </a:br>
            <a:r>
              <a:rPr lang="ru-RU" b="1" dirty="0">
                <a:solidFill>
                  <a:srgbClr val="002060"/>
                </a:solidFill>
              </a:rPr>
              <a:t>к данной поверхности</a:t>
            </a:r>
          </a:p>
        </p:txBody>
      </p:sp>
      <p:sp>
        <p:nvSpPr>
          <p:cNvPr id="18" name="Прямоугольник 17"/>
          <p:cNvSpPr/>
          <p:nvPr/>
        </p:nvSpPr>
        <p:spPr>
          <a:xfrm>
            <a:off x="304800" y="4738800"/>
            <a:ext cx="2590800" cy="9000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Поглощательная способность</a:t>
            </a:r>
          </a:p>
        </p:txBody>
      </p:sp>
      <p:graphicFrame>
        <p:nvGraphicFramePr>
          <p:cNvPr id="443402" name="Object 10"/>
          <p:cNvGraphicFramePr>
            <a:graphicFrameLocks noChangeAspect="1"/>
          </p:cNvGraphicFramePr>
          <p:nvPr/>
        </p:nvGraphicFramePr>
        <p:xfrm>
          <a:off x="6823765" y="5410200"/>
          <a:ext cx="2167835" cy="990600"/>
        </p:xfrm>
        <a:graphic>
          <a:graphicData uri="http://schemas.openxmlformats.org/presentationml/2006/ole">
            <mc:AlternateContent xmlns:mc="http://schemas.openxmlformats.org/markup-compatibility/2006">
              <mc:Choice xmlns:v="urn:schemas-microsoft-com:vml" Requires="v">
                <p:oleObj name="Формула" r:id="rId9" imgW="1435100" imgH="647700" progId="Equation.3">
                  <p:embed/>
                </p:oleObj>
              </mc:Choice>
              <mc:Fallback>
                <p:oleObj name="Формула" r:id="rId9" imgW="1435100" imgH="647700" progId="Equation.3">
                  <p:embed/>
                  <p:pic>
                    <p:nvPicPr>
                      <p:cNvPr id="0"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23765" y="5410200"/>
                        <a:ext cx="2167835" cy="9906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43401" name="Object 9"/>
          <p:cNvGraphicFramePr>
            <a:graphicFrameLocks noChangeAspect="1"/>
          </p:cNvGraphicFramePr>
          <p:nvPr/>
        </p:nvGraphicFramePr>
        <p:xfrm>
          <a:off x="2971799" y="5943600"/>
          <a:ext cx="1793965" cy="609600"/>
        </p:xfrm>
        <a:graphic>
          <a:graphicData uri="http://schemas.openxmlformats.org/presentationml/2006/ole">
            <mc:AlternateContent xmlns:mc="http://schemas.openxmlformats.org/markup-compatibility/2006">
              <mc:Choice xmlns:v="urn:schemas-microsoft-com:vml" Requires="v">
                <p:oleObj name="Формула" r:id="rId11" imgW="990170" imgH="330057" progId="Equation.3">
                  <p:embed/>
                </p:oleObj>
              </mc:Choice>
              <mc:Fallback>
                <p:oleObj name="Формула" r:id="rId11" imgW="990170" imgH="330057" progId="Equation.3">
                  <p:embed/>
                  <p:pic>
                    <p:nvPicPr>
                      <p:cNvPr id="0"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1799" y="5943600"/>
                        <a:ext cx="1793965" cy="6096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4340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43404" name="Rectangle 12"/>
          <p:cNvSpPr>
            <a:spLocks noChangeArrowheads="1"/>
          </p:cNvSpPr>
          <p:nvPr/>
        </p:nvSpPr>
        <p:spPr bwMode="auto">
          <a:xfrm>
            <a:off x="0" y="1114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
        <p:nvSpPr>
          <p:cNvPr id="443405" name="Rectangle 13"/>
          <p:cNvSpPr>
            <a:spLocks noChangeArrowheads="1"/>
          </p:cNvSpPr>
          <p:nvPr/>
        </p:nvSpPr>
        <p:spPr bwMode="auto">
          <a:xfrm>
            <a:off x="0" y="1447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71500" algn="l"/>
              </a:tabLst>
            </a:pPr>
            <a:endParaRPr kumimoji="0" lang="ru-RU" sz="1800" b="0" i="0" u="none" strike="noStrike" cap="none" normalizeH="0" baseline="0">
              <a:ln>
                <a:noFill/>
              </a:ln>
              <a:solidFill>
                <a:schemeClr val="tx1"/>
              </a:solidFill>
              <a:effectLst/>
              <a:latin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Абсолютно черное тело</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2303806" y="685800"/>
            <a:ext cx="4173194" cy="13716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Тело, обладающее свойством </a:t>
            </a:r>
            <a:r>
              <a:rPr lang="ru-RU" b="1">
                <a:solidFill>
                  <a:srgbClr val="002060"/>
                </a:solidFill>
              </a:rPr>
              <a:t>поглощать все падающее </a:t>
            </a:r>
            <a:br>
              <a:rPr lang="ru-RU" b="1" dirty="0">
                <a:solidFill>
                  <a:srgbClr val="002060"/>
                </a:solidFill>
              </a:rPr>
            </a:br>
            <a:r>
              <a:rPr lang="ru-RU" b="1" dirty="0">
                <a:solidFill>
                  <a:srgbClr val="002060"/>
                </a:solidFill>
              </a:rPr>
              <a:t>на его </a:t>
            </a:r>
            <a:r>
              <a:rPr lang="ru-RU" b="1">
                <a:solidFill>
                  <a:srgbClr val="002060"/>
                </a:solidFill>
              </a:rPr>
              <a:t>поверхность ЭМ излучение любого </a:t>
            </a:r>
            <a:r>
              <a:rPr lang="ru-RU" b="1" dirty="0">
                <a:solidFill>
                  <a:srgbClr val="002060"/>
                </a:solidFill>
              </a:rPr>
              <a:t>спектрального состава</a:t>
            </a:r>
          </a:p>
        </p:txBody>
      </p:sp>
      <p:sp>
        <p:nvSpPr>
          <p:cNvPr id="6" name="Прямоугольник 5"/>
          <p:cNvSpPr/>
          <p:nvPr/>
        </p:nvSpPr>
        <p:spPr>
          <a:xfrm>
            <a:off x="304800" y="685800"/>
            <a:ext cx="1867820" cy="1371600"/>
          </a:xfrm>
          <a:prstGeom prst="rect">
            <a:avLst/>
          </a:prstGeom>
          <a:solidFill>
            <a:srgbClr val="666699"/>
          </a:solidFill>
          <a:ln>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Абсолютно черное тело (АЧТ)</a:t>
            </a:r>
          </a:p>
        </p:txBody>
      </p:sp>
      <p:pic>
        <p:nvPicPr>
          <p:cNvPr id="376834" name="Picture 2" descr="5-1-1"/>
          <p:cNvPicPr>
            <a:picLocks noChangeAspect="1" noChangeArrowheads="1"/>
          </p:cNvPicPr>
          <p:nvPr/>
        </p:nvPicPr>
        <p:blipFill>
          <a:blip r:embed="rId3" cstate="print"/>
          <a:srcRect/>
          <a:stretch>
            <a:fillRect/>
          </a:stretch>
        </p:blipFill>
        <p:spPr bwMode="auto">
          <a:xfrm>
            <a:off x="6602430" y="666750"/>
            <a:ext cx="2398695" cy="1771650"/>
          </a:xfrm>
          <a:prstGeom prst="rect">
            <a:avLst/>
          </a:prstGeom>
          <a:noFill/>
          <a:ln w="9525">
            <a:noFill/>
            <a:miter lim="800000"/>
            <a:headEnd/>
            <a:tailEnd/>
          </a:ln>
        </p:spPr>
      </p:pic>
      <p:sp>
        <p:nvSpPr>
          <p:cNvPr id="8" name="Прямоугольник 7"/>
          <p:cNvSpPr/>
          <p:nvPr/>
        </p:nvSpPr>
        <p:spPr>
          <a:xfrm>
            <a:off x="304800" y="2286000"/>
            <a:ext cx="2066925" cy="685800"/>
          </a:xfrm>
          <a:prstGeom prst="rect">
            <a:avLst/>
          </a:prstGeom>
          <a:solidFill>
            <a:schemeClr val="accent2">
              <a:lumMod val="20000"/>
              <a:lumOff val="80000"/>
            </a:schemeClr>
          </a:solid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идеализация, модель</a:t>
            </a:r>
          </a:p>
        </p:txBody>
      </p:sp>
      <p:sp>
        <p:nvSpPr>
          <p:cNvPr id="9" name="Прямоугольник 8"/>
          <p:cNvSpPr/>
          <p:nvPr/>
        </p:nvSpPr>
        <p:spPr>
          <a:xfrm>
            <a:off x="2447926" y="23622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400" b="1" dirty="0">
                <a:solidFill>
                  <a:srgbClr val="002060"/>
                </a:solidFill>
              </a:rPr>
              <a:t>!</a:t>
            </a:r>
          </a:p>
        </p:txBody>
      </p:sp>
      <p:sp>
        <p:nvSpPr>
          <p:cNvPr id="10" name="Прямоугольник 9"/>
          <p:cNvSpPr/>
          <p:nvPr/>
        </p:nvSpPr>
        <p:spPr>
          <a:xfrm>
            <a:off x="2828926" y="2590800"/>
            <a:ext cx="22098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indent="-93663">
              <a:buFont typeface="Arial" pitchFamily="34" charset="0"/>
              <a:buChar char="•"/>
            </a:pPr>
            <a:r>
              <a:rPr lang="ru-RU" sz="1400" b="1" dirty="0">
                <a:solidFill>
                  <a:srgbClr val="002060"/>
                </a:solidFill>
              </a:rPr>
              <a:t>Вход в пещеру</a:t>
            </a:r>
          </a:p>
          <a:p>
            <a:pPr marL="93663" indent="-93663">
              <a:buFont typeface="Arial" pitchFamily="34" charset="0"/>
              <a:buChar char="•"/>
            </a:pPr>
            <a:r>
              <a:rPr lang="ru-RU" sz="1400" b="1" dirty="0">
                <a:solidFill>
                  <a:srgbClr val="002060"/>
                </a:solidFill>
              </a:rPr>
              <a:t>Сажа</a:t>
            </a:r>
          </a:p>
          <a:p>
            <a:pPr marL="93663" indent="-93663">
              <a:buFont typeface="Arial" pitchFamily="34" charset="0"/>
              <a:buChar char="•"/>
            </a:pPr>
            <a:r>
              <a:rPr lang="ru-RU" sz="1400" b="1" dirty="0">
                <a:solidFill>
                  <a:srgbClr val="002060"/>
                </a:solidFill>
              </a:rPr>
              <a:t>Черный бархат</a:t>
            </a:r>
          </a:p>
        </p:txBody>
      </p:sp>
      <p:sp>
        <p:nvSpPr>
          <p:cNvPr id="11" name="Прямоугольник 10"/>
          <p:cNvSpPr/>
          <p:nvPr/>
        </p:nvSpPr>
        <p:spPr>
          <a:xfrm>
            <a:off x="2828926" y="2209800"/>
            <a:ext cx="17526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примеры:</a:t>
            </a:r>
          </a:p>
        </p:txBody>
      </p:sp>
      <p:sp>
        <p:nvSpPr>
          <p:cNvPr id="20" name="Прямоугольник 19"/>
          <p:cNvSpPr/>
          <p:nvPr/>
        </p:nvSpPr>
        <p:spPr>
          <a:xfrm>
            <a:off x="4800600" y="2590800"/>
            <a:ext cx="3657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indent="-93663">
              <a:buFont typeface="Arial" pitchFamily="34" charset="0"/>
              <a:buChar char="•"/>
            </a:pPr>
            <a:r>
              <a:rPr lang="ru-RU" sz="1400" b="1" dirty="0">
                <a:solidFill>
                  <a:srgbClr val="002060"/>
                </a:solidFill>
              </a:rPr>
              <a:t>Окно извне</a:t>
            </a:r>
          </a:p>
          <a:p>
            <a:pPr marL="93663" indent="-93663">
              <a:buFont typeface="Arial" pitchFamily="34" charset="0"/>
              <a:buChar char="•"/>
            </a:pPr>
            <a:r>
              <a:rPr lang="ru-RU" sz="1400" b="1" dirty="0">
                <a:solidFill>
                  <a:srgbClr val="002060"/>
                </a:solidFill>
              </a:rPr>
              <a:t>Торец трубы</a:t>
            </a:r>
          </a:p>
          <a:p>
            <a:pPr marL="93663" indent="-93663">
              <a:buFont typeface="Arial" pitchFamily="34" charset="0"/>
              <a:buChar char="•"/>
            </a:pPr>
            <a:r>
              <a:rPr lang="ru-RU" sz="1400" b="1" dirty="0">
                <a:solidFill>
                  <a:srgbClr val="002060"/>
                </a:solidFill>
              </a:rPr>
              <a:t>Отверстие в замкнутой полости</a:t>
            </a:r>
          </a:p>
        </p:txBody>
      </p:sp>
      <p:sp>
        <p:nvSpPr>
          <p:cNvPr id="48538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5379" name="Object 3"/>
          <p:cNvGraphicFramePr>
            <a:graphicFrameLocks noChangeAspect="1"/>
          </p:cNvGraphicFramePr>
          <p:nvPr/>
        </p:nvGraphicFramePr>
        <p:xfrm>
          <a:off x="304800" y="3311589"/>
          <a:ext cx="2340000" cy="1170000"/>
        </p:xfrm>
        <a:graphic>
          <a:graphicData uri="http://schemas.openxmlformats.org/presentationml/2006/ole">
            <mc:AlternateContent xmlns:mc="http://schemas.openxmlformats.org/markup-compatibility/2006">
              <mc:Choice xmlns:v="urn:schemas-microsoft-com:vml" Requires="v">
                <p:oleObj name="Формула" r:id="rId4" imgW="1130300" imgH="558800" progId="Equation.3">
                  <p:embed/>
                </p:oleObj>
              </mc:Choice>
              <mc:Fallback>
                <p:oleObj name="Формула" r:id="rId4" imgW="1130300" imgH="5588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311589"/>
                        <a:ext cx="2340000" cy="117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9" name="Прямоугольник 28"/>
          <p:cNvSpPr/>
          <p:nvPr/>
        </p:nvSpPr>
        <p:spPr>
          <a:xfrm>
            <a:off x="3124200" y="3540189"/>
            <a:ext cx="4038600" cy="504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спектральная плотность энергетической светимости АЧТ</a:t>
            </a:r>
          </a:p>
        </p:txBody>
      </p:sp>
      <p:sp>
        <p:nvSpPr>
          <p:cNvPr id="48538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5381" name="Object 5"/>
          <p:cNvGraphicFramePr>
            <a:graphicFrameLocks noChangeAspect="1"/>
          </p:cNvGraphicFramePr>
          <p:nvPr/>
        </p:nvGraphicFramePr>
        <p:xfrm>
          <a:off x="304799" y="4606989"/>
          <a:ext cx="2340000" cy="1031811"/>
        </p:xfrm>
        <a:graphic>
          <a:graphicData uri="http://schemas.openxmlformats.org/presentationml/2006/ole">
            <mc:AlternateContent xmlns:mc="http://schemas.openxmlformats.org/markup-compatibility/2006">
              <mc:Choice xmlns:v="urn:schemas-microsoft-com:vml" Requires="v">
                <p:oleObj name="Формула" r:id="rId6" imgW="1205977" imgH="533169" progId="Equation.3">
                  <p:embed/>
                </p:oleObj>
              </mc:Choice>
              <mc:Fallback>
                <p:oleObj name="Формула" r:id="rId6" imgW="1205977" imgH="533169"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799" y="4606989"/>
                        <a:ext cx="2340000" cy="1031811"/>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2" name="Прямоугольник 31"/>
          <p:cNvSpPr/>
          <p:nvPr/>
        </p:nvSpPr>
        <p:spPr>
          <a:xfrm>
            <a:off x="3124200" y="4759389"/>
            <a:ext cx="4038600" cy="504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энергетическая светимость АЧТ</a:t>
            </a:r>
          </a:p>
        </p:txBody>
      </p:sp>
      <p:sp>
        <p:nvSpPr>
          <p:cNvPr id="48538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5383" name="Object 7"/>
          <p:cNvGraphicFramePr>
            <a:graphicFrameLocks noChangeAspect="1"/>
          </p:cNvGraphicFramePr>
          <p:nvPr/>
        </p:nvGraphicFramePr>
        <p:xfrm>
          <a:off x="304800" y="5732400"/>
          <a:ext cx="2340000" cy="897000"/>
        </p:xfrm>
        <a:graphic>
          <a:graphicData uri="http://schemas.openxmlformats.org/presentationml/2006/ole">
            <mc:AlternateContent xmlns:mc="http://schemas.openxmlformats.org/markup-compatibility/2006">
              <mc:Choice xmlns:v="urn:schemas-microsoft-com:vml" Requires="v">
                <p:oleObj name="Формула" r:id="rId8" imgW="1701800" imgH="647700" progId="Equation.3">
                  <p:embed/>
                </p:oleObj>
              </mc:Choice>
              <mc:Fallback>
                <p:oleObj name="Формула" r:id="rId8" imgW="1701800" imgH="647700" progId="Equation.3">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5732400"/>
                        <a:ext cx="2340000" cy="897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5" name="Прямоугольник 34"/>
          <p:cNvSpPr/>
          <p:nvPr/>
        </p:nvSpPr>
        <p:spPr>
          <a:xfrm>
            <a:off x="3124200" y="6079201"/>
            <a:ext cx="4495800" cy="504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поглощательная способность АЧТ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Закон Кирхгофа</a:t>
            </a:r>
          </a:p>
        </p:txBody>
      </p:sp>
      <p:sp>
        <p:nvSpPr>
          <p:cNvPr id="4" name="Прямоугольник 3"/>
          <p:cNvSpPr/>
          <p:nvPr/>
        </p:nvSpPr>
        <p:spPr>
          <a:xfrm>
            <a:off x="1219200" y="5791200"/>
            <a:ext cx="5943600" cy="482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НЕ зависит от природы тела</a:t>
            </a:r>
            <a:endParaRPr lang="ru-RU" sz="1600" b="1" dirty="0">
              <a:solidFill>
                <a:srgbClr val="002060"/>
              </a:solidFill>
            </a:endParaRPr>
          </a:p>
        </p:txBody>
      </p:sp>
      <p:cxnSp>
        <p:nvCxnSpPr>
          <p:cNvPr id="5" name="Прямая соединительная линия 4"/>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3778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77857" name="Object 1"/>
          <p:cNvGraphicFramePr>
            <a:graphicFrameLocks noChangeAspect="1"/>
          </p:cNvGraphicFramePr>
          <p:nvPr/>
        </p:nvGraphicFramePr>
        <p:xfrm>
          <a:off x="462366" y="1317624"/>
          <a:ext cx="2286000" cy="1516673"/>
        </p:xfrm>
        <a:graphic>
          <a:graphicData uri="http://schemas.openxmlformats.org/presentationml/2006/ole">
            <mc:AlternateContent xmlns:mc="http://schemas.openxmlformats.org/markup-compatibility/2006">
              <mc:Choice xmlns:v="urn:schemas-microsoft-com:vml" Requires="v">
                <p:oleObj name="Формула" r:id="rId3" imgW="990170" imgH="660113" progId="Equation.3">
                  <p:embed/>
                </p:oleObj>
              </mc:Choice>
              <mc:Fallback>
                <p:oleObj name="Формула" r:id="rId3" imgW="990170" imgH="660113"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366" y="1317624"/>
                        <a:ext cx="2286000" cy="151667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8" name="Прямоугольник 7"/>
          <p:cNvSpPr/>
          <p:nvPr/>
        </p:nvSpPr>
        <p:spPr>
          <a:xfrm>
            <a:off x="595952" y="4612944"/>
            <a:ext cx="8305800" cy="1219200"/>
          </a:xfrm>
          <a:prstGeom prst="rect">
            <a:avLst/>
          </a:prstGeom>
          <a:solidFill>
            <a:schemeClr val="accent6">
              <a:lumMod val="20000"/>
              <a:lumOff val="80000"/>
            </a:schemeClr>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Отношение спектральной плотности энергетической светимости любого тела к его поглощательной способности есть величина, равная спектральной плотности энергетической </a:t>
            </a:r>
            <a:r>
              <a:rPr lang="ru-RU" b="1">
                <a:solidFill>
                  <a:srgbClr val="002060"/>
                </a:solidFill>
              </a:rPr>
              <a:t>светимости АЧТ (функция Кирхгофа)</a:t>
            </a:r>
            <a:endParaRPr lang="ru-RU" sz="1600" b="1" dirty="0">
              <a:solidFill>
                <a:srgbClr val="002060"/>
              </a:solidFill>
            </a:endParaRPr>
          </a:p>
        </p:txBody>
      </p:sp>
      <p:sp>
        <p:nvSpPr>
          <p:cNvPr id="9" name="Прямоугольник 8"/>
          <p:cNvSpPr/>
          <p:nvPr/>
        </p:nvSpPr>
        <p:spPr>
          <a:xfrm>
            <a:off x="8305800" y="60960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3778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77859" name="Object 3"/>
          <p:cNvGraphicFramePr>
            <a:graphicFrameLocks noChangeAspect="1"/>
          </p:cNvGraphicFramePr>
          <p:nvPr/>
        </p:nvGraphicFramePr>
        <p:xfrm>
          <a:off x="3124200" y="1295400"/>
          <a:ext cx="1747434" cy="838200"/>
        </p:xfrm>
        <a:graphic>
          <a:graphicData uri="http://schemas.openxmlformats.org/presentationml/2006/ole">
            <mc:AlternateContent xmlns:mc="http://schemas.openxmlformats.org/markup-compatibility/2006">
              <mc:Choice xmlns:v="urn:schemas-microsoft-com:vml" Requires="v">
                <p:oleObj name="Формула" r:id="rId5" imgW="1168400" imgH="558800" progId="Equation.3">
                  <p:embed/>
                </p:oleObj>
              </mc:Choice>
              <mc:Fallback>
                <p:oleObj name="Формула" r:id="rId5" imgW="1168400" imgH="5588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1295400"/>
                        <a:ext cx="1747434" cy="838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2" name="Прямоугольник 11"/>
          <p:cNvSpPr/>
          <p:nvPr/>
        </p:nvSpPr>
        <p:spPr>
          <a:xfrm>
            <a:off x="4953000" y="1266824"/>
            <a:ext cx="3962400" cy="13716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Энергия излучения </a:t>
            </a:r>
            <a:br>
              <a:rPr lang="ru-RU" b="1" dirty="0">
                <a:solidFill>
                  <a:srgbClr val="002060"/>
                </a:solidFill>
              </a:rPr>
            </a:br>
            <a:r>
              <a:rPr lang="ru-RU" b="1" dirty="0">
                <a:solidFill>
                  <a:srgbClr val="002060"/>
                </a:solidFill>
              </a:rPr>
              <a:t>с единицы поверхности </a:t>
            </a:r>
            <a:br>
              <a:rPr lang="ru-RU" b="1" dirty="0">
                <a:solidFill>
                  <a:srgbClr val="002060"/>
                </a:solidFill>
              </a:rPr>
            </a:br>
            <a:r>
              <a:rPr lang="ru-RU" b="1" dirty="0">
                <a:solidFill>
                  <a:srgbClr val="002060"/>
                </a:solidFill>
              </a:rPr>
              <a:t>за единицу времени</a:t>
            </a:r>
            <a:br>
              <a:rPr lang="ru-RU" b="1" dirty="0">
                <a:solidFill>
                  <a:srgbClr val="002060"/>
                </a:solidFill>
              </a:rPr>
            </a:br>
            <a:r>
              <a:rPr lang="ru-RU" b="1" dirty="0">
                <a:solidFill>
                  <a:srgbClr val="002060"/>
                </a:solidFill>
              </a:rPr>
              <a:t>в единичном интервале частот</a:t>
            </a:r>
            <a:endParaRPr lang="ru-RU" sz="1600" b="1" dirty="0">
              <a:solidFill>
                <a:srgbClr val="002060"/>
              </a:solidFill>
            </a:endParaRPr>
          </a:p>
        </p:txBody>
      </p:sp>
      <p:cxnSp>
        <p:nvCxnSpPr>
          <p:cNvPr id="14" name="Прямая со стрелкой 13"/>
          <p:cNvCxnSpPr/>
          <p:nvPr/>
        </p:nvCxnSpPr>
        <p:spPr>
          <a:xfrm rot="16200000" flipH="1">
            <a:off x="2760000" y="1021424"/>
            <a:ext cx="304800" cy="3996000"/>
          </a:xfrm>
          <a:prstGeom prst="bentConnector2">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Прямоугольник 26"/>
          <p:cNvSpPr/>
          <p:nvPr/>
        </p:nvSpPr>
        <p:spPr>
          <a:xfrm>
            <a:off x="4953000" y="657224"/>
            <a:ext cx="3962400" cy="6096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Спектральная плотность энергетической светимости</a:t>
            </a:r>
            <a:endParaRPr lang="ru-RU" sz="1600" b="1" dirty="0">
              <a:solidFill>
                <a:srgbClr val="002060"/>
              </a:solidFill>
            </a:endParaRPr>
          </a:p>
        </p:txBody>
      </p:sp>
      <p:sp>
        <p:nvSpPr>
          <p:cNvPr id="28" name="Прямоугольник 27"/>
          <p:cNvSpPr/>
          <p:nvPr/>
        </p:nvSpPr>
        <p:spPr>
          <a:xfrm>
            <a:off x="4953000" y="3400424"/>
            <a:ext cx="3962400" cy="1143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отношение поглощенной энергии к той энергии, которая подводится </a:t>
            </a:r>
            <a:br>
              <a:rPr lang="ru-RU" b="1" dirty="0">
                <a:solidFill>
                  <a:srgbClr val="002060"/>
                </a:solidFill>
              </a:rPr>
            </a:br>
            <a:r>
              <a:rPr lang="ru-RU" b="1" dirty="0">
                <a:solidFill>
                  <a:srgbClr val="002060"/>
                </a:solidFill>
              </a:rPr>
              <a:t>к данной поверхности</a:t>
            </a:r>
            <a:endParaRPr lang="ru-RU" sz="1600" b="1" dirty="0">
              <a:solidFill>
                <a:srgbClr val="002060"/>
              </a:solidFill>
            </a:endParaRPr>
          </a:p>
        </p:txBody>
      </p:sp>
      <p:sp>
        <p:nvSpPr>
          <p:cNvPr id="29" name="Прямоугольник 28"/>
          <p:cNvSpPr/>
          <p:nvPr/>
        </p:nvSpPr>
        <p:spPr>
          <a:xfrm>
            <a:off x="4953000" y="2790824"/>
            <a:ext cx="3962400" cy="6096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Поглощательная способность</a:t>
            </a:r>
            <a:endParaRPr lang="ru-RU" sz="1600" b="1" dirty="0">
              <a:solidFill>
                <a:srgbClr val="002060"/>
              </a:solidFill>
            </a:endParaRPr>
          </a:p>
        </p:txBody>
      </p:sp>
      <p:sp>
        <p:nvSpPr>
          <p:cNvPr id="3778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77861" name="Object 5"/>
          <p:cNvGraphicFramePr>
            <a:graphicFrameLocks noChangeAspect="1"/>
          </p:cNvGraphicFramePr>
          <p:nvPr/>
        </p:nvGraphicFramePr>
        <p:xfrm>
          <a:off x="2930899" y="3429000"/>
          <a:ext cx="1945901" cy="876300"/>
        </p:xfrm>
        <a:graphic>
          <a:graphicData uri="http://schemas.openxmlformats.org/presentationml/2006/ole">
            <mc:AlternateContent xmlns:mc="http://schemas.openxmlformats.org/markup-compatibility/2006">
              <mc:Choice xmlns:v="urn:schemas-microsoft-com:vml" Requires="v">
                <p:oleObj name="Формула" r:id="rId7" imgW="1435100" imgH="647700" progId="Equation.3">
                  <p:embed/>
                </p:oleObj>
              </mc:Choice>
              <mc:Fallback>
                <p:oleObj name="Формула" r:id="rId7" imgW="1435100" imgH="64770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30899" y="3429000"/>
                        <a:ext cx="1945901" cy="876300"/>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39" name="Прямая со стрелкой 13"/>
          <p:cNvCxnSpPr>
            <a:endCxn id="27" idx="1"/>
          </p:cNvCxnSpPr>
          <p:nvPr/>
        </p:nvCxnSpPr>
        <p:spPr>
          <a:xfrm rot="5400000" flipH="1" flipV="1">
            <a:off x="2802600" y="-883576"/>
            <a:ext cx="304800" cy="3996000"/>
          </a:xfrm>
          <a:prstGeom prst="bentConnector2">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3" name="Прямоугольник 42"/>
          <p:cNvSpPr/>
          <p:nvPr/>
        </p:nvSpPr>
        <p:spPr>
          <a:xfrm>
            <a:off x="914400" y="3657600"/>
            <a:ext cx="1752600" cy="6096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функция Кирхгофа</a:t>
            </a:r>
            <a:endParaRPr lang="ru-RU" sz="1600" b="1" dirty="0">
              <a:solidFill>
                <a:srgbClr val="002060"/>
              </a:solidFill>
            </a:endParaRPr>
          </a:p>
        </p:txBody>
      </p:sp>
      <p:sp>
        <p:nvSpPr>
          <p:cNvPr id="44" name="Овал 43"/>
          <p:cNvSpPr/>
          <p:nvPr/>
        </p:nvSpPr>
        <p:spPr>
          <a:xfrm>
            <a:off x="1828800" y="1676400"/>
            <a:ext cx="914400" cy="914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5" name="Прямая со стрелкой 44"/>
          <p:cNvCxnSpPr>
            <a:stCxn id="43" idx="0"/>
            <a:endCxn id="44" idx="4"/>
          </p:cNvCxnSpPr>
          <p:nvPr/>
        </p:nvCxnSpPr>
        <p:spPr>
          <a:xfrm rot="5400000" flipH="1" flipV="1">
            <a:off x="1504950" y="2876550"/>
            <a:ext cx="1066800" cy="495300"/>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Прямоугольник 21"/>
          <p:cNvSpPr/>
          <p:nvPr/>
        </p:nvSpPr>
        <p:spPr>
          <a:xfrm>
            <a:off x="1219200" y="6197600"/>
            <a:ext cx="6934200" cy="5715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является для всех тел одной и той же функцией частоты (длины волны) и температуры</a:t>
            </a:r>
            <a:endParaRPr lang="ru-RU" sz="1600" b="1" dirty="0">
              <a:solidFill>
                <a:srgbClr val="002060"/>
              </a:solidFill>
            </a:endParaRPr>
          </a:p>
        </p:txBody>
      </p:sp>
      <p:cxnSp>
        <p:nvCxnSpPr>
          <p:cNvPr id="23" name="Прямая со стрелкой 22"/>
          <p:cNvCxnSpPr/>
          <p:nvPr/>
        </p:nvCxnSpPr>
        <p:spPr>
          <a:xfrm rot="16200000" flipV="1">
            <a:off x="-247650" y="3714750"/>
            <a:ext cx="1981200" cy="38100"/>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4" idx="1"/>
            <a:endCxn id="43" idx="1"/>
          </p:cNvCxnSpPr>
          <p:nvPr/>
        </p:nvCxnSpPr>
        <p:spPr>
          <a:xfrm rot="10800000">
            <a:off x="914400" y="3962400"/>
            <a:ext cx="304800" cy="2070100"/>
          </a:xfrm>
          <a:prstGeom prst="bentConnector3">
            <a:avLst>
              <a:gd name="adj1" fmla="val 264552"/>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24"/>
          <p:cNvCxnSpPr>
            <a:stCxn id="22" idx="1"/>
            <a:endCxn id="43" idx="1"/>
          </p:cNvCxnSpPr>
          <p:nvPr/>
        </p:nvCxnSpPr>
        <p:spPr>
          <a:xfrm rot="10800000">
            <a:off x="914400" y="3962400"/>
            <a:ext cx="304800" cy="2520950"/>
          </a:xfrm>
          <a:prstGeom prst="bentConnector3">
            <a:avLst>
              <a:gd name="adj1" fmla="val 264553"/>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Следствия из закона Кирхгофа</a:t>
            </a:r>
          </a:p>
        </p:txBody>
      </p:sp>
      <p:cxnSp>
        <p:nvCxnSpPr>
          <p:cNvPr id="4" name="Прямая соединительная линия 3"/>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7" name="Прямоугольник 6"/>
          <p:cNvSpPr/>
          <p:nvPr/>
        </p:nvSpPr>
        <p:spPr>
          <a:xfrm>
            <a:off x="304800" y="990600"/>
            <a:ext cx="5334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6">
                    <a:lumMod val="75000"/>
                  </a:schemeClr>
                </a:solidFill>
              </a:rPr>
              <a:t>1.</a:t>
            </a:r>
          </a:p>
        </p:txBody>
      </p:sp>
      <p:sp>
        <p:nvSpPr>
          <p:cNvPr id="8" name="Прямоугольник 7"/>
          <p:cNvSpPr/>
          <p:nvPr/>
        </p:nvSpPr>
        <p:spPr>
          <a:xfrm>
            <a:off x="838200" y="990600"/>
            <a:ext cx="8153400" cy="1080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ea typeface="Times New Roman" pitchFamily="18" charset="0"/>
              </a:rPr>
              <a:t>Если при какой-либо температуре тело не поглощает энергию, то оно при этой температуре и не излучает А</a:t>
            </a:r>
            <a:r>
              <a:rPr lang="el-GR" sz="2000" b="1" baseline="-25000" dirty="0">
                <a:solidFill>
                  <a:srgbClr val="002060"/>
                </a:solidFill>
                <a:latin typeface="Calibri"/>
                <a:ea typeface="Times New Roman" pitchFamily="18" charset="0"/>
              </a:rPr>
              <a:t>ν</a:t>
            </a:r>
            <a:r>
              <a:rPr lang="ru-RU" sz="2000" b="1" baseline="-25000" dirty="0">
                <a:solidFill>
                  <a:srgbClr val="002060"/>
                </a:solidFill>
                <a:latin typeface="Calibri"/>
                <a:ea typeface="Times New Roman" pitchFamily="18" charset="0"/>
              </a:rPr>
              <a:t>,Т</a:t>
            </a:r>
            <a:r>
              <a:rPr lang="ru-RU" sz="2000" b="1" dirty="0">
                <a:solidFill>
                  <a:srgbClr val="002060"/>
                </a:solidFill>
                <a:ea typeface="Times New Roman" pitchFamily="18" charset="0"/>
              </a:rPr>
              <a:t>=0</a:t>
            </a:r>
            <a:endParaRPr lang="ru-RU" sz="2000" b="1" dirty="0">
              <a:solidFill>
                <a:srgbClr val="002060"/>
              </a:solidFill>
            </a:endParaRPr>
          </a:p>
        </p:txBody>
      </p:sp>
      <p:sp>
        <p:nvSpPr>
          <p:cNvPr id="9" name="Прямоугольник 8"/>
          <p:cNvSpPr/>
          <p:nvPr/>
        </p:nvSpPr>
        <p:spPr>
          <a:xfrm>
            <a:off x="304800" y="2743200"/>
            <a:ext cx="5334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accent6">
                    <a:lumMod val="75000"/>
                  </a:schemeClr>
                </a:solidFill>
              </a:rPr>
              <a:t>2.</a:t>
            </a:r>
          </a:p>
        </p:txBody>
      </p:sp>
      <p:sp>
        <p:nvSpPr>
          <p:cNvPr id="10" name="Прямоугольник 9"/>
          <p:cNvSpPr/>
          <p:nvPr/>
        </p:nvSpPr>
        <p:spPr>
          <a:xfrm>
            <a:off x="854018" y="2590800"/>
            <a:ext cx="8153400" cy="1152000"/>
          </a:xfrm>
          <a:prstGeom prst="rect">
            <a:avLst/>
          </a:prstGeom>
          <a:no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Максимальной спектральной плотностью энергетической светимости обладает </a:t>
            </a:r>
            <a:br>
              <a:rPr lang="ru-RU" sz="2000" b="1" dirty="0">
                <a:solidFill>
                  <a:srgbClr val="002060"/>
                </a:solidFill>
              </a:rPr>
            </a:br>
            <a:r>
              <a:rPr lang="ru-RU" sz="2000" b="1" dirty="0">
                <a:solidFill>
                  <a:srgbClr val="002060"/>
                </a:solidFill>
              </a:rPr>
              <a:t>абсолютно черное тело </a:t>
            </a:r>
            <a:r>
              <a:rPr lang="ru-RU" sz="2000" b="1" dirty="0">
                <a:solidFill>
                  <a:srgbClr val="002060"/>
                </a:solidFill>
                <a:ea typeface="Times New Roman" pitchFamily="18" charset="0"/>
              </a:rPr>
              <a:t>А</a:t>
            </a:r>
            <a:r>
              <a:rPr lang="el-GR" sz="2000" b="1" baseline="-25000" dirty="0">
                <a:solidFill>
                  <a:srgbClr val="002060"/>
                </a:solidFill>
                <a:latin typeface="Calibri"/>
                <a:ea typeface="Times New Roman" pitchFamily="18" charset="0"/>
              </a:rPr>
              <a:t>ν</a:t>
            </a:r>
            <a:r>
              <a:rPr lang="ru-RU" sz="2000" b="1" baseline="-25000" dirty="0">
                <a:solidFill>
                  <a:srgbClr val="002060"/>
                </a:solidFill>
                <a:latin typeface="Calibri"/>
                <a:ea typeface="Times New Roman" pitchFamily="18" charset="0"/>
              </a:rPr>
              <a:t>,Т</a:t>
            </a:r>
            <a:r>
              <a:rPr lang="ru-RU" sz="2000" b="1" dirty="0">
                <a:solidFill>
                  <a:srgbClr val="002060"/>
                </a:solidFill>
                <a:ea typeface="Times New Roman" pitchFamily="18" charset="0"/>
              </a:rPr>
              <a:t>=1</a:t>
            </a:r>
            <a:endParaRPr lang="ru-RU" sz="2000" b="1" dirty="0">
              <a:solidFill>
                <a:srgbClr val="002060"/>
              </a:solidFill>
            </a:endParaRPr>
          </a:p>
        </p:txBody>
      </p:sp>
      <p:graphicFrame>
        <p:nvGraphicFramePr>
          <p:cNvPr id="437249" name="Object 1"/>
          <p:cNvGraphicFramePr>
            <a:graphicFrameLocks noChangeAspect="1"/>
          </p:cNvGraphicFramePr>
          <p:nvPr/>
        </p:nvGraphicFramePr>
        <p:xfrm>
          <a:off x="1447800" y="4267200"/>
          <a:ext cx="2286000" cy="1516063"/>
        </p:xfrm>
        <a:graphic>
          <a:graphicData uri="http://schemas.openxmlformats.org/presentationml/2006/ole">
            <mc:AlternateContent xmlns:mc="http://schemas.openxmlformats.org/markup-compatibility/2006">
              <mc:Choice xmlns:v="urn:schemas-microsoft-com:vml" Requires="v">
                <p:oleObj name="Формула" r:id="rId3" imgW="990170" imgH="660113" progId="Equation.3">
                  <p:embed/>
                </p:oleObj>
              </mc:Choice>
              <mc:Fallback>
                <p:oleObj name="Формула" r:id="rId3" imgW="990170" imgH="660113"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4267200"/>
                        <a:ext cx="2286000" cy="151606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1" name="Овал 10"/>
          <p:cNvSpPr/>
          <p:nvPr/>
        </p:nvSpPr>
        <p:spPr>
          <a:xfrm>
            <a:off x="1447800" y="5029200"/>
            <a:ext cx="914400" cy="914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1066800" y="3962400"/>
            <a:ext cx="16764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rPr>
              <a:t>излучение</a:t>
            </a:r>
          </a:p>
        </p:txBody>
      </p:sp>
      <p:sp>
        <p:nvSpPr>
          <p:cNvPr id="13" name="Прямоугольник 12"/>
          <p:cNvSpPr/>
          <p:nvPr/>
        </p:nvSpPr>
        <p:spPr>
          <a:xfrm>
            <a:off x="1104900" y="5943600"/>
            <a:ext cx="16764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rPr>
              <a:t>поглощение</a:t>
            </a:r>
          </a:p>
        </p:txBody>
      </p:sp>
      <p:sp>
        <p:nvSpPr>
          <p:cNvPr id="20" name="Скругленный прямоугольник 19"/>
          <p:cNvSpPr/>
          <p:nvPr/>
        </p:nvSpPr>
        <p:spPr>
          <a:xfrm>
            <a:off x="1143000" y="3962400"/>
            <a:ext cx="1447800" cy="972000"/>
          </a:xfrm>
          <a:prstGeom prst="roundRect">
            <a:avLst/>
          </a:prstGeom>
          <a:noFill/>
          <a:ln w="952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Скругленный прямоугольник 20"/>
          <p:cNvSpPr/>
          <p:nvPr/>
        </p:nvSpPr>
        <p:spPr>
          <a:xfrm>
            <a:off x="1066800" y="5105400"/>
            <a:ext cx="1676400" cy="1143000"/>
          </a:xfrm>
          <a:prstGeom prst="roundRect">
            <a:avLst/>
          </a:prstGeom>
          <a:noFill/>
          <a:ln w="9525">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437250" name="Object 2"/>
          <p:cNvGraphicFramePr>
            <a:graphicFrameLocks noChangeAspect="1"/>
          </p:cNvGraphicFramePr>
          <p:nvPr/>
        </p:nvGraphicFramePr>
        <p:xfrm>
          <a:off x="4800600" y="4572000"/>
          <a:ext cx="2962275" cy="758825"/>
        </p:xfrm>
        <a:graphic>
          <a:graphicData uri="http://schemas.openxmlformats.org/presentationml/2006/ole">
            <mc:AlternateContent xmlns:mc="http://schemas.openxmlformats.org/markup-compatibility/2006">
              <mc:Choice xmlns:v="urn:schemas-microsoft-com:vml" Requires="v">
                <p:oleObj name="Формула" r:id="rId5" imgW="1282680" imgH="330120" progId="Equation.3">
                  <p:embed/>
                </p:oleObj>
              </mc:Choice>
              <mc:Fallback>
                <p:oleObj name="Формула" r:id="rId5" imgW="1282680" imgH="33012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4572000"/>
                        <a:ext cx="2962275" cy="7588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5" name="Стрелка вправо 14"/>
          <p:cNvSpPr/>
          <p:nvPr/>
        </p:nvSpPr>
        <p:spPr>
          <a:xfrm>
            <a:off x="4038600" y="4800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Законы теплового излучения</a:t>
            </a:r>
          </a:p>
        </p:txBody>
      </p:sp>
      <p:cxnSp>
        <p:nvCxnSpPr>
          <p:cNvPr id="4" name="Прямая соединительная линия 3"/>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304800" y="1981200"/>
            <a:ext cx="71628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spcBef>
                <a:spcPts val="600"/>
              </a:spcBef>
            </a:pPr>
            <a:r>
              <a:rPr lang="ru-RU" b="1" dirty="0">
                <a:solidFill>
                  <a:schemeClr val="accent6">
                    <a:lumMod val="75000"/>
                  </a:schemeClr>
                </a:solidFill>
              </a:rPr>
              <a:t>1879 – эксперимент – Стефан</a:t>
            </a:r>
          </a:p>
          <a:p>
            <a:pPr marL="180975" indent="-180975">
              <a:spcBef>
                <a:spcPts val="600"/>
              </a:spcBef>
            </a:pPr>
            <a:r>
              <a:rPr lang="ru-RU" b="1" dirty="0">
                <a:solidFill>
                  <a:schemeClr val="accent6">
                    <a:lumMod val="75000"/>
                  </a:schemeClr>
                </a:solidFill>
              </a:rPr>
              <a:t>1884 – теоретическое обоснование – Больцман</a:t>
            </a:r>
          </a:p>
        </p:txBody>
      </p:sp>
      <p:sp>
        <p:nvSpPr>
          <p:cNvPr id="388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88097" name="Object 1"/>
          <p:cNvGraphicFramePr>
            <a:graphicFrameLocks noChangeAspect="1"/>
          </p:cNvGraphicFramePr>
          <p:nvPr/>
        </p:nvGraphicFramePr>
        <p:xfrm>
          <a:off x="2057400" y="3026400"/>
          <a:ext cx="2326627" cy="936000"/>
        </p:xfrm>
        <a:graphic>
          <a:graphicData uri="http://schemas.openxmlformats.org/presentationml/2006/ole">
            <mc:AlternateContent xmlns:mc="http://schemas.openxmlformats.org/markup-compatibility/2006">
              <mc:Choice xmlns:v="urn:schemas-microsoft-com:vml" Requires="v">
                <p:oleObj name="Формула" r:id="rId3" imgW="825500" imgH="330200" progId="Equation.3">
                  <p:embed/>
                </p:oleObj>
              </mc:Choice>
              <mc:Fallback>
                <p:oleObj name="Формула" r:id="rId3" imgW="825500" imgH="3302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026400"/>
                        <a:ext cx="2326627" cy="936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881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88099" name="Object 3"/>
          <p:cNvGraphicFramePr>
            <a:graphicFrameLocks noChangeAspect="1"/>
          </p:cNvGraphicFramePr>
          <p:nvPr/>
        </p:nvGraphicFramePr>
        <p:xfrm>
          <a:off x="4492200" y="3094200"/>
          <a:ext cx="2442000" cy="792000"/>
        </p:xfrm>
        <a:graphic>
          <a:graphicData uri="http://schemas.openxmlformats.org/presentationml/2006/ole">
            <mc:AlternateContent xmlns:mc="http://schemas.openxmlformats.org/markup-compatibility/2006">
              <mc:Choice xmlns:v="urn:schemas-microsoft-com:vml" Requires="v">
                <p:oleObj name="Формула" r:id="rId5" imgW="1765300" imgH="571500" progId="Equation.3">
                  <p:embed/>
                </p:oleObj>
              </mc:Choice>
              <mc:Fallback>
                <p:oleObj name="Формула" r:id="rId5" imgW="1765300" imgH="5715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2200" y="3094200"/>
                        <a:ext cx="2442000" cy="792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1" name="Прямоугольник 10"/>
          <p:cNvSpPr/>
          <p:nvPr/>
        </p:nvSpPr>
        <p:spPr>
          <a:xfrm>
            <a:off x="381000" y="5105400"/>
            <a:ext cx="8460000" cy="762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Энергетическая </a:t>
            </a:r>
            <a:r>
              <a:rPr lang="ru-RU" sz="2000" b="1">
                <a:solidFill>
                  <a:srgbClr val="002060"/>
                </a:solidFill>
              </a:rPr>
              <a:t>светимость АЧТ </a:t>
            </a:r>
            <a:r>
              <a:rPr lang="ru-RU" sz="2000">
                <a:solidFill>
                  <a:srgbClr val="002060"/>
                </a:solidFill>
              </a:rPr>
              <a:t>численно </a:t>
            </a:r>
            <a:r>
              <a:rPr lang="ru-RU" sz="2000" dirty="0">
                <a:solidFill>
                  <a:srgbClr val="002060"/>
                </a:solidFill>
              </a:rPr>
              <a:t>равна</a:t>
            </a:r>
            <a:r>
              <a:rPr lang="ru-RU" sz="2000" b="1" dirty="0">
                <a:solidFill>
                  <a:srgbClr val="002060"/>
                </a:solidFill>
              </a:rPr>
              <a:t> энергии излучения с единицы поверхности за единицу времени</a:t>
            </a:r>
          </a:p>
        </p:txBody>
      </p:sp>
      <p:sp>
        <p:nvSpPr>
          <p:cNvPr id="12" name="Прямоугольник 11"/>
          <p:cNvSpPr/>
          <p:nvPr/>
        </p:nvSpPr>
        <p:spPr>
          <a:xfrm>
            <a:off x="381000" y="4267200"/>
            <a:ext cx="8460000" cy="762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Спектральная плотность энергетической светимости пропорциональна температуре в 4 степени</a:t>
            </a:r>
          </a:p>
        </p:txBody>
      </p:sp>
      <p:sp>
        <p:nvSpPr>
          <p:cNvPr id="38810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88101" name="Object 5"/>
          <p:cNvGraphicFramePr>
            <a:graphicFrameLocks noChangeAspect="1"/>
          </p:cNvGraphicFramePr>
          <p:nvPr/>
        </p:nvGraphicFramePr>
        <p:xfrm>
          <a:off x="685800" y="6019800"/>
          <a:ext cx="2667000" cy="685800"/>
        </p:xfrm>
        <a:graphic>
          <a:graphicData uri="http://schemas.openxmlformats.org/presentationml/2006/ole">
            <mc:AlternateContent xmlns:mc="http://schemas.openxmlformats.org/markup-compatibility/2006">
              <mc:Choice xmlns:v="urn:schemas-microsoft-com:vml" Requires="v">
                <p:oleObj name="Формула" r:id="rId7" imgW="1002865" imgH="253890" progId="Equation.3">
                  <p:embed/>
                </p:oleObj>
              </mc:Choice>
              <mc:Fallback>
                <p:oleObj name="Формула" r:id="rId7" imgW="1002865" imgH="25389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6019800"/>
                        <a:ext cx="2667000" cy="6858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5" name="Прямоугольник 14"/>
          <p:cNvSpPr/>
          <p:nvPr/>
        </p:nvSpPr>
        <p:spPr>
          <a:xfrm>
            <a:off x="3733800" y="6019800"/>
            <a:ext cx="38100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энергия излучения </a:t>
            </a:r>
            <a:br>
              <a:rPr lang="ru-RU" b="1" dirty="0">
                <a:solidFill>
                  <a:srgbClr val="002060"/>
                </a:solidFill>
              </a:rPr>
            </a:br>
            <a:r>
              <a:rPr lang="ru-RU" b="1" dirty="0">
                <a:solidFill>
                  <a:srgbClr val="002060"/>
                </a:solidFill>
              </a:rPr>
              <a:t>с площади </a:t>
            </a:r>
            <a:r>
              <a:rPr lang="en-US" b="1" i="1" dirty="0">
                <a:solidFill>
                  <a:srgbClr val="002060"/>
                </a:solidFill>
              </a:rPr>
              <a:t>S</a:t>
            </a:r>
            <a:r>
              <a:rPr lang="ru-RU" b="1" dirty="0">
                <a:solidFill>
                  <a:srgbClr val="002060"/>
                </a:solidFill>
              </a:rPr>
              <a:t> за время </a:t>
            </a:r>
            <a:r>
              <a:rPr lang="en-US" b="1" i="1" dirty="0">
                <a:solidFill>
                  <a:srgbClr val="002060"/>
                </a:solidFill>
              </a:rPr>
              <a:t>t</a:t>
            </a:r>
            <a:endParaRPr lang="ru-RU" b="1" dirty="0">
              <a:solidFill>
                <a:srgbClr val="002060"/>
              </a:solidFill>
            </a:endParaRPr>
          </a:p>
        </p:txBody>
      </p:sp>
      <p:sp>
        <p:nvSpPr>
          <p:cNvPr id="16" name="Прямоугольник 15"/>
          <p:cNvSpPr/>
          <p:nvPr/>
        </p:nvSpPr>
        <p:spPr>
          <a:xfrm>
            <a:off x="7010400" y="3094200"/>
            <a:ext cx="19050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постоянная Стефана-Больцмана</a:t>
            </a:r>
            <a:endParaRPr lang="ru-RU" b="1" dirty="0">
              <a:solidFill>
                <a:schemeClr val="accent6">
                  <a:lumMod val="75000"/>
                </a:schemeClr>
              </a:solidFill>
            </a:endParaRPr>
          </a:p>
        </p:txBody>
      </p:sp>
      <p:sp>
        <p:nvSpPr>
          <p:cNvPr id="17" name="Прямоугольник 16"/>
          <p:cNvSpPr/>
          <p:nvPr/>
        </p:nvSpPr>
        <p:spPr>
          <a:xfrm>
            <a:off x="304800" y="685800"/>
            <a:ext cx="47244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82663" indent="-982663">
              <a:tabLst>
                <a:tab pos="1079500" algn="l"/>
              </a:tabLst>
            </a:pPr>
            <a:r>
              <a:rPr lang="ru-RU" b="1" dirty="0">
                <a:solidFill>
                  <a:schemeClr val="accent6">
                    <a:lumMod val="75000"/>
                  </a:schemeClr>
                </a:solidFill>
              </a:rPr>
              <a:t>1893 – Вин впервые установил вид функции Кирхгофа</a:t>
            </a:r>
          </a:p>
        </p:txBody>
      </p:sp>
      <p:sp>
        <p:nvSpPr>
          <p:cNvPr id="3881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 name="Object 6"/>
          <p:cNvGraphicFramePr>
            <a:graphicFrameLocks noChangeAspect="1"/>
          </p:cNvGraphicFramePr>
          <p:nvPr/>
        </p:nvGraphicFramePr>
        <p:xfrm>
          <a:off x="4767471" y="685800"/>
          <a:ext cx="2304000" cy="1135544"/>
        </p:xfrm>
        <a:graphic>
          <a:graphicData uri="http://schemas.openxmlformats.org/presentationml/2006/ole">
            <mc:AlternateContent xmlns:mc="http://schemas.openxmlformats.org/markup-compatibility/2006">
              <mc:Choice xmlns:v="urn:schemas-microsoft-com:vml" Requires="v">
                <p:oleObj name="Формула" r:id="rId9" imgW="1333500" imgH="660400" progId="Equation.3">
                  <p:embed/>
                </p:oleObj>
              </mc:Choice>
              <mc:Fallback>
                <p:oleObj name="Формула" r:id="rId9" imgW="1333500" imgH="66040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67471" y="685800"/>
                        <a:ext cx="2304000" cy="1135544"/>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8" name="Прямоугольник 17"/>
          <p:cNvSpPr/>
          <p:nvPr/>
        </p:nvSpPr>
        <p:spPr>
          <a:xfrm>
            <a:off x="7266560" y="791184"/>
            <a:ext cx="187744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latin typeface="Calibri" pitchFamily="34" charset="0"/>
              </a:rPr>
              <a:t>некоторая неизвестная Вину функция</a:t>
            </a:r>
          </a:p>
        </p:txBody>
      </p:sp>
      <p:cxnSp>
        <p:nvCxnSpPr>
          <p:cNvPr id="20" name="Прямая со стрелкой 19"/>
          <p:cNvCxnSpPr>
            <a:stCxn id="18" idx="1"/>
            <a:endCxn id="19" idx="6"/>
          </p:cNvCxnSpPr>
          <p:nvPr/>
        </p:nvCxnSpPr>
        <p:spPr>
          <a:xfrm rot="10800000">
            <a:off x="6983656" y="1168888"/>
            <a:ext cx="282904" cy="3296"/>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Прямоугольник 20"/>
          <p:cNvSpPr/>
          <p:nvPr/>
        </p:nvSpPr>
        <p:spPr>
          <a:xfrm>
            <a:off x="4759656" y="1801504"/>
            <a:ext cx="2304000" cy="360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6">
                    <a:lumMod val="75000"/>
                  </a:schemeClr>
                </a:solidFill>
              </a:rPr>
              <a:t>Закон Вина</a:t>
            </a:r>
          </a:p>
        </p:txBody>
      </p:sp>
      <p:sp>
        <p:nvSpPr>
          <p:cNvPr id="19" name="Овал 18"/>
          <p:cNvSpPr/>
          <p:nvPr/>
        </p:nvSpPr>
        <p:spPr>
          <a:xfrm>
            <a:off x="6191656" y="646888"/>
            <a:ext cx="792000" cy="1044000"/>
          </a:xfrm>
          <a:prstGeom prst="ellipse">
            <a:avLst/>
          </a:prstGeom>
          <a:noFill/>
          <a:ln w="28575">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p:cNvSpPr/>
          <p:nvPr/>
        </p:nvSpPr>
        <p:spPr>
          <a:xfrm>
            <a:off x="381000" y="3026400"/>
            <a:ext cx="1692000" cy="936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Закон </a:t>
            </a:r>
            <a:br>
              <a:rPr lang="ru-RU" b="1" dirty="0">
                <a:solidFill>
                  <a:schemeClr val="accent6">
                    <a:lumMod val="75000"/>
                  </a:schemeClr>
                </a:solidFill>
              </a:rPr>
            </a:br>
            <a:r>
              <a:rPr lang="ru-RU" b="1" dirty="0">
                <a:solidFill>
                  <a:schemeClr val="accent6">
                    <a:lumMod val="75000"/>
                  </a:schemeClr>
                </a:solidFill>
              </a:rPr>
              <a:t>Стефана-Больцмана</a:t>
            </a:r>
          </a:p>
        </p:txBody>
      </p:sp>
      <p:cxnSp>
        <p:nvCxnSpPr>
          <p:cNvPr id="28" name="Прямая со стрелкой 27"/>
          <p:cNvCxnSpPr/>
          <p:nvPr/>
        </p:nvCxnSpPr>
        <p:spPr>
          <a:xfrm flipV="1">
            <a:off x="1676400" y="1981200"/>
            <a:ext cx="3276600" cy="12954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nSpc>
                <a:spcPct val="100000"/>
              </a:lnSpc>
            </a:pPr>
            <a:r>
              <a:rPr lang="ru-RU" dirty="0"/>
              <a:t>Закон смещения Вина</a:t>
            </a:r>
          </a:p>
        </p:txBody>
      </p:sp>
      <p:pic>
        <p:nvPicPr>
          <p:cNvPr id="385027" name="Picture 3"/>
          <p:cNvPicPr>
            <a:picLocks noChangeAspect="1" noChangeArrowheads="1"/>
          </p:cNvPicPr>
          <p:nvPr/>
        </p:nvPicPr>
        <p:blipFill>
          <a:blip r:embed="rId3" cstate="print"/>
          <a:srcRect l="3030" t="7629" r="10606" b="6071"/>
          <a:stretch>
            <a:fillRect/>
          </a:stretch>
        </p:blipFill>
        <p:spPr bwMode="auto">
          <a:xfrm>
            <a:off x="76200" y="1143000"/>
            <a:ext cx="6629401" cy="4652212"/>
          </a:xfrm>
          <a:prstGeom prst="rect">
            <a:avLst/>
          </a:prstGeom>
          <a:noFill/>
          <a:ln w="9525">
            <a:noFill/>
            <a:miter lim="800000"/>
            <a:headEnd/>
            <a:tailEnd/>
          </a:ln>
        </p:spPr>
      </p:pic>
      <p:sp>
        <p:nvSpPr>
          <p:cNvPr id="385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85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85032" name="Object 8"/>
          <p:cNvGraphicFramePr>
            <a:graphicFrameLocks noChangeAspect="1"/>
          </p:cNvGraphicFramePr>
          <p:nvPr/>
        </p:nvGraphicFramePr>
        <p:xfrm>
          <a:off x="6096000" y="4524375"/>
          <a:ext cx="2862262" cy="493713"/>
        </p:xfrm>
        <a:graphic>
          <a:graphicData uri="http://schemas.openxmlformats.org/presentationml/2006/ole">
            <mc:AlternateContent xmlns:mc="http://schemas.openxmlformats.org/markup-compatibility/2006">
              <mc:Choice xmlns:v="urn:schemas-microsoft-com:vml" Requires="v">
                <p:oleObj name="Формула" r:id="rId4" imgW="1714320" imgH="291960" progId="Equation.3">
                  <p:embed/>
                </p:oleObj>
              </mc:Choice>
              <mc:Fallback>
                <p:oleObj name="Формула" r:id="rId4" imgW="1714320" imgH="291960" progId="Equation.3">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4524375"/>
                        <a:ext cx="2862262" cy="49371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3" name="Прямоугольник 12"/>
          <p:cNvSpPr/>
          <p:nvPr/>
        </p:nvSpPr>
        <p:spPr>
          <a:xfrm>
            <a:off x="194400" y="5791200"/>
            <a:ext cx="8892000" cy="936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При повышении </a:t>
            </a:r>
            <a:r>
              <a:rPr lang="ru-RU" b="1">
                <a:solidFill>
                  <a:srgbClr val="002060"/>
                </a:solidFill>
              </a:rPr>
              <a:t>температуры тела </a:t>
            </a:r>
            <a:r>
              <a:rPr lang="ru-RU" b="1">
                <a:solidFill>
                  <a:srgbClr val="002060"/>
                </a:solidFill>
                <a:sym typeface="Symbol"/>
              </a:rPr>
              <a:t></a:t>
            </a:r>
            <a:r>
              <a:rPr lang="ru-RU" b="1">
                <a:solidFill>
                  <a:srgbClr val="002060"/>
                </a:solidFill>
              </a:rPr>
              <a:t>, соответствующая максимуму спектральной плотности энергетической светимости  </a:t>
            </a:r>
            <a:r>
              <a:rPr lang="ru-RU" b="1" dirty="0">
                <a:solidFill>
                  <a:srgbClr val="002060"/>
                </a:solidFill>
              </a:rPr>
              <a:t>смещается в сторону коротких длин волн</a:t>
            </a:r>
          </a:p>
        </p:txBody>
      </p:sp>
      <p:pic>
        <p:nvPicPr>
          <p:cNvPr id="10" name="Picture 2"/>
          <p:cNvPicPr>
            <a:picLocks noChangeAspect="1" noChangeArrowheads="1"/>
          </p:cNvPicPr>
          <p:nvPr/>
        </p:nvPicPr>
        <p:blipFill>
          <a:blip r:embed="rId6" cstate="print"/>
          <a:srcRect/>
          <a:stretch>
            <a:fillRect/>
          </a:stretch>
        </p:blipFill>
        <p:spPr bwMode="auto">
          <a:xfrm>
            <a:off x="4230500" y="762000"/>
            <a:ext cx="4075300" cy="3767137"/>
          </a:xfrm>
          <a:prstGeom prst="rect">
            <a:avLst/>
          </a:prstGeom>
          <a:noFill/>
          <a:ln w="9525">
            <a:noFill/>
            <a:miter lim="800000"/>
            <a:headEnd/>
            <a:tailEnd/>
          </a:ln>
        </p:spPr>
      </p:pic>
      <p:graphicFrame>
        <p:nvGraphicFramePr>
          <p:cNvPr id="385030" name="Object 6"/>
          <p:cNvGraphicFramePr>
            <a:graphicFrameLocks noChangeAspect="1"/>
          </p:cNvGraphicFramePr>
          <p:nvPr/>
        </p:nvGraphicFramePr>
        <p:xfrm>
          <a:off x="7010400" y="1295400"/>
          <a:ext cx="1752600" cy="751114"/>
        </p:xfrm>
        <a:graphic>
          <a:graphicData uri="http://schemas.openxmlformats.org/presentationml/2006/ole">
            <mc:AlternateContent xmlns:mc="http://schemas.openxmlformats.org/markup-compatibility/2006">
              <mc:Choice xmlns:v="urn:schemas-microsoft-com:vml" Requires="v">
                <p:oleObj name="Формула" r:id="rId7" imgW="736280" imgH="317362" progId="Equation.3">
                  <p:embed/>
                </p:oleObj>
              </mc:Choice>
              <mc:Fallback>
                <p:oleObj name="Формула" r:id="rId7" imgW="736280" imgH="317362" progId="Equation.3">
                  <p:embed/>
                  <p:pic>
                    <p:nvPicPr>
                      <p:cNvPr id="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0400" y="1295400"/>
                        <a:ext cx="1752600" cy="751114"/>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11" name="Прямая соединительная линия 10"/>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2" name="Прямоугольник 11"/>
          <p:cNvSpPr/>
          <p:nvPr/>
        </p:nvSpPr>
        <p:spPr>
          <a:xfrm>
            <a:off x="7010400" y="1981200"/>
            <a:ext cx="1764000" cy="864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6">
                    <a:lumMod val="75000"/>
                  </a:schemeClr>
                </a:solidFill>
              </a:rPr>
              <a:t>Закон смещения Вина</a:t>
            </a:r>
          </a:p>
        </p:txBody>
      </p:sp>
      <p:sp>
        <p:nvSpPr>
          <p:cNvPr id="15" name="Прямоугольник 14"/>
          <p:cNvSpPr/>
          <p:nvPr/>
        </p:nvSpPr>
        <p:spPr>
          <a:xfrm>
            <a:off x="228600" y="685800"/>
            <a:ext cx="3886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Из закона Вина</a:t>
            </a:r>
          </a:p>
        </p:txBody>
      </p:sp>
      <p:sp>
        <p:nvSpPr>
          <p:cNvPr id="19" name="Стрелка вправо 18"/>
          <p:cNvSpPr/>
          <p:nvPr/>
        </p:nvSpPr>
        <p:spPr>
          <a:xfrm>
            <a:off x="2514600" y="695528"/>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7497" name="Picture 9"/>
          <p:cNvPicPr>
            <a:picLocks noChangeAspect="1" noChangeArrowheads="1"/>
          </p:cNvPicPr>
          <p:nvPr/>
        </p:nvPicPr>
        <p:blipFill>
          <a:blip r:embed="rId3" cstate="print"/>
          <a:srcRect/>
          <a:stretch>
            <a:fillRect/>
          </a:stretch>
        </p:blipFill>
        <p:spPr bwMode="auto">
          <a:xfrm>
            <a:off x="228600" y="3124200"/>
            <a:ext cx="5181600" cy="3504057"/>
          </a:xfrm>
          <a:prstGeom prst="rect">
            <a:avLst/>
          </a:prstGeom>
          <a:noFill/>
          <a:ln w="9525">
            <a:noFill/>
            <a:miter lim="800000"/>
            <a:headEnd/>
            <a:tailEnd/>
          </a:ln>
        </p:spPr>
      </p:pic>
      <p:sp>
        <p:nvSpPr>
          <p:cNvPr id="2" name="Заголовок 1"/>
          <p:cNvSpPr>
            <a:spLocks noGrp="1"/>
          </p:cNvSpPr>
          <p:nvPr>
            <p:ph type="title"/>
          </p:nvPr>
        </p:nvSpPr>
        <p:spPr/>
        <p:txBody>
          <a:bodyPr/>
          <a:lstStyle/>
          <a:p>
            <a:r>
              <a:rPr lang="ru-RU"/>
              <a:t>Ультрафиолетовая катастрофа</a:t>
            </a:r>
          </a:p>
        </p:txBody>
      </p:sp>
      <p:sp>
        <p:nvSpPr>
          <p:cNvPr id="447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47491" name="Object 3"/>
          <p:cNvGraphicFramePr>
            <a:graphicFrameLocks noChangeAspect="1"/>
          </p:cNvGraphicFramePr>
          <p:nvPr/>
        </p:nvGraphicFramePr>
        <p:xfrm>
          <a:off x="5562600" y="3352800"/>
          <a:ext cx="3439386" cy="1080000"/>
        </p:xfrm>
        <a:graphic>
          <a:graphicData uri="http://schemas.openxmlformats.org/presentationml/2006/ole">
            <mc:AlternateContent xmlns:mc="http://schemas.openxmlformats.org/markup-compatibility/2006">
              <mc:Choice xmlns:v="urn:schemas-microsoft-com:vml" Requires="v">
                <p:oleObj name="Формула" r:id="rId4" imgW="1968500" imgH="622300" progId="Equation.3">
                  <p:embed/>
                </p:oleObj>
              </mc:Choice>
              <mc:Fallback>
                <p:oleObj name="Формула" r:id="rId4" imgW="1968500" imgH="6223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3352800"/>
                        <a:ext cx="3439386" cy="108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47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47493" name="Object 5"/>
          <p:cNvGraphicFramePr>
            <a:graphicFrameLocks noChangeAspect="1"/>
          </p:cNvGraphicFramePr>
          <p:nvPr/>
        </p:nvGraphicFramePr>
        <p:xfrm>
          <a:off x="5571000" y="1143000"/>
          <a:ext cx="2430000" cy="1080000"/>
        </p:xfrm>
        <a:graphic>
          <a:graphicData uri="http://schemas.openxmlformats.org/presentationml/2006/ole">
            <mc:AlternateContent xmlns:mc="http://schemas.openxmlformats.org/markup-compatibility/2006">
              <mc:Choice xmlns:v="urn:schemas-microsoft-com:vml" Requires="v">
                <p:oleObj name="Формула" r:id="rId6" imgW="1371600" imgH="609600" progId="Equation.3">
                  <p:embed/>
                </p:oleObj>
              </mc:Choice>
              <mc:Fallback>
                <p:oleObj name="Формула" r:id="rId6" imgW="1371600" imgH="60960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71000" y="1143000"/>
                        <a:ext cx="2430000" cy="1080000"/>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10" name="Прямая соединительная линия 9"/>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1" name="Прямоугольник 10"/>
          <p:cNvSpPr/>
          <p:nvPr/>
        </p:nvSpPr>
        <p:spPr>
          <a:xfrm>
            <a:off x="5105400" y="685800"/>
            <a:ext cx="3505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Формула Рэлея-Джинса</a:t>
            </a:r>
          </a:p>
        </p:txBody>
      </p:sp>
      <p:sp>
        <p:nvSpPr>
          <p:cNvPr id="13" name="Прямоугольник 12"/>
          <p:cNvSpPr/>
          <p:nvPr/>
        </p:nvSpPr>
        <p:spPr>
          <a:xfrm>
            <a:off x="5562600" y="2409216"/>
            <a:ext cx="33528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Энергия, </a:t>
            </a:r>
            <a:br>
              <a:rPr lang="ru-RU" sz="1600" b="1" dirty="0">
                <a:solidFill>
                  <a:schemeClr val="accent6">
                    <a:lumMod val="75000"/>
                  </a:schemeClr>
                </a:solidFill>
              </a:rPr>
            </a:br>
            <a:r>
              <a:rPr lang="ru-RU" sz="1600" b="1" dirty="0">
                <a:solidFill>
                  <a:schemeClr val="accent6">
                    <a:lumMod val="75000"/>
                  </a:schemeClr>
                </a:solidFill>
              </a:rPr>
              <a:t>излучаемая с 1 м</a:t>
            </a:r>
            <a:r>
              <a:rPr lang="ru-RU" sz="1600" b="1" baseline="30000" dirty="0">
                <a:solidFill>
                  <a:schemeClr val="accent6">
                    <a:lumMod val="75000"/>
                  </a:schemeClr>
                </a:solidFill>
              </a:rPr>
              <a:t>2</a:t>
            </a:r>
            <a:r>
              <a:rPr lang="ru-RU" sz="1600" b="1" dirty="0">
                <a:solidFill>
                  <a:schemeClr val="accent6">
                    <a:lumMod val="75000"/>
                  </a:schemeClr>
                </a:solidFill>
              </a:rPr>
              <a:t> за 1 с</a:t>
            </a:r>
          </a:p>
        </p:txBody>
      </p:sp>
      <p:sp>
        <p:nvSpPr>
          <p:cNvPr id="14" name="Прямоугольник 13"/>
          <p:cNvSpPr/>
          <p:nvPr/>
        </p:nvSpPr>
        <p:spPr>
          <a:xfrm>
            <a:off x="228600" y="685800"/>
            <a:ext cx="2133600" cy="914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Определение функции Кирхгофа</a:t>
            </a:r>
          </a:p>
        </p:txBody>
      </p:sp>
      <p:sp>
        <p:nvSpPr>
          <p:cNvPr id="15" name="Прямоугольник 14"/>
          <p:cNvSpPr/>
          <p:nvPr/>
        </p:nvSpPr>
        <p:spPr>
          <a:xfrm>
            <a:off x="457200" y="1828800"/>
            <a:ext cx="43434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исходя из законов стат. физики </a:t>
            </a:r>
            <a:br>
              <a:rPr lang="ru-RU" sz="1600" b="1" dirty="0">
                <a:solidFill>
                  <a:schemeClr val="accent6">
                    <a:lumMod val="75000"/>
                  </a:schemeClr>
                </a:solidFill>
              </a:rPr>
            </a:br>
            <a:r>
              <a:rPr lang="ru-RU" sz="1600" b="1" dirty="0">
                <a:solidFill>
                  <a:schemeClr val="accent6">
                    <a:lumMod val="75000"/>
                  </a:schemeClr>
                </a:solidFill>
              </a:rPr>
              <a:t>о равнораспределении </a:t>
            </a:r>
            <a:br>
              <a:rPr lang="ru-RU" sz="1600" b="1" dirty="0">
                <a:solidFill>
                  <a:schemeClr val="accent6">
                    <a:lumMod val="75000"/>
                  </a:schemeClr>
                </a:solidFill>
              </a:rPr>
            </a:br>
            <a:r>
              <a:rPr lang="ru-RU" sz="1600" b="1" dirty="0">
                <a:solidFill>
                  <a:schemeClr val="accent6">
                    <a:lumMod val="75000"/>
                  </a:schemeClr>
                </a:solidFill>
              </a:rPr>
              <a:t>по степеням свободы</a:t>
            </a:r>
          </a:p>
        </p:txBody>
      </p:sp>
      <p:sp>
        <p:nvSpPr>
          <p:cNvPr id="16" name="Прямоугольник 15"/>
          <p:cNvSpPr/>
          <p:nvPr/>
        </p:nvSpPr>
        <p:spPr>
          <a:xfrm>
            <a:off x="7010400" y="2133600"/>
            <a:ext cx="19812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600" b="1" dirty="0">
                <a:solidFill>
                  <a:schemeClr val="accent6">
                    <a:lumMod val="75000"/>
                  </a:schemeClr>
                </a:solidFill>
                <a:latin typeface="Calibri" pitchFamily="34" charset="0"/>
              </a:rPr>
              <a:t>в единичном интервале частот</a:t>
            </a:r>
          </a:p>
        </p:txBody>
      </p:sp>
      <p:sp>
        <p:nvSpPr>
          <p:cNvPr id="17" name="Стрелка вправо 16"/>
          <p:cNvSpPr/>
          <p:nvPr/>
        </p:nvSpPr>
        <p:spPr>
          <a:xfrm>
            <a:off x="4572000" y="838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474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 name="Object 6"/>
          <p:cNvGraphicFramePr>
            <a:graphicFrameLocks noChangeAspect="1"/>
          </p:cNvGraphicFramePr>
          <p:nvPr/>
        </p:nvGraphicFramePr>
        <p:xfrm>
          <a:off x="2397124" y="762000"/>
          <a:ext cx="1567561" cy="798512"/>
        </p:xfrm>
        <a:graphic>
          <a:graphicData uri="http://schemas.openxmlformats.org/presentationml/2006/ole">
            <mc:AlternateContent xmlns:mc="http://schemas.openxmlformats.org/markup-compatibility/2006">
              <mc:Choice xmlns:v="urn:schemas-microsoft-com:vml" Requires="v">
                <p:oleObj name="Формула" r:id="rId8" imgW="647640" imgH="330120" progId="Equation.3">
                  <p:embed/>
                </p:oleObj>
              </mc:Choice>
              <mc:Fallback>
                <p:oleObj name="Формула" r:id="rId8" imgW="647640" imgH="330120" progId="Equation.3">
                  <p:embed/>
                  <p:pic>
                    <p:nvPicPr>
                      <p:cNvPr id="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97124" y="762000"/>
                        <a:ext cx="1567561" cy="798512"/>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21" name="Прямая соединительная линия 20"/>
          <p:cNvCxnSpPr/>
          <p:nvPr/>
        </p:nvCxnSpPr>
        <p:spPr>
          <a:xfrm rot="5400000">
            <a:off x="3519600" y="1662000"/>
            <a:ext cx="1800000" cy="0"/>
          </a:xfrm>
          <a:prstGeom prst="line">
            <a:avLst/>
          </a:prstGeom>
        </p:spPr>
        <p:style>
          <a:lnRef idx="3">
            <a:schemeClr val="accent2"/>
          </a:lnRef>
          <a:fillRef idx="0">
            <a:schemeClr val="accent2"/>
          </a:fillRef>
          <a:effectRef idx="2">
            <a:schemeClr val="accent2"/>
          </a:effectRef>
          <a:fontRef idx="minor">
            <a:schemeClr val="tx1"/>
          </a:fontRef>
        </p:style>
      </p:cxnSp>
      <p:sp>
        <p:nvSpPr>
          <p:cNvPr id="22" name="Прямоугольник 21"/>
          <p:cNvSpPr/>
          <p:nvPr/>
        </p:nvSpPr>
        <p:spPr>
          <a:xfrm>
            <a:off x="2819400" y="3456432"/>
            <a:ext cx="2448000" cy="685800"/>
          </a:xfrm>
          <a:prstGeom prst="rect">
            <a:avLst/>
          </a:prstGeom>
          <a:solidFill>
            <a:schemeClr val="bg1"/>
          </a:solid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accent6">
                    <a:lumMod val="75000"/>
                  </a:schemeClr>
                </a:solidFill>
              </a:rPr>
              <a:t>исходя из положений классической физики </a:t>
            </a:r>
            <a:r>
              <a:rPr lang="ru-RU" sz="1100" b="1" dirty="0">
                <a:solidFill>
                  <a:schemeClr val="accent6">
                    <a:lumMod val="75000"/>
                  </a:schemeClr>
                </a:solidFill>
              </a:rPr>
              <a:t>(5000 К)</a:t>
            </a:r>
            <a:endParaRPr lang="ru-RU" sz="1400" b="1" dirty="0">
              <a:solidFill>
                <a:schemeClr val="accent6">
                  <a:lumMod val="75000"/>
                </a:schemeClr>
              </a:solidFill>
            </a:endParaRPr>
          </a:p>
        </p:txBody>
      </p:sp>
      <p:sp>
        <p:nvSpPr>
          <p:cNvPr id="23" name="Прямоугольник 22"/>
          <p:cNvSpPr/>
          <p:nvPr/>
        </p:nvSpPr>
        <p:spPr>
          <a:xfrm>
            <a:off x="7010400" y="2971800"/>
            <a:ext cx="19812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600" b="1" dirty="0">
                <a:solidFill>
                  <a:schemeClr val="accent6">
                    <a:lumMod val="75000"/>
                  </a:schemeClr>
                </a:solidFill>
                <a:latin typeface="Calibri" pitchFamily="34" charset="0"/>
              </a:rPr>
              <a:t>по всем частотам</a:t>
            </a:r>
          </a:p>
        </p:txBody>
      </p:sp>
      <p:cxnSp>
        <p:nvCxnSpPr>
          <p:cNvPr id="24" name="Прямая со стрелкой 23"/>
          <p:cNvCxnSpPr/>
          <p:nvPr/>
        </p:nvCxnSpPr>
        <p:spPr>
          <a:xfrm flipV="1">
            <a:off x="6477000" y="3124200"/>
            <a:ext cx="876300" cy="4572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rot="16200000" flipH="1">
            <a:off x="7258050" y="2114550"/>
            <a:ext cx="381000" cy="2667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flipV="1">
            <a:off x="2895600" y="4142232"/>
            <a:ext cx="685800" cy="3048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2" name="Прямоугольник 31"/>
          <p:cNvSpPr/>
          <p:nvPr/>
        </p:nvSpPr>
        <p:spPr>
          <a:xfrm>
            <a:off x="3276600" y="4294632"/>
            <a:ext cx="1752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400" b="1" dirty="0">
                <a:solidFill>
                  <a:schemeClr val="accent6">
                    <a:lumMod val="75000"/>
                  </a:schemeClr>
                </a:solidFill>
              </a:rPr>
              <a:t>фактически</a:t>
            </a:r>
          </a:p>
        </p:txBody>
      </p:sp>
      <p:cxnSp>
        <p:nvCxnSpPr>
          <p:cNvPr id="33" name="Прямая со стрелкой 32"/>
          <p:cNvCxnSpPr/>
          <p:nvPr/>
        </p:nvCxnSpPr>
        <p:spPr>
          <a:xfrm flipV="1">
            <a:off x="2362200" y="4583219"/>
            <a:ext cx="1207851" cy="549613"/>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5" name="Прямоугольник 34"/>
          <p:cNvSpPr/>
          <p:nvPr/>
        </p:nvSpPr>
        <p:spPr>
          <a:xfrm>
            <a:off x="5562600" y="5715000"/>
            <a:ext cx="3429000" cy="1008000"/>
          </a:xfrm>
          <a:prstGeom prst="rect">
            <a:avLst/>
          </a:prstGeom>
          <a:solidFill>
            <a:schemeClr val="accent2">
              <a:lumMod val="20000"/>
              <a:lumOff val="80000"/>
            </a:schemeClr>
          </a:solid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Энергия, излучаемая </a:t>
            </a:r>
            <a:br>
              <a:rPr lang="ru-RU" sz="1600" b="1" dirty="0">
                <a:solidFill>
                  <a:schemeClr val="accent6">
                    <a:lumMod val="75000"/>
                  </a:schemeClr>
                </a:solidFill>
              </a:rPr>
            </a:br>
            <a:r>
              <a:rPr lang="ru-RU" sz="1600" b="1" dirty="0">
                <a:solidFill>
                  <a:schemeClr val="accent6">
                    <a:lumMod val="75000"/>
                  </a:schemeClr>
                </a:solidFill>
              </a:rPr>
              <a:t>с любой площади </a:t>
            </a:r>
            <a:br>
              <a:rPr lang="ru-RU" sz="1600" b="1" dirty="0">
                <a:solidFill>
                  <a:schemeClr val="accent6">
                    <a:lumMod val="75000"/>
                  </a:schemeClr>
                </a:solidFill>
              </a:rPr>
            </a:br>
            <a:r>
              <a:rPr lang="ru-RU" sz="1600" b="1" dirty="0">
                <a:solidFill>
                  <a:schemeClr val="accent6">
                    <a:lumMod val="75000"/>
                  </a:schemeClr>
                </a:solidFill>
              </a:rPr>
              <a:t>НЕ может быть </a:t>
            </a:r>
            <a:br>
              <a:rPr lang="ru-RU" sz="1600" b="1" dirty="0">
                <a:solidFill>
                  <a:schemeClr val="accent6">
                    <a:lumMod val="75000"/>
                  </a:schemeClr>
                </a:solidFill>
              </a:rPr>
            </a:br>
            <a:r>
              <a:rPr lang="ru-RU" sz="1600" b="1" dirty="0">
                <a:solidFill>
                  <a:schemeClr val="accent6">
                    <a:lumMod val="75000"/>
                  </a:schemeClr>
                </a:solidFill>
              </a:rPr>
              <a:t>∞</a:t>
            </a:r>
            <a:r>
              <a:rPr lang="ru-RU" sz="1600" b="1" dirty="0">
                <a:solidFill>
                  <a:schemeClr val="accent6">
                    <a:lumMod val="75000"/>
                  </a:schemeClr>
                </a:solidFill>
                <a:latin typeface="Calibri"/>
              </a:rPr>
              <a:t> </a:t>
            </a:r>
            <a:r>
              <a:rPr lang="ru-RU" sz="1600" b="1" dirty="0">
                <a:solidFill>
                  <a:schemeClr val="accent6">
                    <a:lumMod val="75000"/>
                  </a:schemeClr>
                </a:solidFill>
              </a:rPr>
              <a:t>большой величины</a:t>
            </a:r>
          </a:p>
        </p:txBody>
      </p:sp>
      <p:sp>
        <p:nvSpPr>
          <p:cNvPr id="36" name="Прямоугольник 35"/>
          <p:cNvSpPr/>
          <p:nvPr/>
        </p:nvSpPr>
        <p:spPr>
          <a:xfrm>
            <a:off x="8458200" y="60960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34" name="Прямоугольник 33"/>
          <p:cNvSpPr/>
          <p:nvPr/>
        </p:nvSpPr>
        <p:spPr>
          <a:xfrm>
            <a:off x="5105400" y="5278800"/>
            <a:ext cx="3886200" cy="360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Ультрафиолетовая катастрофа</a:t>
            </a:r>
          </a:p>
        </p:txBody>
      </p:sp>
      <p:sp>
        <p:nvSpPr>
          <p:cNvPr id="42" name="Прямоугольник 41"/>
          <p:cNvSpPr/>
          <p:nvPr/>
        </p:nvSpPr>
        <p:spPr>
          <a:xfrm>
            <a:off x="5515584" y="4476344"/>
            <a:ext cx="35052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rgbClr val="002060"/>
                </a:solidFill>
              </a:rPr>
              <a:t>удовлетворительно описывает излучение только в области длинных волн</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pPr>
              <a:lnSpc>
                <a:spcPct val="100000"/>
              </a:lnSpc>
            </a:pPr>
            <a:r>
              <a:rPr lang="ru-RU" dirty="0"/>
              <a:t>Квантовая гипотеза</a:t>
            </a:r>
          </a:p>
        </p:txBody>
      </p:sp>
      <p:sp>
        <p:nvSpPr>
          <p:cNvPr id="4" name="Прямоугольник 3"/>
          <p:cNvSpPr/>
          <p:nvPr/>
        </p:nvSpPr>
        <p:spPr>
          <a:xfrm>
            <a:off x="190500" y="704850"/>
            <a:ext cx="3276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r>
              <a:rPr lang="ru-RU" b="1" dirty="0">
                <a:solidFill>
                  <a:schemeClr val="accent6">
                    <a:lumMod val="75000"/>
                  </a:schemeClr>
                </a:solidFill>
              </a:rPr>
              <a:t>Макс Планк</a:t>
            </a:r>
          </a:p>
        </p:txBody>
      </p:sp>
      <p:sp>
        <p:nvSpPr>
          <p:cNvPr id="5" name="Прямоугольник 4"/>
          <p:cNvSpPr/>
          <p:nvPr/>
        </p:nvSpPr>
        <p:spPr>
          <a:xfrm>
            <a:off x="457200" y="1295400"/>
            <a:ext cx="76200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Предложил согласующееся с опытными данными выражение для спектральной плотности энергетической светимости черного тела</a:t>
            </a:r>
          </a:p>
        </p:txBody>
      </p:sp>
      <p:sp>
        <p:nvSpPr>
          <p:cNvPr id="6" name="Прямоугольник 5"/>
          <p:cNvSpPr/>
          <p:nvPr/>
        </p:nvSpPr>
        <p:spPr>
          <a:xfrm>
            <a:off x="304800" y="2438400"/>
            <a:ext cx="1981200" cy="1368000"/>
          </a:xfrm>
          <a:prstGeom prst="rect">
            <a:avLst/>
          </a:prstGeom>
          <a:solidFill>
            <a:srgbClr val="666699"/>
          </a:solidFill>
          <a:ln w="9525">
            <a:solidFill>
              <a:srgbClr val="6666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bg1">
                    <a:lumMod val="95000"/>
                  </a:schemeClr>
                </a:solidFill>
              </a:rPr>
              <a:t>Квантовая гипотеза</a:t>
            </a:r>
          </a:p>
        </p:txBody>
      </p:sp>
      <p:sp>
        <p:nvSpPr>
          <p:cNvPr id="7" name="Прямоугольник 6"/>
          <p:cNvSpPr/>
          <p:nvPr/>
        </p:nvSpPr>
        <p:spPr>
          <a:xfrm>
            <a:off x="2362200" y="2438400"/>
            <a:ext cx="6477000" cy="1368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атомы излучают энергию не непрерывно, а определенными порциями — квантами, причем энергия кванта пропорциональна частоте колебания</a:t>
            </a:r>
          </a:p>
        </p:txBody>
      </p:sp>
      <p:graphicFrame>
        <p:nvGraphicFramePr>
          <p:cNvPr id="396290" name="Object 2"/>
          <p:cNvGraphicFramePr>
            <a:graphicFrameLocks noChangeAspect="1"/>
          </p:cNvGraphicFramePr>
          <p:nvPr/>
        </p:nvGraphicFramePr>
        <p:xfrm>
          <a:off x="304800" y="4114800"/>
          <a:ext cx="2679210" cy="1233487"/>
        </p:xfrm>
        <a:graphic>
          <a:graphicData uri="http://schemas.openxmlformats.org/presentationml/2006/ole">
            <mc:AlternateContent xmlns:mc="http://schemas.openxmlformats.org/markup-compatibility/2006">
              <mc:Choice xmlns:v="urn:schemas-microsoft-com:vml" Requires="v">
                <p:oleObj name="Формула" r:id="rId3" imgW="850680" imgH="393480" progId="Equation.3">
                  <p:embed/>
                </p:oleObj>
              </mc:Choice>
              <mc:Fallback>
                <p:oleObj name="Формула" r:id="rId3" imgW="850680" imgH="393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114800"/>
                        <a:ext cx="2679210" cy="1233487"/>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9" name="Прямая соединительная линия 8"/>
          <p:cNvCxnSpPr/>
          <p:nvPr/>
        </p:nvCxnSpPr>
        <p:spPr>
          <a:xfrm>
            <a:off x="304800" y="6842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0" name="Прямоугольник 9"/>
          <p:cNvSpPr/>
          <p:nvPr/>
        </p:nvSpPr>
        <p:spPr>
          <a:xfrm>
            <a:off x="304800" y="5486400"/>
            <a:ext cx="3276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i="1" dirty="0">
                <a:solidFill>
                  <a:srgbClr val="002060"/>
                </a:solidFill>
              </a:rPr>
              <a:t>h</a:t>
            </a:r>
            <a:r>
              <a:rPr lang="ru-RU" sz="2000" b="1" dirty="0">
                <a:solidFill>
                  <a:srgbClr val="002060"/>
                </a:solidFill>
              </a:rPr>
              <a:t>= 6,625</a:t>
            </a:r>
            <a:r>
              <a:rPr lang="ru-RU" sz="2000" b="1" dirty="0">
                <a:solidFill>
                  <a:srgbClr val="002060"/>
                </a:solidFill>
                <a:sym typeface="Symbol"/>
              </a:rPr>
              <a:t></a:t>
            </a:r>
            <a:r>
              <a:rPr lang="ru-RU" sz="2000" b="1" dirty="0">
                <a:solidFill>
                  <a:srgbClr val="002060"/>
                </a:solidFill>
              </a:rPr>
              <a:t>10</a:t>
            </a:r>
            <a:r>
              <a:rPr lang="ru-RU" sz="2000" b="1" baseline="30000" dirty="0">
                <a:solidFill>
                  <a:srgbClr val="002060"/>
                </a:solidFill>
              </a:rPr>
              <a:t>–34</a:t>
            </a:r>
            <a:r>
              <a:rPr lang="ru-RU" sz="2000" b="1" dirty="0">
                <a:solidFill>
                  <a:srgbClr val="002060"/>
                </a:solidFill>
              </a:rPr>
              <a:t> </a:t>
            </a:r>
            <a:r>
              <a:rPr lang="ru-RU" sz="2000" b="1" dirty="0" err="1">
                <a:solidFill>
                  <a:srgbClr val="002060"/>
                </a:solidFill>
              </a:rPr>
              <a:t>Дж</a:t>
            </a:r>
            <a:r>
              <a:rPr lang="ru-RU" sz="2000" b="1" dirty="0" err="1">
                <a:solidFill>
                  <a:srgbClr val="002060"/>
                </a:solidFill>
                <a:sym typeface="Symbol"/>
              </a:rPr>
              <a:t></a:t>
            </a:r>
            <a:r>
              <a:rPr lang="ru-RU" sz="2000" b="1" dirty="0" err="1">
                <a:solidFill>
                  <a:srgbClr val="002060"/>
                </a:solidFill>
              </a:rPr>
              <a:t>с</a:t>
            </a:r>
            <a:endParaRPr lang="ru-RU" sz="2000" b="1" dirty="0">
              <a:solidFill>
                <a:srgbClr val="002060"/>
              </a:solidFill>
            </a:endParaRPr>
          </a:p>
        </p:txBody>
      </p:sp>
      <p:sp>
        <p:nvSpPr>
          <p:cNvPr id="11" name="Прямоугольник 10"/>
          <p:cNvSpPr/>
          <p:nvPr/>
        </p:nvSpPr>
        <p:spPr>
          <a:xfrm>
            <a:off x="304800" y="5867400"/>
            <a:ext cx="3276600" cy="4953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постоянная Планка</a:t>
            </a:r>
          </a:p>
        </p:txBody>
      </p:sp>
      <p:sp>
        <p:nvSpPr>
          <p:cNvPr id="3962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96291" name="Object 3"/>
          <p:cNvGraphicFramePr>
            <a:graphicFrameLocks noChangeAspect="1"/>
          </p:cNvGraphicFramePr>
          <p:nvPr/>
        </p:nvGraphicFramePr>
        <p:xfrm>
          <a:off x="3791639" y="4724400"/>
          <a:ext cx="3070033" cy="1447800"/>
        </p:xfrm>
        <a:graphic>
          <a:graphicData uri="http://schemas.openxmlformats.org/presentationml/2006/ole">
            <mc:AlternateContent xmlns:mc="http://schemas.openxmlformats.org/markup-compatibility/2006">
              <mc:Choice xmlns:v="urn:schemas-microsoft-com:vml" Requires="v">
                <p:oleObj name="Формула" r:id="rId5" imgW="1676400" imgH="787400" progId="Equation.3">
                  <p:embed/>
                </p:oleObj>
              </mc:Choice>
              <mc:Fallback>
                <p:oleObj name="Формула" r:id="rId5" imgW="1676400" imgH="7874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91639" y="4724400"/>
                        <a:ext cx="3070033" cy="14478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3" name="Прямоугольник 12"/>
          <p:cNvSpPr/>
          <p:nvPr/>
        </p:nvSpPr>
        <p:spPr>
          <a:xfrm>
            <a:off x="7010400" y="4724400"/>
            <a:ext cx="2133600" cy="1371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Функция Кирхгофа </a:t>
            </a:r>
            <a:br>
              <a:rPr lang="ru-RU" sz="2000" b="1" dirty="0">
                <a:solidFill>
                  <a:srgbClr val="002060"/>
                </a:solidFill>
              </a:rPr>
            </a:br>
            <a:r>
              <a:rPr lang="ru-RU" sz="2000" b="1" dirty="0">
                <a:solidFill>
                  <a:srgbClr val="002060"/>
                </a:solidFill>
              </a:rPr>
              <a:t>по Планку</a:t>
            </a:r>
          </a:p>
        </p:txBody>
      </p:sp>
      <p:sp>
        <p:nvSpPr>
          <p:cNvPr id="14" name="Прямоугольник 13"/>
          <p:cNvSpPr/>
          <p:nvPr/>
        </p:nvSpPr>
        <p:spPr>
          <a:xfrm>
            <a:off x="228600" y="0"/>
            <a:ext cx="2133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r>
              <a:rPr lang="ru-RU" b="1" dirty="0">
                <a:solidFill>
                  <a:schemeClr val="accent6">
                    <a:lumMod val="75000"/>
                  </a:schemeClr>
                </a:solidFill>
              </a:rPr>
              <a:t>1900 г. </a:t>
            </a:r>
          </a:p>
        </p:txBody>
      </p:sp>
      <p:sp>
        <p:nvSpPr>
          <p:cNvPr id="15" name="Прямоугольник 14"/>
          <p:cNvSpPr/>
          <p:nvPr/>
        </p:nvSpPr>
        <p:spPr>
          <a:xfrm>
            <a:off x="8458200" y="16764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Законы</a:t>
            </a:r>
            <a:r>
              <a:rPr lang="ru-RU" sz="1800" dirty="0"/>
              <a:t> </a:t>
            </a:r>
            <a:r>
              <a:rPr lang="ru-RU" dirty="0"/>
              <a:t>теплового излучения</a:t>
            </a:r>
            <a:br>
              <a:rPr lang="ru-RU" dirty="0"/>
            </a:br>
            <a:r>
              <a:rPr lang="ru-RU" sz="2400" dirty="0"/>
              <a:t>с учетом квантовой гипотезы</a:t>
            </a:r>
            <a:endParaRPr lang="ru-RU" dirty="0"/>
          </a:p>
        </p:txBody>
      </p:sp>
      <p:cxnSp>
        <p:nvCxnSpPr>
          <p:cNvPr id="4" name="Прямая соединительная линия 3"/>
          <p:cNvCxnSpPr/>
          <p:nvPr/>
        </p:nvCxnSpPr>
        <p:spPr>
          <a:xfrm>
            <a:off x="304800" y="8366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aphicFrame>
        <p:nvGraphicFramePr>
          <p:cNvPr id="5" name="Object 3"/>
          <p:cNvGraphicFramePr>
            <a:graphicFrameLocks noChangeAspect="1"/>
          </p:cNvGraphicFramePr>
          <p:nvPr/>
        </p:nvGraphicFramePr>
        <p:xfrm>
          <a:off x="304800" y="914400"/>
          <a:ext cx="3276600" cy="1440000"/>
        </p:xfrm>
        <a:graphic>
          <a:graphicData uri="http://schemas.openxmlformats.org/presentationml/2006/ole">
            <mc:AlternateContent xmlns:mc="http://schemas.openxmlformats.org/markup-compatibility/2006">
              <mc:Choice xmlns:v="urn:schemas-microsoft-com:vml" Requires="v">
                <p:oleObj name="Формула" r:id="rId3" imgW="1676400" imgH="787400" progId="Equation.3">
                  <p:embed/>
                </p:oleObj>
              </mc:Choice>
              <mc:Fallback>
                <p:oleObj name="Формула" r:id="rId3" imgW="1676400" imgH="787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914400"/>
                        <a:ext cx="3276600" cy="144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6" name="Прямоугольник 5"/>
          <p:cNvSpPr/>
          <p:nvPr/>
        </p:nvSpPr>
        <p:spPr>
          <a:xfrm>
            <a:off x="3657600" y="914400"/>
            <a:ext cx="1872000" cy="1440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002060"/>
                </a:solidFill>
              </a:rPr>
              <a:t>Функция Кирхгофа </a:t>
            </a:r>
            <a:br>
              <a:rPr lang="ru-RU" sz="2000" b="1" dirty="0">
                <a:solidFill>
                  <a:srgbClr val="002060"/>
                </a:solidFill>
              </a:rPr>
            </a:br>
            <a:r>
              <a:rPr lang="ru-RU" sz="2000" b="1" dirty="0">
                <a:solidFill>
                  <a:srgbClr val="002060"/>
                </a:solidFill>
              </a:rPr>
              <a:t>по Планку</a:t>
            </a:r>
          </a:p>
        </p:txBody>
      </p:sp>
      <p:sp>
        <p:nvSpPr>
          <p:cNvPr id="7" name="Стрелка вправо 6"/>
          <p:cNvSpPr/>
          <p:nvPr/>
        </p:nvSpPr>
        <p:spPr>
          <a:xfrm>
            <a:off x="5812200" y="13926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8" name="Прямоугольник 7"/>
          <p:cNvSpPr/>
          <p:nvPr/>
        </p:nvSpPr>
        <p:spPr>
          <a:xfrm>
            <a:off x="152400" y="2514600"/>
            <a:ext cx="2895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indent="-360363">
              <a:buFont typeface="+mj-lt"/>
              <a:buAutoNum type="arabicPeriod"/>
            </a:pPr>
            <a:r>
              <a:rPr lang="ru-RU" sz="2000" b="1" dirty="0">
                <a:solidFill>
                  <a:srgbClr val="002060"/>
                </a:solidFill>
              </a:rPr>
              <a:t>Закон Вина</a:t>
            </a:r>
          </a:p>
        </p:txBody>
      </p:sp>
      <p:sp>
        <p:nvSpPr>
          <p:cNvPr id="10" name="Прямоугольник 9"/>
          <p:cNvSpPr/>
          <p:nvPr/>
        </p:nvSpPr>
        <p:spPr>
          <a:xfrm>
            <a:off x="152400" y="3581400"/>
            <a:ext cx="30480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indent="-360363">
              <a:buFont typeface="+mj-lt"/>
              <a:buAutoNum type="arabicPeriod" startAt="2"/>
            </a:pPr>
            <a:r>
              <a:rPr lang="ru-RU" sz="2000" b="1" dirty="0">
                <a:solidFill>
                  <a:srgbClr val="002060"/>
                </a:solidFill>
              </a:rPr>
              <a:t>Формула </a:t>
            </a:r>
            <a:br>
              <a:rPr lang="ru-RU" sz="2000" b="1" dirty="0">
                <a:solidFill>
                  <a:srgbClr val="002060"/>
                </a:solidFill>
              </a:rPr>
            </a:br>
            <a:r>
              <a:rPr lang="ru-RU" sz="2000" b="1" dirty="0">
                <a:solidFill>
                  <a:srgbClr val="002060"/>
                </a:solidFill>
              </a:rPr>
              <a:t>Рэлея-Джинса</a:t>
            </a:r>
          </a:p>
        </p:txBody>
      </p:sp>
      <p:sp>
        <p:nvSpPr>
          <p:cNvPr id="11" name="Прямоугольник 10"/>
          <p:cNvSpPr/>
          <p:nvPr/>
        </p:nvSpPr>
        <p:spPr>
          <a:xfrm>
            <a:off x="6324600" y="914400"/>
            <a:ext cx="2133600" cy="1371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законы теплового излучения</a:t>
            </a:r>
          </a:p>
        </p:txBody>
      </p:sp>
      <p:sp>
        <p:nvSpPr>
          <p:cNvPr id="13" name="Прямоугольник 12"/>
          <p:cNvSpPr/>
          <p:nvPr/>
        </p:nvSpPr>
        <p:spPr>
          <a:xfrm>
            <a:off x="152400" y="4766400"/>
            <a:ext cx="3657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indent="-360363">
              <a:buFont typeface="+mj-lt"/>
              <a:buAutoNum type="arabicPeriod" startAt="3"/>
            </a:pPr>
            <a:r>
              <a:rPr lang="ru-RU" sz="2000" b="1" dirty="0">
                <a:solidFill>
                  <a:srgbClr val="002060"/>
                </a:solidFill>
              </a:rPr>
              <a:t>Закон </a:t>
            </a:r>
            <a:br>
              <a:rPr lang="ru-RU" sz="2000" b="1" dirty="0">
                <a:solidFill>
                  <a:srgbClr val="002060"/>
                </a:solidFill>
              </a:rPr>
            </a:br>
            <a:r>
              <a:rPr lang="ru-RU" sz="2000" b="1" dirty="0">
                <a:solidFill>
                  <a:srgbClr val="002060"/>
                </a:solidFill>
              </a:rPr>
              <a:t>смещения Вина</a:t>
            </a:r>
          </a:p>
        </p:txBody>
      </p:sp>
      <p:sp>
        <p:nvSpPr>
          <p:cNvPr id="14" name="Прямоугольник 13"/>
          <p:cNvSpPr/>
          <p:nvPr/>
        </p:nvSpPr>
        <p:spPr>
          <a:xfrm>
            <a:off x="3581400" y="3352800"/>
            <a:ext cx="1981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rgbClr val="002060"/>
                </a:solidFill>
              </a:rPr>
              <a:t>полагая</a:t>
            </a:r>
          </a:p>
        </p:txBody>
      </p:sp>
      <p:sp>
        <p:nvSpPr>
          <p:cNvPr id="4874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7427" name="Object 3"/>
          <p:cNvGraphicFramePr>
            <a:graphicFrameLocks noChangeAspect="1"/>
          </p:cNvGraphicFramePr>
          <p:nvPr/>
        </p:nvGraphicFramePr>
        <p:xfrm>
          <a:off x="3657600" y="3810000"/>
          <a:ext cx="1790700" cy="457200"/>
        </p:xfrm>
        <a:graphic>
          <a:graphicData uri="http://schemas.openxmlformats.org/presentationml/2006/ole">
            <mc:AlternateContent xmlns:mc="http://schemas.openxmlformats.org/markup-compatibility/2006">
              <mc:Choice xmlns:v="urn:schemas-microsoft-com:vml" Requires="v">
                <p:oleObj name="Формула" r:id="rId5" imgW="889000" imgH="228600" progId="Equation.3">
                  <p:embed/>
                </p:oleObj>
              </mc:Choice>
              <mc:Fallback>
                <p:oleObj name="Формула" r:id="rId5" imgW="889000" imgH="2286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3810000"/>
                        <a:ext cx="1790700" cy="4572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7" name="Прямоугольник 16"/>
          <p:cNvSpPr/>
          <p:nvPr/>
        </p:nvSpPr>
        <p:spPr>
          <a:xfrm>
            <a:off x="152400" y="5715000"/>
            <a:ext cx="36576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indent="-360363">
              <a:buFont typeface="+mj-lt"/>
              <a:buAutoNum type="arabicPeriod" startAt="4"/>
            </a:pPr>
            <a:r>
              <a:rPr lang="ru-RU" sz="2000" b="1" dirty="0">
                <a:solidFill>
                  <a:srgbClr val="002060"/>
                </a:solidFill>
              </a:rPr>
              <a:t>Закон </a:t>
            </a:r>
            <a:br>
              <a:rPr lang="ru-RU" sz="2000" b="1" dirty="0">
                <a:solidFill>
                  <a:srgbClr val="002060"/>
                </a:solidFill>
              </a:rPr>
            </a:br>
            <a:r>
              <a:rPr lang="ru-RU" sz="2000" b="1" dirty="0">
                <a:solidFill>
                  <a:srgbClr val="002060"/>
                </a:solidFill>
              </a:rPr>
              <a:t>Стефана-Больцмана</a:t>
            </a:r>
          </a:p>
        </p:txBody>
      </p:sp>
      <p:sp>
        <p:nvSpPr>
          <p:cNvPr id="4874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7429" name="Object 5"/>
          <p:cNvGraphicFramePr>
            <a:graphicFrameLocks noChangeAspect="1"/>
          </p:cNvGraphicFramePr>
          <p:nvPr/>
        </p:nvGraphicFramePr>
        <p:xfrm>
          <a:off x="3733796" y="4821519"/>
          <a:ext cx="1218610" cy="828000"/>
        </p:xfrm>
        <a:graphic>
          <a:graphicData uri="http://schemas.openxmlformats.org/presentationml/2006/ole">
            <mc:AlternateContent xmlns:mc="http://schemas.openxmlformats.org/markup-compatibility/2006">
              <mc:Choice xmlns:v="urn:schemas-microsoft-com:vml" Requires="v">
                <p:oleObj name="Формула" r:id="rId7" imgW="825480" imgH="558720" progId="Equation.3">
                  <p:embed/>
                </p:oleObj>
              </mc:Choice>
              <mc:Fallback>
                <p:oleObj name="Формула" r:id="rId7" imgW="825480" imgH="55872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796" y="4821519"/>
                        <a:ext cx="1218610" cy="8280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87431" name="Object 7"/>
          <p:cNvGraphicFramePr>
            <a:graphicFrameLocks noChangeAspect="1"/>
          </p:cNvGraphicFramePr>
          <p:nvPr/>
        </p:nvGraphicFramePr>
        <p:xfrm>
          <a:off x="5791200" y="4821520"/>
          <a:ext cx="935593" cy="828000"/>
        </p:xfrm>
        <a:graphic>
          <a:graphicData uri="http://schemas.openxmlformats.org/presentationml/2006/ole">
            <mc:AlternateContent xmlns:mc="http://schemas.openxmlformats.org/markup-compatibility/2006">
              <mc:Choice xmlns:v="urn:schemas-microsoft-com:vml" Requires="v">
                <p:oleObj name="Формула" r:id="rId9" imgW="634680" imgH="558720" progId="Equation.3">
                  <p:embed/>
                </p:oleObj>
              </mc:Choice>
              <mc:Fallback>
                <p:oleObj name="Формула" r:id="rId9" imgW="634680" imgH="558720" progId="Equation.3">
                  <p:embed/>
                  <p:pic>
                    <p:nvPicPr>
                      <p:cNvPr id="0"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91200" y="4821520"/>
                        <a:ext cx="935593" cy="828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874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7432" name="Object 8"/>
          <p:cNvGraphicFramePr>
            <a:graphicFrameLocks noChangeAspect="1"/>
          </p:cNvGraphicFramePr>
          <p:nvPr/>
        </p:nvGraphicFramePr>
        <p:xfrm>
          <a:off x="3722678" y="5844701"/>
          <a:ext cx="5153506" cy="936000"/>
        </p:xfrm>
        <a:graphic>
          <a:graphicData uri="http://schemas.openxmlformats.org/presentationml/2006/ole">
            <mc:AlternateContent xmlns:mc="http://schemas.openxmlformats.org/markup-compatibility/2006">
              <mc:Choice xmlns:v="urn:schemas-microsoft-com:vml" Requires="v">
                <p:oleObj name="Формула" r:id="rId11" imgW="4445000" imgH="812800" progId="Equation.3">
                  <p:embed/>
                </p:oleObj>
              </mc:Choice>
              <mc:Fallback>
                <p:oleObj name="Формула" r:id="rId11" imgW="4445000" imgH="812800" progId="Equation.3">
                  <p:embed/>
                  <p:pic>
                    <p:nvPicPr>
                      <p:cNvPr id="0"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22678" y="5844701"/>
                        <a:ext cx="5153506" cy="936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3" name="Стрелка вправо 22"/>
          <p:cNvSpPr/>
          <p:nvPr/>
        </p:nvSpPr>
        <p:spPr>
          <a:xfrm>
            <a:off x="5202600" y="5050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4" name="Стрелка вправо 23"/>
          <p:cNvSpPr/>
          <p:nvPr/>
        </p:nvSpPr>
        <p:spPr>
          <a:xfrm>
            <a:off x="5791200" y="38100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graphicFrame>
        <p:nvGraphicFramePr>
          <p:cNvPr id="487434" name="Object 10"/>
          <p:cNvGraphicFramePr>
            <a:graphicFrameLocks noChangeAspect="1"/>
          </p:cNvGraphicFramePr>
          <p:nvPr/>
        </p:nvGraphicFramePr>
        <p:xfrm>
          <a:off x="6484938" y="3492500"/>
          <a:ext cx="2430462" cy="1079500"/>
        </p:xfrm>
        <a:graphic>
          <a:graphicData uri="http://schemas.openxmlformats.org/presentationml/2006/ole">
            <mc:AlternateContent xmlns:mc="http://schemas.openxmlformats.org/markup-compatibility/2006">
              <mc:Choice xmlns:v="urn:schemas-microsoft-com:vml" Requires="v">
                <p:oleObj name="Формула" r:id="rId13" imgW="1371600" imgH="609600" progId="Equation.3">
                  <p:embed/>
                </p:oleObj>
              </mc:Choice>
              <mc:Fallback>
                <p:oleObj name="Формула" r:id="rId13" imgW="1371600" imgH="609600" progId="Equation.3">
                  <p:embed/>
                  <p:pic>
                    <p:nvPicPr>
                      <p:cNvPr id="0" name="Picture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84938" y="3492500"/>
                        <a:ext cx="2430462" cy="10795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87435" name="Object 11"/>
          <p:cNvGraphicFramePr>
            <a:graphicFrameLocks noChangeAspect="1"/>
          </p:cNvGraphicFramePr>
          <p:nvPr/>
        </p:nvGraphicFramePr>
        <p:xfrm>
          <a:off x="3657600" y="2438400"/>
          <a:ext cx="1871663" cy="922338"/>
        </p:xfrm>
        <a:graphic>
          <a:graphicData uri="http://schemas.openxmlformats.org/presentationml/2006/ole">
            <mc:AlternateContent xmlns:mc="http://schemas.openxmlformats.org/markup-compatibility/2006">
              <mc:Choice xmlns:v="urn:schemas-microsoft-com:vml" Requires="v">
                <p:oleObj name="Формула" r:id="rId15" imgW="1333500" imgH="660400" progId="Equation.3">
                  <p:embed/>
                </p:oleObj>
              </mc:Choice>
              <mc:Fallback>
                <p:oleObj name="Формула" r:id="rId15" imgW="1333500" imgH="660400" progId="Equation.3">
                  <p:embed/>
                  <p:pic>
                    <p:nvPicPr>
                      <p:cNvPr id="0"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57600" y="2438400"/>
                        <a:ext cx="1871663" cy="922338"/>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28" name="Прямая соединительная линия 27"/>
          <p:cNvCxnSpPr/>
          <p:nvPr/>
        </p:nvCxnSpPr>
        <p:spPr>
          <a:xfrm flipV="1">
            <a:off x="275400" y="3429000"/>
            <a:ext cx="8640000" cy="0"/>
          </a:xfrm>
          <a:prstGeom prst="line">
            <a:avLst/>
          </a:prstGeom>
          <a:ln w="19050">
            <a:solidFill>
              <a:srgbClr val="666699"/>
            </a:solidFill>
            <a:prstDash val="dash"/>
          </a:ln>
        </p:spPr>
        <p:style>
          <a:lnRef idx="3">
            <a:schemeClr val="accent5"/>
          </a:lnRef>
          <a:fillRef idx="0">
            <a:schemeClr val="accent5"/>
          </a:fillRef>
          <a:effectRef idx="2">
            <a:schemeClr val="accent5"/>
          </a:effectRef>
          <a:fontRef idx="minor">
            <a:schemeClr val="tx1"/>
          </a:fontRef>
        </p:style>
      </p:cxnSp>
      <p:cxnSp>
        <p:nvCxnSpPr>
          <p:cNvPr id="29" name="Прямая соединительная линия 28"/>
          <p:cNvCxnSpPr/>
          <p:nvPr/>
        </p:nvCxnSpPr>
        <p:spPr>
          <a:xfrm flipV="1">
            <a:off x="304800" y="4667656"/>
            <a:ext cx="8640000" cy="0"/>
          </a:xfrm>
          <a:prstGeom prst="line">
            <a:avLst/>
          </a:prstGeom>
          <a:ln w="19050">
            <a:solidFill>
              <a:srgbClr val="666699"/>
            </a:solidFill>
            <a:prstDash val="dash"/>
          </a:ln>
        </p:spPr>
        <p:style>
          <a:lnRef idx="3">
            <a:schemeClr val="accent5"/>
          </a:lnRef>
          <a:fillRef idx="0">
            <a:schemeClr val="accent5"/>
          </a:fillRef>
          <a:effectRef idx="2">
            <a:schemeClr val="accent5"/>
          </a:effectRef>
          <a:fontRef idx="minor">
            <a:schemeClr val="tx1"/>
          </a:fontRef>
        </p:style>
      </p:cxnSp>
      <p:cxnSp>
        <p:nvCxnSpPr>
          <p:cNvPr id="30" name="Прямая соединительная линия 29"/>
          <p:cNvCxnSpPr/>
          <p:nvPr/>
        </p:nvCxnSpPr>
        <p:spPr>
          <a:xfrm flipV="1">
            <a:off x="275400" y="5771744"/>
            <a:ext cx="8640000" cy="0"/>
          </a:xfrm>
          <a:prstGeom prst="line">
            <a:avLst/>
          </a:prstGeom>
          <a:ln w="19050">
            <a:solidFill>
              <a:srgbClr val="666699"/>
            </a:solidFill>
            <a:prstDash val="dash"/>
          </a:ln>
        </p:spPr>
        <p:style>
          <a:lnRef idx="3">
            <a:schemeClr val="accent5"/>
          </a:lnRef>
          <a:fillRef idx="0">
            <a:schemeClr val="accent5"/>
          </a:fillRef>
          <a:effectRef idx="2">
            <a:schemeClr val="accent5"/>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Элементы </a:t>
            </a:r>
            <a:r>
              <a:rPr lang="ru-RU"/>
              <a:t>квантовой физики</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381953" name="Picture 1">
            <a:hlinkClick r:id="rId3" action="ppaction://hlinkfile"/>
          </p:cNvPr>
          <p:cNvPicPr>
            <a:picLocks noChangeAspect="1" noChangeArrowheads="1"/>
          </p:cNvPicPr>
          <p:nvPr/>
        </p:nvPicPr>
        <p:blipFill>
          <a:blip r:embed="rId4" cstate="print"/>
          <a:srcRect t="1372"/>
          <a:stretch>
            <a:fillRect/>
          </a:stretch>
        </p:blipFill>
        <p:spPr bwMode="auto">
          <a:xfrm>
            <a:off x="1171530" y="1143000"/>
            <a:ext cx="885870" cy="720000"/>
          </a:xfrm>
          <a:prstGeom prst="rect">
            <a:avLst/>
          </a:prstGeom>
          <a:noFill/>
          <a:ln w="9525">
            <a:noFill/>
            <a:miter lim="800000"/>
            <a:headEnd/>
            <a:tailEnd/>
          </a:ln>
        </p:spPr>
      </p:pic>
      <p:sp>
        <p:nvSpPr>
          <p:cNvPr id="8" name="Прямоугольник 7"/>
          <p:cNvSpPr/>
          <p:nvPr/>
        </p:nvSpPr>
        <p:spPr>
          <a:xfrm>
            <a:off x="152400" y="609600"/>
            <a:ext cx="84582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Представления о строении атома</a:t>
            </a:r>
          </a:p>
        </p:txBody>
      </p:sp>
      <p:pic>
        <p:nvPicPr>
          <p:cNvPr id="10" name="Picture 5">
            <a:hlinkClick r:id="rId5" action="ppaction://hlinkfile"/>
          </p:cNvPr>
          <p:cNvPicPr>
            <a:picLocks noChangeAspect="1" noChangeArrowheads="1"/>
          </p:cNvPicPr>
          <p:nvPr/>
        </p:nvPicPr>
        <p:blipFill>
          <a:blip r:embed="rId6" cstate="print"/>
          <a:srcRect/>
          <a:stretch>
            <a:fillRect/>
          </a:stretch>
        </p:blipFill>
        <p:spPr bwMode="auto">
          <a:xfrm>
            <a:off x="152400" y="1143000"/>
            <a:ext cx="805640" cy="720000"/>
          </a:xfrm>
          <a:prstGeom prst="rect">
            <a:avLst/>
          </a:prstGeom>
          <a:noFill/>
          <a:ln w="9525">
            <a:noFill/>
            <a:miter lim="800000"/>
            <a:headEnd/>
            <a:tailEnd/>
          </a:ln>
        </p:spPr>
      </p:pic>
      <p:pic>
        <p:nvPicPr>
          <p:cNvPr id="11" name="Picture 7">
            <a:hlinkClick r:id="rId7" action="ppaction://hlinkfile"/>
          </p:cNvPr>
          <p:cNvPicPr>
            <a:picLocks noChangeAspect="1" noChangeArrowheads="1"/>
          </p:cNvPicPr>
          <p:nvPr/>
        </p:nvPicPr>
        <p:blipFill>
          <a:blip r:embed="rId8" cstate="print"/>
          <a:srcRect/>
          <a:stretch>
            <a:fillRect/>
          </a:stretch>
        </p:blipFill>
        <p:spPr bwMode="auto">
          <a:xfrm>
            <a:off x="3553945" y="1143000"/>
            <a:ext cx="805639" cy="720000"/>
          </a:xfrm>
          <a:prstGeom prst="rect">
            <a:avLst/>
          </a:prstGeom>
          <a:noFill/>
          <a:ln w="9525">
            <a:noFill/>
            <a:miter lim="800000"/>
            <a:headEnd/>
            <a:tailEnd/>
          </a:ln>
        </p:spPr>
      </p:pic>
      <p:pic>
        <p:nvPicPr>
          <p:cNvPr id="17" name="Picture 4">
            <a:hlinkClick r:id="rId9" action="ppaction://hlinkfile"/>
          </p:cNvPr>
          <p:cNvPicPr>
            <a:picLocks noChangeAspect="1" noChangeArrowheads="1"/>
          </p:cNvPicPr>
          <p:nvPr/>
        </p:nvPicPr>
        <p:blipFill>
          <a:blip r:embed="rId10" cstate="print"/>
          <a:srcRect l="22857" t="29063" r="22857" b="12810"/>
          <a:stretch>
            <a:fillRect/>
          </a:stretch>
        </p:blipFill>
        <p:spPr bwMode="auto">
          <a:xfrm>
            <a:off x="2299455" y="1143000"/>
            <a:ext cx="977145" cy="720000"/>
          </a:xfrm>
          <a:prstGeom prst="rect">
            <a:avLst/>
          </a:prstGeom>
          <a:noFill/>
          <a:ln w="9525">
            <a:noFill/>
            <a:miter lim="800000"/>
            <a:headEnd/>
            <a:tailEnd/>
          </a:ln>
        </p:spPr>
      </p:pic>
      <p:pic>
        <p:nvPicPr>
          <p:cNvPr id="462849" name="Picture 1"/>
          <p:cNvPicPr>
            <a:picLocks noChangeAspect="1" noChangeArrowheads="1"/>
          </p:cNvPicPr>
          <p:nvPr/>
        </p:nvPicPr>
        <p:blipFill>
          <a:blip r:embed="rId11" cstate="print"/>
          <a:srcRect/>
          <a:stretch>
            <a:fillRect/>
          </a:stretch>
        </p:blipFill>
        <p:spPr bwMode="auto">
          <a:xfrm>
            <a:off x="120796" y="3793816"/>
            <a:ext cx="2722880" cy="2438400"/>
          </a:xfrm>
          <a:prstGeom prst="rect">
            <a:avLst/>
          </a:prstGeom>
          <a:noFill/>
          <a:ln w="9525">
            <a:noFill/>
            <a:miter lim="800000"/>
            <a:headEnd/>
            <a:tailEnd/>
          </a:ln>
        </p:spPr>
      </p:pic>
      <p:pic>
        <p:nvPicPr>
          <p:cNvPr id="462850" name="Picture 2"/>
          <p:cNvPicPr>
            <a:picLocks noChangeAspect="1" noChangeArrowheads="1"/>
          </p:cNvPicPr>
          <p:nvPr/>
        </p:nvPicPr>
        <p:blipFill>
          <a:blip r:embed="rId12" cstate="print"/>
          <a:srcRect/>
          <a:stretch>
            <a:fillRect/>
          </a:stretch>
        </p:blipFill>
        <p:spPr bwMode="auto">
          <a:xfrm>
            <a:off x="2835584" y="5029200"/>
            <a:ext cx="1514475" cy="1524000"/>
          </a:xfrm>
          <a:prstGeom prst="rect">
            <a:avLst/>
          </a:prstGeom>
          <a:noFill/>
          <a:ln w="9525">
            <a:noFill/>
            <a:miter lim="800000"/>
            <a:headEnd/>
            <a:tailEnd/>
          </a:ln>
        </p:spPr>
      </p:pic>
      <p:pic>
        <p:nvPicPr>
          <p:cNvPr id="462851" name="Picture 3"/>
          <p:cNvPicPr>
            <a:picLocks noChangeAspect="1" noChangeArrowheads="1"/>
          </p:cNvPicPr>
          <p:nvPr/>
        </p:nvPicPr>
        <p:blipFill>
          <a:blip r:embed="rId13" cstate="print"/>
          <a:srcRect b="12868"/>
          <a:stretch>
            <a:fillRect/>
          </a:stretch>
        </p:blipFill>
        <p:spPr bwMode="auto">
          <a:xfrm>
            <a:off x="131496" y="1981200"/>
            <a:ext cx="4248000" cy="1132800"/>
          </a:xfrm>
          <a:prstGeom prst="rect">
            <a:avLst/>
          </a:prstGeom>
          <a:noFill/>
          <a:ln w="9525">
            <a:noFill/>
            <a:miter lim="800000"/>
            <a:headEnd/>
            <a:tailEnd/>
          </a:ln>
        </p:spPr>
      </p:pic>
      <p:pic>
        <p:nvPicPr>
          <p:cNvPr id="462853" name="Picture 5"/>
          <p:cNvPicPr>
            <a:picLocks noChangeAspect="1" noChangeArrowheads="1"/>
          </p:cNvPicPr>
          <p:nvPr/>
        </p:nvPicPr>
        <p:blipFill>
          <a:blip r:embed="rId14" cstate="print"/>
          <a:srcRect t="8516" b="4626"/>
          <a:stretch>
            <a:fillRect/>
          </a:stretch>
        </p:blipFill>
        <p:spPr bwMode="auto">
          <a:xfrm>
            <a:off x="4437529" y="1143000"/>
            <a:ext cx="4706471" cy="5715000"/>
          </a:xfrm>
          <a:prstGeom prst="rect">
            <a:avLst/>
          </a:prstGeom>
          <a:noFill/>
          <a:ln w="9525">
            <a:noFill/>
            <a:miter lim="800000"/>
            <a:headEnd/>
            <a:tailEnd/>
          </a:ln>
        </p:spPr>
      </p:pic>
      <p:sp>
        <p:nvSpPr>
          <p:cNvPr id="14" name="Прямоугольник 13"/>
          <p:cNvSpPr/>
          <p:nvPr/>
        </p:nvSpPr>
        <p:spPr>
          <a:xfrm>
            <a:off x="120032" y="3124200"/>
            <a:ext cx="4284000" cy="576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Пространственная форма </a:t>
            </a:r>
            <a:br>
              <a:rPr lang="ru-RU" sz="1600" b="1" dirty="0">
                <a:solidFill>
                  <a:srgbClr val="002060"/>
                </a:solidFill>
              </a:rPr>
            </a:br>
            <a:r>
              <a:rPr lang="en-US" sz="1600" b="1" dirty="0">
                <a:solidFill>
                  <a:srgbClr val="002060"/>
                </a:solidFill>
              </a:rPr>
              <a:t>s-, p-, d-, f-</a:t>
            </a:r>
            <a:r>
              <a:rPr lang="ru-RU" sz="1600" b="1" dirty="0">
                <a:solidFill>
                  <a:srgbClr val="002060"/>
                </a:solidFill>
              </a:rPr>
              <a:t> атомных </a:t>
            </a:r>
            <a:r>
              <a:rPr lang="ru-RU" sz="1600" b="1" dirty="0" err="1">
                <a:solidFill>
                  <a:srgbClr val="002060"/>
                </a:solidFill>
              </a:rPr>
              <a:t>орбиталей</a:t>
            </a:r>
            <a:endParaRPr lang="ru-RU" sz="1600" b="1" dirty="0">
              <a:solidFill>
                <a:srgbClr val="00206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Элементы </a:t>
            </a:r>
            <a:r>
              <a:rPr lang="ru-RU"/>
              <a:t>квантовой физики</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381954" name="Picture 2">
            <a:hlinkClick r:id="rId3" action="ppaction://hlinkfile"/>
          </p:cNvPr>
          <p:cNvPicPr>
            <a:picLocks noChangeAspect="1" noChangeArrowheads="1"/>
          </p:cNvPicPr>
          <p:nvPr/>
        </p:nvPicPr>
        <p:blipFill>
          <a:blip r:embed="rId4" cstate="print"/>
          <a:srcRect t="6048"/>
          <a:stretch>
            <a:fillRect/>
          </a:stretch>
        </p:blipFill>
        <p:spPr bwMode="auto">
          <a:xfrm>
            <a:off x="228600" y="1600199"/>
            <a:ext cx="2520000" cy="1951078"/>
          </a:xfrm>
          <a:prstGeom prst="rect">
            <a:avLst/>
          </a:prstGeom>
          <a:noFill/>
          <a:ln w="9525">
            <a:noFill/>
            <a:miter lim="800000"/>
            <a:headEnd/>
            <a:tailEnd/>
          </a:ln>
        </p:spPr>
      </p:pic>
      <p:sp>
        <p:nvSpPr>
          <p:cNvPr id="12" name="Прямоугольник 11"/>
          <p:cNvSpPr/>
          <p:nvPr/>
        </p:nvSpPr>
        <p:spPr>
          <a:xfrm>
            <a:off x="228600" y="685800"/>
            <a:ext cx="4800600" cy="838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rgbClr val="002060"/>
                </a:solidFill>
              </a:rPr>
              <a:t>Постулаты Бора</a:t>
            </a:r>
          </a:p>
        </p:txBody>
      </p:sp>
      <p:sp>
        <p:nvSpPr>
          <p:cNvPr id="13" name="Прямоугольник 12"/>
          <p:cNvSpPr/>
          <p:nvPr/>
        </p:nvSpPr>
        <p:spPr>
          <a:xfrm>
            <a:off x="3276600" y="1600200"/>
            <a:ext cx="5715000" cy="1296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Существуют такие стационарные состояния атома, находясь </a:t>
            </a:r>
            <a:br>
              <a:rPr lang="ru-RU" sz="2000" b="1" dirty="0">
                <a:solidFill>
                  <a:srgbClr val="002060"/>
                </a:solidFill>
              </a:rPr>
            </a:br>
            <a:r>
              <a:rPr lang="ru-RU" sz="2000" b="1" dirty="0">
                <a:solidFill>
                  <a:srgbClr val="002060"/>
                </a:solidFill>
              </a:rPr>
              <a:t>в которых атом не излучает </a:t>
            </a:r>
            <a:br>
              <a:rPr lang="ru-RU" sz="2000" b="1" dirty="0">
                <a:solidFill>
                  <a:srgbClr val="002060"/>
                </a:solidFill>
              </a:rPr>
            </a:br>
            <a:r>
              <a:rPr lang="ru-RU" sz="2000" b="1" dirty="0">
                <a:solidFill>
                  <a:srgbClr val="002060"/>
                </a:solidFill>
              </a:rPr>
              <a:t>и не поглощает энергии</a:t>
            </a:r>
          </a:p>
        </p:txBody>
      </p:sp>
      <p:sp>
        <p:nvSpPr>
          <p:cNvPr id="14" name="Прямоугольник 13"/>
          <p:cNvSpPr/>
          <p:nvPr/>
        </p:nvSpPr>
        <p:spPr>
          <a:xfrm>
            <a:off x="2819400" y="16002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1.</a:t>
            </a:r>
          </a:p>
        </p:txBody>
      </p:sp>
      <p:sp>
        <p:nvSpPr>
          <p:cNvPr id="15" name="Прямоугольник 14"/>
          <p:cNvSpPr/>
          <p:nvPr/>
        </p:nvSpPr>
        <p:spPr>
          <a:xfrm>
            <a:off x="3276600" y="3180600"/>
            <a:ext cx="5715000" cy="1620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При переходе из состояния </a:t>
            </a:r>
            <a:br>
              <a:rPr lang="ru-RU" sz="2000" b="1" dirty="0">
                <a:solidFill>
                  <a:srgbClr val="002060"/>
                </a:solidFill>
              </a:rPr>
            </a:br>
            <a:r>
              <a:rPr lang="ru-RU" sz="2000" b="1" dirty="0">
                <a:solidFill>
                  <a:srgbClr val="002060"/>
                </a:solidFill>
              </a:rPr>
              <a:t>с большей энергией (удаленной от ядра орбиты) в состояние с меньшей энергией (ближе к ядру) происходит </a:t>
            </a:r>
            <a:r>
              <a:rPr lang="ru-RU" sz="2000" b="1">
                <a:solidFill>
                  <a:srgbClr val="002060"/>
                </a:solidFill>
              </a:rPr>
              <a:t>излучение энергии</a:t>
            </a:r>
            <a:endParaRPr lang="ru-RU" sz="2000" b="1" dirty="0">
              <a:solidFill>
                <a:srgbClr val="002060"/>
              </a:solidFill>
            </a:endParaRPr>
          </a:p>
        </p:txBody>
      </p:sp>
      <p:sp>
        <p:nvSpPr>
          <p:cNvPr id="16" name="Прямоугольник 15"/>
          <p:cNvSpPr/>
          <p:nvPr/>
        </p:nvSpPr>
        <p:spPr>
          <a:xfrm>
            <a:off x="2819400" y="3124200"/>
            <a:ext cx="533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2.</a:t>
            </a:r>
          </a:p>
        </p:txBody>
      </p:sp>
      <p:graphicFrame>
        <p:nvGraphicFramePr>
          <p:cNvPr id="381956" name="Object 4"/>
          <p:cNvGraphicFramePr>
            <a:graphicFrameLocks noChangeAspect="1"/>
          </p:cNvGraphicFramePr>
          <p:nvPr/>
        </p:nvGraphicFramePr>
        <p:xfrm>
          <a:off x="4495800" y="5334000"/>
          <a:ext cx="2764881" cy="719137"/>
        </p:xfrm>
        <a:graphic>
          <a:graphicData uri="http://schemas.openxmlformats.org/presentationml/2006/ole">
            <mc:AlternateContent xmlns:mc="http://schemas.openxmlformats.org/markup-compatibility/2006">
              <mc:Choice xmlns:v="urn:schemas-microsoft-com:vml" Requires="v">
                <p:oleObj name="Формула" r:id="rId5" imgW="825480" imgH="215640" progId="Equation.3">
                  <p:embed/>
                </p:oleObj>
              </mc:Choice>
              <mc:Fallback>
                <p:oleObj name="Формула" r:id="rId5" imgW="825480" imgH="21564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5334000"/>
                        <a:ext cx="2764881" cy="719137"/>
                      </a:xfrm>
                      <a:prstGeom prst="rect">
                        <a:avLst/>
                      </a:prstGeom>
                      <a:solidFill>
                        <a:schemeClr val="bg1"/>
                      </a:solidFill>
                      <a:ln w="9525">
                        <a:solidFill>
                          <a:schemeClr val="accent2"/>
                        </a:solidFill>
                        <a:miter lim="800000"/>
                        <a:headEnd/>
                        <a:tailEnd/>
                      </a:ln>
                    </p:spPr>
                  </p:pic>
                </p:oleObj>
              </mc:Fallback>
            </mc:AlternateContent>
          </a:graphicData>
        </a:graphic>
      </p:graphicFrame>
      <p:pic>
        <p:nvPicPr>
          <p:cNvPr id="18" name="Picture 3">
            <a:hlinkClick r:id="rId7" action="ppaction://hlinkfile"/>
          </p:cNvPr>
          <p:cNvPicPr>
            <a:picLocks noChangeAspect="1" noChangeArrowheads="1"/>
          </p:cNvPicPr>
          <p:nvPr/>
        </p:nvPicPr>
        <p:blipFill>
          <a:blip r:embed="rId8" cstate="print"/>
          <a:srcRect t="11428"/>
          <a:stretch>
            <a:fillRect/>
          </a:stretch>
        </p:blipFill>
        <p:spPr bwMode="auto">
          <a:xfrm>
            <a:off x="228600" y="3810000"/>
            <a:ext cx="2520000" cy="1806595"/>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Элементы </a:t>
            </a:r>
            <a:r>
              <a:rPr lang="ru-RU"/>
              <a:t>квантовой физики</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pic>
        <p:nvPicPr>
          <p:cNvPr id="381955" name="Picture 3">
            <a:hlinkClick r:id="rId3" action="ppaction://hlinkfile"/>
          </p:cNvPr>
          <p:cNvPicPr>
            <a:picLocks noChangeAspect="1" noChangeArrowheads="1"/>
          </p:cNvPicPr>
          <p:nvPr/>
        </p:nvPicPr>
        <p:blipFill>
          <a:blip r:embed="rId4" cstate="print"/>
          <a:srcRect t="9789"/>
          <a:stretch>
            <a:fillRect/>
          </a:stretch>
        </p:blipFill>
        <p:spPr bwMode="auto">
          <a:xfrm>
            <a:off x="2209800" y="1143000"/>
            <a:ext cx="1981200" cy="1472832"/>
          </a:xfrm>
          <a:prstGeom prst="rect">
            <a:avLst/>
          </a:prstGeom>
          <a:noFill/>
          <a:ln w="9525">
            <a:noFill/>
            <a:miter lim="800000"/>
            <a:headEnd/>
            <a:tailEnd/>
          </a:ln>
        </p:spPr>
      </p:pic>
      <p:sp>
        <p:nvSpPr>
          <p:cNvPr id="8" name="Прямоугольник 7"/>
          <p:cNvSpPr/>
          <p:nvPr/>
        </p:nvSpPr>
        <p:spPr>
          <a:xfrm>
            <a:off x="228600" y="685800"/>
            <a:ext cx="7010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Волновые свойства частиц</a:t>
            </a:r>
          </a:p>
        </p:txBody>
      </p:sp>
      <p:pic>
        <p:nvPicPr>
          <p:cNvPr id="9" name="Picture 3">
            <a:hlinkClick r:id="rId5" action="ppaction://hlinkfile"/>
          </p:cNvPr>
          <p:cNvPicPr>
            <a:picLocks noChangeAspect="1" noChangeArrowheads="1"/>
          </p:cNvPicPr>
          <p:nvPr/>
        </p:nvPicPr>
        <p:blipFill>
          <a:blip r:embed="rId6" cstate="print"/>
          <a:srcRect/>
          <a:stretch>
            <a:fillRect/>
          </a:stretch>
        </p:blipFill>
        <p:spPr bwMode="auto">
          <a:xfrm>
            <a:off x="381000" y="1143000"/>
            <a:ext cx="1676400" cy="1498197"/>
          </a:xfrm>
          <a:prstGeom prst="rect">
            <a:avLst/>
          </a:prstGeom>
          <a:noFill/>
          <a:ln w="9525">
            <a:noFill/>
            <a:miter lim="800000"/>
            <a:headEnd/>
            <a:tailEnd/>
          </a:ln>
        </p:spPr>
      </p:pic>
      <p:sp>
        <p:nvSpPr>
          <p:cNvPr id="14" name="Прямоугольник 13"/>
          <p:cNvSpPr/>
          <p:nvPr/>
        </p:nvSpPr>
        <p:spPr>
          <a:xfrm>
            <a:off x="4419600" y="1219200"/>
            <a:ext cx="3886200" cy="762000"/>
          </a:xfrm>
          <a:prstGeom prst="rect">
            <a:avLst/>
          </a:prstGeom>
          <a:solidFill>
            <a:schemeClr val="accent6">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2060"/>
                </a:solidFill>
              </a:rPr>
              <a:t>Волновые свойства присущи ВСЕМ частицам</a:t>
            </a:r>
          </a:p>
        </p:txBody>
      </p:sp>
      <p:sp>
        <p:nvSpPr>
          <p:cNvPr id="16" name="Прямоугольник 15"/>
          <p:cNvSpPr/>
          <p:nvPr/>
        </p:nvSpPr>
        <p:spPr>
          <a:xfrm>
            <a:off x="4495800" y="2057400"/>
            <a:ext cx="3733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универсальное, </a:t>
            </a:r>
            <a:r>
              <a:rPr lang="ru-RU" b="1" dirty="0">
                <a:solidFill>
                  <a:srgbClr val="002060"/>
                </a:solidFill>
              </a:rPr>
              <a:t>общее свойство материи</a:t>
            </a:r>
          </a:p>
        </p:txBody>
      </p:sp>
      <p:graphicFrame>
        <p:nvGraphicFramePr>
          <p:cNvPr id="397315" name="Object 3"/>
          <p:cNvGraphicFramePr>
            <a:graphicFrameLocks noChangeAspect="1"/>
          </p:cNvGraphicFramePr>
          <p:nvPr/>
        </p:nvGraphicFramePr>
        <p:xfrm>
          <a:off x="7105650" y="4580104"/>
          <a:ext cx="1800000" cy="1022323"/>
        </p:xfrm>
        <a:graphic>
          <a:graphicData uri="http://schemas.openxmlformats.org/presentationml/2006/ole">
            <mc:AlternateContent xmlns:mc="http://schemas.openxmlformats.org/markup-compatibility/2006">
              <mc:Choice xmlns:v="urn:schemas-microsoft-com:vml" Requires="v">
                <p:oleObj name="Формула" r:id="rId7" imgW="1066680" imgH="609480" progId="Equation.3">
                  <p:embed/>
                </p:oleObj>
              </mc:Choice>
              <mc:Fallback>
                <p:oleObj name="Формула" r:id="rId7" imgW="1066680" imgH="60948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5650" y="4580104"/>
                        <a:ext cx="1800000" cy="102232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8" name="Прямоугольник 17"/>
          <p:cNvSpPr/>
          <p:nvPr/>
        </p:nvSpPr>
        <p:spPr>
          <a:xfrm>
            <a:off x="7086600" y="3962400"/>
            <a:ext cx="1800000" cy="6096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формула </a:t>
            </a:r>
            <a:br>
              <a:rPr lang="ru-RU" b="1" dirty="0">
                <a:solidFill>
                  <a:srgbClr val="002060"/>
                </a:solidFill>
              </a:rPr>
            </a:br>
            <a:r>
              <a:rPr lang="ru-RU" b="1" dirty="0">
                <a:solidFill>
                  <a:srgbClr val="002060"/>
                </a:solidFill>
              </a:rPr>
              <a:t>де Бройля</a:t>
            </a:r>
          </a:p>
        </p:txBody>
      </p:sp>
      <p:sp>
        <p:nvSpPr>
          <p:cNvPr id="19" name="Прямоугольник 18"/>
          <p:cNvSpPr/>
          <p:nvPr/>
        </p:nvSpPr>
        <p:spPr>
          <a:xfrm>
            <a:off x="228600" y="4038600"/>
            <a:ext cx="7086600" cy="1447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spcBef>
                <a:spcPts val="600"/>
              </a:spcBef>
              <a:buFont typeface="Arial" pitchFamily="34" charset="0"/>
              <a:buChar char="•"/>
            </a:pPr>
            <a:r>
              <a:rPr lang="ru-RU" sz="1600" b="1" dirty="0">
                <a:solidFill>
                  <a:srgbClr val="002060"/>
                </a:solidFill>
              </a:rPr>
              <a:t>Частице </a:t>
            </a:r>
            <a:r>
              <a:rPr lang="en-US" sz="1600" b="1" dirty="0">
                <a:solidFill>
                  <a:srgbClr val="002060"/>
                </a:solidFill>
              </a:rPr>
              <a:t>m=</a:t>
            </a:r>
            <a:r>
              <a:rPr lang="ru-RU" sz="1600" b="1" dirty="0">
                <a:solidFill>
                  <a:srgbClr val="002060"/>
                </a:solidFill>
              </a:rPr>
              <a:t>1 г, движущейся со </a:t>
            </a:r>
            <a:r>
              <a:rPr lang="el-GR" sz="1600" b="1" dirty="0">
                <a:solidFill>
                  <a:srgbClr val="002060"/>
                </a:solidFill>
                <a:latin typeface="Times New Roman" pitchFamily="18" charset="0"/>
                <a:cs typeface="Times New Roman" pitchFamily="18" charset="0"/>
              </a:rPr>
              <a:t>υ</a:t>
            </a:r>
            <a:r>
              <a:rPr lang="en-US" sz="1600" b="1" dirty="0">
                <a:solidFill>
                  <a:srgbClr val="002060"/>
                </a:solidFill>
                <a:latin typeface="Times New Roman" pitchFamily="18" charset="0"/>
                <a:cs typeface="Times New Roman" pitchFamily="18" charset="0"/>
              </a:rPr>
              <a:t>=</a:t>
            </a:r>
            <a:r>
              <a:rPr lang="ru-RU" sz="1600" b="1" dirty="0">
                <a:solidFill>
                  <a:srgbClr val="002060"/>
                </a:solidFill>
              </a:rPr>
              <a:t>1 м/с,</a:t>
            </a:r>
            <a:br>
              <a:rPr lang="ru-RU" sz="1600" b="1" dirty="0">
                <a:solidFill>
                  <a:srgbClr val="002060"/>
                </a:solidFill>
              </a:rPr>
            </a:br>
            <a:r>
              <a:rPr lang="ru-RU" sz="1600" b="1" dirty="0">
                <a:solidFill>
                  <a:srgbClr val="002060"/>
                </a:solidFill>
              </a:rPr>
              <a:t>соответствует волна де Бройля с </a:t>
            </a:r>
            <a:r>
              <a:rPr lang="ru-RU" sz="1600" b="1" dirty="0">
                <a:solidFill>
                  <a:srgbClr val="002060"/>
                </a:solidFill>
                <a:sym typeface="Symbol"/>
              </a:rPr>
              <a:t></a:t>
            </a:r>
            <a:r>
              <a:rPr lang="ru-RU" sz="1600" b="1" dirty="0">
                <a:solidFill>
                  <a:srgbClr val="002060"/>
                </a:solidFill>
              </a:rPr>
              <a:t> = 6,62</a:t>
            </a:r>
            <a:r>
              <a:rPr lang="ru-RU" sz="1600" b="1" dirty="0">
                <a:solidFill>
                  <a:srgbClr val="002060"/>
                </a:solidFill>
                <a:sym typeface="Symbol"/>
              </a:rPr>
              <a:t></a:t>
            </a:r>
            <a:r>
              <a:rPr lang="ru-RU" sz="1600" b="1" dirty="0">
                <a:solidFill>
                  <a:srgbClr val="002060"/>
                </a:solidFill>
              </a:rPr>
              <a:t>10</a:t>
            </a:r>
            <a:r>
              <a:rPr lang="ru-RU" sz="1600" b="1" baseline="30000" dirty="0">
                <a:solidFill>
                  <a:srgbClr val="002060"/>
                </a:solidFill>
              </a:rPr>
              <a:t>–31</a:t>
            </a:r>
            <a:r>
              <a:rPr lang="ru-RU" sz="1600" b="1" dirty="0">
                <a:solidFill>
                  <a:srgbClr val="002060"/>
                </a:solidFill>
              </a:rPr>
              <a:t> м</a:t>
            </a:r>
            <a:endParaRPr lang="en-US" sz="1600" b="1" dirty="0">
              <a:solidFill>
                <a:srgbClr val="002060"/>
              </a:solidFill>
            </a:endParaRPr>
          </a:p>
          <a:p>
            <a:pPr marL="180975" indent="-180975">
              <a:spcBef>
                <a:spcPts val="600"/>
              </a:spcBef>
              <a:buFont typeface="Arial" pitchFamily="34" charset="0"/>
              <a:buChar char="•"/>
            </a:pPr>
            <a:r>
              <a:rPr lang="ru-RU" sz="1600" b="1" dirty="0">
                <a:solidFill>
                  <a:srgbClr val="002060"/>
                </a:solidFill>
              </a:rPr>
              <a:t>Такая длина волны лежит за пределами доступной </a:t>
            </a:r>
            <a:r>
              <a:rPr lang="ru-RU" sz="1600" b="1">
                <a:solidFill>
                  <a:srgbClr val="002060"/>
                </a:solidFill>
              </a:rPr>
              <a:t>наблюдению области</a:t>
            </a:r>
            <a:endParaRPr lang="en-US" sz="1600" b="1" dirty="0">
              <a:solidFill>
                <a:srgbClr val="002060"/>
              </a:solidFill>
            </a:endParaRPr>
          </a:p>
        </p:txBody>
      </p:sp>
      <p:sp>
        <p:nvSpPr>
          <p:cNvPr id="20" name="Прямоугольник 19"/>
          <p:cNvSpPr/>
          <p:nvPr/>
        </p:nvSpPr>
        <p:spPr>
          <a:xfrm>
            <a:off x="838200" y="2895600"/>
            <a:ext cx="3657600" cy="990600"/>
          </a:xfrm>
          <a:prstGeom prst="rect">
            <a:avLst/>
          </a:prstGeom>
          <a:noFill/>
          <a:ln w="952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Волновые свойства должны быть присущи и макроскопическим телам</a:t>
            </a:r>
          </a:p>
        </p:txBody>
      </p:sp>
      <p:sp>
        <p:nvSpPr>
          <p:cNvPr id="21" name="Прямоугольник 20"/>
          <p:cNvSpPr/>
          <p:nvPr/>
        </p:nvSpPr>
        <p:spPr>
          <a:xfrm>
            <a:off x="8001000" y="1905000"/>
            <a:ext cx="4572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22" name="Прямоугольник 21"/>
          <p:cNvSpPr/>
          <p:nvPr/>
        </p:nvSpPr>
        <p:spPr>
          <a:xfrm>
            <a:off x="7924800" y="2895600"/>
            <a:ext cx="4572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23" name="Стрелка вправо 22"/>
          <p:cNvSpPr/>
          <p:nvPr/>
        </p:nvSpPr>
        <p:spPr>
          <a:xfrm>
            <a:off x="381000" y="32004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4" name="Прямоугольник 23"/>
          <p:cNvSpPr/>
          <p:nvPr/>
        </p:nvSpPr>
        <p:spPr>
          <a:xfrm>
            <a:off x="4572000" y="2895600"/>
            <a:ext cx="36576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Почему </a:t>
            </a:r>
            <a:r>
              <a:rPr lang="ru-RU" b="1" dirty="0">
                <a:solidFill>
                  <a:srgbClr val="002060"/>
                </a:solidFill>
              </a:rPr>
              <a:t>они </a:t>
            </a:r>
            <a:br>
              <a:rPr lang="ru-RU" b="1" dirty="0">
                <a:solidFill>
                  <a:srgbClr val="002060"/>
                </a:solidFill>
              </a:rPr>
            </a:br>
            <a:r>
              <a:rPr lang="ru-RU" b="1">
                <a:solidFill>
                  <a:srgbClr val="002060"/>
                </a:solidFill>
              </a:rPr>
              <a:t>не обнаруживаются </a:t>
            </a:r>
            <a:r>
              <a:rPr lang="ru-RU" b="1" dirty="0">
                <a:solidFill>
                  <a:srgbClr val="002060"/>
                </a:solidFill>
              </a:rPr>
              <a:t>экспериментально? </a:t>
            </a:r>
          </a:p>
        </p:txBody>
      </p:sp>
      <p:sp>
        <p:nvSpPr>
          <p:cNvPr id="25" name="Прямоугольник 24"/>
          <p:cNvSpPr/>
          <p:nvPr/>
        </p:nvSpPr>
        <p:spPr>
          <a:xfrm>
            <a:off x="914400" y="5638800"/>
            <a:ext cx="6732000" cy="936000"/>
          </a:xfrm>
          <a:prstGeom prst="rect">
            <a:avLst/>
          </a:prstGeom>
          <a:solidFill>
            <a:schemeClr val="accent2">
              <a:lumMod val="20000"/>
              <a:lumOff val="80000"/>
            </a:schemeClr>
          </a:solidFill>
          <a:ln w="9525">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ru-RU" b="1" dirty="0">
                <a:solidFill>
                  <a:srgbClr val="002060"/>
                </a:solidFill>
              </a:rPr>
              <a:t>считается, что макроскопические тела проявляют только одну сторону своих свойств — корпускулярную — и не проявляют волновую</a:t>
            </a:r>
          </a:p>
        </p:txBody>
      </p:sp>
      <p:sp>
        <p:nvSpPr>
          <p:cNvPr id="26" name="Стрелка вправо 25"/>
          <p:cNvSpPr/>
          <p:nvPr/>
        </p:nvSpPr>
        <p:spPr>
          <a:xfrm>
            <a:off x="381000" y="60198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a:t>Соотношение неопределенностей</a:t>
            </a:r>
            <a:r>
              <a:rPr lang="ru-RU"/>
              <a:t> </a:t>
            </a:r>
            <a:r>
              <a:rPr lang="ru-RU" sz="3200" dirty="0"/>
              <a:t>Гейзенберга</a:t>
            </a:r>
            <a:endParaRPr lang="ru-RU" dirty="0"/>
          </a:p>
        </p:txBody>
      </p:sp>
      <p:cxnSp>
        <p:nvCxnSpPr>
          <p:cNvPr id="4" name="Прямая соединительная линия 3"/>
          <p:cNvCxnSpPr/>
          <p:nvPr/>
        </p:nvCxnSpPr>
        <p:spPr>
          <a:xfrm>
            <a:off x="304800" y="989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228600" y="2743200"/>
            <a:ext cx="3672000" cy="1285672"/>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Двойственная корпускулярно-волновая природа частиц вещества</a:t>
            </a:r>
          </a:p>
        </p:txBody>
      </p:sp>
      <p:sp>
        <p:nvSpPr>
          <p:cNvPr id="7" name="Стрелка вправо 6"/>
          <p:cNvSpPr/>
          <p:nvPr/>
        </p:nvSpPr>
        <p:spPr>
          <a:xfrm>
            <a:off x="4038600" y="2830672"/>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8" name="Прямоугольник 7"/>
          <p:cNvSpPr/>
          <p:nvPr/>
        </p:nvSpPr>
        <p:spPr>
          <a:xfrm>
            <a:off x="4572000" y="2764200"/>
            <a:ext cx="3352800" cy="304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нельзя говорить</a:t>
            </a:r>
          </a:p>
        </p:txBody>
      </p:sp>
      <p:sp>
        <p:nvSpPr>
          <p:cNvPr id="9" name="Прямоугольник 8"/>
          <p:cNvSpPr/>
          <p:nvPr/>
        </p:nvSpPr>
        <p:spPr>
          <a:xfrm>
            <a:off x="228600" y="990600"/>
            <a:ext cx="86106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Ограничение применения </a:t>
            </a:r>
            <a:r>
              <a:rPr lang="ru-RU" b="1" dirty="0">
                <a:solidFill>
                  <a:srgbClr val="002060"/>
                </a:solidFill>
              </a:rPr>
              <a:t>понятий классической механики </a:t>
            </a:r>
            <a:br>
              <a:rPr lang="ru-RU" b="1" dirty="0">
                <a:solidFill>
                  <a:srgbClr val="002060"/>
                </a:solidFill>
              </a:rPr>
            </a:br>
            <a:r>
              <a:rPr lang="ru-RU" b="1" dirty="0">
                <a:solidFill>
                  <a:srgbClr val="002060"/>
                </a:solidFill>
              </a:rPr>
              <a:t>к объектам микромира</a:t>
            </a:r>
          </a:p>
        </p:txBody>
      </p:sp>
      <p:sp>
        <p:nvSpPr>
          <p:cNvPr id="10" name="Прямоугольник 9"/>
          <p:cNvSpPr/>
          <p:nvPr/>
        </p:nvSpPr>
        <p:spPr>
          <a:xfrm>
            <a:off x="228600" y="1676400"/>
            <a:ext cx="3672000" cy="9144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По законам классической механики частица движется по </a:t>
            </a:r>
            <a:r>
              <a:rPr lang="ru-RU" sz="1600" b="1" dirty="0">
                <a:solidFill>
                  <a:srgbClr val="002060"/>
                </a:solidFill>
              </a:rPr>
              <a:t>определенной траектории</a:t>
            </a:r>
          </a:p>
        </p:txBody>
      </p:sp>
      <p:sp>
        <p:nvSpPr>
          <p:cNvPr id="11" name="Прямоугольник 10"/>
          <p:cNvSpPr/>
          <p:nvPr/>
        </p:nvSpPr>
        <p:spPr>
          <a:xfrm>
            <a:off x="4643400" y="1676400"/>
            <a:ext cx="1224000" cy="864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2060"/>
                </a:solidFill>
              </a:rPr>
              <a:t>в любой </a:t>
            </a:r>
            <a:br>
              <a:rPr lang="ru-RU" sz="1600" b="1" dirty="0">
                <a:solidFill>
                  <a:srgbClr val="002060"/>
                </a:solidFill>
              </a:rPr>
            </a:br>
            <a:r>
              <a:rPr lang="ru-RU" sz="1600" b="1" dirty="0">
                <a:solidFill>
                  <a:srgbClr val="002060"/>
                </a:solidFill>
              </a:rPr>
              <a:t>момент времени</a:t>
            </a:r>
          </a:p>
        </p:txBody>
      </p:sp>
      <p:sp>
        <p:nvSpPr>
          <p:cNvPr id="12" name="Стрелка вправо 11"/>
          <p:cNvSpPr/>
          <p:nvPr/>
        </p:nvSpPr>
        <p:spPr>
          <a:xfrm>
            <a:off x="4041504" y="1945456"/>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3" name="Прямоугольник 12"/>
          <p:cNvSpPr/>
          <p:nvPr/>
        </p:nvSpPr>
        <p:spPr>
          <a:xfrm>
            <a:off x="6172200" y="1905000"/>
            <a:ext cx="20574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координата </a:t>
            </a:r>
            <a:r>
              <a:rPr lang="ru-RU" sz="1600" b="1" i="1" dirty="0" err="1">
                <a:solidFill>
                  <a:srgbClr val="002060"/>
                </a:solidFill>
              </a:rPr>
              <a:t>х</a:t>
            </a:r>
            <a:r>
              <a:rPr lang="ru-RU" sz="1600" b="1" dirty="0">
                <a:solidFill>
                  <a:srgbClr val="002060"/>
                </a:solidFill>
              </a:rPr>
              <a:t>  </a:t>
            </a:r>
            <a:br>
              <a:rPr lang="ru-RU" sz="1600" b="1" dirty="0">
                <a:solidFill>
                  <a:srgbClr val="002060"/>
                </a:solidFill>
              </a:rPr>
            </a:br>
            <a:r>
              <a:rPr lang="ru-RU" sz="1600" b="1" dirty="0">
                <a:solidFill>
                  <a:srgbClr val="002060"/>
                </a:solidFill>
              </a:rPr>
              <a:t>и импульс </a:t>
            </a:r>
            <a:r>
              <a:rPr lang="ru-RU" sz="1600" b="1" i="1" dirty="0" err="1">
                <a:solidFill>
                  <a:srgbClr val="002060"/>
                </a:solidFill>
              </a:rPr>
              <a:t>р</a:t>
            </a:r>
            <a:endParaRPr lang="ru-RU" sz="1600" b="1" i="1" dirty="0">
              <a:solidFill>
                <a:srgbClr val="002060"/>
              </a:solidFill>
            </a:endParaRPr>
          </a:p>
        </p:txBody>
      </p:sp>
      <p:sp>
        <p:nvSpPr>
          <p:cNvPr id="14" name="Прямоугольник 13"/>
          <p:cNvSpPr/>
          <p:nvPr/>
        </p:nvSpPr>
        <p:spPr>
          <a:xfrm>
            <a:off x="6019800" y="1447800"/>
            <a:ext cx="2590800" cy="495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точно определены</a:t>
            </a:r>
          </a:p>
        </p:txBody>
      </p:sp>
      <p:sp>
        <p:nvSpPr>
          <p:cNvPr id="15" name="Прямоугольник 14"/>
          <p:cNvSpPr/>
          <p:nvPr/>
        </p:nvSpPr>
        <p:spPr>
          <a:xfrm>
            <a:off x="4648200" y="3631584"/>
            <a:ext cx="4191000" cy="788016"/>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a:solidFill>
                  <a:srgbClr val="002060"/>
                </a:solidFill>
              </a:rPr>
              <a:t>об одновременном определении точных значений координаты </a:t>
            </a:r>
            <a:br>
              <a:rPr lang="ru-RU" sz="1600" b="1">
                <a:solidFill>
                  <a:srgbClr val="002060"/>
                </a:solidFill>
              </a:rPr>
            </a:br>
            <a:r>
              <a:rPr lang="ru-RU" sz="1600" b="1">
                <a:solidFill>
                  <a:srgbClr val="002060"/>
                </a:solidFill>
              </a:rPr>
              <a:t>и </a:t>
            </a:r>
            <a:r>
              <a:rPr lang="ru-RU" sz="1600" b="1" dirty="0">
                <a:solidFill>
                  <a:srgbClr val="002060"/>
                </a:solidFill>
              </a:rPr>
              <a:t>импульса</a:t>
            </a:r>
          </a:p>
        </p:txBody>
      </p:sp>
      <p:sp>
        <p:nvSpPr>
          <p:cNvPr id="16" name="Прямоугольник 15"/>
          <p:cNvSpPr/>
          <p:nvPr/>
        </p:nvSpPr>
        <p:spPr>
          <a:xfrm>
            <a:off x="4648200" y="3059272"/>
            <a:ext cx="4191000" cy="576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о движении микрочастицы </a:t>
            </a:r>
            <a:br>
              <a:rPr lang="ru-RU" sz="1600" b="1" dirty="0">
                <a:solidFill>
                  <a:srgbClr val="002060"/>
                </a:solidFill>
              </a:rPr>
            </a:br>
            <a:r>
              <a:rPr lang="ru-RU" sz="1600" b="1" dirty="0">
                <a:solidFill>
                  <a:srgbClr val="002060"/>
                </a:solidFill>
              </a:rPr>
              <a:t>по определенной траектории</a:t>
            </a:r>
          </a:p>
        </p:txBody>
      </p:sp>
      <p:sp>
        <p:nvSpPr>
          <p:cNvPr id="18" name="Прямоугольник 17"/>
          <p:cNvSpPr/>
          <p:nvPr/>
        </p:nvSpPr>
        <p:spPr>
          <a:xfrm>
            <a:off x="228600" y="457200"/>
            <a:ext cx="1295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1927 г.</a:t>
            </a:r>
          </a:p>
        </p:txBody>
      </p:sp>
      <p:graphicFrame>
        <p:nvGraphicFramePr>
          <p:cNvPr id="492546" name="Object 2"/>
          <p:cNvGraphicFramePr>
            <a:graphicFrameLocks noChangeAspect="1"/>
          </p:cNvGraphicFramePr>
          <p:nvPr/>
        </p:nvGraphicFramePr>
        <p:xfrm>
          <a:off x="2323060" y="4095344"/>
          <a:ext cx="1563140" cy="519112"/>
        </p:xfrm>
        <a:graphic>
          <a:graphicData uri="http://schemas.openxmlformats.org/presentationml/2006/ole">
            <mc:AlternateContent xmlns:mc="http://schemas.openxmlformats.org/markup-compatibility/2006">
              <mc:Choice xmlns:v="urn:schemas-microsoft-com:vml" Requires="v">
                <p:oleObj name="Формула" r:id="rId3" imgW="609480" imgH="203040" progId="Equation.3">
                  <p:embed/>
                </p:oleObj>
              </mc:Choice>
              <mc:Fallback>
                <p:oleObj name="Формула" r:id="rId3" imgW="60948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3060" y="4095344"/>
                        <a:ext cx="1563140" cy="51911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0" name="Прямоугольник 19"/>
          <p:cNvSpPr/>
          <p:nvPr/>
        </p:nvSpPr>
        <p:spPr>
          <a:xfrm>
            <a:off x="228600" y="5324272"/>
            <a:ext cx="3744000" cy="864000"/>
          </a:xfrm>
          <a:prstGeom prst="rect">
            <a:avLst/>
          </a:prstGeom>
          <a:solidFill>
            <a:schemeClr val="accent2">
              <a:lumMod val="20000"/>
              <a:lumOff val="80000"/>
            </a:schemeClr>
          </a:solidFill>
          <a:ln w="9525">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невозможно одновременно </a:t>
            </a:r>
            <a:br>
              <a:rPr lang="ru-RU" sz="1600" b="1" dirty="0">
                <a:solidFill>
                  <a:srgbClr val="002060"/>
                </a:solidFill>
              </a:rPr>
            </a:br>
            <a:r>
              <a:rPr lang="ru-RU" sz="1600" b="1" dirty="0">
                <a:solidFill>
                  <a:srgbClr val="002060"/>
                </a:solidFill>
              </a:rPr>
              <a:t>точно определить координату частицы и ее импульс</a:t>
            </a:r>
          </a:p>
        </p:txBody>
      </p:sp>
      <p:sp>
        <p:nvSpPr>
          <p:cNvPr id="21" name="Прямоугольник 20"/>
          <p:cNvSpPr/>
          <p:nvPr/>
        </p:nvSpPr>
        <p:spPr>
          <a:xfrm>
            <a:off x="4572000" y="5638800"/>
            <a:ext cx="4572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чем точнее определена координата, </a:t>
            </a:r>
            <a:r>
              <a:rPr lang="ru-RU" sz="1600" b="1">
                <a:solidFill>
                  <a:srgbClr val="002060"/>
                </a:solidFill>
              </a:rPr>
              <a:t>тем больше неопределенность импульса</a:t>
            </a:r>
            <a:endParaRPr lang="ru-RU" sz="1600" b="1" dirty="0">
              <a:solidFill>
                <a:srgbClr val="002060"/>
              </a:solidFill>
            </a:endParaRPr>
          </a:p>
        </p:txBody>
      </p:sp>
      <p:sp>
        <p:nvSpPr>
          <p:cNvPr id="22" name="Прямоугольник 21"/>
          <p:cNvSpPr/>
          <p:nvPr/>
        </p:nvSpPr>
        <p:spPr>
          <a:xfrm>
            <a:off x="4863600" y="4572000"/>
            <a:ext cx="13086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accent6">
                    <a:lumMod val="75000"/>
                  </a:schemeClr>
                </a:solidFill>
                <a:sym typeface="Symbol"/>
              </a:rPr>
              <a:t></a:t>
            </a:r>
            <a:r>
              <a:rPr lang="en-US" sz="2000" b="1" i="1" dirty="0">
                <a:solidFill>
                  <a:schemeClr val="accent6">
                    <a:lumMod val="75000"/>
                  </a:schemeClr>
                </a:solidFill>
                <a:sym typeface="Symbol"/>
              </a:rPr>
              <a:t>x</a:t>
            </a:r>
            <a:r>
              <a:rPr lang="en-US" sz="2000" b="1" dirty="0">
                <a:solidFill>
                  <a:schemeClr val="accent6">
                    <a:lumMod val="75000"/>
                  </a:schemeClr>
                </a:solidFill>
                <a:sym typeface="Symbol"/>
              </a:rPr>
              <a:t> </a:t>
            </a:r>
            <a:r>
              <a:rPr lang="en-US" sz="2000" b="1" dirty="0">
                <a:solidFill>
                  <a:schemeClr val="accent6">
                    <a:lumMod val="75000"/>
                  </a:schemeClr>
                </a:solidFill>
                <a:latin typeface="Calibri"/>
                <a:sym typeface="Symbol"/>
              </a:rPr>
              <a:t>→ 0</a:t>
            </a:r>
            <a:endParaRPr lang="ru-RU" sz="2000" b="1" dirty="0">
              <a:solidFill>
                <a:schemeClr val="accent6">
                  <a:lumMod val="75000"/>
                </a:schemeClr>
              </a:solidFill>
            </a:endParaRPr>
          </a:p>
        </p:txBody>
      </p:sp>
      <p:sp>
        <p:nvSpPr>
          <p:cNvPr id="23" name="Прямоугольник 22"/>
          <p:cNvSpPr/>
          <p:nvPr/>
        </p:nvSpPr>
        <p:spPr>
          <a:xfrm>
            <a:off x="6844800" y="4572000"/>
            <a:ext cx="13086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accent6">
                    <a:lumMod val="75000"/>
                  </a:schemeClr>
                </a:solidFill>
                <a:sym typeface="Symbol"/>
              </a:rPr>
              <a:t></a:t>
            </a:r>
            <a:r>
              <a:rPr lang="en-US" sz="2000" b="1" i="1" dirty="0">
                <a:solidFill>
                  <a:schemeClr val="accent6">
                    <a:lumMod val="75000"/>
                  </a:schemeClr>
                </a:solidFill>
                <a:sym typeface="Symbol"/>
              </a:rPr>
              <a:t>p</a:t>
            </a:r>
            <a:r>
              <a:rPr lang="en-US" sz="2000" b="1" dirty="0">
                <a:solidFill>
                  <a:schemeClr val="accent6">
                    <a:lumMod val="75000"/>
                  </a:schemeClr>
                </a:solidFill>
                <a:sym typeface="Symbol"/>
              </a:rPr>
              <a:t> </a:t>
            </a:r>
            <a:r>
              <a:rPr lang="en-US" sz="2000" b="1" dirty="0">
                <a:solidFill>
                  <a:schemeClr val="accent6">
                    <a:lumMod val="75000"/>
                  </a:schemeClr>
                </a:solidFill>
                <a:latin typeface="Calibri"/>
                <a:sym typeface="Symbol"/>
              </a:rPr>
              <a:t>→ </a:t>
            </a:r>
            <a:r>
              <a:rPr lang="en-US" sz="2000" b="1" dirty="0">
                <a:solidFill>
                  <a:schemeClr val="accent6">
                    <a:lumMod val="75000"/>
                  </a:schemeClr>
                </a:solidFill>
                <a:sym typeface="Symbol"/>
              </a:rPr>
              <a:t>∞</a:t>
            </a:r>
            <a:endParaRPr lang="ru-RU" sz="2000" b="1" dirty="0">
              <a:solidFill>
                <a:schemeClr val="accent6">
                  <a:lumMod val="75000"/>
                </a:schemeClr>
              </a:solidFill>
            </a:endParaRPr>
          </a:p>
        </p:txBody>
      </p:sp>
      <p:sp>
        <p:nvSpPr>
          <p:cNvPr id="24" name="Стрелка вправо 23"/>
          <p:cNvSpPr/>
          <p:nvPr/>
        </p:nvSpPr>
        <p:spPr>
          <a:xfrm>
            <a:off x="6377400" y="4624800"/>
            <a:ext cx="252000" cy="252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5" name="Прямоугольник 24"/>
          <p:cNvSpPr/>
          <p:nvPr/>
        </p:nvSpPr>
        <p:spPr>
          <a:xfrm>
            <a:off x="3733800" y="4953000"/>
            <a:ext cx="533400" cy="533400"/>
          </a:xfrm>
          <a:prstGeom prst="rect">
            <a:avLst/>
          </a:prstGeom>
          <a:solidFill>
            <a:schemeClr val="accent2">
              <a:lumMod val="20000"/>
              <a:lumOff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a:solidFill>
                  <a:srgbClr val="002060"/>
                </a:solidFill>
              </a:rPr>
              <a:t>!</a:t>
            </a:r>
          </a:p>
        </p:txBody>
      </p:sp>
      <p:sp>
        <p:nvSpPr>
          <p:cNvPr id="26" name="Прямоугольник 25"/>
          <p:cNvSpPr/>
          <p:nvPr/>
        </p:nvSpPr>
        <p:spPr>
          <a:xfrm>
            <a:off x="228600" y="4800600"/>
            <a:ext cx="37338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a:solidFill>
                  <a:srgbClr val="002060"/>
                </a:solidFill>
              </a:rPr>
              <a:t>Соотношение </a:t>
            </a:r>
            <a:r>
              <a:rPr lang="ru-RU" sz="1400" b="1" dirty="0">
                <a:solidFill>
                  <a:srgbClr val="002060"/>
                </a:solidFill>
              </a:rPr>
              <a:t>неопределенностей Гейзенберга</a:t>
            </a:r>
          </a:p>
        </p:txBody>
      </p:sp>
      <p:sp>
        <p:nvSpPr>
          <p:cNvPr id="27" name="Стрелка вправо 26"/>
          <p:cNvSpPr/>
          <p:nvPr/>
        </p:nvSpPr>
        <p:spPr>
          <a:xfrm>
            <a:off x="4078262" y="5705272"/>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cxnSp>
        <p:nvCxnSpPr>
          <p:cNvPr id="28" name="Прямая со стрелкой 27"/>
          <p:cNvCxnSpPr/>
          <p:nvPr/>
        </p:nvCxnSpPr>
        <p:spPr>
          <a:xfrm rot="10800000">
            <a:off x="3810000" y="4572000"/>
            <a:ext cx="990600" cy="457200"/>
          </a:xfrm>
          <a:prstGeom prst="straightConnector1">
            <a:avLst/>
          </a:prstGeom>
          <a:ln w="28575">
            <a:solidFill>
              <a:srgbClr val="FF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493571" name="Object 3"/>
          <p:cNvGraphicFramePr>
            <a:graphicFrameLocks noChangeAspect="1"/>
          </p:cNvGraphicFramePr>
          <p:nvPr/>
        </p:nvGraphicFramePr>
        <p:xfrm>
          <a:off x="304800" y="4127094"/>
          <a:ext cx="1563688" cy="454025"/>
        </p:xfrm>
        <a:graphic>
          <a:graphicData uri="http://schemas.openxmlformats.org/presentationml/2006/ole">
            <mc:AlternateContent xmlns:mc="http://schemas.openxmlformats.org/markup-compatibility/2006">
              <mc:Choice xmlns:v="urn:schemas-microsoft-com:vml" Requires="v">
                <p:oleObj name="Формула" r:id="rId5" imgW="609480" imgH="177480" progId="Equation.3">
                  <p:embed/>
                </p:oleObj>
              </mc:Choice>
              <mc:Fallback>
                <p:oleObj name="Формула" r:id="rId5" imgW="609480" imgH="1774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127094"/>
                        <a:ext cx="1563688" cy="4540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3" name="Прямоугольник 32"/>
          <p:cNvSpPr/>
          <p:nvPr/>
        </p:nvSpPr>
        <p:spPr>
          <a:xfrm>
            <a:off x="0" y="6324600"/>
            <a:ext cx="91440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rgbClr val="002060"/>
                </a:solidFill>
                <a:sym typeface="Symbol"/>
              </a:rPr>
              <a:t></a:t>
            </a:r>
            <a:r>
              <a:rPr lang="ru-RU" sz="1400" b="1" i="1" dirty="0">
                <a:solidFill>
                  <a:srgbClr val="002060"/>
                </a:solidFill>
              </a:rPr>
              <a:t>Е</a:t>
            </a:r>
            <a:r>
              <a:rPr lang="ru-RU" sz="1400" b="1" dirty="0">
                <a:solidFill>
                  <a:srgbClr val="002060"/>
                </a:solidFill>
              </a:rPr>
              <a:t> – неопределенность </a:t>
            </a:r>
            <a:r>
              <a:rPr lang="ru-RU" sz="1400" b="1">
                <a:solidFill>
                  <a:srgbClr val="002060"/>
                </a:solidFill>
              </a:rPr>
              <a:t>энергии некоторого стационарного состояния системы</a:t>
            </a:r>
            <a:endParaRPr lang="ru-RU" sz="1400" b="1" dirty="0">
              <a:solidFill>
                <a:srgbClr val="002060"/>
              </a:solidFill>
            </a:endParaRPr>
          </a:p>
          <a:p>
            <a:r>
              <a:rPr lang="ru-RU" sz="1400" b="1" dirty="0">
                <a:solidFill>
                  <a:srgbClr val="002060"/>
                </a:solidFill>
                <a:sym typeface="Symbol"/>
              </a:rPr>
              <a:t></a:t>
            </a:r>
            <a:r>
              <a:rPr lang="en-US" sz="1400" b="1" dirty="0">
                <a:solidFill>
                  <a:srgbClr val="002060"/>
                </a:solidFill>
              </a:rPr>
              <a:t>t</a:t>
            </a:r>
            <a:r>
              <a:rPr lang="ru-RU" sz="1400" b="1" dirty="0">
                <a:solidFill>
                  <a:srgbClr val="002060"/>
                </a:solidFill>
              </a:rPr>
              <a:t> – промежуток времени, в течение </a:t>
            </a:r>
            <a:r>
              <a:rPr lang="ru-RU" sz="1400" b="1">
                <a:solidFill>
                  <a:srgbClr val="002060"/>
                </a:solidFill>
              </a:rPr>
              <a:t>которого существует данное состояние системы</a:t>
            </a:r>
            <a:endParaRPr lang="ru-RU" sz="1400" b="1" dirty="0">
              <a:solidFill>
                <a:srgbClr val="002060"/>
              </a:solidFill>
            </a:endParaRPr>
          </a:p>
        </p:txBody>
      </p:sp>
      <p:sp>
        <p:nvSpPr>
          <p:cNvPr id="36" name="Стрелка вправо 35"/>
          <p:cNvSpPr/>
          <p:nvPr/>
        </p:nvSpPr>
        <p:spPr>
          <a:xfrm>
            <a:off x="6390600" y="5103000"/>
            <a:ext cx="252000" cy="252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41" name="Прямоугольник 40"/>
          <p:cNvSpPr/>
          <p:nvPr/>
        </p:nvSpPr>
        <p:spPr>
          <a:xfrm>
            <a:off x="4876800" y="5050200"/>
            <a:ext cx="13086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accent6">
                    <a:lumMod val="75000"/>
                  </a:schemeClr>
                </a:solidFill>
                <a:sym typeface="Symbol"/>
              </a:rPr>
              <a:t></a:t>
            </a:r>
            <a:r>
              <a:rPr lang="en-US" sz="2000" b="1" i="1" dirty="0">
                <a:solidFill>
                  <a:schemeClr val="accent6">
                    <a:lumMod val="75000"/>
                  </a:schemeClr>
                </a:solidFill>
                <a:sym typeface="Symbol"/>
              </a:rPr>
              <a:t>x</a:t>
            </a:r>
            <a:r>
              <a:rPr lang="en-US" sz="2000" b="1" dirty="0">
                <a:solidFill>
                  <a:schemeClr val="accent6">
                    <a:lumMod val="75000"/>
                  </a:schemeClr>
                </a:solidFill>
                <a:sym typeface="Symbol"/>
              </a:rPr>
              <a:t> </a:t>
            </a:r>
            <a:r>
              <a:rPr lang="en-US" sz="2000" b="1">
                <a:solidFill>
                  <a:schemeClr val="accent6">
                    <a:lumMod val="75000"/>
                  </a:schemeClr>
                </a:solidFill>
                <a:latin typeface="Calibri"/>
                <a:sym typeface="Symbol"/>
              </a:rPr>
              <a:t>→ </a:t>
            </a:r>
            <a:r>
              <a:rPr lang="en-US" sz="2000" b="1">
                <a:solidFill>
                  <a:schemeClr val="accent6">
                    <a:lumMod val="75000"/>
                  </a:schemeClr>
                </a:solidFill>
                <a:sym typeface="Symbol"/>
              </a:rPr>
              <a:t>∞</a:t>
            </a:r>
            <a:endParaRPr lang="ru-RU" sz="2000" b="1" dirty="0">
              <a:solidFill>
                <a:schemeClr val="accent6">
                  <a:lumMod val="75000"/>
                </a:schemeClr>
              </a:solidFill>
            </a:endParaRPr>
          </a:p>
        </p:txBody>
      </p:sp>
      <p:sp>
        <p:nvSpPr>
          <p:cNvPr id="42" name="Прямоугольник 41"/>
          <p:cNvSpPr/>
          <p:nvPr/>
        </p:nvSpPr>
        <p:spPr>
          <a:xfrm>
            <a:off x="6858000" y="5050200"/>
            <a:ext cx="1308600" cy="36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accent6">
                    <a:lumMod val="75000"/>
                  </a:schemeClr>
                </a:solidFill>
                <a:sym typeface="Symbol"/>
              </a:rPr>
              <a:t></a:t>
            </a:r>
            <a:r>
              <a:rPr lang="en-US" sz="2000" b="1" i="1">
                <a:solidFill>
                  <a:schemeClr val="accent6">
                    <a:lumMod val="75000"/>
                  </a:schemeClr>
                </a:solidFill>
                <a:sym typeface="Symbol"/>
              </a:rPr>
              <a:t>p</a:t>
            </a:r>
            <a:r>
              <a:rPr lang="en-US" sz="2000" b="1">
                <a:solidFill>
                  <a:schemeClr val="accent6">
                    <a:lumMod val="75000"/>
                  </a:schemeClr>
                </a:solidFill>
                <a:sym typeface="Symbol"/>
              </a:rPr>
              <a:t> </a:t>
            </a:r>
            <a:r>
              <a:rPr lang="en-US" sz="2000" b="1">
                <a:solidFill>
                  <a:schemeClr val="accent6">
                    <a:lumMod val="75000"/>
                  </a:schemeClr>
                </a:solidFill>
                <a:latin typeface="Calibri"/>
                <a:sym typeface="Symbol"/>
              </a:rPr>
              <a:t>→ 0</a:t>
            </a:r>
            <a:endParaRPr lang="ru-RU" sz="2000" b="1" dirty="0">
              <a:solidFill>
                <a:schemeClr val="accent6">
                  <a:lumMod val="75000"/>
                </a:schemeClr>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Особенности квантовой теории</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304800" y="762000"/>
            <a:ext cx="4536000" cy="8382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Экспериментальное подтверждение идеи де Бройля об универсальности корпускулярно-волнового дуализма</a:t>
            </a:r>
          </a:p>
        </p:txBody>
      </p:sp>
      <p:sp>
        <p:nvSpPr>
          <p:cNvPr id="6" name="Прямоугольник 5"/>
          <p:cNvSpPr/>
          <p:nvPr/>
        </p:nvSpPr>
        <p:spPr>
          <a:xfrm>
            <a:off x="5562600" y="762000"/>
            <a:ext cx="3429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развитие</a:t>
            </a:r>
            <a:br>
              <a:rPr lang="ru-RU" b="1" dirty="0">
                <a:solidFill>
                  <a:srgbClr val="002060"/>
                </a:solidFill>
              </a:rPr>
            </a:br>
            <a:r>
              <a:rPr lang="ru-RU" b="1" dirty="0">
                <a:solidFill>
                  <a:srgbClr val="002060"/>
                </a:solidFill>
              </a:rPr>
              <a:t>квантовой теории</a:t>
            </a:r>
          </a:p>
        </p:txBody>
      </p:sp>
      <p:sp>
        <p:nvSpPr>
          <p:cNvPr id="7" name="Прямоугольник 6"/>
          <p:cNvSpPr/>
          <p:nvPr/>
        </p:nvSpPr>
        <p:spPr>
          <a:xfrm>
            <a:off x="304800" y="1676400"/>
            <a:ext cx="4536000" cy="10668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ограниченность применения классической механики </a:t>
            </a:r>
            <a:br>
              <a:rPr lang="ru-RU" sz="1600" b="1" dirty="0">
                <a:solidFill>
                  <a:srgbClr val="002060"/>
                </a:solidFill>
              </a:rPr>
            </a:br>
            <a:r>
              <a:rPr lang="ru-RU" sz="1600" b="1" dirty="0">
                <a:solidFill>
                  <a:srgbClr val="002060"/>
                </a:solidFill>
              </a:rPr>
              <a:t>к микрообъектам </a:t>
            </a:r>
            <a:br>
              <a:rPr lang="ru-RU" sz="1600" b="1" dirty="0">
                <a:solidFill>
                  <a:srgbClr val="002060"/>
                </a:solidFill>
              </a:rPr>
            </a:br>
            <a:r>
              <a:rPr lang="ru-RU" sz="1600" b="1" dirty="0">
                <a:solidFill>
                  <a:srgbClr val="002060"/>
                </a:solidFill>
              </a:rPr>
              <a:t>(соотношение неопределенностей)</a:t>
            </a:r>
          </a:p>
        </p:txBody>
      </p:sp>
      <p:sp>
        <p:nvSpPr>
          <p:cNvPr id="8" name="Прямоугольник 7"/>
          <p:cNvSpPr/>
          <p:nvPr/>
        </p:nvSpPr>
        <p:spPr>
          <a:xfrm>
            <a:off x="304800" y="2819400"/>
            <a:ext cx="4536000" cy="8382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противоречие ряда экспериментов </a:t>
            </a:r>
            <a:br>
              <a:rPr lang="ru-RU" sz="1600" b="1" dirty="0">
                <a:solidFill>
                  <a:srgbClr val="002060"/>
                </a:solidFill>
              </a:rPr>
            </a:br>
            <a:r>
              <a:rPr lang="ru-RU" sz="1600" b="1" dirty="0">
                <a:solidFill>
                  <a:srgbClr val="002060"/>
                </a:solidFill>
              </a:rPr>
              <a:t>с применяемыми в начале XX века теориями</a:t>
            </a:r>
          </a:p>
        </p:txBody>
      </p:sp>
      <p:cxnSp>
        <p:nvCxnSpPr>
          <p:cNvPr id="10" name="Прямая соединительная линия 9"/>
          <p:cNvCxnSpPr/>
          <p:nvPr/>
        </p:nvCxnSpPr>
        <p:spPr>
          <a:xfrm rot="5400000">
            <a:off x="3495000" y="2220000"/>
            <a:ext cx="2916000" cy="0"/>
          </a:xfrm>
          <a:prstGeom prst="line">
            <a:avLst/>
          </a:prstGeom>
        </p:spPr>
        <p:style>
          <a:lnRef idx="3">
            <a:schemeClr val="accent2"/>
          </a:lnRef>
          <a:fillRef idx="0">
            <a:schemeClr val="accent2"/>
          </a:fillRef>
          <a:effectRef idx="2">
            <a:schemeClr val="accent2"/>
          </a:effectRef>
          <a:fontRef idx="minor">
            <a:schemeClr val="tx1"/>
          </a:fontRef>
        </p:style>
      </p:cxnSp>
      <p:sp>
        <p:nvSpPr>
          <p:cNvPr id="11" name="Стрелка вправо 10"/>
          <p:cNvSpPr/>
          <p:nvPr/>
        </p:nvSpPr>
        <p:spPr>
          <a:xfrm>
            <a:off x="5105400" y="838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2" name="Прямоугольник 11"/>
          <p:cNvSpPr/>
          <p:nvPr/>
        </p:nvSpPr>
        <p:spPr>
          <a:xfrm>
            <a:off x="5562600" y="1524000"/>
            <a:ext cx="34290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создание</a:t>
            </a:r>
            <a:br>
              <a:rPr lang="ru-RU" b="1" dirty="0">
                <a:solidFill>
                  <a:srgbClr val="002060"/>
                </a:solidFill>
              </a:rPr>
            </a:br>
            <a:r>
              <a:rPr lang="ru-RU" b="1" dirty="0">
                <a:solidFill>
                  <a:srgbClr val="002060"/>
                </a:solidFill>
              </a:rPr>
              <a:t>квантовой механики</a:t>
            </a:r>
          </a:p>
        </p:txBody>
      </p:sp>
      <p:sp>
        <p:nvSpPr>
          <p:cNvPr id="13" name="Прямоугольник 12"/>
          <p:cNvSpPr/>
          <p:nvPr/>
        </p:nvSpPr>
        <p:spPr>
          <a:xfrm>
            <a:off x="5562600" y="2286000"/>
            <a:ext cx="3429000" cy="1447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описывает законы движения </a:t>
            </a:r>
            <a:br>
              <a:rPr lang="ru-RU" b="1" dirty="0">
                <a:solidFill>
                  <a:schemeClr val="accent6">
                    <a:lumMod val="75000"/>
                  </a:schemeClr>
                </a:solidFill>
              </a:rPr>
            </a:br>
            <a:r>
              <a:rPr lang="ru-RU" b="1" dirty="0">
                <a:solidFill>
                  <a:schemeClr val="accent6">
                    <a:lumMod val="75000"/>
                  </a:schemeClr>
                </a:solidFill>
              </a:rPr>
              <a:t>и взаимодействия микрочастиц с учетом их волновых свойств</a:t>
            </a:r>
          </a:p>
        </p:txBody>
      </p:sp>
      <p:sp>
        <p:nvSpPr>
          <p:cNvPr id="14" name="Прямоугольник 13"/>
          <p:cNvSpPr/>
          <p:nvPr/>
        </p:nvSpPr>
        <p:spPr>
          <a:xfrm>
            <a:off x="304800" y="3810000"/>
            <a:ext cx="7086600" cy="360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Особенность квантовой теории</a:t>
            </a:r>
          </a:p>
        </p:txBody>
      </p:sp>
      <p:sp>
        <p:nvSpPr>
          <p:cNvPr id="15" name="Прямоугольник 14"/>
          <p:cNvSpPr/>
          <p:nvPr/>
        </p:nvSpPr>
        <p:spPr>
          <a:xfrm>
            <a:off x="228600" y="4191000"/>
            <a:ext cx="86106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вероятностный подход к </a:t>
            </a:r>
            <a:r>
              <a:rPr lang="ru-RU" sz="1600" b="1">
                <a:solidFill>
                  <a:schemeClr val="accent6">
                    <a:lumMod val="75000"/>
                  </a:schemeClr>
                </a:solidFill>
              </a:rPr>
              <a:t>описанию состояния микрочастиц</a:t>
            </a:r>
            <a:endParaRPr lang="ru-RU" sz="1600" b="1" dirty="0">
              <a:solidFill>
                <a:schemeClr val="accent6">
                  <a:lumMod val="75000"/>
                </a:schemeClr>
              </a:solidFill>
            </a:endParaRPr>
          </a:p>
        </p:txBody>
      </p:sp>
      <p:sp>
        <p:nvSpPr>
          <p:cNvPr id="16" name="Прямоугольник 15"/>
          <p:cNvSpPr/>
          <p:nvPr/>
        </p:nvSpPr>
        <p:spPr>
          <a:xfrm>
            <a:off x="228600" y="4572000"/>
            <a:ext cx="61722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состояние микрочастиц описывается – </a:t>
            </a:r>
            <a:br>
              <a:rPr lang="ru-RU" sz="1600" b="1" dirty="0">
                <a:solidFill>
                  <a:schemeClr val="accent6">
                    <a:lumMod val="75000"/>
                  </a:schemeClr>
                </a:solidFill>
              </a:rPr>
            </a:br>
            <a:r>
              <a:rPr lang="ru-RU" sz="1600" b="1" dirty="0">
                <a:solidFill>
                  <a:schemeClr val="accent6">
                    <a:lumMod val="75000"/>
                  </a:schemeClr>
                </a:solidFill>
              </a:rPr>
              <a:t>с помощью волновой функции </a:t>
            </a:r>
            <a:r>
              <a:rPr lang="el-GR" sz="1600" b="1" dirty="0">
                <a:solidFill>
                  <a:srgbClr val="800000"/>
                </a:solidFill>
              </a:rPr>
              <a:t>ψ</a:t>
            </a:r>
            <a:r>
              <a:rPr lang="ru-RU" sz="1600" b="1" dirty="0">
                <a:solidFill>
                  <a:srgbClr val="800000"/>
                </a:solidFill>
              </a:rPr>
              <a:t>(</a:t>
            </a:r>
            <a:r>
              <a:rPr lang="en-US" sz="1600" b="1" dirty="0" err="1">
                <a:solidFill>
                  <a:srgbClr val="800000"/>
                </a:solidFill>
              </a:rPr>
              <a:t>x,y,z</a:t>
            </a:r>
            <a:r>
              <a:rPr lang="en-US" sz="1600" b="1" dirty="0">
                <a:solidFill>
                  <a:srgbClr val="800000"/>
                </a:solidFill>
              </a:rPr>
              <a:t>)</a:t>
            </a:r>
            <a:endParaRPr lang="ru-RU" sz="1600" b="1" dirty="0">
              <a:solidFill>
                <a:srgbClr val="800000"/>
              </a:solidFill>
            </a:endParaRPr>
          </a:p>
          <a:p>
            <a:r>
              <a:rPr lang="ru-RU" sz="1600" b="1" dirty="0">
                <a:solidFill>
                  <a:schemeClr val="accent6">
                    <a:lumMod val="75000"/>
                  </a:schemeClr>
                </a:solidFill>
              </a:rPr>
              <a:t>являющейся основным носителем информации </a:t>
            </a:r>
            <a:br>
              <a:rPr lang="ru-RU" sz="1600" b="1" dirty="0">
                <a:solidFill>
                  <a:schemeClr val="accent6">
                    <a:lumMod val="75000"/>
                  </a:schemeClr>
                </a:solidFill>
              </a:rPr>
            </a:br>
            <a:r>
              <a:rPr lang="ru-RU" sz="1600" b="1" dirty="0">
                <a:solidFill>
                  <a:schemeClr val="accent6">
                    <a:lumMod val="75000"/>
                  </a:schemeClr>
                </a:solidFill>
              </a:rPr>
              <a:t>об их корпускулярных и волновых свойствах</a:t>
            </a:r>
          </a:p>
        </p:txBody>
      </p:sp>
      <p:sp>
        <p:nvSpPr>
          <p:cNvPr id="18" name="Прямоугольник 17"/>
          <p:cNvSpPr/>
          <p:nvPr/>
        </p:nvSpPr>
        <p:spPr>
          <a:xfrm>
            <a:off x="304800" y="5715000"/>
            <a:ext cx="22098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b="1" dirty="0">
                <a:solidFill>
                  <a:schemeClr val="accent6">
                    <a:lumMod val="75000"/>
                  </a:schemeClr>
                </a:solidFill>
              </a:rPr>
              <a:t>ψ</a:t>
            </a:r>
            <a:r>
              <a:rPr lang="ru-RU" sz="1600" b="1" dirty="0">
                <a:solidFill>
                  <a:schemeClr val="accent6">
                    <a:lumMod val="75000"/>
                  </a:schemeClr>
                </a:solidFill>
              </a:rPr>
              <a:t>-функция, </a:t>
            </a:r>
            <a:br>
              <a:rPr lang="ru-RU" sz="1600" b="1" dirty="0">
                <a:solidFill>
                  <a:schemeClr val="accent6">
                    <a:lumMod val="75000"/>
                  </a:schemeClr>
                </a:solidFill>
              </a:rPr>
            </a:br>
            <a:r>
              <a:rPr lang="ru-RU" sz="1600" b="1" dirty="0">
                <a:solidFill>
                  <a:schemeClr val="accent6">
                    <a:lumMod val="75000"/>
                  </a:schemeClr>
                </a:solidFill>
              </a:rPr>
              <a:t>волновая функция</a:t>
            </a:r>
          </a:p>
        </p:txBody>
      </p:sp>
      <p:graphicFrame>
        <p:nvGraphicFramePr>
          <p:cNvPr id="494595" name="Object 3"/>
          <p:cNvGraphicFramePr>
            <a:graphicFrameLocks noChangeAspect="1"/>
          </p:cNvGraphicFramePr>
          <p:nvPr/>
        </p:nvGraphicFramePr>
        <p:xfrm>
          <a:off x="1905000" y="5768975"/>
          <a:ext cx="1522412" cy="936625"/>
        </p:xfrm>
        <a:graphic>
          <a:graphicData uri="http://schemas.openxmlformats.org/presentationml/2006/ole">
            <mc:AlternateContent xmlns:mc="http://schemas.openxmlformats.org/markup-compatibility/2006">
              <mc:Choice xmlns:v="urn:schemas-microsoft-com:vml" Requires="v">
                <p:oleObj name="Формула" r:id="rId3" imgW="901440" imgH="558720" progId="Equation.3">
                  <p:embed/>
                </p:oleObj>
              </mc:Choice>
              <mc:Fallback>
                <p:oleObj name="Формула" r:id="rId3" imgW="901440" imgH="55872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5768975"/>
                        <a:ext cx="1522412" cy="9366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1" name="Прямоугольник 20"/>
          <p:cNvSpPr/>
          <p:nvPr/>
        </p:nvSpPr>
        <p:spPr>
          <a:xfrm>
            <a:off x="3581400" y="5638800"/>
            <a:ext cx="5292000" cy="1084200"/>
          </a:xfrm>
          <a:prstGeom prst="rect">
            <a:avLst/>
          </a:prstGeom>
          <a:solidFill>
            <a:schemeClr val="accent2">
              <a:lumMod val="20000"/>
              <a:lumOff val="80000"/>
            </a:schemeClr>
          </a:solidFill>
          <a:ln w="95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accent6">
                    <a:lumMod val="75000"/>
                  </a:schemeClr>
                </a:solidFill>
              </a:rPr>
              <a:t>имеет смысл </a:t>
            </a:r>
            <a:r>
              <a:rPr lang="ru-RU" sz="1600" b="1" dirty="0">
                <a:solidFill>
                  <a:schemeClr val="accent6">
                    <a:lumMod val="75000"/>
                  </a:schemeClr>
                </a:solidFill>
              </a:rPr>
              <a:t>плотности вероятности, </a:t>
            </a:r>
            <a:br>
              <a:rPr lang="ru-RU" sz="1600" b="1" dirty="0">
                <a:solidFill>
                  <a:schemeClr val="accent6">
                    <a:lumMod val="75000"/>
                  </a:schemeClr>
                </a:solidFill>
              </a:rPr>
            </a:br>
            <a:r>
              <a:rPr lang="ru-RU" sz="1600" dirty="0">
                <a:solidFill>
                  <a:schemeClr val="accent6">
                    <a:lumMod val="75000"/>
                  </a:schemeClr>
                </a:solidFill>
              </a:rPr>
              <a:t>т.е. определяет </a:t>
            </a:r>
            <a:r>
              <a:rPr lang="ru-RU" sz="1600" b="1" dirty="0">
                <a:solidFill>
                  <a:schemeClr val="accent6">
                    <a:lumMod val="75000"/>
                  </a:schemeClr>
                </a:solidFill>
              </a:rPr>
              <a:t>вероятность нахождения частицы в единичном объеме </a:t>
            </a:r>
            <a:br>
              <a:rPr lang="ru-RU" sz="1600" b="1" dirty="0">
                <a:solidFill>
                  <a:schemeClr val="accent6">
                    <a:lumMod val="75000"/>
                  </a:schemeClr>
                </a:solidFill>
              </a:rPr>
            </a:br>
            <a:r>
              <a:rPr lang="ru-RU" sz="1600" b="1" dirty="0">
                <a:solidFill>
                  <a:schemeClr val="accent6">
                    <a:lumMod val="75000"/>
                  </a:schemeClr>
                </a:solidFill>
              </a:rPr>
              <a:t>в окрестности точки с координатами </a:t>
            </a:r>
            <a:r>
              <a:rPr lang="ru-RU" sz="1600" b="1" dirty="0" err="1">
                <a:solidFill>
                  <a:schemeClr val="accent6">
                    <a:lumMod val="75000"/>
                  </a:schemeClr>
                </a:solidFill>
              </a:rPr>
              <a:t>х</a:t>
            </a:r>
            <a:r>
              <a:rPr lang="ru-RU" sz="1600" b="1" dirty="0">
                <a:solidFill>
                  <a:schemeClr val="accent6">
                    <a:lumMod val="75000"/>
                  </a:schemeClr>
                </a:solidFill>
              </a:rPr>
              <a:t>, у, </a:t>
            </a:r>
            <a:r>
              <a:rPr lang="en-US" sz="1600" b="1" dirty="0">
                <a:solidFill>
                  <a:schemeClr val="accent6">
                    <a:lumMod val="75000"/>
                  </a:schemeClr>
                </a:solidFill>
              </a:rPr>
              <a:t>z</a:t>
            </a:r>
            <a:endParaRPr lang="ru-RU" sz="1600" b="1" dirty="0">
              <a:solidFill>
                <a:schemeClr val="accent6">
                  <a:lumMod val="75000"/>
                </a:schemeClr>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Волновая функция</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0" name="Прямоугольник 9"/>
          <p:cNvSpPr/>
          <p:nvPr/>
        </p:nvSpPr>
        <p:spPr>
          <a:xfrm>
            <a:off x="228600" y="2057400"/>
            <a:ext cx="8534400" cy="1066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Чтобы волновая функция являлась объективной характеристикой состояния микрочастиц, она должна удовлетворять </a:t>
            </a:r>
            <a:r>
              <a:rPr lang="ru-RU" b="1">
                <a:solidFill>
                  <a:srgbClr val="002060"/>
                </a:solidFill>
              </a:rPr>
              <a:t>ряду условий</a:t>
            </a:r>
            <a:endParaRPr lang="ru-RU" b="1" dirty="0">
              <a:solidFill>
                <a:srgbClr val="002060"/>
              </a:solidFill>
            </a:endParaRPr>
          </a:p>
        </p:txBody>
      </p:sp>
      <p:sp>
        <p:nvSpPr>
          <p:cNvPr id="11" name="Прямоугольник 10"/>
          <p:cNvSpPr/>
          <p:nvPr/>
        </p:nvSpPr>
        <p:spPr>
          <a:xfrm>
            <a:off x="457200" y="3581400"/>
            <a:ext cx="3492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КОНЕЧНОЙ</a:t>
            </a:r>
            <a:br>
              <a:rPr lang="ru-RU" sz="1600" b="1" dirty="0">
                <a:solidFill>
                  <a:srgbClr val="002060"/>
                </a:solidFill>
              </a:rPr>
            </a:br>
            <a:r>
              <a:rPr lang="ru-RU" sz="1600" b="1" dirty="0">
                <a:solidFill>
                  <a:srgbClr val="002060"/>
                </a:solidFill>
              </a:rPr>
              <a:t>(вероятность не м.б.</a:t>
            </a:r>
            <a:r>
              <a:rPr lang="en-US" sz="1600" b="1" dirty="0">
                <a:solidFill>
                  <a:srgbClr val="002060"/>
                </a:solidFill>
              </a:rPr>
              <a:t> &gt;1</a:t>
            </a:r>
            <a:r>
              <a:rPr lang="ru-RU" sz="1600" b="1" dirty="0">
                <a:solidFill>
                  <a:srgbClr val="002060"/>
                </a:solidFill>
              </a:rPr>
              <a:t>)</a:t>
            </a:r>
          </a:p>
        </p:txBody>
      </p:sp>
      <p:sp>
        <p:nvSpPr>
          <p:cNvPr id="12" name="Прямоугольник 11"/>
          <p:cNvSpPr/>
          <p:nvPr/>
        </p:nvSpPr>
        <p:spPr>
          <a:xfrm>
            <a:off x="457200" y="4191000"/>
            <a:ext cx="34920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ОДНОЗНАЧНОЙ </a:t>
            </a:r>
            <a:br>
              <a:rPr lang="ru-RU" sz="1600" b="1" dirty="0">
                <a:solidFill>
                  <a:srgbClr val="002060"/>
                </a:solidFill>
              </a:rPr>
            </a:br>
            <a:r>
              <a:rPr lang="ru-RU" sz="1600" b="1" dirty="0">
                <a:solidFill>
                  <a:srgbClr val="002060"/>
                </a:solidFill>
              </a:rPr>
              <a:t>(вероятность не м.б.</a:t>
            </a:r>
            <a:br>
              <a:rPr lang="ru-RU" sz="1600" b="1" dirty="0">
                <a:solidFill>
                  <a:srgbClr val="002060"/>
                </a:solidFill>
              </a:rPr>
            </a:br>
            <a:r>
              <a:rPr lang="ru-RU" sz="1600" b="1" dirty="0">
                <a:solidFill>
                  <a:srgbClr val="002060"/>
                </a:solidFill>
              </a:rPr>
              <a:t>неоднозначной величиной)</a:t>
            </a:r>
          </a:p>
        </p:txBody>
      </p:sp>
      <p:sp>
        <p:nvSpPr>
          <p:cNvPr id="13" name="Прямоугольник 12"/>
          <p:cNvSpPr/>
          <p:nvPr/>
        </p:nvSpPr>
        <p:spPr>
          <a:xfrm>
            <a:off x="457200" y="5181600"/>
            <a:ext cx="34920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rgbClr val="002060"/>
                </a:solidFill>
              </a:rPr>
              <a:t>НЕПРЕРЫВНОЙ </a:t>
            </a:r>
            <a:br>
              <a:rPr lang="ru-RU" sz="1600" b="1" dirty="0">
                <a:solidFill>
                  <a:srgbClr val="002060"/>
                </a:solidFill>
              </a:rPr>
            </a:br>
            <a:r>
              <a:rPr lang="ru-RU" sz="1600" b="1" dirty="0">
                <a:solidFill>
                  <a:srgbClr val="002060"/>
                </a:solidFill>
              </a:rPr>
              <a:t>(вероятность не может изменяться скачком)</a:t>
            </a:r>
          </a:p>
        </p:txBody>
      </p:sp>
      <p:sp>
        <p:nvSpPr>
          <p:cNvPr id="14" name="Прямоугольник 13"/>
          <p:cNvSpPr/>
          <p:nvPr/>
        </p:nvSpPr>
        <p:spPr>
          <a:xfrm>
            <a:off x="228600" y="3124200"/>
            <a:ext cx="40386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sym typeface="Symbol"/>
              </a:rPr>
              <a:t>-ф</a:t>
            </a:r>
            <a:r>
              <a:rPr lang="ru-RU" b="1" dirty="0">
                <a:solidFill>
                  <a:srgbClr val="002060"/>
                </a:solidFill>
              </a:rPr>
              <a:t>ункция должна быть :</a:t>
            </a:r>
          </a:p>
        </p:txBody>
      </p:sp>
      <p:sp>
        <p:nvSpPr>
          <p:cNvPr id="15" name="Прямоугольник 14"/>
          <p:cNvSpPr/>
          <p:nvPr/>
        </p:nvSpPr>
        <p:spPr>
          <a:xfrm>
            <a:off x="4343400" y="2971800"/>
            <a:ext cx="4565400" cy="1600200"/>
          </a:xfrm>
          <a:prstGeom prst="rect">
            <a:avLst/>
          </a:prstGeom>
          <a:solidFill>
            <a:schemeClr val="accent2">
              <a:lumMod val="20000"/>
              <a:lumOff val="80000"/>
            </a:schemeClr>
          </a:solidFill>
          <a:ln w="9525">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002060"/>
                </a:solidFill>
              </a:rPr>
              <a:t>Волновая функция </a:t>
            </a:r>
            <a:r>
              <a:rPr lang="ru-RU" b="1" dirty="0">
                <a:solidFill>
                  <a:srgbClr val="002060"/>
                </a:solidFill>
                <a:sym typeface="Symbol"/>
              </a:rPr>
              <a:t></a:t>
            </a:r>
            <a:r>
              <a:rPr lang="ru-RU" b="1" dirty="0">
                <a:solidFill>
                  <a:srgbClr val="002060"/>
                </a:solidFill>
              </a:rPr>
              <a:t> позволяет вычислять средние значения физических величин, характеризующих </a:t>
            </a:r>
            <a:br>
              <a:rPr lang="ru-RU" b="1" dirty="0">
                <a:solidFill>
                  <a:srgbClr val="002060"/>
                </a:solidFill>
              </a:rPr>
            </a:br>
            <a:r>
              <a:rPr lang="ru-RU" b="1" dirty="0">
                <a:solidFill>
                  <a:srgbClr val="002060"/>
                </a:solidFill>
              </a:rPr>
              <a:t>данный микрообъект</a:t>
            </a:r>
          </a:p>
        </p:txBody>
      </p:sp>
      <p:sp>
        <p:nvSpPr>
          <p:cNvPr id="16" name="Прямоугольник 15"/>
          <p:cNvSpPr/>
          <p:nvPr/>
        </p:nvSpPr>
        <p:spPr>
          <a:xfrm>
            <a:off x="228600" y="668400"/>
            <a:ext cx="22098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b="1" dirty="0">
                <a:solidFill>
                  <a:schemeClr val="accent6">
                    <a:lumMod val="75000"/>
                  </a:schemeClr>
                </a:solidFill>
              </a:rPr>
              <a:t>ψ</a:t>
            </a:r>
            <a:r>
              <a:rPr lang="ru-RU" sz="1600" b="1" dirty="0">
                <a:solidFill>
                  <a:schemeClr val="accent6">
                    <a:lumMod val="75000"/>
                  </a:schemeClr>
                </a:solidFill>
              </a:rPr>
              <a:t>-функция, </a:t>
            </a:r>
            <a:br>
              <a:rPr lang="ru-RU" sz="1600" b="1" dirty="0">
                <a:solidFill>
                  <a:schemeClr val="accent6">
                    <a:lumMod val="75000"/>
                  </a:schemeClr>
                </a:solidFill>
              </a:rPr>
            </a:br>
            <a:r>
              <a:rPr lang="ru-RU" sz="1600" b="1" dirty="0">
                <a:solidFill>
                  <a:schemeClr val="accent6">
                    <a:lumMod val="75000"/>
                  </a:schemeClr>
                </a:solidFill>
              </a:rPr>
              <a:t>волновая функция</a:t>
            </a:r>
          </a:p>
        </p:txBody>
      </p:sp>
      <p:graphicFrame>
        <p:nvGraphicFramePr>
          <p:cNvPr id="17" name="Object 3"/>
          <p:cNvGraphicFramePr>
            <a:graphicFrameLocks noChangeAspect="1"/>
          </p:cNvGraphicFramePr>
          <p:nvPr/>
        </p:nvGraphicFramePr>
        <p:xfrm>
          <a:off x="1905000" y="722375"/>
          <a:ext cx="1522412" cy="936625"/>
        </p:xfrm>
        <a:graphic>
          <a:graphicData uri="http://schemas.openxmlformats.org/presentationml/2006/ole">
            <mc:AlternateContent xmlns:mc="http://schemas.openxmlformats.org/markup-compatibility/2006">
              <mc:Choice xmlns:v="urn:schemas-microsoft-com:vml" Requires="v">
                <p:oleObj name="Формула" r:id="rId3" imgW="901440" imgH="558720" progId="Equation.3">
                  <p:embed/>
                </p:oleObj>
              </mc:Choice>
              <mc:Fallback>
                <p:oleObj name="Формула" r:id="rId3" imgW="901440" imgH="55872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722375"/>
                        <a:ext cx="1522412" cy="936625"/>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8" name="Прямоугольник 17"/>
          <p:cNvSpPr/>
          <p:nvPr/>
        </p:nvSpPr>
        <p:spPr>
          <a:xfrm>
            <a:off x="3581400" y="668400"/>
            <a:ext cx="5292000" cy="1084200"/>
          </a:xfrm>
          <a:prstGeom prst="rect">
            <a:avLst/>
          </a:prstGeom>
          <a:solidFill>
            <a:schemeClr val="accent2">
              <a:lumMod val="20000"/>
              <a:lumOff val="80000"/>
            </a:schemeClr>
          </a:solidFill>
          <a:ln w="9525">
            <a:solidFill>
              <a:schemeClr val="accent6">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accent6">
                    <a:lumMod val="75000"/>
                  </a:schemeClr>
                </a:solidFill>
              </a:rPr>
              <a:t>имеет смысл </a:t>
            </a:r>
            <a:r>
              <a:rPr lang="ru-RU" sz="1600" b="1" dirty="0">
                <a:solidFill>
                  <a:schemeClr val="accent6">
                    <a:lumMod val="75000"/>
                  </a:schemeClr>
                </a:solidFill>
              </a:rPr>
              <a:t>плотности вероятности, </a:t>
            </a:r>
            <a:br>
              <a:rPr lang="ru-RU" sz="1600" b="1" dirty="0">
                <a:solidFill>
                  <a:schemeClr val="accent6">
                    <a:lumMod val="75000"/>
                  </a:schemeClr>
                </a:solidFill>
              </a:rPr>
            </a:br>
            <a:r>
              <a:rPr lang="ru-RU" sz="1600" dirty="0">
                <a:solidFill>
                  <a:schemeClr val="accent6">
                    <a:lumMod val="75000"/>
                  </a:schemeClr>
                </a:solidFill>
              </a:rPr>
              <a:t>т.е. определяет </a:t>
            </a:r>
            <a:r>
              <a:rPr lang="ru-RU" sz="1600" b="1" dirty="0">
                <a:solidFill>
                  <a:schemeClr val="accent6">
                    <a:lumMod val="75000"/>
                  </a:schemeClr>
                </a:solidFill>
              </a:rPr>
              <a:t>вероятность нахождения частицы в единичном объеме </a:t>
            </a:r>
            <a:br>
              <a:rPr lang="ru-RU" sz="1600" b="1" dirty="0">
                <a:solidFill>
                  <a:schemeClr val="accent6">
                    <a:lumMod val="75000"/>
                  </a:schemeClr>
                </a:solidFill>
              </a:rPr>
            </a:br>
            <a:r>
              <a:rPr lang="ru-RU" sz="1600" b="1" dirty="0">
                <a:solidFill>
                  <a:schemeClr val="accent6">
                    <a:lumMod val="75000"/>
                  </a:schemeClr>
                </a:solidFill>
              </a:rPr>
              <a:t>в окрестности точки с координатами </a:t>
            </a:r>
            <a:r>
              <a:rPr lang="ru-RU" sz="1600" b="1" dirty="0" err="1">
                <a:solidFill>
                  <a:schemeClr val="accent6">
                    <a:lumMod val="75000"/>
                  </a:schemeClr>
                </a:solidFill>
              </a:rPr>
              <a:t>х</a:t>
            </a:r>
            <a:r>
              <a:rPr lang="ru-RU" sz="1600" b="1" dirty="0">
                <a:solidFill>
                  <a:schemeClr val="accent6">
                    <a:lumMod val="75000"/>
                  </a:schemeClr>
                </a:solidFill>
              </a:rPr>
              <a:t>, у, </a:t>
            </a:r>
            <a:r>
              <a:rPr lang="en-US" sz="1600" b="1" dirty="0">
                <a:solidFill>
                  <a:schemeClr val="accent6">
                    <a:lumMod val="75000"/>
                  </a:schemeClr>
                </a:solidFill>
              </a:rPr>
              <a:t>z</a:t>
            </a:r>
            <a:endParaRPr lang="ru-RU" sz="1600" b="1" dirty="0">
              <a:solidFill>
                <a:schemeClr val="accent6">
                  <a:lumMod val="75000"/>
                </a:schemeClr>
              </a:solidFill>
            </a:endParaRPr>
          </a:p>
        </p:txBody>
      </p:sp>
      <p:graphicFrame>
        <p:nvGraphicFramePr>
          <p:cNvPr id="495624" name="Object 8"/>
          <p:cNvGraphicFramePr>
            <a:graphicFrameLocks noChangeAspect="1"/>
          </p:cNvGraphicFramePr>
          <p:nvPr/>
        </p:nvGraphicFramePr>
        <p:xfrm>
          <a:off x="4572000" y="5791200"/>
          <a:ext cx="1951037" cy="723900"/>
        </p:xfrm>
        <a:graphic>
          <a:graphicData uri="http://schemas.openxmlformats.org/presentationml/2006/ole">
            <mc:AlternateContent xmlns:mc="http://schemas.openxmlformats.org/markup-compatibility/2006">
              <mc:Choice xmlns:v="urn:schemas-microsoft-com:vml" Requires="v">
                <p:oleObj name="Формула" r:id="rId5" imgW="1155600" imgH="431640" progId="Equation.3">
                  <p:embed/>
                </p:oleObj>
              </mc:Choice>
              <mc:Fallback>
                <p:oleObj name="Формула" r:id="rId5" imgW="1155600" imgH="431640" progId="Equation.3">
                  <p:embed/>
                  <p:pic>
                    <p:nvPicPr>
                      <p:cNvPr id="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5791200"/>
                        <a:ext cx="1951037" cy="7239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9" name="Прямоугольник 18"/>
          <p:cNvSpPr/>
          <p:nvPr/>
        </p:nvSpPr>
        <p:spPr>
          <a:xfrm>
            <a:off x="4419600" y="5029200"/>
            <a:ext cx="2438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a:solidFill>
                  <a:srgbClr val="002060"/>
                </a:solidFill>
              </a:rPr>
              <a:t>напр</a:t>
            </a:r>
            <a:r>
              <a:rPr lang="en-US" sz="1400">
                <a:solidFill>
                  <a:srgbClr val="002060"/>
                </a:solidFill>
              </a:rPr>
              <a:t>.</a:t>
            </a:r>
            <a:r>
              <a:rPr lang="ru-RU" sz="1400">
                <a:solidFill>
                  <a:srgbClr val="002060"/>
                </a:solidFill>
              </a:rPr>
              <a:t>, </a:t>
            </a:r>
            <a:r>
              <a:rPr lang="ru-RU" sz="1400" b="1">
                <a:solidFill>
                  <a:srgbClr val="002060"/>
                </a:solidFill>
              </a:rPr>
              <a:t>вероятность обнаружить частицу </a:t>
            </a:r>
            <a:br>
              <a:rPr lang="ru-RU" sz="1400" b="1">
                <a:solidFill>
                  <a:srgbClr val="002060"/>
                </a:solidFill>
              </a:rPr>
            </a:br>
            <a:r>
              <a:rPr lang="ru-RU" sz="1400" b="1">
                <a:solidFill>
                  <a:srgbClr val="002060"/>
                </a:solidFill>
              </a:rPr>
              <a:t>в элементе </a:t>
            </a:r>
            <a:r>
              <a:rPr lang="en-US" sz="1400" b="1">
                <a:solidFill>
                  <a:srgbClr val="002060"/>
                </a:solidFill>
              </a:rPr>
              <a:t>dV</a:t>
            </a:r>
            <a:endParaRPr lang="ru-RU" sz="1400" b="1" dirty="0">
              <a:solidFill>
                <a:srgbClr val="00206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09600"/>
          </a:xfrm>
        </p:spPr>
        <p:txBody>
          <a:bodyPr/>
          <a:lstStyle/>
          <a:p>
            <a:r>
              <a:rPr lang="ru-RU" dirty="0"/>
              <a:t>Уравнение Шрёдингера</a:t>
            </a:r>
          </a:p>
        </p:txBody>
      </p:sp>
      <p:cxnSp>
        <p:nvCxnSpPr>
          <p:cNvPr id="4" name="Прямая соединительная линия 3"/>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228600" y="0"/>
            <a:ext cx="17526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1926 г.</a:t>
            </a:r>
          </a:p>
        </p:txBody>
      </p:sp>
      <p:sp>
        <p:nvSpPr>
          <p:cNvPr id="6" name="Прямоугольник 5"/>
          <p:cNvSpPr/>
          <p:nvPr/>
        </p:nvSpPr>
        <p:spPr>
          <a:xfrm>
            <a:off x="304800" y="685800"/>
            <a:ext cx="2556000" cy="792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Статистическое толкование </a:t>
            </a:r>
            <a:br>
              <a:rPr lang="ru-RU" sz="1600" b="1" dirty="0">
                <a:solidFill>
                  <a:schemeClr val="accent6">
                    <a:lumMod val="75000"/>
                  </a:schemeClr>
                </a:solidFill>
              </a:rPr>
            </a:br>
            <a:r>
              <a:rPr lang="ru-RU" sz="1600" b="1" dirty="0">
                <a:solidFill>
                  <a:schemeClr val="accent6">
                    <a:lumMod val="75000"/>
                  </a:schemeClr>
                </a:solidFill>
              </a:rPr>
              <a:t>волн де Бройля</a:t>
            </a:r>
          </a:p>
        </p:txBody>
      </p:sp>
      <p:sp>
        <p:nvSpPr>
          <p:cNvPr id="7" name="Прямоугольник 6"/>
          <p:cNvSpPr/>
          <p:nvPr/>
        </p:nvSpPr>
        <p:spPr>
          <a:xfrm>
            <a:off x="304800" y="1524000"/>
            <a:ext cx="2556000" cy="792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Соотношения неопределенностей Гейзенберга</a:t>
            </a:r>
          </a:p>
        </p:txBody>
      </p:sp>
      <p:sp>
        <p:nvSpPr>
          <p:cNvPr id="8" name="Стрелка вправо 7"/>
          <p:cNvSpPr/>
          <p:nvPr/>
        </p:nvSpPr>
        <p:spPr>
          <a:xfrm>
            <a:off x="3069000" y="7620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cxnSp>
        <p:nvCxnSpPr>
          <p:cNvPr id="11" name="Прямая соединительная линия 10"/>
          <p:cNvCxnSpPr/>
          <p:nvPr/>
        </p:nvCxnSpPr>
        <p:spPr>
          <a:xfrm rot="5400000">
            <a:off x="2161800" y="1495800"/>
            <a:ext cx="1620000" cy="0"/>
          </a:xfrm>
          <a:prstGeom prst="line">
            <a:avLst/>
          </a:prstGeom>
        </p:spPr>
        <p:style>
          <a:lnRef idx="3">
            <a:schemeClr val="accent2"/>
          </a:lnRef>
          <a:fillRef idx="0">
            <a:schemeClr val="accent2"/>
          </a:fillRef>
          <a:effectRef idx="2">
            <a:schemeClr val="accent2"/>
          </a:effectRef>
          <a:fontRef idx="minor">
            <a:schemeClr val="tx1"/>
          </a:fontRef>
        </p:style>
      </p:cxnSp>
      <p:sp>
        <p:nvSpPr>
          <p:cNvPr id="12" name="Прямоугольник 11"/>
          <p:cNvSpPr/>
          <p:nvPr/>
        </p:nvSpPr>
        <p:spPr>
          <a:xfrm>
            <a:off x="3581400" y="685800"/>
            <a:ext cx="5181600" cy="1620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уравнение движения в квантовой механике</a:t>
            </a:r>
            <a:r>
              <a:rPr lang="ru-RU" sz="1600" dirty="0">
                <a:solidFill>
                  <a:schemeClr val="accent6">
                    <a:lumMod val="75000"/>
                  </a:schemeClr>
                </a:solidFill>
              </a:rPr>
              <a:t>,</a:t>
            </a:r>
            <a:r>
              <a:rPr lang="ru-RU" sz="1600" b="1" dirty="0">
                <a:solidFill>
                  <a:schemeClr val="accent6">
                    <a:lumMod val="75000"/>
                  </a:schemeClr>
                </a:solidFill>
              </a:rPr>
              <a:t> </a:t>
            </a:r>
            <a:r>
              <a:rPr lang="ru-RU" sz="1600" dirty="0">
                <a:solidFill>
                  <a:schemeClr val="accent6">
                    <a:lumMod val="75000"/>
                  </a:schemeClr>
                </a:solidFill>
              </a:rPr>
              <a:t>описывающее движение микрочастиц в различных силовых полях</a:t>
            </a:r>
            <a:r>
              <a:rPr lang="ru-RU" sz="1600" b="1" dirty="0">
                <a:solidFill>
                  <a:schemeClr val="accent6">
                    <a:lumMod val="75000"/>
                  </a:schemeClr>
                </a:solidFill>
              </a:rPr>
              <a:t> – </a:t>
            </a:r>
            <a:r>
              <a:rPr lang="ru-RU" sz="1600" dirty="0">
                <a:solidFill>
                  <a:schemeClr val="accent6">
                    <a:lumMod val="75000"/>
                  </a:schemeClr>
                </a:solidFill>
              </a:rPr>
              <a:t>д.б.</a:t>
            </a:r>
            <a:r>
              <a:rPr lang="ru-RU" sz="1600" b="1" dirty="0">
                <a:solidFill>
                  <a:schemeClr val="accent6">
                    <a:lumMod val="75000"/>
                  </a:schemeClr>
                </a:solidFill>
              </a:rPr>
              <a:t> волновым</a:t>
            </a:r>
            <a:r>
              <a:rPr lang="ru-RU" sz="1600" dirty="0">
                <a:solidFill>
                  <a:schemeClr val="accent6">
                    <a:lumMod val="75000"/>
                  </a:schemeClr>
                </a:solidFill>
              </a:rPr>
              <a:t>, из него должны вытекать наблюдаемые на опыте волновые свойства частиц</a:t>
            </a:r>
          </a:p>
        </p:txBody>
      </p:sp>
      <p:sp>
        <p:nvSpPr>
          <p:cNvPr id="13" name="Прямоугольник 12"/>
          <p:cNvSpPr/>
          <p:nvPr/>
        </p:nvSpPr>
        <p:spPr>
          <a:xfrm>
            <a:off x="5257800" y="2667000"/>
            <a:ext cx="3124200" cy="9144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Основное уравнение нерелятивистской квантовой механики </a:t>
            </a:r>
          </a:p>
        </p:txBody>
      </p:sp>
      <p:graphicFrame>
        <p:nvGraphicFramePr>
          <p:cNvPr id="496643" name="Object 3"/>
          <p:cNvGraphicFramePr>
            <a:graphicFrameLocks noChangeAspect="1"/>
          </p:cNvGraphicFramePr>
          <p:nvPr/>
        </p:nvGraphicFramePr>
        <p:xfrm>
          <a:off x="304800" y="2615900"/>
          <a:ext cx="4987925" cy="1003300"/>
        </p:xfrm>
        <a:graphic>
          <a:graphicData uri="http://schemas.openxmlformats.org/presentationml/2006/ole">
            <mc:AlternateContent xmlns:mc="http://schemas.openxmlformats.org/markup-compatibility/2006">
              <mc:Choice xmlns:v="urn:schemas-microsoft-com:vml" Requires="v">
                <p:oleObj name="Формула" r:id="rId3" imgW="2755800" imgH="558720" progId="Equation.3">
                  <p:embed/>
                </p:oleObj>
              </mc:Choice>
              <mc:Fallback>
                <p:oleObj name="Формула" r:id="rId3" imgW="2755800" imgH="55872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615900"/>
                        <a:ext cx="4987925" cy="10033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6" name="Прямоугольник 15"/>
          <p:cNvSpPr/>
          <p:nvPr/>
        </p:nvSpPr>
        <p:spPr>
          <a:xfrm>
            <a:off x="228600" y="2286000"/>
            <a:ext cx="8458200" cy="381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Общее </a:t>
            </a:r>
            <a:r>
              <a:rPr lang="ru-RU" sz="1600" b="1">
                <a:solidFill>
                  <a:schemeClr val="accent6">
                    <a:lumMod val="75000"/>
                  </a:schemeClr>
                </a:solidFill>
              </a:rPr>
              <a:t>уравнение Шрёдингера (зависит от времени)</a:t>
            </a:r>
            <a:endParaRPr lang="ru-RU" sz="1600" b="1" dirty="0">
              <a:solidFill>
                <a:schemeClr val="accent6">
                  <a:lumMod val="75000"/>
                </a:schemeClr>
              </a:solidFill>
            </a:endParaRPr>
          </a:p>
        </p:txBody>
      </p:sp>
      <p:graphicFrame>
        <p:nvGraphicFramePr>
          <p:cNvPr id="496644" name="Object 4"/>
          <p:cNvGraphicFramePr>
            <a:graphicFrameLocks noChangeAspect="1"/>
          </p:cNvGraphicFramePr>
          <p:nvPr/>
        </p:nvGraphicFramePr>
        <p:xfrm>
          <a:off x="349842" y="3695400"/>
          <a:ext cx="802355" cy="648000"/>
        </p:xfrm>
        <a:graphic>
          <a:graphicData uri="http://schemas.openxmlformats.org/presentationml/2006/ole">
            <mc:AlternateContent xmlns:mc="http://schemas.openxmlformats.org/markup-compatibility/2006">
              <mc:Choice xmlns:v="urn:schemas-microsoft-com:vml" Requires="v">
                <p:oleObj name="Формула" r:id="rId5" imgW="482400" imgH="393480" progId="Equation.3">
                  <p:embed/>
                </p:oleObj>
              </mc:Choice>
              <mc:Fallback>
                <p:oleObj name="Формула" r:id="rId5" imgW="482400" imgH="39348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842" y="3695400"/>
                        <a:ext cx="802355" cy="648000"/>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96645" name="Object 5"/>
          <p:cNvGraphicFramePr>
            <a:graphicFrameLocks noChangeAspect="1"/>
          </p:cNvGraphicFramePr>
          <p:nvPr/>
        </p:nvGraphicFramePr>
        <p:xfrm>
          <a:off x="4953000" y="4343400"/>
          <a:ext cx="2474103" cy="720000"/>
        </p:xfrm>
        <a:graphic>
          <a:graphicData uri="http://schemas.openxmlformats.org/presentationml/2006/ole">
            <mc:AlternateContent xmlns:mc="http://schemas.openxmlformats.org/markup-compatibility/2006">
              <mc:Choice xmlns:v="urn:schemas-microsoft-com:vml" Requires="v">
                <p:oleObj name="Формула" r:id="rId7" imgW="1511280" imgH="444240" progId="Equation.3">
                  <p:embed/>
                </p:oleObj>
              </mc:Choice>
              <mc:Fallback>
                <p:oleObj name="Формула" r:id="rId7" imgW="1511280" imgH="44424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3000" y="4343400"/>
                        <a:ext cx="2474103" cy="72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9" name="Прямоугольник 18"/>
          <p:cNvSpPr/>
          <p:nvPr/>
        </p:nvSpPr>
        <p:spPr>
          <a:xfrm>
            <a:off x="1295400" y="3695400"/>
            <a:ext cx="2971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постоянная Планка </a:t>
            </a:r>
            <a:br>
              <a:rPr lang="ru-RU" sz="1600" b="1" dirty="0">
                <a:solidFill>
                  <a:schemeClr val="accent6">
                    <a:lumMod val="75000"/>
                  </a:schemeClr>
                </a:solidFill>
              </a:rPr>
            </a:br>
            <a:r>
              <a:rPr lang="ru-RU" sz="1600" b="1" dirty="0">
                <a:solidFill>
                  <a:schemeClr val="accent6">
                    <a:lumMod val="75000"/>
                  </a:schemeClr>
                </a:solidFill>
              </a:rPr>
              <a:t>(с чертой)</a:t>
            </a:r>
          </a:p>
        </p:txBody>
      </p:sp>
      <p:sp>
        <p:nvSpPr>
          <p:cNvPr id="20" name="Прямоугольник 19"/>
          <p:cNvSpPr/>
          <p:nvPr/>
        </p:nvSpPr>
        <p:spPr>
          <a:xfrm>
            <a:off x="2514600" y="4419600"/>
            <a:ext cx="25908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оператор Лапласа (лапласиан)</a:t>
            </a:r>
          </a:p>
        </p:txBody>
      </p:sp>
      <p:graphicFrame>
        <p:nvGraphicFramePr>
          <p:cNvPr id="496646" name="Object 6"/>
          <p:cNvGraphicFramePr>
            <a:graphicFrameLocks noChangeAspect="1"/>
          </p:cNvGraphicFramePr>
          <p:nvPr/>
        </p:nvGraphicFramePr>
        <p:xfrm>
          <a:off x="358719" y="4343400"/>
          <a:ext cx="2079681" cy="720000"/>
        </p:xfrm>
        <a:graphic>
          <a:graphicData uri="http://schemas.openxmlformats.org/presentationml/2006/ole">
            <mc:AlternateContent xmlns:mc="http://schemas.openxmlformats.org/markup-compatibility/2006">
              <mc:Choice xmlns:v="urn:schemas-microsoft-com:vml" Requires="v">
                <p:oleObj name="Формула" r:id="rId9" imgW="1269720" imgH="444240" progId="Equation.3">
                  <p:embed/>
                </p:oleObj>
              </mc:Choice>
              <mc:Fallback>
                <p:oleObj name="Формула" r:id="rId9" imgW="1269720" imgH="44424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8719" y="4343400"/>
                        <a:ext cx="2079681" cy="720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2" name="Прямоугольник 21"/>
          <p:cNvSpPr/>
          <p:nvPr/>
        </p:nvSpPr>
        <p:spPr>
          <a:xfrm>
            <a:off x="334296" y="5126400"/>
            <a:ext cx="2971800" cy="360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err="1">
                <a:solidFill>
                  <a:schemeClr val="accent6">
                    <a:lumMod val="75000"/>
                  </a:schemeClr>
                </a:solidFill>
              </a:rPr>
              <a:t>i</a:t>
            </a:r>
            <a:r>
              <a:rPr lang="en-US" sz="1600" b="1" i="1" dirty="0">
                <a:solidFill>
                  <a:schemeClr val="accent6">
                    <a:lumMod val="75000"/>
                  </a:schemeClr>
                </a:solidFill>
              </a:rPr>
              <a:t> </a:t>
            </a:r>
            <a:r>
              <a:rPr lang="en-US" sz="1600" b="1" dirty="0">
                <a:solidFill>
                  <a:schemeClr val="accent6">
                    <a:lumMod val="75000"/>
                  </a:schemeClr>
                </a:solidFill>
              </a:rPr>
              <a:t>– </a:t>
            </a:r>
            <a:r>
              <a:rPr lang="ru-RU" sz="1600" b="1" dirty="0">
                <a:solidFill>
                  <a:schemeClr val="accent6">
                    <a:lumMod val="75000"/>
                  </a:schemeClr>
                </a:solidFill>
              </a:rPr>
              <a:t>мнимая единица</a:t>
            </a:r>
          </a:p>
        </p:txBody>
      </p:sp>
      <p:sp>
        <p:nvSpPr>
          <p:cNvPr id="24" name="Прямоугольник 23"/>
          <p:cNvSpPr/>
          <p:nvPr/>
        </p:nvSpPr>
        <p:spPr>
          <a:xfrm>
            <a:off x="304800" y="5486400"/>
            <a:ext cx="6096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47788" indent="-1347788"/>
            <a:r>
              <a:rPr lang="en-US" sz="1600" b="1" i="1" dirty="0">
                <a:solidFill>
                  <a:schemeClr val="accent6">
                    <a:lumMod val="75000"/>
                  </a:schemeClr>
                </a:solidFill>
              </a:rPr>
              <a:t>U</a:t>
            </a:r>
            <a:r>
              <a:rPr lang="en-US" sz="1600" b="1" dirty="0">
                <a:solidFill>
                  <a:schemeClr val="accent6">
                    <a:lumMod val="75000"/>
                  </a:schemeClr>
                </a:solidFill>
              </a:rPr>
              <a:t>(</a:t>
            </a:r>
            <a:r>
              <a:rPr lang="en-US" sz="1600" b="1" i="1" dirty="0" err="1">
                <a:solidFill>
                  <a:schemeClr val="accent6">
                    <a:lumMod val="75000"/>
                  </a:schemeClr>
                </a:solidFill>
              </a:rPr>
              <a:t>x,y,z,t</a:t>
            </a:r>
            <a:r>
              <a:rPr lang="en-US" sz="1600" b="1" dirty="0">
                <a:solidFill>
                  <a:schemeClr val="accent6">
                    <a:lumMod val="75000"/>
                  </a:schemeClr>
                </a:solidFill>
              </a:rPr>
              <a:t>)</a:t>
            </a:r>
            <a:r>
              <a:rPr lang="en-US" sz="1600" b="1" i="1" dirty="0">
                <a:solidFill>
                  <a:schemeClr val="accent6">
                    <a:lumMod val="75000"/>
                  </a:schemeClr>
                </a:solidFill>
              </a:rPr>
              <a:t> </a:t>
            </a:r>
            <a:r>
              <a:rPr lang="en-US" sz="1600" b="1" dirty="0">
                <a:solidFill>
                  <a:schemeClr val="accent6">
                    <a:lumMod val="75000"/>
                  </a:schemeClr>
                </a:solidFill>
              </a:rPr>
              <a:t>– </a:t>
            </a:r>
            <a:r>
              <a:rPr lang="ru-RU" sz="1600" b="1">
                <a:solidFill>
                  <a:schemeClr val="accent6">
                    <a:lumMod val="75000"/>
                  </a:schemeClr>
                </a:solidFill>
              </a:rPr>
              <a:t>потенциальная энергия частицы </a:t>
            </a:r>
            <a:br>
              <a:rPr lang="ru-RU" sz="1600" b="1" dirty="0">
                <a:solidFill>
                  <a:schemeClr val="accent6">
                    <a:lumMod val="75000"/>
                  </a:schemeClr>
                </a:solidFill>
              </a:rPr>
            </a:br>
            <a:r>
              <a:rPr lang="ru-RU" sz="1600" dirty="0">
                <a:solidFill>
                  <a:schemeClr val="accent6">
                    <a:lumMod val="75000"/>
                  </a:schemeClr>
                </a:solidFill>
              </a:rPr>
              <a:t>в силовом поле, в котором она движется</a:t>
            </a:r>
          </a:p>
        </p:txBody>
      </p:sp>
      <p:sp>
        <p:nvSpPr>
          <p:cNvPr id="25" name="Прямоугольник 24"/>
          <p:cNvSpPr/>
          <p:nvPr/>
        </p:nvSpPr>
        <p:spPr>
          <a:xfrm>
            <a:off x="304800" y="6096000"/>
            <a:ext cx="6096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47788" indent="-1347788"/>
            <a:r>
              <a:rPr lang="el-GR" sz="1600" b="1" i="1" dirty="0">
                <a:solidFill>
                  <a:schemeClr val="accent6">
                    <a:lumMod val="75000"/>
                  </a:schemeClr>
                </a:solidFill>
              </a:rPr>
              <a:t>ψ</a:t>
            </a:r>
            <a:r>
              <a:rPr lang="en-US" sz="1600" b="1" dirty="0">
                <a:solidFill>
                  <a:schemeClr val="accent6">
                    <a:lumMod val="75000"/>
                  </a:schemeClr>
                </a:solidFill>
              </a:rPr>
              <a:t>(</a:t>
            </a:r>
            <a:r>
              <a:rPr lang="en-US" sz="1600" b="1" i="1" dirty="0" err="1">
                <a:solidFill>
                  <a:schemeClr val="accent6">
                    <a:lumMod val="75000"/>
                  </a:schemeClr>
                </a:solidFill>
              </a:rPr>
              <a:t>x,y,z,t</a:t>
            </a:r>
            <a:r>
              <a:rPr lang="en-US" sz="1600" b="1" dirty="0">
                <a:solidFill>
                  <a:schemeClr val="accent6">
                    <a:lumMod val="75000"/>
                  </a:schemeClr>
                </a:solidFill>
              </a:rPr>
              <a:t>)</a:t>
            </a:r>
            <a:r>
              <a:rPr lang="en-US" sz="1600" b="1" i="1" dirty="0">
                <a:solidFill>
                  <a:schemeClr val="accent6">
                    <a:lumMod val="75000"/>
                  </a:schemeClr>
                </a:solidFill>
              </a:rPr>
              <a:t> </a:t>
            </a:r>
            <a:r>
              <a:rPr lang="en-US" sz="1600" b="1" dirty="0">
                <a:solidFill>
                  <a:schemeClr val="accent6">
                    <a:lumMod val="75000"/>
                  </a:schemeClr>
                </a:solidFill>
              </a:rPr>
              <a:t>– </a:t>
            </a:r>
            <a:r>
              <a:rPr lang="ru-RU" sz="1600" b="1">
                <a:solidFill>
                  <a:schemeClr val="accent6">
                    <a:lumMod val="75000"/>
                  </a:schemeClr>
                </a:solidFill>
              </a:rPr>
              <a:t>искомая волновая функция </a:t>
            </a:r>
            <a:r>
              <a:rPr lang="ru-RU" sz="1600" b="1" dirty="0">
                <a:solidFill>
                  <a:schemeClr val="accent6">
                    <a:lumMod val="75000"/>
                  </a:schemeClr>
                </a:solidFill>
              </a:rPr>
              <a:t>частицы </a:t>
            </a:r>
            <a:br>
              <a:rPr lang="ru-RU" sz="1600" b="1" dirty="0">
                <a:solidFill>
                  <a:schemeClr val="accent6">
                    <a:lumMod val="75000"/>
                  </a:schemeClr>
                </a:solidFill>
              </a:rPr>
            </a:br>
            <a:r>
              <a:rPr lang="ru-RU" sz="1600" dirty="0">
                <a:solidFill>
                  <a:schemeClr val="accent6">
                    <a:lumMod val="75000"/>
                  </a:schemeClr>
                </a:solidFill>
              </a:rPr>
              <a:t>в силовом поле, в котором она движется</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Уравнение Шрёдингера </a:t>
            </a:r>
            <a:br>
              <a:rPr lang="ru-RU" dirty="0"/>
            </a:br>
            <a:r>
              <a:rPr lang="ru-RU" dirty="0"/>
              <a:t>для стационарных состояний</a:t>
            </a:r>
          </a:p>
        </p:txBody>
      </p:sp>
      <p:cxnSp>
        <p:nvCxnSpPr>
          <p:cNvPr id="4" name="Прямая соединительная линия 3"/>
          <p:cNvCxnSpPr/>
          <p:nvPr/>
        </p:nvCxnSpPr>
        <p:spPr>
          <a:xfrm>
            <a:off x="304800" y="990600"/>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5" name="Прямоугольник 4"/>
          <p:cNvSpPr/>
          <p:nvPr/>
        </p:nvSpPr>
        <p:spPr>
          <a:xfrm>
            <a:off x="304800" y="1714200"/>
            <a:ext cx="2209800" cy="648000"/>
          </a:xfrm>
          <a:prstGeom prst="rect">
            <a:avLst/>
          </a:prstGeom>
          <a:solidFill>
            <a:srgbClr val="666699"/>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Стационарные состояния</a:t>
            </a:r>
          </a:p>
        </p:txBody>
      </p:sp>
      <p:sp>
        <p:nvSpPr>
          <p:cNvPr id="6" name="Прямоугольник 5"/>
          <p:cNvSpPr/>
          <p:nvPr/>
        </p:nvSpPr>
        <p:spPr>
          <a:xfrm>
            <a:off x="2590800" y="1714200"/>
            <a:ext cx="4419600" cy="648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состояния с фиксированными значениями энергии</a:t>
            </a:r>
          </a:p>
        </p:txBody>
      </p:sp>
      <p:sp>
        <p:nvSpPr>
          <p:cNvPr id="9" name="Прямоугольник 8"/>
          <p:cNvSpPr/>
          <p:nvPr/>
        </p:nvSpPr>
        <p:spPr>
          <a:xfrm>
            <a:off x="5257800" y="2362200"/>
            <a:ext cx="3352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accent6">
                    <a:lumMod val="75000"/>
                  </a:schemeClr>
                </a:solidFill>
              </a:rPr>
              <a:t>т.е. </a:t>
            </a:r>
            <a:r>
              <a:rPr lang="en-US" sz="1600" b="1" i="1" dirty="0">
                <a:solidFill>
                  <a:schemeClr val="accent6">
                    <a:lumMod val="75000"/>
                  </a:schemeClr>
                </a:solidFill>
              </a:rPr>
              <a:t>U</a:t>
            </a:r>
            <a:r>
              <a:rPr lang="en-US" sz="1600" b="1" dirty="0">
                <a:solidFill>
                  <a:schemeClr val="accent6">
                    <a:lumMod val="75000"/>
                  </a:schemeClr>
                </a:solidFill>
              </a:rPr>
              <a:t>(</a:t>
            </a:r>
            <a:r>
              <a:rPr lang="en-US" sz="1600" b="1" i="1" dirty="0" err="1">
                <a:solidFill>
                  <a:schemeClr val="accent6">
                    <a:lumMod val="75000"/>
                  </a:schemeClr>
                </a:solidFill>
              </a:rPr>
              <a:t>x,y,z,t</a:t>
            </a:r>
            <a:r>
              <a:rPr lang="en-US" sz="1600" b="1" dirty="0">
                <a:solidFill>
                  <a:schemeClr val="accent6">
                    <a:lumMod val="75000"/>
                  </a:schemeClr>
                </a:solidFill>
              </a:rPr>
              <a:t>)</a:t>
            </a:r>
            <a:r>
              <a:rPr lang="ru-RU" sz="1600" b="1" dirty="0">
                <a:solidFill>
                  <a:schemeClr val="accent6">
                    <a:lumMod val="75000"/>
                  </a:schemeClr>
                </a:solidFill>
              </a:rPr>
              <a:t> </a:t>
            </a:r>
            <a:r>
              <a:rPr lang="ru-RU" sz="1600" b="1" dirty="0">
                <a:solidFill>
                  <a:schemeClr val="accent6">
                    <a:lumMod val="75000"/>
                  </a:schemeClr>
                </a:solidFill>
                <a:sym typeface="Symbol"/>
              </a:rPr>
              <a:t> </a:t>
            </a:r>
            <a:r>
              <a:rPr lang="en-US" sz="1600" b="1" dirty="0">
                <a:solidFill>
                  <a:schemeClr val="accent6">
                    <a:lumMod val="75000"/>
                  </a:schemeClr>
                </a:solidFill>
                <a:sym typeface="Symbol"/>
              </a:rPr>
              <a:t>f(t)</a:t>
            </a:r>
            <a:r>
              <a:rPr lang="ru-RU" sz="1600" b="1" dirty="0">
                <a:solidFill>
                  <a:schemeClr val="accent6">
                    <a:lumMod val="75000"/>
                  </a:schemeClr>
                </a:solidFill>
              </a:rPr>
              <a:t> </a:t>
            </a:r>
            <a:br>
              <a:rPr lang="ru-RU" sz="1600" b="1" dirty="0">
                <a:solidFill>
                  <a:schemeClr val="accent6">
                    <a:lumMod val="75000"/>
                  </a:schemeClr>
                </a:solidFill>
              </a:rPr>
            </a:br>
            <a:r>
              <a:rPr lang="ru-RU" sz="1600" dirty="0">
                <a:solidFill>
                  <a:schemeClr val="accent6">
                    <a:lumMod val="75000"/>
                  </a:schemeClr>
                </a:solidFill>
              </a:rPr>
              <a:t>НЕ зависит от времени</a:t>
            </a:r>
          </a:p>
        </p:txBody>
      </p:sp>
      <p:sp>
        <p:nvSpPr>
          <p:cNvPr id="10" name="Прямоугольник 9"/>
          <p:cNvSpPr/>
          <p:nvPr/>
        </p:nvSpPr>
        <p:spPr>
          <a:xfrm>
            <a:off x="228600" y="2438400"/>
            <a:ext cx="54864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accent6">
                    <a:lumMod val="75000"/>
                  </a:schemeClr>
                </a:solidFill>
              </a:rPr>
              <a:t>Это возможно, если </a:t>
            </a:r>
            <a:r>
              <a:rPr lang="ru-RU" sz="1600" b="1" dirty="0">
                <a:solidFill>
                  <a:schemeClr val="accent6">
                    <a:lumMod val="75000"/>
                  </a:schemeClr>
                </a:solidFill>
              </a:rPr>
              <a:t>силовое поле, </a:t>
            </a:r>
            <a:br>
              <a:rPr lang="ru-RU" sz="1600" b="1" dirty="0">
                <a:solidFill>
                  <a:schemeClr val="accent6">
                    <a:lumMod val="75000"/>
                  </a:schemeClr>
                </a:solidFill>
              </a:rPr>
            </a:br>
            <a:r>
              <a:rPr lang="ru-RU" sz="1600" dirty="0">
                <a:solidFill>
                  <a:schemeClr val="accent6">
                    <a:lumMod val="75000"/>
                  </a:schemeClr>
                </a:solidFill>
              </a:rPr>
              <a:t>в котором частица движется</a:t>
            </a:r>
            <a:r>
              <a:rPr lang="ru-RU" sz="1600" b="1" dirty="0">
                <a:solidFill>
                  <a:schemeClr val="accent6">
                    <a:lumMod val="75000"/>
                  </a:schemeClr>
                </a:solidFill>
              </a:rPr>
              <a:t>, стационарно</a:t>
            </a:r>
          </a:p>
        </p:txBody>
      </p:sp>
      <p:sp>
        <p:nvSpPr>
          <p:cNvPr id="12" name="Стрелка вправо 11"/>
          <p:cNvSpPr/>
          <p:nvPr/>
        </p:nvSpPr>
        <p:spPr>
          <a:xfrm>
            <a:off x="457200" y="31242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3" name="Прямоугольник 12"/>
          <p:cNvSpPr/>
          <p:nvPr/>
        </p:nvSpPr>
        <p:spPr>
          <a:xfrm>
            <a:off x="990600" y="3048000"/>
            <a:ext cx="46482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решение уравнения Шрёдингера – </a:t>
            </a:r>
            <a:br>
              <a:rPr lang="ru-RU" sz="1600" b="1" dirty="0">
                <a:solidFill>
                  <a:schemeClr val="accent6">
                    <a:lumMod val="75000"/>
                  </a:schemeClr>
                </a:solidFill>
              </a:rPr>
            </a:br>
            <a:r>
              <a:rPr lang="ru-RU" sz="1600" b="1" dirty="0">
                <a:solidFill>
                  <a:schemeClr val="accent6">
                    <a:lumMod val="75000"/>
                  </a:schemeClr>
                </a:solidFill>
              </a:rPr>
              <a:t>в виде произведения двух функций:</a:t>
            </a:r>
            <a:endParaRPr lang="ru-RU" sz="1600" dirty="0">
              <a:solidFill>
                <a:schemeClr val="accent6">
                  <a:lumMod val="75000"/>
                </a:schemeClr>
              </a:solidFill>
            </a:endParaRPr>
          </a:p>
        </p:txBody>
      </p:sp>
      <p:sp>
        <p:nvSpPr>
          <p:cNvPr id="14" name="Прямоугольник 13"/>
          <p:cNvSpPr/>
          <p:nvPr/>
        </p:nvSpPr>
        <p:spPr>
          <a:xfrm>
            <a:off x="1828800" y="3581400"/>
            <a:ext cx="39624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5113" indent="-265113">
              <a:buFont typeface="Arial" pitchFamily="34" charset="0"/>
              <a:buChar char="•"/>
            </a:pPr>
            <a:r>
              <a:rPr lang="ru-RU" sz="1600" b="1" dirty="0">
                <a:solidFill>
                  <a:schemeClr val="accent6">
                    <a:lumMod val="75000"/>
                  </a:schemeClr>
                </a:solidFill>
              </a:rPr>
              <a:t>функции т. КООРДИНАТ</a:t>
            </a:r>
          </a:p>
          <a:p>
            <a:pPr marL="265113" indent="-265113">
              <a:buFont typeface="Arial" pitchFamily="34" charset="0"/>
              <a:buChar char="•"/>
            </a:pPr>
            <a:r>
              <a:rPr lang="ru-RU" sz="1600" b="1" dirty="0">
                <a:solidFill>
                  <a:schemeClr val="accent6">
                    <a:lumMod val="75000"/>
                  </a:schemeClr>
                </a:solidFill>
              </a:rPr>
              <a:t>функции т. ВРЕМЕНИ</a:t>
            </a:r>
            <a:endParaRPr lang="ru-RU" sz="1600" dirty="0">
              <a:solidFill>
                <a:schemeClr val="accent6">
                  <a:lumMod val="75000"/>
                </a:schemeClr>
              </a:solidFill>
            </a:endParaRPr>
          </a:p>
        </p:txBody>
      </p:sp>
      <p:sp>
        <p:nvSpPr>
          <p:cNvPr id="4986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98689" name="Object 1"/>
          <p:cNvGraphicFramePr>
            <a:graphicFrameLocks noChangeAspect="1"/>
          </p:cNvGraphicFramePr>
          <p:nvPr/>
        </p:nvGraphicFramePr>
        <p:xfrm>
          <a:off x="6705600" y="4038600"/>
          <a:ext cx="2057400" cy="810491"/>
        </p:xfrm>
        <a:graphic>
          <a:graphicData uri="http://schemas.openxmlformats.org/presentationml/2006/ole">
            <mc:AlternateContent xmlns:mc="http://schemas.openxmlformats.org/markup-compatibility/2006">
              <mc:Choice xmlns:v="urn:schemas-microsoft-com:vml" Requires="v">
                <p:oleObj name="Формула" r:id="rId3" imgW="825480" imgH="330120" progId="Equation.3">
                  <p:embed/>
                </p:oleObj>
              </mc:Choice>
              <mc:Fallback>
                <p:oleObj name="Формула" r:id="rId3" imgW="825480" imgH="33012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4038600"/>
                        <a:ext cx="2057400" cy="810491"/>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8" name="Прямоугольник 17"/>
          <p:cNvSpPr/>
          <p:nvPr/>
        </p:nvSpPr>
        <p:spPr>
          <a:xfrm>
            <a:off x="228600" y="1066800"/>
            <a:ext cx="86868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Для многих физических явлений микромира уравнение Шрёдингера, зависящее от времени можно упростить, исключив </a:t>
            </a:r>
            <a:r>
              <a:rPr lang="ru-RU" sz="1600" b="1" dirty="0">
                <a:solidFill>
                  <a:srgbClr val="002060"/>
                </a:solidFill>
                <a:sym typeface="Symbol"/>
              </a:rPr>
              <a:t></a:t>
            </a:r>
            <a:r>
              <a:rPr lang="ru-RU" sz="1600" b="1" dirty="0">
                <a:solidFill>
                  <a:schemeClr val="accent6">
                    <a:lumMod val="75000"/>
                  </a:schemeClr>
                </a:solidFill>
              </a:rPr>
              <a:t>(</a:t>
            </a:r>
            <a:r>
              <a:rPr lang="en-US" sz="1600" b="1" dirty="0">
                <a:solidFill>
                  <a:schemeClr val="accent6">
                    <a:lumMod val="75000"/>
                  </a:schemeClr>
                </a:solidFill>
              </a:rPr>
              <a:t>t)</a:t>
            </a:r>
            <a:endParaRPr lang="ru-RU" sz="1600" dirty="0">
              <a:solidFill>
                <a:schemeClr val="accent6">
                  <a:lumMod val="75000"/>
                </a:schemeClr>
              </a:solidFill>
            </a:endParaRPr>
          </a:p>
        </p:txBody>
      </p:sp>
      <p:sp>
        <p:nvSpPr>
          <p:cNvPr id="20" name="Прямоугольник 19"/>
          <p:cNvSpPr/>
          <p:nvPr/>
        </p:nvSpPr>
        <p:spPr>
          <a:xfrm>
            <a:off x="3276600" y="4267200"/>
            <a:ext cx="34290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зависимость </a:t>
            </a:r>
            <a:r>
              <a:rPr lang="ru-RU" sz="1600" b="1" dirty="0">
                <a:solidFill>
                  <a:srgbClr val="002060"/>
                </a:solidFill>
                <a:sym typeface="Symbol"/>
              </a:rPr>
              <a:t>  </a:t>
            </a:r>
            <a:r>
              <a:rPr lang="ru-RU" sz="1600" b="1" dirty="0">
                <a:solidFill>
                  <a:schemeClr val="accent6">
                    <a:lumMod val="75000"/>
                  </a:schemeClr>
                </a:solidFill>
              </a:rPr>
              <a:t>от времени выражается множителем</a:t>
            </a:r>
          </a:p>
        </p:txBody>
      </p:sp>
      <p:sp>
        <p:nvSpPr>
          <p:cNvPr id="21" name="Прямоугольник 20"/>
          <p:cNvSpPr/>
          <p:nvPr/>
        </p:nvSpPr>
        <p:spPr>
          <a:xfrm>
            <a:off x="304800" y="5181600"/>
            <a:ext cx="5486400" cy="609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accent6">
                    <a:lumMod val="75000"/>
                  </a:schemeClr>
                </a:solidFill>
              </a:rPr>
              <a:t>после подстановки и преобразований</a:t>
            </a:r>
          </a:p>
        </p:txBody>
      </p:sp>
      <p:sp>
        <p:nvSpPr>
          <p:cNvPr id="22" name="Прямоугольник 21"/>
          <p:cNvSpPr/>
          <p:nvPr/>
        </p:nvSpPr>
        <p:spPr>
          <a:xfrm>
            <a:off x="5105400" y="4876800"/>
            <a:ext cx="3657600" cy="381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a:solidFill>
                  <a:schemeClr val="accent6">
                    <a:lumMod val="75000"/>
                  </a:schemeClr>
                </a:solidFill>
              </a:rPr>
              <a:t>Е</a:t>
            </a:r>
            <a:r>
              <a:rPr lang="ru-RU" sz="1600" b="1" dirty="0">
                <a:solidFill>
                  <a:schemeClr val="accent6">
                    <a:lumMod val="75000"/>
                  </a:schemeClr>
                </a:solidFill>
              </a:rPr>
              <a:t> – полная энергия частицы</a:t>
            </a:r>
          </a:p>
        </p:txBody>
      </p:sp>
      <p:graphicFrame>
        <p:nvGraphicFramePr>
          <p:cNvPr id="498692" name="Object 4"/>
          <p:cNvGraphicFramePr>
            <a:graphicFrameLocks noChangeAspect="1"/>
          </p:cNvGraphicFramePr>
          <p:nvPr/>
        </p:nvGraphicFramePr>
        <p:xfrm>
          <a:off x="1066800" y="5714999"/>
          <a:ext cx="3729106" cy="1008000"/>
        </p:xfrm>
        <a:graphic>
          <a:graphicData uri="http://schemas.openxmlformats.org/presentationml/2006/ole">
            <mc:AlternateContent xmlns:mc="http://schemas.openxmlformats.org/markup-compatibility/2006">
              <mc:Choice xmlns:v="urn:schemas-microsoft-com:vml" Requires="v">
                <p:oleObj name="Формула" r:id="rId5" imgW="1434960" imgH="393480" progId="Equation.3">
                  <p:embed/>
                </p:oleObj>
              </mc:Choice>
              <mc:Fallback>
                <p:oleObj name="Формула" r:id="rId5" imgW="1434960" imgH="39348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5714999"/>
                        <a:ext cx="3729106" cy="100800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4" name="Стрелка вправо 23"/>
          <p:cNvSpPr/>
          <p:nvPr/>
        </p:nvSpPr>
        <p:spPr>
          <a:xfrm>
            <a:off x="457200" y="60198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5" name="Прямоугольник 24"/>
          <p:cNvSpPr/>
          <p:nvPr/>
        </p:nvSpPr>
        <p:spPr>
          <a:xfrm>
            <a:off x="4876800" y="5715000"/>
            <a:ext cx="3384000" cy="1008000"/>
          </a:xfrm>
          <a:prstGeom prst="rect">
            <a:avLst/>
          </a:prstGeom>
          <a:solidFill>
            <a:schemeClr val="bg1">
              <a:lumMod val="95000"/>
            </a:schemeClr>
          </a:solid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уравнение Шрёдингера для стационарных состояний</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Применение уравнения Шрёдингера</a:t>
            </a:r>
          </a:p>
        </p:txBody>
      </p:sp>
      <p:sp>
        <p:nvSpPr>
          <p:cNvPr id="4" name="Прямоугольник 3"/>
          <p:cNvSpPr/>
          <p:nvPr/>
        </p:nvSpPr>
        <p:spPr>
          <a:xfrm>
            <a:off x="304800" y="1219200"/>
            <a:ext cx="8382000" cy="15240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accent6">
                    <a:lumMod val="75000"/>
                  </a:schemeClr>
                </a:solidFill>
              </a:rPr>
              <a:t>уравнение Шрёдингера </a:t>
            </a:r>
            <a:r>
              <a:rPr lang="ru-RU" b="1">
                <a:solidFill>
                  <a:schemeClr val="accent6">
                    <a:lumMod val="75000"/>
                  </a:schemeClr>
                </a:solidFill>
              </a:rPr>
              <a:t>для </a:t>
            </a:r>
          </a:p>
          <a:p>
            <a:pPr>
              <a:buFontTx/>
              <a:buChar char="-"/>
            </a:pPr>
            <a:r>
              <a:rPr lang="ru-RU" b="1">
                <a:solidFill>
                  <a:schemeClr val="accent6">
                    <a:lumMod val="75000"/>
                  </a:schemeClr>
                </a:solidFill>
              </a:rPr>
              <a:t>электрона в потенциальной яме</a:t>
            </a:r>
          </a:p>
          <a:p>
            <a:pPr>
              <a:buFontTx/>
              <a:buChar char="-"/>
            </a:pPr>
            <a:r>
              <a:rPr lang="ru-RU" b="1">
                <a:solidFill>
                  <a:schemeClr val="accent6">
                    <a:lumMod val="75000"/>
                  </a:schemeClr>
                </a:solidFill>
              </a:rPr>
              <a:t>линейного гармонического осциллятора</a:t>
            </a:r>
          </a:p>
          <a:p>
            <a:pPr>
              <a:buFontTx/>
              <a:buChar char="-"/>
            </a:pPr>
            <a:r>
              <a:rPr lang="ru-RU" b="1">
                <a:solidFill>
                  <a:schemeClr val="accent6">
                    <a:lumMod val="75000"/>
                  </a:schemeClr>
                </a:solidFill>
              </a:rPr>
              <a:t>прохождения частицы через потенциальный барьер</a:t>
            </a:r>
          </a:p>
          <a:p>
            <a:pPr>
              <a:buFontTx/>
              <a:buChar char="-"/>
            </a:pPr>
            <a:r>
              <a:rPr lang="ru-RU" b="1">
                <a:solidFill>
                  <a:schemeClr val="accent6">
                    <a:lumMod val="75000"/>
                  </a:schemeClr>
                </a:solidFill>
              </a:rPr>
              <a:t>электрон в атоме водорода</a:t>
            </a:r>
            <a:endParaRPr lang="ru-RU" b="1" dirty="0">
              <a:solidFill>
                <a:schemeClr val="accent6">
                  <a:lumMod val="75000"/>
                </a:schemeClr>
              </a:solidFill>
            </a:endParaRPr>
          </a:p>
        </p:txBody>
      </p:sp>
      <p:graphicFrame>
        <p:nvGraphicFramePr>
          <p:cNvPr id="515074" name="Object 2"/>
          <p:cNvGraphicFramePr>
            <a:graphicFrameLocks noChangeAspect="1"/>
          </p:cNvGraphicFramePr>
          <p:nvPr/>
        </p:nvGraphicFramePr>
        <p:xfrm>
          <a:off x="381000" y="3182938"/>
          <a:ext cx="4949825" cy="1236662"/>
        </p:xfrm>
        <a:graphic>
          <a:graphicData uri="http://schemas.openxmlformats.org/presentationml/2006/ole">
            <mc:AlternateContent xmlns:mc="http://schemas.openxmlformats.org/markup-compatibility/2006">
              <mc:Choice xmlns:v="urn:schemas-microsoft-com:vml" Requires="v">
                <p:oleObj name="Формула" r:id="rId3" imgW="1904760" imgH="482400" progId="Equation.3">
                  <p:embed/>
                </p:oleObj>
              </mc:Choice>
              <mc:Fallback>
                <p:oleObj name="Формула" r:id="rId3" imgW="1904760" imgH="482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182938"/>
                        <a:ext cx="4949825" cy="123666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6" name="Прямоугольник 5"/>
          <p:cNvSpPr/>
          <p:nvPr/>
        </p:nvSpPr>
        <p:spPr>
          <a:xfrm>
            <a:off x="228600" y="2743200"/>
            <a:ext cx="6324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Линейный гармонический осциллятор</a:t>
            </a:r>
          </a:p>
        </p:txBody>
      </p:sp>
      <p:sp>
        <p:nvSpPr>
          <p:cNvPr id="7" name="Прямоугольник 6"/>
          <p:cNvSpPr/>
          <p:nvPr/>
        </p:nvSpPr>
        <p:spPr>
          <a:xfrm>
            <a:off x="228600" y="4495800"/>
            <a:ext cx="63246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Решая данное уравнение, получаем</a:t>
            </a:r>
          </a:p>
        </p:txBody>
      </p:sp>
      <p:graphicFrame>
        <p:nvGraphicFramePr>
          <p:cNvPr id="515075" name="Object 3"/>
          <p:cNvGraphicFramePr>
            <a:graphicFrameLocks noChangeAspect="1"/>
          </p:cNvGraphicFramePr>
          <p:nvPr/>
        </p:nvGraphicFramePr>
        <p:xfrm>
          <a:off x="388938" y="5018088"/>
          <a:ext cx="2738437" cy="1106487"/>
        </p:xfrm>
        <a:graphic>
          <a:graphicData uri="http://schemas.openxmlformats.org/presentationml/2006/ole">
            <mc:AlternateContent xmlns:mc="http://schemas.openxmlformats.org/markup-compatibility/2006">
              <mc:Choice xmlns:v="urn:schemas-microsoft-com:vml" Requires="v">
                <p:oleObj name="Формула" r:id="rId5" imgW="1054080" imgH="431640" progId="Equation.3">
                  <p:embed/>
                </p:oleObj>
              </mc:Choice>
              <mc:Fallback>
                <p:oleObj name="Формула" r:id="rId5" imgW="1054080" imgH="4316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938" y="5018088"/>
                        <a:ext cx="2738437" cy="1106487"/>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9" name="Прямоугольник 8"/>
          <p:cNvSpPr/>
          <p:nvPr/>
        </p:nvSpPr>
        <p:spPr>
          <a:xfrm>
            <a:off x="3200400" y="5410200"/>
            <a:ext cx="2057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a:solidFill>
                  <a:schemeClr val="accent6">
                    <a:lumMod val="75000"/>
                  </a:schemeClr>
                </a:solidFill>
              </a:rPr>
              <a:t>n</a:t>
            </a:r>
            <a:r>
              <a:rPr lang="en-US" b="1">
                <a:solidFill>
                  <a:schemeClr val="accent6">
                    <a:lumMod val="75000"/>
                  </a:schemeClr>
                </a:solidFill>
              </a:rPr>
              <a:t> = 1</a:t>
            </a:r>
            <a:r>
              <a:rPr lang="ru-RU" b="1">
                <a:solidFill>
                  <a:schemeClr val="accent6">
                    <a:lumMod val="75000"/>
                  </a:schemeClr>
                </a:solidFill>
              </a:rPr>
              <a:t>, 2, …</a:t>
            </a:r>
            <a:r>
              <a:rPr lang="en-US" b="1">
                <a:solidFill>
                  <a:schemeClr val="accent6">
                    <a:lumMod val="75000"/>
                  </a:schemeClr>
                </a:solidFill>
              </a:rPr>
              <a:t> </a:t>
            </a:r>
            <a:endParaRPr lang="ru-RU" b="1">
              <a:solidFill>
                <a:schemeClr val="accent6">
                  <a:lumMod val="75000"/>
                </a:schemeClr>
              </a:solidFill>
            </a:endParaRPr>
          </a:p>
        </p:txBody>
      </p:sp>
      <p:sp>
        <p:nvSpPr>
          <p:cNvPr id="10" name="Прямоугольник 9"/>
          <p:cNvSpPr/>
          <p:nvPr/>
        </p:nvSpPr>
        <p:spPr>
          <a:xfrm>
            <a:off x="381000" y="6172200"/>
            <a:ext cx="5105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Совокупность уровней энергии</a:t>
            </a:r>
          </a:p>
        </p:txBody>
      </p:sp>
      <p:cxnSp>
        <p:nvCxnSpPr>
          <p:cNvPr id="11" name="Прямая соединительная линия 10"/>
          <p:cNvCxnSpPr/>
          <p:nvPr/>
        </p:nvCxnSpPr>
        <p:spPr>
          <a:xfrm>
            <a:off x="304800" y="989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8200"/>
          </a:xfrm>
        </p:spPr>
        <p:txBody>
          <a:bodyPr/>
          <a:lstStyle/>
          <a:p>
            <a:r>
              <a:rPr lang="ru-RU" sz="3200"/>
              <a:t>Электрон в одномерной потенциальной яме</a:t>
            </a:r>
            <a:endParaRPr lang="ru-RU" sz="3200" dirty="0"/>
          </a:p>
        </p:txBody>
      </p:sp>
      <p:cxnSp>
        <p:nvCxnSpPr>
          <p:cNvPr id="5" name="Прямая соединительная линия 4"/>
          <p:cNvCxnSpPr/>
          <p:nvPr/>
        </p:nvCxnSpPr>
        <p:spPr>
          <a:xfrm>
            <a:off x="304800" y="9128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aphicFrame>
        <p:nvGraphicFramePr>
          <p:cNvPr id="16" name="Object 3"/>
          <p:cNvGraphicFramePr>
            <a:graphicFrameLocks noChangeAspect="1"/>
          </p:cNvGraphicFramePr>
          <p:nvPr/>
        </p:nvGraphicFramePr>
        <p:xfrm>
          <a:off x="5334001" y="3560353"/>
          <a:ext cx="2133600" cy="998706"/>
        </p:xfrm>
        <a:graphic>
          <a:graphicData uri="http://schemas.openxmlformats.org/presentationml/2006/ole">
            <mc:AlternateContent xmlns:mc="http://schemas.openxmlformats.org/markup-compatibility/2006">
              <mc:Choice xmlns:v="urn:schemas-microsoft-com:vml" Requires="v">
                <p:oleObj name="Формула" r:id="rId3" imgW="1104840" imgH="520560" progId="Equation.3">
                  <p:embed/>
                </p:oleObj>
              </mc:Choice>
              <mc:Fallback>
                <p:oleObj name="Формула" r:id="rId3" imgW="1104840" imgH="52056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1" y="3560353"/>
                        <a:ext cx="2133600" cy="998706"/>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9" name="Прямоугольник 18"/>
          <p:cNvSpPr/>
          <p:nvPr/>
        </p:nvSpPr>
        <p:spPr>
          <a:xfrm>
            <a:off x="3886200" y="2362200"/>
            <a:ext cx="4724400" cy="5334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rgbClr val="002060"/>
                </a:solidFill>
              </a:rPr>
              <a:t>Решая уравнение Шрёдингера, получаем:</a:t>
            </a:r>
            <a:endParaRPr lang="ru-RU" b="1" dirty="0">
              <a:solidFill>
                <a:srgbClr val="002060"/>
              </a:solidFill>
            </a:endParaRPr>
          </a:p>
        </p:txBody>
      </p:sp>
      <p:graphicFrame>
        <p:nvGraphicFramePr>
          <p:cNvPr id="497669" name="Object 5"/>
          <p:cNvGraphicFramePr>
            <a:graphicFrameLocks noChangeAspect="1"/>
          </p:cNvGraphicFramePr>
          <p:nvPr/>
        </p:nvGraphicFramePr>
        <p:xfrm>
          <a:off x="304800" y="990601"/>
          <a:ext cx="3024000" cy="817471"/>
        </p:xfrm>
        <a:graphic>
          <a:graphicData uri="http://schemas.openxmlformats.org/presentationml/2006/ole">
            <mc:AlternateContent xmlns:mc="http://schemas.openxmlformats.org/markup-compatibility/2006">
              <mc:Choice xmlns:v="urn:schemas-microsoft-com:vml" Requires="v">
                <p:oleObj name="Формула" r:id="rId5" imgW="1434960" imgH="393480" progId="Equation.3">
                  <p:embed/>
                </p:oleObj>
              </mc:Choice>
              <mc:Fallback>
                <p:oleObj name="Формула" r:id="rId5" imgW="1434960" imgH="39348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990601"/>
                        <a:ext cx="3024000" cy="817471"/>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1" name="Прямоугольник 20"/>
          <p:cNvSpPr/>
          <p:nvPr/>
        </p:nvSpPr>
        <p:spPr>
          <a:xfrm>
            <a:off x="4267200" y="1047464"/>
            <a:ext cx="3886200" cy="1066800"/>
          </a:xfrm>
          <a:prstGeom prst="rect">
            <a:avLst/>
          </a:prstGeom>
          <a:noFill/>
          <a:ln w="952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a:solidFill>
                  <a:srgbClr val="002060"/>
                </a:solidFill>
              </a:rPr>
              <a:t>U</a:t>
            </a:r>
            <a:r>
              <a:rPr lang="en-US" sz="1600" b="1">
                <a:solidFill>
                  <a:srgbClr val="002060"/>
                </a:solidFill>
              </a:rPr>
              <a:t> = 0</a:t>
            </a:r>
            <a:r>
              <a:rPr lang="ru-RU" sz="1600" b="1">
                <a:solidFill>
                  <a:srgbClr val="002060"/>
                </a:solidFill>
              </a:rPr>
              <a:t> при </a:t>
            </a:r>
            <a:r>
              <a:rPr lang="ru-RU" sz="2000" b="1">
                <a:solidFill>
                  <a:srgbClr val="002060"/>
                </a:solidFill>
                <a:latin typeface="Times New Roman" pitchFamily="18" charset="0"/>
                <a:cs typeface="Times New Roman" pitchFamily="18" charset="0"/>
              </a:rPr>
              <a:t>0 </a:t>
            </a:r>
            <a:r>
              <a:rPr lang="ru-RU" sz="2000" b="1">
                <a:solidFill>
                  <a:srgbClr val="002060"/>
                </a:solidFill>
                <a:latin typeface="Times New Roman" pitchFamily="18" charset="0"/>
                <a:cs typeface="Times New Roman" pitchFamily="18" charset="0"/>
                <a:sym typeface="Symbol"/>
              </a:rPr>
              <a:t> </a:t>
            </a:r>
            <a:r>
              <a:rPr lang="en-US" sz="2000" b="1">
                <a:solidFill>
                  <a:srgbClr val="002060"/>
                </a:solidFill>
                <a:latin typeface="Times New Roman" pitchFamily="18" charset="0"/>
                <a:cs typeface="Times New Roman" pitchFamily="18" charset="0"/>
                <a:sym typeface="Symbol"/>
              </a:rPr>
              <a:t>x </a:t>
            </a:r>
            <a:r>
              <a:rPr lang="ru-RU" sz="2000" b="1">
                <a:solidFill>
                  <a:srgbClr val="002060"/>
                </a:solidFill>
                <a:latin typeface="Times New Roman" pitchFamily="18" charset="0"/>
                <a:cs typeface="Times New Roman" pitchFamily="18" charset="0"/>
                <a:sym typeface="Symbol"/>
              </a:rPr>
              <a:t></a:t>
            </a:r>
            <a:r>
              <a:rPr lang="en-US" sz="2000" b="1">
                <a:solidFill>
                  <a:srgbClr val="002060"/>
                </a:solidFill>
                <a:latin typeface="Times New Roman" pitchFamily="18" charset="0"/>
                <a:cs typeface="Times New Roman" pitchFamily="18" charset="0"/>
                <a:sym typeface="Symbol"/>
              </a:rPr>
              <a:t> </a:t>
            </a:r>
            <a:r>
              <a:rPr lang="en-US" sz="2000" b="1" i="1">
                <a:solidFill>
                  <a:srgbClr val="002060"/>
                </a:solidFill>
                <a:latin typeface="Times New Roman" pitchFamily="18" charset="0"/>
                <a:cs typeface="Times New Roman" pitchFamily="18" charset="0"/>
                <a:sym typeface="Symbol"/>
              </a:rPr>
              <a:t>l</a:t>
            </a:r>
            <a:endParaRPr lang="ru-RU" sz="2000" b="1" i="1">
              <a:solidFill>
                <a:srgbClr val="002060"/>
              </a:solidFill>
              <a:latin typeface="Times New Roman" pitchFamily="18" charset="0"/>
              <a:cs typeface="Times New Roman" pitchFamily="18" charset="0"/>
              <a:sym typeface="Symbol"/>
            </a:endParaRPr>
          </a:p>
          <a:p>
            <a:r>
              <a:rPr lang="en-US" sz="1600" b="1" i="1">
                <a:solidFill>
                  <a:srgbClr val="002060"/>
                </a:solidFill>
              </a:rPr>
              <a:t>U</a:t>
            </a:r>
            <a:r>
              <a:rPr lang="en-US" sz="1600" b="1">
                <a:solidFill>
                  <a:srgbClr val="002060"/>
                </a:solidFill>
              </a:rPr>
              <a:t> = </a:t>
            </a:r>
            <a:r>
              <a:rPr lang="ru-RU" sz="1600" b="1">
                <a:solidFill>
                  <a:srgbClr val="002060"/>
                </a:solidFill>
              </a:rPr>
              <a:t>∞ при </a:t>
            </a:r>
            <a:r>
              <a:rPr lang="en-US" sz="2000" b="1">
                <a:solidFill>
                  <a:srgbClr val="002060"/>
                </a:solidFill>
                <a:latin typeface="Times New Roman" pitchFamily="18" charset="0"/>
                <a:cs typeface="Times New Roman" pitchFamily="18" charset="0"/>
              </a:rPr>
              <a:t>x</a:t>
            </a:r>
            <a:r>
              <a:rPr lang="ru-RU" sz="2000" b="1">
                <a:solidFill>
                  <a:srgbClr val="002060"/>
                </a:solidFill>
                <a:latin typeface="Times New Roman" pitchFamily="18" charset="0"/>
                <a:cs typeface="Times New Roman" pitchFamily="18" charset="0"/>
              </a:rPr>
              <a:t> </a:t>
            </a:r>
            <a:r>
              <a:rPr lang="en-US" sz="2000" b="1">
                <a:solidFill>
                  <a:srgbClr val="002060"/>
                </a:solidFill>
                <a:latin typeface="Times New Roman" pitchFamily="18" charset="0"/>
                <a:cs typeface="Times New Roman" pitchFamily="18" charset="0"/>
                <a:sym typeface="Symbol"/>
              </a:rPr>
              <a:t>&lt;</a:t>
            </a:r>
            <a:r>
              <a:rPr lang="ru-RU" sz="2000" b="1">
                <a:solidFill>
                  <a:srgbClr val="002060"/>
                </a:solidFill>
                <a:latin typeface="Times New Roman" pitchFamily="18" charset="0"/>
                <a:cs typeface="Times New Roman" pitchFamily="18" charset="0"/>
                <a:sym typeface="Symbol"/>
              </a:rPr>
              <a:t> </a:t>
            </a:r>
            <a:r>
              <a:rPr lang="en-US" sz="2000" b="1">
                <a:solidFill>
                  <a:srgbClr val="002060"/>
                </a:solidFill>
                <a:latin typeface="Times New Roman" pitchFamily="18" charset="0"/>
                <a:cs typeface="Times New Roman" pitchFamily="18" charset="0"/>
                <a:sym typeface="Symbol"/>
              </a:rPr>
              <a:t>0 </a:t>
            </a:r>
            <a:r>
              <a:rPr lang="ru-RU" sz="1600" b="1">
                <a:solidFill>
                  <a:srgbClr val="002060"/>
                </a:solidFill>
                <a:cs typeface="Times New Roman" pitchFamily="18" charset="0"/>
                <a:sym typeface="Symbol"/>
              </a:rPr>
              <a:t>и</a:t>
            </a:r>
            <a:r>
              <a:rPr lang="ru-RU" sz="2000" b="1">
                <a:solidFill>
                  <a:srgbClr val="002060"/>
                </a:solidFill>
                <a:latin typeface="Times New Roman" pitchFamily="18" charset="0"/>
                <a:cs typeface="Times New Roman" pitchFamily="18" charset="0"/>
                <a:sym typeface="Symbol"/>
              </a:rPr>
              <a:t> х</a:t>
            </a:r>
            <a:r>
              <a:rPr lang="en-US" sz="2000" b="1">
                <a:solidFill>
                  <a:srgbClr val="002060"/>
                </a:solidFill>
                <a:latin typeface="Times New Roman" pitchFamily="18" charset="0"/>
                <a:cs typeface="Times New Roman" pitchFamily="18" charset="0"/>
                <a:sym typeface="Symbol"/>
              </a:rPr>
              <a:t> &gt; </a:t>
            </a:r>
            <a:r>
              <a:rPr lang="en-US" sz="2000" b="1" i="1">
                <a:solidFill>
                  <a:srgbClr val="002060"/>
                </a:solidFill>
                <a:latin typeface="Times New Roman" pitchFamily="18" charset="0"/>
                <a:cs typeface="Times New Roman" pitchFamily="18" charset="0"/>
                <a:sym typeface="Symbol"/>
              </a:rPr>
              <a:t>l</a:t>
            </a:r>
            <a:endParaRPr lang="ru-RU" sz="2000" b="1" i="1">
              <a:solidFill>
                <a:srgbClr val="002060"/>
              </a:solidFill>
              <a:latin typeface="Times New Roman" pitchFamily="18" charset="0"/>
              <a:cs typeface="Times New Roman" pitchFamily="18" charset="0"/>
              <a:sym typeface="Symbol"/>
            </a:endParaRPr>
          </a:p>
          <a:p>
            <a:r>
              <a:rPr lang="ru-RU" sz="2000" b="1">
                <a:solidFill>
                  <a:srgbClr val="002060"/>
                </a:solidFill>
                <a:latin typeface="Times New Roman" pitchFamily="18" charset="0"/>
                <a:cs typeface="Times New Roman" pitchFamily="18" charset="0"/>
                <a:sym typeface="Symbol"/>
              </a:rPr>
              <a:t> (0)= (</a:t>
            </a:r>
            <a:r>
              <a:rPr lang="en-US" sz="2000" b="1" i="1">
                <a:solidFill>
                  <a:srgbClr val="002060"/>
                </a:solidFill>
                <a:latin typeface="Times New Roman" pitchFamily="18" charset="0"/>
                <a:cs typeface="Times New Roman" pitchFamily="18" charset="0"/>
                <a:sym typeface="Symbol"/>
              </a:rPr>
              <a:t>l</a:t>
            </a:r>
            <a:r>
              <a:rPr lang="ru-RU" sz="2000" b="1">
                <a:solidFill>
                  <a:srgbClr val="002060"/>
                </a:solidFill>
                <a:latin typeface="Times New Roman" pitchFamily="18" charset="0"/>
                <a:cs typeface="Times New Roman" pitchFamily="18" charset="0"/>
                <a:sym typeface="Symbol"/>
              </a:rPr>
              <a:t>)</a:t>
            </a:r>
            <a:r>
              <a:rPr lang="en-US" sz="2000" b="1">
                <a:solidFill>
                  <a:srgbClr val="002060"/>
                </a:solidFill>
                <a:latin typeface="Times New Roman" pitchFamily="18" charset="0"/>
                <a:cs typeface="Times New Roman" pitchFamily="18" charset="0"/>
                <a:sym typeface="Symbol"/>
              </a:rPr>
              <a:t> = 0</a:t>
            </a:r>
            <a:r>
              <a:rPr lang="ru-RU" sz="2000" b="1">
                <a:solidFill>
                  <a:srgbClr val="002060"/>
                </a:solidFill>
                <a:latin typeface="Times New Roman" pitchFamily="18" charset="0"/>
                <a:cs typeface="Times New Roman" pitchFamily="18" charset="0"/>
                <a:sym typeface="Symbol"/>
              </a:rPr>
              <a:t> </a:t>
            </a:r>
            <a:r>
              <a:rPr lang="ru-RU" sz="1600" b="1">
                <a:solidFill>
                  <a:srgbClr val="002060"/>
                </a:solidFill>
                <a:cs typeface="Times New Roman" pitchFamily="18" charset="0"/>
                <a:sym typeface="Symbol"/>
              </a:rPr>
              <a:t>при </a:t>
            </a:r>
            <a:r>
              <a:rPr lang="en-US" sz="2000" b="1">
                <a:solidFill>
                  <a:srgbClr val="002060"/>
                </a:solidFill>
                <a:latin typeface="Times New Roman" pitchFamily="18" charset="0"/>
                <a:cs typeface="Times New Roman" pitchFamily="18" charset="0"/>
                <a:sym typeface="Symbol"/>
              </a:rPr>
              <a:t>x =0</a:t>
            </a:r>
            <a:r>
              <a:rPr lang="en-US" sz="1600" b="1">
                <a:solidFill>
                  <a:srgbClr val="002060"/>
                </a:solidFill>
                <a:sym typeface="Symbol"/>
              </a:rPr>
              <a:t> </a:t>
            </a:r>
            <a:r>
              <a:rPr lang="ru-RU" sz="1600" b="1">
                <a:solidFill>
                  <a:srgbClr val="002060"/>
                </a:solidFill>
                <a:sym typeface="Symbol"/>
              </a:rPr>
              <a:t>и </a:t>
            </a:r>
            <a:r>
              <a:rPr lang="en-US" sz="2000" b="1">
                <a:solidFill>
                  <a:srgbClr val="002060"/>
                </a:solidFill>
                <a:latin typeface="Times New Roman" pitchFamily="18" charset="0"/>
                <a:cs typeface="Times New Roman" pitchFamily="18" charset="0"/>
                <a:sym typeface="Symbol"/>
              </a:rPr>
              <a:t>x = </a:t>
            </a:r>
            <a:r>
              <a:rPr lang="en-US" sz="2000" b="1" i="1">
                <a:solidFill>
                  <a:srgbClr val="002060"/>
                </a:solidFill>
                <a:latin typeface="Times New Roman" pitchFamily="18" charset="0"/>
                <a:cs typeface="Times New Roman" pitchFamily="18" charset="0"/>
                <a:sym typeface="Symbol"/>
              </a:rPr>
              <a:t>l</a:t>
            </a:r>
            <a:endParaRPr lang="ru-RU" sz="2000" b="1" i="1">
              <a:solidFill>
                <a:srgbClr val="002060"/>
              </a:solidFill>
              <a:latin typeface="Times New Roman" pitchFamily="18" charset="0"/>
              <a:cs typeface="Times New Roman" pitchFamily="18" charset="0"/>
            </a:endParaRPr>
          </a:p>
        </p:txBody>
      </p:sp>
      <p:graphicFrame>
        <p:nvGraphicFramePr>
          <p:cNvPr id="497670" name="Object 6"/>
          <p:cNvGraphicFramePr>
            <a:graphicFrameLocks noChangeAspect="1"/>
          </p:cNvGraphicFramePr>
          <p:nvPr/>
        </p:nvGraphicFramePr>
        <p:xfrm>
          <a:off x="304800" y="1828799"/>
          <a:ext cx="3024000" cy="1082054"/>
        </p:xfrm>
        <a:graphic>
          <a:graphicData uri="http://schemas.openxmlformats.org/presentationml/2006/ole">
            <mc:AlternateContent xmlns:mc="http://schemas.openxmlformats.org/markup-compatibility/2006">
              <mc:Choice xmlns:v="urn:schemas-microsoft-com:vml" Requires="v">
                <p:oleObj name="Формула" r:id="rId7" imgW="1155600" imgH="419040" progId="Equation.3">
                  <p:embed/>
                </p:oleObj>
              </mc:Choice>
              <mc:Fallback>
                <p:oleObj name="Формула" r:id="rId7" imgW="1155600" imgH="419040" progId="Equation.3">
                  <p:embed/>
                  <p:pic>
                    <p:nvPicPr>
                      <p:cNvPr id="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1828799"/>
                        <a:ext cx="3024000" cy="1082054"/>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24" name="Object 5"/>
          <p:cNvGraphicFramePr>
            <a:graphicFrameLocks noChangeAspect="1"/>
          </p:cNvGraphicFramePr>
          <p:nvPr/>
        </p:nvGraphicFramePr>
        <p:xfrm>
          <a:off x="762000" y="3505200"/>
          <a:ext cx="2211387" cy="1073150"/>
        </p:xfrm>
        <a:graphic>
          <a:graphicData uri="http://schemas.openxmlformats.org/presentationml/2006/ole">
            <mc:AlternateContent xmlns:mc="http://schemas.openxmlformats.org/markup-compatibility/2006">
              <mc:Choice xmlns:v="urn:schemas-microsoft-com:vml" Requires="v">
                <p:oleObj name="Формула" r:id="rId9" imgW="850680" imgH="419040" progId="Equation.3">
                  <p:embed/>
                </p:oleObj>
              </mc:Choice>
              <mc:Fallback>
                <p:oleObj name="Формула" r:id="rId9" imgW="850680" imgH="419040" progId="Equation.3">
                  <p:embed/>
                  <p:pic>
                    <p:nvPicPr>
                      <p:cNvPr id="0"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3505200"/>
                        <a:ext cx="2211387" cy="1073150"/>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5" name="Прямоугольник 24"/>
          <p:cNvSpPr/>
          <p:nvPr/>
        </p:nvSpPr>
        <p:spPr>
          <a:xfrm>
            <a:off x="3048000" y="3810000"/>
            <a:ext cx="2057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a:solidFill>
                  <a:schemeClr val="accent6">
                    <a:lumMod val="75000"/>
                  </a:schemeClr>
                </a:solidFill>
              </a:rPr>
              <a:t>n</a:t>
            </a:r>
            <a:r>
              <a:rPr lang="en-US" b="1">
                <a:solidFill>
                  <a:schemeClr val="accent6">
                    <a:lumMod val="75000"/>
                  </a:schemeClr>
                </a:solidFill>
              </a:rPr>
              <a:t> = 1</a:t>
            </a:r>
            <a:r>
              <a:rPr lang="ru-RU" b="1">
                <a:solidFill>
                  <a:schemeClr val="accent6">
                    <a:lumMod val="75000"/>
                  </a:schemeClr>
                </a:solidFill>
              </a:rPr>
              <a:t>, 2, …</a:t>
            </a:r>
            <a:r>
              <a:rPr lang="en-US" b="1">
                <a:solidFill>
                  <a:schemeClr val="accent6">
                    <a:lumMod val="75000"/>
                  </a:schemeClr>
                </a:solidFill>
              </a:rPr>
              <a:t> </a:t>
            </a:r>
            <a:endParaRPr lang="ru-RU" b="1">
              <a:solidFill>
                <a:schemeClr val="accent6">
                  <a:lumMod val="75000"/>
                </a:schemeClr>
              </a:solidFill>
            </a:endParaRPr>
          </a:p>
        </p:txBody>
      </p:sp>
      <p:sp>
        <p:nvSpPr>
          <p:cNvPr id="26" name="Прямоугольник 25"/>
          <p:cNvSpPr/>
          <p:nvPr/>
        </p:nvSpPr>
        <p:spPr>
          <a:xfrm>
            <a:off x="152400" y="3048000"/>
            <a:ext cx="49530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1. Собственные значения энергии</a:t>
            </a:r>
          </a:p>
        </p:txBody>
      </p:sp>
      <p:sp>
        <p:nvSpPr>
          <p:cNvPr id="27" name="Прямоугольник 26"/>
          <p:cNvSpPr/>
          <p:nvPr/>
        </p:nvSpPr>
        <p:spPr>
          <a:xfrm>
            <a:off x="76200" y="4572000"/>
            <a:ext cx="5105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2. Собственные волновые функции</a:t>
            </a:r>
          </a:p>
        </p:txBody>
      </p:sp>
      <p:graphicFrame>
        <p:nvGraphicFramePr>
          <p:cNvPr id="497673" name="Object 9"/>
          <p:cNvGraphicFramePr>
            <a:graphicFrameLocks noChangeAspect="1"/>
          </p:cNvGraphicFramePr>
          <p:nvPr/>
        </p:nvGraphicFramePr>
        <p:xfrm>
          <a:off x="763588" y="4978400"/>
          <a:ext cx="2970212" cy="1008063"/>
        </p:xfrm>
        <a:graphic>
          <a:graphicData uri="http://schemas.openxmlformats.org/presentationml/2006/ole">
            <mc:AlternateContent xmlns:mc="http://schemas.openxmlformats.org/markup-compatibility/2006">
              <mc:Choice xmlns:v="urn:schemas-microsoft-com:vml" Requires="v">
                <p:oleObj name="Формула" r:id="rId11" imgW="1143000" imgH="393480" progId="Equation.3">
                  <p:embed/>
                </p:oleObj>
              </mc:Choice>
              <mc:Fallback>
                <p:oleObj name="Формула" r:id="rId11" imgW="1143000" imgH="393480" progId="Equation.3">
                  <p:embed/>
                  <p:pic>
                    <p:nvPicPr>
                      <p:cNvPr id="0"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3588" y="4978400"/>
                        <a:ext cx="2970212" cy="1008063"/>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29" name="Прямоугольник 28"/>
          <p:cNvSpPr/>
          <p:nvPr/>
        </p:nvSpPr>
        <p:spPr>
          <a:xfrm>
            <a:off x="5257800" y="2874553"/>
            <a:ext cx="3886200" cy="6858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3. Амплитуду </a:t>
            </a:r>
            <a:r>
              <a:rPr lang="ru-RU" b="1" i="1">
                <a:solidFill>
                  <a:schemeClr val="accent6">
                    <a:lumMod val="75000"/>
                  </a:schemeClr>
                </a:solidFill>
              </a:rPr>
              <a:t>а</a:t>
            </a:r>
            <a:r>
              <a:rPr lang="ru-RU" b="1">
                <a:solidFill>
                  <a:schemeClr val="accent6">
                    <a:lumMod val="75000"/>
                  </a:schemeClr>
                </a:solidFill>
              </a:rPr>
              <a:t> найдем </a:t>
            </a:r>
            <a:br>
              <a:rPr lang="ru-RU" b="1">
                <a:solidFill>
                  <a:schemeClr val="accent6">
                    <a:lumMod val="75000"/>
                  </a:schemeClr>
                </a:solidFill>
              </a:rPr>
            </a:br>
            <a:r>
              <a:rPr lang="ru-RU" b="1">
                <a:solidFill>
                  <a:schemeClr val="accent6">
                    <a:lumMod val="75000"/>
                  </a:schemeClr>
                </a:solidFill>
              </a:rPr>
              <a:t>по условию нормировки</a:t>
            </a:r>
          </a:p>
        </p:txBody>
      </p:sp>
      <p:graphicFrame>
        <p:nvGraphicFramePr>
          <p:cNvPr id="497675" name="Object 11"/>
          <p:cNvGraphicFramePr>
            <a:graphicFrameLocks noChangeAspect="1"/>
          </p:cNvGraphicFramePr>
          <p:nvPr/>
        </p:nvGraphicFramePr>
        <p:xfrm>
          <a:off x="5334001" y="4550954"/>
          <a:ext cx="2590800" cy="1011646"/>
        </p:xfrm>
        <a:graphic>
          <a:graphicData uri="http://schemas.openxmlformats.org/presentationml/2006/ole">
            <mc:AlternateContent xmlns:mc="http://schemas.openxmlformats.org/markup-compatibility/2006">
              <mc:Choice xmlns:v="urn:schemas-microsoft-com:vml" Requires="v">
                <p:oleObj name="Формула" r:id="rId13" imgW="1218960" imgH="482400" progId="Equation.3">
                  <p:embed/>
                </p:oleObj>
              </mc:Choice>
              <mc:Fallback>
                <p:oleObj name="Формула" r:id="rId13" imgW="1218960" imgH="482400" progId="Equation.3">
                  <p:embed/>
                  <p:pic>
                    <p:nvPicPr>
                      <p:cNvPr id="0" name="Picture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34001" y="4550954"/>
                        <a:ext cx="2590800" cy="1011646"/>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497677" name="Object 13"/>
          <p:cNvGraphicFramePr>
            <a:graphicFrameLocks noChangeAspect="1"/>
          </p:cNvGraphicFramePr>
          <p:nvPr/>
        </p:nvGraphicFramePr>
        <p:xfrm>
          <a:off x="5354638" y="5643563"/>
          <a:ext cx="3332162" cy="1138237"/>
        </p:xfrm>
        <a:graphic>
          <a:graphicData uri="http://schemas.openxmlformats.org/presentationml/2006/ole">
            <mc:AlternateContent xmlns:mc="http://schemas.openxmlformats.org/markup-compatibility/2006">
              <mc:Choice xmlns:v="urn:schemas-microsoft-com:vml" Requires="v">
                <p:oleObj name="Формула" r:id="rId15" imgW="1282680" imgH="444240" progId="Equation.3">
                  <p:embed/>
                </p:oleObj>
              </mc:Choice>
              <mc:Fallback>
                <p:oleObj name="Формула" r:id="rId15" imgW="1282680" imgH="444240" progId="Equation.3">
                  <p:embed/>
                  <p:pic>
                    <p:nvPicPr>
                      <p:cNvPr id="0" name="Picture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54638" y="5643563"/>
                        <a:ext cx="3332162" cy="1138237"/>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34" name="Прямая со стрелкой 33"/>
          <p:cNvCxnSpPr/>
          <p:nvPr/>
        </p:nvCxnSpPr>
        <p:spPr>
          <a:xfrm rot="10800000">
            <a:off x="3581400" y="5789611"/>
            <a:ext cx="2133600" cy="1588"/>
          </a:xfrm>
          <a:prstGeom prst="straightConnector1">
            <a:avLst/>
          </a:prstGeom>
          <a:ln w="28575">
            <a:solidFill>
              <a:srgbClr val="C0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6" name="Стрелка вправо 35"/>
          <p:cNvSpPr/>
          <p:nvPr/>
        </p:nvSpPr>
        <p:spPr>
          <a:xfrm>
            <a:off x="8153400" y="38100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37" name="Стрелка вправо 36"/>
          <p:cNvSpPr/>
          <p:nvPr/>
        </p:nvSpPr>
        <p:spPr>
          <a:xfrm>
            <a:off x="8153400" y="4876800"/>
            <a:ext cx="360000" cy="360000"/>
          </a:xfrm>
          <a:prstGeom prst="rightArrow">
            <a:avLst/>
          </a:prstGeom>
          <a:solidFill>
            <a:schemeClr val="accent6">
              <a:lumMod val="20000"/>
              <a:lumOff val="80000"/>
            </a:schemeClr>
          </a:solidFill>
          <a:ln>
            <a:solidFill>
              <a:srgbClr val="002060"/>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cxnSp>
        <p:nvCxnSpPr>
          <p:cNvPr id="38" name="Прямая со стрелкой 37"/>
          <p:cNvCxnSpPr>
            <a:stCxn id="49" idx="7"/>
          </p:cNvCxnSpPr>
          <p:nvPr/>
        </p:nvCxnSpPr>
        <p:spPr>
          <a:xfrm rot="16200000" flipH="1">
            <a:off x="3323524" y="275525"/>
            <a:ext cx="149992" cy="1889759"/>
          </a:xfrm>
          <a:prstGeom prst="straightConnector1">
            <a:avLst/>
          </a:prstGeom>
          <a:ln w="28575">
            <a:solidFill>
              <a:srgbClr val="C00000"/>
            </a:solidFill>
            <a:headEnd type="none" w="med" len="med"/>
            <a:tailEnd type="arrow"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Прямая со стрелкой 40"/>
          <p:cNvCxnSpPr/>
          <p:nvPr/>
        </p:nvCxnSpPr>
        <p:spPr>
          <a:xfrm rot="5400000" flipH="1" flipV="1">
            <a:off x="2743200" y="1905000"/>
            <a:ext cx="457200" cy="1588"/>
          </a:xfrm>
          <a:prstGeom prst="straightConnector1">
            <a:avLst/>
          </a:prstGeom>
          <a:ln w="28575">
            <a:solidFill>
              <a:srgbClr val="C0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9" name="Овал 48"/>
          <p:cNvSpPr/>
          <p:nvPr/>
        </p:nvSpPr>
        <p:spPr>
          <a:xfrm>
            <a:off x="2098344" y="1033816"/>
            <a:ext cx="416256" cy="762000"/>
          </a:xfrm>
          <a:prstGeom prst="ellipse">
            <a:avLst/>
          </a:prstGeom>
          <a:no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000"/>
              <a:t>Линейный гармонический осциллятор</a:t>
            </a:r>
          </a:p>
        </p:txBody>
      </p:sp>
      <p:graphicFrame>
        <p:nvGraphicFramePr>
          <p:cNvPr id="515074" name="Object 2"/>
          <p:cNvGraphicFramePr>
            <a:graphicFrameLocks noChangeAspect="1"/>
          </p:cNvGraphicFramePr>
          <p:nvPr/>
        </p:nvGraphicFramePr>
        <p:xfrm>
          <a:off x="304800" y="1828800"/>
          <a:ext cx="4949825" cy="1236662"/>
        </p:xfrm>
        <a:graphic>
          <a:graphicData uri="http://schemas.openxmlformats.org/presentationml/2006/ole">
            <mc:AlternateContent xmlns:mc="http://schemas.openxmlformats.org/markup-compatibility/2006">
              <mc:Choice xmlns:v="urn:schemas-microsoft-com:vml" Requires="v">
                <p:oleObj name="Формула" r:id="rId3" imgW="1904760" imgH="482400" progId="Equation.3">
                  <p:embed/>
                </p:oleObj>
              </mc:Choice>
              <mc:Fallback>
                <p:oleObj name="Формула" r:id="rId3" imgW="1904760" imgH="482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28800"/>
                        <a:ext cx="4949825" cy="123666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7" name="Прямоугольник 6"/>
          <p:cNvSpPr/>
          <p:nvPr/>
        </p:nvSpPr>
        <p:spPr>
          <a:xfrm>
            <a:off x="5257800" y="2514600"/>
            <a:ext cx="38862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Решая данное уравнение, получаем:</a:t>
            </a:r>
          </a:p>
        </p:txBody>
      </p:sp>
      <p:graphicFrame>
        <p:nvGraphicFramePr>
          <p:cNvPr id="515075" name="Object 3"/>
          <p:cNvGraphicFramePr>
            <a:graphicFrameLocks noChangeAspect="1"/>
          </p:cNvGraphicFramePr>
          <p:nvPr/>
        </p:nvGraphicFramePr>
        <p:xfrm>
          <a:off x="582613" y="3998912"/>
          <a:ext cx="2640012" cy="1106488"/>
        </p:xfrm>
        <a:graphic>
          <a:graphicData uri="http://schemas.openxmlformats.org/presentationml/2006/ole">
            <mc:AlternateContent xmlns:mc="http://schemas.openxmlformats.org/markup-compatibility/2006">
              <mc:Choice xmlns:v="urn:schemas-microsoft-com:vml" Requires="v">
                <p:oleObj name="Формула" r:id="rId5" imgW="1015920" imgH="431640" progId="Equation.3">
                  <p:embed/>
                </p:oleObj>
              </mc:Choice>
              <mc:Fallback>
                <p:oleObj name="Формула" r:id="rId5" imgW="1015920" imgH="4316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2613" y="3998912"/>
                        <a:ext cx="2640012" cy="1106488"/>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9" name="Прямоугольник 8"/>
          <p:cNvSpPr/>
          <p:nvPr/>
        </p:nvSpPr>
        <p:spPr>
          <a:xfrm>
            <a:off x="3200400" y="4191000"/>
            <a:ext cx="2057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a:solidFill>
                  <a:schemeClr val="accent6">
                    <a:lumMod val="75000"/>
                  </a:schemeClr>
                </a:solidFill>
              </a:rPr>
              <a:t>n</a:t>
            </a:r>
            <a:r>
              <a:rPr lang="en-US" b="1">
                <a:solidFill>
                  <a:schemeClr val="accent6">
                    <a:lumMod val="75000"/>
                  </a:schemeClr>
                </a:solidFill>
              </a:rPr>
              <a:t> = 1</a:t>
            </a:r>
            <a:r>
              <a:rPr lang="ru-RU" b="1">
                <a:solidFill>
                  <a:schemeClr val="accent6">
                    <a:lumMod val="75000"/>
                  </a:schemeClr>
                </a:solidFill>
              </a:rPr>
              <a:t>, 2, …</a:t>
            </a:r>
            <a:r>
              <a:rPr lang="en-US" b="1">
                <a:solidFill>
                  <a:schemeClr val="accent6">
                    <a:lumMod val="75000"/>
                  </a:schemeClr>
                </a:solidFill>
              </a:rPr>
              <a:t> </a:t>
            </a:r>
            <a:endParaRPr lang="ru-RU" b="1">
              <a:solidFill>
                <a:schemeClr val="accent6">
                  <a:lumMod val="75000"/>
                </a:schemeClr>
              </a:solidFill>
            </a:endParaRPr>
          </a:p>
        </p:txBody>
      </p:sp>
      <p:sp>
        <p:nvSpPr>
          <p:cNvPr id="10" name="Прямоугольник 9"/>
          <p:cNvSpPr/>
          <p:nvPr/>
        </p:nvSpPr>
        <p:spPr>
          <a:xfrm>
            <a:off x="304800" y="3429000"/>
            <a:ext cx="5105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1. Собственные значения энергии</a:t>
            </a:r>
          </a:p>
        </p:txBody>
      </p:sp>
      <p:cxnSp>
        <p:nvCxnSpPr>
          <p:cNvPr id="11" name="Прямая соединительная линия 10"/>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graphicFrame>
        <p:nvGraphicFramePr>
          <p:cNvPr id="516100" name="Object 4"/>
          <p:cNvGraphicFramePr>
            <a:graphicFrameLocks noChangeAspect="1"/>
          </p:cNvGraphicFramePr>
          <p:nvPr/>
        </p:nvGraphicFramePr>
        <p:xfrm>
          <a:off x="533400" y="5791200"/>
          <a:ext cx="1953370" cy="693738"/>
        </p:xfrm>
        <a:graphic>
          <a:graphicData uri="http://schemas.openxmlformats.org/presentationml/2006/ole">
            <mc:AlternateContent xmlns:mc="http://schemas.openxmlformats.org/markup-compatibility/2006">
              <mc:Choice xmlns:v="urn:schemas-microsoft-com:vml" Requires="v">
                <p:oleObj name="Формула" r:id="rId7" imgW="634680" imgH="228600" progId="Equation.3">
                  <p:embed/>
                </p:oleObj>
              </mc:Choice>
              <mc:Fallback>
                <p:oleObj name="Формула" r:id="rId7" imgW="634680" imgH="2286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 y="5791200"/>
                        <a:ext cx="1953370" cy="693738"/>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12" name="Прямоугольник 11"/>
          <p:cNvSpPr/>
          <p:nvPr/>
        </p:nvSpPr>
        <p:spPr>
          <a:xfrm>
            <a:off x="381000" y="5257800"/>
            <a:ext cx="3200400" cy="4572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2. Формулу Планка</a:t>
            </a:r>
          </a:p>
        </p:txBody>
      </p:sp>
      <p:sp>
        <p:nvSpPr>
          <p:cNvPr id="13" name="Прямоугольник 12"/>
          <p:cNvSpPr/>
          <p:nvPr/>
        </p:nvSpPr>
        <p:spPr>
          <a:xfrm>
            <a:off x="2667000" y="5791200"/>
            <a:ext cx="2133600" cy="7620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При больших квантовых числах</a:t>
            </a:r>
          </a:p>
        </p:txBody>
      </p:sp>
      <p:sp>
        <p:nvSpPr>
          <p:cNvPr id="14" name="Прямоугольник 13"/>
          <p:cNvSpPr/>
          <p:nvPr/>
        </p:nvSpPr>
        <p:spPr>
          <a:xfrm>
            <a:off x="5562600" y="3429000"/>
            <a:ext cx="3429000" cy="99060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accent6">
                    <a:lumMod val="75000"/>
                  </a:schemeClr>
                </a:solidFill>
              </a:rPr>
              <a:t>3. Нулевая энергия гармонического осциллятора</a:t>
            </a:r>
          </a:p>
        </p:txBody>
      </p:sp>
      <p:graphicFrame>
        <p:nvGraphicFramePr>
          <p:cNvPr id="516101" name="Object 5"/>
          <p:cNvGraphicFramePr>
            <a:graphicFrameLocks noChangeAspect="1"/>
          </p:cNvGraphicFramePr>
          <p:nvPr/>
        </p:nvGraphicFramePr>
        <p:xfrm>
          <a:off x="5638800" y="4519612"/>
          <a:ext cx="2070100" cy="1195388"/>
        </p:xfrm>
        <a:graphic>
          <a:graphicData uri="http://schemas.openxmlformats.org/presentationml/2006/ole">
            <mc:AlternateContent xmlns:mc="http://schemas.openxmlformats.org/markup-compatibility/2006">
              <mc:Choice xmlns:v="urn:schemas-microsoft-com:vml" Requires="v">
                <p:oleObj name="Формула" r:id="rId9" imgW="672840" imgH="393480" progId="Equation.3">
                  <p:embed/>
                </p:oleObj>
              </mc:Choice>
              <mc:Fallback>
                <p:oleObj name="Формула" r:id="rId9" imgW="672840" imgH="39348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38800" y="4519612"/>
                        <a:ext cx="2070100" cy="1195388"/>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516102" name="Object 6"/>
          <p:cNvGraphicFramePr>
            <a:graphicFrameLocks noChangeAspect="1"/>
          </p:cNvGraphicFramePr>
          <p:nvPr/>
        </p:nvGraphicFramePr>
        <p:xfrm>
          <a:off x="5105400" y="762000"/>
          <a:ext cx="1884626" cy="990599"/>
        </p:xfrm>
        <a:graphic>
          <a:graphicData uri="http://schemas.openxmlformats.org/presentationml/2006/ole">
            <mc:AlternateContent xmlns:mc="http://schemas.openxmlformats.org/markup-compatibility/2006">
              <mc:Choice xmlns:v="urn:schemas-microsoft-com:vml" Requires="v">
                <p:oleObj name="Формула" r:id="rId11" imgW="787320" imgH="419040" progId="Equation.3">
                  <p:embed/>
                </p:oleObj>
              </mc:Choice>
              <mc:Fallback>
                <p:oleObj name="Формула" r:id="rId11" imgW="787320" imgH="41904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05400" y="762000"/>
                        <a:ext cx="1884626" cy="990599"/>
                      </a:xfrm>
                      <a:prstGeom prst="rect">
                        <a:avLst/>
                      </a:prstGeom>
                      <a:solidFill>
                        <a:schemeClr val="bg1"/>
                      </a:solidFill>
                      <a:ln w="9525">
                        <a:solidFill>
                          <a:schemeClr val="accent2"/>
                        </a:solidFill>
                        <a:miter lim="800000"/>
                        <a:headEnd/>
                        <a:tailEnd/>
                      </a:ln>
                    </p:spPr>
                  </p:pic>
                </p:oleObj>
              </mc:Fallback>
            </mc:AlternateContent>
          </a:graphicData>
        </a:graphic>
      </p:graphicFrame>
      <p:graphicFrame>
        <p:nvGraphicFramePr>
          <p:cNvPr id="516103" name="Object 7"/>
          <p:cNvGraphicFramePr>
            <a:graphicFrameLocks noChangeAspect="1"/>
          </p:cNvGraphicFramePr>
          <p:nvPr/>
        </p:nvGraphicFramePr>
        <p:xfrm>
          <a:off x="304800" y="685800"/>
          <a:ext cx="3729038" cy="1008063"/>
        </p:xfrm>
        <a:graphic>
          <a:graphicData uri="http://schemas.openxmlformats.org/presentationml/2006/ole">
            <mc:AlternateContent xmlns:mc="http://schemas.openxmlformats.org/markup-compatibility/2006">
              <mc:Choice xmlns:v="urn:schemas-microsoft-com:vml" Requires="v">
                <p:oleObj name="Формула" r:id="rId13" imgW="1434960" imgH="393480" progId="Equation.3">
                  <p:embed/>
                </p:oleObj>
              </mc:Choice>
              <mc:Fallback>
                <p:oleObj name="Формула" r:id="rId13" imgW="1434960" imgH="393480" progId="Equation.3">
                  <p:embed/>
                  <p:pic>
                    <p:nvPicPr>
                      <p:cNvPr id="0"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4800" y="685800"/>
                        <a:ext cx="3729038" cy="1008063"/>
                      </a:xfrm>
                      <a:prstGeom prst="rect">
                        <a:avLst/>
                      </a:prstGeom>
                      <a:solidFill>
                        <a:schemeClr val="bg1"/>
                      </a:solidFill>
                      <a:ln w="9525">
                        <a:solidFill>
                          <a:schemeClr val="accent2"/>
                        </a:solidFill>
                        <a:miter lim="800000"/>
                        <a:headEnd/>
                        <a:tailEnd/>
                      </a:ln>
                    </p:spPr>
                  </p:pic>
                </p:oleObj>
              </mc:Fallback>
            </mc:AlternateContent>
          </a:graphicData>
        </a:graphic>
      </p:graphicFrame>
      <p:cxnSp>
        <p:nvCxnSpPr>
          <p:cNvPr id="18" name="Прямая со стрелкой 17"/>
          <p:cNvCxnSpPr>
            <a:endCxn id="17" idx="7"/>
          </p:cNvCxnSpPr>
          <p:nvPr/>
        </p:nvCxnSpPr>
        <p:spPr>
          <a:xfrm rot="10800000">
            <a:off x="2969886" y="819712"/>
            <a:ext cx="2440315" cy="94689"/>
          </a:xfrm>
          <a:prstGeom prst="straightConnector1">
            <a:avLst/>
          </a:prstGeom>
          <a:ln w="28575">
            <a:solidFill>
              <a:srgbClr val="C0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Овал 16"/>
          <p:cNvSpPr/>
          <p:nvPr/>
        </p:nvSpPr>
        <p:spPr>
          <a:xfrm>
            <a:off x="2514600" y="685800"/>
            <a:ext cx="533400" cy="914400"/>
          </a:xfrm>
          <a:prstGeom prst="ellipse">
            <a:avLst/>
          </a:prstGeom>
          <a:no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8" name="Прямая со стрелкой 27"/>
          <p:cNvCxnSpPr/>
          <p:nvPr/>
        </p:nvCxnSpPr>
        <p:spPr>
          <a:xfrm rot="5400000" flipH="1" flipV="1">
            <a:off x="3124200" y="1752600"/>
            <a:ext cx="609600" cy="1588"/>
          </a:xfrm>
          <a:prstGeom prst="straightConnector1">
            <a:avLst/>
          </a:prstGeom>
          <a:ln w="28575">
            <a:solidFill>
              <a:srgbClr val="C00000"/>
            </a:solidFill>
            <a:headEnd type="arrow" w="med" len="med"/>
            <a:tailEnd type="non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Иоганн Кеплер</a:t>
            </a:r>
          </a:p>
        </p:txBody>
      </p:sp>
      <p:sp>
        <p:nvSpPr>
          <p:cNvPr id="3" name="Содержимое 2"/>
          <p:cNvSpPr>
            <a:spLocks noGrp="1"/>
          </p:cNvSpPr>
          <p:nvPr>
            <p:ph idx="1"/>
          </p:nvPr>
        </p:nvSpPr>
        <p:spPr>
          <a:xfrm>
            <a:off x="152400" y="914400"/>
            <a:ext cx="6400800" cy="5943600"/>
          </a:xfrm>
        </p:spPr>
        <p:txBody>
          <a:bodyPr/>
          <a:lstStyle/>
          <a:p>
            <a:r>
              <a:rPr lang="ru-RU" dirty="0"/>
              <a:t>Немецкий математик, астроном, оптик и астролог.</a:t>
            </a:r>
          </a:p>
          <a:p>
            <a:r>
              <a:rPr lang="ru-RU" dirty="0"/>
              <a:t>Открыл законы движения планет.</a:t>
            </a:r>
          </a:p>
        </p:txBody>
      </p:sp>
      <p:sp>
        <p:nvSpPr>
          <p:cNvPr id="5" name="Прямоугольник 4"/>
          <p:cNvSpPr/>
          <p:nvPr/>
        </p:nvSpPr>
        <p:spPr>
          <a:xfrm>
            <a:off x="6477000" y="838200"/>
            <a:ext cx="2520000" cy="7620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rgbClr val="002060"/>
                </a:solidFill>
              </a:rPr>
              <a:t>Johannes</a:t>
            </a:r>
            <a:r>
              <a:rPr lang="ru-RU" b="1" dirty="0">
                <a:solidFill>
                  <a:srgbClr val="002060"/>
                </a:solidFill>
              </a:rPr>
              <a:t> </a:t>
            </a:r>
            <a:r>
              <a:rPr lang="ru-RU" b="1" dirty="0" err="1">
                <a:solidFill>
                  <a:srgbClr val="002060"/>
                </a:solidFill>
              </a:rPr>
              <a:t>Kepler</a:t>
            </a:r>
            <a:endParaRPr lang="ru-RU" b="1" dirty="0">
              <a:solidFill>
                <a:srgbClr val="002060"/>
              </a:solidFill>
            </a:endParaRPr>
          </a:p>
        </p:txBody>
      </p:sp>
      <p:pic>
        <p:nvPicPr>
          <p:cNvPr id="6" name="Picture 2"/>
          <p:cNvPicPr>
            <a:picLocks noChangeAspect="1" noChangeArrowheads="1"/>
          </p:cNvPicPr>
          <p:nvPr/>
        </p:nvPicPr>
        <p:blipFill>
          <a:blip r:embed="rId3" cstate="print"/>
          <a:srcRect/>
          <a:stretch>
            <a:fillRect/>
          </a:stretch>
        </p:blipFill>
        <p:spPr bwMode="auto">
          <a:xfrm>
            <a:off x="6477000" y="1600200"/>
            <a:ext cx="2520000" cy="3465000"/>
          </a:xfrm>
          <a:prstGeom prst="rect">
            <a:avLst/>
          </a:prstGeom>
          <a:noFill/>
          <a:ln w="9525">
            <a:noFill/>
            <a:miter lim="800000"/>
            <a:headEnd/>
            <a:tailEnd/>
          </a:ln>
        </p:spPr>
      </p:pic>
      <p:sp>
        <p:nvSpPr>
          <p:cNvPr id="7" name="Прямоугольник 6"/>
          <p:cNvSpPr/>
          <p:nvPr/>
        </p:nvSpPr>
        <p:spPr>
          <a:xfrm>
            <a:off x="6477000" y="5029200"/>
            <a:ext cx="2520000" cy="10668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27 декабря 1571 – 15 ноября 1630 Германия</a:t>
            </a:r>
          </a:p>
        </p:txBody>
      </p:sp>
      <p:cxnSp>
        <p:nvCxnSpPr>
          <p:cNvPr id="8" name="Прямая соединительная линия 7"/>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Густав Людвиг Герц</a:t>
            </a:r>
          </a:p>
        </p:txBody>
      </p:sp>
      <p:sp>
        <p:nvSpPr>
          <p:cNvPr id="3" name="Содержимое 2"/>
          <p:cNvSpPr>
            <a:spLocks noGrp="1"/>
          </p:cNvSpPr>
          <p:nvPr>
            <p:ph idx="1"/>
          </p:nvPr>
        </p:nvSpPr>
        <p:spPr>
          <a:xfrm>
            <a:off x="0" y="609600"/>
            <a:ext cx="6477000" cy="6096000"/>
          </a:xfrm>
        </p:spPr>
        <p:txBody>
          <a:bodyPr/>
          <a:lstStyle/>
          <a:p>
            <a:r>
              <a:rPr lang="ru-RU" sz="2000" dirty="0"/>
              <a:t>Немецкий физик, лауреат Нобелевской премии по физике 1925г. «за открытие законов соударения электрона с атомом» (совместно с Джеймсом Франком)</a:t>
            </a:r>
          </a:p>
          <a:p>
            <a:r>
              <a:rPr lang="ru-RU" sz="2000" dirty="0"/>
              <a:t>Племянник знаменитого Генриха Герца</a:t>
            </a:r>
          </a:p>
          <a:p>
            <a:r>
              <a:rPr lang="ru-RU" sz="2000" dirty="0"/>
              <a:t>1945-1954 – возглавлял исследовательскую лабораторию (Сухуми) </a:t>
            </a:r>
          </a:p>
          <a:p>
            <a:r>
              <a:rPr lang="ru-RU" sz="2000" dirty="0"/>
              <a:t>Лауреат Сталинской премии за исследования динамики и устойчивости каскадов газодиффузионного разделения изотопов урана</a:t>
            </a:r>
          </a:p>
          <a:p>
            <a:r>
              <a:rPr lang="ru-RU" sz="2000" dirty="0"/>
              <a:t>В 1955 г. – руководитель научного совета по мирному применению атомной энергии при совете министров ГДР</a:t>
            </a:r>
          </a:p>
        </p:txBody>
      </p:sp>
      <p:pic>
        <p:nvPicPr>
          <p:cNvPr id="374786" name="Picture 2"/>
          <p:cNvPicPr>
            <a:picLocks noChangeAspect="1" noChangeArrowheads="1"/>
          </p:cNvPicPr>
          <p:nvPr/>
        </p:nvPicPr>
        <p:blipFill>
          <a:blip r:embed="rId3" cstate="print"/>
          <a:srcRect/>
          <a:stretch>
            <a:fillRect/>
          </a:stretch>
        </p:blipFill>
        <p:spPr bwMode="auto">
          <a:xfrm>
            <a:off x="6477000" y="1599837"/>
            <a:ext cx="2514600" cy="3558159"/>
          </a:xfrm>
          <a:prstGeom prst="rect">
            <a:avLst/>
          </a:prstGeom>
          <a:noFill/>
          <a:ln w="9525">
            <a:noFill/>
            <a:miter lim="800000"/>
            <a:headEnd/>
            <a:tailEnd/>
          </a:ln>
        </p:spPr>
      </p:pic>
      <p:sp>
        <p:nvSpPr>
          <p:cNvPr id="5" name="Прямоугольник 4"/>
          <p:cNvSpPr/>
          <p:nvPr/>
        </p:nvSpPr>
        <p:spPr>
          <a:xfrm>
            <a:off x="6477000" y="5150340"/>
            <a:ext cx="2514600" cy="9906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22 июля 1887— 30 октября 1975, Германия</a:t>
            </a:r>
          </a:p>
        </p:txBody>
      </p:sp>
      <p:cxnSp>
        <p:nvCxnSpPr>
          <p:cNvPr id="6" name="Прямая соединительная линия 5"/>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7" name="Прямоугольник 6"/>
          <p:cNvSpPr/>
          <p:nvPr/>
        </p:nvSpPr>
        <p:spPr>
          <a:xfrm>
            <a:off x="6477000" y="838200"/>
            <a:ext cx="2514600" cy="7620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2060"/>
                </a:solidFill>
              </a:rPr>
              <a:t>Gustav Ludwig Hertz</a:t>
            </a:r>
            <a:endParaRPr lang="ru-RU" b="1" dirty="0">
              <a:solidFill>
                <a:srgbClr val="00206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47138" name="Picture 2"/>
          <p:cNvPicPr>
            <a:picLocks noChangeAspect="1" noChangeArrowheads="1"/>
          </p:cNvPicPr>
          <p:nvPr/>
        </p:nvPicPr>
        <p:blipFill>
          <a:blip r:embed="rId3" cstate="print"/>
          <a:srcRect/>
          <a:stretch>
            <a:fillRect/>
          </a:stretch>
        </p:blipFill>
        <p:spPr bwMode="auto">
          <a:xfrm>
            <a:off x="2133600" y="914400"/>
            <a:ext cx="1905000" cy="2162175"/>
          </a:xfrm>
          <a:prstGeom prst="rect">
            <a:avLst/>
          </a:prstGeom>
          <a:noFill/>
          <a:ln w="9525">
            <a:noFill/>
            <a:miter lim="800000"/>
            <a:headEnd/>
            <a:tailEnd/>
          </a:ln>
        </p:spPr>
      </p:pic>
      <p:sp>
        <p:nvSpPr>
          <p:cNvPr id="5" name="Прямоугольник 4"/>
          <p:cNvSpPr/>
          <p:nvPr/>
        </p:nvSpPr>
        <p:spPr>
          <a:xfrm>
            <a:off x="1981200" y="3124200"/>
            <a:ext cx="2133600" cy="923330"/>
          </a:xfrm>
          <a:prstGeom prst="rect">
            <a:avLst/>
          </a:prstGeom>
        </p:spPr>
        <p:txBody>
          <a:bodyPr wrap="square">
            <a:spAutoFit/>
          </a:bodyPr>
          <a:lstStyle/>
          <a:p>
            <a:r>
              <a:rPr lang="ru-RU" dirty="0" err="1"/>
              <a:t>Луиджи</a:t>
            </a:r>
            <a:r>
              <a:rPr lang="ru-RU" dirty="0"/>
              <a:t> </a:t>
            </a:r>
            <a:r>
              <a:rPr lang="ru-RU" dirty="0" err="1"/>
              <a:t>Гальвани</a:t>
            </a:r>
            <a:endParaRPr lang="ru-RU" dirty="0"/>
          </a:p>
          <a:p>
            <a:r>
              <a:rPr lang="ru-RU" dirty="0"/>
              <a:t>1737-1798</a:t>
            </a:r>
          </a:p>
          <a:p>
            <a:r>
              <a:rPr lang="ru-RU" dirty="0"/>
              <a:t>Италия</a:t>
            </a:r>
          </a:p>
        </p:txBody>
      </p:sp>
      <p:sp>
        <p:nvSpPr>
          <p:cNvPr id="6" name="Прямоугольник 5"/>
          <p:cNvSpPr/>
          <p:nvPr/>
        </p:nvSpPr>
        <p:spPr>
          <a:xfrm>
            <a:off x="152400" y="3429000"/>
            <a:ext cx="1905000" cy="1477328"/>
          </a:xfrm>
          <a:prstGeom prst="rect">
            <a:avLst/>
          </a:prstGeom>
        </p:spPr>
        <p:txBody>
          <a:bodyPr wrap="square">
            <a:spAutoFit/>
          </a:bodyPr>
          <a:lstStyle/>
          <a:p>
            <a:r>
              <a:rPr lang="ru-RU" dirty="0"/>
              <a:t>Александр Григорьевич Столетов</a:t>
            </a:r>
          </a:p>
          <a:p>
            <a:r>
              <a:rPr lang="ru-RU" dirty="0"/>
              <a:t>1839-1896</a:t>
            </a:r>
          </a:p>
          <a:p>
            <a:r>
              <a:rPr lang="ru-RU" dirty="0"/>
              <a:t>Россия, Москва</a:t>
            </a:r>
          </a:p>
        </p:txBody>
      </p:sp>
      <p:pic>
        <p:nvPicPr>
          <p:cNvPr id="347139" name="Picture 3"/>
          <p:cNvPicPr>
            <a:picLocks noChangeAspect="1" noChangeArrowheads="1"/>
          </p:cNvPicPr>
          <p:nvPr/>
        </p:nvPicPr>
        <p:blipFill>
          <a:blip r:embed="rId4" cstate="print"/>
          <a:srcRect/>
          <a:stretch>
            <a:fillRect/>
          </a:stretch>
        </p:blipFill>
        <p:spPr bwMode="auto">
          <a:xfrm>
            <a:off x="152400" y="914400"/>
            <a:ext cx="1905000" cy="2447925"/>
          </a:xfrm>
          <a:prstGeom prst="rect">
            <a:avLst/>
          </a:prstGeom>
          <a:noFill/>
          <a:ln w="9525">
            <a:noFill/>
            <a:miter lim="800000"/>
            <a:headEnd/>
            <a:tailEnd/>
          </a:ln>
        </p:spPr>
      </p:pic>
      <p:pic>
        <p:nvPicPr>
          <p:cNvPr id="347140" name="Picture 4"/>
          <p:cNvPicPr>
            <a:picLocks noChangeAspect="1" noChangeArrowheads="1"/>
          </p:cNvPicPr>
          <p:nvPr/>
        </p:nvPicPr>
        <p:blipFill>
          <a:blip r:embed="rId5" cstate="print"/>
          <a:srcRect/>
          <a:stretch>
            <a:fillRect/>
          </a:stretch>
        </p:blipFill>
        <p:spPr bwMode="auto">
          <a:xfrm>
            <a:off x="4114800" y="914400"/>
            <a:ext cx="1905000" cy="2695575"/>
          </a:xfrm>
          <a:prstGeom prst="rect">
            <a:avLst/>
          </a:prstGeom>
          <a:noFill/>
          <a:ln w="9525">
            <a:noFill/>
            <a:miter lim="800000"/>
            <a:headEnd/>
            <a:tailEnd/>
          </a:ln>
        </p:spPr>
      </p:pic>
      <p:sp>
        <p:nvSpPr>
          <p:cNvPr id="9" name="Прямоугольник 8"/>
          <p:cNvSpPr/>
          <p:nvPr/>
        </p:nvSpPr>
        <p:spPr>
          <a:xfrm>
            <a:off x="4114800" y="3733800"/>
            <a:ext cx="2057400" cy="1477328"/>
          </a:xfrm>
          <a:prstGeom prst="rect">
            <a:avLst/>
          </a:prstGeom>
        </p:spPr>
        <p:txBody>
          <a:bodyPr wrap="square">
            <a:spAutoFit/>
          </a:bodyPr>
          <a:lstStyle/>
          <a:p>
            <a:r>
              <a:rPr lang="ru-RU" dirty="0"/>
              <a:t>Филипп Эдуард Антон фон </a:t>
            </a:r>
            <a:r>
              <a:rPr lang="ru-RU" dirty="0" err="1"/>
              <a:t>Ленард</a:t>
            </a:r>
            <a:r>
              <a:rPr lang="ru-RU" dirty="0"/>
              <a:t> </a:t>
            </a:r>
          </a:p>
          <a:p>
            <a:r>
              <a:rPr lang="ru-RU" dirty="0"/>
              <a:t>1862-1947 Германия</a:t>
            </a:r>
          </a:p>
        </p:txBody>
      </p:sp>
      <p:pic>
        <p:nvPicPr>
          <p:cNvPr id="347141" name="Picture 5"/>
          <p:cNvPicPr>
            <a:picLocks noChangeAspect="1" noChangeArrowheads="1"/>
          </p:cNvPicPr>
          <p:nvPr/>
        </p:nvPicPr>
        <p:blipFill>
          <a:blip r:embed="rId6" cstate="print"/>
          <a:srcRect/>
          <a:stretch>
            <a:fillRect/>
          </a:stretch>
        </p:blipFill>
        <p:spPr bwMode="auto">
          <a:xfrm>
            <a:off x="6172200" y="914400"/>
            <a:ext cx="1905000" cy="2847975"/>
          </a:xfrm>
          <a:prstGeom prst="rect">
            <a:avLst/>
          </a:prstGeom>
          <a:noFill/>
          <a:ln w="9525">
            <a:noFill/>
            <a:miter lim="800000"/>
            <a:headEnd/>
            <a:tailEnd/>
          </a:ln>
        </p:spPr>
      </p:pic>
      <p:sp>
        <p:nvSpPr>
          <p:cNvPr id="12" name="Прямоугольник 11"/>
          <p:cNvSpPr/>
          <p:nvPr/>
        </p:nvSpPr>
        <p:spPr>
          <a:xfrm>
            <a:off x="6172200" y="3733800"/>
            <a:ext cx="2438400" cy="1200329"/>
          </a:xfrm>
          <a:prstGeom prst="rect">
            <a:avLst/>
          </a:prstGeom>
        </p:spPr>
        <p:txBody>
          <a:bodyPr wrap="square">
            <a:spAutoFit/>
          </a:bodyPr>
          <a:lstStyle/>
          <a:p>
            <a:r>
              <a:rPr lang="ru-RU" dirty="0"/>
              <a:t>Альберт Эйнштейн</a:t>
            </a:r>
          </a:p>
          <a:p>
            <a:r>
              <a:rPr lang="ru-RU" dirty="0" err="1"/>
              <a:t>Albert</a:t>
            </a:r>
            <a:r>
              <a:rPr lang="ru-RU" dirty="0"/>
              <a:t> </a:t>
            </a:r>
            <a:r>
              <a:rPr lang="ru-RU" dirty="0" err="1"/>
              <a:t>Einstein</a:t>
            </a:r>
            <a:endParaRPr lang="ru-RU" dirty="0"/>
          </a:p>
          <a:p>
            <a:r>
              <a:rPr lang="ru-RU" dirty="0"/>
              <a:t>1879-1955</a:t>
            </a:r>
          </a:p>
          <a:p>
            <a:r>
              <a:rPr lang="ru-RU" dirty="0"/>
              <a:t>Германия, США</a:t>
            </a:r>
          </a:p>
        </p:txBody>
      </p:sp>
      <p:cxnSp>
        <p:nvCxnSpPr>
          <p:cNvPr id="13" name="Прямая соединительная линия 12"/>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90600"/>
          </a:xfrm>
        </p:spPr>
        <p:txBody>
          <a:bodyPr/>
          <a:lstStyle/>
          <a:p>
            <a:pPr>
              <a:lnSpc>
                <a:spcPct val="100000"/>
              </a:lnSpc>
            </a:pPr>
            <a:r>
              <a:rPr lang="ru-RU" dirty="0"/>
              <a:t>Йозеф Стефан</a:t>
            </a:r>
          </a:p>
        </p:txBody>
      </p:sp>
      <p:sp>
        <p:nvSpPr>
          <p:cNvPr id="3" name="Содержимое 2"/>
          <p:cNvSpPr>
            <a:spLocks noGrp="1"/>
          </p:cNvSpPr>
          <p:nvPr>
            <p:ph idx="1"/>
          </p:nvPr>
        </p:nvSpPr>
        <p:spPr>
          <a:xfrm>
            <a:off x="152400" y="914400"/>
            <a:ext cx="6477000" cy="5943600"/>
          </a:xfrm>
        </p:spPr>
        <p:txBody>
          <a:bodyPr/>
          <a:lstStyle/>
          <a:p>
            <a:r>
              <a:rPr lang="ru-RU" dirty="0"/>
              <a:t>Австрийский физик и математик</a:t>
            </a:r>
          </a:p>
          <a:p>
            <a:r>
              <a:rPr lang="ru-RU" dirty="0"/>
              <a:t>Член Австрийской академии наук (1865)</a:t>
            </a:r>
          </a:p>
        </p:txBody>
      </p:sp>
      <p:pic>
        <p:nvPicPr>
          <p:cNvPr id="386050" name="Picture 2"/>
          <p:cNvPicPr>
            <a:picLocks noChangeAspect="1" noChangeArrowheads="1"/>
          </p:cNvPicPr>
          <p:nvPr/>
        </p:nvPicPr>
        <p:blipFill>
          <a:blip r:embed="rId3" cstate="print"/>
          <a:srcRect/>
          <a:stretch>
            <a:fillRect/>
          </a:stretch>
        </p:blipFill>
        <p:spPr bwMode="auto">
          <a:xfrm>
            <a:off x="6477000" y="1752600"/>
            <a:ext cx="2421610" cy="2857500"/>
          </a:xfrm>
          <a:prstGeom prst="rect">
            <a:avLst/>
          </a:prstGeom>
          <a:noFill/>
          <a:ln w="9525">
            <a:noFill/>
            <a:miter lim="800000"/>
            <a:headEnd/>
            <a:tailEnd/>
          </a:ln>
        </p:spPr>
      </p:pic>
      <p:cxnSp>
        <p:nvCxnSpPr>
          <p:cNvPr id="5" name="Прямая соединительная линия 4"/>
          <p:cNvCxnSpPr/>
          <p:nvPr/>
        </p:nvCxnSpPr>
        <p:spPr>
          <a:xfrm>
            <a:off x="304800" y="6080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6477000" y="5150340"/>
            <a:ext cx="2514600" cy="9906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24 марта 1835 – 7 января 1893, Австрия</a:t>
            </a:r>
          </a:p>
        </p:txBody>
      </p:sp>
      <p:sp>
        <p:nvSpPr>
          <p:cNvPr id="7" name="Прямоугольник 6"/>
          <p:cNvSpPr/>
          <p:nvPr/>
        </p:nvSpPr>
        <p:spPr>
          <a:xfrm>
            <a:off x="6477000" y="1143000"/>
            <a:ext cx="2514600" cy="4572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accent6">
                    <a:lumMod val="75000"/>
                  </a:schemeClr>
                </a:solidFill>
              </a:rPr>
              <a:t>Joseph</a:t>
            </a:r>
            <a:r>
              <a:rPr lang="ru-RU" b="1" dirty="0">
                <a:solidFill>
                  <a:schemeClr val="accent6">
                    <a:lumMod val="75000"/>
                  </a:schemeClr>
                </a:solidFill>
              </a:rPr>
              <a:t> </a:t>
            </a:r>
            <a:r>
              <a:rPr lang="ru-RU" b="1" dirty="0" err="1">
                <a:solidFill>
                  <a:schemeClr val="accent6">
                    <a:lumMod val="75000"/>
                  </a:schemeClr>
                </a:solidFill>
              </a:rPr>
              <a:t>Stefan</a:t>
            </a:r>
            <a:endParaRPr lang="ru-RU" b="1" dirty="0">
              <a:solidFill>
                <a:schemeClr val="accent6">
                  <a:lumMod val="75000"/>
                </a:schemeClr>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152400" y="1066800"/>
            <a:ext cx="6934200" cy="5791200"/>
          </a:xfrm>
        </p:spPr>
        <p:txBody>
          <a:bodyPr/>
          <a:lstStyle/>
          <a:p>
            <a:r>
              <a:rPr lang="ru-RU" sz="2400" dirty="0"/>
              <a:t>нем. </a:t>
            </a:r>
            <a:r>
              <a:rPr lang="ru-RU" sz="2400" dirty="0" err="1"/>
              <a:t>Ludwig</a:t>
            </a:r>
            <a:r>
              <a:rPr lang="ru-RU" sz="2400" dirty="0"/>
              <a:t> </a:t>
            </a:r>
            <a:r>
              <a:rPr lang="ru-RU" sz="2400" dirty="0" err="1"/>
              <a:t>Eduard</a:t>
            </a:r>
            <a:r>
              <a:rPr lang="ru-RU" sz="2400" dirty="0"/>
              <a:t> </a:t>
            </a:r>
            <a:r>
              <a:rPr lang="ru-RU" sz="2400" dirty="0" err="1"/>
              <a:t>Boltzmann</a:t>
            </a:r>
            <a:r>
              <a:rPr lang="ru-RU" sz="2400" dirty="0"/>
              <a:t>, 20 февраля 1844, Вена, Австрийская империя — 5 сентября 1906, </a:t>
            </a:r>
            <a:r>
              <a:rPr lang="ru-RU" sz="2400" dirty="0" err="1"/>
              <a:t>Дуино</a:t>
            </a:r>
            <a:r>
              <a:rPr lang="ru-RU" sz="2400" dirty="0"/>
              <a:t>, Италия — австрийский физик-теоретик, основатель статистической механики и молекулярно-кинетической теории. Член Австрийской академии наук (1895), член-корреспондент Петербургской академии наук (1899) и ряда других.</a:t>
            </a:r>
          </a:p>
          <a:p>
            <a:r>
              <a:rPr lang="ru-RU" sz="2400" dirty="0"/>
              <a:t>ученик </a:t>
            </a:r>
            <a:r>
              <a:rPr lang="ru-RU" sz="2400" dirty="0" err="1"/>
              <a:t>Й.Стефана</a:t>
            </a:r>
            <a:endParaRPr lang="ru-RU" sz="2400" dirty="0"/>
          </a:p>
        </p:txBody>
      </p:sp>
      <p:pic>
        <p:nvPicPr>
          <p:cNvPr id="387074" name="Picture 2"/>
          <p:cNvPicPr>
            <a:picLocks noChangeAspect="1" noChangeArrowheads="1"/>
          </p:cNvPicPr>
          <p:nvPr/>
        </p:nvPicPr>
        <p:blipFill>
          <a:blip r:embed="rId3" cstate="print"/>
          <a:srcRect/>
          <a:stretch>
            <a:fillRect/>
          </a:stretch>
        </p:blipFill>
        <p:spPr bwMode="auto">
          <a:xfrm>
            <a:off x="7086600" y="914400"/>
            <a:ext cx="1905000" cy="2333625"/>
          </a:xfrm>
          <a:prstGeom prst="rect">
            <a:avLst/>
          </a:prstGeom>
          <a:noFill/>
          <a:ln w="9525">
            <a:noFill/>
            <a:miter lim="800000"/>
            <a:headEnd/>
            <a:tailEnd/>
          </a:ln>
        </p:spPr>
      </p:pic>
      <p:cxnSp>
        <p:nvCxnSpPr>
          <p:cNvPr id="5" name="Прямая соединительная линия 4"/>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Вильгельм Карл Вернер </a:t>
            </a:r>
            <a:r>
              <a:rPr lang="ru-RU" dirty="0" err="1"/>
              <a:t>Отто</a:t>
            </a:r>
            <a:r>
              <a:rPr lang="ru-RU" dirty="0"/>
              <a:t> Фриц Франц ВИН</a:t>
            </a:r>
          </a:p>
        </p:txBody>
      </p:sp>
      <p:sp>
        <p:nvSpPr>
          <p:cNvPr id="3" name="Содержимое 2"/>
          <p:cNvSpPr>
            <a:spLocks noGrp="1"/>
          </p:cNvSpPr>
          <p:nvPr>
            <p:ph idx="1"/>
          </p:nvPr>
        </p:nvSpPr>
        <p:spPr>
          <a:xfrm>
            <a:off x="0" y="990600"/>
            <a:ext cx="6553200" cy="5943600"/>
          </a:xfrm>
        </p:spPr>
        <p:txBody>
          <a:bodyPr/>
          <a:lstStyle/>
          <a:p>
            <a:r>
              <a:rPr lang="ru-RU" sz="1600" dirty="0"/>
              <a:t>Немецкий физик</a:t>
            </a:r>
          </a:p>
          <a:p>
            <a:r>
              <a:rPr lang="ru-RU" sz="1600" dirty="0"/>
              <a:t>Окончил Берлинский университет в 1886</a:t>
            </a:r>
          </a:p>
          <a:p>
            <a:r>
              <a:rPr lang="ru-RU" sz="1600" dirty="0"/>
              <a:t>1892-1896 приват-доцент Берлинского университета</a:t>
            </a:r>
          </a:p>
          <a:p>
            <a:r>
              <a:rPr lang="ru-RU" sz="1600" dirty="0"/>
              <a:t>1896-1899 профессор Высшей технической школы в </a:t>
            </a:r>
            <a:r>
              <a:rPr lang="ru-RU" sz="1600" dirty="0" err="1"/>
              <a:t>Ахене</a:t>
            </a:r>
            <a:endParaRPr lang="ru-RU" sz="1600" dirty="0"/>
          </a:p>
          <a:p>
            <a:r>
              <a:rPr lang="ru-RU" sz="1600" dirty="0"/>
              <a:t>с 1900 профессор </a:t>
            </a:r>
            <a:r>
              <a:rPr lang="ru-RU" sz="1600" dirty="0" err="1"/>
              <a:t>Вюрцбургского</a:t>
            </a:r>
            <a:r>
              <a:rPr lang="ru-RU" sz="1600" dirty="0"/>
              <a:t>, затем Мюнхенского университетов</a:t>
            </a:r>
          </a:p>
          <a:p>
            <a:r>
              <a:rPr lang="ru-RU" sz="1600" dirty="0"/>
              <a:t>В 1893 вывел теоретический закон излучения абсолютно чёрного тела и показал, что максимум энергии излучения должен смещаться по спектру излучения с ростом температуры</a:t>
            </a:r>
          </a:p>
          <a:p>
            <a:r>
              <a:rPr lang="ru-RU" sz="1600" dirty="0"/>
              <a:t>1911 – Нобелевская премия за изучение теплового излучения</a:t>
            </a:r>
          </a:p>
          <a:p>
            <a:r>
              <a:rPr lang="ru-RU" sz="1600" dirty="0"/>
              <a:t>Исследовал отклонение </a:t>
            </a:r>
            <a:r>
              <a:rPr lang="ru-RU" sz="1600" dirty="0" err="1"/>
              <a:t>каналовых</a:t>
            </a:r>
            <a:r>
              <a:rPr lang="ru-RU" sz="1600" dirty="0"/>
              <a:t> лучей </a:t>
            </a:r>
            <a:br>
              <a:rPr lang="ru-RU" sz="1600" dirty="0"/>
            </a:br>
            <a:r>
              <a:rPr lang="ru-RU" sz="1600" dirty="0"/>
              <a:t>в электрическом и магнитном полях, </a:t>
            </a:r>
            <a:br>
              <a:rPr lang="ru-RU" sz="1600" dirty="0"/>
            </a:br>
            <a:r>
              <a:rPr lang="ru-RU" sz="1600" dirty="0"/>
              <a:t>разработал метод измерения длительности свечения свободных атомов</a:t>
            </a:r>
          </a:p>
          <a:p>
            <a:r>
              <a:rPr lang="ru-RU" sz="1600" dirty="0"/>
              <a:t>Один из авторов многотомного </a:t>
            </a:r>
            <a:br>
              <a:rPr lang="ru-RU" sz="1600" dirty="0"/>
            </a:br>
            <a:r>
              <a:rPr lang="ru-RU" sz="1600" dirty="0"/>
              <a:t>«Руководства по экспериментальной физике»</a:t>
            </a:r>
          </a:p>
        </p:txBody>
      </p:sp>
      <p:cxnSp>
        <p:nvCxnSpPr>
          <p:cNvPr id="4" name="Прямая соединительная линия 3"/>
          <p:cNvCxnSpPr/>
          <p:nvPr/>
        </p:nvCxnSpPr>
        <p:spPr>
          <a:xfrm>
            <a:off x="304800" y="912812"/>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6" name="Прямоугольник 5"/>
          <p:cNvSpPr/>
          <p:nvPr/>
        </p:nvSpPr>
        <p:spPr>
          <a:xfrm>
            <a:off x="6477000" y="1066800"/>
            <a:ext cx="2628000" cy="5334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6">
                    <a:lumMod val="75000"/>
                  </a:schemeClr>
                </a:solidFill>
              </a:rPr>
              <a:t>Wilhelm Wien</a:t>
            </a:r>
            <a:endParaRPr lang="ru-RU" b="1" dirty="0">
              <a:solidFill>
                <a:schemeClr val="accent6">
                  <a:lumMod val="75000"/>
                </a:schemeClr>
              </a:solidFill>
            </a:endParaRPr>
          </a:p>
        </p:txBody>
      </p:sp>
      <p:sp>
        <p:nvSpPr>
          <p:cNvPr id="7" name="Прямоугольник 6"/>
          <p:cNvSpPr/>
          <p:nvPr/>
        </p:nvSpPr>
        <p:spPr>
          <a:xfrm>
            <a:off x="6481328" y="5286984"/>
            <a:ext cx="2628000" cy="1066800"/>
          </a:xfrm>
          <a:prstGeom prst="rect">
            <a:avLst/>
          </a:prstGeom>
          <a:solidFill>
            <a:schemeClr val="bg1">
              <a:lumMod val="95000"/>
            </a:schemeClr>
          </a:solidFill>
          <a:ln w="9525">
            <a:solidFill>
              <a:srgbClr val="66669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2060"/>
                </a:solidFill>
              </a:rPr>
              <a:t>13 января 1864 – 30 августа1928, Германия</a:t>
            </a:r>
          </a:p>
        </p:txBody>
      </p:sp>
      <p:pic>
        <p:nvPicPr>
          <p:cNvPr id="488451" name="Picture 3"/>
          <p:cNvPicPr>
            <a:picLocks noChangeAspect="1" noChangeArrowheads="1"/>
          </p:cNvPicPr>
          <p:nvPr/>
        </p:nvPicPr>
        <p:blipFill>
          <a:blip r:embed="rId3" cstate="print"/>
          <a:srcRect/>
          <a:stretch>
            <a:fillRect/>
          </a:stretch>
        </p:blipFill>
        <p:spPr bwMode="auto">
          <a:xfrm>
            <a:off x="6477000" y="1600201"/>
            <a:ext cx="2628000" cy="3716743"/>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Джон Уильям Рэлей</a:t>
            </a:r>
          </a:p>
        </p:txBody>
      </p:sp>
      <p:sp>
        <p:nvSpPr>
          <p:cNvPr id="3" name="Содержимое 2"/>
          <p:cNvSpPr>
            <a:spLocks noGrp="1"/>
          </p:cNvSpPr>
          <p:nvPr>
            <p:ph idx="1"/>
          </p:nvPr>
        </p:nvSpPr>
        <p:spPr>
          <a:xfrm>
            <a:off x="152400" y="914400"/>
            <a:ext cx="7162800" cy="5943600"/>
          </a:xfrm>
        </p:spPr>
        <p:txBody>
          <a:bodyPr/>
          <a:lstStyle/>
          <a:p>
            <a:r>
              <a:rPr lang="ru-RU" sz="2400" dirty="0"/>
              <a:t>Рэлей (</a:t>
            </a:r>
            <a:r>
              <a:rPr lang="ru-RU" sz="2400" dirty="0" err="1"/>
              <a:t>Стретт</a:t>
            </a:r>
            <a:r>
              <a:rPr lang="ru-RU" sz="2400" dirty="0"/>
              <a:t>) Джон Уильям (1842–1919) – английский физик. Работы посвящены теории колебаний, одним из основоположников которой он является, акустике, теории теплового излучения, молекулярной физике, гидродинамике, электромагнетизму, оптике. Исследовал колебания упругих тел, первый обратил внимание на автоколебания. Заложил основы теории молекулярного рассеяния света, объяснил голубой цвет неба. Сконструировал рефрактометр (</a:t>
            </a:r>
            <a:r>
              <a:rPr lang="ru-RU" sz="2400" dirty="0" err="1"/>
              <a:t>рефрактометр</a:t>
            </a:r>
            <a:r>
              <a:rPr lang="ru-RU" sz="2400" dirty="0"/>
              <a:t> Рэлея).</a:t>
            </a:r>
          </a:p>
        </p:txBody>
      </p:sp>
      <p:pic>
        <p:nvPicPr>
          <p:cNvPr id="490498" name="Picture 2"/>
          <p:cNvPicPr>
            <a:picLocks noChangeAspect="1" noChangeArrowheads="1"/>
          </p:cNvPicPr>
          <p:nvPr/>
        </p:nvPicPr>
        <p:blipFill>
          <a:blip r:embed="rId3" cstate="print"/>
          <a:srcRect/>
          <a:stretch>
            <a:fillRect/>
          </a:stretch>
        </p:blipFill>
        <p:spPr bwMode="auto">
          <a:xfrm>
            <a:off x="7391400" y="2895600"/>
            <a:ext cx="962025" cy="1447800"/>
          </a:xfrm>
          <a:prstGeom prst="rect">
            <a:avLst/>
          </a:prstGeom>
          <a:noFill/>
          <a:ln w="9525">
            <a:noFill/>
            <a:miter lim="800000"/>
            <a:headEnd/>
            <a:tailEnd/>
          </a:ln>
        </p:spPr>
      </p:pic>
      <p:cxnSp>
        <p:nvCxnSpPr>
          <p:cNvPr id="5" name="Прямая соединительная линия 4"/>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Джинс Джеймс </a:t>
            </a:r>
            <a:r>
              <a:rPr lang="ru-RU" dirty="0" err="1"/>
              <a:t>Хопвуд</a:t>
            </a:r>
            <a:endParaRPr lang="ru-RU" dirty="0"/>
          </a:p>
        </p:txBody>
      </p:sp>
      <p:sp>
        <p:nvSpPr>
          <p:cNvPr id="3" name="Содержимое 2"/>
          <p:cNvSpPr>
            <a:spLocks noGrp="1"/>
          </p:cNvSpPr>
          <p:nvPr>
            <p:ph idx="1"/>
          </p:nvPr>
        </p:nvSpPr>
        <p:spPr>
          <a:xfrm>
            <a:off x="152400" y="914400"/>
            <a:ext cx="7543800" cy="5943600"/>
          </a:xfrm>
        </p:spPr>
        <p:txBody>
          <a:bodyPr/>
          <a:lstStyle/>
          <a:p>
            <a:r>
              <a:rPr lang="ru-RU" sz="2400" dirty="0"/>
              <a:t>Джинс Джеймс </a:t>
            </a:r>
            <a:r>
              <a:rPr lang="ru-RU" sz="2400" dirty="0" err="1"/>
              <a:t>Хопвуд</a:t>
            </a:r>
            <a:r>
              <a:rPr lang="ru-RU" sz="2400" dirty="0"/>
              <a:t> (1877–1946) – английский физик и астрофизик. Основные физические исследования посвящены кинетической теории газов и теории теплового излучения. Вывел в 1905 году формулу плотности энергии (закон Релея–Джинса). Работы Джинса посвящены также квантовой теории, математической теории электричества и магнетизма, теоретической механике, теории относительности.</a:t>
            </a:r>
          </a:p>
        </p:txBody>
      </p:sp>
      <p:pic>
        <p:nvPicPr>
          <p:cNvPr id="491522" name="Picture 2"/>
          <p:cNvPicPr>
            <a:picLocks noChangeAspect="1" noChangeArrowheads="1"/>
          </p:cNvPicPr>
          <p:nvPr/>
        </p:nvPicPr>
        <p:blipFill>
          <a:blip r:embed="rId3" cstate="print"/>
          <a:srcRect/>
          <a:stretch>
            <a:fillRect/>
          </a:stretch>
        </p:blipFill>
        <p:spPr bwMode="auto">
          <a:xfrm>
            <a:off x="7696200" y="2667000"/>
            <a:ext cx="1019175" cy="1476375"/>
          </a:xfrm>
          <a:prstGeom prst="rect">
            <a:avLst/>
          </a:prstGeom>
          <a:noFill/>
          <a:ln w="9525">
            <a:noFill/>
            <a:miter lim="800000"/>
            <a:headEnd/>
            <a:tailEnd/>
          </a:ln>
        </p:spPr>
      </p:pic>
      <p:cxnSp>
        <p:nvCxnSpPr>
          <p:cNvPr id="5" name="Прямая соединительная линия 4"/>
          <p:cNvCxnSpPr/>
          <p:nvPr/>
        </p:nvCxnSpPr>
        <p:spPr>
          <a:xfrm>
            <a:off x="304800" y="561976"/>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0"/>
            <a:ext cx="8229600" cy="692150"/>
          </a:xfrm>
        </p:spPr>
        <p:txBody>
          <a:bodyPr rtlCol="0"/>
          <a:lstStyle/>
          <a:p>
            <a:pPr fontAlgn="auto">
              <a:spcAft>
                <a:spcPts val="0"/>
              </a:spcAft>
              <a:defRPr/>
            </a:pPr>
            <a:r>
              <a:rPr lang="ru-RU" dirty="0"/>
              <a:t>Использованные источники</a:t>
            </a:r>
          </a:p>
        </p:txBody>
      </p:sp>
      <p:sp>
        <p:nvSpPr>
          <p:cNvPr id="202754" name="Содержимое 2"/>
          <p:cNvSpPr>
            <a:spLocks noGrp="1"/>
          </p:cNvSpPr>
          <p:nvPr>
            <p:ph idx="1"/>
          </p:nvPr>
        </p:nvSpPr>
        <p:spPr>
          <a:xfrm>
            <a:off x="457200" y="685800"/>
            <a:ext cx="8229600" cy="5867400"/>
          </a:xfrm>
        </p:spPr>
        <p:txBody>
          <a:bodyPr>
            <a:noAutofit/>
          </a:bodyPr>
          <a:lstStyle/>
          <a:p>
            <a:r>
              <a:rPr lang="ru-RU" sz="1200" b="1" dirty="0">
                <a:solidFill>
                  <a:srgbClr val="002060"/>
                </a:solidFill>
                <a:latin typeface="Verdana" pitchFamily="34" charset="0"/>
              </a:rPr>
              <a:t>Трофимова Т.И. Курс физики</a:t>
            </a:r>
          </a:p>
          <a:p>
            <a:pPr lvl="0"/>
            <a:r>
              <a:rPr lang="ru-RU" sz="1200" b="1" dirty="0" err="1"/>
              <a:t>Костко</a:t>
            </a:r>
            <a:r>
              <a:rPr lang="ru-RU" sz="1200" b="1" dirty="0"/>
              <a:t> О.К. Физика для строительных и архитектурных вузов</a:t>
            </a:r>
          </a:p>
          <a:p>
            <a:pPr lvl="0"/>
            <a:r>
              <a:rPr lang="ru-RU" sz="1200" dirty="0"/>
              <a:t>Сахаров Д.И., блудов М.И. Физика для техникумов</a:t>
            </a:r>
          </a:p>
          <a:p>
            <a:pPr lvl="0"/>
            <a:r>
              <a:rPr lang="ru-RU" sz="1200" b="1" dirty="0" err="1"/>
              <a:t>Ландсберг</a:t>
            </a:r>
            <a:r>
              <a:rPr lang="ru-RU" sz="1200" b="1" dirty="0"/>
              <a:t> Г.С. Элементарный учебник физики</a:t>
            </a:r>
          </a:p>
          <a:p>
            <a:pPr lvl="0"/>
            <a:r>
              <a:rPr lang="en-US" sz="1200" b="1" u="sng" dirty="0">
                <a:hlinkClick r:id="rId3"/>
              </a:rPr>
              <a:t>http</a:t>
            </a:r>
            <a:r>
              <a:rPr lang="ru-RU" sz="1200" b="1" u="sng" dirty="0">
                <a:hlinkClick r:id="rId3"/>
              </a:rPr>
              <a:t>://</a:t>
            </a:r>
            <a:r>
              <a:rPr lang="en-US" sz="1200" b="1" u="sng" dirty="0" err="1">
                <a:hlinkClick r:id="rId3"/>
              </a:rPr>
              <a:t>aco</a:t>
            </a:r>
            <a:r>
              <a:rPr lang="ru-RU" sz="1200" b="1" u="sng" dirty="0">
                <a:hlinkClick r:id="rId3"/>
              </a:rPr>
              <a:t>.</a:t>
            </a:r>
            <a:r>
              <a:rPr lang="en-US" sz="1200" b="1" u="sng" dirty="0" err="1">
                <a:hlinkClick r:id="rId3"/>
              </a:rPr>
              <a:t>ifmo</a:t>
            </a:r>
            <a:r>
              <a:rPr lang="ru-RU" sz="1200" b="1" u="sng" dirty="0">
                <a:hlinkClick r:id="rId3"/>
              </a:rPr>
              <a:t>.</a:t>
            </a:r>
            <a:r>
              <a:rPr lang="en-US" sz="1200" b="1" u="sng" dirty="0" err="1">
                <a:hlinkClick r:id="rId3"/>
              </a:rPr>
              <a:t>ru</a:t>
            </a:r>
            <a:r>
              <a:rPr lang="ru-RU" sz="1200" b="1" u="sng" dirty="0">
                <a:hlinkClick r:id="rId3"/>
              </a:rPr>
              <a:t>/</a:t>
            </a:r>
            <a:r>
              <a:rPr lang="en-US" sz="1200" b="1" u="sng" dirty="0">
                <a:hlinkClick r:id="rId3"/>
              </a:rPr>
              <a:t>el</a:t>
            </a:r>
            <a:r>
              <a:rPr lang="ru-RU" sz="1200" b="1" u="sng" dirty="0">
                <a:hlinkClick r:id="rId3"/>
              </a:rPr>
              <a:t>_</a:t>
            </a:r>
            <a:r>
              <a:rPr lang="en-US" sz="1200" b="1" u="sng" dirty="0">
                <a:hlinkClick r:id="rId3"/>
              </a:rPr>
              <a:t>books</a:t>
            </a:r>
            <a:r>
              <a:rPr lang="ru-RU" sz="1200" b="1" u="sng" dirty="0">
                <a:hlinkClick r:id="rId3"/>
              </a:rPr>
              <a:t>/</a:t>
            </a:r>
            <a:r>
              <a:rPr lang="en-US" sz="1200" b="1" u="sng" dirty="0">
                <a:hlinkClick r:id="rId3"/>
              </a:rPr>
              <a:t>basics</a:t>
            </a:r>
            <a:r>
              <a:rPr lang="ru-RU" sz="1200" b="1" u="sng" dirty="0">
                <a:hlinkClick r:id="rId3"/>
              </a:rPr>
              <a:t>_</a:t>
            </a:r>
            <a:r>
              <a:rPr lang="en-US" sz="1200" b="1" u="sng" dirty="0">
                <a:hlinkClick r:id="rId3"/>
              </a:rPr>
              <a:t>optics</a:t>
            </a:r>
            <a:r>
              <a:rPr lang="ru-RU" sz="1200" b="1" u="sng" dirty="0">
                <a:hlinkClick r:id="rId3"/>
              </a:rPr>
              <a:t>/</a:t>
            </a:r>
            <a:r>
              <a:rPr lang="ru-RU" sz="1200" b="1" dirty="0"/>
              <a:t> </a:t>
            </a:r>
          </a:p>
          <a:p>
            <a:pPr lvl="0"/>
            <a:r>
              <a:rPr lang="ru-RU" sz="1200" b="1" u="sng" dirty="0">
                <a:hlinkClick r:id="rId4"/>
              </a:rPr>
              <a:t>http://all-fizika.com/</a:t>
            </a:r>
            <a:endParaRPr lang="ru-RU" sz="1200" b="1" dirty="0"/>
          </a:p>
          <a:p>
            <a:pPr lvl="0"/>
            <a:r>
              <a:rPr lang="en-US" sz="1200" b="1" u="sng" dirty="0">
                <a:hlinkClick r:id="rId5"/>
              </a:rPr>
              <a:t>http</a:t>
            </a:r>
            <a:r>
              <a:rPr lang="ru-RU" sz="1200" b="1" u="sng" dirty="0">
                <a:hlinkClick r:id="rId5"/>
              </a:rPr>
              <a:t>://</a:t>
            </a:r>
            <a:r>
              <a:rPr lang="en-US" sz="1200" b="1" u="sng" dirty="0" err="1">
                <a:hlinkClick r:id="rId5"/>
              </a:rPr>
              <a:t>bse</a:t>
            </a:r>
            <a:r>
              <a:rPr lang="ru-RU" sz="1200" b="1" u="sng" dirty="0">
                <a:hlinkClick r:id="rId5"/>
              </a:rPr>
              <a:t>.</a:t>
            </a:r>
            <a:r>
              <a:rPr lang="en-US" sz="1200" b="1" u="sng" dirty="0" err="1">
                <a:hlinkClick r:id="rId5"/>
              </a:rPr>
              <a:t>sci</a:t>
            </a:r>
            <a:r>
              <a:rPr lang="ru-RU" sz="1200" b="1" u="sng" dirty="0">
                <a:hlinkClick r:id="rId5"/>
              </a:rPr>
              <a:t>-</a:t>
            </a:r>
            <a:r>
              <a:rPr lang="en-US" sz="1200" b="1" u="sng" dirty="0">
                <a:hlinkClick r:id="rId5"/>
              </a:rPr>
              <a:t>lib</a:t>
            </a:r>
            <a:r>
              <a:rPr lang="ru-RU" sz="1200" b="1" u="sng" dirty="0">
                <a:hlinkClick r:id="rId5"/>
              </a:rPr>
              <a:t>.</a:t>
            </a:r>
            <a:r>
              <a:rPr lang="en-US" sz="1200" b="1" u="sng" dirty="0">
                <a:hlinkClick r:id="rId5"/>
              </a:rPr>
              <a:t>com</a:t>
            </a:r>
            <a:r>
              <a:rPr lang="ru-RU" sz="1200" b="1" u="sng" dirty="0">
                <a:hlinkClick r:id="rId5"/>
              </a:rPr>
              <a:t>/</a:t>
            </a:r>
            <a:r>
              <a:rPr lang="ru-RU" sz="1200" b="1" dirty="0"/>
              <a:t> </a:t>
            </a:r>
          </a:p>
          <a:p>
            <a:pPr lvl="0"/>
            <a:r>
              <a:rPr lang="en-US" sz="1200" b="1" u="sng" dirty="0">
                <a:hlinkClick r:id="rId6"/>
              </a:rPr>
              <a:t>http://elementy.ru/physics</a:t>
            </a:r>
            <a:r>
              <a:rPr lang="ru-RU" sz="1200" b="1" dirty="0"/>
              <a:t> </a:t>
            </a:r>
          </a:p>
          <a:p>
            <a:pPr lvl="0"/>
            <a:r>
              <a:rPr lang="ru-RU" sz="1200" b="1" u="sng" dirty="0">
                <a:hlinkClick r:id="rId7"/>
              </a:rPr>
              <a:t>http://ens.tpu.ru/posobie.htm</a:t>
            </a:r>
            <a:endParaRPr lang="ru-RU" sz="1200" b="1" dirty="0"/>
          </a:p>
          <a:p>
            <a:pPr lvl="0"/>
            <a:r>
              <a:rPr lang="ru-RU" sz="1200" b="1" u="sng" dirty="0">
                <a:hlinkClick r:id="rId8"/>
              </a:rPr>
              <a:t>http://fn.bmstu.ru/phys/bib/physbook/tom6/content.htm</a:t>
            </a:r>
            <a:endParaRPr lang="ru-RU" sz="1200" b="1" dirty="0"/>
          </a:p>
          <a:p>
            <a:pPr lvl="0"/>
            <a:r>
              <a:rPr lang="en-US" sz="1200" b="1" u="sng" dirty="0">
                <a:hlinkClick r:id="rId9"/>
              </a:rPr>
              <a:t>http://physoptika.ru/</a:t>
            </a:r>
            <a:r>
              <a:rPr lang="ru-RU" sz="1200" b="1" dirty="0"/>
              <a:t> </a:t>
            </a:r>
          </a:p>
          <a:p>
            <a:pPr lvl="0"/>
            <a:r>
              <a:rPr lang="en-US" sz="1200" b="1" u="sng" dirty="0">
                <a:hlinkClick r:id="rId10"/>
              </a:rPr>
              <a:t>http://ru.wikipedia.org</a:t>
            </a:r>
            <a:r>
              <a:rPr lang="ru-RU" sz="1200" b="1" dirty="0"/>
              <a:t> </a:t>
            </a:r>
          </a:p>
          <a:p>
            <a:pPr lvl="0"/>
            <a:r>
              <a:rPr lang="en-US" sz="1200" b="1" u="sng" dirty="0">
                <a:hlinkClick r:id="rId11"/>
              </a:rPr>
              <a:t>http</a:t>
            </a:r>
            <a:r>
              <a:rPr lang="ru-RU" sz="1200" b="1" u="sng" dirty="0">
                <a:hlinkClick r:id="rId11"/>
              </a:rPr>
              <a:t>://</a:t>
            </a:r>
            <a:r>
              <a:rPr lang="en-US" sz="1200" b="1" u="sng" dirty="0" err="1">
                <a:hlinkClick r:id="rId11"/>
              </a:rPr>
              <a:t>rutube</a:t>
            </a:r>
            <a:r>
              <a:rPr lang="ru-RU" sz="1200" b="1" u="sng" dirty="0">
                <a:hlinkClick r:id="rId11"/>
              </a:rPr>
              <a:t>.</a:t>
            </a:r>
            <a:r>
              <a:rPr lang="en-US" sz="1200" b="1" u="sng" dirty="0" err="1">
                <a:hlinkClick r:id="rId11"/>
              </a:rPr>
              <a:t>ru</a:t>
            </a:r>
            <a:r>
              <a:rPr lang="ru-RU" sz="1200" b="1" u="sng" dirty="0">
                <a:hlinkClick r:id="rId11"/>
              </a:rPr>
              <a:t>/</a:t>
            </a:r>
            <a:r>
              <a:rPr lang="en-US" sz="1200" b="1" u="sng" dirty="0">
                <a:hlinkClick r:id="rId11"/>
              </a:rPr>
              <a:t>tracks</a:t>
            </a:r>
            <a:r>
              <a:rPr lang="ru-RU" sz="1200" b="1" u="sng" dirty="0">
                <a:hlinkClick r:id="rId11"/>
              </a:rPr>
              <a:t>/1425275.</a:t>
            </a:r>
            <a:r>
              <a:rPr lang="en-US" sz="1200" b="1" u="sng" dirty="0">
                <a:hlinkClick r:id="rId11"/>
              </a:rPr>
              <a:t>html</a:t>
            </a:r>
            <a:r>
              <a:rPr lang="ru-RU" sz="1200" b="1" u="sng" dirty="0">
                <a:hlinkClick r:id="rId11"/>
              </a:rPr>
              <a:t>?</a:t>
            </a:r>
            <a:r>
              <a:rPr lang="en-US" sz="1200" b="1" u="sng" dirty="0">
                <a:hlinkClick r:id="rId11"/>
              </a:rPr>
              <a:t>v</a:t>
            </a:r>
            <a:r>
              <a:rPr lang="ru-RU" sz="1200" b="1" u="sng" dirty="0">
                <a:hlinkClick r:id="rId11"/>
              </a:rPr>
              <a:t>=0</a:t>
            </a:r>
            <a:r>
              <a:rPr lang="en-US" sz="1200" b="1" u="sng" dirty="0" err="1">
                <a:hlinkClick r:id="rId11"/>
              </a:rPr>
              <a:t>ccd</a:t>
            </a:r>
            <a:r>
              <a:rPr lang="ru-RU" sz="1200" b="1" u="sng" dirty="0">
                <a:hlinkClick r:id="rId11"/>
              </a:rPr>
              <a:t>9</a:t>
            </a:r>
            <a:r>
              <a:rPr lang="en-US" sz="1200" b="1" u="sng" dirty="0" err="1">
                <a:hlinkClick r:id="rId11"/>
              </a:rPr>
              <a:t>cf</a:t>
            </a:r>
            <a:r>
              <a:rPr lang="ru-RU" sz="1200" b="1" u="sng" dirty="0">
                <a:hlinkClick r:id="rId11"/>
              </a:rPr>
              <a:t>27</a:t>
            </a:r>
            <a:r>
              <a:rPr lang="en-US" sz="1200" b="1" u="sng" dirty="0">
                <a:hlinkClick r:id="rId11"/>
              </a:rPr>
              <a:t>c</a:t>
            </a:r>
            <a:r>
              <a:rPr lang="ru-RU" sz="1200" b="1" u="sng" dirty="0">
                <a:hlinkClick r:id="rId11"/>
              </a:rPr>
              <a:t>52</a:t>
            </a:r>
            <a:r>
              <a:rPr lang="en-US" sz="1200" b="1" u="sng" dirty="0">
                <a:hlinkClick r:id="rId11"/>
              </a:rPr>
              <a:t>d</a:t>
            </a:r>
            <a:r>
              <a:rPr lang="ru-RU" sz="1200" b="1" u="sng" dirty="0">
                <a:hlinkClick r:id="rId11"/>
              </a:rPr>
              <a:t>982</a:t>
            </a:r>
            <a:r>
              <a:rPr lang="en-US" sz="1200" b="1" u="sng" dirty="0" err="1">
                <a:hlinkClick r:id="rId11"/>
              </a:rPr>
              <a:t>fb</a:t>
            </a:r>
            <a:r>
              <a:rPr lang="ru-RU" sz="1200" b="1" u="sng" dirty="0">
                <a:hlinkClick r:id="rId11"/>
              </a:rPr>
              <a:t>958</a:t>
            </a:r>
            <a:r>
              <a:rPr lang="en-US" sz="1200" b="1" u="sng" dirty="0" err="1">
                <a:hlinkClick r:id="rId11"/>
              </a:rPr>
              <a:t>fea</a:t>
            </a:r>
            <a:r>
              <a:rPr lang="ru-RU" sz="1200" b="1" u="sng" dirty="0">
                <a:hlinkClick r:id="rId11"/>
              </a:rPr>
              <a:t>16</a:t>
            </a:r>
            <a:r>
              <a:rPr lang="en-US" sz="1200" b="1" u="sng" dirty="0" err="1">
                <a:hlinkClick r:id="rId11"/>
              </a:rPr>
              <a:t>fb</a:t>
            </a:r>
            <a:r>
              <a:rPr lang="ru-RU" sz="1200" b="1" u="sng" dirty="0">
                <a:hlinkClick r:id="rId11"/>
              </a:rPr>
              <a:t>3057</a:t>
            </a:r>
            <a:r>
              <a:rPr lang="ru-RU" sz="1200" b="1" dirty="0"/>
              <a:t> </a:t>
            </a:r>
          </a:p>
          <a:p>
            <a:pPr lvl="0"/>
            <a:r>
              <a:rPr lang="en-US" sz="1200" b="1" u="sng" dirty="0">
                <a:hlinkClick r:id="rId12"/>
              </a:rPr>
              <a:t>http</a:t>
            </a:r>
            <a:r>
              <a:rPr lang="ru-RU" sz="1200" b="1" u="sng" dirty="0">
                <a:hlinkClick r:id="rId12"/>
              </a:rPr>
              <a:t>://</a:t>
            </a:r>
            <a:r>
              <a:rPr lang="en-US" sz="1200" b="1" u="sng" dirty="0">
                <a:hlinkClick r:id="rId12"/>
              </a:rPr>
              <a:t>school</a:t>
            </a:r>
            <a:r>
              <a:rPr lang="ru-RU" sz="1200" b="1" u="sng" dirty="0">
                <a:hlinkClick r:id="rId12"/>
              </a:rPr>
              <a:t>-</a:t>
            </a:r>
            <a:r>
              <a:rPr lang="en-US" sz="1200" b="1" u="sng" dirty="0">
                <a:hlinkClick r:id="rId12"/>
              </a:rPr>
              <a:t>collection</a:t>
            </a:r>
            <a:r>
              <a:rPr lang="ru-RU" sz="1200" b="1" u="sng" dirty="0">
                <a:hlinkClick r:id="rId12"/>
              </a:rPr>
              <a:t>.</a:t>
            </a:r>
            <a:r>
              <a:rPr lang="en-US" sz="1200" b="1" u="sng" dirty="0" err="1">
                <a:hlinkClick r:id="rId12"/>
              </a:rPr>
              <a:t>edu</a:t>
            </a:r>
            <a:r>
              <a:rPr lang="ru-RU" sz="1200" b="1" u="sng" dirty="0">
                <a:hlinkClick r:id="rId12"/>
              </a:rPr>
              <a:t>.</a:t>
            </a:r>
            <a:r>
              <a:rPr lang="en-US" sz="1200" b="1" u="sng" dirty="0" err="1">
                <a:hlinkClick r:id="rId12"/>
              </a:rPr>
              <a:t>ru</a:t>
            </a:r>
            <a:r>
              <a:rPr lang="ru-RU" sz="1200" b="1" dirty="0"/>
              <a:t> </a:t>
            </a:r>
          </a:p>
          <a:p>
            <a:pPr lvl="0"/>
            <a:r>
              <a:rPr lang="en-US" sz="1200" b="1" u="sng" dirty="0">
                <a:hlinkClick r:id="rId13"/>
              </a:rPr>
              <a:t>http://stoom.ru/content</a:t>
            </a:r>
            <a:r>
              <a:rPr lang="ru-RU" sz="1200" b="1" dirty="0"/>
              <a:t> </a:t>
            </a:r>
          </a:p>
          <a:p>
            <a:pPr lvl="0"/>
            <a:r>
              <a:rPr lang="ru-RU" sz="1200" b="1" u="sng" dirty="0">
                <a:hlinkClick r:id="rId14"/>
              </a:rPr>
              <a:t>http://tsput.ru/res/3.php</a:t>
            </a:r>
            <a:r>
              <a:rPr lang="ru-RU" sz="1200" b="1" dirty="0"/>
              <a:t> </a:t>
            </a:r>
          </a:p>
          <a:p>
            <a:pPr lvl="0"/>
            <a:r>
              <a:rPr lang="ru-RU" sz="1200" b="1" u="sng" dirty="0">
                <a:hlinkClick r:id="rId15"/>
              </a:rPr>
              <a:t>http://web.mit.edu/newsoffice/science.html</a:t>
            </a:r>
            <a:endParaRPr lang="ru-RU" sz="1200" b="1" dirty="0"/>
          </a:p>
          <a:p>
            <a:pPr lvl="0"/>
            <a:r>
              <a:rPr lang="en-US" sz="1200" b="1" u="sng" dirty="0">
                <a:hlinkClick r:id="rId16"/>
              </a:rPr>
              <a:t>http</a:t>
            </a:r>
            <a:r>
              <a:rPr lang="ru-RU" sz="1200" b="1" u="sng" dirty="0">
                <a:hlinkClick r:id="rId16"/>
              </a:rPr>
              <a:t>://</a:t>
            </a:r>
            <a:r>
              <a:rPr lang="en-US" sz="1200" b="1" u="sng" dirty="0">
                <a:hlinkClick r:id="rId16"/>
              </a:rPr>
              <a:t>www</a:t>
            </a:r>
            <a:r>
              <a:rPr lang="ru-RU" sz="1200" b="1" u="sng" dirty="0">
                <a:hlinkClick r:id="rId16"/>
              </a:rPr>
              <a:t>.</a:t>
            </a:r>
            <a:r>
              <a:rPr lang="en-US" sz="1200" b="1" u="sng" dirty="0" err="1">
                <a:hlinkClick r:id="rId16"/>
              </a:rPr>
              <a:t>allbiograf</a:t>
            </a:r>
            <a:r>
              <a:rPr lang="ru-RU" sz="1200" b="1" u="sng" dirty="0">
                <a:hlinkClick r:id="rId16"/>
              </a:rPr>
              <a:t>.</a:t>
            </a:r>
            <a:r>
              <a:rPr lang="en-US" sz="1200" b="1" u="sng" dirty="0" err="1">
                <a:hlinkClick r:id="rId16"/>
              </a:rPr>
              <a:t>ru</a:t>
            </a:r>
            <a:r>
              <a:rPr lang="ru-RU" sz="1200" b="1" u="sng" dirty="0">
                <a:hlinkClick r:id="rId16"/>
              </a:rPr>
              <a:t>/</a:t>
            </a:r>
            <a:r>
              <a:rPr lang="en-US" sz="1200" b="1" u="sng" dirty="0">
                <a:hlinkClick r:id="rId16"/>
              </a:rPr>
              <a:t>category</a:t>
            </a:r>
            <a:r>
              <a:rPr lang="ru-RU" sz="1200" b="1" u="sng" dirty="0">
                <a:hlinkClick r:id="rId16"/>
              </a:rPr>
              <a:t>/</a:t>
            </a:r>
            <a:r>
              <a:rPr lang="en-US" sz="1200" b="1" u="sng" dirty="0" err="1">
                <a:hlinkClick r:id="rId16"/>
              </a:rPr>
              <a:t>fizika</a:t>
            </a:r>
            <a:r>
              <a:rPr lang="ru-RU" sz="1200" b="1" u="sng" dirty="0">
                <a:hlinkClick r:id="rId16"/>
              </a:rPr>
              <a:t>/</a:t>
            </a:r>
            <a:r>
              <a:rPr lang="ru-RU" sz="1200" b="1" dirty="0"/>
              <a:t> </a:t>
            </a:r>
          </a:p>
          <a:p>
            <a:pPr lvl="0"/>
            <a:r>
              <a:rPr lang="en-US" sz="1200" b="1" u="sng" dirty="0">
                <a:hlinkClick r:id="rId17"/>
              </a:rPr>
              <a:t>http://www.epsilon.cc/</a:t>
            </a:r>
            <a:r>
              <a:rPr lang="ru-RU" sz="1200" b="1" dirty="0"/>
              <a:t> </a:t>
            </a:r>
          </a:p>
          <a:p>
            <a:pPr lvl="0"/>
            <a:r>
              <a:rPr lang="en-US" sz="1200" b="1" u="sng" dirty="0">
                <a:hlinkClick r:id="rId18"/>
              </a:rPr>
              <a:t>http</a:t>
            </a:r>
            <a:r>
              <a:rPr lang="ru-RU" sz="1200" b="1" u="sng" dirty="0">
                <a:hlinkClick r:id="rId18"/>
              </a:rPr>
              <a:t>://</a:t>
            </a:r>
            <a:r>
              <a:rPr lang="en-US" sz="1200" b="1" u="sng" dirty="0">
                <a:hlinkClick r:id="rId18"/>
              </a:rPr>
              <a:t>www</a:t>
            </a:r>
            <a:r>
              <a:rPr lang="ru-RU" sz="1200" b="1" u="sng" dirty="0">
                <a:hlinkClick r:id="rId18"/>
              </a:rPr>
              <a:t>.</a:t>
            </a:r>
            <a:r>
              <a:rPr lang="en-US" sz="1200" b="1" u="sng" dirty="0" err="1">
                <a:hlinkClick r:id="rId18"/>
              </a:rPr>
              <a:t>fizika</a:t>
            </a:r>
            <a:r>
              <a:rPr lang="ru-RU" sz="1200" b="1" u="sng" dirty="0">
                <a:hlinkClick r:id="rId18"/>
              </a:rPr>
              <a:t>.</a:t>
            </a:r>
            <a:r>
              <a:rPr lang="en-US" sz="1200" b="1" u="sng" dirty="0" err="1">
                <a:hlinkClick r:id="rId18"/>
              </a:rPr>
              <a:t>kr</a:t>
            </a:r>
            <a:r>
              <a:rPr lang="ru-RU" sz="1200" b="1" u="sng" dirty="0">
                <a:hlinkClick r:id="rId18"/>
              </a:rPr>
              <a:t>.</a:t>
            </a:r>
            <a:r>
              <a:rPr lang="en-US" sz="1200" b="1" u="sng" dirty="0" err="1">
                <a:hlinkClick r:id="rId18"/>
              </a:rPr>
              <a:t>ua</a:t>
            </a:r>
            <a:r>
              <a:rPr lang="ru-RU" sz="1200" b="1" u="sng" dirty="0">
                <a:hlinkClick r:id="rId18"/>
              </a:rPr>
              <a:t>/</a:t>
            </a:r>
            <a:r>
              <a:rPr lang="en-US" sz="1200" b="1" u="sng" dirty="0">
                <a:hlinkClick r:id="rId18"/>
              </a:rPr>
              <a:t>index</a:t>
            </a:r>
            <a:r>
              <a:rPr lang="ru-RU" sz="1200" b="1" u="sng" dirty="0">
                <a:hlinkClick r:id="rId18"/>
              </a:rPr>
              <a:t>.</a:t>
            </a:r>
            <a:r>
              <a:rPr lang="en-US" sz="1200" b="1" u="sng" dirty="0" err="1">
                <a:hlinkClick r:id="rId18"/>
              </a:rPr>
              <a:t>php</a:t>
            </a:r>
            <a:r>
              <a:rPr lang="en-US" sz="1200" b="1" dirty="0"/>
              <a:t> </a:t>
            </a:r>
            <a:endParaRPr lang="ru-RU" sz="1200" b="1" dirty="0"/>
          </a:p>
          <a:p>
            <a:pPr lvl="0"/>
            <a:r>
              <a:rPr lang="ru-RU" sz="1200" b="1" u="sng" dirty="0">
                <a:hlinkClick r:id="rId19"/>
              </a:rPr>
              <a:t>http://www.ido.rudn.ru/nfpk/fizika/</a:t>
            </a:r>
            <a:endParaRPr lang="ru-RU" sz="1200" b="1" dirty="0"/>
          </a:p>
          <a:p>
            <a:pPr lvl="0"/>
            <a:r>
              <a:rPr lang="ru-RU" sz="1200" b="1" u="sng" dirty="0">
                <a:hlinkClick r:id="rId20"/>
              </a:rPr>
              <a:t>http://www.kit-e.ru/articles/displ/2007_7_22.php</a:t>
            </a:r>
            <a:r>
              <a:rPr lang="ru-RU" sz="1200" b="1" dirty="0"/>
              <a:t> </a:t>
            </a:r>
          </a:p>
          <a:p>
            <a:pPr lvl="0"/>
            <a:r>
              <a:rPr lang="ru-RU" sz="1200" b="1" u="sng" dirty="0">
                <a:hlinkClick r:id="rId21"/>
              </a:rPr>
              <a:t>http://www.krugosvet.ru/enc/nauka_i_tehnika/</a:t>
            </a:r>
            <a:endParaRPr lang="ru-RU" sz="1200" b="1" dirty="0"/>
          </a:p>
          <a:p>
            <a:pPr lvl="0"/>
            <a:r>
              <a:rPr lang="en-US" sz="1200" b="1" u="sng" dirty="0">
                <a:hlinkClick r:id="rId22"/>
              </a:rPr>
              <a:t>http</a:t>
            </a:r>
            <a:r>
              <a:rPr lang="ru-RU" sz="1200" b="1" u="sng" dirty="0">
                <a:hlinkClick r:id="rId22"/>
              </a:rPr>
              <a:t>://</a:t>
            </a:r>
            <a:r>
              <a:rPr lang="en-US" sz="1200" b="1" u="sng" dirty="0">
                <a:hlinkClick r:id="rId22"/>
              </a:rPr>
              <a:t>www</a:t>
            </a:r>
            <a:r>
              <a:rPr lang="ru-RU" sz="1200" b="1" u="sng" dirty="0">
                <a:hlinkClick r:id="rId22"/>
              </a:rPr>
              <a:t>.</a:t>
            </a:r>
            <a:r>
              <a:rPr lang="en-US" sz="1200" b="1" u="sng" dirty="0" err="1">
                <a:hlinkClick r:id="rId22"/>
              </a:rPr>
              <a:t>osram</a:t>
            </a:r>
            <a:r>
              <a:rPr lang="ru-RU" sz="1200" b="1" u="sng" dirty="0">
                <a:hlinkClick r:id="rId22"/>
              </a:rPr>
              <a:t>-</a:t>
            </a:r>
            <a:r>
              <a:rPr lang="en-US" sz="1200" b="1" u="sng" dirty="0">
                <a:hlinkClick r:id="rId22"/>
              </a:rPr>
              <a:t>auto</a:t>
            </a:r>
            <a:r>
              <a:rPr lang="ru-RU" sz="1200" b="1" u="sng" dirty="0">
                <a:hlinkClick r:id="rId22"/>
              </a:rPr>
              <a:t>.</a:t>
            </a:r>
            <a:r>
              <a:rPr lang="en-US" sz="1200" b="1" u="sng" dirty="0" err="1">
                <a:hlinkClick r:id="rId22"/>
              </a:rPr>
              <a:t>ru</a:t>
            </a:r>
            <a:r>
              <a:rPr lang="ru-RU" sz="1200" b="1" u="sng" dirty="0">
                <a:hlinkClick r:id="rId22"/>
              </a:rPr>
              <a:t>/</a:t>
            </a:r>
            <a:r>
              <a:rPr lang="en-US" sz="1200" b="1" u="sng" dirty="0" err="1">
                <a:hlinkClick r:id="rId22"/>
              </a:rPr>
              <a:t>prof</a:t>
            </a:r>
            <a:r>
              <a:rPr lang="ru-RU" sz="1200" b="1" u="sng" dirty="0">
                <a:hlinkClick r:id="rId22"/>
              </a:rPr>
              <a:t>/</a:t>
            </a:r>
            <a:r>
              <a:rPr lang="en-US" sz="1200" b="1" u="sng" dirty="0">
                <a:hlinkClick r:id="rId22"/>
              </a:rPr>
              <a:t>page</a:t>
            </a:r>
            <a:r>
              <a:rPr lang="ru-RU" sz="1200" b="1" u="sng" dirty="0">
                <a:hlinkClick r:id="rId22"/>
              </a:rPr>
              <a:t>1970/</a:t>
            </a:r>
            <a:r>
              <a:rPr lang="en-US" sz="1200" b="1" u="sng" dirty="0">
                <a:hlinkClick r:id="rId22"/>
              </a:rPr>
              <a:t>page</a:t>
            </a:r>
            <a:r>
              <a:rPr lang="ru-RU" sz="1200" b="1" u="sng" dirty="0">
                <a:hlinkClick r:id="rId22"/>
              </a:rPr>
              <a:t>8449/</a:t>
            </a:r>
            <a:r>
              <a:rPr lang="en-US" sz="1200" b="1" dirty="0"/>
              <a:t> </a:t>
            </a:r>
            <a:endParaRPr lang="ru-RU" sz="1200" b="1" dirty="0"/>
          </a:p>
          <a:p>
            <a:pPr lvl="0"/>
            <a:r>
              <a:rPr lang="en-US" sz="1200" b="1" u="sng" dirty="0">
                <a:hlinkClick r:id="rId23"/>
              </a:rPr>
              <a:t>http</a:t>
            </a:r>
            <a:r>
              <a:rPr lang="ru-RU" sz="1200" b="1" u="sng" dirty="0">
                <a:hlinkClick r:id="rId23"/>
              </a:rPr>
              <a:t>://</a:t>
            </a:r>
            <a:r>
              <a:rPr lang="en-US" sz="1200" b="1" u="sng" dirty="0">
                <a:hlinkClick r:id="rId23"/>
              </a:rPr>
              <a:t>www</a:t>
            </a:r>
            <a:r>
              <a:rPr lang="ru-RU" sz="1200" b="1" u="sng" dirty="0">
                <a:hlinkClick r:id="rId23"/>
              </a:rPr>
              <a:t>.</a:t>
            </a:r>
            <a:r>
              <a:rPr lang="en-US" sz="1200" b="1" u="sng" dirty="0" err="1">
                <a:hlinkClick r:id="rId23"/>
              </a:rPr>
              <a:t>physbook</a:t>
            </a:r>
            <a:r>
              <a:rPr lang="ru-RU" sz="1200" b="1" u="sng" dirty="0">
                <a:hlinkClick r:id="rId23"/>
              </a:rPr>
              <a:t>.</a:t>
            </a:r>
            <a:r>
              <a:rPr lang="en-US" sz="1200" b="1" u="sng" dirty="0" err="1">
                <a:hlinkClick r:id="rId23"/>
              </a:rPr>
              <a:t>ru</a:t>
            </a:r>
            <a:r>
              <a:rPr lang="ru-RU" sz="1200" b="1" u="sng" dirty="0">
                <a:hlinkClick r:id="rId23"/>
              </a:rPr>
              <a:t>/</a:t>
            </a:r>
            <a:r>
              <a:rPr lang="en-US" sz="1200" b="1" u="sng" dirty="0">
                <a:hlinkClick r:id="rId23"/>
              </a:rPr>
              <a:t>index</a:t>
            </a:r>
            <a:r>
              <a:rPr lang="ru-RU" sz="1200" b="1" u="sng" dirty="0">
                <a:hlinkClick r:id="rId23"/>
              </a:rPr>
              <a:t>.</a:t>
            </a:r>
            <a:r>
              <a:rPr lang="en-US" sz="1200" b="1" u="sng" dirty="0" err="1">
                <a:hlinkClick r:id="rId23"/>
              </a:rPr>
              <a:t>php</a:t>
            </a:r>
            <a:r>
              <a:rPr lang="ru-RU" sz="1200" b="1" u="sng" dirty="0">
                <a:hlinkClick r:id="rId23"/>
              </a:rPr>
              <a:t>/</a:t>
            </a:r>
            <a:r>
              <a:rPr lang="en-US" sz="1200" b="1" dirty="0"/>
              <a:t> </a:t>
            </a:r>
            <a:endParaRPr lang="ru-RU" sz="1200" b="1" dirty="0"/>
          </a:p>
          <a:p>
            <a:pPr lvl="0"/>
            <a:r>
              <a:rPr lang="en-US" sz="1200" b="1" u="sng" dirty="0">
                <a:hlinkClick r:id="rId24"/>
              </a:rPr>
              <a:t>http</a:t>
            </a:r>
            <a:r>
              <a:rPr lang="ru-RU" sz="1200" b="1" u="sng" dirty="0">
                <a:hlinkClick r:id="rId24"/>
              </a:rPr>
              <a:t>://</a:t>
            </a:r>
            <a:r>
              <a:rPr lang="en-US" sz="1200" b="1" u="sng" dirty="0">
                <a:hlinkClick r:id="rId24"/>
              </a:rPr>
              <a:t>www</a:t>
            </a:r>
            <a:r>
              <a:rPr lang="ru-RU" sz="1200" b="1" u="sng" dirty="0">
                <a:hlinkClick r:id="rId24"/>
              </a:rPr>
              <a:t>.</a:t>
            </a:r>
            <a:r>
              <a:rPr lang="en-US" sz="1200" b="1" u="sng" dirty="0" err="1">
                <a:hlinkClick r:id="rId24"/>
              </a:rPr>
              <a:t>seninvg</a:t>
            </a:r>
            <a:r>
              <a:rPr lang="ru-RU" sz="1200" b="1" u="sng" dirty="0">
                <a:hlinkClick r:id="rId24"/>
              </a:rPr>
              <a:t>07.</a:t>
            </a:r>
            <a:r>
              <a:rPr lang="en-US" sz="1200" b="1" u="sng" dirty="0" err="1">
                <a:hlinkClick r:id="rId24"/>
              </a:rPr>
              <a:t>narod</a:t>
            </a:r>
            <a:r>
              <a:rPr lang="ru-RU" sz="1200" b="1" u="sng" dirty="0">
                <a:hlinkClick r:id="rId24"/>
              </a:rPr>
              <a:t>.</a:t>
            </a:r>
            <a:r>
              <a:rPr lang="en-US" sz="1200" b="1" u="sng" dirty="0" err="1">
                <a:hlinkClick r:id="rId24"/>
              </a:rPr>
              <a:t>ru</a:t>
            </a:r>
            <a:r>
              <a:rPr lang="ru-RU" sz="1200" b="1" u="sng" dirty="0">
                <a:hlinkClick r:id="rId24"/>
              </a:rPr>
              <a:t>/</a:t>
            </a:r>
            <a:r>
              <a:rPr lang="en-US" sz="1200" b="1" u="sng" dirty="0">
                <a:hlinkClick r:id="rId24"/>
              </a:rPr>
              <a:t>s</a:t>
            </a:r>
            <a:r>
              <a:rPr lang="ru-RU" sz="1200" b="1" u="sng" dirty="0">
                <a:hlinkClick r:id="rId24"/>
              </a:rPr>
              <a:t>_</a:t>
            </a:r>
            <a:r>
              <a:rPr lang="en-US" sz="1200" b="1" u="sng" dirty="0">
                <a:hlinkClick r:id="rId24"/>
              </a:rPr>
              <a:t>portfolio</a:t>
            </a:r>
            <a:r>
              <a:rPr lang="ru-RU" sz="1200" b="1" u="sng" dirty="0">
                <a:hlinkClick r:id="rId24"/>
              </a:rPr>
              <a:t>_</a:t>
            </a:r>
            <a:r>
              <a:rPr lang="en-US" sz="1200" b="1" u="sng" dirty="0" err="1">
                <a:hlinkClick r:id="rId24"/>
              </a:rPr>
              <a:t>virt</a:t>
            </a:r>
            <a:r>
              <a:rPr lang="ru-RU" sz="1200" b="1" u="sng" dirty="0">
                <a:hlinkClick r:id="rId24"/>
              </a:rPr>
              <a:t>2.</a:t>
            </a:r>
            <a:r>
              <a:rPr lang="en-US" sz="1200" b="1" u="sng" dirty="0" err="1">
                <a:hlinkClick r:id="rId24"/>
              </a:rPr>
              <a:t>htm</a:t>
            </a:r>
            <a:r>
              <a:rPr lang="en-US" sz="1200" b="1" dirty="0"/>
              <a:t>    </a:t>
            </a:r>
            <a:endParaRPr lang="ru-RU" sz="1200" b="1" dirty="0"/>
          </a:p>
          <a:p>
            <a:pPr lvl="0"/>
            <a:r>
              <a:rPr lang="en-US" sz="1200" b="1" u="sng" dirty="0">
                <a:hlinkClick r:id="rId25"/>
              </a:rPr>
              <a:t>http://www.varson.ru/</a:t>
            </a:r>
            <a:r>
              <a:rPr lang="en-US" sz="1200" b="1" dirty="0"/>
              <a:t>  </a:t>
            </a:r>
            <a:endParaRPr lang="ru-RU" sz="1200" b="1" dirty="0"/>
          </a:p>
          <a:p>
            <a:pPr lvl="0"/>
            <a:r>
              <a:rPr lang="ru-RU" sz="1200" dirty="0"/>
              <a:t>и др.</a:t>
            </a:r>
            <a:endParaRPr lang="ru-RU" sz="1200" b="1" dirty="0"/>
          </a:p>
          <a:p>
            <a:endParaRPr lang="ru-RU" sz="1200" b="1" dirty="0">
              <a:solidFill>
                <a:srgbClr val="002060"/>
              </a:solidFill>
              <a:latin typeface="Verdana" pitchFamily="34" charset="0"/>
            </a:endParaRPr>
          </a:p>
        </p:txBody>
      </p:sp>
      <p:cxnSp>
        <p:nvCxnSpPr>
          <p:cNvPr id="5" name="Прямая соединительная линия 4"/>
          <p:cNvCxnSpPr/>
          <p:nvPr/>
        </p:nvCxnSpPr>
        <p:spPr>
          <a:xfrm>
            <a:off x="304800" y="533400"/>
            <a:ext cx="8839200" cy="1588"/>
          </a:xfrm>
          <a:prstGeom prst="line">
            <a:avLst/>
          </a:prstGeom>
          <a:ln w="28575">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Verdana"/>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41901</TotalTime>
  <Words>3893</Words>
  <Application>Microsoft Office PowerPoint</Application>
  <PresentationFormat>Экран (4:3)</PresentationFormat>
  <Paragraphs>556</Paragraphs>
  <Slides>48</Slides>
  <Notes>48</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48</vt:i4>
      </vt:variant>
    </vt:vector>
  </HeadingPairs>
  <TitlesOfParts>
    <vt:vector size="54" baseType="lpstr">
      <vt:lpstr>Arial</vt:lpstr>
      <vt:lpstr>Calibri</vt:lpstr>
      <vt:lpstr>Times New Roman</vt:lpstr>
      <vt:lpstr>Verdana</vt:lpstr>
      <vt:lpstr>Оформление по умолчанию</vt:lpstr>
      <vt:lpstr>Формула</vt:lpstr>
      <vt:lpstr>Физика атомного ядра и элементарных частиц</vt:lpstr>
      <vt:lpstr>Фотоэффект</vt:lpstr>
      <vt:lpstr>Виды фотоэффекта</vt:lpstr>
      <vt:lpstr>Законы фотоэффекта</vt:lpstr>
      <vt:lpstr>Уравнение Эйнштейна для фотоэффекта</vt:lpstr>
      <vt:lpstr>Законы фотоэффекта</vt:lpstr>
      <vt:lpstr>Объяснение явления</vt:lpstr>
      <vt:lpstr>Схема опыта</vt:lpstr>
      <vt:lpstr>Вольтамперная характеристика</vt:lpstr>
      <vt:lpstr>Практическое применение фотоэффекта</vt:lpstr>
      <vt:lpstr>Давление света</vt:lpstr>
      <vt:lpstr>Объяснение давления света</vt:lpstr>
      <vt:lpstr>Объяснение давления света</vt:lpstr>
      <vt:lpstr>Рентгеновское излучение </vt:lpstr>
      <vt:lpstr>Тормозное рентгеновское излучение </vt:lpstr>
      <vt:lpstr>Характеристическое рентгеновское излучение </vt:lpstr>
      <vt:lpstr>Возникновение характеристического излучения</vt:lpstr>
      <vt:lpstr>Эффект Комптона </vt:lpstr>
      <vt:lpstr>Тепловое излучение</vt:lpstr>
      <vt:lpstr>Характеристики теплового излучения</vt:lpstr>
      <vt:lpstr>Абсолютно черное тело</vt:lpstr>
      <vt:lpstr>Закон Кирхгофа</vt:lpstr>
      <vt:lpstr>Следствия из закона Кирхгофа</vt:lpstr>
      <vt:lpstr>Законы теплового излучения</vt:lpstr>
      <vt:lpstr>Закон смещения Вина</vt:lpstr>
      <vt:lpstr>Ультрафиолетовая катастрофа</vt:lpstr>
      <vt:lpstr>Квантовая гипотеза</vt:lpstr>
      <vt:lpstr>Законы теплового излучения с учетом квантовой гипотезы</vt:lpstr>
      <vt:lpstr>Элементы квантовой физики</vt:lpstr>
      <vt:lpstr>Элементы квантовой физики</vt:lpstr>
      <vt:lpstr>Элементы квантовой физики</vt:lpstr>
      <vt:lpstr>Соотношение неопределенностей Гейзенберга</vt:lpstr>
      <vt:lpstr>Особенности квантовой теории</vt:lpstr>
      <vt:lpstr>Волновая функция</vt:lpstr>
      <vt:lpstr>Уравнение Шрёдингера</vt:lpstr>
      <vt:lpstr>Уравнение Шрёдингера  для стационарных состояний</vt:lpstr>
      <vt:lpstr>Применение уравнения Шрёдингера</vt:lpstr>
      <vt:lpstr>Электрон в одномерной потенциальной яме</vt:lpstr>
      <vt:lpstr>Линейный гармонический осциллятор</vt:lpstr>
      <vt:lpstr>Иоганн Кеплер</vt:lpstr>
      <vt:lpstr>Густав Людвиг Герц</vt:lpstr>
      <vt:lpstr>Презентация PowerPoint</vt:lpstr>
      <vt:lpstr>Йозеф Стефан</vt:lpstr>
      <vt:lpstr>Презентация PowerPoint</vt:lpstr>
      <vt:lpstr>Вильгельм Карл Вернер Отто Фриц Франц ВИН</vt:lpstr>
      <vt:lpstr>Джон Уильям Рэлей</vt:lpstr>
      <vt:lpstr>Джинс Джеймс Хопвуд</vt:lpstr>
      <vt:lpstr>Использованные источники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bakh</dc:creator>
  <cp:lastModifiedBy>Тазмеев Харис Каюмович</cp:lastModifiedBy>
  <cp:revision>1031</cp:revision>
  <cp:lastPrinted>1601-01-01T00:00:00Z</cp:lastPrinted>
  <dcterms:created xsi:type="dcterms:W3CDTF">1601-01-01T00:00:00Z</dcterms:created>
  <dcterms:modified xsi:type="dcterms:W3CDTF">2023-10-23T13:47:09Z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