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C81"/>
    <a:srgbClr val="093495"/>
    <a:srgbClr val="09369B"/>
    <a:srgbClr val="150B99"/>
    <a:srgbClr val="170CAC"/>
    <a:srgbClr val="04186C"/>
    <a:srgbClr val="0D1563"/>
    <a:srgbClr val="0B19A3"/>
    <a:srgbClr val="10329E"/>
    <a:srgbClr val="0145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436F8A-82F2-41D0-B9B1-6AA46D06E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C50969-F03B-48C3-9D46-1A9B1DE3B6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BCC223-2506-42BF-AB30-821DAAC28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CA0F45-DF86-4B0D-AB89-514E581C1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113EA3-C070-4F06-AB82-7619B085D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68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EE02DD-C600-4181-9A57-50674366D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01AAB0-4741-455F-A105-2F313681A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7AC0AB-3F18-40DB-AACC-C149E3576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1563B2-FE01-44DD-AC6F-47654CA99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3F0A03-5957-47A1-8E48-C7E36A615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32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91B1B7-2C18-4609-9048-833E04243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82B189-B68C-4B8B-98FB-9410EA349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A246A5-B44C-4F1B-AED8-3F1E54690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A17EFA-0B39-4841-8E14-BF64F6066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79CF63-40E5-45BD-BB11-329B34943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1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34559-44C0-4B1D-9744-EA90366D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670DDB-5272-4FE6-AF72-CCEA694CB5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62CECA-F0A8-4005-8FBC-9525FBFFC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0A1C27-CDDC-47ED-87B9-748E0D986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211175-7AC0-40A9-91F1-4BDA967A1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8D8502-92FF-443A-8AD8-510434326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03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61C6D7-1A4B-41EE-A83D-1E5831CC9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175C89-5DBE-459E-B13B-FC86F611C6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6C487D-2BA6-4970-993E-A048865EB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63F26E1-37A6-40D7-856B-920B757A65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8B49477-60C1-47BB-9917-6D496FF989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6D47570-9046-4577-B454-BF895BC66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6723984-D944-456F-AC97-CD05F2B74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E897CF-E258-4E33-8F14-7C0EBB5EA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161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71095D-7CA2-4B28-916D-837E8AD97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8CCAD33-F4F6-4DA1-895A-661F699A0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2428BA1-B392-424D-982F-D57C698D7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E57D8DB-3FE4-4087-82F9-8B460B906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043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55EE4B2-761A-4FFE-91E6-11FD5039A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0F6B47E-910D-41E7-B58E-495015350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FA63CCF-44E5-409B-B5B0-DC4C499DB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895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DF94C-8DA7-44DC-812F-A13BE84AF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F153D2-005A-4FDE-AF8B-E2C5E82D1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5BD8D4-9914-4504-B668-6B1B0540F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8B0FBD-B098-4F9C-93CB-F5A6F2AB3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36FA4F-8F86-42FC-B020-D1F7006B4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B38155-24DA-4BC0-8B31-02C9E9898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772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6D53B1-8051-45BA-9688-542315557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4EC499-B70A-4170-8F53-5D241194E9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3542D7-D3CC-4C09-BC2B-5DB5CC2CF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9E2296-A4AB-45B4-BF14-D87EF6F7A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43DCF4-1F41-4B08-B19A-2F724CC54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FFFE5C-770B-43D2-933A-B4DF92A4C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230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64BEFA-C033-427B-8371-CF72455C3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892A95-2429-4994-BA42-51CD26511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A5F91C-9F73-42E7-9FDB-DAEF4F258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A4FE95-0342-4FEC-BF48-46C2251AD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715876-DAA2-48A2-A5CE-98DAE5173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709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A8ADEAA-0ADE-44F6-A8CB-6BBF423BA5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BD4704-4801-47ED-9A1F-91BF6D6C5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E20B9B-FF91-48E5-8847-9B823456E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8F1366-3D2D-48C3-ABE9-ACCAB5B1E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A03ADA-08BD-4AB2-B4CF-67B2ABEF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60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315DC8-E18B-4C3C-9590-9A6A84AFF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D305EF-F453-4CA3-B451-3508EAF5E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74CD66-2287-4646-9925-D14542E46C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10CDF3-3D84-4BFB-89AE-C3646450E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C11FCF-FEB4-45F1-B1DF-9694366A1A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80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afpro-715@yandex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spark-interfax.ru/respublika-tatarstan-kazan/ooo-garant-produkt-inn-1656063060-ogrn-1121690015369-5c48a7bf91524a14b6238ec6e14f5539" TargetMode="External"/><Relationship Id="rId13" Type="http://schemas.openxmlformats.org/officeDocument/2006/relationships/hyperlink" Target="https://spark-interfax.ru/respublika-tatarstan-kazan/ao-transneft-prikame-inn-1645000340-ogrn-1021601763820-2b96ff9a7ce04a75bec0d90ee1bd2d7e" TargetMode="External"/><Relationship Id="rId3" Type="http://schemas.openxmlformats.org/officeDocument/2006/relationships/hyperlink" Target="https://spark-interfax.ru/respublika-tatarstan-almetevsk/pao-tatneft-im-v-d-shashina-inn-1644003838-ogrn-1021601623702-79af64ce8fe9469a854cfeb86916834b" TargetMode="External"/><Relationship Id="rId7" Type="http://schemas.openxmlformats.org/officeDocument/2006/relationships/hyperlink" Target="https://spark-interfax.ru/respublika-tatarstan-kazan/pao-kazanorgsintez-inn-1658008723-ogrn-1021603267674-08bc67f163244a1b8e2c773c6a7e1ae1" TargetMode="External"/><Relationship Id="rId12" Type="http://schemas.openxmlformats.org/officeDocument/2006/relationships/hyperlink" Target="https://spark-interfax.ru/respublika-tatarstan-tukaevski-raion/ooo-tabysh-inn-1646041050-ogrn-1151674002941-b3af8c2065834919b5116d6e91153ff0" TargetMode="External"/><Relationship Id="rId2" Type="http://schemas.openxmlformats.org/officeDocument/2006/relationships/image" Target="../media/image5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park-interfax.ru/respublika-tatarstan-nizhnekamsk/ao-taneko-inn-1651044095-ogrn-1051618037778-6534206202db4c5ea58b0ca5747fee34" TargetMode="External"/><Relationship Id="rId11" Type="http://schemas.openxmlformats.org/officeDocument/2006/relationships/hyperlink" Target="https://spark-interfax.ru/respublika-tatarstan-kazan/ao-gazprom-mezhregiongaz-kazan-inn-1660031631-ogrn-1021602833141-0e29429b18d44eb18cbc99c21a659ef4" TargetMode="External"/><Relationship Id="rId5" Type="http://schemas.openxmlformats.org/officeDocument/2006/relationships/hyperlink" Target="https://spark-interfax.ru/respublika-tatarstan-nizhnekamsk/pao-nizhnekamskneftekhim-inn-1651000010-ogrn-1021602502316-c3df6ff162744e9ebfc2db29670deeeb" TargetMode="External"/><Relationship Id="rId15" Type="http://schemas.openxmlformats.org/officeDocument/2006/relationships/image" Target="../media/image4.png"/><Relationship Id="rId10" Type="http://schemas.openxmlformats.org/officeDocument/2006/relationships/hyperlink" Target="https://spark-interfax.ru/respublika-tatarstan-kazan/ao-tatenergosbyt-inn-1657082308-ogrn-1091690003481-5d79758ff80741588ed3de6344399fa5" TargetMode="External"/><Relationship Id="rId4" Type="http://schemas.openxmlformats.org/officeDocument/2006/relationships/hyperlink" Target="https://spark-interfax.ru/respublika-tatarstan-naberezhnye-chelny/pao-kamaz-inn-1650032058-ogrn-1021602013971-34247dd08f8b4fb08b00c42f030136f4" TargetMode="External"/><Relationship Id="rId9" Type="http://schemas.openxmlformats.org/officeDocument/2006/relationships/hyperlink" Target="https://spark-interfax.ru/respublika-tatarstan-naberezhnye-chelny/ooo-uk-transtekhservis-inn-1650131524-ogrn-1051614160620-2a6695c0a4c04c109d7ba77e22ae32f2" TargetMode="External"/><Relationship Id="rId14" Type="http://schemas.openxmlformats.org/officeDocument/2006/relationships/hyperlink" Target="https://spark-interfax.ru/respublika-tatarstan-kazan/ao-tatenergo-inn-1657036630-ogrn-1021603139690-95badceaac5848f186da725543bd6f3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0F2EDA-4992-4741-821E-ED34431123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DE390A-30C5-44DE-8430-C16EE664AE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F3C84A-BE05-4785-9D9F-8B209F4725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500AED-C099-4DB4-AF7E-D54307DF1E66}"/>
              </a:ext>
            </a:extLst>
          </p:cNvPr>
          <p:cNvSpPr txBox="1"/>
          <p:nvPr/>
        </p:nvSpPr>
        <p:spPr>
          <a:xfrm>
            <a:off x="5828182" y="2104748"/>
            <a:ext cx="40481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t-RU" sz="28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38.04.05 БИЗНЕС-ИНФОРМАТИКА</a:t>
            </a:r>
            <a:endParaRPr lang="ru-RU" sz="2800" dirty="0">
              <a:solidFill>
                <a:srgbClr val="0145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686800-B5CB-44B4-98A3-2D97D2C1C659}"/>
              </a:ext>
            </a:extLst>
          </p:cNvPr>
          <p:cNvSpPr txBox="1"/>
          <p:nvPr/>
        </p:nvSpPr>
        <p:spPr>
          <a:xfrm>
            <a:off x="5828183" y="3367902"/>
            <a:ext cx="40481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ПРОФИЛЬ ИНФОРМАЦИОННЫЕ СИСТЕМЫ В УПРАВЛЕНИИ ОРГАНИЗАЦИЕЙ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85401E-6B7E-4ACF-9C7C-17CC6B859A7A}"/>
              </a:ext>
            </a:extLst>
          </p:cNvPr>
          <p:cNvSpPr txBox="1"/>
          <p:nvPr/>
        </p:nvSpPr>
        <p:spPr>
          <a:xfrm>
            <a:off x="5828182" y="4632326"/>
            <a:ext cx="40481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Контакты</a:t>
            </a:r>
            <a:r>
              <a:rPr lang="en-US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 кафедра экономики производства </a:t>
            </a:r>
          </a:p>
          <a:p>
            <a:r>
              <a:rPr lang="en-US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kafpro-715@yandex.ru</a:t>
            </a:r>
            <a:endParaRPr lang="en-US" sz="1600" dirty="0">
              <a:solidFill>
                <a:srgbClr val="01458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/>
              <a:t>+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7 (905)3185835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6793" y="492335"/>
            <a:ext cx="9144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7378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BDF4E0-55AB-4917-AACB-6A12C5ABF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A4A5D2E-511C-4755-A447-6FB8F86DF0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0337" cy="693019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008AC5-CCEE-449E-BFAC-C0DF1FFFFB34}"/>
              </a:ext>
            </a:extLst>
          </p:cNvPr>
          <p:cNvSpPr txBox="1"/>
          <p:nvPr/>
        </p:nvSpPr>
        <p:spPr>
          <a:xfrm>
            <a:off x="590079" y="1690688"/>
            <a:ext cx="467618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Преимущества программы</a:t>
            </a:r>
            <a:r>
              <a:rPr lang="en-US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chemeClr val="bg1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591A1F-51EC-41C4-B0E7-8DBA6FAC83A5}"/>
              </a:ext>
            </a:extLst>
          </p:cNvPr>
          <p:cNvSpPr txBox="1"/>
          <p:nvPr/>
        </p:nvSpPr>
        <p:spPr>
          <a:xfrm>
            <a:off x="6513446" y="1534252"/>
            <a:ext cx="4676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Базовые дисциплины</a:t>
            </a:r>
            <a:r>
              <a:rPr lang="en-US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:</a:t>
            </a:r>
            <a:endParaRPr lang="ru-RU" dirty="0">
              <a:solidFill>
                <a:srgbClr val="014587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07250F-6237-4808-A932-498289F0208A}"/>
              </a:ext>
            </a:extLst>
          </p:cNvPr>
          <p:cNvSpPr txBox="1"/>
          <p:nvPr/>
        </p:nvSpPr>
        <p:spPr>
          <a:xfrm>
            <a:off x="6513445" y="3136433"/>
            <a:ext cx="467618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Дисциплины профиля</a:t>
            </a:r>
            <a:r>
              <a:rPr lang="en-US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rgbClr val="014587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770F92-2C1F-4EB3-9DAD-A9382718EF98}"/>
              </a:ext>
            </a:extLst>
          </p:cNvPr>
          <p:cNvSpPr txBox="1"/>
          <p:nvPr/>
        </p:nvSpPr>
        <p:spPr>
          <a:xfrm>
            <a:off x="6492115" y="1898437"/>
            <a:ext cx="51313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effectLst/>
                <a:latin typeface="RF Dewi Extended Semibold" panose="00000705000000000000"/>
              </a:rPr>
              <a:t>—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/>
              </a:rPr>
              <a:t>Информационные системы и технологии в профессиональной деятельности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/>
              </a:rPr>
              <a:t>— Управление ИТ-проектами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/>
              </a:rPr>
              <a:t>— Академическая коммуникация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/>
              </a:rPr>
              <a:t>—Деловые коммуникации в профессиональной деятельности;</a:t>
            </a:r>
          </a:p>
          <a:p>
            <a:pPr fontAlgn="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/>
              </a:rPr>
              <a:t>— Методы разработки и принятия управленческих решений</a:t>
            </a:r>
            <a:endParaRPr lang="en-US" sz="1200" dirty="0">
              <a:solidFill>
                <a:schemeClr val="accent1">
                  <a:lumMod val="75000"/>
                </a:schemeClr>
              </a:solidFill>
              <a:latin typeface="RF Dewi Extended Semibold" panose="00000705000000000000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39AC49-025F-4E87-805F-4418D6A46FD0}"/>
              </a:ext>
            </a:extLst>
          </p:cNvPr>
          <p:cNvSpPr txBox="1"/>
          <p:nvPr/>
        </p:nvSpPr>
        <p:spPr>
          <a:xfrm>
            <a:off x="6539824" y="3491181"/>
            <a:ext cx="48139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effectLst/>
                <a:latin typeface="RF Dewi Extended Semibold" panose="00000705000000000000"/>
              </a:rPr>
              <a:t>—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/>
              </a:rPr>
              <a:t>Процессная модель организации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 pitchFamily="2" charset="-52"/>
              </a:rPr>
              <a:t>;</a:t>
            </a:r>
          </a:p>
          <a:p>
            <a:pPr algn="just" fontAlgn="t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/>
              </a:rPr>
              <a:t>— Архитектура предприятия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 pitchFamily="2" charset="-52"/>
              </a:rPr>
              <a:t>;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RF Dewi Extended Semibold" panose="00000705000000000000"/>
            </a:endParaRPr>
          </a:p>
          <a:p>
            <a:pPr algn="just" fontAlgn="t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/>
              </a:rPr>
              <a:t>— Моделирование и оптимизация бизнес-процессов</a:t>
            </a:r>
            <a:endParaRPr lang="en-US" sz="1400" dirty="0">
              <a:solidFill>
                <a:schemeClr val="accent1">
                  <a:lumMod val="75000"/>
                </a:schemeClr>
              </a:solidFill>
              <a:latin typeface="RF Dewi Extended Semibold" panose="00000705000000000000" pitchFamily="2" charset="-52"/>
            </a:endParaRPr>
          </a:p>
          <a:p>
            <a:pPr algn="just" fontAlgn="t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/>
              </a:rPr>
              <a:t>— Практикум по моделированию бизнес-процессов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 pitchFamily="2" charset="-52"/>
              </a:rPr>
              <a:t>;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RF Dewi Extended Semibold" panose="00000705000000000000"/>
            </a:endParaRPr>
          </a:p>
          <a:p>
            <a:pPr algn="just" fontAlgn="t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/>
              </a:rPr>
              <a:t>— Управление требованиями и проектирование информационных систем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 pitchFamily="2" charset="-52"/>
              </a:rPr>
              <a:t>;</a:t>
            </a:r>
          </a:p>
          <a:p>
            <a:pPr algn="just" fontAlgn="t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/>
              </a:rPr>
              <a:t>— Практикум по внедрению и сопровождению информационных систем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 pitchFamily="2" charset="-52"/>
              </a:rPr>
              <a:t>;</a:t>
            </a:r>
          </a:p>
          <a:p>
            <a:pPr algn="just" fontAlgn="t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/>
              </a:rPr>
              <a:t>— Управление изменениями;</a:t>
            </a:r>
          </a:p>
          <a:p>
            <a:pPr algn="just" fontAlgn="t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/>
              </a:rPr>
              <a:t>— ERP в управлении предприятием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RF Dewi Extended Semibold" panose="00000705000000000000" pitchFamily="2" charset="-52"/>
              </a:rPr>
              <a:t>;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5175" y="820139"/>
            <a:ext cx="10191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0036" y="475013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934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F Dewi Extended Ultrabold" pitchFamily="2" charset="-52"/>
              </a:rPr>
              <a:t>ИНФОРМАЦИЯ О НАПРАВЛЕНИИ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7FAE64-F310-F901-4EF7-D3EB11DA8758}"/>
              </a:ext>
            </a:extLst>
          </p:cNvPr>
          <p:cNvSpPr txBox="1"/>
          <p:nvPr/>
        </p:nvSpPr>
        <p:spPr>
          <a:xfrm>
            <a:off x="590079" y="2106186"/>
            <a:ext cx="51313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Образование на стыке экономики, управления и ИТ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не просто ИТ и не просто менеджмент — это бизнес-информатика: вы научитесь управлять компаниями через технологии, понимать бизнес и трансформировать его с помощью цифровых решений.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Подготовка </a:t>
            </a:r>
            <a:r>
              <a:rPr lang="ru-RU" sz="1000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digital</a:t>
            </a:r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-руководителей и аналитиков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Современные технологии и практики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 освоите: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ERP, CRM, BI, BPM, корпоративные информационные системы;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бизнес-аналитику и визуализацию данных;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управление цифровыми проектами (</a:t>
            </a:r>
            <a:r>
              <a:rPr lang="ru-RU" sz="1000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Agile</a:t>
            </a:r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000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Scrum</a:t>
            </a:r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000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Kanban</a:t>
            </a:r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моделирование бизнес-процессов и архитектуру ИС предприятия;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инструменты ИИ и большие данные в управлении.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Прямой выход в бизнес-среду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Учебный процесс построен на реальных кейсах и задачах от партнёрских компаний.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Возможность прохождения практики и стажировок в ведущих IT- и консалтинговых компаниях.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Проектная работа в команде: студенты создают и защищают решения, которые можно реализовать в бизнесе.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Высокая востребованность на рынке труда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Бизнес-информатика — одна из самых быстрорастущих сфер. Работодатели ищут специалистов, которые одновременно понимают бизнес и владеют технологиями. Этот профиль — идеальное сочетание.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Быстрый карьерный рост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Возможность собственного бизнеса в ИТ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70002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910265-4D66-498F-9640-661BBC184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259017C-D079-4FA1-8BA7-095AC00446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3FF5BC-26C2-4B6C-BDB5-1FA694A8B85F}"/>
              </a:ext>
            </a:extLst>
          </p:cNvPr>
          <p:cNvSpPr txBox="1"/>
          <p:nvPr/>
        </p:nvSpPr>
        <p:spPr>
          <a:xfrm>
            <a:off x="590078" y="1690688"/>
            <a:ext cx="532383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Перечень ключевых профессий</a:t>
            </a:r>
            <a:r>
              <a:rPr lang="en-US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chemeClr val="bg1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BE599A-77EE-4BB0-9903-78B14FB0B998}"/>
              </a:ext>
            </a:extLst>
          </p:cNvPr>
          <p:cNvSpPr txBox="1"/>
          <p:nvPr/>
        </p:nvSpPr>
        <p:spPr>
          <a:xfrm>
            <a:off x="6542145" y="1690687"/>
            <a:ext cx="525005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Потенциальные работодатели</a:t>
            </a:r>
            <a:r>
              <a:rPr lang="en-US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rgbClr val="014587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2D59D2-BF30-4D90-866E-EA7A71494D44}"/>
              </a:ext>
            </a:extLst>
          </p:cNvPr>
          <p:cNvSpPr txBox="1"/>
          <p:nvPr/>
        </p:nvSpPr>
        <p:spPr>
          <a:xfrm>
            <a:off x="6435266" y="2133354"/>
            <a:ext cx="5143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sz="1800" u="none" strike="noStrike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ПАО "ТАТНЕФТЬ" ИМ. В.Д. ШАШИНА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u="none" strike="noStrike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ПАО "КАМАЗ"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u="none" strike="noStrike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ПАО "НИЖНЕКАМСКНЕФТЕХИМ"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u="none" strike="noStrike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АО "ТАНЕКО"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u="none" strike="noStrike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ПАО "КАЗАНЬОРГСИНТЕЗ"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u="none" strike="noStrike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ООО "ГАРАНТ ПРОДУКТ+"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u="none" strike="noStrike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ООО "УК "ТРАНСТЕХСЕРВИС"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u="none" strike="noStrike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АО "ТАТЭНЕРГОСБЫТ"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u="none" strike="noStrike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АО "ГАЗПРОМ МЕЖРЕГИОНГАЗ КАЗАНЬ"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u="none" strike="noStrike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ООО "ТАБЫШ"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u="none" strike="noStrike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АО "ТРАНСНЕФТЬ - ПРИКАМЬЕ"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u="none" strike="noStrike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АО "ТАТЭНЕРГО"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fontAlgn="t"/>
            <a:endParaRPr lang="ru-RU" dirty="0">
              <a:solidFill>
                <a:srgbClr val="FF0000"/>
              </a:solidFill>
              <a:latin typeface="RF Dewi Extended Semibold" panose="00000705000000000000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AF14FF-3926-4D48-91A4-AEAF9E049F60}"/>
              </a:ext>
            </a:extLst>
          </p:cNvPr>
          <p:cNvSpPr txBox="1"/>
          <p:nvPr/>
        </p:nvSpPr>
        <p:spPr>
          <a:xfrm>
            <a:off x="702813" y="2450767"/>
            <a:ext cx="467618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IT-директор </a:t>
            </a: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бизнес-аналитик</a:t>
            </a: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менеджером цифровых проектов</a:t>
            </a: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консультантом по цифровой трансформации.</a:t>
            </a: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методолог</a:t>
            </a:r>
          </a:p>
          <a:p>
            <a:r>
              <a:rPr lang="ru-RU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эксперт </a:t>
            </a:r>
            <a:endParaRPr lang="ru-RU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en-US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9655" y="853101"/>
            <a:ext cx="10191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30034" y="422214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200" b="1" dirty="0">
              <a:solidFill>
                <a:srgbClr val="0934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F Dewi Extended Ultrabold" pitchFamily="2" charset="-5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592" y="503150"/>
            <a:ext cx="5068552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30036" y="475013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934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F Dewi Extended Ultrabold" pitchFamily="2" charset="-52"/>
              </a:rPr>
              <a:t>КАРЬЕРНЫЕ ПЕРСПЕКТИВЫ</a:t>
            </a:r>
          </a:p>
        </p:txBody>
      </p:sp>
    </p:spTree>
    <p:extLst>
      <p:ext uri="{BB962C8B-B14F-4D97-AF65-F5344CB8AC3E}">
        <p14:creationId xmlns:p14="http://schemas.microsoft.com/office/powerpoint/2010/main" val="31112821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395</Words>
  <Application>Microsoft Office PowerPoint</Application>
  <PresentationFormat>Широкоэкранный</PresentationFormat>
  <Paragraphs>64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RF Dewi Extended Semibold</vt:lpstr>
      <vt:lpstr>RF Dewi Extended Ultrabold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 Иванов</dc:creator>
  <cp:lastModifiedBy>Пугачева Мария Александровна</cp:lastModifiedBy>
  <cp:revision>26</cp:revision>
  <dcterms:created xsi:type="dcterms:W3CDTF">2025-04-13T12:30:36Z</dcterms:created>
  <dcterms:modified xsi:type="dcterms:W3CDTF">2025-11-28T17:05:42Z</dcterms:modified>
</cp:coreProperties>
</file>