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65" r:id="rId5"/>
    <p:sldId id="266" r:id="rId6"/>
    <p:sldId id="267" r:id="rId7"/>
    <p:sldId id="262" r:id="rId8"/>
    <p:sldId id="268" r:id="rId9"/>
    <p:sldId id="263" r:id="rId10"/>
    <p:sldId id="269" r:id="rId11"/>
    <p:sldId id="264" r:id="rId12"/>
    <p:sldId id="270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29" autoAdjust="0"/>
  </p:normalViewPr>
  <p:slideViewPr>
    <p:cSldViewPr>
      <p:cViewPr varScale="1">
        <p:scale>
          <a:sx n="119" d="100"/>
          <a:sy n="119" d="100"/>
        </p:scale>
        <p:origin x="137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</a:t>
            </a:r>
            <a:r>
              <a:rPr lang="ru-RU"/>
              <a:t>Дмитрий</a:t>
            </a:r>
            <a:r>
              <a:rPr lang="ru-RU" baseline="0"/>
              <a:t> Альбертович</a:t>
            </a:r>
            <a:r>
              <a:rPr lang="ru-RU"/>
              <a:t>! </a:t>
            </a:r>
            <a:r>
              <a:rPr lang="ru-RU" dirty="0"/>
              <a:t>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074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  <a:p>
            <a:endParaRPr lang="ru-RU" dirty="0"/>
          </a:p>
          <a:p>
            <a:r>
              <a:rPr lang="ru-RU" dirty="0"/>
              <a:t>След. Слайд.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227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>
                <a:latin typeface="PT Sans" panose="020B0503020203020204" pitchFamily="34" charset="-52"/>
              </a:rPr>
              <a:t>Исходя</a:t>
            </a:r>
            <a:r>
              <a:rPr lang="ru-RU" sz="1200" baseline="0" dirty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>
                <a:latin typeface="PT Sans" panose="020B0503020203020204" pitchFamily="34" charset="-52"/>
              </a:rPr>
              <a:t>Фотографии</a:t>
            </a:r>
            <a:endParaRPr lang="en-US" sz="1200" dirty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На данном слайде представляем вам 3 вида пиктограмм, которые </a:t>
            </a:r>
            <a:r>
              <a:rPr lang="ru-RU" baseline="0" dirty="0" err="1"/>
              <a:t>отрисованы</a:t>
            </a:r>
            <a:r>
              <a:rPr lang="ru-RU" baseline="0" dirty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жизни.</a:t>
            </a:r>
          </a:p>
          <a:p>
            <a:pPr marL="0" indent="0">
              <a:buNone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След. слайд</a:t>
            </a:r>
          </a:p>
          <a:p>
            <a:pPr marL="228600" indent="-228600">
              <a:buAutoNum type="arabicParenR"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725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такие пиктограммы</a:t>
            </a:r>
            <a:r>
              <a:rPr lang="ru-RU" baseline="0" dirty="0"/>
              <a:t> могут быть использованы, как тематический паттерн, при создании текстового слайда. </a:t>
            </a:r>
            <a:r>
              <a:rPr lang="ru-RU" i="1" baseline="0" dirty="0"/>
              <a:t>(</a:t>
            </a:r>
            <a:r>
              <a:rPr lang="ru-RU" b="1" i="1" baseline="0" dirty="0"/>
              <a:t>пока не уверен нужен ли этот слайд</a:t>
            </a:r>
            <a:r>
              <a:rPr lang="ru-RU" i="1" baseline="0" dirty="0"/>
              <a:t>)</a:t>
            </a:r>
          </a:p>
          <a:p>
            <a:endParaRPr lang="ru-RU" i="1" baseline="0" dirty="0"/>
          </a:p>
          <a:p>
            <a:r>
              <a:rPr lang="ru-RU" i="0" baseline="0" dirty="0"/>
              <a:t>След слайд</a:t>
            </a:r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096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Используя</a:t>
            </a:r>
            <a:r>
              <a:rPr lang="ru-RU" baseline="0" dirty="0"/>
              <a:t> обновленные версии пиктограмм, у нас получились более лаконичные и строгие визуальные образы. Слайд с представлением информации об университете получился спокойным и на первое место вышла информация о позициях в рейтингах. Кстати, обратите внимание, что пиктограмма главного здания также присутствует.</a:t>
            </a:r>
          </a:p>
          <a:p>
            <a:endParaRPr lang="ru-RU" baseline="0" dirty="0"/>
          </a:p>
          <a:p>
            <a:r>
              <a:rPr lang="ru-RU" baseline="0" dirty="0"/>
              <a:t>Данный слайд мы рекомендуем использовать во всех презентациях, как внутреннего, так и внешнего назначения и приводить в нем только те показатели, которые связаны с вашим докладом. Количество показателей не должно превышать 6 штук, не включая рейтинги. Позиции в рейтингах же предлагаем демонстрировать только по профилю докладчика.</a:t>
            </a:r>
          </a:p>
          <a:p>
            <a:r>
              <a:rPr lang="ru-RU" baseline="0" dirty="0"/>
              <a:t>Как вы заметили на этом слайде позиции в рейтингах не дублируются на корешке. На остальных слайдах они будут присутствовать.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319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Наши предложения,</a:t>
            </a:r>
            <a:r>
              <a:rPr lang="ru-RU" baseline="0" dirty="0"/>
              <a:t> которые в данный момент мы уже реализуем:</a:t>
            </a:r>
          </a:p>
          <a:p>
            <a:pPr marL="228600" indent="-228600">
              <a:buAutoNum type="arabicParenR"/>
            </a:pPr>
            <a:r>
              <a:rPr lang="ru-RU" baseline="0" dirty="0"/>
              <a:t>Создание фотобанка </a:t>
            </a:r>
            <a:r>
              <a:rPr lang="ru-RU" baseline="0" dirty="0" err="1"/>
              <a:t>имиджевых</a:t>
            </a:r>
            <a:r>
              <a:rPr lang="ru-RU" baseline="0" dirty="0"/>
              <a:t> фотографий университета. Конечно же без предложений со стороны руководителей нам сложно будет понимать полную потребность. С нашей стороны мы готовы привлекать к выполнению данной задачи фотографа.</a:t>
            </a:r>
          </a:p>
          <a:p>
            <a:pPr marL="228600" indent="-228600">
              <a:buAutoNum type="arabicParenR"/>
            </a:pPr>
            <a:r>
              <a:rPr lang="ru-RU" baseline="0" dirty="0"/>
              <a:t>Создание на официальном портале, на странице фирменной стилистики раздела, в который будут размещены и постоянно пополняться элементы фирменной стилистики, оформления, шрифты, пиктограммы, иконки и цветовые решения.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Спасибо за внимание! Готова выслушать предложения и комментарии.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590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AElshina@kpfu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21" Type="http://schemas.openxmlformats.org/officeDocument/2006/relationships/image" Target="../media/image28.png"/><Relationship Id="rId34" Type="http://schemas.openxmlformats.org/officeDocument/2006/relationships/image" Target="../media/image7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37" Type="http://schemas.openxmlformats.org/officeDocument/2006/relationships/image" Target="../media/image6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36" Type="http://schemas.openxmlformats.org/officeDocument/2006/relationships/image" Target="../media/image5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.png"/><Relationship Id="rId8" Type="http://schemas.openxmlformats.org/officeDocument/2006/relationships/image" Target="../media/image15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.png"/><Relationship Id="rId5" Type="http://schemas.openxmlformats.org/officeDocument/2006/relationships/image" Target="../media/image53.jpeg"/><Relationship Id="rId10" Type="http://schemas.openxmlformats.org/officeDocument/2006/relationships/image" Target="../media/image4.png"/><Relationship Id="rId4" Type="http://schemas.openxmlformats.org/officeDocument/2006/relationships/image" Target="../media/image52.jpe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2372666"/>
            <a:ext cx="63367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РЕКОМЕНДАЦИИ ПО ИСПОЛЬЗОВАНИЮ ФИРМЕННОГО СТИЛЯ КАЗАНСКОГО ФЕДЕРАЛЬНОГО УНИВЕРСИТЕТА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ПРИ СОСТАВЛЕНИИ ПРЕЗЕНТАЦИИ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>
              <a:solidFill>
                <a:schemeClr val="lt1"/>
              </a:solidFill>
              <a:latin typeface="PT Sans" panose="020B0503020203020204" pitchFamily="34" charset="-52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38C1F7-A275-4078-9CF6-EE9C21DCDD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978" y="483518"/>
            <a:ext cx="2682045" cy="10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732498"/>
            <a:ext cx="525658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РЕКОМЕНДАЦИИ ПО ИСПОЛЬЗОВАНИЮ ФИРМЕННОГО СТИЛЯ КАЗАНСКОГО ФЕДЕРАЛЬНОГО УНИВЕРСИТЕТА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ПРИ СОСТАВЛЕНИИ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6008" y="3212852"/>
            <a:ext cx="53344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Ельшина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 Елена Александровна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Директор Департамента по информационной политике</a:t>
            </a: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  <a:hlinkClick r:id="rId3"/>
              </a:rPr>
              <a:t>EAElshina@kpfu.ru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+7 (843) 233 76 30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86B921-E2E7-4E73-A627-B8C1CAB5B9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83" y="1008121"/>
            <a:ext cx="1687294" cy="40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Оформление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827584" y="1995686"/>
            <a:ext cx="83164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ctr">
              <a:buAutoNum type="arabicPeriod"/>
              <a:defRPr/>
            </a:pPr>
            <a:r>
              <a:rPr lang="ru-RU" sz="1600" dirty="0">
                <a:latin typeface="PT Sans" panose="020B0503020203020204" pitchFamily="34" charset="-52"/>
              </a:rPr>
              <a:t>Увеличить пространство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827584" y="2427734"/>
            <a:ext cx="831641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763270-F1D5-4719-852C-64137CC5D4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34" y="95924"/>
            <a:ext cx="544317" cy="12758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F5DDB3-CC76-414D-B941-5BF1580050BE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AA76F2-DAD8-4A08-844B-EF65C27386BB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Оформление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27584" y="1995686"/>
            <a:ext cx="83164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>
                <a:latin typeface="PT Sans" panose="020B0503020203020204" pitchFamily="34" charset="-52"/>
              </a:rPr>
              <a:t>2. Серый цвет</a:t>
            </a:r>
          </a:p>
        </p:txBody>
      </p:sp>
      <p:cxnSp>
        <p:nvCxnSpPr>
          <p:cNvPr id="19" name="Прямая со стрелкой 18"/>
          <p:cNvCxnSpPr>
            <a:stCxn id="12" idx="2"/>
          </p:cNvCxnSpPr>
          <p:nvPr/>
        </p:nvCxnSpPr>
        <p:spPr>
          <a:xfrm flipH="1">
            <a:off x="539792" y="2334240"/>
            <a:ext cx="4446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09C11C-7011-435D-B34C-7CD228C7BA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34" y="95924"/>
            <a:ext cx="544317" cy="1275847"/>
          </a:xfrm>
          <a:prstGeom prst="rect">
            <a:avLst/>
          </a:prstGeom>
        </p:spPr>
      </p:pic>
      <p:pic>
        <p:nvPicPr>
          <p:cNvPr id="16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F1D0F260-9EAA-41AC-8D33-B0E4E0BB0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1477F097-65F7-4A1E-B1EF-2E09F5ADC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MSShafigullin\Desktop\2020\5+\5+ (white).png">
            <a:extLst>
              <a:ext uri="{FF2B5EF4-FFF2-40B4-BE49-F238E27FC236}">
                <a16:creationId xmlns:a16="http://schemas.microsoft.com/office/drawing/2014/main" id="{C89679EC-93CF-4DD5-87FC-AA70801E3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DAEECB-7122-4634-9339-0B3136BC23C3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tx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tx1"/>
              </a:solidFill>
              <a:latin typeface="PT Sans" panose="020B0503020203020204" pitchFamily="34" charset="-52"/>
            </a:endParaRPr>
          </a:p>
          <a:p>
            <a:pPr lvl="0" algn="ctr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959E8B-279A-4A61-9683-16CFF353603B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tx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tx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tx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tx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tx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tx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tx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84649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99592" y="48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Рекомендации по использованию фирменного стиля</a:t>
            </a:r>
          </a:p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при составлении презентаций</a:t>
            </a:r>
          </a:p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Оформление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-4584" y="2164963"/>
            <a:ext cx="9148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>
                <a:latin typeface="PT Sans" panose="020B0503020203020204" pitchFamily="34" charset="-52"/>
              </a:rPr>
              <a:t>3. Горизонтальный формат</a:t>
            </a:r>
          </a:p>
        </p:txBody>
      </p:sp>
      <p:cxnSp>
        <p:nvCxnSpPr>
          <p:cNvPr id="14" name="Прямая со стрелкой 13"/>
          <p:cNvCxnSpPr>
            <a:stCxn id="12" idx="0"/>
            <a:endCxn id="5" idx="2"/>
          </p:cNvCxnSpPr>
          <p:nvPr/>
        </p:nvCxnSpPr>
        <p:spPr>
          <a:xfrm flipV="1">
            <a:off x="4569708" y="834588"/>
            <a:ext cx="2292" cy="1330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6EE425-7E42-4DCA-BC13-CCE345592D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99" y="259453"/>
            <a:ext cx="776193" cy="3176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5D5FFD4-2CDE-482A-98BA-EA7A2AB37C05}"/>
              </a:ext>
            </a:extLst>
          </p:cNvPr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ECEE46-91A1-4432-BD5A-3A29670FC544}"/>
              </a:ext>
            </a:extLst>
          </p:cNvPr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9144000" cy="83458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99592" y="48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Рекомендации по использованию фирменного стиля</a:t>
            </a:r>
          </a:p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при составлении презентаций</a:t>
            </a:r>
          </a:p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Оформление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-4584" y="2164963"/>
            <a:ext cx="9148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>
                <a:latin typeface="PT Sans" panose="020B0503020203020204" pitchFamily="34" charset="-52"/>
              </a:rPr>
              <a:t>3. Горизонтальный формат в сером цвете</a:t>
            </a:r>
          </a:p>
        </p:txBody>
      </p:sp>
      <p:cxnSp>
        <p:nvCxnSpPr>
          <p:cNvPr id="12" name="Прямая со стрелкой 11"/>
          <p:cNvCxnSpPr>
            <a:stCxn id="11" idx="0"/>
          </p:cNvCxnSpPr>
          <p:nvPr/>
        </p:nvCxnSpPr>
        <p:spPr>
          <a:xfrm flipV="1">
            <a:off x="4569708" y="834588"/>
            <a:ext cx="2292" cy="1330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426256A-B19C-4AC6-AAC5-27187F5A77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99" y="259453"/>
            <a:ext cx="776193" cy="3176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27C5CCA-F8EC-4364-95DE-FC0483E63832}"/>
              </a:ext>
            </a:extLst>
          </p:cNvPr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rgbClr val="00549F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sz="800" b="0" kern="0" dirty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rgbClr val="00549F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C9C8E4-3018-4148-AC9D-9C508A41681C}"/>
              </a:ext>
            </a:extLst>
          </p:cNvPr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rgbClr val="00549F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rgbClr val="00549F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rgbClr val="00549F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rgbClr val="00549F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rgbClr val="00549F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rgbClr val="00549F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rgbClr val="00549F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60869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Элементы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987574"/>
            <a:ext cx="83164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>
                <a:latin typeface="PT Sans" panose="020B0503020203020204" pitchFamily="34" charset="-52"/>
              </a:rPr>
              <a:t>Пиктограммы</a:t>
            </a:r>
          </a:p>
        </p:txBody>
      </p:sp>
      <p:pic>
        <p:nvPicPr>
          <p:cNvPr id="2050" name="Picture 2" descr="C:\Users\MSShafigullin\Desktop\2020\Презентация КФУ\Пиктограммы и иконки\1772879-school-and-education\1772879-school-and-education\png\036-astronom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524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SShafigullin\Desktop\2020\Презентация КФУ\Пиктограммы и иконки\1772879-school-and-education\1772879-school-and-education\png\001-audi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484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SShafigullin\Desktop\2020\Презентация КФУ\Пиктограммы и иконки\1772879-school-and-education\1772879-school-and-education\png\003-backpack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04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SShafigullin\Desktop\2020\Презентация КФУ\Пиктограммы и иконки\1772879-school-and-education\1772879-school-and-education\png\004-book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316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SShafigullin\Desktop\2020\Презентация КФУ\Пиктограммы и иконки\1772879-school-and-education\1772879-school-and-education\png\005-book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228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MSShafigullin\Desktop\2020\Презентация КФУ\Пиктограммы и иконки\1772879-school-and-education\1772879-school-and-education\png\006-ba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76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MSShafigullin\Desktop\2020\Презентация КФУ\Пиктограммы и иконки\1772879-school-and-education\1772879-school-and-education\png\008-cha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060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MSShafigullin\Desktop\2020\Презентация КФУ\Пиктограммы и иконки\1772879-school-and-education\1772879-school-and-education\png\009-archiv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980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MSShafigullin\Desktop\2020\Презентация КФУ\Пиктограммы и иконки\1772879-school-and-education\1772879-school-and-education\png\012-award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900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MSShafigullin\Desktop\2020\Презентация КФУ\Пиктограммы и иконки\1772879-school-and-education\1772879-school-and-education\png\017-business and financ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780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MSShafigullin\Desktop\2020\Презентация КФУ\Пиктограммы и иконки\1772916-school-and-education\1772916-school-and-education\png\017-business and finance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780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MSShafigullin\Desktop\2020\Презентация КФУ\Пиктограммы и иконки\1772916-school-and-education\1772916-school-and-education\png\001-audio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480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MSShafigullin\Desktop\2020\Презентация КФУ\Пиктограммы и иконки\1772916-school-and-education\1772916-school-and-education\png\003-backpack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04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MSShafigullin\Desktop\2020\Презентация КФУ\Пиктограммы и иконки\1772916-school-and-education\1772916-school-and-education\png\004-book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316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C:\Users\MSShafigullin\Desktop\2020\Презентация КФУ\Пиктограммы и иконки\1772916-school-and-education\1772916-school-and-education\png\005-book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228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:\Users\MSShafigullin\Desktop\2020\Презентация КФУ\Пиктограммы и иконки\1772916-school-and-education\1772916-school-and-education\png\006-bag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76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C:\Users\MSShafigullin\Desktop\2020\Презентация КФУ\Пиктограммы и иконки\1772916-school-and-education\1772916-school-and-education\png\008-chat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446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C:\Users\MSShafigullin\Desktop\2020\Презентация КФУ\Пиктограммы и иконки\1772916-school-and-education\1772916-school-and-education\png\009-archive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980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C:\Users\MSShafigullin\Desktop\2020\Презентация КФУ\Пиктограммы и иконки\1772916-school-and-education\1772916-school-and-education\png\012-award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760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C:\Users\MSShafigullin\Desktop\2020\Презентация КФУ\Пиктограммы и иконки\1772978-school-and-education\1772978-school-and-education\png\017-business and finance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780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C:\Users\MSShafigullin\Desktop\2020\Презентация КФУ\Пиктограммы и иконки\1772978-school-and-education\1772978-school-and-education\png\001-audio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480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C:\Users\MSShafigullin\Desktop\2020\Презентация КФУ\Пиктограммы и иконки\1772978-school-and-education\1772978-school-and-education\png\003-backpack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04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C:\Users\MSShafigullin\Desktop\2020\Презентация КФУ\Пиктограммы и иконки\1772978-school-and-education\1772978-school-and-education\png\004-book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316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C:\Users\MSShafigullin\Desktop\2020\Презентация КФУ\Пиктограммы и иконки\1772978-school-and-education\1772978-school-and-education\png\005-book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228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C:\Users\MSShafigullin\Desktop\2020\Презентация КФУ\Пиктограммы и иконки\1772978-school-and-education\1772978-school-and-education\png\006-bag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76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C:\Users\MSShafigullin\Desktop\2020\Презентация КФУ\Пиктограммы и иконки\1772978-school-and-education\1772978-school-and-education\png\008-chat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446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C:\Users\MSShafigullin\Desktop\2020\Презентация КФУ\Пиктограммы и иконки\1772978-school-and-education\1772978-school-and-education\png\009-archive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980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C:\Users\MSShafigullin\Desktop\2020\Презентация КФУ\Пиктограммы и иконки\1772978-school-and-education\1772978-school-and-education\png\012-award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900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C:\Users\MSShafigullin\Desktop\2020\Презентация КФУ\Пиктограммы и иконки\1772916-school-and-education\1772916-school-and-education\png\036-astronomy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524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33" descr="C:\Users\MSShafigullin\Desktop\2020\Презентация КФУ\Пиктограммы и иконки\1772978-school-and-education\1772978-school-and-education\png\036-astronomy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524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C:\Users\MSShafigullin\Downloads\1-01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140" y="3411296"/>
            <a:ext cx="3481751" cy="168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2280C41D-9F10-4EF4-A348-218BA0756754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34" y="95924"/>
            <a:ext cx="544317" cy="1275847"/>
          </a:xfrm>
          <a:prstGeom prst="rect">
            <a:avLst/>
          </a:prstGeom>
        </p:spPr>
      </p:pic>
      <p:pic>
        <p:nvPicPr>
          <p:cNvPr id="44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7B3EA8C6-D0FA-477B-85F3-D002488C3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7153C1FB-9D03-41DC-A018-689035E04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C:\Users\MSShafigullin\Desktop\2020\5+\5+ (white).png">
            <a:extLst>
              <a:ext uri="{FF2B5EF4-FFF2-40B4-BE49-F238E27FC236}">
                <a16:creationId xmlns:a16="http://schemas.microsoft.com/office/drawing/2014/main" id="{18820C04-B5EF-4FAE-B86D-827F11408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505AAE0A-0594-4118-9367-165EDAB87367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F702519-97F8-4371-A361-9716D9F8BF47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6727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Элементы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72932" y="2402473"/>
            <a:ext cx="46326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600" dirty="0">
                <a:latin typeface="PT Sans" panose="020B0503020203020204" pitchFamily="34" charset="-52"/>
              </a:rPr>
              <a:t>Пиктограмма, как паттерн</a:t>
            </a:r>
            <a:r>
              <a:rPr lang="en-US" sz="1600" dirty="0">
                <a:latin typeface="PT Sans" panose="020B0503020203020204" pitchFamily="34" charset="-52"/>
              </a:rPr>
              <a:t> </a:t>
            </a:r>
            <a:r>
              <a:rPr lang="ru-RU" sz="1600" dirty="0">
                <a:latin typeface="PT Sans" panose="020B0503020203020204" pitchFamily="34" charset="-52"/>
              </a:rPr>
              <a:t>для абстрактного фона</a:t>
            </a:r>
          </a:p>
        </p:txBody>
      </p:sp>
      <p:pic>
        <p:nvPicPr>
          <p:cNvPr id="3076" name="Picture 4" descr="C:\Users\MSShafigullin\Desktop\2020\Презентация КФУ\Пиктограммы и иконки\1772916-school-and-education\1772916-school-and-education\png\036-astronomy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705600" y="133350"/>
            <a:ext cx="2438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3C08EBA-210E-4CFE-8C41-E41FC3D28B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34" y="95924"/>
            <a:ext cx="544317" cy="1275847"/>
          </a:xfrm>
          <a:prstGeom prst="rect">
            <a:avLst/>
          </a:prstGeom>
        </p:spPr>
      </p:pic>
      <p:pic>
        <p:nvPicPr>
          <p:cNvPr id="20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EA923236-0276-4873-AD34-44A6B822C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0D7090A7-0B9D-434D-95C2-C78434F9C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MSShafigullin\Desktop\2020\5+\5+ (white).png">
            <a:extLst>
              <a:ext uri="{FF2B5EF4-FFF2-40B4-BE49-F238E27FC236}">
                <a16:creationId xmlns:a16="http://schemas.microsoft.com/office/drawing/2014/main" id="{0D0582DD-EA2E-4578-A1F9-ADDD7940B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3B2821-98D8-46AF-B62E-227E56E49424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1A9EE0-394D-42E3-98AD-20F598FF84E7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97207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Предметный рейтинг – открывающий слайд</a:t>
            </a:r>
          </a:p>
        </p:txBody>
      </p:sp>
      <p:pic>
        <p:nvPicPr>
          <p:cNvPr id="19" name="Picture 2" descr="C:\Users\MSShafigullin\Downloads\1-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47411"/>
            <a:ext cx="1557456" cy="75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184906" y="2882538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Второй </a:t>
            </a:r>
            <a:r>
              <a:rPr lang="ru-RU" sz="800" b="1" dirty="0">
                <a:latin typeface="PT Sans" panose="020B0503020203020204" pitchFamily="34" charset="-52"/>
              </a:rPr>
              <a:t>старейший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университет в России</a:t>
            </a:r>
            <a:endParaRPr lang="en-US" sz="800" dirty="0">
              <a:latin typeface="PT Sans" panose="020B0503020203020204" pitchFamily="34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95936" y="2882538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Сотрудничество с </a:t>
            </a:r>
            <a:r>
              <a:rPr lang="ru-RU" sz="800" b="1" dirty="0">
                <a:latin typeface="PT Sans" panose="020B0503020203020204" pitchFamily="34" charset="-52"/>
              </a:rPr>
              <a:t>407</a:t>
            </a:r>
            <a:r>
              <a:rPr lang="ru-RU" sz="800" dirty="0">
                <a:latin typeface="PT Sans" panose="020B0503020203020204" pitchFamily="34" charset="-52"/>
              </a:rPr>
              <a:t> ведущими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университетами из </a:t>
            </a:r>
            <a:r>
              <a:rPr lang="ru-RU" sz="800" b="1" dirty="0">
                <a:latin typeface="PT Sans" panose="020B0503020203020204" pitchFamily="34" charset="-52"/>
              </a:rPr>
              <a:t>70</a:t>
            </a:r>
            <a:r>
              <a:rPr lang="ru-RU" sz="800" dirty="0">
                <a:latin typeface="PT Sans" panose="020B0503020203020204" pitchFamily="34" charset="-52"/>
              </a:rPr>
              <a:t> стран мира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410686" y="2882538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PT Sans" panose="020B0503020203020204" pitchFamily="34" charset="-52"/>
              </a:rPr>
              <a:t>415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учебных лабораторий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184906" y="4151394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Численность иностранных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студентов – </a:t>
            </a:r>
            <a:r>
              <a:rPr lang="ru-RU" sz="800" b="1" dirty="0">
                <a:latin typeface="PT Sans" panose="020B0503020203020204" pitchFamily="34" charset="-52"/>
              </a:rPr>
              <a:t>9 600 </a:t>
            </a:r>
            <a:r>
              <a:rPr lang="ru-RU" sz="800" dirty="0">
                <a:latin typeface="PT Sans" panose="020B0503020203020204" pitchFamily="34" charset="-52"/>
              </a:rPr>
              <a:t>человек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995936" y="4151394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Общий контингент обучающихся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более </a:t>
            </a:r>
            <a:r>
              <a:rPr lang="ru-RU" sz="800" b="1" dirty="0">
                <a:latin typeface="PT Sans" panose="020B0503020203020204" pitchFamily="34" charset="-52"/>
              </a:rPr>
              <a:t>47 000 </a:t>
            </a:r>
            <a:r>
              <a:rPr lang="ru-RU" sz="800" dirty="0">
                <a:latin typeface="PT Sans" panose="020B0503020203020204" pitchFamily="34" charset="-52"/>
              </a:rPr>
              <a:t>человек</a:t>
            </a:r>
          </a:p>
        </p:txBody>
      </p:sp>
      <p:pic>
        <p:nvPicPr>
          <p:cNvPr id="28" name="Picture 4" descr="C:\Users\MSShafigullin\Desktop\2020\Презентация КФУ\Пиктограммы и иконки\1772879-school-and-education\1772879-school-and-education\png\022-concep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11" y="234253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MSShafigullin\Desktop\2020\Презентация КФУ\Пиктограммы и иконки\1772879-school-and-education\1772879-school-and-education\png\018-diplom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429" y="362235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C:\Users\MSShafigullin\Desktop\2020\Презентация КФУ\Пиктограммы и иконки\1772879-school-and-education\1772879-school-and-education\png\016-educati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726" y="362235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6410686" y="4151394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PT Sans" panose="020B0503020203020204" pitchFamily="34" charset="-52"/>
              </a:rPr>
              <a:t>9054 </a:t>
            </a:r>
            <a:r>
              <a:rPr lang="ru-RU" sz="800" dirty="0">
                <a:latin typeface="PT Sans" panose="020B0503020203020204" pitchFamily="34" charset="-52"/>
              </a:rPr>
              <a:t>общий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контингент сотрудников</a:t>
            </a:r>
          </a:p>
        </p:txBody>
      </p:sp>
      <p:pic>
        <p:nvPicPr>
          <p:cNvPr id="1026" name="Picture 2" descr="C:\Users\MSShafigullin\Desktop\2020\Презентация КФУ\Пиктограммы и иконки\2343944-navigation-and-map\2343944-navigation-and-map\png\003-global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429" y="234253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MSShafigullin\Desktop\2020\Презентация КФУ\Пиктограммы и иконки\2693495-business-and-finance\2693495-business-and-finance\png\010-managemen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11" y="362235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09CB279-7834-4D29-B112-6CD8EC2C010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34" y="95924"/>
            <a:ext cx="544317" cy="1275847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67C0910-632D-4D95-AFA2-12E04C43CD7F}"/>
              </a:ext>
            </a:extLst>
          </p:cNvPr>
          <p:cNvSpPr/>
          <p:nvPr/>
        </p:nvSpPr>
        <p:spPr>
          <a:xfrm>
            <a:off x="7933496" y="987574"/>
            <a:ext cx="10182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800" dirty="0">
                <a:latin typeface="PT Sans" panose="020B0503020203020204" pitchFamily="34" charset="-52"/>
              </a:rPr>
              <a:t>Education</a:t>
            </a:r>
          </a:p>
          <a:p>
            <a:pPr lvl="0">
              <a:defRPr/>
            </a:pPr>
            <a:r>
              <a:rPr lang="en-US" dirty="0">
                <a:latin typeface="PT Sans" panose="020B0503020203020204" pitchFamily="34" charset="-52"/>
              </a:rPr>
              <a:t>126-150</a:t>
            </a:r>
            <a:endParaRPr lang="ru-RU" dirty="0"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en-US" dirty="0">
                <a:latin typeface="PT Sans" panose="020B0503020203020204" pitchFamily="34" charset="-52"/>
              </a:rPr>
              <a:t>2-3</a:t>
            </a:r>
          </a:p>
        </p:txBody>
      </p:sp>
      <p:pic>
        <p:nvPicPr>
          <p:cNvPr id="27" name="Picture 13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DA044D76-5CB0-4CF7-AEE2-8CCAFA7F1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784" y="1045553"/>
            <a:ext cx="776597" cy="7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4" descr="C:\Users\MSShafigullin\Desktop\2020\Презентация КФУ\THE 1.png">
            <a:extLst>
              <a:ext uri="{FF2B5EF4-FFF2-40B4-BE49-F238E27FC236}">
                <a16:creationId xmlns:a16="http://schemas.microsoft.com/office/drawing/2014/main" id="{02C1824C-0266-4780-95B8-D4FA94790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75493"/>
            <a:ext cx="1584176" cy="51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41F07BF-BF8F-43E6-8D75-19A88F7C5176}"/>
              </a:ext>
            </a:extLst>
          </p:cNvPr>
          <p:cNvSpPr txBox="1"/>
          <p:nvPr/>
        </p:nvSpPr>
        <p:spPr>
          <a:xfrm>
            <a:off x="3470355" y="1110685"/>
            <a:ext cx="659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401</a:t>
            </a:r>
            <a:endParaRPr lang="ru-RU" sz="1800" b="0" dirty="0">
              <a:solidFill>
                <a:schemeClr val="tx1"/>
              </a:solidFill>
              <a:latin typeface="PT Sans" panose="020B0503020203020204" pitchFamily="34" charset="-5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1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7018DF-1028-480D-9140-81D134DA1693}"/>
              </a:ext>
            </a:extLst>
          </p:cNvPr>
          <p:cNvSpPr txBox="1"/>
          <p:nvPr/>
        </p:nvSpPr>
        <p:spPr>
          <a:xfrm>
            <a:off x="6766152" y="1110684"/>
            <a:ext cx="131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8</a:t>
            </a:r>
            <a:r>
              <a:rPr lang="ru-RU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01-</a:t>
            </a: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10</a:t>
            </a:r>
            <a:r>
              <a:rPr lang="ru-RU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PT Sans" panose="020B0503020203020204" pitchFamily="34" charset="-52"/>
              </a:rPr>
              <a:t>12-15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C23E6155-86F4-4A34-9D09-F1E32F37F517}"/>
              </a:ext>
            </a:extLst>
          </p:cNvPr>
          <p:cNvSpPr/>
          <p:nvPr/>
        </p:nvSpPr>
        <p:spPr>
          <a:xfrm>
            <a:off x="4129837" y="987575"/>
            <a:ext cx="6190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800" dirty="0">
                <a:latin typeface="PT Sans" panose="020B0503020203020204" pitchFamily="34" charset="-52"/>
              </a:rPr>
              <a:t>Education</a:t>
            </a:r>
          </a:p>
          <a:p>
            <a:pPr lvl="0">
              <a:defRPr/>
            </a:pPr>
            <a:r>
              <a:rPr lang="en-US" dirty="0">
                <a:latin typeface="PT Sans" panose="020B0503020203020204" pitchFamily="34" charset="-52"/>
              </a:rPr>
              <a:t>89</a:t>
            </a:r>
            <a:endParaRPr lang="ru-RU" dirty="0"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en-US" kern="0" dirty="0">
                <a:latin typeface="PT Sans" panose="020B0503020203020204" pitchFamily="34" charset="-52"/>
              </a:rPr>
              <a:t>2</a:t>
            </a:r>
            <a:endParaRPr lang="en-US" dirty="0">
              <a:latin typeface="PT Sans" panose="020B0503020203020204" pitchFamily="34" charset="-52"/>
            </a:endParaRPr>
          </a:p>
        </p:txBody>
      </p:sp>
      <p:pic>
        <p:nvPicPr>
          <p:cNvPr id="36" name="Picture 2" descr="C:\Users\MSShafigullin\Desktop\2020\5+\5+.png">
            <a:extLst>
              <a:ext uri="{FF2B5EF4-FFF2-40B4-BE49-F238E27FC236}">
                <a16:creationId xmlns:a16="http://schemas.microsoft.com/office/drawing/2014/main" id="{CB486739-8EA2-4AA6-873E-7CDE510C2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906" y="1175493"/>
            <a:ext cx="1227163" cy="55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848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Предметный рейтинг – открывающий слайд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B325487-58E5-4612-967C-4B7F9CD1C3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34" y="95924"/>
            <a:ext cx="544317" cy="1275847"/>
          </a:xfrm>
          <a:prstGeom prst="rect">
            <a:avLst/>
          </a:prstGeom>
        </p:spPr>
      </p:pic>
      <p:pic>
        <p:nvPicPr>
          <p:cNvPr id="19" name="Picture 13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F7C10A35-DCAA-4F60-A9D4-C59A83217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03453"/>
            <a:ext cx="776597" cy="7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C:\Users\MSShafigullin\Desktop\2020\Презентация КФУ\THE 1.png">
            <a:extLst>
              <a:ext uri="{FF2B5EF4-FFF2-40B4-BE49-F238E27FC236}">
                <a16:creationId xmlns:a16="http://schemas.microsoft.com/office/drawing/2014/main" id="{2D25C8C6-19F4-4708-99E7-B68D73402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604" y="933394"/>
            <a:ext cx="1584176" cy="51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43A92C6-6098-45C4-86BF-96B66E3F9370}"/>
              </a:ext>
            </a:extLst>
          </p:cNvPr>
          <p:cNvSpPr txBox="1"/>
          <p:nvPr/>
        </p:nvSpPr>
        <p:spPr>
          <a:xfrm>
            <a:off x="6943701" y="868586"/>
            <a:ext cx="1311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8</a:t>
            </a:r>
            <a:r>
              <a:rPr lang="ru-RU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01-</a:t>
            </a: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10</a:t>
            </a:r>
            <a:r>
              <a:rPr lang="ru-RU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kern="0" dirty="0">
                <a:solidFill>
                  <a:schemeClr val="tx1"/>
                </a:solidFill>
                <a:latin typeface="PT Sans" panose="020B0503020203020204" pitchFamily="34" charset="-52"/>
              </a:rPr>
              <a:t>12-15</a:t>
            </a:r>
            <a:endParaRPr kumimoji="0" lang="en-US" sz="1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3E5534A-5B8C-4A6F-899D-37F6264A6CD8}"/>
              </a:ext>
            </a:extLst>
          </p:cNvPr>
          <p:cNvSpPr/>
          <p:nvPr/>
        </p:nvSpPr>
        <p:spPr>
          <a:xfrm>
            <a:off x="1043608" y="1974005"/>
            <a:ext cx="20162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PT Sans" panose="020B0503020203020204" pitchFamily="34" charset="-52"/>
              </a:rPr>
              <a:t>Гуманитарные науки и искусства 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Социальные науки и управление 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Естественные науки </a:t>
            </a:r>
          </a:p>
          <a:p>
            <a:r>
              <a:rPr lang="en-US" sz="1000" dirty="0">
                <a:latin typeface="PT Sans" panose="020B0503020203020204" pitchFamily="34" charset="-52"/>
              </a:rPr>
              <a:t>Лингвистика</a:t>
            </a:r>
            <a:endParaRPr lang="ru-RU" sz="1000" dirty="0">
              <a:latin typeface="PT Sans" panose="020B0503020203020204" pitchFamily="34" charset="-52"/>
            </a:endParaRPr>
          </a:p>
          <a:p>
            <a:r>
              <a:rPr lang="en-US" sz="1000" dirty="0" err="1">
                <a:latin typeface="PT Sans" panose="020B0503020203020204" pitchFamily="34" charset="-52"/>
              </a:rPr>
              <a:t>Образовани</a:t>
            </a:r>
            <a:r>
              <a:rPr lang="ru-RU" sz="1000" dirty="0">
                <a:latin typeface="PT Sans" panose="020B0503020203020204" pitchFamily="34" charset="-52"/>
              </a:rPr>
              <a:t>е</a:t>
            </a:r>
          </a:p>
          <a:p>
            <a:r>
              <a:rPr lang="en-US" sz="1000" dirty="0">
                <a:latin typeface="PT Sans" panose="020B0503020203020204" pitchFamily="34" charset="-52"/>
              </a:rPr>
              <a:t>Экономика и </a:t>
            </a:r>
            <a:r>
              <a:rPr lang="en-US" sz="1000" dirty="0" err="1">
                <a:latin typeface="PT Sans" panose="020B0503020203020204" pitchFamily="34" charset="-52"/>
              </a:rPr>
              <a:t>эконометрика</a:t>
            </a:r>
            <a:r>
              <a:rPr lang="en-US" sz="1000" dirty="0">
                <a:latin typeface="PT Sans" panose="020B0503020203020204" pitchFamily="34" charset="-52"/>
              </a:rPr>
              <a:t> </a:t>
            </a:r>
            <a:endParaRPr lang="ru-RU" sz="1000" dirty="0">
              <a:latin typeface="PT Sans" panose="020B0503020203020204" pitchFamily="34" charset="-52"/>
            </a:endParaRPr>
          </a:p>
          <a:p>
            <a:r>
              <a:rPr lang="en-US" sz="1000" dirty="0">
                <a:latin typeface="PT Sans" panose="020B0503020203020204" pitchFamily="34" charset="-52"/>
              </a:rPr>
              <a:t>Физика и астрономия </a:t>
            </a:r>
            <a:endParaRPr lang="ru-RU" sz="1000" dirty="0">
              <a:latin typeface="PT Sans" panose="020B0503020203020204" pitchFamily="34" charset="-52"/>
            </a:endParaRPr>
          </a:p>
          <a:p>
            <a:r>
              <a:rPr lang="en-US" sz="1000" dirty="0">
                <a:latin typeface="PT Sans" panose="020B0503020203020204" pitchFamily="34" charset="-52"/>
              </a:rPr>
              <a:t>Химия</a:t>
            </a:r>
            <a:endParaRPr lang="ru-RU" sz="1000" dirty="0">
              <a:latin typeface="PT Sans" panose="020B0503020203020204" pitchFamily="34" charset="-52"/>
            </a:endParaRPr>
          </a:p>
          <a:p>
            <a:r>
              <a:rPr lang="en-US" sz="1000" dirty="0">
                <a:latin typeface="PT Sans" panose="020B0503020203020204" pitchFamily="34" charset="-52"/>
              </a:rPr>
              <a:t>Математика</a:t>
            </a:r>
            <a:endParaRPr lang="ru-RU" sz="1000" dirty="0">
              <a:latin typeface="PT Sans" panose="020B0503020203020204" pitchFamily="34" charset="-52"/>
            </a:endParaRPr>
          </a:p>
          <a:p>
            <a:r>
              <a:rPr lang="ru-RU" sz="1000" dirty="0">
                <a:latin typeface="PT Sans" panose="020B0503020203020204" pitchFamily="34" charset="-52"/>
              </a:rPr>
              <a:t>Химические технологии 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Биологические науки 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Нефтегазовое дело </a:t>
            </a:r>
            <a:endParaRPr lang="en-US" sz="1000" dirty="0">
              <a:latin typeface="PT Sans" panose="020B0503020203020204" pitchFamily="34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F14B6FC-6F38-4582-8E9D-A26F00CAF677}"/>
              </a:ext>
            </a:extLst>
          </p:cNvPr>
          <p:cNvSpPr/>
          <p:nvPr/>
        </p:nvSpPr>
        <p:spPr>
          <a:xfrm>
            <a:off x="7158588" y="1974005"/>
            <a:ext cx="6911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PT Sans" panose="020B0503020203020204" pitchFamily="34" charset="-52"/>
              </a:rPr>
              <a:t>4</a:t>
            </a:r>
            <a:r>
              <a:rPr lang="en-US" sz="1000" dirty="0">
                <a:latin typeface="PT Sans" panose="020B0503020203020204" pitchFamily="34" charset="-52"/>
              </a:rPr>
              <a:t>01-</a:t>
            </a:r>
            <a:r>
              <a:rPr lang="ru-RU" sz="1000" dirty="0">
                <a:latin typeface="PT Sans" panose="020B0503020203020204" pitchFamily="34" charset="-52"/>
              </a:rPr>
              <a:t>5</a:t>
            </a:r>
            <a:r>
              <a:rPr lang="en-US" sz="1000" dirty="0">
                <a:latin typeface="PT Sans" panose="020B0503020203020204" pitchFamily="34" charset="-52"/>
              </a:rPr>
              <a:t>00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5</a:t>
            </a:r>
            <a:r>
              <a:rPr lang="en-US" sz="1000" dirty="0">
                <a:latin typeface="PT Sans" panose="020B0503020203020204" pitchFamily="34" charset="-52"/>
              </a:rPr>
              <a:t>01-</a:t>
            </a:r>
            <a:r>
              <a:rPr lang="ru-RU" sz="1000" dirty="0">
                <a:latin typeface="PT Sans" panose="020B0503020203020204" pitchFamily="34" charset="-52"/>
              </a:rPr>
              <a:t>6</a:t>
            </a:r>
            <a:r>
              <a:rPr lang="en-US" sz="1000" dirty="0">
                <a:latin typeface="PT Sans" panose="020B0503020203020204" pitchFamily="34" charset="-52"/>
              </a:rPr>
              <a:t>00</a:t>
            </a:r>
            <a:endParaRPr lang="ru-RU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601-800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126</a:t>
            </a:r>
            <a:r>
              <a:rPr lang="en-US" sz="1000" dirty="0">
                <a:latin typeface="PT Sans" panose="020B0503020203020204" pitchFamily="34" charset="-52"/>
              </a:rPr>
              <a:t>-15</a:t>
            </a:r>
            <a:r>
              <a:rPr lang="ru-RU" sz="1000" dirty="0">
                <a:latin typeface="PT Sans" panose="020B0503020203020204" pitchFamily="34" charset="-52"/>
              </a:rPr>
              <a:t>0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601</a:t>
            </a:r>
            <a:r>
              <a:rPr lang="ru-RU" sz="1000" dirty="0">
                <a:latin typeface="PT Sans" panose="020B0503020203020204" pitchFamily="34" charset="-52"/>
              </a:rPr>
              <a:t>-800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501-600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5</a:t>
            </a:r>
            <a:r>
              <a:rPr lang="en-US" sz="1000" dirty="0">
                <a:latin typeface="PT Sans" panose="020B0503020203020204" pitchFamily="34" charset="-52"/>
              </a:rPr>
              <a:t>01-</a:t>
            </a:r>
            <a:r>
              <a:rPr lang="ru-RU" sz="1000" dirty="0">
                <a:latin typeface="PT Sans" panose="020B0503020203020204" pitchFamily="34" charset="-52"/>
              </a:rPr>
              <a:t>6</a:t>
            </a:r>
            <a:r>
              <a:rPr lang="en-US" sz="1000" dirty="0">
                <a:latin typeface="PT Sans" panose="020B0503020203020204" pitchFamily="34" charset="-52"/>
              </a:rPr>
              <a:t>00</a:t>
            </a:r>
            <a:endParaRPr lang="ru-RU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6</a:t>
            </a:r>
            <a:r>
              <a:rPr lang="en-US" sz="1000" dirty="0">
                <a:latin typeface="PT Sans" panose="020B0503020203020204" pitchFamily="34" charset="-52"/>
              </a:rPr>
              <a:t>01-</a:t>
            </a:r>
            <a:r>
              <a:rPr lang="ru-RU" sz="1000" dirty="0">
                <a:latin typeface="PT Sans" panose="020B0503020203020204" pitchFamily="34" charset="-52"/>
              </a:rPr>
              <a:t>8</a:t>
            </a:r>
            <a:r>
              <a:rPr lang="en-US" sz="1000" dirty="0">
                <a:latin typeface="PT Sans" panose="020B0503020203020204" pitchFamily="34" charset="-52"/>
              </a:rPr>
              <a:t>00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C442001-2C2D-428C-8231-92DAFFCA0021}"/>
              </a:ext>
            </a:extLst>
          </p:cNvPr>
          <p:cNvSpPr/>
          <p:nvPr/>
        </p:nvSpPr>
        <p:spPr>
          <a:xfrm>
            <a:off x="3750949" y="1974005"/>
            <a:ext cx="6911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PT Sans" panose="020B0503020203020204" pitchFamily="34" charset="-52"/>
              </a:rPr>
              <a:t>7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10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9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6-8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2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12-14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10-14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1</a:t>
            </a:r>
            <a:r>
              <a:rPr lang="ru-RU" sz="1000" dirty="0">
                <a:latin typeface="PT Sans" panose="020B0503020203020204" pitchFamily="34" charset="-52"/>
              </a:rPr>
              <a:t>1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9</a:t>
            </a:r>
            <a:r>
              <a:rPr lang="ru-RU" sz="1000" dirty="0">
                <a:latin typeface="PT Sans" panose="020B0503020203020204" pitchFamily="34" charset="-52"/>
              </a:rPr>
              <a:t>-11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10-11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6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E61B6D-E3AA-47D5-8D50-C7C163F54756}"/>
              </a:ext>
            </a:extLst>
          </p:cNvPr>
          <p:cNvSpPr txBox="1"/>
          <p:nvPr/>
        </p:nvSpPr>
        <p:spPr>
          <a:xfrm>
            <a:off x="2684301" y="868586"/>
            <a:ext cx="1311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401</a:t>
            </a:r>
            <a:endParaRPr lang="ru-RU" sz="1800" b="0" dirty="0">
              <a:solidFill>
                <a:schemeClr val="tx1"/>
              </a:solidFill>
              <a:latin typeface="PT Sans" panose="020B0503020203020204" pitchFamily="34" charset="-5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0" kern="0" dirty="0">
                <a:solidFill>
                  <a:schemeClr val="tx1"/>
                </a:solidFill>
                <a:latin typeface="PT Sans" panose="020B0503020203020204" pitchFamily="34" charset="-52"/>
              </a:rPr>
              <a:t>5</a:t>
            </a:r>
            <a:endParaRPr kumimoji="0" lang="en-US" sz="1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A438FD7-AC13-4143-9966-77502BD4D4D7}"/>
              </a:ext>
            </a:extLst>
          </p:cNvPr>
          <p:cNvSpPr/>
          <p:nvPr/>
        </p:nvSpPr>
        <p:spPr>
          <a:xfrm>
            <a:off x="4998348" y="1974005"/>
            <a:ext cx="21602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PT Sans" panose="020B0503020203020204" pitchFamily="34" charset="-52"/>
              </a:rPr>
              <a:t>Гуманитарные науки и искусства 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Инженерные науки и технологии Социальные науки </a:t>
            </a:r>
          </a:p>
          <a:p>
            <a:r>
              <a:rPr lang="en-US" sz="1000" dirty="0">
                <a:latin typeface="PT Sans" panose="020B0503020203020204" pitchFamily="34" charset="-52"/>
              </a:rPr>
              <a:t>Образовани</a:t>
            </a:r>
            <a:r>
              <a:rPr lang="ru-RU" sz="1000" dirty="0">
                <a:latin typeface="PT Sans" panose="020B0503020203020204" pitchFamily="34" charset="-52"/>
              </a:rPr>
              <a:t>е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Бизнес и экономика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Науки о жизни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Физические науки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Медицина</a:t>
            </a:r>
            <a:endParaRPr lang="en-US" sz="1000" dirty="0">
              <a:latin typeface="PT Sans" panose="020B0503020203020204" pitchFamily="34" charset="-52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2308AB6-14A4-4D46-A34C-A6D8ACFEAD3F}"/>
              </a:ext>
            </a:extLst>
          </p:cNvPr>
          <p:cNvSpPr/>
          <p:nvPr/>
        </p:nvSpPr>
        <p:spPr>
          <a:xfrm>
            <a:off x="3212231" y="1974005"/>
            <a:ext cx="6911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PT Sans" panose="020B0503020203020204" pitchFamily="34" charset="-52"/>
              </a:rPr>
              <a:t>375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400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3</a:t>
            </a:r>
            <a:r>
              <a:rPr lang="ru-RU" sz="1000" dirty="0">
                <a:latin typeface="PT Sans" panose="020B0503020203020204" pitchFamily="34" charset="-52"/>
              </a:rPr>
              <a:t>01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101-150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89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3</a:t>
            </a:r>
            <a:r>
              <a:rPr lang="ru-RU" sz="1000" dirty="0">
                <a:latin typeface="PT Sans" panose="020B0503020203020204" pitchFamily="34" charset="-52"/>
              </a:rPr>
              <a:t>5</a:t>
            </a:r>
            <a:r>
              <a:rPr lang="en-US" sz="1000" dirty="0">
                <a:latin typeface="PT Sans" panose="020B0503020203020204" pitchFamily="34" charset="-52"/>
              </a:rPr>
              <a:t>1-</a:t>
            </a:r>
            <a:r>
              <a:rPr lang="ru-RU" sz="1000" dirty="0">
                <a:latin typeface="PT Sans" panose="020B0503020203020204" pitchFamily="34" charset="-52"/>
              </a:rPr>
              <a:t>40</a:t>
            </a:r>
            <a:r>
              <a:rPr lang="en-US" sz="1000" dirty="0">
                <a:latin typeface="PT Sans" panose="020B0503020203020204" pitchFamily="34" charset="-52"/>
              </a:rPr>
              <a:t>0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301-350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40</a:t>
            </a:r>
            <a:r>
              <a:rPr lang="en-US" sz="1000" dirty="0">
                <a:latin typeface="PT Sans" panose="020B0503020203020204" pitchFamily="34" charset="-52"/>
              </a:rPr>
              <a:t>1-</a:t>
            </a:r>
            <a:r>
              <a:rPr lang="ru-RU" sz="1000" dirty="0">
                <a:latin typeface="PT Sans" panose="020B0503020203020204" pitchFamily="34" charset="-52"/>
              </a:rPr>
              <a:t>45</a:t>
            </a:r>
            <a:r>
              <a:rPr lang="en-US" sz="1000" dirty="0">
                <a:latin typeface="PT Sans" panose="020B0503020203020204" pitchFamily="34" charset="-52"/>
              </a:rPr>
              <a:t>0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251-300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301-350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40</a:t>
            </a:r>
            <a:r>
              <a:rPr lang="en-US" sz="1000" dirty="0">
                <a:latin typeface="PT Sans" panose="020B0503020203020204" pitchFamily="34" charset="-52"/>
              </a:rPr>
              <a:t>1-4</a:t>
            </a:r>
            <a:r>
              <a:rPr lang="ru-RU" sz="1000" dirty="0">
                <a:latin typeface="PT Sans" panose="020B0503020203020204" pitchFamily="34" charset="-52"/>
              </a:rPr>
              <a:t>5</a:t>
            </a:r>
            <a:r>
              <a:rPr lang="en-US" sz="1000" dirty="0">
                <a:latin typeface="PT Sans" panose="020B0503020203020204" pitchFamily="34" charset="-52"/>
              </a:rPr>
              <a:t>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29</a:t>
            </a:r>
            <a:endParaRPr lang="en-US" sz="1000" dirty="0">
              <a:latin typeface="PT Sans" panose="020B0503020203020204" pitchFamily="34" charset="-52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DBE8032-3950-443D-9EA6-AEE538C5449E}"/>
              </a:ext>
            </a:extLst>
          </p:cNvPr>
          <p:cNvSpPr/>
          <p:nvPr/>
        </p:nvSpPr>
        <p:spPr>
          <a:xfrm>
            <a:off x="7697306" y="1974005"/>
            <a:ext cx="6911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PT Sans" panose="020B0503020203020204" pitchFamily="34" charset="-52"/>
              </a:rPr>
              <a:t>8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9-10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7-13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2-3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9-</a:t>
            </a:r>
            <a:r>
              <a:rPr lang="en-US" sz="1000" dirty="0">
                <a:latin typeface="PT Sans" panose="020B0503020203020204" pitchFamily="34" charset="-52"/>
              </a:rPr>
              <a:t>10</a:t>
            </a:r>
            <a:endParaRPr lang="ru-RU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3-6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1</a:t>
            </a:r>
            <a:r>
              <a:rPr lang="ru-RU" sz="1000" dirty="0">
                <a:latin typeface="PT Sans" panose="020B0503020203020204" pitchFamily="34" charset="-52"/>
              </a:rPr>
              <a:t>4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3</a:t>
            </a:r>
            <a:r>
              <a:rPr lang="ru-RU" sz="1000" dirty="0">
                <a:latin typeface="PT Sans" panose="020B0503020203020204" pitchFamily="34" charset="-52"/>
              </a:rPr>
              <a:t>-5</a:t>
            </a:r>
            <a:endParaRPr lang="en-US" sz="1000" dirty="0">
              <a:latin typeface="PT Sans" panose="020B0503020203020204" pitchFamily="34" charset="-52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83417A4F-9C18-4206-A3DB-27E2F64D73F5}"/>
              </a:ext>
            </a:extLst>
          </p:cNvPr>
          <p:cNvSpPr/>
          <p:nvPr/>
        </p:nvSpPr>
        <p:spPr>
          <a:xfrm>
            <a:off x="3212231" y="1751110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 panose="020B0503020203020204" pitchFamily="34" charset="-52"/>
              </a:rPr>
              <a:t>Мир</a:t>
            </a:r>
            <a:endParaRPr lang="en-US" sz="1000" b="1" dirty="0">
              <a:latin typeface="PT Sans" panose="020B0503020203020204" pitchFamily="34" charset="-52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E938D971-4977-40E6-8D23-49D91CFB813F}"/>
              </a:ext>
            </a:extLst>
          </p:cNvPr>
          <p:cNvSpPr/>
          <p:nvPr/>
        </p:nvSpPr>
        <p:spPr>
          <a:xfrm>
            <a:off x="3750949" y="1751110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 panose="020B0503020203020204" pitchFamily="34" charset="-52"/>
              </a:rPr>
              <a:t>РФ</a:t>
            </a:r>
            <a:endParaRPr lang="en-US" sz="1000" b="1" dirty="0">
              <a:latin typeface="PT Sans" panose="020B0503020203020204" pitchFamily="34" charset="-52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228B6AAF-853E-4642-AD48-F114E3862B08}"/>
              </a:ext>
            </a:extLst>
          </p:cNvPr>
          <p:cNvSpPr/>
          <p:nvPr/>
        </p:nvSpPr>
        <p:spPr>
          <a:xfrm>
            <a:off x="7158588" y="1751110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 panose="020B0503020203020204" pitchFamily="34" charset="-52"/>
              </a:rPr>
              <a:t>Мир</a:t>
            </a:r>
            <a:endParaRPr lang="en-US" sz="1000" b="1" dirty="0">
              <a:latin typeface="PT Sans" panose="020B0503020203020204" pitchFamily="34" charset="-52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207C527F-823B-4E93-9D2B-E0D76DBE152E}"/>
              </a:ext>
            </a:extLst>
          </p:cNvPr>
          <p:cNvSpPr/>
          <p:nvPr/>
        </p:nvSpPr>
        <p:spPr>
          <a:xfrm>
            <a:off x="7697306" y="1751110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 panose="020B0503020203020204" pitchFamily="34" charset="-52"/>
              </a:rPr>
              <a:t>РФ</a:t>
            </a:r>
            <a:endParaRPr lang="en-US" sz="1000" b="1" dirty="0"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93765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Дальнейшая работа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15616" y="758681"/>
            <a:ext cx="3982180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buAutoNum type="arabicPeriod"/>
              <a:defRPr/>
            </a:pPr>
            <a:r>
              <a:rPr lang="ru-RU" sz="1000" dirty="0">
                <a:latin typeface="PT Sans" panose="020B0503020203020204" pitchFamily="34" charset="-52"/>
              </a:rPr>
              <a:t>Создание фотобанка </a:t>
            </a:r>
            <a:r>
              <a:rPr lang="ru-RU" sz="1000" dirty="0" err="1">
                <a:latin typeface="PT Sans" panose="020B0503020203020204" pitchFamily="34" charset="-52"/>
              </a:rPr>
              <a:t>имиджевых</a:t>
            </a:r>
            <a:r>
              <a:rPr lang="ru-RU" sz="1000" dirty="0">
                <a:latin typeface="PT Sans" panose="020B0503020203020204" pitchFamily="34" charset="-52"/>
              </a:rPr>
              <a:t> фотографий для презентаций</a:t>
            </a: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000" dirty="0">
                <a:latin typeface="PT Sans" panose="020B0503020203020204" pitchFamily="34" charset="-52"/>
              </a:rPr>
              <a:t>Общий доступ к </a:t>
            </a:r>
            <a:r>
              <a:rPr lang="ru-RU" sz="1000" dirty="0" err="1">
                <a:latin typeface="PT Sans" panose="020B0503020203020204" pitchFamily="34" charset="-52"/>
              </a:rPr>
              <a:t>айдентике</a:t>
            </a:r>
            <a:r>
              <a:rPr lang="ru-RU" sz="1000" dirty="0">
                <a:latin typeface="PT Sans" panose="020B0503020203020204" pitchFamily="34" charset="-52"/>
              </a:rPr>
              <a:t> презентаций на портале</a:t>
            </a:r>
            <a:endParaRPr lang="en-US" sz="1000" dirty="0"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ownloads\IMG_137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8" b="50552"/>
          <a:stretch/>
        </p:blipFill>
        <p:spPr bwMode="auto">
          <a:xfrm>
            <a:off x="6510501" y="1131750"/>
            <a:ext cx="26334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SShafigullin\Downloads\WhatsApp Image 2020-07-16 at 14.19.40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"/>
          <a:stretch/>
        </p:blipFill>
        <p:spPr bwMode="auto">
          <a:xfrm>
            <a:off x="3666692" y="1131750"/>
            <a:ext cx="26335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SShafigullin\Downloads\IMG_1581 (1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0" b="6683"/>
          <a:stretch/>
        </p:blipFill>
        <p:spPr bwMode="auto">
          <a:xfrm>
            <a:off x="827584" y="1131750"/>
            <a:ext cx="26334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MSShafigullin\Desktop\2020\Презентация КФУ\Пиктограммы и иконки\2506350-computer-application\2506350-computer-application\png\002-bank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333" y="3292410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MSShafigullin\Desktop\2020\Презентация КФУ\Пиктограммы и иконки\2506350-computer-application\2506350-computer-application\png\022-presen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442" y="3292410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MSShafigullin\Desktop\2020\Презентация КФУ\Пиктограммы и иконки\2506350-computer-application\2506350-computer-application\png\029-weath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250" y="3292410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930839" y="4300522"/>
            <a:ext cx="24269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Фирменный стиль</a:t>
            </a:r>
            <a:endParaRPr lang="en-US" sz="800" dirty="0">
              <a:latin typeface="PT Sans" panose="020B0503020203020204" pitchFamily="34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69948" y="4300522"/>
            <a:ext cx="24269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Регламент презентаций</a:t>
            </a:r>
            <a:endParaRPr lang="en-US" sz="800" dirty="0">
              <a:latin typeface="PT Sans" panose="020B0503020203020204" pitchFamily="34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613756" y="4300522"/>
            <a:ext cx="24269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Пиктограммы</a:t>
            </a:r>
            <a:endParaRPr lang="en-US" sz="800" dirty="0">
              <a:latin typeface="PT Sans" panose="020B0503020203020204" pitchFamily="34" charset="-52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45C8C9E-25FA-4424-85EC-2C96240E28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34" y="95924"/>
            <a:ext cx="544317" cy="1275847"/>
          </a:xfrm>
          <a:prstGeom prst="rect">
            <a:avLst/>
          </a:prstGeom>
        </p:spPr>
      </p:pic>
      <p:pic>
        <p:nvPicPr>
          <p:cNvPr id="24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EBCC0FFE-1AEB-4C51-A01A-E99BD11CB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CE713835-F88C-4318-AB91-6B8967FA4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MSShafigullin\Desktop\2020\5+\5+ (white).png">
            <a:extLst>
              <a:ext uri="{FF2B5EF4-FFF2-40B4-BE49-F238E27FC236}">
                <a16:creationId xmlns:a16="http://schemas.microsoft.com/office/drawing/2014/main" id="{342C1760-2E10-4A1F-A9D4-9B45666D1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421DDD1-0B9A-4A5C-9A99-7DF6A051BF3C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29F949-A8FC-4328-AD09-DAAD8392FC78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37338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67744" y="373815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dirty="0">
                <a:solidFill>
                  <a:schemeClr val="lt1"/>
                </a:solidFill>
                <a:latin typeface="PT Sans" panose="020B0503020203020204" pitchFamily="34" charset="-52"/>
              </a:rPr>
              <a:t>РЕКОМЕНДАЦИИ ПО ИСПОЛЬЗОВАНИЮ ФИРМЕННОГО СТИЛЯ КАЗАНСКОГО ФЕДЕРАЛЬНОГО УНИВЕРСИТЕТА</a:t>
            </a:r>
          </a:p>
          <a:p>
            <a:pPr lvl="0">
              <a:buClr>
                <a:srgbClr val="000000"/>
              </a:buClr>
              <a:buSzPts val="1100"/>
            </a:pPr>
            <a:r>
              <a:rPr lang="ru-RU" dirty="0">
                <a:solidFill>
                  <a:schemeClr val="lt1"/>
                </a:solidFill>
                <a:latin typeface="PT Sans" panose="020B0503020203020204" pitchFamily="34" charset="-52"/>
              </a:rPr>
              <a:t>ПРИ СОСТАВЛЕНИИ ПРЕЗЕНТАЦИИ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63838"/>
            <a:ext cx="6552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Ельшина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 Елена Александровна</a:t>
            </a: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Директор Департамента по информационной политике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EAElshina@kpfu.ru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+7 (843) 233 7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r>
              <a:rPr lang="en-US" sz="120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ru-RU" sz="1200">
                <a:solidFill>
                  <a:schemeClr val="bg1"/>
                </a:solidFill>
                <a:latin typeface="PT Sans" panose="020B0503020203020204" pitchFamily="34" charset="-52"/>
              </a:rPr>
              <a:t>30</a:t>
            </a:r>
            <a:endParaRPr lang="en-US" sz="12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3E1516-7171-4FF3-A62A-FEA5B00921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91" y="567831"/>
            <a:ext cx="1985162" cy="8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961</Words>
  <Application>Microsoft Office PowerPoint</Application>
  <PresentationFormat>Экран (16:9)</PresentationFormat>
  <Paragraphs>231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PT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Александров Дмитрий Станиславович</cp:lastModifiedBy>
  <cp:revision>59</cp:revision>
  <dcterms:created xsi:type="dcterms:W3CDTF">2020-07-15T10:53:07Z</dcterms:created>
  <dcterms:modified xsi:type="dcterms:W3CDTF">2024-11-28T04:41:17Z</dcterms:modified>
</cp:coreProperties>
</file>